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0" r:id="rId1"/>
  </p:sldMasterIdLst>
  <p:notesMasterIdLst>
    <p:notesMasterId r:id="rId31"/>
  </p:notesMasterIdLst>
  <p:handoutMasterIdLst>
    <p:handoutMasterId r:id="rId32"/>
  </p:handoutMasterIdLst>
  <p:sldIdLst>
    <p:sldId id="276" r:id="rId2"/>
    <p:sldId id="342" r:id="rId3"/>
    <p:sldId id="339" r:id="rId4"/>
    <p:sldId id="337" r:id="rId5"/>
    <p:sldId id="338" r:id="rId6"/>
    <p:sldId id="280" r:id="rId7"/>
    <p:sldId id="336" r:id="rId8"/>
    <p:sldId id="343" r:id="rId9"/>
    <p:sldId id="331" r:id="rId10"/>
    <p:sldId id="283" r:id="rId11"/>
    <p:sldId id="288" r:id="rId12"/>
    <p:sldId id="299" r:id="rId13"/>
    <p:sldId id="305" r:id="rId14"/>
    <p:sldId id="327" r:id="rId15"/>
    <p:sldId id="329" r:id="rId16"/>
    <p:sldId id="300" r:id="rId17"/>
    <p:sldId id="328" r:id="rId18"/>
    <p:sldId id="341" r:id="rId19"/>
    <p:sldId id="340" r:id="rId20"/>
    <p:sldId id="323" r:id="rId21"/>
    <p:sldId id="324" r:id="rId22"/>
    <p:sldId id="332" r:id="rId23"/>
    <p:sldId id="313" r:id="rId24"/>
    <p:sldId id="314" r:id="rId25"/>
    <p:sldId id="335" r:id="rId26"/>
    <p:sldId id="319" r:id="rId27"/>
    <p:sldId id="326" r:id="rId28"/>
    <p:sldId id="320" r:id="rId29"/>
    <p:sldId id="325"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FF00"/>
    <a:srgbClr val="003366"/>
    <a:srgbClr val="006666"/>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70" autoAdjust="0"/>
    <p:restoredTop sz="99241" autoAdjust="0"/>
  </p:normalViewPr>
  <p:slideViewPr>
    <p:cSldViewPr>
      <p:cViewPr>
        <p:scale>
          <a:sx n="76" d="100"/>
          <a:sy n="76" d="100"/>
        </p:scale>
        <p:origin x="-318" y="-30"/>
      </p:cViewPr>
      <p:guideLst>
        <p:guide orient="horz" pos="2160"/>
        <p:guide pos="2880"/>
      </p:guideLst>
    </p:cSldViewPr>
  </p:slideViewPr>
  <p:outlineViewPr>
    <p:cViewPr>
      <p:scale>
        <a:sx n="33" d="100"/>
        <a:sy n="33" d="100"/>
      </p:scale>
      <p:origin x="0" y="6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0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Series 1</c:v>
                </c:pt>
              </c:strCache>
            </c:strRef>
          </c:tx>
          <c:cat>
            <c:strRef>
              <c:f>Sheet1!$A$2:$A$5</c:f>
              <c:strCache>
                <c:ptCount val="4"/>
                <c:pt idx="0">
                  <c:v>Nov, '07</c:v>
                </c:pt>
                <c:pt idx="1">
                  <c:v>Jan, '07</c:v>
                </c:pt>
                <c:pt idx="2">
                  <c:v>May, '08</c:v>
                </c:pt>
                <c:pt idx="3">
                  <c:v>Sept, '08</c:v>
                </c:pt>
              </c:strCache>
            </c:strRef>
          </c:cat>
          <c:val>
            <c:numRef>
              <c:f>Sheet1!$B$2:$B$5</c:f>
              <c:numCache>
                <c:formatCode>General</c:formatCode>
                <c:ptCount val="4"/>
                <c:pt idx="0">
                  <c:v>450</c:v>
                </c:pt>
                <c:pt idx="1">
                  <c:v>1200</c:v>
                </c:pt>
                <c:pt idx="2">
                  <c:v>2000</c:v>
                </c:pt>
                <c:pt idx="3">
                  <c:v>4000</c:v>
                </c:pt>
              </c:numCache>
            </c:numRef>
          </c:val>
        </c:ser>
        <c:ser>
          <c:idx val="1"/>
          <c:order val="1"/>
          <c:tx>
            <c:strRef>
              <c:f>Sheet1!$C$1</c:f>
              <c:strCache>
                <c:ptCount val="1"/>
                <c:pt idx="0">
                  <c:v>Column1</c:v>
                </c:pt>
              </c:strCache>
            </c:strRef>
          </c:tx>
          <c:cat>
            <c:strRef>
              <c:f>Sheet1!$A$2:$A$5</c:f>
              <c:strCache>
                <c:ptCount val="4"/>
                <c:pt idx="0">
                  <c:v>Nov, '07</c:v>
                </c:pt>
                <c:pt idx="1">
                  <c:v>Jan, '07</c:v>
                </c:pt>
                <c:pt idx="2">
                  <c:v>May, '08</c:v>
                </c:pt>
                <c:pt idx="3">
                  <c:v>Sept, '08</c:v>
                </c:pt>
              </c:strCache>
            </c:strRef>
          </c:cat>
          <c:val>
            <c:numRef>
              <c:f>Sheet1!$C$2:$C$5</c:f>
              <c:numCache>
                <c:formatCode>General</c:formatCode>
                <c:ptCount val="4"/>
              </c:numCache>
            </c:numRef>
          </c:val>
        </c:ser>
        <c:ser>
          <c:idx val="2"/>
          <c:order val="2"/>
          <c:tx>
            <c:strRef>
              <c:f>Sheet1!$D$1</c:f>
              <c:strCache>
                <c:ptCount val="1"/>
                <c:pt idx="0">
                  <c:v>Column2</c:v>
                </c:pt>
              </c:strCache>
            </c:strRef>
          </c:tx>
          <c:cat>
            <c:strRef>
              <c:f>Sheet1!$A$2:$A$5</c:f>
              <c:strCache>
                <c:ptCount val="4"/>
                <c:pt idx="0">
                  <c:v>Nov, '07</c:v>
                </c:pt>
                <c:pt idx="1">
                  <c:v>Jan, '07</c:v>
                </c:pt>
                <c:pt idx="2">
                  <c:v>May, '08</c:v>
                </c:pt>
                <c:pt idx="3">
                  <c:v>Sept, '08</c:v>
                </c:pt>
              </c:strCache>
            </c:strRef>
          </c:cat>
          <c:val>
            <c:numRef>
              <c:f>Sheet1!$D$2:$D$5</c:f>
              <c:numCache>
                <c:formatCode>General</c:formatCode>
                <c:ptCount val="4"/>
              </c:numCache>
            </c:numRef>
          </c:val>
        </c:ser>
        <c:marker val="1"/>
        <c:axId val="89280896"/>
        <c:axId val="89282432"/>
      </c:lineChart>
      <c:catAx>
        <c:axId val="89280896"/>
        <c:scaling>
          <c:orientation val="minMax"/>
        </c:scaling>
        <c:axPos val="b"/>
        <c:tickLblPos val="nextTo"/>
        <c:crossAx val="89282432"/>
        <c:crosses val="autoZero"/>
        <c:auto val="1"/>
        <c:lblAlgn val="ctr"/>
        <c:lblOffset val="100"/>
      </c:catAx>
      <c:valAx>
        <c:axId val="89282432"/>
        <c:scaling>
          <c:orientation val="minMax"/>
        </c:scaling>
        <c:axPos val="l"/>
        <c:majorGridlines/>
        <c:numFmt formatCode="General" sourceLinked="1"/>
        <c:tickLblPos val="nextTo"/>
        <c:crossAx val="89280896"/>
        <c:crosses val="autoZero"/>
        <c:crossBetween val="between"/>
      </c:valAx>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3037840" cy="46498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795">
              <a:defRPr sz="1200"/>
            </a:lvl1pPr>
          </a:lstStyle>
          <a:p>
            <a:pPr>
              <a:defRPr/>
            </a:pPr>
            <a:endParaRPr lang="en-US"/>
          </a:p>
        </p:txBody>
      </p:sp>
      <p:sp>
        <p:nvSpPr>
          <p:cNvPr id="48131" name="Rectangle 3"/>
          <p:cNvSpPr>
            <a:spLocks noGrp="1" noChangeArrowheads="1"/>
          </p:cNvSpPr>
          <p:nvPr>
            <p:ph type="dt" sz="quarter" idx="1"/>
          </p:nvPr>
        </p:nvSpPr>
        <p:spPr bwMode="auto">
          <a:xfrm>
            <a:off x="3970938" y="1"/>
            <a:ext cx="3037840" cy="46498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795">
              <a:defRPr sz="1200"/>
            </a:lvl1pPr>
          </a:lstStyle>
          <a:p>
            <a:pPr>
              <a:defRPr/>
            </a:pPr>
            <a:endParaRPr lang="en-US"/>
          </a:p>
        </p:txBody>
      </p:sp>
      <p:sp>
        <p:nvSpPr>
          <p:cNvPr id="48132" name="Rectangle 4"/>
          <p:cNvSpPr>
            <a:spLocks noGrp="1" noChangeArrowheads="1"/>
          </p:cNvSpPr>
          <p:nvPr>
            <p:ph type="ftr" sz="quarter" idx="2"/>
          </p:nvPr>
        </p:nvSpPr>
        <p:spPr bwMode="auto">
          <a:xfrm>
            <a:off x="0" y="8829823"/>
            <a:ext cx="3037840" cy="464980"/>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795">
              <a:defRPr sz="1200"/>
            </a:lvl1pPr>
          </a:lstStyle>
          <a:p>
            <a:pPr>
              <a:defRPr/>
            </a:pPr>
            <a:endParaRPr lang="en-US"/>
          </a:p>
        </p:txBody>
      </p:sp>
      <p:sp>
        <p:nvSpPr>
          <p:cNvPr id="48133" name="Rectangle 5"/>
          <p:cNvSpPr>
            <a:spLocks noGrp="1" noChangeArrowheads="1"/>
          </p:cNvSpPr>
          <p:nvPr>
            <p:ph type="sldNum" sz="quarter" idx="3"/>
          </p:nvPr>
        </p:nvSpPr>
        <p:spPr bwMode="auto">
          <a:xfrm>
            <a:off x="3970938" y="8829823"/>
            <a:ext cx="3037840" cy="464980"/>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795">
              <a:defRPr sz="1200"/>
            </a:lvl1pPr>
          </a:lstStyle>
          <a:p>
            <a:pPr>
              <a:defRPr/>
            </a:pPr>
            <a:fld id="{8BB83FDC-8C99-4F85-AA94-1C64ADF6B2F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7840" cy="46498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795">
              <a:defRPr sz="1200"/>
            </a:lvl1pPr>
          </a:lstStyle>
          <a:p>
            <a:pPr>
              <a:defRPr/>
            </a:pPr>
            <a:endParaRPr lang="en-US"/>
          </a:p>
        </p:txBody>
      </p:sp>
      <p:sp>
        <p:nvSpPr>
          <p:cNvPr id="4099" name="Rectangle 3"/>
          <p:cNvSpPr>
            <a:spLocks noGrp="1" noChangeArrowheads="1"/>
          </p:cNvSpPr>
          <p:nvPr>
            <p:ph type="dt" idx="1"/>
          </p:nvPr>
        </p:nvSpPr>
        <p:spPr bwMode="auto">
          <a:xfrm>
            <a:off x="3970938" y="1"/>
            <a:ext cx="3037840" cy="46498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795">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6510"/>
            <a:ext cx="5608320" cy="418322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823"/>
            <a:ext cx="3037840" cy="464980"/>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795">
              <a:defRPr sz="1200"/>
            </a:lvl1pPr>
          </a:lstStyle>
          <a:p>
            <a:pPr>
              <a:defRPr/>
            </a:pPr>
            <a:endParaRPr lang="en-US"/>
          </a:p>
        </p:txBody>
      </p:sp>
      <p:sp>
        <p:nvSpPr>
          <p:cNvPr id="4103" name="Rectangle 7"/>
          <p:cNvSpPr>
            <a:spLocks noGrp="1" noChangeArrowheads="1"/>
          </p:cNvSpPr>
          <p:nvPr>
            <p:ph type="sldNum" sz="quarter" idx="5"/>
          </p:nvPr>
        </p:nvSpPr>
        <p:spPr bwMode="auto">
          <a:xfrm>
            <a:off x="3970938" y="8829823"/>
            <a:ext cx="3037840" cy="464980"/>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795">
              <a:defRPr sz="1200"/>
            </a:lvl1pPr>
          </a:lstStyle>
          <a:p>
            <a:pPr>
              <a:defRPr/>
            </a:pPr>
            <a:fld id="{6877C5DD-39C2-4C37-8453-E409579B97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31296"/>
            <a:fld id="{06A05542-D232-48CD-BB13-46E791D41721}" type="slidenum">
              <a:rPr lang="en-US" smtClean="0"/>
              <a:pPr defTabSz="931296"/>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228401" indent="-228401" eaLnBrk="1" hangingPunct="1"/>
            <a:r>
              <a:rPr lang="en-US" dirty="0" smtClean="0"/>
              <a:t>State mandate to eliminate use of SSN as a personal identifier</a:t>
            </a:r>
          </a:p>
          <a:p>
            <a:pPr marL="228401" indent="-228401" eaLnBrk="1" hangingPunct="1"/>
            <a:endParaRPr lang="en-US" dirty="0" smtClean="0"/>
          </a:p>
          <a:p>
            <a:pPr marL="228401" indent="-228401" eaLnBrk="1" hangingPunct="1"/>
            <a:endParaRPr lang="en-US" dirty="0" smtClean="0"/>
          </a:p>
          <a:p>
            <a:pPr marL="228401" indent="-228401"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296"/>
            <a:fld id="{D7A6A33F-6EDE-4446-9E3D-5C96F61865E9}" type="slidenum">
              <a:rPr lang="en-US" smtClean="0"/>
              <a:pPr defTabSz="931296"/>
              <a:t>15</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296"/>
            <a:fld id="{D7A6A33F-6EDE-4446-9E3D-5C96F61865E9}" type="slidenum">
              <a:rPr lang="en-US" smtClean="0"/>
              <a:pPr defTabSz="931296"/>
              <a:t>16</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296"/>
            <a:fld id="{D7A6A33F-6EDE-4446-9E3D-5C96F61865E9}" type="slidenum">
              <a:rPr lang="en-US" smtClean="0"/>
              <a:pPr defTabSz="931296"/>
              <a:t>17</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pPr defTabSz="930275"/>
            <a:fld id="{D54F075A-C504-400A-AE38-39D0F98B7B27}" type="slidenum">
              <a:rPr lang="en-US" smtClean="0"/>
              <a:pPr defTabSz="930275"/>
              <a:t>20</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296"/>
            <a:fld id="{D7A6A33F-6EDE-4446-9E3D-5C96F61865E9}" type="slidenum">
              <a:rPr lang="en-US" smtClean="0"/>
              <a:pPr defTabSz="931296"/>
              <a:t>21</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296"/>
            <a:fld id="{D7A6A33F-6EDE-4446-9E3D-5C96F61865E9}" type="slidenum">
              <a:rPr lang="en-US" smtClean="0"/>
              <a:pPr defTabSz="931296"/>
              <a:t>25</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296"/>
            <a:fld id="{D7A6A33F-6EDE-4446-9E3D-5C96F61865E9}" type="slidenum">
              <a:rPr lang="en-US" smtClean="0"/>
              <a:pPr defTabSz="931296"/>
              <a:t>26</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296"/>
            <a:fld id="{D7A6A33F-6EDE-4446-9E3D-5C96F61865E9}" type="slidenum">
              <a:rPr lang="en-US" smtClean="0"/>
              <a:pPr defTabSz="931296"/>
              <a:t>27</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296"/>
            <a:fld id="{D7A6A33F-6EDE-4446-9E3D-5C96F61865E9}" type="slidenum">
              <a:rPr lang="en-US" smtClean="0"/>
              <a:pPr defTabSz="931296"/>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296"/>
            <a:fld id="{D7A6A33F-6EDE-4446-9E3D-5C96F61865E9}" type="slidenum">
              <a:rPr lang="en-US" smtClean="0"/>
              <a:pPr defTabSz="931296"/>
              <a:t>3</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296"/>
            <a:fld id="{D7A6A33F-6EDE-4446-9E3D-5C96F61865E9}" type="slidenum">
              <a:rPr lang="en-US" smtClean="0"/>
              <a:pPr defTabSz="931296"/>
              <a:t>6</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930275"/>
            <a:fld id="{9CEEB847-6311-475E-A7E9-8311DB85308C}" type="slidenum">
              <a:rPr lang="en-US" smtClean="0"/>
              <a:pPr defTabSz="930275"/>
              <a:t>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930275"/>
            <a:fld id="{9CEEB847-6311-475E-A7E9-8311DB85308C}" type="slidenum">
              <a:rPr lang="en-US" smtClean="0"/>
              <a:pPr defTabSz="930275"/>
              <a:t>9</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NIMS was created in 2004 by the Homeland Security Dept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296"/>
            <a:fld id="{D7A6A33F-6EDE-4446-9E3D-5C96F61865E9}" type="slidenum">
              <a:rPr lang="en-US" smtClean="0"/>
              <a:pPr defTabSz="931296"/>
              <a:t>10</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296"/>
            <a:fld id="{D7A6A33F-6EDE-4446-9E3D-5C96F61865E9}" type="slidenum">
              <a:rPr lang="en-US" smtClean="0"/>
              <a:pPr defTabSz="931296"/>
              <a:t>11</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pPr defTabSz="930275"/>
            <a:fld id="{D54F075A-C504-400A-AE38-39D0F98B7B27}" type="slidenum">
              <a:rPr lang="en-US" smtClean="0"/>
              <a:pPr defTabSz="930275"/>
              <a:t>13</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396AEED0-FF6A-478A-88C7-4A6A2114174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4E5D82A-AC0B-4CB9-93C5-2979E8CC520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3DA9B26-8950-4852-A279-5E80978EE70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BAC5481-BBC3-4A14-A139-DCE2DF749A2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26CA9E-F786-4240-948F-FCDF64B87141}"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3" descr="house_teal.jpg"/>
          <p:cNvPicPr>
            <a:picLocks noChangeAspect="1"/>
          </p:cNvPicPr>
          <p:nvPr userDrawn="1"/>
        </p:nvPicPr>
        <p:blipFill>
          <a:blip r:embed="rId2"/>
          <a:srcRect/>
          <a:stretch>
            <a:fillRect/>
          </a:stretch>
        </p:blipFill>
        <p:spPr bwMode="auto">
          <a:xfrm>
            <a:off x="7696200" y="6096000"/>
            <a:ext cx="1066800" cy="6000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B81EB5-A122-428A-B3F4-DAF4D4A4D04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2BC6B17-1B5C-4CBB-BE4A-3C96EFA581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06DDFD0-EF68-44E1-92A0-FB2A85A143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3" descr="house_teal.jpg"/>
          <p:cNvPicPr>
            <a:picLocks noChangeAspect="1"/>
          </p:cNvPicPr>
          <p:nvPr userDrawn="1"/>
        </p:nvPicPr>
        <p:blipFill>
          <a:blip r:embed="rId2"/>
          <a:srcRect/>
          <a:stretch>
            <a:fillRect/>
          </a:stretch>
        </p:blipFill>
        <p:spPr bwMode="auto">
          <a:xfrm>
            <a:off x="7620000" y="6096000"/>
            <a:ext cx="965200" cy="542925"/>
          </a:xfrm>
          <a:prstGeom prst="rect">
            <a:avLst/>
          </a:prstGeom>
          <a:noFill/>
          <a:ln w="9525">
            <a:noFill/>
            <a:miter lim="800000"/>
            <a:headEnd/>
            <a:tailEnd/>
          </a:ln>
        </p:spPr>
      </p:pic>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dirty="0" smtClean="0"/>
              <a:t>Click to edit Master title style</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6934A1D-2459-4B8F-861A-CEA1F9E16A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1AFD028-C0FB-44D8-BD90-DE9A65CD50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15F5003-3F0F-4F6E-AB01-5A03266A04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30C4864-9567-45A9-89DE-9498159A66CC}"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392" r:id="rId4"/>
    <p:sldLayoutId id="2147484393" r:id="rId5"/>
    <p:sldLayoutId id="2147484402" r:id="rId6"/>
    <p:sldLayoutId id="2147484394" r:id="rId7"/>
    <p:sldLayoutId id="2147484395" r:id="rId8"/>
    <p:sldLayoutId id="2147484396" r:id="rId9"/>
    <p:sldLayoutId id="2147484403" r:id="rId10"/>
    <p:sldLayoutId id="2147484397" r:id="rId11"/>
    <p:sldLayoutId id="2147484398" r:id="rId12"/>
    <p:sldLayoutId id="2147484404"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jpeg"/><Relationship Id="rId9" Type="http://schemas.openxmlformats.org/officeDocument/2006/relationships/image" Target="../media/image18.wmf"/></Relationships>
</file>

<file path=ppt/slides/_rels/slide1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2.jpeg"/><Relationship Id="rId7" Type="http://schemas.openxmlformats.org/officeDocument/2006/relationships/image" Target="../media/image17.wmf"/><Relationship Id="rId2"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wmf"/><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BLOCKED::mailto:myersbp@uncw.edu"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381000" y="838200"/>
            <a:ext cx="8458200" cy="5486400"/>
          </a:xfrm>
        </p:spPr>
        <p:txBody>
          <a:bodyPr>
            <a:normAutofit fontScale="70000" lnSpcReduction="20000"/>
          </a:bodyPr>
          <a:lstStyle/>
          <a:p>
            <a:pPr marL="274320" indent="-274320" algn="ctr" eaLnBrk="1" fontAlgn="auto" hangingPunct="1">
              <a:spcAft>
                <a:spcPts val="0"/>
              </a:spcAft>
              <a:buClr>
                <a:schemeClr val="accent3"/>
              </a:buClr>
              <a:buFontTx/>
              <a:buNone/>
              <a:defRPr/>
            </a:pPr>
            <a:endParaRPr lang="en-US" sz="3600" dirty="0" smtClean="0"/>
          </a:p>
          <a:p>
            <a:pPr marL="274320" indent="-274320" algn="ctr" eaLnBrk="1" fontAlgn="auto" hangingPunct="1">
              <a:spcAft>
                <a:spcPts val="0"/>
              </a:spcAft>
              <a:buClr>
                <a:schemeClr val="accent3"/>
              </a:buClr>
              <a:buFontTx/>
              <a:buNone/>
              <a:defRPr/>
            </a:pPr>
            <a:r>
              <a:rPr lang="en-US" sz="4600" dirty="0" smtClean="0">
                <a:latin typeface="Berlin Sans FB Demi" pitchFamily="34" charset="0"/>
              </a:rPr>
              <a:t>Campus Emergency Notification </a:t>
            </a:r>
          </a:p>
          <a:p>
            <a:pPr marL="274320" indent="-274320" algn="ctr" eaLnBrk="1" fontAlgn="auto" hangingPunct="1">
              <a:spcAft>
                <a:spcPts val="0"/>
              </a:spcAft>
              <a:buClr>
                <a:schemeClr val="accent3"/>
              </a:buClr>
              <a:buFontTx/>
              <a:buNone/>
              <a:defRPr/>
            </a:pPr>
            <a:r>
              <a:rPr lang="en-US" sz="4600" dirty="0" smtClean="0">
                <a:latin typeface="Berlin Sans FB Demi" pitchFamily="34" charset="0"/>
              </a:rPr>
              <a:t>@UNC-Wilmington</a:t>
            </a:r>
            <a:endParaRPr lang="en-US" sz="4000" dirty="0" smtClean="0">
              <a:latin typeface="Berlin Sans FB Demi" pitchFamily="34" charset="0"/>
            </a:endParaRPr>
          </a:p>
          <a:p>
            <a:pPr marL="274320" indent="-274320" eaLnBrk="1" fontAlgn="auto" hangingPunct="1">
              <a:spcAft>
                <a:spcPts val="0"/>
              </a:spcAft>
              <a:buClr>
                <a:schemeClr val="accent3"/>
              </a:buClr>
              <a:buFontTx/>
              <a:buNone/>
              <a:defRPr/>
            </a:pPr>
            <a:endParaRPr lang="en-US" sz="1200" dirty="0" smtClean="0">
              <a:latin typeface="Berlin Sans FB Demi" pitchFamily="34" charset="0"/>
            </a:endParaRPr>
          </a:p>
          <a:p>
            <a:pPr marL="274320" indent="-274320" eaLnBrk="1" fontAlgn="auto" hangingPunct="1">
              <a:spcAft>
                <a:spcPts val="0"/>
              </a:spcAft>
              <a:buClr>
                <a:schemeClr val="accent3"/>
              </a:buClr>
              <a:buNone/>
              <a:defRPr/>
            </a:pPr>
            <a:endParaRPr lang="en-US" sz="2400" dirty="0" smtClean="0"/>
          </a:p>
          <a:p>
            <a:pPr marL="274320" indent="-274320" algn="ctr" eaLnBrk="1" fontAlgn="auto" hangingPunct="1">
              <a:spcAft>
                <a:spcPts val="0"/>
              </a:spcAft>
              <a:buClr>
                <a:schemeClr val="accent3"/>
              </a:buClr>
              <a:buNone/>
              <a:defRPr/>
            </a:pPr>
            <a:r>
              <a:rPr lang="en-US" sz="2900" b="1" dirty="0" smtClean="0"/>
              <a:t>EDUCAUSE National Conference</a:t>
            </a:r>
          </a:p>
          <a:p>
            <a:pPr marL="274320" indent="-274320" algn="ctr" eaLnBrk="1" fontAlgn="auto" hangingPunct="1">
              <a:spcAft>
                <a:spcPts val="0"/>
              </a:spcAft>
              <a:buClr>
                <a:schemeClr val="accent3"/>
              </a:buClr>
              <a:buNone/>
              <a:defRPr/>
            </a:pPr>
            <a:r>
              <a:rPr lang="en-US" sz="2900" b="1" dirty="0" smtClean="0"/>
              <a:t>October 30, 2008</a:t>
            </a:r>
            <a:endParaRPr lang="en-US" sz="2900" dirty="0" smtClean="0"/>
          </a:p>
          <a:p>
            <a:pPr marL="274320" indent="-274320" eaLnBrk="1" fontAlgn="auto" hangingPunct="1">
              <a:spcAft>
                <a:spcPts val="0"/>
              </a:spcAft>
              <a:buClr>
                <a:schemeClr val="accent3"/>
              </a:buClr>
              <a:buNone/>
              <a:defRPr/>
            </a:pPr>
            <a:endParaRPr lang="en-US" sz="2400" dirty="0" smtClean="0"/>
          </a:p>
          <a:p>
            <a:pPr marL="274320" indent="-274320" eaLnBrk="1" fontAlgn="auto" hangingPunct="1">
              <a:spcAft>
                <a:spcPts val="0"/>
              </a:spcAft>
              <a:buClr>
                <a:schemeClr val="accent3"/>
              </a:buClr>
              <a:buNone/>
              <a:defRPr/>
            </a:pPr>
            <a:endParaRPr lang="en-US" sz="2400" dirty="0" smtClean="0"/>
          </a:p>
          <a:p>
            <a:pPr marL="274320" indent="-274320" eaLnBrk="1" fontAlgn="auto" hangingPunct="1">
              <a:spcAft>
                <a:spcPts val="0"/>
              </a:spcAft>
              <a:buClr>
                <a:schemeClr val="accent3"/>
              </a:buClr>
              <a:buNone/>
              <a:defRPr/>
            </a:pPr>
            <a:endParaRPr lang="en-US" sz="2400" dirty="0" smtClean="0"/>
          </a:p>
          <a:p>
            <a:pPr marL="274320" indent="-274320" eaLnBrk="1" fontAlgn="auto" hangingPunct="1">
              <a:spcAft>
                <a:spcPts val="0"/>
              </a:spcAft>
              <a:buClr>
                <a:schemeClr val="accent3"/>
              </a:buClr>
              <a:buNone/>
              <a:defRPr/>
            </a:pPr>
            <a:r>
              <a:rPr lang="en-US" sz="2400" b="1" dirty="0" smtClean="0"/>
              <a:t>Bruce P. Myers</a:t>
            </a:r>
          </a:p>
          <a:p>
            <a:pPr marL="274320" indent="-274320" eaLnBrk="1" fontAlgn="auto" hangingPunct="1">
              <a:spcAft>
                <a:spcPts val="0"/>
              </a:spcAft>
              <a:buClr>
                <a:schemeClr val="accent3"/>
              </a:buClr>
              <a:buNone/>
              <a:defRPr/>
            </a:pPr>
            <a:r>
              <a:rPr lang="en-US" sz="2400" dirty="0" smtClean="0"/>
              <a:t>Information Technology Systems Division</a:t>
            </a:r>
          </a:p>
          <a:p>
            <a:pPr marL="274320" indent="-274320" eaLnBrk="1" fontAlgn="auto" hangingPunct="1">
              <a:spcAft>
                <a:spcPts val="0"/>
              </a:spcAft>
              <a:buClr>
                <a:schemeClr val="accent3"/>
              </a:buClr>
              <a:buNone/>
              <a:defRPr/>
            </a:pPr>
            <a:r>
              <a:rPr lang="en-US" sz="2400" dirty="0" smtClean="0"/>
              <a:t>Technology Needs Assessment and Consulting</a:t>
            </a:r>
          </a:p>
          <a:p>
            <a:pPr marL="274320" indent="-274320" eaLnBrk="1" fontAlgn="auto" hangingPunct="1">
              <a:spcAft>
                <a:spcPts val="0"/>
              </a:spcAft>
              <a:buClr>
                <a:schemeClr val="accent3"/>
              </a:buClr>
              <a:buNone/>
              <a:defRPr/>
            </a:pPr>
            <a:r>
              <a:rPr lang="en-US" sz="2400" dirty="0" smtClean="0"/>
              <a:t>The University of North Carolina, Wilmington</a:t>
            </a:r>
          </a:p>
          <a:p>
            <a:pPr marL="274320" indent="-274320" eaLnBrk="1" fontAlgn="auto" hangingPunct="1">
              <a:spcAft>
                <a:spcPts val="0"/>
              </a:spcAft>
              <a:buClr>
                <a:schemeClr val="accent3"/>
              </a:buClr>
              <a:buNone/>
              <a:defRPr/>
            </a:pPr>
            <a:endParaRPr lang="en-US" sz="2400" dirty="0" smtClean="0"/>
          </a:p>
          <a:p>
            <a:pPr marL="274320" indent="-274320" eaLnBrk="1" fontAlgn="auto" hangingPunct="1">
              <a:spcAft>
                <a:spcPts val="0"/>
              </a:spcAft>
              <a:buClr>
                <a:schemeClr val="accent3"/>
              </a:buClr>
              <a:buNone/>
              <a:defRPr/>
            </a:pPr>
            <a:endParaRPr lang="en-US" sz="2400" dirty="0" smtClean="0"/>
          </a:p>
          <a:p>
            <a:pPr marL="274320" indent="-274320" eaLnBrk="1" fontAlgn="auto" hangingPunct="1">
              <a:spcAft>
                <a:spcPts val="0"/>
              </a:spcAft>
              <a:buClr>
                <a:schemeClr val="accent3"/>
              </a:buClr>
              <a:buFontTx/>
              <a:buNone/>
              <a:defRPr/>
            </a:pPr>
            <a:r>
              <a:rPr lang="en-US" sz="4000" dirty="0" smtClean="0">
                <a:latin typeface="Berlin Sans FB Demi" pitchFamily="34" charset="0"/>
              </a:rPr>
              <a:t/>
            </a:r>
            <a:br>
              <a:rPr lang="en-US" sz="4000" dirty="0" smtClean="0">
                <a:latin typeface="Berlin Sans FB Demi" pitchFamily="34" charset="0"/>
              </a:rPr>
            </a:br>
            <a:endParaRPr lang="en-US" sz="2400" i="1" dirty="0" smtClean="0"/>
          </a:p>
          <a:p>
            <a:pPr marL="274320" indent="-274320" algn="ctr" eaLnBrk="1" fontAlgn="auto" hangingPunct="1">
              <a:spcAft>
                <a:spcPts val="0"/>
              </a:spcAft>
              <a:buClr>
                <a:schemeClr val="accent3"/>
              </a:buClr>
              <a:buFontTx/>
              <a:buNone/>
              <a:defRPr/>
            </a:pPr>
            <a:endParaRPr lang="en-US" sz="4000" dirty="0" smtClean="0"/>
          </a:p>
          <a:p>
            <a:pPr marL="274320" indent="-274320" algn="ctr" eaLnBrk="1" fontAlgn="auto" hangingPunct="1">
              <a:spcAft>
                <a:spcPts val="0"/>
              </a:spcAft>
              <a:buClr>
                <a:schemeClr val="accent3"/>
              </a:buClr>
              <a:buFontTx/>
              <a:buNone/>
              <a:defRPr/>
            </a:pPr>
            <a:endParaRPr lang="en-US" sz="4000" dirty="0" smtClean="0"/>
          </a:p>
          <a:p>
            <a:pPr marL="274320" indent="-274320" eaLnBrk="1" fontAlgn="auto" hangingPunct="1">
              <a:spcAft>
                <a:spcPts val="0"/>
              </a:spcAft>
              <a:buClr>
                <a:schemeClr val="accent3"/>
              </a:buClr>
              <a:buFontTx/>
              <a:buNone/>
              <a:defRPr/>
            </a:pPr>
            <a:endParaRPr lang="en-US" sz="2000" dirty="0" smtClean="0"/>
          </a:p>
          <a:p>
            <a:pPr marL="274320" indent="-274320" algn="ctr" eaLnBrk="1" fontAlgn="auto" hangingPunct="1">
              <a:spcAft>
                <a:spcPts val="0"/>
              </a:spcAft>
              <a:buClr>
                <a:schemeClr val="accent3"/>
              </a:buClr>
              <a:buFontTx/>
              <a:buNone/>
              <a:defRPr/>
            </a:pPr>
            <a:endParaRPr lang="en-US" sz="4000" dirty="0" smtClean="0"/>
          </a:p>
          <a:p>
            <a:pPr marL="609600" indent="-609600" algn="ctr" eaLnBrk="1" fontAlgn="auto" hangingPunct="1">
              <a:lnSpc>
                <a:spcPct val="90000"/>
              </a:lnSpc>
              <a:spcAft>
                <a:spcPts val="0"/>
              </a:spcAft>
              <a:buClr>
                <a:schemeClr val="accent3"/>
              </a:buClr>
              <a:buFontTx/>
              <a:buNone/>
              <a:defRPr/>
            </a:pPr>
            <a:endParaRPr lang="en-US" sz="4000" b="1" dirty="0" smtClean="0"/>
          </a:p>
        </p:txBody>
      </p:sp>
      <p:sp>
        <p:nvSpPr>
          <p:cNvPr id="15363" name="Rectangle 3"/>
          <p:cNvSpPr>
            <a:spLocks noChangeArrowheads="1"/>
          </p:cNvSpPr>
          <p:nvPr/>
        </p:nvSpPr>
        <p:spPr bwMode="auto">
          <a:xfrm>
            <a:off x="1295400" y="228600"/>
            <a:ext cx="8001000" cy="457200"/>
          </a:xfrm>
          <a:prstGeom prst="rect">
            <a:avLst/>
          </a:prstGeom>
          <a:noFill/>
          <a:ln w="9525">
            <a:noFill/>
            <a:miter lim="800000"/>
            <a:headEnd/>
            <a:tailEnd/>
          </a:ln>
        </p:spPr>
        <p:txBody>
          <a:bodyPr anchor="ctr"/>
          <a:lstStyle/>
          <a:p>
            <a:pPr>
              <a:defRPr/>
            </a:pPr>
            <a:endParaRPr lang="en-US" sz="3600" dirty="0">
              <a:solidFill>
                <a:schemeClr val="bg1"/>
              </a:solidFill>
              <a:latin typeface="+mj-lt"/>
            </a:endParaRPr>
          </a:p>
          <a:p>
            <a:pPr>
              <a:defRPr/>
            </a:pPr>
            <a:endParaRPr lang="en-US" sz="3600"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447800" y="609600"/>
            <a:ext cx="6553200" cy="838200"/>
          </a:xfrm>
          <a:prstGeom prst="rect">
            <a:avLst/>
          </a:prstGeom>
          <a:noFill/>
          <a:ln w="9525">
            <a:noFill/>
            <a:miter lim="800000"/>
            <a:headEnd/>
            <a:tailEnd/>
          </a:ln>
        </p:spPr>
        <p:txBody>
          <a:bodyPr anchor="ctr"/>
          <a:lstStyle/>
          <a:p>
            <a:pPr algn="ctr"/>
            <a:r>
              <a:rPr lang="en-US" sz="3200" b="1" dirty="0" smtClean="0">
                <a:latin typeface="Berlin Sans FB Demi" pitchFamily="34" charset="0"/>
              </a:rPr>
              <a:t>Methods of Communication..</a:t>
            </a:r>
            <a:endParaRPr lang="en-US" sz="3200" dirty="0">
              <a:latin typeface="+mj-lt"/>
            </a:endParaRPr>
          </a:p>
        </p:txBody>
      </p:sp>
      <p:sp>
        <p:nvSpPr>
          <p:cNvPr id="6" name="Content Placeholder 5"/>
          <p:cNvSpPr>
            <a:spLocks noGrp="1"/>
          </p:cNvSpPr>
          <p:nvPr>
            <p:ph idx="1"/>
          </p:nvPr>
        </p:nvSpPr>
        <p:spPr>
          <a:xfrm>
            <a:off x="457200" y="1447800"/>
            <a:ext cx="8229600" cy="4572000"/>
          </a:xfrm>
        </p:spPr>
        <p:txBody>
          <a:bodyPr/>
          <a:lstStyle/>
          <a:p>
            <a:pPr>
              <a:buNone/>
            </a:pPr>
            <a:r>
              <a:rPr lang="en-US" sz="2100" b="1" dirty="0" err="1" smtClean="0"/>
              <a:t>SeaHawk</a:t>
            </a:r>
            <a:r>
              <a:rPr lang="en-US" sz="2100" b="1" dirty="0" smtClean="0"/>
              <a:t> Siren system:</a:t>
            </a:r>
          </a:p>
          <a:p>
            <a:pPr lvl="1"/>
            <a:r>
              <a:rPr lang="en-US" sz="1900" dirty="0" smtClean="0"/>
              <a:t>Installed and activated July, 2007</a:t>
            </a:r>
          </a:p>
          <a:p>
            <a:pPr lvl="1"/>
            <a:r>
              <a:rPr lang="en-US" sz="1900" dirty="0" smtClean="0"/>
              <a:t>Horn arrays are strategically located on (2) campus buildings</a:t>
            </a:r>
          </a:p>
          <a:p>
            <a:pPr lvl="1"/>
            <a:r>
              <a:rPr lang="en-US" sz="1900" dirty="0" smtClean="0"/>
              <a:t>Testing plan:</a:t>
            </a:r>
          </a:p>
          <a:p>
            <a:pPr lvl="2"/>
            <a:r>
              <a:rPr lang="en-US" sz="1600" dirty="0" smtClean="0"/>
              <a:t>Low volume functional test on the </a:t>
            </a:r>
            <a:r>
              <a:rPr lang="en-US" sz="1600" dirty="0" smtClean="0">
                <a:latin typeface="Arial" pitchFamily="34" charset="0"/>
                <a:cs typeface="Arial" pitchFamily="34" charset="0"/>
              </a:rPr>
              <a:t>2</a:t>
            </a:r>
            <a:r>
              <a:rPr lang="en-US" sz="1600" dirty="0" smtClean="0">
                <a:cs typeface="Arial" pitchFamily="34" charset="0"/>
              </a:rPr>
              <a:t>nd</a:t>
            </a:r>
            <a:r>
              <a:rPr lang="en-US" sz="1600" dirty="0" smtClean="0"/>
              <a:t> Monday of each month </a:t>
            </a:r>
          </a:p>
          <a:p>
            <a:pPr lvl="2"/>
            <a:r>
              <a:rPr lang="en-US" sz="1600" dirty="0" smtClean="0"/>
              <a:t>Full volume test on the </a:t>
            </a:r>
            <a:r>
              <a:rPr lang="en-US" sz="1600" dirty="0" smtClean="0">
                <a:latin typeface="Arial" pitchFamily="34" charset="0"/>
                <a:cs typeface="Arial" pitchFamily="34" charset="0"/>
              </a:rPr>
              <a:t>2</a:t>
            </a:r>
            <a:r>
              <a:rPr lang="en-US" sz="1600" dirty="0" smtClean="0">
                <a:cs typeface="Arial" pitchFamily="34" charset="0"/>
              </a:rPr>
              <a:t>nd</a:t>
            </a:r>
            <a:r>
              <a:rPr lang="en-US" sz="1600" dirty="0" smtClean="0"/>
              <a:t> Monday of  January, July, and September</a:t>
            </a:r>
          </a:p>
          <a:p>
            <a:pPr lvl="1"/>
            <a:r>
              <a:rPr lang="en-US" sz="1900" dirty="0" smtClean="0"/>
              <a:t>Campus police department conduct tests and are the primary operators of the system, along with the County EC center.</a:t>
            </a:r>
          </a:p>
          <a:p>
            <a:pPr lvl="1"/>
            <a:r>
              <a:rPr lang="en-US" sz="1900" dirty="0" smtClean="0"/>
              <a:t>UNCW.edu website has instructions for campus and surrounding neighborhoods </a:t>
            </a:r>
          </a:p>
          <a:p>
            <a:pPr lvl="1"/>
            <a:r>
              <a:rPr lang="en-US" sz="1900" b="1" i="1" dirty="0" smtClean="0"/>
              <a:t>Limitations &amp; Challenges: </a:t>
            </a:r>
          </a:p>
          <a:p>
            <a:pPr lvl="2"/>
            <a:r>
              <a:rPr lang="en-US" sz="1600" dirty="0" smtClean="0"/>
              <a:t>Effective for those who are outside or near the siren at the time of  warnings</a:t>
            </a:r>
          </a:p>
          <a:p>
            <a:pPr lvl="2"/>
            <a:r>
              <a:rPr lang="en-US" sz="1600" dirty="0" smtClean="0"/>
              <a:t>Environmental factors may confuse the message (wind, other ambient noise)</a:t>
            </a:r>
            <a:endParaRPr lang="en-US" sz="1900" dirty="0" smtClean="0"/>
          </a:p>
          <a:p>
            <a:pPr lvl="2"/>
            <a:endParaRPr lang="en-US" sz="1600" dirty="0"/>
          </a:p>
        </p:txBody>
      </p:sp>
      <p:pic>
        <p:nvPicPr>
          <p:cNvPr id="1028" name="Picture 4" descr="C:\Documents and Settings\myersbp\Local Settings\Temporary Internet Files\Content.IE5\XZ3DZ1ZG\MPj04385390000[1].jpg"/>
          <p:cNvPicPr>
            <a:picLocks noChangeAspect="1" noChangeArrowheads="1"/>
          </p:cNvPicPr>
          <p:nvPr/>
        </p:nvPicPr>
        <p:blipFill>
          <a:blip r:embed="rId3" cstate="print"/>
          <a:srcRect/>
          <a:stretch>
            <a:fillRect/>
          </a:stretch>
        </p:blipFill>
        <p:spPr bwMode="auto">
          <a:xfrm>
            <a:off x="7848600" y="762000"/>
            <a:ext cx="990600" cy="1426974"/>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219200" y="228600"/>
            <a:ext cx="6553200" cy="838200"/>
          </a:xfrm>
          <a:prstGeom prst="rect">
            <a:avLst/>
          </a:prstGeom>
          <a:noFill/>
          <a:ln w="9525">
            <a:noFill/>
            <a:miter lim="800000"/>
            <a:headEnd/>
            <a:tailEnd/>
          </a:ln>
        </p:spPr>
        <p:txBody>
          <a:bodyPr anchor="ctr"/>
          <a:lstStyle/>
          <a:p>
            <a:pPr algn="ctr"/>
            <a:r>
              <a:rPr lang="en-US" sz="3200" b="1" dirty="0" smtClean="0">
                <a:latin typeface="Berlin Sans FB Demi" pitchFamily="34" charset="0"/>
              </a:rPr>
              <a:t>The Siren Coverage Map</a:t>
            </a:r>
            <a:endParaRPr lang="en-US" sz="3200" dirty="0">
              <a:latin typeface="+mj-lt"/>
            </a:endParaRPr>
          </a:p>
        </p:txBody>
      </p:sp>
      <p:pic>
        <p:nvPicPr>
          <p:cNvPr id="15" name="Picture 14" descr="siren.png"/>
          <p:cNvPicPr>
            <a:picLocks noChangeAspect="1"/>
          </p:cNvPicPr>
          <p:nvPr/>
        </p:nvPicPr>
        <p:blipFill>
          <a:blip r:embed="rId3"/>
          <a:stretch>
            <a:fillRect/>
          </a:stretch>
        </p:blipFill>
        <p:spPr>
          <a:xfrm>
            <a:off x="252952" y="1066801"/>
            <a:ext cx="8638096" cy="5428866"/>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14350"/>
          </a:xfrm>
        </p:spPr>
        <p:txBody>
          <a:bodyPr/>
          <a:lstStyle/>
          <a:p>
            <a:pPr algn="ctr"/>
            <a:r>
              <a:rPr lang="en-US" sz="2400" b="1" dirty="0" smtClean="0">
                <a:latin typeface="Berlin Sans FB Demi" pitchFamily="34" charset="0"/>
              </a:rPr>
              <a:t>Our Environmental Health &amp; Safety Website</a:t>
            </a:r>
            <a:endParaRPr lang="en-US" sz="2400" b="1" dirty="0"/>
          </a:p>
        </p:txBody>
      </p:sp>
      <p:pic>
        <p:nvPicPr>
          <p:cNvPr id="1028" name="Picture 4"/>
          <p:cNvPicPr>
            <a:picLocks noChangeAspect="1" noChangeArrowheads="1"/>
          </p:cNvPicPr>
          <p:nvPr/>
        </p:nvPicPr>
        <p:blipFill>
          <a:blip r:embed="rId2"/>
          <a:srcRect/>
          <a:stretch>
            <a:fillRect/>
          </a:stretch>
        </p:blipFill>
        <p:spPr bwMode="auto">
          <a:xfrm>
            <a:off x="685800" y="1066800"/>
            <a:ext cx="8153400" cy="559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914400" y="304800"/>
            <a:ext cx="7086600" cy="685800"/>
          </a:xfrm>
          <a:prstGeom prst="rect">
            <a:avLst/>
          </a:prstGeom>
          <a:noFill/>
          <a:ln w="9525">
            <a:noFill/>
            <a:miter lim="800000"/>
            <a:headEnd/>
            <a:tailEnd/>
          </a:ln>
        </p:spPr>
        <p:txBody>
          <a:bodyPr anchor="ctr"/>
          <a:lstStyle/>
          <a:p>
            <a:pPr algn="ctr">
              <a:defRPr/>
            </a:pPr>
            <a:r>
              <a:rPr lang="en-US" sz="2800" b="1" dirty="0" smtClean="0">
                <a:latin typeface="Berlin Sans FB Demi" pitchFamily="34" charset="0"/>
              </a:rPr>
              <a:t>Methods </a:t>
            </a:r>
            <a:r>
              <a:rPr lang="en-US" sz="2800" b="1" dirty="0">
                <a:latin typeface="Berlin Sans FB Demi" pitchFamily="34" charset="0"/>
              </a:rPr>
              <a:t>of </a:t>
            </a:r>
            <a:r>
              <a:rPr lang="en-US" sz="2800" b="1" dirty="0" smtClean="0">
                <a:latin typeface="Berlin Sans FB Demi" pitchFamily="34" charset="0"/>
              </a:rPr>
              <a:t>Communication..</a:t>
            </a:r>
            <a:endParaRPr lang="en-US" sz="2800" dirty="0">
              <a:latin typeface="+mj-lt"/>
            </a:endParaRPr>
          </a:p>
        </p:txBody>
      </p:sp>
      <p:sp>
        <p:nvSpPr>
          <p:cNvPr id="12291" name="Content Placeholder 5"/>
          <p:cNvSpPr>
            <a:spLocks noGrp="1"/>
          </p:cNvSpPr>
          <p:nvPr>
            <p:ph idx="1"/>
          </p:nvPr>
        </p:nvSpPr>
        <p:spPr>
          <a:xfrm>
            <a:off x="457200" y="914400"/>
            <a:ext cx="8229600" cy="5410200"/>
          </a:xfrm>
        </p:spPr>
        <p:txBody>
          <a:bodyPr/>
          <a:lstStyle/>
          <a:p>
            <a:pPr>
              <a:buFont typeface="Wingdings 2" pitchFamily="18" charset="2"/>
              <a:buNone/>
            </a:pPr>
            <a:r>
              <a:rPr lang="en-US" sz="2100" b="1" dirty="0" smtClean="0"/>
              <a:t>E-mail, Text, and Web:</a:t>
            </a:r>
          </a:p>
          <a:p>
            <a:r>
              <a:rPr lang="en-US" sz="1800" dirty="0" smtClean="0"/>
              <a:t>Hosted with a 3rd party provider (PIER, since Fall 2006) </a:t>
            </a:r>
          </a:p>
          <a:p>
            <a:r>
              <a:rPr lang="en-US" sz="1800" dirty="0" smtClean="0"/>
              <a:t>Managed by our Marketing and Communications department</a:t>
            </a:r>
          </a:p>
          <a:p>
            <a:r>
              <a:rPr lang="en-US" sz="1800" dirty="0" smtClean="0"/>
              <a:t>Acts as a backup site for UNCW.edu if our site goes offline</a:t>
            </a:r>
          </a:p>
          <a:p>
            <a:r>
              <a:rPr lang="en-US" sz="1800" dirty="0" smtClean="0"/>
              <a:t>Data supplied by UNCW and stored on PIER:</a:t>
            </a:r>
          </a:p>
          <a:p>
            <a:pPr lvl="1"/>
            <a:r>
              <a:rPr lang="en-US" sz="1600" dirty="0" smtClean="0"/>
              <a:t>Banner (ERP): Name, campus e-mail address, location are updated weekly</a:t>
            </a:r>
          </a:p>
          <a:p>
            <a:pPr lvl="1"/>
            <a:r>
              <a:rPr lang="en-US" sz="1600" dirty="0" smtClean="0"/>
              <a:t>Personal </a:t>
            </a:r>
            <a:r>
              <a:rPr lang="en-US" sz="1600" dirty="0" err="1" smtClean="0"/>
              <a:t>cellphones</a:t>
            </a:r>
            <a:r>
              <a:rPr lang="en-US" sz="1600" dirty="0" smtClean="0"/>
              <a:t>: Self-Service “opt-in” registration for faculty/staff/students  </a:t>
            </a:r>
          </a:p>
          <a:p>
            <a:pPr lvl="1"/>
            <a:r>
              <a:rPr lang="en-US" sz="1600" dirty="0" smtClean="0"/>
              <a:t>Site documentation:  campus buildings, key personnel w/contact information  are stored on the PIER website  </a:t>
            </a:r>
          </a:p>
          <a:p>
            <a:r>
              <a:rPr lang="en-US" sz="1800" dirty="0" smtClean="0"/>
              <a:t>2007 Text Message Test results:</a:t>
            </a:r>
          </a:p>
          <a:p>
            <a:pPr lvl="1"/>
            <a:r>
              <a:rPr lang="en-US" sz="1600" dirty="0" smtClean="0"/>
              <a:t>A 91% delivery success rate to </a:t>
            </a:r>
            <a:r>
              <a:rPr lang="en-US" sz="1600" dirty="0" err="1" smtClean="0"/>
              <a:t>cellphones</a:t>
            </a:r>
            <a:r>
              <a:rPr lang="en-US" sz="1600" dirty="0" smtClean="0"/>
              <a:t> was achieved across ~1,500 faculty/staff/students </a:t>
            </a:r>
          </a:p>
          <a:p>
            <a:pPr lvl="1"/>
            <a:r>
              <a:rPr lang="en-US" sz="1600" dirty="0" smtClean="0"/>
              <a:t>1/2 of the failures due to incorrect phone #’s or lack of a text messaging plan.</a:t>
            </a:r>
          </a:p>
          <a:p>
            <a:pPr lvl="1"/>
            <a:r>
              <a:rPr lang="en-US" sz="1600" dirty="0" smtClean="0"/>
              <a:t>A regular testing plan is currently in development</a:t>
            </a:r>
          </a:p>
          <a:p>
            <a:r>
              <a:rPr lang="en-US" sz="1800" b="1" i="1" dirty="0" smtClean="0"/>
              <a:t>Limitations &amp; challenges:</a:t>
            </a:r>
          </a:p>
          <a:p>
            <a:pPr lvl="1"/>
            <a:r>
              <a:rPr lang="en-US" sz="1600" dirty="0" smtClean="0"/>
              <a:t>Up-to-date and accurate information ..very important !!</a:t>
            </a:r>
          </a:p>
          <a:p>
            <a:pPr lvl="1"/>
            <a:r>
              <a:rPr lang="en-US" sz="1600" dirty="0" smtClean="0"/>
              <a:t>Are you on the grid (on-line) ?</a:t>
            </a:r>
          </a:p>
          <a:p>
            <a:pPr lvl="1"/>
            <a:r>
              <a:rPr lang="en-US" sz="1600" dirty="0" smtClean="0"/>
              <a:t>Reliability of SMS texting systems: speed, congestion during peak period</a:t>
            </a:r>
          </a:p>
          <a:p>
            <a:pPr lvl="1"/>
            <a:endParaRPr lang="en-US" sz="1600" dirty="0" smtClean="0"/>
          </a:p>
          <a:p>
            <a:pPr lvl="2"/>
            <a:endParaRPr lang="en-US" sz="1600" dirty="0" smtClean="0"/>
          </a:p>
          <a:p>
            <a:pPr lvl="1"/>
            <a:endParaRPr lang="en-US" sz="1900" dirty="0" smtClean="0"/>
          </a:p>
          <a:p>
            <a:pPr lvl="2"/>
            <a:endParaRPr lang="en-US" sz="1600" dirty="0" smtClean="0"/>
          </a:p>
        </p:txBody>
      </p:sp>
      <p:pic>
        <p:nvPicPr>
          <p:cNvPr id="2052" name="Picture 4" descr="C:\Documents and Settings\myersbp\Local Settings\Temporary Internet Files\Content.IE5\SXSF4VGB\MPj04387630000[1].jpg"/>
          <p:cNvPicPr>
            <a:picLocks noChangeAspect="1" noChangeArrowheads="1"/>
          </p:cNvPicPr>
          <p:nvPr/>
        </p:nvPicPr>
        <p:blipFill>
          <a:blip r:embed="rId3" cstate="print"/>
          <a:srcRect/>
          <a:stretch>
            <a:fillRect/>
          </a:stretch>
        </p:blipFill>
        <p:spPr bwMode="auto">
          <a:xfrm>
            <a:off x="7816440" y="838200"/>
            <a:ext cx="1327560" cy="1014965"/>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14350"/>
          </a:xfrm>
        </p:spPr>
        <p:txBody>
          <a:bodyPr/>
          <a:lstStyle/>
          <a:p>
            <a:pPr algn="ctr"/>
            <a:r>
              <a:rPr lang="en-US" sz="2400" b="1" dirty="0" smtClean="0">
                <a:latin typeface="Berlin Sans FB Demi" pitchFamily="34" charset="0"/>
              </a:rPr>
              <a:t>Our </a:t>
            </a:r>
            <a:r>
              <a:rPr lang="en-US" sz="2400" b="1" dirty="0" err="1" smtClean="0">
                <a:latin typeface="Berlin Sans FB Demi" pitchFamily="34" charset="0"/>
              </a:rPr>
              <a:t>SeaPort</a:t>
            </a:r>
            <a:r>
              <a:rPr lang="en-US" sz="2400" b="1" dirty="0" smtClean="0">
                <a:latin typeface="Berlin Sans FB Demi" pitchFamily="34" charset="0"/>
              </a:rPr>
              <a:t> Portal &amp; </a:t>
            </a:r>
            <a:r>
              <a:rPr lang="en-US" sz="2400" b="1" dirty="0" err="1" smtClean="0">
                <a:latin typeface="Berlin Sans FB Demi" pitchFamily="34" charset="0"/>
              </a:rPr>
              <a:t>Cellphone</a:t>
            </a:r>
            <a:r>
              <a:rPr lang="en-US" sz="2400" b="1" dirty="0" smtClean="0">
                <a:latin typeface="Berlin Sans FB Demi" pitchFamily="34" charset="0"/>
              </a:rPr>
              <a:t> Signup</a:t>
            </a:r>
            <a:endParaRPr lang="en-US" sz="2400" b="1" dirty="0"/>
          </a:p>
        </p:txBody>
      </p:sp>
      <p:pic>
        <p:nvPicPr>
          <p:cNvPr id="2050" name="Picture 2"/>
          <p:cNvPicPr>
            <a:picLocks noChangeAspect="1" noChangeArrowheads="1"/>
          </p:cNvPicPr>
          <p:nvPr/>
        </p:nvPicPr>
        <p:blipFill>
          <a:blip r:embed="rId2"/>
          <a:srcRect/>
          <a:stretch>
            <a:fillRect/>
          </a:stretch>
        </p:blipFill>
        <p:spPr bwMode="auto">
          <a:xfrm>
            <a:off x="0" y="1219201"/>
            <a:ext cx="9144000" cy="5638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447800" y="609600"/>
            <a:ext cx="6553200" cy="381000"/>
          </a:xfrm>
          <a:prstGeom prst="rect">
            <a:avLst/>
          </a:prstGeom>
          <a:noFill/>
          <a:ln w="9525">
            <a:noFill/>
            <a:miter lim="800000"/>
            <a:headEnd/>
            <a:tailEnd/>
          </a:ln>
        </p:spPr>
        <p:txBody>
          <a:bodyPr anchor="ctr"/>
          <a:lstStyle/>
          <a:p>
            <a:pPr algn="ctr"/>
            <a:r>
              <a:rPr lang="en-US" sz="3200" b="1" dirty="0" smtClean="0">
                <a:latin typeface="Berlin Sans FB Demi" pitchFamily="34" charset="0"/>
              </a:rPr>
              <a:t/>
            </a:r>
            <a:br>
              <a:rPr lang="en-US" sz="3200" b="1" dirty="0" smtClean="0">
                <a:latin typeface="Berlin Sans FB Demi" pitchFamily="34" charset="0"/>
              </a:rPr>
            </a:br>
            <a:r>
              <a:rPr lang="en-US" sz="3200" b="1" dirty="0" err="1" smtClean="0">
                <a:latin typeface="Berlin Sans FB Demi" pitchFamily="34" charset="0"/>
              </a:rPr>
              <a:t>Cellphone</a:t>
            </a:r>
            <a:r>
              <a:rPr lang="en-US" sz="3200" b="1" dirty="0" smtClean="0">
                <a:latin typeface="Berlin Sans FB Demi" pitchFamily="34" charset="0"/>
              </a:rPr>
              <a:t> Captures..</a:t>
            </a:r>
            <a:endParaRPr lang="en-US" sz="3200" dirty="0">
              <a:latin typeface="+mj-lt"/>
            </a:endParaRPr>
          </a:p>
        </p:txBody>
      </p:sp>
      <p:sp>
        <p:nvSpPr>
          <p:cNvPr id="6" name="Content Placeholder 5"/>
          <p:cNvSpPr>
            <a:spLocks noGrp="1"/>
          </p:cNvSpPr>
          <p:nvPr>
            <p:ph idx="1"/>
          </p:nvPr>
        </p:nvSpPr>
        <p:spPr>
          <a:xfrm>
            <a:off x="457200" y="1447801"/>
            <a:ext cx="8229600" cy="3810000"/>
          </a:xfrm>
        </p:spPr>
        <p:txBody>
          <a:bodyPr/>
          <a:lstStyle/>
          <a:p>
            <a:pPr>
              <a:buNone/>
            </a:pPr>
            <a:r>
              <a:rPr lang="en-US" sz="2100" b="1" dirty="0" smtClean="0"/>
              <a:t> </a:t>
            </a:r>
            <a:endParaRPr lang="en-US" sz="1500" dirty="0" smtClean="0"/>
          </a:p>
          <a:p>
            <a:pPr lvl="2"/>
            <a:endParaRPr lang="en-US" sz="1500" dirty="0" smtClean="0"/>
          </a:p>
          <a:p>
            <a:pPr lvl="1"/>
            <a:endParaRPr lang="en-US" sz="1800" dirty="0" smtClean="0"/>
          </a:p>
          <a:p>
            <a:pPr lvl="1"/>
            <a:endParaRPr lang="en-US" sz="1900" dirty="0" smtClean="0"/>
          </a:p>
          <a:p>
            <a:pPr lvl="2"/>
            <a:endParaRPr lang="en-US" sz="1600" dirty="0"/>
          </a:p>
        </p:txBody>
      </p:sp>
      <p:pic>
        <p:nvPicPr>
          <p:cNvPr id="7" name="Picture 4" descr="C:\Documents and Settings\myersbp\Local Settings\Temporary Internet Files\Content.IE5\SXSF4VGB\MPj04387630000[1].jpg"/>
          <p:cNvPicPr>
            <a:picLocks noChangeAspect="1" noChangeArrowheads="1"/>
          </p:cNvPicPr>
          <p:nvPr/>
        </p:nvPicPr>
        <p:blipFill>
          <a:blip r:embed="rId3" cstate="print"/>
          <a:srcRect/>
          <a:stretch>
            <a:fillRect/>
          </a:stretch>
        </p:blipFill>
        <p:spPr bwMode="auto">
          <a:xfrm>
            <a:off x="7816440" y="838200"/>
            <a:ext cx="1327560" cy="1014965"/>
          </a:xfrm>
          <a:prstGeom prst="rect">
            <a:avLst/>
          </a:prstGeom>
          <a:noFill/>
        </p:spPr>
      </p:pic>
      <p:graphicFrame>
        <p:nvGraphicFramePr>
          <p:cNvPr id="8" name="Chart 7"/>
          <p:cNvGraphicFramePr/>
          <p:nvPr/>
        </p:nvGraphicFramePr>
        <p:xfrm>
          <a:off x="1524000" y="1397000"/>
          <a:ext cx="6096000" cy="3860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048000" y="5257800"/>
            <a:ext cx="4191000" cy="1200329"/>
          </a:xfrm>
          <a:prstGeom prst="rect">
            <a:avLst/>
          </a:prstGeom>
          <a:noFill/>
        </p:spPr>
        <p:txBody>
          <a:bodyPr wrap="square" rtlCol="0">
            <a:spAutoFit/>
          </a:bodyPr>
          <a:lstStyle/>
          <a:p>
            <a:r>
              <a:rPr lang="en-US" dirty="0" smtClean="0"/>
              <a:t>Reasons for the sharp increase: </a:t>
            </a:r>
          </a:p>
          <a:p>
            <a:pPr>
              <a:buFont typeface="Arial" pitchFamily="34" charset="0"/>
              <a:buChar char="•"/>
            </a:pPr>
            <a:r>
              <a:rPr lang="en-US" dirty="0" smtClean="0"/>
              <a:t> Student Orientation</a:t>
            </a:r>
          </a:p>
          <a:p>
            <a:pPr>
              <a:buFont typeface="Arial" pitchFamily="34" charset="0"/>
              <a:buChar char="•"/>
            </a:pPr>
            <a:r>
              <a:rPr lang="en-US" dirty="0" smtClean="0"/>
              <a:t> Involvement Fair</a:t>
            </a:r>
          </a:p>
          <a:p>
            <a:pPr>
              <a:buFont typeface="Arial" pitchFamily="34" charset="0"/>
              <a:buChar char="•"/>
            </a:pPr>
            <a:r>
              <a:rPr lang="en-US" dirty="0" smtClean="0"/>
              <a:t> </a:t>
            </a:r>
            <a:r>
              <a:rPr lang="en-US" b="1" dirty="0" smtClean="0"/>
              <a:t>Parents</a:t>
            </a:r>
            <a:r>
              <a:rPr lang="en-US" dirty="0" smtClean="0"/>
              <a:t> (nagging does work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447800" y="609600"/>
            <a:ext cx="6553200" cy="457200"/>
          </a:xfrm>
          <a:prstGeom prst="rect">
            <a:avLst/>
          </a:prstGeom>
          <a:noFill/>
          <a:ln w="9525">
            <a:noFill/>
            <a:miter lim="800000"/>
            <a:headEnd/>
            <a:tailEnd/>
          </a:ln>
        </p:spPr>
        <p:txBody>
          <a:bodyPr anchor="ctr"/>
          <a:lstStyle/>
          <a:p>
            <a:pPr algn="ctr"/>
            <a:r>
              <a:rPr lang="en-US" sz="2400" b="1" dirty="0" smtClean="0">
                <a:latin typeface="Berlin Sans FB Demi" pitchFamily="34" charset="0"/>
              </a:rPr>
              <a:t>Our External Web Presence (PIER)..</a:t>
            </a:r>
            <a:endParaRPr lang="en-US" sz="2400" dirty="0">
              <a:latin typeface="+mj-lt"/>
            </a:endParaRPr>
          </a:p>
        </p:txBody>
      </p:sp>
      <p:sp>
        <p:nvSpPr>
          <p:cNvPr id="4" name="Content Placeholder 3"/>
          <p:cNvSpPr>
            <a:spLocks noGrp="1"/>
          </p:cNvSpPr>
          <p:nvPr>
            <p:ph idx="1"/>
          </p:nvPr>
        </p:nvSpPr>
        <p:spPr>
          <a:xfrm>
            <a:off x="457200" y="5486400"/>
            <a:ext cx="8229600" cy="838200"/>
          </a:xfrm>
        </p:spPr>
        <p:txBody>
          <a:bodyPr/>
          <a:lstStyle/>
          <a:p>
            <a:r>
              <a:rPr lang="en-US" sz="2000" dirty="0" smtClean="0"/>
              <a:t>Used as a substitute if our network or IT facilities are unavailable</a:t>
            </a:r>
          </a:p>
          <a:p>
            <a:r>
              <a:rPr lang="en-US" sz="2000" dirty="0" smtClean="0"/>
              <a:t>Contains the latest information if there is an Emergency</a:t>
            </a:r>
            <a:endParaRPr lang="en-US" sz="2000" dirty="0"/>
          </a:p>
        </p:txBody>
      </p:sp>
      <p:pic>
        <p:nvPicPr>
          <p:cNvPr id="3074" name="Picture 2"/>
          <p:cNvPicPr>
            <a:picLocks noChangeAspect="1" noChangeArrowheads="1"/>
          </p:cNvPicPr>
          <p:nvPr/>
        </p:nvPicPr>
        <p:blipFill>
          <a:blip r:embed="rId3"/>
          <a:srcRect/>
          <a:stretch>
            <a:fillRect/>
          </a:stretch>
        </p:blipFill>
        <p:spPr bwMode="auto">
          <a:xfrm>
            <a:off x="914400" y="1143000"/>
            <a:ext cx="7404100" cy="408196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447800" y="609600"/>
            <a:ext cx="6553200" cy="838200"/>
          </a:xfrm>
          <a:prstGeom prst="rect">
            <a:avLst/>
          </a:prstGeom>
          <a:noFill/>
          <a:ln w="9525">
            <a:noFill/>
            <a:miter lim="800000"/>
            <a:headEnd/>
            <a:tailEnd/>
          </a:ln>
        </p:spPr>
        <p:txBody>
          <a:bodyPr anchor="ctr"/>
          <a:lstStyle/>
          <a:p>
            <a:pPr algn="ctr"/>
            <a:r>
              <a:rPr lang="en-US" sz="3200" b="1" dirty="0" smtClean="0">
                <a:latin typeface="Berlin Sans FB Demi" pitchFamily="34" charset="0"/>
              </a:rPr>
              <a:t>Methods of Communication..</a:t>
            </a:r>
            <a:endParaRPr lang="en-US" sz="3200" dirty="0">
              <a:latin typeface="+mj-lt"/>
            </a:endParaRPr>
          </a:p>
        </p:txBody>
      </p:sp>
      <p:sp>
        <p:nvSpPr>
          <p:cNvPr id="6" name="Content Placeholder 5"/>
          <p:cNvSpPr>
            <a:spLocks noGrp="1"/>
          </p:cNvSpPr>
          <p:nvPr>
            <p:ph idx="1"/>
          </p:nvPr>
        </p:nvSpPr>
        <p:spPr>
          <a:xfrm>
            <a:off x="457200" y="1447800"/>
            <a:ext cx="8229600" cy="4389437"/>
          </a:xfrm>
        </p:spPr>
        <p:txBody>
          <a:bodyPr/>
          <a:lstStyle/>
          <a:p>
            <a:pPr>
              <a:buNone/>
            </a:pPr>
            <a:r>
              <a:rPr lang="en-US" sz="2100" b="1" dirty="0" smtClean="0"/>
              <a:t>Cable TV Interruption:</a:t>
            </a:r>
          </a:p>
          <a:p>
            <a:pPr lvl="1"/>
            <a:r>
              <a:rPr lang="en-US" sz="1900" dirty="0" smtClean="0"/>
              <a:t>Breaks into the cable broadcast and takes control of all campus programming</a:t>
            </a:r>
          </a:p>
          <a:p>
            <a:pPr lvl="1"/>
            <a:r>
              <a:rPr lang="en-US" sz="1900" dirty="0" smtClean="0"/>
              <a:t>Displays an instructional page, and allows for live announcements</a:t>
            </a:r>
          </a:p>
          <a:p>
            <a:pPr lvl="1"/>
            <a:r>
              <a:rPr lang="en-US" sz="1900" dirty="0" smtClean="0"/>
              <a:t>Reaches viewers in residence halls and common spaces across campus (approximately 4,000 endpoints)</a:t>
            </a:r>
          </a:p>
          <a:p>
            <a:pPr lvl="1"/>
            <a:r>
              <a:rPr lang="en-US" sz="1900" dirty="0" smtClean="0"/>
              <a:t>Started using in January, 2008</a:t>
            </a:r>
          </a:p>
          <a:p>
            <a:pPr lvl="1"/>
            <a:r>
              <a:rPr lang="en-US" sz="1900" dirty="0" smtClean="0"/>
              <a:t>Testing Plan: </a:t>
            </a:r>
            <a:r>
              <a:rPr lang="en-US" sz="1800" dirty="0" smtClean="0"/>
              <a:t>Tests are scheduled with the siren system</a:t>
            </a:r>
          </a:p>
          <a:p>
            <a:pPr lvl="1"/>
            <a:r>
              <a:rPr lang="en-US" sz="1800" b="1" i="1" dirty="0" smtClean="0"/>
              <a:t>Limitations &amp; Challenges</a:t>
            </a:r>
            <a:r>
              <a:rPr lang="en-US" sz="1800" b="1" dirty="0" smtClean="0"/>
              <a:t>: </a:t>
            </a:r>
          </a:p>
          <a:p>
            <a:pPr lvl="2"/>
            <a:r>
              <a:rPr lang="en-US" sz="1500" b="1" dirty="0" smtClean="0"/>
              <a:t>Will not </a:t>
            </a:r>
            <a:r>
              <a:rPr lang="en-US" sz="1500" dirty="0" smtClean="0"/>
              <a:t>interrupt DVR/DVD/gaming users</a:t>
            </a:r>
          </a:p>
          <a:p>
            <a:pPr lvl="2"/>
            <a:r>
              <a:rPr lang="en-US" sz="1500" dirty="0" smtClean="0"/>
              <a:t>Does not reach entire campus population (satellite offices)</a:t>
            </a:r>
          </a:p>
          <a:p>
            <a:pPr lvl="2"/>
            <a:r>
              <a:rPr lang="en-US" sz="1500" dirty="0" smtClean="0"/>
              <a:t>Hardware is a mix of components; support and turnaround times are too lengthy </a:t>
            </a:r>
          </a:p>
          <a:p>
            <a:pPr lvl="2"/>
            <a:r>
              <a:rPr lang="en-US" sz="1500" dirty="0" smtClean="0"/>
              <a:t>Remote access to control content was not implemented..technical issues</a:t>
            </a:r>
          </a:p>
          <a:p>
            <a:pPr lvl="2"/>
            <a:endParaRPr lang="en-US" sz="1500" dirty="0" smtClean="0"/>
          </a:p>
          <a:p>
            <a:pPr lvl="1"/>
            <a:endParaRPr lang="en-US" sz="1800" dirty="0" smtClean="0"/>
          </a:p>
          <a:p>
            <a:pPr lvl="1"/>
            <a:endParaRPr lang="en-US" sz="1900" dirty="0" smtClean="0"/>
          </a:p>
          <a:p>
            <a:pPr lvl="2"/>
            <a:endParaRPr lang="en-US" sz="1600" dirty="0"/>
          </a:p>
        </p:txBody>
      </p:sp>
      <p:pic>
        <p:nvPicPr>
          <p:cNvPr id="5" name="Picture 10" descr="MCj04040550000[1]"/>
          <p:cNvPicPr>
            <a:picLocks noChangeAspect="1" noChangeArrowheads="1"/>
          </p:cNvPicPr>
          <p:nvPr/>
        </p:nvPicPr>
        <p:blipFill>
          <a:blip r:embed="rId3"/>
          <a:srcRect/>
          <a:stretch>
            <a:fillRect/>
          </a:stretch>
        </p:blipFill>
        <p:spPr bwMode="auto">
          <a:xfrm>
            <a:off x="7696200" y="914400"/>
            <a:ext cx="1066800" cy="79084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590550"/>
          </a:xfrm>
        </p:spPr>
        <p:txBody>
          <a:bodyPr/>
          <a:lstStyle/>
          <a:p>
            <a:pPr algn="ctr"/>
            <a:r>
              <a:rPr lang="en-US" sz="2800" b="1" dirty="0" smtClean="0">
                <a:latin typeface="Berlin Sans FB Demi" pitchFamily="34" charset="0"/>
              </a:rPr>
              <a:t>TV Cable Interrupt </a:t>
            </a:r>
            <a:br>
              <a:rPr lang="en-US" sz="2800" b="1" dirty="0" smtClean="0">
                <a:latin typeface="Berlin Sans FB Demi" pitchFamily="34" charset="0"/>
              </a:rPr>
            </a:br>
            <a:r>
              <a:rPr lang="en-US" sz="2800" b="1" dirty="0" smtClean="0">
                <a:latin typeface="Berlin Sans FB Demi" pitchFamily="34" charset="0"/>
              </a:rPr>
              <a:t>Normal Broadcast using the Cable Network</a:t>
            </a:r>
            <a:endParaRPr lang="en-US" sz="2800" b="1" dirty="0">
              <a:latin typeface="Berlin Sans FB Demi" pitchFamily="34" charset="0"/>
            </a:endParaRPr>
          </a:p>
        </p:txBody>
      </p:sp>
      <p:pic>
        <p:nvPicPr>
          <p:cNvPr id="18" name="Picture 10" descr="MCj04040550000[1]"/>
          <p:cNvPicPr>
            <a:picLocks noChangeAspect="1" noChangeArrowheads="1"/>
          </p:cNvPicPr>
          <p:nvPr/>
        </p:nvPicPr>
        <p:blipFill>
          <a:blip r:embed="rId2"/>
          <a:srcRect/>
          <a:stretch>
            <a:fillRect/>
          </a:stretch>
        </p:blipFill>
        <p:spPr bwMode="auto">
          <a:xfrm>
            <a:off x="6858000" y="3886200"/>
            <a:ext cx="1178274" cy="680510"/>
          </a:xfrm>
          <a:prstGeom prst="rect">
            <a:avLst/>
          </a:prstGeom>
          <a:noFill/>
        </p:spPr>
      </p:pic>
      <p:sp>
        <p:nvSpPr>
          <p:cNvPr id="33" name="TextBox 32"/>
          <p:cNvSpPr txBox="1"/>
          <p:nvPr/>
        </p:nvSpPr>
        <p:spPr>
          <a:xfrm>
            <a:off x="685800" y="4495800"/>
            <a:ext cx="1029064" cy="307777"/>
          </a:xfrm>
          <a:prstGeom prst="rect">
            <a:avLst/>
          </a:prstGeom>
          <a:noFill/>
        </p:spPr>
        <p:txBody>
          <a:bodyPr wrap="none" rtlCol="0">
            <a:spAutoFit/>
          </a:bodyPr>
          <a:lstStyle/>
          <a:p>
            <a:r>
              <a:rPr lang="en-US" sz="1400" b="1" dirty="0" smtClean="0"/>
              <a:t>UNCW-TV</a:t>
            </a:r>
            <a:endParaRPr lang="en-US" sz="1400" b="1" dirty="0"/>
          </a:p>
        </p:txBody>
      </p:sp>
      <p:pic>
        <p:nvPicPr>
          <p:cNvPr id="2050" name="Picture 2" descr="C:\Documents and Settings\myersbp\Local Settings\Temporary Internet Files\Content.IE5\OISDS3YD\MPj04231020000[1].jpg"/>
          <p:cNvPicPr>
            <a:picLocks noChangeAspect="1" noChangeArrowheads="1"/>
          </p:cNvPicPr>
          <p:nvPr/>
        </p:nvPicPr>
        <p:blipFill>
          <a:blip r:embed="rId3" cstate="print"/>
          <a:srcRect/>
          <a:stretch>
            <a:fillRect/>
          </a:stretch>
        </p:blipFill>
        <p:spPr bwMode="auto">
          <a:xfrm>
            <a:off x="533400" y="3810000"/>
            <a:ext cx="1287462" cy="668736"/>
          </a:xfrm>
          <a:prstGeom prst="rect">
            <a:avLst/>
          </a:prstGeom>
          <a:noFill/>
        </p:spPr>
      </p:pic>
      <p:pic>
        <p:nvPicPr>
          <p:cNvPr id="28" name="Picture 2" descr="C:\Documents and Settings\myersbp\Local Settings\Temporary Internet Files\Content.IE5\OISDS3YD\MPj04231020000[1].jpg"/>
          <p:cNvPicPr>
            <a:picLocks noChangeAspect="1" noChangeArrowheads="1"/>
          </p:cNvPicPr>
          <p:nvPr/>
        </p:nvPicPr>
        <p:blipFill>
          <a:blip r:embed="rId4" cstate="print"/>
          <a:srcRect/>
          <a:stretch>
            <a:fillRect/>
          </a:stretch>
        </p:blipFill>
        <p:spPr bwMode="auto">
          <a:xfrm>
            <a:off x="7010400" y="3962400"/>
            <a:ext cx="903003" cy="469040"/>
          </a:xfrm>
          <a:prstGeom prst="rect">
            <a:avLst/>
          </a:prstGeom>
          <a:noFill/>
        </p:spPr>
      </p:pic>
      <p:pic>
        <p:nvPicPr>
          <p:cNvPr id="2051" name="Picture 3" descr="C:\Documents and Settings\myersbp\Local Settings\Temporary Internet Files\Content.IE5\9780RJTJ\MCj03710640000[1].wmf"/>
          <p:cNvPicPr>
            <a:picLocks noChangeAspect="1" noChangeArrowheads="1"/>
          </p:cNvPicPr>
          <p:nvPr/>
        </p:nvPicPr>
        <p:blipFill>
          <a:blip r:embed="rId5"/>
          <a:srcRect/>
          <a:stretch>
            <a:fillRect/>
          </a:stretch>
        </p:blipFill>
        <p:spPr bwMode="auto">
          <a:xfrm>
            <a:off x="762000" y="2057400"/>
            <a:ext cx="810785" cy="713165"/>
          </a:xfrm>
          <a:prstGeom prst="rect">
            <a:avLst/>
          </a:prstGeom>
          <a:noFill/>
        </p:spPr>
      </p:pic>
      <p:sp>
        <p:nvSpPr>
          <p:cNvPr id="21" name="TextBox 20"/>
          <p:cNvSpPr txBox="1"/>
          <p:nvPr/>
        </p:nvSpPr>
        <p:spPr>
          <a:xfrm>
            <a:off x="533400" y="2819400"/>
            <a:ext cx="1320874" cy="523220"/>
          </a:xfrm>
          <a:prstGeom prst="rect">
            <a:avLst/>
          </a:prstGeom>
          <a:noFill/>
        </p:spPr>
        <p:txBody>
          <a:bodyPr wrap="none" rtlCol="0">
            <a:spAutoFit/>
          </a:bodyPr>
          <a:lstStyle/>
          <a:p>
            <a:r>
              <a:rPr lang="en-US" sz="1400" b="1" dirty="0" smtClean="0"/>
              <a:t>Time-Warner </a:t>
            </a:r>
          </a:p>
          <a:p>
            <a:r>
              <a:rPr lang="en-US" sz="1400" b="1" dirty="0" smtClean="0"/>
              <a:t>     Cable</a:t>
            </a:r>
            <a:endParaRPr lang="en-US" sz="1400" b="1" dirty="0"/>
          </a:p>
        </p:txBody>
      </p:sp>
      <p:pic>
        <p:nvPicPr>
          <p:cNvPr id="22" name="Picture 10" descr="MCj04040550000[1]"/>
          <p:cNvPicPr>
            <a:picLocks noChangeAspect="1" noChangeArrowheads="1"/>
          </p:cNvPicPr>
          <p:nvPr/>
        </p:nvPicPr>
        <p:blipFill>
          <a:blip r:embed="rId2"/>
          <a:srcRect/>
          <a:stretch>
            <a:fillRect/>
          </a:stretch>
        </p:blipFill>
        <p:spPr bwMode="auto">
          <a:xfrm>
            <a:off x="6934200" y="2133600"/>
            <a:ext cx="1066800" cy="790840"/>
          </a:xfrm>
          <a:prstGeom prst="rect">
            <a:avLst/>
          </a:prstGeom>
          <a:noFill/>
        </p:spPr>
      </p:pic>
      <p:pic>
        <p:nvPicPr>
          <p:cNvPr id="23" name="Picture 3" descr="C:\Documents and Settings\myersbp\Local Settings\Temporary Internet Files\Content.IE5\9780RJTJ\MCj03710640000[1].wmf"/>
          <p:cNvPicPr>
            <a:picLocks noChangeAspect="1" noChangeArrowheads="1"/>
          </p:cNvPicPr>
          <p:nvPr/>
        </p:nvPicPr>
        <p:blipFill>
          <a:blip r:embed="rId5"/>
          <a:srcRect/>
          <a:stretch>
            <a:fillRect/>
          </a:stretch>
        </p:blipFill>
        <p:spPr bwMode="auto">
          <a:xfrm>
            <a:off x="7086600" y="2209800"/>
            <a:ext cx="810785" cy="713165"/>
          </a:xfrm>
          <a:prstGeom prst="rect">
            <a:avLst/>
          </a:prstGeom>
          <a:noFill/>
        </p:spPr>
      </p:pic>
      <p:sp>
        <p:nvSpPr>
          <p:cNvPr id="26" name="TextBox 25"/>
          <p:cNvSpPr txBox="1"/>
          <p:nvPr/>
        </p:nvSpPr>
        <p:spPr>
          <a:xfrm>
            <a:off x="304800" y="5181600"/>
            <a:ext cx="1905000" cy="923330"/>
          </a:xfrm>
          <a:prstGeom prst="rect">
            <a:avLst/>
          </a:prstGeom>
          <a:noFill/>
        </p:spPr>
        <p:txBody>
          <a:bodyPr wrap="square" rtlCol="0">
            <a:spAutoFit/>
          </a:bodyPr>
          <a:lstStyle/>
          <a:p>
            <a:pPr algn="ctr"/>
            <a:r>
              <a:rPr lang="en-US" b="1" dirty="0" smtClean="0"/>
              <a:t>Broadcast Sources…</a:t>
            </a:r>
          </a:p>
          <a:p>
            <a:endParaRPr lang="en-US" dirty="0"/>
          </a:p>
        </p:txBody>
      </p:sp>
      <p:sp>
        <p:nvSpPr>
          <p:cNvPr id="27" name="TextBox 26"/>
          <p:cNvSpPr txBox="1"/>
          <p:nvPr/>
        </p:nvSpPr>
        <p:spPr>
          <a:xfrm>
            <a:off x="6400800" y="5105400"/>
            <a:ext cx="2133919" cy="923330"/>
          </a:xfrm>
          <a:prstGeom prst="rect">
            <a:avLst/>
          </a:prstGeom>
          <a:noFill/>
        </p:spPr>
        <p:txBody>
          <a:bodyPr wrap="square" rtlCol="0">
            <a:spAutoFit/>
          </a:bodyPr>
          <a:lstStyle/>
          <a:p>
            <a:pPr algn="ctr"/>
            <a:r>
              <a:rPr lang="en-US" b="1" dirty="0" smtClean="0"/>
              <a:t>Campus TV</a:t>
            </a:r>
          </a:p>
          <a:p>
            <a:pPr algn="ctr"/>
            <a:r>
              <a:rPr lang="en-US" b="1" dirty="0" smtClean="0"/>
              <a:t>Endpoints</a:t>
            </a:r>
          </a:p>
          <a:p>
            <a:endParaRPr lang="en-US" dirty="0"/>
          </a:p>
        </p:txBody>
      </p:sp>
      <p:cxnSp>
        <p:nvCxnSpPr>
          <p:cNvPr id="31" name="Straight Connector 30"/>
          <p:cNvCxnSpPr/>
          <p:nvPr/>
        </p:nvCxnSpPr>
        <p:spPr>
          <a:xfrm>
            <a:off x="1905000" y="2438400"/>
            <a:ext cx="4648200" cy="1588"/>
          </a:xfrm>
          <a:prstGeom prst="line">
            <a:avLst/>
          </a:prstGeom>
          <a:ln w="44450">
            <a:solidFill>
              <a:srgbClr val="00FF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81200" y="4114800"/>
            <a:ext cx="4495800" cy="1588"/>
          </a:xfrm>
          <a:prstGeom prst="line">
            <a:avLst/>
          </a:prstGeom>
          <a:ln w="44450">
            <a:solidFill>
              <a:srgbClr val="00FF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9" name="Picture 6" descr="BD18221_"/>
          <p:cNvPicPr>
            <a:picLocks noChangeAspect="1" noChangeArrowheads="1"/>
          </p:cNvPicPr>
          <p:nvPr/>
        </p:nvPicPr>
        <p:blipFill>
          <a:blip r:embed="rId6"/>
          <a:srcRect/>
          <a:stretch>
            <a:fillRect/>
          </a:stretch>
        </p:blipFill>
        <p:spPr bwMode="auto">
          <a:xfrm>
            <a:off x="3886200" y="4724400"/>
            <a:ext cx="906463" cy="477838"/>
          </a:xfrm>
          <a:prstGeom prst="rect">
            <a:avLst/>
          </a:prstGeom>
          <a:solidFill>
            <a:srgbClr val="008080"/>
          </a:solidFill>
          <a:ln w="9525">
            <a:solidFill>
              <a:srgbClr val="008080"/>
            </a:solidFill>
            <a:miter lim="800000"/>
            <a:headEnd/>
            <a:tailEnd/>
          </a:ln>
        </p:spPr>
      </p:pic>
      <p:pic>
        <p:nvPicPr>
          <p:cNvPr id="20" name="Picture 7" descr="C:\Documents and Settings\myersbp\Local Settings\Temporary Internet Files\Content.IE5\EOGL3UWD\MCj04247620000[1].wmf"/>
          <p:cNvPicPr>
            <a:picLocks noChangeAspect="1" noChangeArrowheads="1"/>
          </p:cNvPicPr>
          <p:nvPr/>
        </p:nvPicPr>
        <p:blipFill>
          <a:blip r:embed="rId7"/>
          <a:srcRect/>
          <a:stretch>
            <a:fillRect/>
          </a:stretch>
        </p:blipFill>
        <p:spPr bwMode="auto">
          <a:xfrm>
            <a:off x="3352800" y="4572000"/>
            <a:ext cx="457200" cy="493373"/>
          </a:xfrm>
          <a:prstGeom prst="rect">
            <a:avLst/>
          </a:prstGeom>
          <a:noFill/>
        </p:spPr>
      </p:pic>
      <p:pic>
        <p:nvPicPr>
          <p:cNvPr id="24" name="Picture 3" descr="C:\Documents and Settings\myersbp\Local Settings\Temporary Internet Files\Content.IE5\QFSBQPAL\MCNA01847_0000[1].wmf"/>
          <p:cNvPicPr>
            <a:picLocks noChangeAspect="1" noChangeArrowheads="1"/>
          </p:cNvPicPr>
          <p:nvPr/>
        </p:nvPicPr>
        <p:blipFill>
          <a:blip r:embed="rId8"/>
          <a:srcRect/>
          <a:stretch>
            <a:fillRect/>
          </a:stretch>
        </p:blipFill>
        <p:spPr bwMode="auto">
          <a:xfrm rot="4246560">
            <a:off x="4349713" y="5369068"/>
            <a:ext cx="589270" cy="270560"/>
          </a:xfrm>
          <a:prstGeom prst="rect">
            <a:avLst/>
          </a:prstGeom>
          <a:noFill/>
        </p:spPr>
      </p:pic>
      <p:pic>
        <p:nvPicPr>
          <p:cNvPr id="25" name="Picture 2" descr="C:\Documents and Settings\myersbp\Local Settings\Temporary Internet Files\Content.IE5\G5YBG5U7\MCj04241900000[1].wmf"/>
          <p:cNvPicPr>
            <a:picLocks noChangeAspect="1" noChangeArrowheads="1"/>
          </p:cNvPicPr>
          <p:nvPr/>
        </p:nvPicPr>
        <p:blipFill>
          <a:blip r:embed="rId9"/>
          <a:srcRect/>
          <a:stretch>
            <a:fillRect/>
          </a:stretch>
        </p:blipFill>
        <p:spPr bwMode="auto">
          <a:xfrm>
            <a:off x="4724400" y="5410200"/>
            <a:ext cx="628223" cy="831397"/>
          </a:xfrm>
          <a:prstGeom prst="rect">
            <a:avLst/>
          </a:prstGeom>
          <a:noFill/>
        </p:spPr>
      </p:pic>
      <p:sp>
        <p:nvSpPr>
          <p:cNvPr id="32" name="Oval 31"/>
          <p:cNvSpPr/>
          <p:nvPr/>
        </p:nvSpPr>
        <p:spPr>
          <a:xfrm>
            <a:off x="6400800" y="1828800"/>
            <a:ext cx="2133600" cy="3124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886200" y="5943600"/>
            <a:ext cx="736099" cy="369332"/>
          </a:xfrm>
          <a:prstGeom prst="rect">
            <a:avLst/>
          </a:prstGeom>
          <a:noFill/>
        </p:spPr>
        <p:txBody>
          <a:bodyPr wrap="none" rtlCol="0">
            <a:spAutoFit/>
          </a:bodyPr>
          <a:lstStyle/>
          <a:p>
            <a:r>
              <a:rPr lang="en-US" dirty="0" smtClean="0"/>
              <a:t>(</a:t>
            </a:r>
            <a:r>
              <a:rPr lang="en-US" b="1" i="1" dirty="0" smtClean="0"/>
              <a:t>Idle</a:t>
            </a:r>
            <a:r>
              <a:rPr lang="en-US" dirty="0" smtClean="0"/>
              <a:t>)</a:t>
            </a:r>
            <a:endParaRPr lang="en-US" dirty="0"/>
          </a:p>
        </p:txBody>
      </p:sp>
      <p:cxnSp>
        <p:nvCxnSpPr>
          <p:cNvPr id="34" name="Straight Connector 33"/>
          <p:cNvCxnSpPr/>
          <p:nvPr/>
        </p:nvCxnSpPr>
        <p:spPr>
          <a:xfrm rot="5400000">
            <a:off x="3429794" y="3276600"/>
            <a:ext cx="1675606" cy="794"/>
          </a:xfrm>
          <a:prstGeom prst="line">
            <a:avLst/>
          </a:prstGeom>
          <a:ln w="44450">
            <a:solidFill>
              <a:srgbClr val="00FF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039394" y="4342606"/>
            <a:ext cx="457200" cy="1588"/>
          </a:xfrm>
          <a:prstGeom prst="line">
            <a:avLst/>
          </a:prstGeom>
          <a:ln w="44450">
            <a:solidFill>
              <a:srgbClr val="00FF00"/>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590550"/>
          </a:xfrm>
        </p:spPr>
        <p:txBody>
          <a:bodyPr/>
          <a:lstStyle/>
          <a:p>
            <a:pPr algn="ctr"/>
            <a:r>
              <a:rPr lang="en-US" sz="2800" b="1" dirty="0" smtClean="0">
                <a:latin typeface="Berlin Sans FB Demi" pitchFamily="34" charset="0"/>
              </a:rPr>
              <a:t>Interrupted Broadcast for Emergencies..</a:t>
            </a:r>
            <a:endParaRPr lang="en-US" sz="2800" b="1" dirty="0">
              <a:latin typeface="Berlin Sans FB Demi" pitchFamily="34" charset="0"/>
            </a:endParaRPr>
          </a:p>
        </p:txBody>
      </p:sp>
      <p:pic>
        <p:nvPicPr>
          <p:cNvPr id="18" name="Picture 10" descr="MCj04040550000[1]"/>
          <p:cNvPicPr>
            <a:picLocks noChangeAspect="1" noChangeArrowheads="1"/>
          </p:cNvPicPr>
          <p:nvPr/>
        </p:nvPicPr>
        <p:blipFill>
          <a:blip r:embed="rId2"/>
          <a:srcRect/>
          <a:stretch>
            <a:fillRect/>
          </a:stretch>
        </p:blipFill>
        <p:spPr bwMode="auto">
          <a:xfrm>
            <a:off x="6858000" y="3886200"/>
            <a:ext cx="1178274" cy="680510"/>
          </a:xfrm>
          <a:prstGeom prst="rect">
            <a:avLst/>
          </a:prstGeom>
          <a:noFill/>
        </p:spPr>
      </p:pic>
      <p:sp>
        <p:nvSpPr>
          <p:cNvPr id="33" name="TextBox 32"/>
          <p:cNvSpPr txBox="1"/>
          <p:nvPr/>
        </p:nvSpPr>
        <p:spPr>
          <a:xfrm>
            <a:off x="685800" y="4495800"/>
            <a:ext cx="1029064" cy="307777"/>
          </a:xfrm>
          <a:prstGeom prst="rect">
            <a:avLst/>
          </a:prstGeom>
          <a:noFill/>
        </p:spPr>
        <p:txBody>
          <a:bodyPr wrap="none" rtlCol="0">
            <a:spAutoFit/>
          </a:bodyPr>
          <a:lstStyle/>
          <a:p>
            <a:r>
              <a:rPr lang="en-US" sz="1400" b="1" dirty="0" smtClean="0"/>
              <a:t>UNCW-TV</a:t>
            </a:r>
            <a:endParaRPr lang="en-US" sz="1400" b="1" dirty="0"/>
          </a:p>
        </p:txBody>
      </p:sp>
      <p:pic>
        <p:nvPicPr>
          <p:cNvPr id="2050" name="Picture 2" descr="C:\Documents and Settings\myersbp\Local Settings\Temporary Internet Files\Content.IE5\OISDS3YD\MPj04231020000[1].jpg"/>
          <p:cNvPicPr>
            <a:picLocks noChangeAspect="1" noChangeArrowheads="1"/>
          </p:cNvPicPr>
          <p:nvPr/>
        </p:nvPicPr>
        <p:blipFill>
          <a:blip r:embed="rId3" cstate="print"/>
          <a:srcRect/>
          <a:stretch>
            <a:fillRect/>
          </a:stretch>
        </p:blipFill>
        <p:spPr bwMode="auto">
          <a:xfrm>
            <a:off x="533400" y="3810000"/>
            <a:ext cx="1287462" cy="668736"/>
          </a:xfrm>
          <a:prstGeom prst="rect">
            <a:avLst/>
          </a:prstGeom>
          <a:noFill/>
        </p:spPr>
      </p:pic>
      <p:pic>
        <p:nvPicPr>
          <p:cNvPr id="2051" name="Picture 3" descr="C:\Documents and Settings\myersbp\Local Settings\Temporary Internet Files\Content.IE5\9780RJTJ\MCj03710640000[1].wmf"/>
          <p:cNvPicPr>
            <a:picLocks noChangeAspect="1" noChangeArrowheads="1"/>
          </p:cNvPicPr>
          <p:nvPr/>
        </p:nvPicPr>
        <p:blipFill>
          <a:blip r:embed="rId4"/>
          <a:srcRect/>
          <a:stretch>
            <a:fillRect/>
          </a:stretch>
        </p:blipFill>
        <p:spPr bwMode="auto">
          <a:xfrm>
            <a:off x="762000" y="2057400"/>
            <a:ext cx="810785" cy="713165"/>
          </a:xfrm>
          <a:prstGeom prst="rect">
            <a:avLst/>
          </a:prstGeom>
          <a:noFill/>
        </p:spPr>
      </p:pic>
      <p:sp>
        <p:nvSpPr>
          <p:cNvPr id="21" name="TextBox 20"/>
          <p:cNvSpPr txBox="1"/>
          <p:nvPr/>
        </p:nvSpPr>
        <p:spPr>
          <a:xfrm>
            <a:off x="533400" y="2819400"/>
            <a:ext cx="1320874" cy="523220"/>
          </a:xfrm>
          <a:prstGeom prst="rect">
            <a:avLst/>
          </a:prstGeom>
          <a:noFill/>
        </p:spPr>
        <p:txBody>
          <a:bodyPr wrap="none" rtlCol="0">
            <a:spAutoFit/>
          </a:bodyPr>
          <a:lstStyle/>
          <a:p>
            <a:r>
              <a:rPr lang="en-US" sz="1400" b="1" dirty="0" smtClean="0"/>
              <a:t>Time-Warner </a:t>
            </a:r>
          </a:p>
          <a:p>
            <a:r>
              <a:rPr lang="en-US" sz="1400" b="1" dirty="0" smtClean="0"/>
              <a:t>     Cable</a:t>
            </a:r>
            <a:endParaRPr lang="en-US" sz="1400" b="1" dirty="0"/>
          </a:p>
        </p:txBody>
      </p:sp>
      <p:pic>
        <p:nvPicPr>
          <p:cNvPr id="22" name="Picture 10" descr="MCj04040550000[1]"/>
          <p:cNvPicPr>
            <a:picLocks noChangeAspect="1" noChangeArrowheads="1"/>
          </p:cNvPicPr>
          <p:nvPr/>
        </p:nvPicPr>
        <p:blipFill>
          <a:blip r:embed="rId2"/>
          <a:srcRect/>
          <a:stretch>
            <a:fillRect/>
          </a:stretch>
        </p:blipFill>
        <p:spPr bwMode="auto">
          <a:xfrm>
            <a:off x="6934200" y="2209800"/>
            <a:ext cx="1066800" cy="790840"/>
          </a:xfrm>
          <a:prstGeom prst="rect">
            <a:avLst/>
          </a:prstGeom>
          <a:noFill/>
        </p:spPr>
      </p:pic>
      <p:cxnSp>
        <p:nvCxnSpPr>
          <p:cNvPr id="36" name="Straight Connector 35"/>
          <p:cNvCxnSpPr/>
          <p:nvPr/>
        </p:nvCxnSpPr>
        <p:spPr>
          <a:xfrm>
            <a:off x="5105400" y="2590800"/>
            <a:ext cx="1447800" cy="1588"/>
          </a:xfrm>
          <a:prstGeom prst="line">
            <a:avLst/>
          </a:prstGeom>
          <a:ln w="444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7" name="Picture 6" descr="BD18221_"/>
          <p:cNvPicPr>
            <a:picLocks noChangeAspect="1" noChangeArrowheads="1"/>
          </p:cNvPicPr>
          <p:nvPr/>
        </p:nvPicPr>
        <p:blipFill>
          <a:blip r:embed="rId5"/>
          <a:srcRect/>
          <a:stretch>
            <a:fillRect/>
          </a:stretch>
        </p:blipFill>
        <p:spPr bwMode="auto">
          <a:xfrm>
            <a:off x="3886200" y="4724400"/>
            <a:ext cx="906463" cy="477838"/>
          </a:xfrm>
          <a:prstGeom prst="rect">
            <a:avLst/>
          </a:prstGeom>
          <a:solidFill>
            <a:srgbClr val="008080"/>
          </a:solidFill>
          <a:ln w="9525">
            <a:solidFill>
              <a:srgbClr val="008080"/>
            </a:solidFill>
            <a:miter lim="800000"/>
            <a:headEnd/>
            <a:tailEnd/>
          </a:ln>
        </p:spPr>
      </p:pic>
      <p:sp>
        <p:nvSpPr>
          <p:cNvPr id="19" name="Explosion 1 18"/>
          <p:cNvSpPr/>
          <p:nvPr/>
        </p:nvSpPr>
        <p:spPr>
          <a:xfrm>
            <a:off x="6934200" y="3810000"/>
            <a:ext cx="12192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Alert</a:t>
            </a:r>
            <a:endParaRPr lang="en-US" dirty="0">
              <a:solidFill>
                <a:schemeClr val="bg1"/>
              </a:solidFill>
            </a:endParaRPr>
          </a:p>
        </p:txBody>
      </p:sp>
      <p:sp>
        <p:nvSpPr>
          <p:cNvPr id="20" name="Explosion 1 19"/>
          <p:cNvSpPr/>
          <p:nvPr/>
        </p:nvSpPr>
        <p:spPr>
          <a:xfrm>
            <a:off x="6858000" y="2209800"/>
            <a:ext cx="12192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Alert</a:t>
            </a:r>
            <a:endParaRPr lang="en-US" dirty="0">
              <a:solidFill>
                <a:schemeClr val="bg1"/>
              </a:solidFill>
            </a:endParaRPr>
          </a:p>
        </p:txBody>
      </p:sp>
      <p:sp>
        <p:nvSpPr>
          <p:cNvPr id="24" name="Explosion 1 23"/>
          <p:cNvSpPr/>
          <p:nvPr/>
        </p:nvSpPr>
        <p:spPr>
          <a:xfrm>
            <a:off x="3733800" y="2057400"/>
            <a:ext cx="1447800" cy="25146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Alert</a:t>
            </a:r>
            <a:endParaRPr lang="en-US" b="1" dirty="0">
              <a:solidFill>
                <a:schemeClr val="bg1"/>
              </a:solidFill>
            </a:endParaRPr>
          </a:p>
        </p:txBody>
      </p:sp>
      <p:pic>
        <p:nvPicPr>
          <p:cNvPr id="32" name="Picture 7" descr="C:\Documents and Settings\myersbp\Local Settings\Temporary Internet Files\Content.IE5\EOGL3UWD\MCj04247620000[1].wmf"/>
          <p:cNvPicPr>
            <a:picLocks noChangeAspect="1" noChangeArrowheads="1"/>
          </p:cNvPicPr>
          <p:nvPr/>
        </p:nvPicPr>
        <p:blipFill>
          <a:blip r:embed="rId6"/>
          <a:srcRect/>
          <a:stretch>
            <a:fillRect/>
          </a:stretch>
        </p:blipFill>
        <p:spPr bwMode="auto">
          <a:xfrm>
            <a:off x="3352800" y="4572000"/>
            <a:ext cx="457200" cy="493373"/>
          </a:xfrm>
          <a:prstGeom prst="rect">
            <a:avLst/>
          </a:prstGeom>
          <a:noFill/>
        </p:spPr>
      </p:pic>
      <p:pic>
        <p:nvPicPr>
          <p:cNvPr id="35" name="Picture 3" descr="C:\Documents and Settings\myersbp\Local Settings\Temporary Internet Files\Content.IE5\QFSBQPAL\MCNA01847_0000[1].wmf"/>
          <p:cNvPicPr>
            <a:picLocks noChangeAspect="1" noChangeArrowheads="1"/>
          </p:cNvPicPr>
          <p:nvPr/>
        </p:nvPicPr>
        <p:blipFill>
          <a:blip r:embed="rId7"/>
          <a:srcRect/>
          <a:stretch>
            <a:fillRect/>
          </a:stretch>
        </p:blipFill>
        <p:spPr bwMode="auto">
          <a:xfrm rot="4246560">
            <a:off x="4349713" y="5369068"/>
            <a:ext cx="589270" cy="270560"/>
          </a:xfrm>
          <a:prstGeom prst="rect">
            <a:avLst/>
          </a:prstGeom>
          <a:noFill/>
        </p:spPr>
      </p:pic>
      <p:pic>
        <p:nvPicPr>
          <p:cNvPr id="1026" name="Picture 2" descr="C:\Documents and Settings\myersbp\Local Settings\Temporary Internet Files\Content.IE5\G5YBG5U7\MCj04241900000[1].wmf"/>
          <p:cNvPicPr>
            <a:picLocks noChangeAspect="1" noChangeArrowheads="1"/>
          </p:cNvPicPr>
          <p:nvPr/>
        </p:nvPicPr>
        <p:blipFill>
          <a:blip r:embed="rId8"/>
          <a:srcRect/>
          <a:stretch>
            <a:fillRect/>
          </a:stretch>
        </p:blipFill>
        <p:spPr bwMode="auto">
          <a:xfrm>
            <a:off x="4724400" y="5410200"/>
            <a:ext cx="628223" cy="831397"/>
          </a:xfrm>
          <a:prstGeom prst="rect">
            <a:avLst/>
          </a:prstGeom>
          <a:noFill/>
        </p:spPr>
      </p:pic>
      <p:sp>
        <p:nvSpPr>
          <p:cNvPr id="40" name="TextBox 39"/>
          <p:cNvSpPr txBox="1"/>
          <p:nvPr/>
        </p:nvSpPr>
        <p:spPr>
          <a:xfrm>
            <a:off x="381000" y="5105400"/>
            <a:ext cx="1905000" cy="923330"/>
          </a:xfrm>
          <a:prstGeom prst="rect">
            <a:avLst/>
          </a:prstGeom>
          <a:noFill/>
        </p:spPr>
        <p:txBody>
          <a:bodyPr wrap="square" rtlCol="0">
            <a:spAutoFit/>
          </a:bodyPr>
          <a:lstStyle/>
          <a:p>
            <a:pPr algn="ctr"/>
            <a:r>
              <a:rPr lang="en-US" b="1" dirty="0" smtClean="0"/>
              <a:t>Broadcast Sources…</a:t>
            </a:r>
          </a:p>
          <a:p>
            <a:endParaRPr lang="en-US" dirty="0"/>
          </a:p>
        </p:txBody>
      </p:sp>
      <p:cxnSp>
        <p:nvCxnSpPr>
          <p:cNvPr id="28" name="Straight Connector 27"/>
          <p:cNvCxnSpPr/>
          <p:nvPr/>
        </p:nvCxnSpPr>
        <p:spPr>
          <a:xfrm>
            <a:off x="5105400" y="4191000"/>
            <a:ext cx="1447800" cy="1588"/>
          </a:xfrm>
          <a:prstGeom prst="line">
            <a:avLst/>
          </a:prstGeom>
          <a:ln w="444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57400" y="4191000"/>
            <a:ext cx="1447800" cy="1588"/>
          </a:xfrm>
          <a:prstGeom prst="line">
            <a:avLst/>
          </a:prstGeom>
          <a:ln w="44450">
            <a:solidFill>
              <a:srgbClr val="00FF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81200" y="2590800"/>
            <a:ext cx="1447800" cy="1588"/>
          </a:xfrm>
          <a:prstGeom prst="line">
            <a:avLst/>
          </a:prstGeom>
          <a:ln w="44450">
            <a:solidFill>
              <a:srgbClr val="00FF00"/>
            </a:solidFill>
            <a:prstDash val="dash"/>
            <a:tailEnd type="stealth" w="lg" len="lg"/>
          </a:ln>
        </p:spPr>
        <p:style>
          <a:lnRef idx="1">
            <a:schemeClr val="accent1"/>
          </a:lnRef>
          <a:fillRef idx="0">
            <a:schemeClr val="accent1"/>
          </a:fillRef>
          <a:effectRef idx="0">
            <a:schemeClr val="accent1"/>
          </a:effectRef>
          <a:fontRef idx="minor">
            <a:schemeClr val="tx1"/>
          </a:fontRef>
        </p:style>
      </p:cxnSp>
      <p:pic>
        <p:nvPicPr>
          <p:cNvPr id="38" name="Picture 24" descr="MCSY01291_0000[1]"/>
          <p:cNvPicPr>
            <a:picLocks noChangeAspect="1" noChangeArrowheads="1"/>
          </p:cNvPicPr>
          <p:nvPr/>
        </p:nvPicPr>
        <p:blipFill>
          <a:blip r:embed="rId9"/>
          <a:srcRect/>
          <a:stretch>
            <a:fillRect/>
          </a:stretch>
        </p:blipFill>
        <p:spPr bwMode="auto">
          <a:xfrm>
            <a:off x="2362200" y="2438400"/>
            <a:ext cx="457200" cy="320675"/>
          </a:xfrm>
          <a:prstGeom prst="rect">
            <a:avLst/>
          </a:prstGeom>
          <a:noFill/>
        </p:spPr>
      </p:pic>
      <p:pic>
        <p:nvPicPr>
          <p:cNvPr id="39" name="Picture 24" descr="MCSY01291_0000[1]"/>
          <p:cNvPicPr>
            <a:picLocks noChangeAspect="1" noChangeArrowheads="1"/>
          </p:cNvPicPr>
          <p:nvPr/>
        </p:nvPicPr>
        <p:blipFill>
          <a:blip r:embed="rId9"/>
          <a:srcRect/>
          <a:stretch>
            <a:fillRect/>
          </a:stretch>
        </p:blipFill>
        <p:spPr bwMode="auto">
          <a:xfrm>
            <a:off x="2438400" y="4038600"/>
            <a:ext cx="457200" cy="320675"/>
          </a:xfrm>
          <a:prstGeom prst="rect">
            <a:avLst/>
          </a:prstGeom>
          <a:noFill/>
        </p:spPr>
      </p:pic>
      <p:sp>
        <p:nvSpPr>
          <p:cNvPr id="41" name="TextBox 40"/>
          <p:cNvSpPr txBox="1"/>
          <p:nvPr/>
        </p:nvSpPr>
        <p:spPr>
          <a:xfrm>
            <a:off x="6400800" y="4953000"/>
            <a:ext cx="2133919" cy="923330"/>
          </a:xfrm>
          <a:prstGeom prst="rect">
            <a:avLst/>
          </a:prstGeom>
          <a:noFill/>
        </p:spPr>
        <p:txBody>
          <a:bodyPr wrap="square" rtlCol="0">
            <a:spAutoFit/>
          </a:bodyPr>
          <a:lstStyle/>
          <a:p>
            <a:pPr algn="ctr"/>
            <a:r>
              <a:rPr lang="en-US" b="1" dirty="0" smtClean="0"/>
              <a:t>Campus TV</a:t>
            </a:r>
          </a:p>
          <a:p>
            <a:pPr algn="ctr"/>
            <a:r>
              <a:rPr lang="en-US" b="1" dirty="0" smtClean="0"/>
              <a:t>Endpoints</a:t>
            </a:r>
          </a:p>
          <a:p>
            <a:endParaRPr lang="en-US" dirty="0"/>
          </a:p>
        </p:txBody>
      </p:sp>
      <p:sp>
        <p:nvSpPr>
          <p:cNvPr id="42" name="Oval 41"/>
          <p:cNvSpPr/>
          <p:nvPr/>
        </p:nvSpPr>
        <p:spPr>
          <a:xfrm>
            <a:off x="6400800" y="1828800"/>
            <a:ext cx="2133600" cy="3124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10000" y="5943600"/>
            <a:ext cx="1031051" cy="369332"/>
          </a:xfrm>
          <a:prstGeom prst="rect">
            <a:avLst/>
          </a:prstGeom>
          <a:noFill/>
        </p:spPr>
        <p:txBody>
          <a:bodyPr wrap="none" rtlCol="0">
            <a:spAutoFit/>
          </a:bodyPr>
          <a:lstStyle/>
          <a:p>
            <a:r>
              <a:rPr lang="en-US" dirty="0" smtClean="0"/>
              <a:t>(</a:t>
            </a:r>
            <a:r>
              <a:rPr lang="en-US" b="1" i="1" dirty="0" smtClean="0"/>
              <a:t>Active</a:t>
            </a:r>
            <a:r>
              <a:rPr lang="en-US"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4294967295"/>
          </p:nvPr>
        </p:nvSpPr>
        <p:spPr>
          <a:xfrm>
            <a:off x="685800" y="1219200"/>
            <a:ext cx="8001000" cy="5181600"/>
          </a:xfrm>
        </p:spPr>
        <p:txBody>
          <a:bodyPr>
            <a:noAutofit/>
          </a:bodyPr>
          <a:lstStyle/>
          <a:p>
            <a:r>
              <a:rPr lang="en-US" sz="2400" b="1" dirty="0" smtClean="0">
                <a:latin typeface="Verdana" pitchFamily="34" charset="0"/>
                <a:cs typeface="Times New Roman" pitchFamily="18" charset="0"/>
              </a:rPr>
              <a:t>Campus profile:</a:t>
            </a:r>
            <a:r>
              <a:rPr lang="en-US" sz="2400" dirty="0" smtClean="0">
                <a:latin typeface="Verdana" pitchFamily="34" charset="0"/>
                <a:cs typeface="Times New Roman" pitchFamily="18" charset="0"/>
              </a:rPr>
              <a:t> Geographic location, campus population</a:t>
            </a:r>
          </a:p>
          <a:p>
            <a:r>
              <a:rPr lang="en-US" sz="2400" b="1" dirty="0" smtClean="0">
                <a:latin typeface="Verdana" pitchFamily="34" charset="0"/>
                <a:cs typeface="Times New Roman" pitchFamily="18" charset="0"/>
              </a:rPr>
              <a:t>Organizational structure:</a:t>
            </a:r>
            <a:r>
              <a:rPr lang="en-US" sz="2400" dirty="0" smtClean="0">
                <a:latin typeface="Verdana" pitchFamily="34" charset="0"/>
                <a:cs typeface="Times New Roman" pitchFamily="18" charset="0"/>
              </a:rPr>
              <a:t> Campus departments, councils, in/outside partners</a:t>
            </a:r>
          </a:p>
          <a:p>
            <a:r>
              <a:rPr lang="en-US" sz="2400" b="1" dirty="0" smtClean="0">
                <a:latin typeface="Verdana" pitchFamily="34" charset="0"/>
                <a:cs typeface="Times New Roman" pitchFamily="18" charset="0"/>
              </a:rPr>
              <a:t>Technologies: </a:t>
            </a:r>
            <a:r>
              <a:rPr lang="en-US" sz="2400" dirty="0" smtClean="0">
                <a:latin typeface="Verdana" pitchFamily="34" charset="0"/>
                <a:cs typeface="Times New Roman" pitchFamily="18" charset="0"/>
              </a:rPr>
              <a:t>Focus upon the various methods that we are currently using, and those that we consider WIP’s                                </a:t>
            </a:r>
          </a:p>
          <a:p>
            <a:r>
              <a:rPr lang="en-US" sz="2400" b="1" dirty="0" smtClean="0">
                <a:latin typeface="Verdana" pitchFamily="34" charset="0"/>
                <a:cs typeface="Times New Roman" pitchFamily="18" charset="0"/>
              </a:rPr>
              <a:t>Pros/Cons of the Methods:</a:t>
            </a:r>
            <a:r>
              <a:rPr lang="en-US" sz="2400" dirty="0" smtClean="0">
                <a:latin typeface="Verdana" pitchFamily="34" charset="0"/>
                <a:cs typeface="Times New Roman" pitchFamily="18" charset="0"/>
              </a:rPr>
              <a:t> What works, what to beware of, and ways to improve the effectiveness of communications</a:t>
            </a:r>
          </a:p>
        </p:txBody>
      </p:sp>
      <p:sp>
        <p:nvSpPr>
          <p:cNvPr id="9219" name="Rectangle 3"/>
          <p:cNvSpPr>
            <a:spLocks noChangeArrowheads="1"/>
          </p:cNvSpPr>
          <p:nvPr/>
        </p:nvSpPr>
        <p:spPr bwMode="auto">
          <a:xfrm>
            <a:off x="1447800" y="457200"/>
            <a:ext cx="6553200" cy="609600"/>
          </a:xfrm>
          <a:prstGeom prst="rect">
            <a:avLst/>
          </a:prstGeom>
          <a:noFill/>
          <a:ln w="9525">
            <a:noFill/>
            <a:miter lim="800000"/>
            <a:headEnd/>
            <a:tailEnd/>
          </a:ln>
        </p:spPr>
        <p:txBody>
          <a:bodyPr anchor="ctr"/>
          <a:lstStyle/>
          <a:p>
            <a:pPr algn="ctr"/>
            <a:r>
              <a:rPr lang="en-US" sz="3200" b="1" dirty="0" smtClean="0">
                <a:latin typeface="Berlin Sans FB Demi" pitchFamily="34" charset="0"/>
              </a:rPr>
              <a:t>What Topics Will We Cover?</a:t>
            </a:r>
            <a:endParaRPr lang="en-US" sz="3200" b="1" dirty="0">
              <a:latin typeface="Berlin Sans FB Dem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914400" y="457200"/>
            <a:ext cx="7086600" cy="685800"/>
          </a:xfrm>
          <a:prstGeom prst="rect">
            <a:avLst/>
          </a:prstGeom>
          <a:noFill/>
          <a:ln w="9525">
            <a:noFill/>
            <a:miter lim="800000"/>
            <a:headEnd/>
            <a:tailEnd/>
          </a:ln>
        </p:spPr>
        <p:txBody>
          <a:bodyPr anchor="ctr"/>
          <a:lstStyle/>
          <a:p>
            <a:pPr algn="ctr">
              <a:defRPr/>
            </a:pPr>
            <a:r>
              <a:rPr lang="en-US" sz="2800" b="1" dirty="0" smtClean="0">
                <a:latin typeface="Berlin Sans FB Demi" pitchFamily="34" charset="0"/>
              </a:rPr>
              <a:t>Campus Safety and </a:t>
            </a:r>
            <a:r>
              <a:rPr lang="en-US" sz="2800" b="1" i="1" dirty="0" smtClean="0">
                <a:latin typeface="Berlin Sans FB Demi" pitchFamily="34" charset="0"/>
              </a:rPr>
              <a:t>Reporting</a:t>
            </a:r>
            <a:r>
              <a:rPr lang="en-US" sz="2800" b="1" dirty="0" smtClean="0">
                <a:latin typeface="Berlin Sans FB Demi" pitchFamily="34" charset="0"/>
              </a:rPr>
              <a:t> Emergencies..</a:t>
            </a:r>
            <a:endParaRPr lang="en-US" sz="2800" dirty="0">
              <a:latin typeface="+mj-lt"/>
            </a:endParaRPr>
          </a:p>
        </p:txBody>
      </p:sp>
      <p:sp>
        <p:nvSpPr>
          <p:cNvPr id="12291" name="Content Placeholder 5"/>
          <p:cNvSpPr>
            <a:spLocks noGrp="1"/>
          </p:cNvSpPr>
          <p:nvPr>
            <p:ph idx="1"/>
          </p:nvPr>
        </p:nvSpPr>
        <p:spPr>
          <a:xfrm>
            <a:off x="457200" y="1219200"/>
            <a:ext cx="8229600" cy="5410200"/>
          </a:xfrm>
        </p:spPr>
        <p:txBody>
          <a:bodyPr/>
          <a:lstStyle/>
          <a:p>
            <a:pPr>
              <a:buFont typeface="Wingdings 2" pitchFamily="18" charset="2"/>
              <a:buNone/>
            </a:pPr>
            <a:r>
              <a:rPr lang="en-US" sz="2100" b="1" dirty="0" err="1" smtClean="0"/>
              <a:t>Callboxes</a:t>
            </a:r>
            <a:r>
              <a:rPr lang="en-US" sz="2100" b="1" dirty="0" smtClean="0"/>
              <a:t>:</a:t>
            </a:r>
          </a:p>
          <a:p>
            <a:r>
              <a:rPr lang="en-US" sz="1800" dirty="0" smtClean="0"/>
              <a:t> Approximately  (100) callbox locations on campus</a:t>
            </a:r>
          </a:p>
          <a:p>
            <a:r>
              <a:rPr lang="en-US" sz="1800" dirty="0" smtClean="0"/>
              <a:t>(2) way communications capability to report emergencies</a:t>
            </a:r>
          </a:p>
          <a:p>
            <a:r>
              <a:rPr lang="en-US" sz="1800" dirty="0" smtClean="0"/>
              <a:t>Locations were defined using campus “safety walks” with students </a:t>
            </a:r>
          </a:p>
          <a:p>
            <a:r>
              <a:rPr lang="en-US" sz="1800" dirty="0" smtClean="0"/>
              <a:t>Major use to-date: people who are lost on the campus, </a:t>
            </a:r>
          </a:p>
          <a:p>
            <a:pPr lvl="1">
              <a:buNone/>
            </a:pPr>
            <a:r>
              <a:rPr lang="en-US" sz="1600" dirty="0" smtClean="0"/>
              <a:t>need an escort, or other assistance </a:t>
            </a:r>
          </a:p>
          <a:p>
            <a:endParaRPr lang="en-US" sz="1800" dirty="0" smtClean="0"/>
          </a:p>
          <a:p>
            <a:endParaRPr lang="en-US" sz="1800" dirty="0" smtClean="0"/>
          </a:p>
          <a:p>
            <a:pPr>
              <a:buNone/>
            </a:pPr>
            <a:r>
              <a:rPr lang="en-US" sz="2000" b="1" dirty="0" smtClean="0"/>
              <a:t>E-911 Services:</a:t>
            </a:r>
          </a:p>
          <a:p>
            <a:pPr>
              <a:buNone/>
            </a:pPr>
            <a:endParaRPr lang="en-US" sz="1600" dirty="0" smtClean="0"/>
          </a:p>
          <a:p>
            <a:r>
              <a:rPr lang="en-US" sz="1800" dirty="0" smtClean="0"/>
              <a:t>All buildings/rooms are uniquely identified by location of call</a:t>
            </a:r>
          </a:p>
          <a:p>
            <a:r>
              <a:rPr lang="en-US" sz="1800" dirty="0" smtClean="0"/>
              <a:t>All residence rooms have a landline installed for this purpose</a:t>
            </a:r>
            <a:endParaRPr lang="en-US" sz="1600" dirty="0" smtClean="0"/>
          </a:p>
          <a:p>
            <a:pPr lvl="2"/>
            <a:endParaRPr lang="en-US" sz="1600" dirty="0" smtClean="0"/>
          </a:p>
          <a:p>
            <a:pPr lvl="1"/>
            <a:endParaRPr lang="en-US" sz="1900" dirty="0" smtClean="0"/>
          </a:p>
          <a:p>
            <a:pPr lvl="2"/>
            <a:endParaRPr lang="en-US" sz="1600" dirty="0" smtClean="0"/>
          </a:p>
        </p:txBody>
      </p:sp>
      <p:pic>
        <p:nvPicPr>
          <p:cNvPr id="5" name="Picture 4" descr="callbox.jpg"/>
          <p:cNvPicPr>
            <a:picLocks noChangeAspect="1"/>
          </p:cNvPicPr>
          <p:nvPr/>
        </p:nvPicPr>
        <p:blipFill>
          <a:blip r:embed="rId3"/>
          <a:stretch>
            <a:fillRect/>
          </a:stretch>
        </p:blipFill>
        <p:spPr>
          <a:xfrm>
            <a:off x="7315200" y="1066800"/>
            <a:ext cx="1600200" cy="2324100"/>
          </a:xfrm>
          <a:prstGeom prst="rect">
            <a:avLst/>
          </a:prstGeom>
        </p:spPr>
      </p:pic>
      <p:pic>
        <p:nvPicPr>
          <p:cNvPr id="1027" name="Picture 3" descr="C:\Documents and Settings\myersbp\Local Settings\Temporary Internet Files\Content.IE5\1650SOBT\MPj03092590000[1].jpg"/>
          <p:cNvPicPr>
            <a:picLocks noChangeAspect="1" noChangeArrowheads="1"/>
          </p:cNvPicPr>
          <p:nvPr/>
        </p:nvPicPr>
        <p:blipFill>
          <a:blip r:embed="rId4"/>
          <a:srcRect/>
          <a:stretch>
            <a:fillRect/>
          </a:stretch>
        </p:blipFill>
        <p:spPr bwMode="auto">
          <a:xfrm>
            <a:off x="7239000" y="4114800"/>
            <a:ext cx="1905000" cy="1597152"/>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838200" y="609600"/>
            <a:ext cx="7162800" cy="838200"/>
          </a:xfrm>
          <a:prstGeom prst="rect">
            <a:avLst/>
          </a:prstGeom>
          <a:noFill/>
          <a:ln w="9525">
            <a:noFill/>
            <a:miter lim="800000"/>
            <a:headEnd/>
            <a:tailEnd/>
          </a:ln>
        </p:spPr>
        <p:txBody>
          <a:bodyPr anchor="ctr"/>
          <a:lstStyle/>
          <a:p>
            <a:pPr algn="ctr"/>
            <a:r>
              <a:rPr lang="en-US" sz="2800" b="1" dirty="0" smtClean="0">
                <a:latin typeface="Berlin Sans FB Demi" pitchFamily="34" charset="0"/>
              </a:rPr>
              <a:t>Communication Methods UNCW is Pursuing..</a:t>
            </a:r>
            <a:endParaRPr lang="en-US" sz="2800" dirty="0">
              <a:latin typeface="+mj-lt"/>
            </a:endParaRPr>
          </a:p>
        </p:txBody>
      </p:sp>
      <p:sp>
        <p:nvSpPr>
          <p:cNvPr id="6" name="Content Placeholder 5"/>
          <p:cNvSpPr>
            <a:spLocks noGrp="1"/>
          </p:cNvSpPr>
          <p:nvPr>
            <p:ph idx="1"/>
          </p:nvPr>
        </p:nvSpPr>
        <p:spPr>
          <a:xfrm>
            <a:off x="457200" y="1447800"/>
            <a:ext cx="8229600" cy="4724400"/>
          </a:xfrm>
        </p:spPr>
        <p:txBody>
          <a:bodyPr/>
          <a:lstStyle/>
          <a:p>
            <a:pPr>
              <a:buNone/>
            </a:pPr>
            <a:r>
              <a:rPr lang="en-US" sz="2100" b="1" dirty="0" err="1" smtClean="0"/>
              <a:t>Facebook</a:t>
            </a:r>
            <a:r>
              <a:rPr lang="en-US" sz="2100" b="1" dirty="0" smtClean="0"/>
              <a:t> and MySpace for EN </a:t>
            </a:r>
            <a:r>
              <a:rPr lang="en-US" sz="2100" b="1" i="1" dirty="0" smtClean="0"/>
              <a:t>(exploratory):</a:t>
            </a:r>
          </a:p>
          <a:p>
            <a:pPr lvl="1"/>
            <a:r>
              <a:rPr lang="en-US" sz="1900" dirty="0" smtClean="0"/>
              <a:t>“Push” notifications to a UNCW group ,or individuals </a:t>
            </a:r>
            <a:r>
              <a:rPr lang="en-US" sz="1900" dirty="0" err="1" smtClean="0"/>
              <a:t>ID’d</a:t>
            </a:r>
            <a:r>
              <a:rPr lang="en-US" sz="1900" dirty="0" smtClean="0"/>
              <a:t> as UNCW sign-ins</a:t>
            </a:r>
            <a:endParaRPr lang="en-US" sz="1900" i="1" dirty="0" smtClean="0"/>
          </a:p>
          <a:p>
            <a:pPr>
              <a:buNone/>
            </a:pPr>
            <a:r>
              <a:rPr lang="en-US" sz="2000" b="1" dirty="0" smtClean="0"/>
              <a:t>Siren Interface to Desktop Units </a:t>
            </a:r>
            <a:r>
              <a:rPr lang="en-US" sz="2000" b="1" i="1" dirty="0" smtClean="0"/>
              <a:t>(exploratory):</a:t>
            </a:r>
          </a:p>
          <a:p>
            <a:pPr lvl="1"/>
            <a:r>
              <a:rPr lang="en-US" sz="1800" dirty="0" smtClean="0"/>
              <a:t>“Push” technology to desktop units (for domain log-ins)</a:t>
            </a:r>
          </a:p>
          <a:p>
            <a:pPr>
              <a:buNone/>
            </a:pPr>
            <a:r>
              <a:rPr lang="en-US" sz="2000" b="1" dirty="0" smtClean="0"/>
              <a:t>2-Way Intercom System </a:t>
            </a:r>
            <a:r>
              <a:rPr lang="en-US" sz="2000" b="1" i="1" dirty="0" smtClean="0"/>
              <a:t>(funded):</a:t>
            </a:r>
            <a:r>
              <a:rPr lang="en-US" sz="2000" b="1" dirty="0" smtClean="0"/>
              <a:t> </a:t>
            </a:r>
          </a:p>
          <a:p>
            <a:pPr lvl="1"/>
            <a:r>
              <a:rPr lang="en-US" sz="1800" dirty="0" smtClean="0"/>
              <a:t>To be deployed to academic classrooms and satellite locations across the UNCW data network</a:t>
            </a:r>
          </a:p>
          <a:p>
            <a:pPr>
              <a:buNone/>
            </a:pPr>
            <a:r>
              <a:rPr lang="en-US" sz="2000" b="1" dirty="0" smtClean="0"/>
              <a:t>Upgrade to the TV cable interruption system (</a:t>
            </a:r>
            <a:r>
              <a:rPr lang="en-US" sz="2000" b="1" i="1" dirty="0" smtClean="0"/>
              <a:t>funded</a:t>
            </a:r>
            <a:r>
              <a:rPr lang="en-US" sz="2000" b="1" dirty="0" smtClean="0"/>
              <a:t>):</a:t>
            </a:r>
          </a:p>
          <a:p>
            <a:pPr lvl="1"/>
            <a:r>
              <a:rPr lang="en-US" sz="1800" dirty="0" smtClean="0"/>
              <a:t>We need this upgrade to continue with this method..</a:t>
            </a:r>
          </a:p>
          <a:p>
            <a:pPr>
              <a:buNone/>
            </a:pPr>
            <a:r>
              <a:rPr lang="en-US" sz="2000" b="1" dirty="0" smtClean="0"/>
              <a:t>Digital Signage / IP TV (</a:t>
            </a:r>
            <a:r>
              <a:rPr lang="en-US" sz="2000" b="1" i="1" dirty="0" smtClean="0"/>
              <a:t>exploratory</a:t>
            </a:r>
            <a:r>
              <a:rPr lang="en-US" sz="2000" b="1" dirty="0" smtClean="0"/>
              <a:t>):</a:t>
            </a:r>
          </a:p>
          <a:p>
            <a:pPr lvl="1"/>
            <a:r>
              <a:rPr lang="en-US" sz="1800" dirty="0" smtClean="0"/>
              <a:t>Proof of Concept initiative in-place..completes in January, 2009</a:t>
            </a:r>
          </a:p>
          <a:p>
            <a:pPr>
              <a:buNone/>
            </a:pPr>
            <a:r>
              <a:rPr lang="en-US" sz="2000" b="1" dirty="0" smtClean="0"/>
              <a:t>Upgrade to our Text/Voice Messaging System (</a:t>
            </a:r>
            <a:r>
              <a:rPr lang="en-US" sz="2000" b="1" i="1" dirty="0" smtClean="0"/>
              <a:t>funded</a:t>
            </a:r>
            <a:r>
              <a:rPr lang="en-US" sz="2000" b="1" dirty="0" smtClean="0"/>
              <a:t>):</a:t>
            </a:r>
          </a:p>
          <a:p>
            <a:pPr lvl="1"/>
            <a:r>
              <a:rPr lang="en-US" sz="1800" dirty="0" err="1" smtClean="0"/>
              <a:t>ConnectEd</a:t>
            </a:r>
            <a:r>
              <a:rPr lang="en-US" sz="1800" dirty="0" smtClean="0"/>
              <a:t> to be used.. full-featured, robust, flat-rate per contact per year</a:t>
            </a:r>
          </a:p>
          <a:p>
            <a:pPr>
              <a:buNone/>
            </a:pPr>
            <a:endParaRPr lang="en-US" sz="2000" b="1" dirty="0" smtClean="0"/>
          </a:p>
          <a:p>
            <a:pPr lvl="1"/>
            <a:endParaRPr lang="en-US" sz="1800" dirty="0" smtClean="0"/>
          </a:p>
          <a:p>
            <a:pPr lvl="1"/>
            <a:endParaRPr lang="en-US" sz="1900" dirty="0" smtClean="0"/>
          </a:p>
          <a:p>
            <a:pPr lvl="2"/>
            <a:endParaRPr lang="en-US" sz="16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8" name="Picture 8" descr="BD18221_"/>
          <p:cNvPicPr>
            <a:picLocks noChangeAspect="1" noChangeArrowheads="1"/>
          </p:cNvPicPr>
          <p:nvPr/>
        </p:nvPicPr>
        <p:blipFill>
          <a:blip r:embed="rId2"/>
          <a:srcRect/>
          <a:stretch>
            <a:fillRect/>
          </a:stretch>
        </p:blipFill>
        <p:spPr bwMode="auto">
          <a:xfrm>
            <a:off x="3886200" y="1524000"/>
            <a:ext cx="1058863" cy="558175"/>
          </a:xfrm>
          <a:prstGeom prst="rect">
            <a:avLst/>
          </a:prstGeom>
          <a:solidFill>
            <a:srgbClr val="3366FF"/>
          </a:solidFill>
        </p:spPr>
      </p:pic>
      <p:pic>
        <p:nvPicPr>
          <p:cNvPr id="179209" name="Picture 9" descr="BD18221_"/>
          <p:cNvPicPr>
            <a:picLocks noChangeAspect="1" noChangeArrowheads="1"/>
          </p:cNvPicPr>
          <p:nvPr/>
        </p:nvPicPr>
        <p:blipFill>
          <a:blip r:embed="rId2"/>
          <a:srcRect/>
          <a:stretch>
            <a:fillRect/>
          </a:stretch>
        </p:blipFill>
        <p:spPr bwMode="auto">
          <a:xfrm>
            <a:off x="7315200" y="3810000"/>
            <a:ext cx="533400" cy="280988"/>
          </a:xfrm>
          <a:prstGeom prst="rect">
            <a:avLst/>
          </a:prstGeom>
          <a:solidFill>
            <a:srgbClr val="3366FF"/>
          </a:solidFill>
        </p:spPr>
      </p:pic>
      <p:sp>
        <p:nvSpPr>
          <p:cNvPr id="179211" name="Rectangle 11"/>
          <p:cNvSpPr>
            <a:spLocks noChangeArrowheads="1"/>
          </p:cNvSpPr>
          <p:nvPr/>
        </p:nvSpPr>
        <p:spPr bwMode="auto">
          <a:xfrm>
            <a:off x="6781800" y="4191000"/>
            <a:ext cx="1600200" cy="762000"/>
          </a:xfrm>
          <a:prstGeom prst="rect">
            <a:avLst/>
          </a:prstGeom>
          <a:blipFill dpi="0" rotWithShape="0">
            <a:blip r:embed="rId3"/>
            <a:srcRect/>
            <a:tile tx="0" ty="0" sx="100000" sy="100000" flip="none" algn="tl"/>
          </a:blipFill>
          <a:ln w="38100">
            <a:solidFill>
              <a:schemeClr val="tx1"/>
            </a:solidFill>
            <a:miter lim="800000"/>
            <a:headEnd/>
            <a:tailEnd/>
          </a:ln>
          <a:effectLst>
            <a:prstShdw prst="shdw13" dist="53882" dir="13500000">
              <a:schemeClr val="bg2">
                <a:alpha val="50000"/>
              </a:schemeClr>
            </a:prstShdw>
          </a:effectLst>
        </p:spPr>
        <p:txBody>
          <a:bodyPr wrap="none" anchor="ctr"/>
          <a:lstStyle/>
          <a:p>
            <a:pPr algn="ctr"/>
            <a:r>
              <a:rPr lang="en-US" sz="1500" b="1"/>
              <a:t>TV Programming</a:t>
            </a:r>
          </a:p>
        </p:txBody>
      </p:sp>
      <p:pic>
        <p:nvPicPr>
          <p:cNvPr id="179212" name="Picture 12" descr="BD18221_"/>
          <p:cNvPicPr>
            <a:picLocks noChangeAspect="1" noChangeArrowheads="1"/>
          </p:cNvPicPr>
          <p:nvPr/>
        </p:nvPicPr>
        <p:blipFill>
          <a:blip r:embed="rId2"/>
          <a:srcRect/>
          <a:stretch>
            <a:fillRect/>
          </a:stretch>
        </p:blipFill>
        <p:spPr bwMode="auto">
          <a:xfrm>
            <a:off x="5257800" y="3810000"/>
            <a:ext cx="533400" cy="280988"/>
          </a:xfrm>
          <a:prstGeom prst="rect">
            <a:avLst/>
          </a:prstGeom>
          <a:solidFill>
            <a:srgbClr val="3366FF"/>
          </a:solidFill>
        </p:spPr>
      </p:pic>
      <p:sp>
        <p:nvSpPr>
          <p:cNvPr id="179213" name="Rectangle 13"/>
          <p:cNvSpPr>
            <a:spLocks noChangeArrowheads="1"/>
          </p:cNvSpPr>
          <p:nvPr/>
        </p:nvSpPr>
        <p:spPr bwMode="auto">
          <a:xfrm>
            <a:off x="4724400" y="4191000"/>
            <a:ext cx="1600200" cy="762000"/>
          </a:xfrm>
          <a:prstGeom prst="rect">
            <a:avLst/>
          </a:prstGeom>
          <a:gradFill rotWithShape="1">
            <a:gsLst>
              <a:gs pos="0">
                <a:srgbClr val="00FF00">
                  <a:gamma/>
                  <a:shade val="46275"/>
                  <a:invGamma/>
                </a:srgbClr>
              </a:gs>
              <a:gs pos="50000">
                <a:srgbClr val="00FF00">
                  <a:alpha val="46001"/>
                </a:srgbClr>
              </a:gs>
              <a:gs pos="100000">
                <a:srgbClr val="00FF00">
                  <a:gamma/>
                  <a:shade val="46275"/>
                  <a:invGamma/>
                </a:srgbClr>
              </a:gs>
            </a:gsLst>
            <a:lin ang="5400000" scaled="1"/>
          </a:gradFill>
          <a:ln w="38100">
            <a:solidFill>
              <a:schemeClr val="tx1"/>
            </a:solidFill>
            <a:miter lim="800000"/>
            <a:headEnd/>
            <a:tailEnd/>
          </a:ln>
          <a:effectLst>
            <a:prstShdw prst="shdw13" dist="53882" dir="13500000">
              <a:schemeClr val="bg2">
                <a:alpha val="50000"/>
              </a:schemeClr>
            </a:prstShdw>
          </a:effectLst>
        </p:spPr>
        <p:txBody>
          <a:bodyPr wrap="none" anchor="ctr"/>
          <a:lstStyle/>
          <a:p>
            <a:pPr algn="ctr"/>
            <a:r>
              <a:rPr lang="en-US" sz="1600" b="1"/>
              <a:t>Advertisement</a:t>
            </a:r>
          </a:p>
        </p:txBody>
      </p:sp>
      <p:sp>
        <p:nvSpPr>
          <p:cNvPr id="179222" name="Line 22"/>
          <p:cNvSpPr>
            <a:spLocks noChangeShapeType="1"/>
          </p:cNvSpPr>
          <p:nvPr/>
        </p:nvSpPr>
        <p:spPr bwMode="auto">
          <a:xfrm flipV="1">
            <a:off x="1600200" y="2667000"/>
            <a:ext cx="2819400" cy="1066800"/>
          </a:xfrm>
          <a:prstGeom prst="line">
            <a:avLst/>
          </a:prstGeom>
          <a:noFill/>
          <a:ln w="28575">
            <a:solidFill>
              <a:srgbClr val="00FF00"/>
            </a:solidFill>
            <a:round/>
            <a:headEnd type="stealth" w="lg" len="lg"/>
            <a:tailEnd type="oval" w="lg" len="lg"/>
          </a:ln>
          <a:effectLst/>
        </p:spPr>
        <p:txBody>
          <a:bodyPr/>
          <a:lstStyle/>
          <a:p>
            <a:endParaRPr lang="en-US"/>
          </a:p>
        </p:txBody>
      </p:sp>
      <p:sp>
        <p:nvSpPr>
          <p:cNvPr id="179223" name="Line 23"/>
          <p:cNvSpPr>
            <a:spLocks noChangeShapeType="1"/>
          </p:cNvSpPr>
          <p:nvPr/>
        </p:nvSpPr>
        <p:spPr bwMode="auto">
          <a:xfrm>
            <a:off x="4495800" y="2667000"/>
            <a:ext cx="2971800" cy="1066800"/>
          </a:xfrm>
          <a:prstGeom prst="line">
            <a:avLst/>
          </a:prstGeom>
          <a:noFill/>
          <a:ln w="28575">
            <a:solidFill>
              <a:srgbClr val="00FF00"/>
            </a:solidFill>
            <a:round/>
            <a:headEnd/>
            <a:tailEnd type="stealth" w="lg" len="lg"/>
          </a:ln>
          <a:effectLst/>
        </p:spPr>
        <p:txBody>
          <a:bodyPr/>
          <a:lstStyle/>
          <a:p>
            <a:endParaRPr lang="en-US"/>
          </a:p>
        </p:txBody>
      </p:sp>
      <p:sp>
        <p:nvSpPr>
          <p:cNvPr id="179224" name="Line 24"/>
          <p:cNvSpPr>
            <a:spLocks noChangeShapeType="1"/>
          </p:cNvSpPr>
          <p:nvPr/>
        </p:nvSpPr>
        <p:spPr bwMode="auto">
          <a:xfrm>
            <a:off x="4419600" y="2209800"/>
            <a:ext cx="0" cy="457200"/>
          </a:xfrm>
          <a:prstGeom prst="line">
            <a:avLst/>
          </a:prstGeom>
          <a:noFill/>
          <a:ln w="28575">
            <a:solidFill>
              <a:srgbClr val="00FF00"/>
            </a:solidFill>
            <a:round/>
            <a:headEnd/>
            <a:tailEnd type="none" w="lg" len="lg"/>
          </a:ln>
          <a:effectLst/>
        </p:spPr>
        <p:txBody>
          <a:bodyPr/>
          <a:lstStyle/>
          <a:p>
            <a:endParaRPr lang="en-US"/>
          </a:p>
        </p:txBody>
      </p:sp>
      <p:sp>
        <p:nvSpPr>
          <p:cNvPr id="179234" name="Rectangle 34" descr="Water droplets"/>
          <p:cNvSpPr>
            <a:spLocks noChangeArrowheads="1"/>
          </p:cNvSpPr>
          <p:nvPr/>
        </p:nvSpPr>
        <p:spPr bwMode="auto">
          <a:xfrm>
            <a:off x="2667000" y="4191000"/>
            <a:ext cx="1600200" cy="762000"/>
          </a:xfrm>
          <a:prstGeom prst="rect">
            <a:avLst/>
          </a:prstGeom>
          <a:blipFill dpi="0" rotWithShape="1">
            <a:blip r:embed="rId4"/>
            <a:srcRect/>
            <a:tile tx="0" ty="0" sx="100000" sy="100000" flip="none" algn="tl"/>
          </a:blipFill>
          <a:ln w="38100">
            <a:solidFill>
              <a:schemeClr val="tx1"/>
            </a:solidFill>
            <a:miter lim="800000"/>
            <a:headEnd/>
            <a:tailEnd/>
          </a:ln>
          <a:effectLst>
            <a:prstShdw prst="shdw13" dist="53882" dir="13500000">
              <a:schemeClr val="bg2">
                <a:alpha val="50000"/>
              </a:schemeClr>
            </a:prstShdw>
          </a:effectLst>
        </p:spPr>
        <p:txBody>
          <a:bodyPr wrap="none" anchor="ctr"/>
          <a:lstStyle/>
          <a:p>
            <a:pPr algn="ctr"/>
            <a:r>
              <a:rPr lang="en-US" sz="1600" b="1"/>
              <a:t>Awareness</a:t>
            </a:r>
          </a:p>
          <a:p>
            <a:pPr algn="ctr"/>
            <a:r>
              <a:rPr lang="en-US" sz="1600" b="1"/>
              <a:t>Topics</a:t>
            </a:r>
          </a:p>
        </p:txBody>
      </p:sp>
      <p:sp>
        <p:nvSpPr>
          <p:cNvPr id="179235" name="Rectangle 35"/>
          <p:cNvSpPr>
            <a:spLocks noChangeArrowheads="1"/>
          </p:cNvSpPr>
          <p:nvPr/>
        </p:nvSpPr>
        <p:spPr bwMode="auto">
          <a:xfrm>
            <a:off x="609600" y="4191000"/>
            <a:ext cx="1600200" cy="762000"/>
          </a:xfrm>
          <a:prstGeom prst="rect">
            <a:avLst/>
          </a:prstGeom>
          <a:pattFill prst="shingle">
            <a:fgClr>
              <a:srgbClr val="3366FF">
                <a:alpha val="53999"/>
              </a:srgbClr>
            </a:fgClr>
            <a:bgClr>
              <a:srgbClr val="FF3300">
                <a:alpha val="53999"/>
              </a:srgbClr>
            </a:bgClr>
          </a:pattFill>
          <a:ln w="38100">
            <a:solidFill>
              <a:schemeClr val="tx1"/>
            </a:solidFill>
            <a:miter lim="800000"/>
            <a:headEnd/>
            <a:tailEnd/>
          </a:ln>
          <a:effectLst>
            <a:prstShdw prst="shdw13" dist="53882" dir="13500000">
              <a:schemeClr val="bg2">
                <a:alpha val="50000"/>
              </a:schemeClr>
            </a:prstShdw>
          </a:effectLst>
        </p:spPr>
        <p:txBody>
          <a:bodyPr wrap="none" anchor="ctr"/>
          <a:lstStyle/>
          <a:p>
            <a:pPr algn="ctr"/>
            <a:r>
              <a:rPr lang="en-US" sz="1600" b="1"/>
              <a:t>Marketing</a:t>
            </a:r>
          </a:p>
          <a:p>
            <a:pPr algn="ctr"/>
            <a:r>
              <a:rPr lang="en-US" sz="1600" b="1"/>
              <a:t>Lecture</a:t>
            </a:r>
          </a:p>
        </p:txBody>
      </p:sp>
      <p:pic>
        <p:nvPicPr>
          <p:cNvPr id="179236" name="Picture 36" descr="BD18221_"/>
          <p:cNvPicPr>
            <a:picLocks noChangeAspect="1" noChangeArrowheads="1"/>
          </p:cNvPicPr>
          <p:nvPr/>
        </p:nvPicPr>
        <p:blipFill>
          <a:blip r:embed="rId2"/>
          <a:srcRect/>
          <a:stretch>
            <a:fillRect/>
          </a:stretch>
        </p:blipFill>
        <p:spPr bwMode="auto">
          <a:xfrm>
            <a:off x="1143000" y="3810000"/>
            <a:ext cx="533400" cy="280988"/>
          </a:xfrm>
          <a:prstGeom prst="rect">
            <a:avLst/>
          </a:prstGeom>
          <a:solidFill>
            <a:srgbClr val="3366FF"/>
          </a:solidFill>
        </p:spPr>
      </p:pic>
      <p:pic>
        <p:nvPicPr>
          <p:cNvPr id="179237" name="Picture 37" descr="BD18221_"/>
          <p:cNvPicPr>
            <a:picLocks noChangeAspect="1" noChangeArrowheads="1"/>
          </p:cNvPicPr>
          <p:nvPr/>
        </p:nvPicPr>
        <p:blipFill>
          <a:blip r:embed="rId2"/>
          <a:srcRect/>
          <a:stretch>
            <a:fillRect/>
          </a:stretch>
        </p:blipFill>
        <p:spPr bwMode="auto">
          <a:xfrm>
            <a:off x="3200400" y="3810000"/>
            <a:ext cx="533400" cy="280988"/>
          </a:xfrm>
          <a:prstGeom prst="rect">
            <a:avLst/>
          </a:prstGeom>
          <a:solidFill>
            <a:srgbClr val="3366FF"/>
          </a:solidFill>
        </p:spPr>
      </p:pic>
      <p:sp>
        <p:nvSpPr>
          <p:cNvPr id="179238" name="Text Box 38"/>
          <p:cNvSpPr txBox="1">
            <a:spLocks noChangeArrowheads="1"/>
          </p:cNvSpPr>
          <p:nvPr/>
        </p:nvSpPr>
        <p:spPr bwMode="auto">
          <a:xfrm>
            <a:off x="609600" y="5181600"/>
            <a:ext cx="1630363" cy="581025"/>
          </a:xfrm>
          <a:prstGeom prst="rect">
            <a:avLst/>
          </a:prstGeom>
          <a:noFill/>
          <a:ln w="9525">
            <a:noFill/>
            <a:miter lim="800000"/>
            <a:headEnd/>
            <a:tailEnd/>
          </a:ln>
          <a:effectLst/>
        </p:spPr>
        <p:txBody>
          <a:bodyPr wrap="none">
            <a:spAutoFit/>
          </a:bodyPr>
          <a:lstStyle/>
          <a:p>
            <a:pPr algn="ctr"/>
            <a:r>
              <a:rPr lang="en-US" sz="1600" b="1"/>
              <a:t>Classrooms</a:t>
            </a:r>
          </a:p>
          <a:p>
            <a:pPr algn="ctr"/>
            <a:r>
              <a:rPr lang="en-US" sz="1600" b="1"/>
              <a:t>Local / Remote</a:t>
            </a:r>
          </a:p>
        </p:txBody>
      </p:sp>
      <p:sp>
        <p:nvSpPr>
          <p:cNvPr id="179239" name="Text Box 39"/>
          <p:cNvSpPr txBox="1">
            <a:spLocks noChangeArrowheads="1"/>
          </p:cNvSpPr>
          <p:nvPr/>
        </p:nvSpPr>
        <p:spPr bwMode="auto">
          <a:xfrm>
            <a:off x="2667000" y="5257800"/>
            <a:ext cx="1597025" cy="336550"/>
          </a:xfrm>
          <a:prstGeom prst="rect">
            <a:avLst/>
          </a:prstGeom>
          <a:noFill/>
          <a:ln w="9525">
            <a:noFill/>
            <a:miter lim="800000"/>
            <a:headEnd/>
            <a:tailEnd/>
          </a:ln>
          <a:effectLst/>
        </p:spPr>
        <p:txBody>
          <a:bodyPr wrap="none">
            <a:spAutoFit/>
          </a:bodyPr>
          <a:lstStyle/>
          <a:p>
            <a:r>
              <a:rPr lang="en-US" sz="1600" b="1"/>
              <a:t>Administrative</a:t>
            </a:r>
          </a:p>
        </p:txBody>
      </p:sp>
      <p:sp>
        <p:nvSpPr>
          <p:cNvPr id="179240" name="Text Box 40"/>
          <p:cNvSpPr txBox="1">
            <a:spLocks noChangeArrowheads="1"/>
          </p:cNvSpPr>
          <p:nvPr/>
        </p:nvSpPr>
        <p:spPr bwMode="auto">
          <a:xfrm>
            <a:off x="4800600" y="5257800"/>
            <a:ext cx="1516063" cy="336550"/>
          </a:xfrm>
          <a:prstGeom prst="rect">
            <a:avLst/>
          </a:prstGeom>
          <a:noFill/>
          <a:ln w="9525">
            <a:noFill/>
            <a:miter lim="800000"/>
            <a:headEnd/>
            <a:tailEnd/>
          </a:ln>
          <a:effectLst/>
        </p:spPr>
        <p:txBody>
          <a:bodyPr wrap="none">
            <a:spAutoFit/>
          </a:bodyPr>
          <a:lstStyle/>
          <a:p>
            <a:r>
              <a:rPr lang="en-US" sz="1600" b="1"/>
              <a:t>Student Store</a:t>
            </a:r>
          </a:p>
        </p:txBody>
      </p:sp>
      <p:sp>
        <p:nvSpPr>
          <p:cNvPr id="179241" name="Text Box 41"/>
          <p:cNvSpPr txBox="1">
            <a:spLocks noChangeArrowheads="1"/>
          </p:cNvSpPr>
          <p:nvPr/>
        </p:nvSpPr>
        <p:spPr bwMode="auto">
          <a:xfrm>
            <a:off x="7010400" y="5257800"/>
            <a:ext cx="1028700" cy="336550"/>
          </a:xfrm>
          <a:prstGeom prst="rect">
            <a:avLst/>
          </a:prstGeom>
          <a:noFill/>
          <a:ln w="9525">
            <a:noFill/>
            <a:miter lim="800000"/>
            <a:headEnd/>
            <a:tailEnd/>
          </a:ln>
          <a:effectLst/>
        </p:spPr>
        <p:txBody>
          <a:bodyPr wrap="none">
            <a:spAutoFit/>
          </a:bodyPr>
          <a:lstStyle/>
          <a:p>
            <a:r>
              <a:rPr lang="en-US" sz="1600" b="1"/>
              <a:t>Lounges</a:t>
            </a:r>
          </a:p>
        </p:txBody>
      </p:sp>
      <p:sp>
        <p:nvSpPr>
          <p:cNvPr id="179242" name="Line 42"/>
          <p:cNvSpPr>
            <a:spLocks noChangeShapeType="1"/>
          </p:cNvSpPr>
          <p:nvPr/>
        </p:nvSpPr>
        <p:spPr bwMode="auto">
          <a:xfrm flipV="1">
            <a:off x="3505200" y="2667000"/>
            <a:ext cx="914400" cy="1066800"/>
          </a:xfrm>
          <a:prstGeom prst="line">
            <a:avLst/>
          </a:prstGeom>
          <a:noFill/>
          <a:ln w="28575">
            <a:solidFill>
              <a:srgbClr val="00FF00"/>
            </a:solidFill>
            <a:round/>
            <a:headEnd type="stealth" w="lg" len="lg"/>
            <a:tailEnd type="oval" w="lg" len="lg"/>
          </a:ln>
          <a:effectLst/>
        </p:spPr>
        <p:txBody>
          <a:bodyPr/>
          <a:lstStyle/>
          <a:p>
            <a:endParaRPr lang="en-US"/>
          </a:p>
        </p:txBody>
      </p:sp>
      <p:sp>
        <p:nvSpPr>
          <p:cNvPr id="179244" name="Line 44"/>
          <p:cNvSpPr>
            <a:spLocks noChangeShapeType="1"/>
          </p:cNvSpPr>
          <p:nvPr/>
        </p:nvSpPr>
        <p:spPr bwMode="auto">
          <a:xfrm>
            <a:off x="4419600" y="2667000"/>
            <a:ext cx="1143000" cy="1066800"/>
          </a:xfrm>
          <a:prstGeom prst="line">
            <a:avLst/>
          </a:prstGeom>
          <a:noFill/>
          <a:ln w="28575">
            <a:solidFill>
              <a:srgbClr val="00FF00"/>
            </a:solidFill>
            <a:round/>
            <a:headEnd/>
            <a:tailEnd type="stealth" w="lg" len="lg"/>
          </a:ln>
          <a:effectLst/>
        </p:spPr>
        <p:txBody>
          <a:bodyPr/>
          <a:lstStyle/>
          <a:p>
            <a:endParaRPr lang="en-US"/>
          </a:p>
        </p:txBody>
      </p:sp>
      <p:sp>
        <p:nvSpPr>
          <p:cNvPr id="179245" name="Rectangle 45"/>
          <p:cNvSpPr>
            <a:spLocks noGrp="1" noChangeArrowheads="1"/>
          </p:cNvSpPr>
          <p:nvPr>
            <p:ph type="title"/>
          </p:nvPr>
        </p:nvSpPr>
        <p:spPr>
          <a:xfrm>
            <a:off x="457200" y="609600"/>
            <a:ext cx="8305800" cy="399288"/>
          </a:xfrm>
          <a:noFill/>
          <a:ln/>
        </p:spPr>
        <p:txBody>
          <a:bodyPr>
            <a:normAutofit fontScale="90000"/>
          </a:bodyPr>
          <a:lstStyle/>
          <a:p>
            <a:pPr algn="ctr"/>
            <a:r>
              <a:rPr lang="en-US" sz="3200" b="1" dirty="0" smtClean="0"/>
              <a:t>Digital Signage/IP TV Network</a:t>
            </a:r>
            <a:endParaRPr lang="en-US" sz="3200" b="1" dirty="0"/>
          </a:p>
        </p:txBody>
      </p:sp>
      <p:sp>
        <p:nvSpPr>
          <p:cNvPr id="179246" name="Oval 46"/>
          <p:cNvSpPr>
            <a:spLocks noChangeArrowheads="1"/>
          </p:cNvSpPr>
          <p:nvPr/>
        </p:nvSpPr>
        <p:spPr bwMode="auto">
          <a:xfrm>
            <a:off x="6248400" y="1219200"/>
            <a:ext cx="2209800" cy="1219200"/>
          </a:xfrm>
          <a:prstGeom prst="ellipse">
            <a:avLst/>
          </a:prstGeom>
          <a:noFill/>
          <a:ln w="25400">
            <a:solidFill>
              <a:schemeClr val="tx1"/>
            </a:solidFill>
            <a:round/>
            <a:headEnd/>
            <a:tailEnd/>
          </a:ln>
          <a:effectLst/>
        </p:spPr>
        <p:txBody>
          <a:bodyPr wrap="none" anchor="ctr"/>
          <a:lstStyle/>
          <a:p>
            <a:pPr algn="ctr"/>
            <a:r>
              <a:rPr lang="en-US" sz="1600" b="1" dirty="0"/>
              <a:t>Master</a:t>
            </a:r>
          </a:p>
          <a:p>
            <a:pPr algn="ctr"/>
            <a:r>
              <a:rPr lang="en-US" sz="1600" b="1" dirty="0"/>
              <a:t>-and-</a:t>
            </a:r>
          </a:p>
          <a:p>
            <a:pPr algn="ctr"/>
            <a:r>
              <a:rPr lang="en-US" sz="1600" b="1" dirty="0"/>
              <a:t>Individual Control</a:t>
            </a:r>
          </a:p>
        </p:txBody>
      </p:sp>
      <p:sp>
        <p:nvSpPr>
          <p:cNvPr id="179247" name="Line 47"/>
          <p:cNvSpPr>
            <a:spLocks noChangeShapeType="1"/>
          </p:cNvSpPr>
          <p:nvPr/>
        </p:nvSpPr>
        <p:spPr bwMode="auto">
          <a:xfrm>
            <a:off x="7620000" y="2514600"/>
            <a:ext cx="0" cy="1066800"/>
          </a:xfrm>
          <a:prstGeom prst="line">
            <a:avLst/>
          </a:prstGeom>
          <a:noFill/>
          <a:ln w="12700">
            <a:solidFill>
              <a:schemeClr val="tx1"/>
            </a:solidFill>
            <a:round/>
            <a:headEnd/>
            <a:tailEnd type="oval" w="med" len="med"/>
          </a:ln>
          <a:effectLst/>
        </p:spPr>
        <p:txBody>
          <a:bodyPr/>
          <a:lstStyle/>
          <a:p>
            <a:endParaRPr lang="en-US"/>
          </a:p>
        </p:txBody>
      </p:sp>
      <p:sp>
        <p:nvSpPr>
          <p:cNvPr id="179248" name="Line 48"/>
          <p:cNvSpPr>
            <a:spLocks noChangeShapeType="1"/>
          </p:cNvSpPr>
          <p:nvPr/>
        </p:nvSpPr>
        <p:spPr bwMode="auto">
          <a:xfrm flipH="1">
            <a:off x="5029200" y="1905000"/>
            <a:ext cx="1143000" cy="0"/>
          </a:xfrm>
          <a:prstGeom prst="line">
            <a:avLst/>
          </a:prstGeom>
          <a:noFill/>
          <a:ln w="12700">
            <a:solidFill>
              <a:schemeClr val="tx1"/>
            </a:solidFill>
            <a:round/>
            <a:headEnd/>
            <a:tailEnd type="oval" w="med" len="med"/>
          </a:ln>
          <a:effectLst/>
        </p:spPr>
        <p:txBody>
          <a:bodyPr/>
          <a:lstStyle/>
          <a:p>
            <a:endParaRPr lang="en-US"/>
          </a:p>
        </p:txBody>
      </p:sp>
      <p:sp>
        <p:nvSpPr>
          <p:cNvPr id="25" name="Cloud"/>
          <p:cNvSpPr>
            <a:spLocks noChangeAspect="1" noEditPoints="1" noChangeArrowheads="1"/>
          </p:cNvSpPr>
          <p:nvPr/>
        </p:nvSpPr>
        <p:spPr bwMode="auto">
          <a:xfrm>
            <a:off x="0" y="1371600"/>
            <a:ext cx="1828800" cy="8445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5400">
            <a:solidFill>
              <a:srgbClr val="000000"/>
            </a:solidFill>
            <a:miter lim="800000"/>
            <a:headEnd/>
            <a:tailEnd/>
          </a:ln>
          <a:effectLst/>
        </p:spPr>
        <p:txBody>
          <a:bodyPr/>
          <a:lstStyle/>
          <a:p>
            <a:pPr algn="ctr"/>
            <a:r>
              <a:rPr lang="en-US" sz="1600" b="1" dirty="0" smtClean="0">
                <a:latin typeface="Times" pitchFamily="18" charset="0"/>
              </a:rPr>
              <a:t>Broadcast Sources</a:t>
            </a:r>
            <a:endParaRPr lang="en-US" sz="1600" b="1" dirty="0">
              <a:latin typeface="Times" pitchFamily="18" charset="0"/>
            </a:endParaRPr>
          </a:p>
          <a:p>
            <a:pPr algn="ctr"/>
            <a:endParaRPr lang="en-US" sz="1600" b="1" dirty="0">
              <a:latin typeface="Times" pitchFamily="18" charset="0"/>
            </a:endParaRPr>
          </a:p>
        </p:txBody>
      </p:sp>
      <p:sp>
        <p:nvSpPr>
          <p:cNvPr id="26" name="Right Arrow 25"/>
          <p:cNvSpPr/>
          <p:nvPr/>
        </p:nvSpPr>
        <p:spPr>
          <a:xfrm>
            <a:off x="1981200" y="1371600"/>
            <a:ext cx="1511808" cy="9144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Digitized Signal</a:t>
            </a:r>
            <a:endParaRPr lang="en-US" sz="14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a:xfrm>
            <a:off x="381000" y="685800"/>
            <a:ext cx="8229600" cy="762000"/>
          </a:xfrm>
        </p:spPr>
        <p:txBody>
          <a:bodyPr/>
          <a:lstStyle/>
          <a:p>
            <a:pPr algn="ctr"/>
            <a:r>
              <a:rPr lang="en-US" sz="4000" dirty="0" smtClean="0"/>
              <a:t>IP Based Intercom System</a:t>
            </a:r>
          </a:p>
        </p:txBody>
      </p:sp>
      <p:sp>
        <p:nvSpPr>
          <p:cNvPr id="47107" name="Rectangle 3"/>
          <p:cNvSpPr>
            <a:spLocks noGrp="1"/>
          </p:cNvSpPr>
          <p:nvPr>
            <p:ph type="body" idx="4294967295"/>
          </p:nvPr>
        </p:nvSpPr>
        <p:spPr>
          <a:xfrm>
            <a:off x="381000" y="1905000"/>
            <a:ext cx="8229600" cy="4389438"/>
          </a:xfrm>
        </p:spPr>
        <p:txBody>
          <a:bodyPr/>
          <a:lstStyle/>
          <a:p>
            <a:pPr>
              <a:lnSpc>
                <a:spcPct val="90000"/>
              </a:lnSpc>
            </a:pPr>
            <a:r>
              <a:rPr lang="en-US" dirty="0" smtClean="0"/>
              <a:t>Interface – wall mounted, IP Based Telecom system.</a:t>
            </a:r>
          </a:p>
          <a:p>
            <a:pPr>
              <a:lnSpc>
                <a:spcPct val="90000"/>
              </a:lnSpc>
            </a:pPr>
            <a:r>
              <a:rPr lang="en-US" dirty="0" smtClean="0"/>
              <a:t>Works by</a:t>
            </a:r>
          </a:p>
          <a:p>
            <a:pPr lvl="1">
              <a:lnSpc>
                <a:spcPct val="90000"/>
              </a:lnSpc>
            </a:pPr>
            <a:r>
              <a:rPr lang="en-US" dirty="0" smtClean="0"/>
              <a:t>Two way classroom communication for the Police and Technology Assistance Center.</a:t>
            </a:r>
          </a:p>
          <a:p>
            <a:pPr>
              <a:lnSpc>
                <a:spcPct val="90000"/>
              </a:lnSpc>
            </a:pPr>
            <a:r>
              <a:rPr lang="en-US" dirty="0" smtClean="0"/>
              <a:t>Contains</a:t>
            </a:r>
          </a:p>
          <a:p>
            <a:pPr lvl="1">
              <a:lnSpc>
                <a:spcPct val="90000"/>
              </a:lnSpc>
            </a:pPr>
            <a:r>
              <a:rPr lang="en-US" dirty="0" smtClean="0"/>
              <a:t>Hardware wall mount communication device</a:t>
            </a:r>
          </a:p>
          <a:p>
            <a:pPr lvl="1">
              <a:lnSpc>
                <a:spcPct val="90000"/>
              </a:lnSpc>
            </a:pPr>
            <a:r>
              <a:rPr lang="en-US" dirty="0" smtClean="0"/>
              <a:t>Software for communication with help desk/police.</a:t>
            </a:r>
          </a:p>
          <a:p>
            <a:pPr>
              <a:lnSpc>
                <a:spcPct val="90000"/>
              </a:lnSpc>
            </a:pPr>
            <a:endParaRPr lang="en-US" dirty="0" smtClean="0"/>
          </a:p>
          <a:p>
            <a:pPr>
              <a:lnSpc>
                <a:spcPct val="90000"/>
              </a:lnSpc>
            </a:pPr>
            <a:r>
              <a:rPr lang="en-US" dirty="0" smtClean="0"/>
              <a:t>Dependency: Network reliability</a:t>
            </a:r>
          </a:p>
          <a:p>
            <a:pPr lvl="1">
              <a:lnSpc>
                <a:spcPct val="90000"/>
              </a:lnSpc>
              <a:buNone/>
            </a:pPr>
            <a:endParaRPr lang="en-US" dirty="0" smtClean="0"/>
          </a:p>
          <a:p>
            <a:pPr lvl="1">
              <a:lnSpc>
                <a:spcPct val="90000"/>
              </a:lnSpc>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p:txBody>
          <a:bodyPr/>
          <a:lstStyle/>
          <a:p>
            <a:pPr algn="ctr"/>
            <a:r>
              <a:rPr lang="en-US" dirty="0" smtClean="0"/>
              <a:t>Intercom System</a:t>
            </a:r>
          </a:p>
        </p:txBody>
      </p:sp>
      <p:pic>
        <p:nvPicPr>
          <p:cNvPr id="54277" name="Picture 5" descr="ipi104aap-lg"/>
          <p:cNvPicPr>
            <a:picLocks noChangeAspect="1" noChangeArrowheads="1"/>
          </p:cNvPicPr>
          <p:nvPr/>
        </p:nvPicPr>
        <p:blipFill>
          <a:blip r:embed="rId2"/>
          <a:srcRect/>
          <a:stretch>
            <a:fillRect/>
          </a:stretch>
        </p:blipFill>
        <p:spPr bwMode="auto">
          <a:xfrm>
            <a:off x="1143000" y="1721358"/>
            <a:ext cx="6172200" cy="4774692"/>
          </a:xfrm>
          <a:prstGeom prst="rect">
            <a:avLst/>
          </a:prstGeom>
          <a:noFill/>
        </p:spPr>
      </p:pic>
      <p:sp>
        <p:nvSpPr>
          <p:cNvPr id="4" name="Rectangle 3"/>
          <p:cNvSpPr/>
          <p:nvPr/>
        </p:nvSpPr>
        <p:spPr>
          <a:xfrm>
            <a:off x="1295400" y="4572000"/>
            <a:ext cx="838200" cy="99060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t>!!!</a:t>
            </a:r>
          </a:p>
          <a:p>
            <a:pPr algn="ctr"/>
            <a:r>
              <a:rPr lang="en-US" sz="1600" b="1" dirty="0" smtClean="0"/>
              <a:t>Police</a:t>
            </a:r>
          </a:p>
          <a:p>
            <a:pPr algn="ctr"/>
            <a:r>
              <a:rPr lang="en-US" sz="1600" b="1" dirty="0" smtClean="0"/>
              <a:t>!!!</a:t>
            </a:r>
            <a:endParaRPr lang="en-US" sz="1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838200" y="609600"/>
            <a:ext cx="7162800" cy="533400"/>
          </a:xfrm>
          <a:prstGeom prst="rect">
            <a:avLst/>
          </a:prstGeom>
          <a:noFill/>
          <a:ln w="9525">
            <a:noFill/>
            <a:miter lim="800000"/>
            <a:headEnd/>
            <a:tailEnd/>
          </a:ln>
        </p:spPr>
        <p:txBody>
          <a:bodyPr anchor="ctr"/>
          <a:lstStyle/>
          <a:p>
            <a:pPr algn="ctr"/>
            <a:r>
              <a:rPr lang="en-US" sz="2400" b="1" dirty="0" smtClean="0">
                <a:latin typeface="Berlin Sans FB Demi" pitchFamily="34" charset="0"/>
              </a:rPr>
              <a:t>Challenges: Regulations and Budgets</a:t>
            </a:r>
            <a:endParaRPr lang="en-US" sz="2400" dirty="0">
              <a:latin typeface="+mj-lt"/>
            </a:endParaRPr>
          </a:p>
        </p:txBody>
      </p:sp>
      <p:sp>
        <p:nvSpPr>
          <p:cNvPr id="6" name="Content Placeholder 5"/>
          <p:cNvSpPr>
            <a:spLocks noGrp="1"/>
          </p:cNvSpPr>
          <p:nvPr>
            <p:ph idx="1"/>
          </p:nvPr>
        </p:nvSpPr>
        <p:spPr>
          <a:xfrm>
            <a:off x="457200" y="1066800"/>
            <a:ext cx="8229600" cy="4389437"/>
          </a:xfrm>
        </p:spPr>
        <p:txBody>
          <a:bodyPr/>
          <a:lstStyle/>
          <a:p>
            <a:r>
              <a:rPr lang="en-US" sz="2000" b="1" dirty="0" smtClean="0"/>
              <a:t>Higher Education Opportunity Act of 2008 (HR 4137):</a:t>
            </a:r>
          </a:p>
          <a:p>
            <a:pPr lvl="1"/>
            <a:r>
              <a:rPr lang="en-US" sz="1800" dirty="0" smtClean="0"/>
              <a:t>August, 2008 provision within the bill: </a:t>
            </a:r>
            <a:r>
              <a:rPr lang="en-US" sz="1800" i="1" dirty="0" smtClean="0"/>
              <a:t>to alert everyone on a campus about an emergency within </a:t>
            </a:r>
            <a:r>
              <a:rPr lang="en-US" sz="1800" b="1" i="1" dirty="0" smtClean="0"/>
              <a:t>30 minutes</a:t>
            </a:r>
            <a:r>
              <a:rPr lang="en-US" sz="1800" i="1" dirty="0" smtClean="0"/>
              <a:t>. </a:t>
            </a:r>
            <a:r>
              <a:rPr lang="en-US" sz="1800" dirty="0" smtClean="0"/>
              <a:t>Provision has since been repealed.</a:t>
            </a:r>
          </a:p>
          <a:p>
            <a:r>
              <a:rPr lang="en-US" sz="2000" b="1" dirty="0" smtClean="0"/>
              <a:t>School Safety Enhancements Act (HR 2352):</a:t>
            </a:r>
          </a:p>
          <a:p>
            <a:pPr lvl="1"/>
            <a:r>
              <a:rPr lang="en-US" sz="1800" dirty="0" smtClean="0"/>
              <a:t>Contains much of the same language as the HEOA..</a:t>
            </a:r>
          </a:p>
          <a:p>
            <a:pPr lvl="1"/>
            <a:r>
              <a:rPr lang="en-US" sz="1800" dirty="0" smtClean="0"/>
              <a:t>Well-intended for safety..Regulation overload for campuses?</a:t>
            </a:r>
          </a:p>
          <a:p>
            <a:pPr lvl="1"/>
            <a:r>
              <a:rPr lang="en-US" sz="1800" dirty="0" smtClean="0"/>
              <a:t>What constitutes an “emergency”?</a:t>
            </a:r>
          </a:p>
          <a:p>
            <a:r>
              <a:rPr lang="en-US" sz="2000" b="1" dirty="0" smtClean="0"/>
              <a:t>DHS/FEMA’s role in an Emergency Alert System:</a:t>
            </a:r>
          </a:p>
          <a:p>
            <a:pPr lvl="1"/>
            <a:r>
              <a:rPr lang="en-US" sz="1800" dirty="0" smtClean="0"/>
              <a:t>Forming a public-private partnership with commercial mobile service (CMS) providers to screen and send text alerts to mobile phones</a:t>
            </a:r>
          </a:p>
          <a:p>
            <a:pPr lvl="1"/>
            <a:r>
              <a:rPr lang="en-US" sz="1800" dirty="0" smtClean="0"/>
              <a:t>Providers have until Sept, 2008 to choose participation in the program</a:t>
            </a:r>
          </a:p>
          <a:p>
            <a:pPr lvl="1"/>
            <a:r>
              <a:rPr lang="en-US" sz="1800" dirty="0" smtClean="0"/>
              <a:t>Approx. 244 million Americans subscribe to a wireless program (81 %)</a:t>
            </a:r>
          </a:p>
          <a:p>
            <a:r>
              <a:rPr lang="en-US" sz="2000" b="1" dirty="0" smtClean="0"/>
              <a:t>Budgetary Pressures..t</a:t>
            </a:r>
            <a:r>
              <a:rPr lang="en-US" sz="1800" b="1" dirty="0" smtClean="0"/>
              <a:t>he impending cutbacks: </a:t>
            </a:r>
          </a:p>
          <a:p>
            <a:pPr lvl="1"/>
            <a:r>
              <a:rPr lang="en-US" sz="1600" dirty="0" smtClean="0"/>
              <a:t>2% reductions achieved to-date</a:t>
            </a:r>
          </a:p>
          <a:p>
            <a:pPr lvl="1"/>
            <a:r>
              <a:rPr lang="en-US" sz="1600" dirty="0" smtClean="0"/>
              <a:t>An additional 4% anticipated</a:t>
            </a:r>
          </a:p>
          <a:p>
            <a:pPr lvl="1"/>
            <a:r>
              <a:rPr lang="en-US" sz="1600" dirty="0" smtClean="0"/>
              <a:t>Budget reduction team formed by the Chancellor</a:t>
            </a:r>
          </a:p>
          <a:p>
            <a:pPr lvl="1"/>
            <a:r>
              <a:rPr lang="en-US" sz="1600" dirty="0" smtClean="0"/>
              <a:t>How much EN is “good enough”?</a:t>
            </a:r>
          </a:p>
          <a:p>
            <a:pPr lvl="1"/>
            <a:endParaRPr lang="en-US" sz="1900" dirty="0" smtClean="0"/>
          </a:p>
          <a:p>
            <a:pPr lvl="2"/>
            <a:endParaRPr lang="en-US" sz="16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4294967295"/>
          </p:nvPr>
        </p:nvSpPr>
        <p:spPr>
          <a:xfrm>
            <a:off x="685800" y="1219200"/>
            <a:ext cx="8001000" cy="4800600"/>
          </a:xfrm>
        </p:spPr>
        <p:txBody>
          <a:bodyPr>
            <a:normAutofit fontScale="55000" lnSpcReduction="20000"/>
          </a:bodyPr>
          <a:lstStyle/>
          <a:p>
            <a:pPr>
              <a:buNone/>
            </a:pPr>
            <a:endParaRPr lang="en-US" sz="2200" dirty="0" smtClean="0"/>
          </a:p>
          <a:p>
            <a:r>
              <a:rPr lang="en-US" sz="2200" b="1" dirty="0" smtClean="0">
                <a:latin typeface="Verdana" pitchFamily="34" charset="0"/>
              </a:rPr>
              <a:t>Design with a multi-layered approach: </a:t>
            </a:r>
            <a:r>
              <a:rPr lang="en-US" sz="2200" dirty="0" smtClean="0">
                <a:latin typeface="Verdana" pitchFamily="34" charset="0"/>
              </a:rPr>
              <a:t>No single method will cover all hazards</a:t>
            </a:r>
          </a:p>
          <a:p>
            <a:endParaRPr lang="en-US" sz="2200" b="1" dirty="0" smtClean="0">
              <a:latin typeface="Verdana" pitchFamily="34" charset="0"/>
            </a:endParaRPr>
          </a:p>
          <a:p>
            <a:r>
              <a:rPr lang="en-US" sz="2200" b="1" dirty="0" smtClean="0">
                <a:latin typeface="Verdana" pitchFamily="34" charset="0"/>
              </a:rPr>
              <a:t>Collaborate with Stakeholders:</a:t>
            </a:r>
            <a:r>
              <a:rPr lang="en-US" sz="2200" dirty="0" smtClean="0">
                <a:latin typeface="Verdana" pitchFamily="34" charset="0"/>
              </a:rPr>
              <a:t> Gathering police, communications, security, IT, and other key decision makers </a:t>
            </a:r>
            <a:r>
              <a:rPr lang="en-US" sz="2200" i="1" dirty="0" smtClean="0">
                <a:latin typeface="Verdana" pitchFamily="34" charset="0"/>
              </a:rPr>
              <a:t>at the same time</a:t>
            </a:r>
            <a:r>
              <a:rPr lang="en-US" sz="2200" dirty="0" smtClean="0">
                <a:latin typeface="Verdana" pitchFamily="34" charset="0"/>
              </a:rPr>
              <a:t> to form plans and discuss options is essential</a:t>
            </a:r>
          </a:p>
          <a:p>
            <a:endParaRPr lang="en-US" sz="2200" b="1" dirty="0" smtClean="0">
              <a:latin typeface="Verdana" pitchFamily="34" charset="0"/>
            </a:endParaRPr>
          </a:p>
          <a:p>
            <a:r>
              <a:rPr lang="en-US" sz="2200" b="1" dirty="0" smtClean="0">
                <a:latin typeface="Verdana" pitchFamily="34" charset="0"/>
              </a:rPr>
              <a:t>Buy, build, or contract services? </a:t>
            </a:r>
            <a:r>
              <a:rPr lang="en-US" sz="2200" dirty="0" smtClean="0">
                <a:latin typeface="Verdana" pitchFamily="34" charset="0"/>
              </a:rPr>
              <a:t>Decide upon the correct “mix” of products and services to support your EN strategy...we have done all (3)</a:t>
            </a:r>
          </a:p>
          <a:p>
            <a:endParaRPr lang="en-US" sz="2200" b="1" dirty="0" smtClean="0">
              <a:latin typeface="Verdana" pitchFamily="34" charset="0"/>
            </a:endParaRPr>
          </a:p>
          <a:p>
            <a:r>
              <a:rPr lang="en-US" sz="2200" b="1" dirty="0" smtClean="0">
                <a:latin typeface="Verdana" pitchFamily="34" charset="0"/>
              </a:rPr>
              <a:t>Minimize product maturity risk: </a:t>
            </a:r>
            <a:r>
              <a:rPr lang="en-US" sz="2200" dirty="0" smtClean="0">
                <a:latin typeface="Verdana" pitchFamily="34" charset="0"/>
              </a:rPr>
              <a:t>Understand the limitations of the technologies being used for your EN strategy (e.g., cable interrupter)</a:t>
            </a:r>
          </a:p>
          <a:p>
            <a:endParaRPr lang="en-US" sz="2200" b="1" dirty="0" smtClean="0">
              <a:latin typeface="Verdana" pitchFamily="34" charset="0"/>
            </a:endParaRPr>
          </a:p>
          <a:p>
            <a:r>
              <a:rPr lang="en-US" sz="2200" b="1" dirty="0" smtClean="0">
                <a:latin typeface="Verdana" pitchFamily="34" charset="0"/>
              </a:rPr>
              <a:t>Buildings on the UNC-W campus are in a state of change:  </a:t>
            </a:r>
          </a:p>
          <a:p>
            <a:pPr lvl="1"/>
            <a:r>
              <a:rPr lang="en-US" sz="2200" dirty="0" smtClean="0">
                <a:latin typeface="Verdana" pitchFamily="34" charset="0"/>
              </a:rPr>
              <a:t>Renovations and new construction are going on side-by-side</a:t>
            </a:r>
          </a:p>
          <a:p>
            <a:pPr lvl="1"/>
            <a:r>
              <a:rPr lang="en-US" sz="2200" dirty="0" smtClean="0">
                <a:latin typeface="Verdana" pitchFamily="34" charset="0"/>
              </a:rPr>
              <a:t>Outfitting them with updated technology (wireless I/P, more safe building materials) is helping to enable solutions and minimize our risks.</a:t>
            </a:r>
          </a:p>
          <a:p>
            <a:pPr lvl="1"/>
            <a:endParaRPr lang="en-US" sz="2200" dirty="0" smtClean="0">
              <a:latin typeface="Verdana" pitchFamily="34" charset="0"/>
            </a:endParaRPr>
          </a:p>
          <a:p>
            <a:r>
              <a:rPr lang="en-US" sz="2200" b="1" dirty="0" smtClean="0">
                <a:latin typeface="Verdana" pitchFamily="34" charset="0"/>
              </a:rPr>
              <a:t>EN Drills (direction from police, safety &amp; communications teams):</a:t>
            </a:r>
            <a:r>
              <a:rPr lang="en-US" sz="2200" dirty="0" smtClean="0">
                <a:latin typeface="Verdana" pitchFamily="34" charset="0"/>
              </a:rPr>
              <a:t> </a:t>
            </a:r>
          </a:p>
          <a:p>
            <a:pPr lvl="1"/>
            <a:r>
              <a:rPr lang="en-US" sz="2200" dirty="0" smtClean="0">
                <a:latin typeface="Verdana" pitchFamily="34" charset="0"/>
              </a:rPr>
              <a:t>Too frequent, and they start to become ordinary</a:t>
            </a:r>
          </a:p>
          <a:p>
            <a:pPr lvl="1"/>
            <a:r>
              <a:rPr lang="en-US" sz="2200" dirty="0" smtClean="0">
                <a:latin typeface="Verdana" pitchFamily="34" charset="0"/>
              </a:rPr>
              <a:t>Not often enough, and they are forgotten.</a:t>
            </a:r>
          </a:p>
          <a:p>
            <a:endParaRPr lang="en-US" sz="2200" dirty="0" smtClean="0">
              <a:latin typeface="Verdana" pitchFamily="34" charset="0"/>
            </a:endParaRPr>
          </a:p>
          <a:p>
            <a:r>
              <a:rPr lang="en-US" sz="2200" b="1" dirty="0" smtClean="0">
                <a:latin typeface="Verdana" pitchFamily="34" charset="0"/>
              </a:rPr>
              <a:t>Communications plan:</a:t>
            </a:r>
            <a:r>
              <a:rPr lang="en-US" sz="2200" dirty="0" smtClean="0">
                <a:latin typeface="Verdana" pitchFamily="34" charset="0"/>
              </a:rPr>
              <a:t> We use orientation seminars, handouts/fliers to keep sharpened awareness, presence of Emergency personnel at on-campus fairs/shows for Q&amp;A</a:t>
            </a:r>
            <a:endParaRPr lang="en-US" sz="2200" b="1" dirty="0" smtClean="0">
              <a:latin typeface="Verdana" pitchFamily="34" charset="0"/>
            </a:endParaRPr>
          </a:p>
          <a:p>
            <a:endParaRPr lang="en-US" sz="2200" b="1" dirty="0" smtClean="0">
              <a:latin typeface="Verdana" pitchFamily="34" charset="0"/>
            </a:endParaRPr>
          </a:p>
          <a:p>
            <a:r>
              <a:rPr lang="en-US" sz="2200" b="1" dirty="0" smtClean="0">
                <a:latin typeface="Verdana" pitchFamily="34" charset="0"/>
              </a:rPr>
              <a:t>EN centerpieces: </a:t>
            </a:r>
            <a:r>
              <a:rPr lang="en-US" sz="2200" dirty="0" smtClean="0">
                <a:latin typeface="Verdana" pitchFamily="34" charset="0"/>
              </a:rPr>
              <a:t> Set your priorities (</a:t>
            </a:r>
            <a:r>
              <a:rPr lang="en-US" sz="2200" i="1" dirty="0" smtClean="0">
                <a:latin typeface="Verdana" pitchFamily="34" charset="0"/>
              </a:rPr>
              <a:t>what</a:t>
            </a:r>
            <a:r>
              <a:rPr lang="en-US" sz="2200" dirty="0" smtClean="0">
                <a:latin typeface="Verdana" pitchFamily="34" charset="0"/>
              </a:rPr>
              <a:t> we will do), determine your methods (</a:t>
            </a:r>
            <a:r>
              <a:rPr lang="en-US" sz="2200" i="1" dirty="0" smtClean="0">
                <a:latin typeface="Verdana" pitchFamily="34" charset="0"/>
              </a:rPr>
              <a:t>how</a:t>
            </a:r>
            <a:r>
              <a:rPr lang="en-US" sz="2200" dirty="0" smtClean="0">
                <a:latin typeface="Verdana" pitchFamily="34" charset="0"/>
              </a:rPr>
              <a:t> we will do it),  and instill a governance  model (develop policies , procedures, and review for changes and improvements)</a:t>
            </a:r>
          </a:p>
        </p:txBody>
      </p:sp>
      <p:sp>
        <p:nvSpPr>
          <p:cNvPr id="9219" name="Rectangle 3"/>
          <p:cNvSpPr>
            <a:spLocks noChangeArrowheads="1"/>
          </p:cNvSpPr>
          <p:nvPr/>
        </p:nvSpPr>
        <p:spPr bwMode="auto">
          <a:xfrm>
            <a:off x="1524000" y="533400"/>
            <a:ext cx="6553200" cy="609600"/>
          </a:xfrm>
          <a:prstGeom prst="rect">
            <a:avLst/>
          </a:prstGeom>
          <a:noFill/>
          <a:ln w="9525">
            <a:noFill/>
            <a:miter lim="800000"/>
            <a:headEnd/>
            <a:tailEnd/>
          </a:ln>
        </p:spPr>
        <p:txBody>
          <a:bodyPr anchor="ctr"/>
          <a:lstStyle/>
          <a:p>
            <a:pPr algn="ctr"/>
            <a:r>
              <a:rPr lang="en-US" sz="2400" b="1" dirty="0" smtClean="0">
                <a:latin typeface="Berlin Sans FB Demi" pitchFamily="34" charset="0"/>
              </a:rPr>
              <a:t>Conclusions and Lessons Learned</a:t>
            </a:r>
            <a:endParaRPr lang="en-US" sz="2400" b="1" dirty="0">
              <a:latin typeface="Berlin Sans FB Dem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4294967295"/>
          </p:nvPr>
        </p:nvSpPr>
        <p:spPr>
          <a:xfrm>
            <a:off x="685800" y="1371600"/>
            <a:ext cx="8001000" cy="4800600"/>
          </a:xfrm>
        </p:spPr>
        <p:txBody>
          <a:bodyPr>
            <a:normAutofit/>
          </a:bodyPr>
          <a:lstStyle/>
          <a:p>
            <a:r>
              <a:rPr lang="en-US" sz="2000" b="1" dirty="0" smtClean="0"/>
              <a:t>Inside Higher Education (insidehighered.com)</a:t>
            </a:r>
          </a:p>
          <a:p>
            <a:pPr lvl="1"/>
            <a:r>
              <a:rPr lang="en-US" sz="1700" b="1" dirty="0" smtClean="0"/>
              <a:t> </a:t>
            </a:r>
            <a:r>
              <a:rPr lang="en-US" sz="1700" dirty="0" smtClean="0"/>
              <a:t>“</a:t>
            </a:r>
            <a:r>
              <a:rPr lang="en-US" sz="1800" dirty="0" smtClean="0"/>
              <a:t>HEA: A Huge, Exacting Accountability Bill”, August, 2008</a:t>
            </a:r>
          </a:p>
          <a:p>
            <a:pPr lvl="1"/>
            <a:r>
              <a:rPr lang="en-US" sz="1800" dirty="0" smtClean="0"/>
              <a:t>“Emergency Overload”, September, 2008</a:t>
            </a:r>
          </a:p>
          <a:p>
            <a:r>
              <a:rPr lang="en-US" sz="2000" b="1" dirty="0" smtClean="0"/>
              <a:t>School Safety Enhancements Act (HR 2352):</a:t>
            </a:r>
          </a:p>
          <a:p>
            <a:pPr lvl="1"/>
            <a:r>
              <a:rPr lang="en-US" sz="1800" dirty="0" smtClean="0"/>
              <a:t>http://thomas.loc.gov/home/gpoxmlc110/h2352_ih.xml</a:t>
            </a:r>
          </a:p>
          <a:p>
            <a:r>
              <a:rPr lang="en-US" sz="2000" b="1" dirty="0" smtClean="0"/>
              <a:t>Higher Education Opportunity Act (HR 4137):</a:t>
            </a:r>
          </a:p>
          <a:p>
            <a:pPr lvl="1"/>
            <a:r>
              <a:rPr lang="en-US" sz="1800" dirty="0" smtClean="0"/>
              <a:t>http://thomas.loc.gov/cgi-bin/query/z?c110:H.R.4137:</a:t>
            </a:r>
          </a:p>
          <a:p>
            <a:r>
              <a:rPr lang="en-US" sz="2000" b="1" dirty="0" smtClean="0"/>
              <a:t>The Gartner Group (gartner.com):</a:t>
            </a:r>
          </a:p>
          <a:p>
            <a:pPr lvl="1"/>
            <a:r>
              <a:rPr lang="en-US" sz="1800" dirty="0" smtClean="0"/>
              <a:t>“FEMA Will Play Middleman in Emergency Alert System”, September, 2008</a:t>
            </a:r>
          </a:p>
          <a:p>
            <a:r>
              <a:rPr lang="en-US" sz="2000" b="1" dirty="0" smtClean="0"/>
              <a:t>UNCW:</a:t>
            </a:r>
            <a:r>
              <a:rPr lang="en-US" sz="2000" dirty="0" smtClean="0"/>
              <a:t> </a:t>
            </a:r>
          </a:p>
          <a:p>
            <a:pPr lvl="1"/>
            <a:r>
              <a:rPr lang="en-US" sz="1800" dirty="0" smtClean="0"/>
              <a:t>Chancellor’s report: “2008 Council on Safety and Security”</a:t>
            </a:r>
          </a:p>
          <a:p>
            <a:pPr lvl="1"/>
            <a:r>
              <a:rPr lang="en-US" sz="1800" dirty="0" smtClean="0"/>
              <a:t>Assistance from Marketing/Communications, ITSD, and the Environmental Health and Safety department(s)</a:t>
            </a:r>
          </a:p>
          <a:p>
            <a:endParaRPr lang="en-US" sz="2000" b="1" dirty="0" smtClean="0"/>
          </a:p>
          <a:p>
            <a:endParaRPr lang="en-US" sz="2000" b="1" dirty="0" smtClean="0"/>
          </a:p>
        </p:txBody>
      </p:sp>
      <p:sp>
        <p:nvSpPr>
          <p:cNvPr id="9219" name="Rectangle 3"/>
          <p:cNvSpPr>
            <a:spLocks noChangeArrowheads="1"/>
          </p:cNvSpPr>
          <p:nvPr/>
        </p:nvSpPr>
        <p:spPr bwMode="auto">
          <a:xfrm>
            <a:off x="1447800" y="762000"/>
            <a:ext cx="6553200" cy="609600"/>
          </a:xfrm>
          <a:prstGeom prst="rect">
            <a:avLst/>
          </a:prstGeom>
          <a:noFill/>
          <a:ln w="9525">
            <a:noFill/>
            <a:miter lim="800000"/>
            <a:headEnd/>
            <a:tailEnd/>
          </a:ln>
        </p:spPr>
        <p:txBody>
          <a:bodyPr anchor="ctr"/>
          <a:lstStyle/>
          <a:p>
            <a:pPr algn="ctr"/>
            <a:r>
              <a:rPr lang="en-US" sz="2400" b="1" dirty="0" smtClean="0">
                <a:latin typeface="Berlin Sans FB Demi" pitchFamily="34" charset="0"/>
              </a:rPr>
              <a:t>References &amp; Citations</a:t>
            </a:r>
            <a:endParaRPr lang="en-US" sz="2400" b="1" dirty="0">
              <a:latin typeface="Berlin Sans FB Dem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305800" cy="1143000"/>
          </a:xfrm>
        </p:spPr>
        <p:txBody>
          <a:bodyPr/>
          <a:lstStyle/>
          <a:p>
            <a:pPr algn="ctr"/>
            <a:r>
              <a:rPr lang="en-US" dirty="0" smtClean="0"/>
              <a:t>Q &amp; A…</a:t>
            </a:r>
            <a:endParaRPr lang="en-US" dirty="0"/>
          </a:p>
        </p:txBody>
      </p:sp>
      <p:sp>
        <p:nvSpPr>
          <p:cNvPr id="3" name="TextBox 2"/>
          <p:cNvSpPr txBox="1"/>
          <p:nvPr/>
        </p:nvSpPr>
        <p:spPr>
          <a:xfrm>
            <a:off x="2819400" y="3276600"/>
            <a:ext cx="4762971" cy="2308324"/>
          </a:xfrm>
          <a:prstGeom prst="rect">
            <a:avLst/>
          </a:prstGeom>
          <a:noFill/>
        </p:spPr>
        <p:txBody>
          <a:bodyPr wrap="none" rtlCol="0">
            <a:spAutoFit/>
          </a:bodyPr>
          <a:lstStyle/>
          <a:p>
            <a:r>
              <a:rPr lang="en-US" dirty="0" smtClean="0"/>
              <a:t>Contact Information:</a:t>
            </a:r>
          </a:p>
          <a:p>
            <a:endParaRPr lang="en-US" dirty="0" smtClean="0"/>
          </a:p>
          <a:p>
            <a:r>
              <a:rPr lang="en-US" dirty="0" smtClean="0"/>
              <a:t>Bruce P. Myers</a:t>
            </a:r>
          </a:p>
          <a:p>
            <a:r>
              <a:rPr lang="en-US" dirty="0" smtClean="0"/>
              <a:t>Business and Technology Analyst</a:t>
            </a:r>
          </a:p>
          <a:p>
            <a:r>
              <a:rPr lang="en-US" dirty="0" smtClean="0"/>
              <a:t>Technology Needs Assessment &amp; Consulting</a:t>
            </a:r>
          </a:p>
          <a:p>
            <a:r>
              <a:rPr lang="en-US" dirty="0" smtClean="0"/>
              <a:t>UNC-Wilmington</a:t>
            </a:r>
          </a:p>
          <a:p>
            <a:r>
              <a:rPr lang="en-US" u="sng" dirty="0" smtClean="0">
                <a:hlinkClick r:id="rId2"/>
              </a:rPr>
              <a:t>myersbp@uncw.edu</a:t>
            </a:r>
            <a:endParaRPr lang="en-US" dirty="0" smtClean="0"/>
          </a:p>
          <a:p>
            <a:r>
              <a:rPr lang="en-US" dirty="0" smtClean="0"/>
              <a:t>910.962.7652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sz="2400" b="1" dirty="0" smtClean="0"/>
              <a:t>Copyright </a:t>
            </a:r>
            <a:r>
              <a:rPr lang="en-US" sz="2400" b="1" smtClean="0"/>
              <a:t>Bruce Myers, </a:t>
            </a:r>
            <a:r>
              <a:rPr lang="en-US" sz="2400" b="1" dirty="0" smtClean="0"/>
              <a:t>2008. </a:t>
            </a:r>
          </a:p>
          <a:p>
            <a:pPr>
              <a:buNone/>
            </a:pPr>
            <a:r>
              <a:rPr lang="en-US" sz="2400" dirty="0" smtClean="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4294967295"/>
          </p:nvPr>
        </p:nvSpPr>
        <p:spPr>
          <a:xfrm>
            <a:off x="685800" y="1219200"/>
            <a:ext cx="8001000" cy="5181600"/>
          </a:xfrm>
        </p:spPr>
        <p:txBody>
          <a:bodyPr>
            <a:noAutofit/>
          </a:bodyPr>
          <a:lstStyle/>
          <a:p>
            <a:r>
              <a:rPr lang="en-US" sz="1200" b="1" dirty="0" smtClean="0">
                <a:latin typeface="Verdana" pitchFamily="34" charset="0"/>
              </a:rPr>
              <a:t>Campus Locations:</a:t>
            </a:r>
            <a:r>
              <a:rPr lang="en-US" sz="1200" dirty="0" smtClean="0">
                <a:latin typeface="Verdana" pitchFamily="34" charset="0"/>
              </a:rPr>
              <a:t> </a:t>
            </a:r>
          </a:p>
          <a:p>
            <a:pPr lvl="1"/>
            <a:r>
              <a:rPr lang="en-US" sz="1200" dirty="0" smtClean="0">
                <a:latin typeface="Verdana" pitchFamily="34" charset="0"/>
              </a:rPr>
              <a:t>Main campus is in Wilmington, NC ..the Southeastern North Carolina coast</a:t>
            </a:r>
          </a:p>
          <a:p>
            <a:pPr lvl="1"/>
            <a:r>
              <a:rPr lang="en-US" sz="1200" dirty="0" smtClean="0">
                <a:latin typeface="Verdana" pitchFamily="34" charset="0"/>
              </a:rPr>
              <a:t>Between the Cape Fear River and Atlantic Ocean</a:t>
            </a:r>
          </a:p>
          <a:p>
            <a:pPr lvl="1"/>
            <a:r>
              <a:rPr lang="en-US" sz="1200" dirty="0" smtClean="0">
                <a:latin typeface="Verdana" pitchFamily="34" charset="0"/>
              </a:rPr>
              <a:t>660 acres in size</a:t>
            </a:r>
          </a:p>
          <a:p>
            <a:pPr lvl="1"/>
            <a:r>
              <a:rPr lang="en-US" sz="1200" dirty="0" smtClean="0">
                <a:latin typeface="Verdana" pitchFamily="34" charset="0"/>
              </a:rPr>
              <a:t>Satellite locations: </a:t>
            </a:r>
          </a:p>
          <a:p>
            <a:pPr lvl="2"/>
            <a:r>
              <a:rPr lang="en-US" sz="1200" dirty="0" smtClean="0">
                <a:latin typeface="Verdana" pitchFamily="34" charset="0"/>
              </a:rPr>
              <a:t>Center for Marine Sciences (15 miles)</a:t>
            </a:r>
          </a:p>
          <a:p>
            <a:pPr lvl="2"/>
            <a:r>
              <a:rPr lang="en-US" sz="1200" dirty="0" smtClean="0">
                <a:latin typeface="Verdana" pitchFamily="34" charset="0"/>
              </a:rPr>
              <a:t>Alumni, Advancement, Marketing  &amp; Business Affairs Offices (&lt; 5 miles)</a:t>
            </a:r>
          </a:p>
          <a:p>
            <a:r>
              <a:rPr lang="en-US" sz="1200" b="1" dirty="0" smtClean="0">
                <a:latin typeface="Verdana" pitchFamily="34" charset="0"/>
              </a:rPr>
              <a:t>The Diverse Campus Population:  </a:t>
            </a:r>
          </a:p>
          <a:p>
            <a:pPr lvl="1"/>
            <a:r>
              <a:rPr lang="en-US" sz="1200" dirty="0" smtClean="0">
                <a:latin typeface="Verdana" pitchFamily="34" charset="0"/>
              </a:rPr>
              <a:t>Students (active): 13,000</a:t>
            </a:r>
          </a:p>
          <a:p>
            <a:pPr lvl="2"/>
            <a:r>
              <a:rPr lang="en-US" sz="1200" dirty="0" smtClean="0">
                <a:latin typeface="Verdana" pitchFamily="34" charset="0"/>
              </a:rPr>
              <a:t>On-site, day and evening classes, living on/off campus </a:t>
            </a:r>
          </a:p>
          <a:p>
            <a:pPr lvl="1"/>
            <a:r>
              <a:rPr lang="en-US" sz="1200" dirty="0" smtClean="0">
                <a:latin typeface="Verdana" pitchFamily="34" charset="0"/>
              </a:rPr>
              <a:t>Employees and part-time workers: 2,000</a:t>
            </a:r>
          </a:p>
          <a:p>
            <a:pPr lvl="2"/>
            <a:r>
              <a:rPr lang="en-US" sz="1200" dirty="0" smtClean="0">
                <a:latin typeface="Verdana" pitchFamily="34" charset="0"/>
              </a:rPr>
              <a:t>They are mobile when on-campus (not always in the office)</a:t>
            </a:r>
          </a:p>
          <a:p>
            <a:endParaRPr lang="en-US" sz="1200" dirty="0" smtClean="0">
              <a:latin typeface="Verdana" pitchFamily="34" charset="0"/>
            </a:endParaRPr>
          </a:p>
          <a:p>
            <a:r>
              <a:rPr lang="en-US" sz="1200" b="1" dirty="0" smtClean="0">
                <a:latin typeface="Verdana" pitchFamily="34" charset="0"/>
              </a:rPr>
              <a:t>Others:</a:t>
            </a:r>
          </a:p>
          <a:p>
            <a:pPr lvl="1"/>
            <a:r>
              <a:rPr lang="en-US" sz="1200" dirty="0" smtClean="0">
                <a:latin typeface="Verdana" pitchFamily="34" charset="0"/>
              </a:rPr>
              <a:t>Visitors attending special events (cultural arts, sporting)</a:t>
            </a:r>
          </a:p>
          <a:p>
            <a:pPr lvl="1"/>
            <a:r>
              <a:rPr lang="en-US" sz="1200" dirty="0" smtClean="0">
                <a:latin typeface="Verdana" pitchFamily="34" charset="0"/>
              </a:rPr>
              <a:t>Contractors for construction and specialized services</a:t>
            </a:r>
          </a:p>
          <a:p>
            <a:pPr lvl="1"/>
            <a:r>
              <a:rPr lang="en-US" sz="1200" dirty="0" smtClean="0">
                <a:latin typeface="Verdana" pitchFamily="34" charset="0"/>
              </a:rPr>
              <a:t>Library use, walking or driving the campus grounds</a:t>
            </a:r>
          </a:p>
          <a:p>
            <a:pPr lvl="1"/>
            <a:r>
              <a:rPr lang="en-US" sz="1200" dirty="0" smtClean="0">
                <a:latin typeface="Verdana" pitchFamily="34" charset="0"/>
              </a:rPr>
              <a:t>Adjacent residential neighborhoods</a:t>
            </a:r>
          </a:p>
          <a:p>
            <a:pPr lvl="1">
              <a:buNone/>
            </a:pPr>
            <a:endParaRPr lang="en-US" sz="1200" dirty="0" smtClean="0">
              <a:latin typeface="Verdana" pitchFamily="34" charset="0"/>
            </a:endParaRPr>
          </a:p>
          <a:p>
            <a:pPr marL="274320" indent="-274320" eaLnBrk="1" fontAlgn="auto" hangingPunct="1">
              <a:spcAft>
                <a:spcPts val="0"/>
              </a:spcAft>
              <a:buClr>
                <a:schemeClr val="accent3"/>
              </a:buClr>
              <a:buNone/>
              <a:defRPr/>
            </a:pPr>
            <a:r>
              <a:rPr lang="en-US" sz="1200" dirty="0" smtClean="0">
                <a:latin typeface="Verdana" pitchFamily="34" charset="0"/>
                <a:cs typeface="Times New Roman" pitchFamily="18" charset="0"/>
              </a:rPr>
              <a:t>Each of these groups are affected by our notification process..</a:t>
            </a:r>
          </a:p>
          <a:p>
            <a:pPr marL="274320" indent="-274320" eaLnBrk="1" fontAlgn="auto" hangingPunct="1">
              <a:spcAft>
                <a:spcPts val="0"/>
              </a:spcAft>
              <a:buClr>
                <a:schemeClr val="accent3"/>
              </a:buClr>
              <a:defRPr/>
            </a:pPr>
            <a:r>
              <a:rPr lang="en-US" sz="1200" b="1" i="1" dirty="0" smtClean="0">
                <a:latin typeface="Verdana" pitchFamily="34" charset="0"/>
                <a:cs typeface="Times New Roman" pitchFamily="18" charset="0"/>
              </a:rPr>
              <a:t>Our Approach: </a:t>
            </a:r>
            <a:r>
              <a:rPr lang="en-US" sz="1200" dirty="0" smtClean="0">
                <a:latin typeface="Verdana" pitchFamily="34" charset="0"/>
                <a:cs typeface="Times New Roman" pitchFamily="18" charset="0"/>
              </a:rPr>
              <a:t>Maximize effectiveness by using a multi-layered approach</a:t>
            </a:r>
          </a:p>
          <a:p>
            <a:pPr marL="274320" indent="-274320" eaLnBrk="1" fontAlgn="auto" hangingPunct="1">
              <a:spcAft>
                <a:spcPts val="0"/>
              </a:spcAft>
              <a:buClr>
                <a:schemeClr val="accent3"/>
              </a:buClr>
              <a:defRPr/>
            </a:pPr>
            <a:r>
              <a:rPr lang="en-US" sz="1200" b="1" i="1" dirty="0" smtClean="0">
                <a:latin typeface="Verdana" pitchFamily="34" charset="0"/>
                <a:cs typeface="Times New Roman" pitchFamily="18" charset="0"/>
              </a:rPr>
              <a:t>Fact:</a:t>
            </a:r>
            <a:r>
              <a:rPr lang="en-US" sz="1200" dirty="0" smtClean="0">
                <a:latin typeface="Verdana" pitchFamily="34" charset="0"/>
                <a:cs typeface="Times New Roman" pitchFamily="18" charset="0"/>
              </a:rPr>
              <a:t> </a:t>
            </a:r>
            <a:r>
              <a:rPr lang="en-US" sz="1200" i="1" dirty="0" smtClean="0">
                <a:latin typeface="Verdana" pitchFamily="34" charset="0"/>
                <a:cs typeface="Times New Roman" pitchFamily="18" charset="0"/>
              </a:rPr>
              <a:t>no single method will reach everyone !!</a:t>
            </a:r>
            <a:endParaRPr lang="en-US" sz="1200" dirty="0" smtClean="0">
              <a:latin typeface="Verdana" pitchFamily="34" charset="0"/>
              <a:cs typeface="Times New Roman" pitchFamily="18" charset="0"/>
            </a:endParaRPr>
          </a:p>
        </p:txBody>
      </p:sp>
      <p:sp>
        <p:nvSpPr>
          <p:cNvPr id="9219" name="Rectangle 3"/>
          <p:cNvSpPr>
            <a:spLocks noChangeArrowheads="1"/>
          </p:cNvSpPr>
          <p:nvPr/>
        </p:nvSpPr>
        <p:spPr bwMode="auto">
          <a:xfrm>
            <a:off x="1447800" y="457200"/>
            <a:ext cx="6553200" cy="609600"/>
          </a:xfrm>
          <a:prstGeom prst="rect">
            <a:avLst/>
          </a:prstGeom>
          <a:noFill/>
          <a:ln w="9525">
            <a:noFill/>
            <a:miter lim="800000"/>
            <a:headEnd/>
            <a:tailEnd/>
          </a:ln>
        </p:spPr>
        <p:txBody>
          <a:bodyPr anchor="ctr"/>
          <a:lstStyle/>
          <a:p>
            <a:pPr algn="ctr"/>
            <a:r>
              <a:rPr lang="en-US" sz="2400" b="1" dirty="0" smtClean="0">
                <a:latin typeface="Berlin Sans FB Demi" pitchFamily="34" charset="0"/>
              </a:rPr>
              <a:t>Unique Challenges for the Campus: </a:t>
            </a:r>
          </a:p>
          <a:p>
            <a:pPr algn="ctr"/>
            <a:r>
              <a:rPr lang="en-US" sz="2400" b="1" dirty="0" smtClean="0">
                <a:latin typeface="Berlin Sans FB Demi" pitchFamily="34" charset="0"/>
              </a:rPr>
              <a:t>Our Location and Diverse Population</a:t>
            </a:r>
            <a:endParaRPr lang="en-US" sz="2400" b="1" dirty="0">
              <a:latin typeface="Berlin Sans FB Dem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5112"/>
          </a:xfrm>
        </p:spPr>
        <p:txBody>
          <a:bodyPr>
            <a:normAutofit fontScale="90000"/>
          </a:bodyPr>
          <a:lstStyle/>
          <a:p>
            <a:pPr algn="ctr"/>
            <a:r>
              <a:rPr lang="en-US" sz="5400" b="1" dirty="0" smtClean="0">
                <a:latin typeface="Berlin Sans FB Demi" pitchFamily="34" charset="0"/>
              </a:rPr>
              <a:t/>
            </a:r>
            <a:br>
              <a:rPr lang="en-US" sz="5400" b="1" dirty="0" smtClean="0">
                <a:latin typeface="Berlin Sans FB Demi" pitchFamily="34" charset="0"/>
              </a:rPr>
            </a:br>
            <a:r>
              <a:rPr lang="en-US" sz="4000" b="1" dirty="0" smtClean="0">
                <a:latin typeface="Berlin Sans FB Demi" pitchFamily="34" charset="0"/>
              </a:rPr>
              <a:t>Our Campus Location</a:t>
            </a:r>
            <a:endParaRPr lang="en-US" sz="4000" dirty="0"/>
          </a:p>
        </p:txBody>
      </p:sp>
      <p:pic>
        <p:nvPicPr>
          <p:cNvPr id="7" name="Picture 6" descr="NC_MapNHC.png"/>
          <p:cNvPicPr>
            <a:picLocks noChangeAspect="1"/>
          </p:cNvPicPr>
          <p:nvPr/>
        </p:nvPicPr>
        <p:blipFill>
          <a:blip r:embed="rId2"/>
          <a:stretch>
            <a:fillRect/>
          </a:stretch>
        </p:blipFill>
        <p:spPr>
          <a:xfrm>
            <a:off x="0" y="2133600"/>
            <a:ext cx="9144000" cy="341915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County.png"/>
          <p:cNvPicPr>
            <a:picLocks noChangeAspect="1"/>
          </p:cNvPicPr>
          <p:nvPr/>
        </p:nvPicPr>
        <p:blipFill>
          <a:blip r:embed="rId2"/>
          <a:stretch>
            <a:fillRect/>
          </a:stretch>
        </p:blipFill>
        <p:spPr>
          <a:xfrm>
            <a:off x="838200" y="609600"/>
            <a:ext cx="6858000" cy="6094232"/>
          </a:xfrm>
          <a:prstGeom prst="rect">
            <a:avLst/>
          </a:prstGeom>
        </p:spPr>
      </p:pic>
      <p:sp>
        <p:nvSpPr>
          <p:cNvPr id="4" name="Left Arrow 3"/>
          <p:cNvSpPr/>
          <p:nvPr/>
        </p:nvSpPr>
        <p:spPr>
          <a:xfrm>
            <a:off x="4191000" y="3429000"/>
            <a:ext cx="2286000" cy="381000"/>
          </a:xfrm>
          <a:prstGeom prst="lef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4294967295"/>
          </p:nvPr>
        </p:nvSpPr>
        <p:spPr>
          <a:xfrm>
            <a:off x="685800" y="1219200"/>
            <a:ext cx="8001000" cy="5181600"/>
          </a:xfrm>
        </p:spPr>
        <p:txBody>
          <a:bodyPr>
            <a:noAutofit/>
          </a:bodyPr>
          <a:lstStyle/>
          <a:p>
            <a:r>
              <a:rPr lang="en-US" sz="1200" b="1" dirty="0" smtClean="0">
                <a:latin typeface="Verdana" pitchFamily="34" charset="0"/>
              </a:rPr>
              <a:t>Campus Locations:</a:t>
            </a:r>
            <a:r>
              <a:rPr lang="en-US" sz="1200" dirty="0" smtClean="0">
                <a:latin typeface="Verdana" pitchFamily="34" charset="0"/>
              </a:rPr>
              <a:t> </a:t>
            </a:r>
          </a:p>
          <a:p>
            <a:pPr lvl="1"/>
            <a:r>
              <a:rPr lang="en-US" sz="1200" dirty="0" smtClean="0">
                <a:latin typeface="Verdana" pitchFamily="34" charset="0"/>
              </a:rPr>
              <a:t>Main campus is in Wilmington, NC ..the Southeastern North Carolina coast</a:t>
            </a:r>
          </a:p>
          <a:p>
            <a:pPr lvl="1"/>
            <a:r>
              <a:rPr lang="en-US" sz="1200" dirty="0" smtClean="0">
                <a:latin typeface="Verdana" pitchFamily="34" charset="0"/>
              </a:rPr>
              <a:t>Between the Cape Fear River and Atlantic Ocean</a:t>
            </a:r>
          </a:p>
          <a:p>
            <a:pPr lvl="1"/>
            <a:r>
              <a:rPr lang="en-US" sz="1200" dirty="0" smtClean="0">
                <a:latin typeface="Verdana" pitchFamily="34" charset="0"/>
              </a:rPr>
              <a:t>660 acres in size</a:t>
            </a:r>
          </a:p>
          <a:p>
            <a:pPr lvl="1"/>
            <a:r>
              <a:rPr lang="en-US" sz="1200" dirty="0" smtClean="0">
                <a:latin typeface="Verdana" pitchFamily="34" charset="0"/>
              </a:rPr>
              <a:t>Satellite locations: </a:t>
            </a:r>
          </a:p>
          <a:p>
            <a:pPr lvl="2"/>
            <a:r>
              <a:rPr lang="en-US" sz="1200" dirty="0" smtClean="0">
                <a:latin typeface="Verdana" pitchFamily="34" charset="0"/>
              </a:rPr>
              <a:t>Center for Marine Sciences (15 miles)</a:t>
            </a:r>
          </a:p>
          <a:p>
            <a:pPr lvl="2"/>
            <a:r>
              <a:rPr lang="en-US" sz="1200" dirty="0" smtClean="0">
                <a:latin typeface="Verdana" pitchFamily="34" charset="0"/>
              </a:rPr>
              <a:t>Alumni, Advancement, Marketing  &amp; Business Affairs Offices (&lt; 5 miles)</a:t>
            </a:r>
          </a:p>
          <a:p>
            <a:r>
              <a:rPr lang="en-US" sz="1200" b="1" dirty="0" smtClean="0">
                <a:latin typeface="Verdana" pitchFamily="34" charset="0"/>
              </a:rPr>
              <a:t>The Diverse Campus Population:  </a:t>
            </a:r>
          </a:p>
          <a:p>
            <a:pPr lvl="1"/>
            <a:r>
              <a:rPr lang="en-US" sz="1200" dirty="0" smtClean="0">
                <a:latin typeface="Verdana" pitchFamily="34" charset="0"/>
              </a:rPr>
              <a:t>Students (active): 13,000</a:t>
            </a:r>
          </a:p>
          <a:p>
            <a:pPr lvl="2"/>
            <a:r>
              <a:rPr lang="en-US" sz="1200" dirty="0" smtClean="0">
                <a:latin typeface="Verdana" pitchFamily="34" charset="0"/>
              </a:rPr>
              <a:t>On-site, day and evening classes, distance ED, living on/off campus </a:t>
            </a:r>
          </a:p>
          <a:p>
            <a:pPr lvl="1"/>
            <a:r>
              <a:rPr lang="en-US" sz="1200" dirty="0" smtClean="0">
                <a:latin typeface="Verdana" pitchFamily="34" charset="0"/>
              </a:rPr>
              <a:t>Employees and part-time workers: 2,000</a:t>
            </a:r>
          </a:p>
          <a:p>
            <a:pPr lvl="2"/>
            <a:r>
              <a:rPr lang="en-US" sz="1200" dirty="0" smtClean="0">
                <a:latin typeface="Verdana" pitchFamily="34" charset="0"/>
              </a:rPr>
              <a:t>They are mobile when on-campus (not always in the office)</a:t>
            </a:r>
          </a:p>
          <a:p>
            <a:endParaRPr lang="en-US" sz="1200" dirty="0" smtClean="0">
              <a:latin typeface="Verdana" pitchFamily="34" charset="0"/>
            </a:endParaRPr>
          </a:p>
          <a:p>
            <a:r>
              <a:rPr lang="en-US" sz="1200" b="1" dirty="0" smtClean="0">
                <a:latin typeface="Verdana" pitchFamily="34" charset="0"/>
              </a:rPr>
              <a:t>Others:</a:t>
            </a:r>
          </a:p>
          <a:p>
            <a:pPr lvl="1"/>
            <a:r>
              <a:rPr lang="en-US" sz="1200" dirty="0" smtClean="0">
                <a:latin typeface="Verdana" pitchFamily="34" charset="0"/>
              </a:rPr>
              <a:t>Visitors attending special events (cultural arts, sporting)</a:t>
            </a:r>
          </a:p>
          <a:p>
            <a:pPr lvl="1"/>
            <a:r>
              <a:rPr lang="en-US" sz="1200" dirty="0" smtClean="0">
                <a:latin typeface="Verdana" pitchFamily="34" charset="0"/>
              </a:rPr>
              <a:t>Contractors for construction and specialized services</a:t>
            </a:r>
          </a:p>
          <a:p>
            <a:pPr lvl="1"/>
            <a:r>
              <a:rPr lang="en-US" sz="1200" dirty="0" smtClean="0">
                <a:latin typeface="Verdana" pitchFamily="34" charset="0"/>
              </a:rPr>
              <a:t>Library use, walking or driving the campus grounds</a:t>
            </a:r>
          </a:p>
          <a:p>
            <a:pPr lvl="1"/>
            <a:r>
              <a:rPr lang="en-US" sz="1200" dirty="0" smtClean="0">
                <a:latin typeface="Verdana" pitchFamily="34" charset="0"/>
              </a:rPr>
              <a:t>Adjacent residential neighborhoods</a:t>
            </a:r>
          </a:p>
          <a:p>
            <a:pPr lvl="1">
              <a:buNone/>
            </a:pPr>
            <a:endParaRPr lang="en-US" sz="1200" dirty="0" smtClean="0">
              <a:latin typeface="Verdana" pitchFamily="34" charset="0"/>
            </a:endParaRPr>
          </a:p>
          <a:p>
            <a:pPr marL="274320" indent="-274320" eaLnBrk="1" fontAlgn="auto" hangingPunct="1">
              <a:spcAft>
                <a:spcPts val="0"/>
              </a:spcAft>
              <a:buClr>
                <a:schemeClr val="accent3"/>
              </a:buClr>
              <a:buNone/>
              <a:defRPr/>
            </a:pPr>
            <a:r>
              <a:rPr lang="en-US" sz="1200" dirty="0" smtClean="0">
                <a:latin typeface="Verdana" pitchFamily="34" charset="0"/>
                <a:cs typeface="Times New Roman" pitchFamily="18" charset="0"/>
              </a:rPr>
              <a:t>Each of these groups are affected by our notification process..</a:t>
            </a:r>
          </a:p>
          <a:p>
            <a:pPr marL="274320" indent="-274320" eaLnBrk="1" fontAlgn="auto" hangingPunct="1">
              <a:spcAft>
                <a:spcPts val="0"/>
              </a:spcAft>
              <a:buClr>
                <a:schemeClr val="accent3"/>
              </a:buClr>
              <a:defRPr/>
            </a:pPr>
            <a:r>
              <a:rPr lang="en-US" sz="1200" b="1" i="1" dirty="0" smtClean="0">
                <a:latin typeface="Verdana" pitchFamily="34" charset="0"/>
                <a:cs typeface="Times New Roman" pitchFamily="18" charset="0"/>
              </a:rPr>
              <a:t>Our Approach: </a:t>
            </a:r>
            <a:r>
              <a:rPr lang="en-US" sz="1200" dirty="0" smtClean="0">
                <a:latin typeface="Verdana" pitchFamily="34" charset="0"/>
                <a:cs typeface="Times New Roman" pitchFamily="18" charset="0"/>
              </a:rPr>
              <a:t>Maximize effectiveness by using a multi-layered approach</a:t>
            </a:r>
          </a:p>
          <a:p>
            <a:pPr marL="274320" indent="-274320" eaLnBrk="1" fontAlgn="auto" hangingPunct="1">
              <a:spcAft>
                <a:spcPts val="0"/>
              </a:spcAft>
              <a:buClr>
                <a:schemeClr val="accent3"/>
              </a:buClr>
              <a:defRPr/>
            </a:pPr>
            <a:r>
              <a:rPr lang="en-US" sz="1200" b="1" i="1" dirty="0" smtClean="0">
                <a:latin typeface="Verdana" pitchFamily="34" charset="0"/>
                <a:cs typeface="Times New Roman" pitchFamily="18" charset="0"/>
              </a:rPr>
              <a:t>Fact:</a:t>
            </a:r>
            <a:r>
              <a:rPr lang="en-US" sz="1200" dirty="0" smtClean="0">
                <a:latin typeface="Verdana" pitchFamily="34" charset="0"/>
                <a:cs typeface="Times New Roman" pitchFamily="18" charset="0"/>
              </a:rPr>
              <a:t> </a:t>
            </a:r>
            <a:r>
              <a:rPr lang="en-US" sz="1200" i="1" dirty="0" smtClean="0">
                <a:latin typeface="Verdana" pitchFamily="34" charset="0"/>
                <a:cs typeface="Times New Roman" pitchFamily="18" charset="0"/>
              </a:rPr>
              <a:t>no single method will reach everyone !!</a:t>
            </a:r>
            <a:endParaRPr lang="en-US" sz="1200" dirty="0" smtClean="0">
              <a:latin typeface="Verdana" pitchFamily="34" charset="0"/>
              <a:cs typeface="Times New Roman" pitchFamily="18" charset="0"/>
            </a:endParaRPr>
          </a:p>
        </p:txBody>
      </p:sp>
      <p:sp>
        <p:nvSpPr>
          <p:cNvPr id="9219" name="Rectangle 3"/>
          <p:cNvSpPr>
            <a:spLocks noChangeArrowheads="1"/>
          </p:cNvSpPr>
          <p:nvPr/>
        </p:nvSpPr>
        <p:spPr bwMode="auto">
          <a:xfrm>
            <a:off x="1447800" y="457200"/>
            <a:ext cx="6553200" cy="609600"/>
          </a:xfrm>
          <a:prstGeom prst="rect">
            <a:avLst/>
          </a:prstGeom>
          <a:noFill/>
          <a:ln w="9525">
            <a:noFill/>
            <a:miter lim="800000"/>
            <a:headEnd/>
            <a:tailEnd/>
          </a:ln>
        </p:spPr>
        <p:txBody>
          <a:bodyPr anchor="ctr"/>
          <a:lstStyle/>
          <a:p>
            <a:pPr algn="ctr"/>
            <a:r>
              <a:rPr lang="en-US" sz="2400" b="1" dirty="0" smtClean="0">
                <a:latin typeface="Berlin Sans FB Demi" pitchFamily="34" charset="0"/>
              </a:rPr>
              <a:t>Unique Challenges for the Campus: </a:t>
            </a:r>
          </a:p>
          <a:p>
            <a:pPr algn="ctr"/>
            <a:r>
              <a:rPr lang="en-US" sz="2400" b="1" dirty="0" smtClean="0">
                <a:latin typeface="Berlin Sans FB Demi" pitchFamily="34" charset="0"/>
              </a:rPr>
              <a:t>Our Location and Diverse Population</a:t>
            </a:r>
            <a:endParaRPr lang="en-US" sz="2400" b="1" dirty="0">
              <a:latin typeface="Berlin Sans FB Dem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4294967295"/>
          </p:nvPr>
        </p:nvSpPr>
        <p:spPr>
          <a:xfrm>
            <a:off x="685800" y="1066800"/>
            <a:ext cx="8001000" cy="5562600"/>
          </a:xfrm>
        </p:spPr>
        <p:txBody>
          <a:bodyPr/>
          <a:lstStyle/>
          <a:p>
            <a:r>
              <a:rPr lang="en-US" sz="1800" b="1" dirty="0" smtClean="0"/>
              <a:t>Emergency Management:</a:t>
            </a:r>
          </a:p>
          <a:p>
            <a:pPr lvl="1"/>
            <a:r>
              <a:rPr lang="en-US" sz="1600" dirty="0" smtClean="0"/>
              <a:t>Comprehensive program, all hazards focus</a:t>
            </a:r>
          </a:p>
          <a:p>
            <a:pPr lvl="1"/>
            <a:r>
              <a:rPr lang="en-US" sz="1600" dirty="0" smtClean="0"/>
              <a:t>Housed within the Environmental Health &amp; Safety department</a:t>
            </a:r>
          </a:p>
          <a:p>
            <a:pPr lvl="1"/>
            <a:r>
              <a:rPr lang="en-US" sz="1600" dirty="0" smtClean="0"/>
              <a:t>UNCW Emergency Operations Plan : Contains hazard specific annexes (e.g., the hurricane plan).</a:t>
            </a:r>
          </a:p>
          <a:p>
            <a:pPr lvl="2"/>
            <a:endParaRPr lang="en-US" sz="1600" dirty="0" smtClean="0"/>
          </a:p>
          <a:p>
            <a:r>
              <a:rPr lang="en-US" sz="1800" b="1" dirty="0" smtClean="0"/>
              <a:t>Crisis Decision Team: </a:t>
            </a:r>
          </a:p>
          <a:p>
            <a:pPr lvl="1"/>
            <a:r>
              <a:rPr lang="en-US" sz="1600" dirty="0" smtClean="0"/>
              <a:t>Made up of senior university officials  (Chancellor’s cabinet / VC level)</a:t>
            </a:r>
          </a:p>
          <a:p>
            <a:pPr lvl="1"/>
            <a:r>
              <a:rPr lang="en-US" sz="1600" dirty="0" smtClean="0"/>
              <a:t>Responsible for making critical decisions during an emergency or disaster: Cancellation of classes, closure of the university, campus evacuation</a:t>
            </a:r>
          </a:p>
          <a:p>
            <a:pPr lvl="1"/>
            <a:r>
              <a:rPr lang="en-US" sz="1600" dirty="0" smtClean="0"/>
              <a:t>Conducts crisis communications and meets regularly during an incident </a:t>
            </a:r>
          </a:p>
          <a:p>
            <a:pPr lvl="1"/>
            <a:endParaRPr lang="en-US" sz="1600" dirty="0" smtClean="0"/>
          </a:p>
          <a:p>
            <a:r>
              <a:rPr lang="en-US" sz="1800" b="1" dirty="0" smtClean="0"/>
              <a:t>Emergency Operations Group (action follow-through):</a:t>
            </a:r>
          </a:p>
          <a:p>
            <a:pPr lvl="1"/>
            <a:r>
              <a:rPr lang="en-US" sz="1600" dirty="0" smtClean="0"/>
              <a:t>UNCW Staff members who play an operational role during an emergency</a:t>
            </a:r>
          </a:p>
          <a:p>
            <a:pPr lvl="1"/>
            <a:r>
              <a:rPr lang="en-US" sz="1600" dirty="0" smtClean="0"/>
              <a:t>Aligned with Wilmington and County EMS departments</a:t>
            </a:r>
          </a:p>
          <a:p>
            <a:pPr lvl="1"/>
            <a:r>
              <a:rPr lang="en-US" sz="1600" dirty="0" smtClean="0"/>
              <a:t>Conducts response actions and activities during an event</a:t>
            </a:r>
          </a:p>
          <a:p>
            <a:pPr lvl="1"/>
            <a:r>
              <a:rPr lang="en-US" sz="1600" dirty="0" smtClean="0"/>
              <a:t>Resource gathering, campus preparation steps, reparation of critical facilities</a:t>
            </a:r>
          </a:p>
        </p:txBody>
      </p:sp>
      <p:sp>
        <p:nvSpPr>
          <p:cNvPr id="10243" name="Rectangle 3"/>
          <p:cNvSpPr>
            <a:spLocks noChangeArrowheads="1"/>
          </p:cNvSpPr>
          <p:nvPr/>
        </p:nvSpPr>
        <p:spPr bwMode="auto">
          <a:xfrm>
            <a:off x="838200" y="457200"/>
            <a:ext cx="7162800" cy="609600"/>
          </a:xfrm>
          <a:prstGeom prst="rect">
            <a:avLst/>
          </a:prstGeom>
          <a:noFill/>
          <a:ln w="9525">
            <a:noFill/>
            <a:miter lim="800000"/>
            <a:headEnd/>
            <a:tailEnd/>
          </a:ln>
        </p:spPr>
        <p:txBody>
          <a:bodyPr anchor="ctr"/>
          <a:lstStyle/>
          <a:p>
            <a:pPr algn="ctr"/>
            <a:r>
              <a:rPr lang="en-US" sz="2400" b="1" dirty="0">
                <a:latin typeface="Berlin Sans FB Demi" pitchFamily="34" charset="0"/>
              </a:rPr>
              <a:t>How </a:t>
            </a:r>
            <a:r>
              <a:rPr lang="en-US" sz="2400" b="1" dirty="0" smtClean="0">
                <a:latin typeface="Berlin Sans FB Demi" pitchFamily="34" charset="0"/>
              </a:rPr>
              <a:t>are we Structured for Handling Emergencies ?</a:t>
            </a:r>
            <a:endParaRPr lang="en-US" sz="2400" b="1" dirty="0">
              <a:latin typeface="Berlin Sans FB Dem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normAutofit/>
          </a:bodyPr>
          <a:lstStyle/>
          <a:p>
            <a:pPr algn="ctr"/>
            <a:r>
              <a:rPr lang="en-US" sz="3600" b="1" dirty="0" smtClean="0">
                <a:solidFill>
                  <a:schemeClr val="tx1"/>
                </a:solidFill>
                <a:latin typeface="Berlin Sans FB Demi" pitchFamily="34" charset="0"/>
              </a:rPr>
              <a:t>Organizational Structure</a:t>
            </a:r>
            <a:endParaRPr lang="en-US" sz="3600" b="1" dirty="0">
              <a:solidFill>
                <a:schemeClr val="tx1"/>
              </a:solidFill>
              <a:latin typeface="Berlin Sans FB Demi" pitchFamily="34" charset="0"/>
            </a:endParaRPr>
          </a:p>
        </p:txBody>
      </p:sp>
      <p:sp>
        <p:nvSpPr>
          <p:cNvPr id="3" name="Oval 2"/>
          <p:cNvSpPr/>
          <p:nvPr/>
        </p:nvSpPr>
        <p:spPr>
          <a:xfrm rot="10800000" flipH="1" flipV="1">
            <a:off x="3048000" y="2438400"/>
            <a:ext cx="2819400" cy="2209800"/>
          </a:xfrm>
          <a:prstGeom prst="ellipse">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Crisis Decision Team</a:t>
            </a:r>
            <a:endParaRPr lang="en-US" sz="2400" b="1" dirty="0">
              <a:solidFill>
                <a:schemeClr val="tx1"/>
              </a:solidFill>
            </a:endParaRPr>
          </a:p>
        </p:txBody>
      </p:sp>
      <p:sp>
        <p:nvSpPr>
          <p:cNvPr id="6" name="Rectangle 5"/>
          <p:cNvSpPr/>
          <p:nvPr/>
        </p:nvSpPr>
        <p:spPr>
          <a:xfrm>
            <a:off x="457200" y="1828800"/>
            <a:ext cx="1981200" cy="7620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Law Enforcement</a:t>
            </a:r>
            <a:endParaRPr lang="en-US" sz="1600" b="1" dirty="0">
              <a:solidFill>
                <a:schemeClr val="tx1"/>
              </a:solidFill>
            </a:endParaRPr>
          </a:p>
        </p:txBody>
      </p:sp>
      <p:sp>
        <p:nvSpPr>
          <p:cNvPr id="7" name="Rectangle 6"/>
          <p:cNvSpPr/>
          <p:nvPr/>
        </p:nvSpPr>
        <p:spPr>
          <a:xfrm>
            <a:off x="6324600" y="1752600"/>
            <a:ext cx="2133600" cy="7620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Environmental  Health &amp; Safety</a:t>
            </a:r>
            <a:endParaRPr lang="en-US" sz="1600" b="1" dirty="0">
              <a:solidFill>
                <a:schemeClr val="tx1"/>
              </a:solidFill>
            </a:endParaRPr>
          </a:p>
        </p:txBody>
      </p:sp>
      <p:sp>
        <p:nvSpPr>
          <p:cNvPr id="8" name="Rectangle 7"/>
          <p:cNvSpPr/>
          <p:nvPr/>
        </p:nvSpPr>
        <p:spPr>
          <a:xfrm>
            <a:off x="6477000" y="3200400"/>
            <a:ext cx="2133600" cy="7620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Marketing &amp; Communications</a:t>
            </a:r>
            <a:endParaRPr lang="en-US" sz="1600" b="1" dirty="0">
              <a:solidFill>
                <a:schemeClr val="tx1"/>
              </a:solidFill>
            </a:endParaRPr>
          </a:p>
        </p:txBody>
      </p:sp>
      <p:sp>
        <p:nvSpPr>
          <p:cNvPr id="9" name="Rectangle 8"/>
          <p:cNvSpPr/>
          <p:nvPr/>
        </p:nvSpPr>
        <p:spPr>
          <a:xfrm>
            <a:off x="152400" y="3276600"/>
            <a:ext cx="2133600" cy="7620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Information Technologies</a:t>
            </a:r>
            <a:endParaRPr lang="en-US" sz="1600" b="1" dirty="0">
              <a:solidFill>
                <a:schemeClr val="tx1"/>
              </a:solidFill>
            </a:endParaRPr>
          </a:p>
        </p:txBody>
      </p:sp>
      <p:sp>
        <p:nvSpPr>
          <p:cNvPr id="10" name="Rectangle 9"/>
          <p:cNvSpPr/>
          <p:nvPr/>
        </p:nvSpPr>
        <p:spPr>
          <a:xfrm>
            <a:off x="6172200" y="5029200"/>
            <a:ext cx="2133600" cy="7620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Business/Student</a:t>
            </a:r>
          </a:p>
          <a:p>
            <a:pPr algn="ctr"/>
            <a:r>
              <a:rPr lang="en-US" sz="1600" b="1" dirty="0" smtClean="0">
                <a:solidFill>
                  <a:schemeClr val="tx1"/>
                </a:solidFill>
              </a:rPr>
              <a:t>/Academic Affair(s)</a:t>
            </a:r>
            <a:endParaRPr lang="en-US" sz="1600" b="1" dirty="0">
              <a:solidFill>
                <a:schemeClr val="tx1"/>
              </a:solidFill>
            </a:endParaRPr>
          </a:p>
        </p:txBody>
      </p:sp>
      <p:sp>
        <p:nvSpPr>
          <p:cNvPr id="11" name="Rectangle 10"/>
          <p:cNvSpPr/>
          <p:nvPr/>
        </p:nvSpPr>
        <p:spPr>
          <a:xfrm>
            <a:off x="381000" y="4953000"/>
            <a:ext cx="2133600" cy="7620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Housing &amp; Residence Life</a:t>
            </a:r>
            <a:endParaRPr lang="en-US" sz="1600" b="1" dirty="0">
              <a:solidFill>
                <a:schemeClr val="tx1"/>
              </a:solidFill>
            </a:endParaRPr>
          </a:p>
        </p:txBody>
      </p:sp>
      <p:sp>
        <p:nvSpPr>
          <p:cNvPr id="12" name="Rectangle 11"/>
          <p:cNvSpPr/>
          <p:nvPr/>
        </p:nvSpPr>
        <p:spPr>
          <a:xfrm>
            <a:off x="3352800" y="5715000"/>
            <a:ext cx="2133600" cy="762000"/>
          </a:xfrm>
          <a:prstGeom prst="rect">
            <a:avLst/>
          </a:prstGeom>
          <a:solidFill>
            <a:schemeClr val="accent1">
              <a:alpha val="29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New Hanover County EMS</a:t>
            </a:r>
            <a:endParaRPr lang="en-US" sz="1600" b="1" dirty="0">
              <a:solidFill>
                <a:schemeClr val="tx1"/>
              </a:solidFill>
            </a:endParaRPr>
          </a:p>
        </p:txBody>
      </p:sp>
      <p:cxnSp>
        <p:nvCxnSpPr>
          <p:cNvPr id="23" name="Straight Connector 22"/>
          <p:cNvCxnSpPr/>
          <p:nvPr/>
        </p:nvCxnSpPr>
        <p:spPr>
          <a:xfrm>
            <a:off x="2362200" y="3657600"/>
            <a:ext cx="3810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43600" y="3581400"/>
            <a:ext cx="3810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62600" y="4495800"/>
            <a:ext cx="45720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743200" y="4495800"/>
            <a:ext cx="45720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638800" y="2362200"/>
            <a:ext cx="45720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2743200" y="2438400"/>
            <a:ext cx="381000" cy="228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4153694" y="5142706"/>
            <a:ext cx="533400" cy="15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4294967295"/>
          </p:nvPr>
        </p:nvSpPr>
        <p:spPr>
          <a:xfrm>
            <a:off x="609600" y="838200"/>
            <a:ext cx="8001000" cy="5562600"/>
          </a:xfrm>
        </p:spPr>
        <p:txBody>
          <a:bodyPr/>
          <a:lstStyle/>
          <a:p>
            <a:r>
              <a:rPr lang="en-US" sz="1800" b="1" dirty="0" smtClean="0"/>
              <a:t>Emergency Communications enhancements :</a:t>
            </a:r>
          </a:p>
          <a:p>
            <a:pPr lvl="1"/>
            <a:r>
              <a:rPr lang="en-US" sz="1600" dirty="0" err="1" smtClean="0"/>
              <a:t>SeaHawk</a:t>
            </a:r>
            <a:r>
              <a:rPr lang="en-US" sz="1600" dirty="0" smtClean="0"/>
              <a:t> siren system</a:t>
            </a:r>
          </a:p>
          <a:p>
            <a:pPr lvl="1"/>
            <a:r>
              <a:rPr lang="en-US" sz="1600" dirty="0" smtClean="0"/>
              <a:t>TV alert notification system  (cable interrupt)</a:t>
            </a:r>
          </a:p>
          <a:p>
            <a:pPr lvl="1"/>
            <a:r>
              <a:rPr lang="en-US" sz="1600" dirty="0" smtClean="0"/>
              <a:t>Text messaging alert tests to students, faculty and staff  via the PIER system (Public Information Emergency Response system)</a:t>
            </a:r>
          </a:p>
          <a:p>
            <a:pPr lvl="1"/>
            <a:r>
              <a:rPr lang="en-US" sz="1600" dirty="0" smtClean="0"/>
              <a:t>University marquee outside of campus (main thoroughfare) </a:t>
            </a:r>
          </a:p>
          <a:p>
            <a:r>
              <a:rPr lang="en-US" sz="1800" b="1" dirty="0" smtClean="0"/>
              <a:t>Education and Training: </a:t>
            </a:r>
          </a:p>
          <a:p>
            <a:pPr lvl="1"/>
            <a:r>
              <a:rPr lang="en-US" sz="1600" dirty="0" smtClean="0"/>
              <a:t>New employee orientation awareness  training </a:t>
            </a:r>
          </a:p>
          <a:p>
            <a:pPr lvl="1"/>
            <a:r>
              <a:rPr lang="en-US" sz="1600" dirty="0" smtClean="0"/>
              <a:t>ITSD Security officer: in-class lectures regarding cyber-awareness </a:t>
            </a:r>
          </a:p>
          <a:p>
            <a:pPr lvl="1"/>
            <a:r>
              <a:rPr lang="en-US" sz="1600" dirty="0" smtClean="0"/>
              <a:t>Safety Symposium and Information Fair for faculty, staff and students (started in Sept, 2008)</a:t>
            </a:r>
          </a:p>
          <a:p>
            <a:r>
              <a:rPr lang="en-US" sz="1800" b="1" dirty="0" smtClean="0"/>
              <a:t>Emergency Management Planning:</a:t>
            </a:r>
          </a:p>
          <a:p>
            <a:pPr lvl="1"/>
            <a:r>
              <a:rPr lang="en-US" sz="1600" dirty="0" smtClean="0"/>
              <a:t>Conducted (5) “table top” and functional exercise scenarios: hurricane, active shooter, gas leak, pandemic flu, and hostage</a:t>
            </a:r>
          </a:p>
          <a:p>
            <a:pPr lvl="1"/>
            <a:r>
              <a:rPr lang="en-US" sz="1600" dirty="0" smtClean="0"/>
              <a:t>NIMS (Nat’l Incident Mgmt System, FEMA) training offered  (on-site and online) to senior officers and first responders ..(50) trained personnel</a:t>
            </a:r>
          </a:p>
          <a:p>
            <a:r>
              <a:rPr lang="en-US" sz="1800" b="1" dirty="0" smtClean="0"/>
              <a:t>Physical Security:</a:t>
            </a:r>
          </a:p>
          <a:p>
            <a:pPr lvl="1"/>
            <a:r>
              <a:rPr lang="en-US" sz="1600" dirty="0" smtClean="0"/>
              <a:t>109 new door card readers installed (238 across 46 campus buildings)</a:t>
            </a:r>
          </a:p>
          <a:p>
            <a:pPr lvl="1"/>
            <a:r>
              <a:rPr lang="en-US" sz="1600" dirty="0" smtClean="0"/>
              <a:t>New standards are being implemented for all classroom doors </a:t>
            </a:r>
          </a:p>
          <a:p>
            <a:pPr lvl="1">
              <a:buNone/>
            </a:pPr>
            <a:r>
              <a:rPr lang="en-US" sz="1600" dirty="0" smtClean="0"/>
              <a:t>(</a:t>
            </a:r>
            <a:r>
              <a:rPr lang="en-US" sz="1600" dirty="0" err="1" smtClean="0"/>
              <a:t>Lenel</a:t>
            </a:r>
            <a:r>
              <a:rPr lang="en-US" sz="1600" dirty="0" smtClean="0"/>
              <a:t> system)</a:t>
            </a:r>
          </a:p>
        </p:txBody>
      </p:sp>
      <p:sp>
        <p:nvSpPr>
          <p:cNvPr id="10243" name="Rectangle 3"/>
          <p:cNvSpPr>
            <a:spLocks noChangeArrowheads="1"/>
          </p:cNvSpPr>
          <p:nvPr/>
        </p:nvSpPr>
        <p:spPr bwMode="auto">
          <a:xfrm>
            <a:off x="838200" y="228600"/>
            <a:ext cx="7162800" cy="609600"/>
          </a:xfrm>
          <a:prstGeom prst="rect">
            <a:avLst/>
          </a:prstGeom>
          <a:noFill/>
          <a:ln w="9525">
            <a:noFill/>
            <a:miter lim="800000"/>
            <a:headEnd/>
            <a:tailEnd/>
          </a:ln>
        </p:spPr>
        <p:txBody>
          <a:bodyPr anchor="ctr"/>
          <a:lstStyle/>
          <a:p>
            <a:pPr algn="ctr"/>
            <a:r>
              <a:rPr lang="en-US" sz="2400" b="1" dirty="0" smtClean="0">
                <a:latin typeface="Berlin Sans FB Demi" pitchFamily="34" charset="0"/>
              </a:rPr>
              <a:t>UNCW’s Areas of Focus for 2007/2008</a:t>
            </a:r>
            <a:endParaRPr lang="en-US" sz="2400" b="1" dirty="0">
              <a:latin typeface="Berlin Sans FB Demi"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9562</TotalTime>
  <Words>2058</Words>
  <Application>Microsoft PowerPoint</Application>
  <PresentationFormat>On-screen Show (4:3)</PresentationFormat>
  <Paragraphs>335</Paragraphs>
  <Slides>29</Slides>
  <Notes>17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Slide 1</vt:lpstr>
      <vt:lpstr>Slide 2</vt:lpstr>
      <vt:lpstr>Slide 3</vt:lpstr>
      <vt:lpstr> Our Campus Location</vt:lpstr>
      <vt:lpstr>Slide 5</vt:lpstr>
      <vt:lpstr>Slide 6</vt:lpstr>
      <vt:lpstr>Slide 7</vt:lpstr>
      <vt:lpstr>Organizational Structure</vt:lpstr>
      <vt:lpstr>Slide 9</vt:lpstr>
      <vt:lpstr>Slide 10</vt:lpstr>
      <vt:lpstr>Slide 11</vt:lpstr>
      <vt:lpstr>Our Environmental Health &amp; Safety Website</vt:lpstr>
      <vt:lpstr>Slide 13</vt:lpstr>
      <vt:lpstr>Our SeaPort Portal &amp; Cellphone Signup</vt:lpstr>
      <vt:lpstr>Slide 15</vt:lpstr>
      <vt:lpstr>Slide 16</vt:lpstr>
      <vt:lpstr>Slide 17</vt:lpstr>
      <vt:lpstr>TV Cable Interrupt  Normal Broadcast using the Cable Network</vt:lpstr>
      <vt:lpstr>Interrupted Broadcast for Emergencies..</vt:lpstr>
      <vt:lpstr>Slide 20</vt:lpstr>
      <vt:lpstr>Slide 21</vt:lpstr>
      <vt:lpstr>Digital Signage/IP TV Network</vt:lpstr>
      <vt:lpstr>IP Based Intercom System</vt:lpstr>
      <vt:lpstr>Intercom System</vt:lpstr>
      <vt:lpstr>Slide 25</vt:lpstr>
      <vt:lpstr>Slide 26</vt:lpstr>
      <vt:lpstr>Slide 27</vt:lpstr>
      <vt:lpstr>Q &amp; A…</vt:lpstr>
      <vt:lpstr>Slide 29</vt:lpstr>
    </vt:vector>
  </TitlesOfParts>
  <Company>UNCW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subtitle</dc:title>
  <dc:creator>Michel Fougeres</dc:creator>
  <cp:lastModifiedBy>Bruce Myers</cp:lastModifiedBy>
  <cp:revision>653</cp:revision>
  <dcterms:created xsi:type="dcterms:W3CDTF">2003-04-14T19:55:25Z</dcterms:created>
  <dcterms:modified xsi:type="dcterms:W3CDTF">2008-11-03T20:28:28Z</dcterms:modified>
</cp:coreProperties>
</file>