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57" r:id="rId3"/>
    <p:sldId id="289" r:id="rId4"/>
    <p:sldId id="277" r:id="rId5"/>
    <p:sldId id="278" r:id="rId6"/>
    <p:sldId id="279" r:id="rId7"/>
    <p:sldId id="280" r:id="rId8"/>
    <p:sldId id="281" r:id="rId9"/>
    <p:sldId id="282" r:id="rId10"/>
    <p:sldId id="283" r:id="rId11"/>
    <p:sldId id="284" r:id="rId12"/>
    <p:sldId id="285" r:id="rId13"/>
    <p:sldId id="291" r:id="rId14"/>
    <p:sldId id="286" r:id="rId15"/>
    <p:sldId id="287" r:id="rId16"/>
    <p:sldId id="259" r:id="rId17"/>
    <p:sldId id="270" r:id="rId18"/>
    <p:sldId id="271" r:id="rId19"/>
    <p:sldId id="272" r:id="rId20"/>
    <p:sldId id="273" r:id="rId21"/>
    <p:sldId id="274" r:id="rId22"/>
    <p:sldId id="276" r:id="rId23"/>
    <p:sldId id="258" r:id="rId24"/>
    <p:sldId id="260" r:id="rId25"/>
    <p:sldId id="266" r:id="rId26"/>
    <p:sldId id="265" r:id="rId27"/>
    <p:sldId id="267" r:id="rId28"/>
    <p:sldId id="261" r:id="rId29"/>
    <p:sldId id="269" r:id="rId30"/>
    <p:sldId id="263" r:id="rId31"/>
    <p:sldId id="264" r:id="rId32"/>
    <p:sldId id="288" r:id="rId33"/>
    <p:sldId id="290" r:id="rId3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99" autoAdjust="0"/>
    <p:restoredTop sz="86404" autoAdjust="0"/>
  </p:normalViewPr>
  <p:slideViewPr>
    <p:cSldViewPr>
      <p:cViewPr varScale="1">
        <p:scale>
          <a:sx n="90" d="100"/>
          <a:sy n="90" d="100"/>
        </p:scale>
        <p:origin x="-330"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37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CBC92B1C-F4E9-4C7B-9993-4B1463131B5B}" type="datetimeFigureOut">
              <a:rPr lang="en-US"/>
              <a:pPr>
                <a:defRPr/>
              </a:pPr>
              <a:t>10/22/2008</a:t>
            </a:fld>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37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37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37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5202C20-86A0-4FEE-92B9-09C5F21960D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pPr eaLnBrk="1" hangingPunct="1"/>
            <a:r>
              <a:rPr lang="en-US" smtClean="0"/>
              <a:t>Depending on who you talk to CRM is</a:t>
            </a:r>
          </a:p>
          <a:p>
            <a:pPr eaLnBrk="1" hangingPunct="1"/>
            <a:r>
              <a:rPr lang="en-US" smtClean="0"/>
              <a:t>Sales Force Automation</a:t>
            </a:r>
          </a:p>
          <a:p>
            <a:pPr eaLnBrk="1" hangingPunct="1"/>
            <a:r>
              <a:rPr lang="en-US" smtClean="0"/>
              <a:t>Marketing tools</a:t>
            </a:r>
          </a:p>
          <a:p>
            <a:pPr eaLnBrk="1" hangingPunct="1"/>
            <a:r>
              <a:rPr lang="en-US" smtClean="0"/>
              <a:t>Self Service tools</a:t>
            </a:r>
          </a:p>
          <a:p>
            <a:pPr eaLnBrk="1" hangingPunct="1"/>
            <a:r>
              <a:rPr lang="en-US" smtClean="0"/>
              <a:t>Customer Centric approach</a:t>
            </a:r>
          </a:p>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6F11AA9-5886-4D9B-9C12-3BCC8A8FBAF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6273EAA-ACB3-4F37-AFA8-069EF65B110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40E90DA-75D8-481F-8C7F-4509BEEAD1C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marR="0" indent="0" algn="ctr" defTabSz="914400" rtl="0" eaLnBrk="1" fontAlgn="base" latinLnBrk="0" hangingPunct="1">
              <a:lnSpc>
                <a:spcPct val="100000"/>
              </a:lnSpc>
              <a:spcBef>
                <a:spcPct val="0"/>
              </a:spcBef>
              <a:spcAft>
                <a:spcPct val="0"/>
              </a:spcAft>
              <a:buClrTx/>
              <a:buSzTx/>
              <a:buFontTx/>
              <a:buNone/>
              <a:tabLst/>
              <a:defRPr lang="en-US" b="1" i="0" smtClean="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088E90-C5B6-4E72-91B7-88D71B33AF2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D3A378A-5170-409B-9A0A-FFFD8BDC181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2F2B20D-8B3B-45BE-9279-0299CFA7653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2A494AF-3A81-474E-AC91-3E4F19EE292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25076F7-5A4C-487E-8817-07278C400C9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7AD9931-5C3E-4054-B2F4-26B1EEB7DFC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1D7F09E-B5F6-49F5-A6FF-EB8BB3C0CE6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E3B240F-7945-4D9F-945D-E370240C687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EC1EB14C-1F05-41A4-A49E-957FF05DEE6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a:solidFill>
            <a:srgbClr val="003399"/>
          </a:solidFill>
          <a:latin typeface="+mj-lt"/>
          <a:ea typeface="+mj-ea"/>
          <a:cs typeface="+mj-cs"/>
        </a:defRPr>
      </a:lvl1pPr>
      <a:lvl2pPr algn="ctr" rtl="0" eaLnBrk="0" fontAlgn="base" hangingPunct="0">
        <a:spcBef>
          <a:spcPct val="0"/>
        </a:spcBef>
        <a:spcAft>
          <a:spcPct val="0"/>
        </a:spcAft>
        <a:defRPr sz="4400">
          <a:solidFill>
            <a:srgbClr val="003399"/>
          </a:solidFill>
          <a:latin typeface="Trebuchet MS" pitchFamily="34" charset="0"/>
        </a:defRPr>
      </a:lvl2pPr>
      <a:lvl3pPr algn="ctr" rtl="0" eaLnBrk="0" fontAlgn="base" hangingPunct="0">
        <a:spcBef>
          <a:spcPct val="0"/>
        </a:spcBef>
        <a:spcAft>
          <a:spcPct val="0"/>
        </a:spcAft>
        <a:defRPr sz="4400">
          <a:solidFill>
            <a:srgbClr val="003399"/>
          </a:solidFill>
          <a:latin typeface="Trebuchet MS" pitchFamily="34" charset="0"/>
        </a:defRPr>
      </a:lvl3pPr>
      <a:lvl4pPr algn="ctr" rtl="0" eaLnBrk="0" fontAlgn="base" hangingPunct="0">
        <a:spcBef>
          <a:spcPct val="0"/>
        </a:spcBef>
        <a:spcAft>
          <a:spcPct val="0"/>
        </a:spcAft>
        <a:defRPr sz="4400">
          <a:solidFill>
            <a:srgbClr val="003399"/>
          </a:solidFill>
          <a:latin typeface="Trebuchet MS" pitchFamily="34" charset="0"/>
        </a:defRPr>
      </a:lvl4pPr>
      <a:lvl5pPr algn="ctr" rtl="0" eaLnBrk="0" fontAlgn="base" hangingPunct="0">
        <a:spcBef>
          <a:spcPct val="0"/>
        </a:spcBef>
        <a:spcAft>
          <a:spcPct val="0"/>
        </a:spcAft>
        <a:defRPr sz="4400">
          <a:solidFill>
            <a:srgbClr val="003399"/>
          </a:solidFill>
          <a:latin typeface="Trebuchet MS" pitchFamily="34" charset="0"/>
        </a:defRPr>
      </a:lvl5pPr>
      <a:lvl6pPr marL="457200" algn="ctr" rtl="0" fontAlgn="base">
        <a:spcBef>
          <a:spcPct val="0"/>
        </a:spcBef>
        <a:spcAft>
          <a:spcPct val="0"/>
        </a:spcAft>
        <a:defRPr sz="4400">
          <a:solidFill>
            <a:srgbClr val="003399"/>
          </a:solidFill>
          <a:latin typeface="Trebuchet MS" pitchFamily="34" charset="0"/>
        </a:defRPr>
      </a:lvl6pPr>
      <a:lvl7pPr marL="914400" algn="ctr" rtl="0" fontAlgn="base">
        <a:spcBef>
          <a:spcPct val="0"/>
        </a:spcBef>
        <a:spcAft>
          <a:spcPct val="0"/>
        </a:spcAft>
        <a:defRPr sz="4400">
          <a:solidFill>
            <a:srgbClr val="003399"/>
          </a:solidFill>
          <a:latin typeface="Trebuchet MS" pitchFamily="34" charset="0"/>
        </a:defRPr>
      </a:lvl7pPr>
      <a:lvl8pPr marL="1371600" algn="ctr" rtl="0" fontAlgn="base">
        <a:spcBef>
          <a:spcPct val="0"/>
        </a:spcBef>
        <a:spcAft>
          <a:spcPct val="0"/>
        </a:spcAft>
        <a:defRPr sz="4400">
          <a:solidFill>
            <a:srgbClr val="003399"/>
          </a:solidFill>
          <a:latin typeface="Trebuchet MS" pitchFamily="34" charset="0"/>
        </a:defRPr>
      </a:lvl8pPr>
      <a:lvl9pPr marL="1828800" algn="ctr" rtl="0" fontAlgn="base">
        <a:spcBef>
          <a:spcPct val="0"/>
        </a:spcBef>
        <a:spcAft>
          <a:spcPct val="0"/>
        </a:spcAft>
        <a:defRPr sz="4400">
          <a:solidFill>
            <a:srgbClr val="003399"/>
          </a:solidFill>
          <a:latin typeface="Trebuchet MS"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mailto:luikart.7@cfaes.osu.edu" TargetMode="External"/><Relationship Id="rId2" Type="http://schemas.openxmlformats.org/officeDocument/2006/relationships/hyperlink" Target="mailto:edward.kelty@riomail.maricopa.edu" TargetMode="External"/><Relationship Id="rId1" Type="http://schemas.openxmlformats.org/officeDocument/2006/relationships/slideLayout" Target="../slideLayouts/slideLayout2.xml"/><Relationship Id="rId4" Type="http://schemas.openxmlformats.org/officeDocument/2006/relationships/hyperlink" Target="mailto:shy2@lehigh.edu"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www.technologyevaluation.com/Research/ResearchHighlights/CRM/2008/09/research_notes/MI_CR_XGP_09_29_08_1.asp"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ChangeArrowheads="1"/>
          </p:cNvSpPr>
          <p:nvPr>
            <p:ph type="ctrTitle"/>
          </p:nvPr>
        </p:nvSpPr>
        <p:spPr>
          <a:xfrm>
            <a:off x="685800" y="685800"/>
            <a:ext cx="7772400" cy="1470025"/>
          </a:xfrm>
        </p:spPr>
        <p:txBody>
          <a:bodyPr/>
          <a:lstStyle/>
          <a:p>
            <a:pPr eaLnBrk="1" hangingPunct="1"/>
            <a:r>
              <a:rPr lang="en-US" smtClean="0"/>
              <a:t>CRM Adventures: Three Perspectives</a:t>
            </a:r>
          </a:p>
        </p:txBody>
      </p:sp>
      <p:sp>
        <p:nvSpPr>
          <p:cNvPr id="14338" name="Rectangle 3"/>
          <p:cNvSpPr>
            <a:spLocks noGrp="1" noChangeArrowheads="1"/>
          </p:cNvSpPr>
          <p:nvPr>
            <p:ph type="subTitle" idx="1"/>
          </p:nvPr>
        </p:nvSpPr>
        <p:spPr>
          <a:xfrm>
            <a:off x="1371600" y="2667000"/>
            <a:ext cx="6400800" cy="1752600"/>
          </a:xfrm>
        </p:spPr>
        <p:txBody>
          <a:bodyPr/>
          <a:lstStyle/>
          <a:p>
            <a:pPr eaLnBrk="1" hangingPunct="1"/>
            <a:r>
              <a:rPr lang="en-US" sz="2400" smtClean="0"/>
              <a:t>Edward Kelty – Rio Salado College </a:t>
            </a:r>
          </a:p>
          <a:p>
            <a:pPr eaLnBrk="1" hangingPunct="1"/>
            <a:r>
              <a:rPr lang="en-US" sz="2400" smtClean="0"/>
              <a:t>Robert B. Luikart – The Ohio State University </a:t>
            </a:r>
          </a:p>
          <a:p>
            <a:pPr eaLnBrk="1" hangingPunct="1"/>
            <a:r>
              <a:rPr lang="en-US" sz="2400" smtClean="0"/>
              <a:t>Sherri Yerk-Zwickl – Lehigh University</a:t>
            </a:r>
          </a:p>
          <a:p>
            <a:pPr eaLnBrk="1" hangingPunct="1"/>
            <a:endParaRPr lang="en-US" smtClean="0"/>
          </a:p>
        </p:txBody>
      </p:sp>
      <p:sp>
        <p:nvSpPr>
          <p:cNvPr id="14340" name="Text Box 4"/>
          <p:cNvSpPr txBox="1">
            <a:spLocks noChangeArrowheads="1"/>
          </p:cNvSpPr>
          <p:nvPr/>
        </p:nvSpPr>
        <p:spPr bwMode="auto">
          <a:xfrm>
            <a:off x="685800" y="4724400"/>
            <a:ext cx="7848600" cy="1155700"/>
          </a:xfrm>
          <a:prstGeom prst="rect">
            <a:avLst/>
          </a:prstGeom>
          <a:noFill/>
          <a:ln w="9525">
            <a:noFill/>
            <a:miter lim="800000"/>
            <a:headEnd/>
            <a:tailEnd/>
          </a:ln>
          <a:effectLst/>
        </p:spPr>
        <p:txBody>
          <a:bodyPr>
            <a:spAutoFit/>
          </a:bodyPr>
          <a:lstStyle/>
          <a:p>
            <a:pPr>
              <a:spcBef>
                <a:spcPct val="50000"/>
              </a:spcBef>
            </a:pPr>
            <a:r>
              <a:rPr lang="en-US" sz="1400" i="1"/>
              <a:t>Copyright 2008. This work is the intellectual property of the authors. Permission is granted for this material to be shared for non-commercial, educational purposes, provided that this copyright statement appears on the reproduced materials and notice is given that the copying is by permission of the authors. To disseminate otherwise or to republish requires written permission from the authors.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idx="4294967295"/>
          </p:nvPr>
        </p:nvSpPr>
        <p:spPr/>
        <p:txBody>
          <a:bodyPr/>
          <a:lstStyle/>
          <a:p>
            <a:r>
              <a:rPr lang="en-US" smtClean="0"/>
              <a:t>Where we are today…</a:t>
            </a:r>
          </a:p>
        </p:txBody>
      </p:sp>
      <p:sp>
        <p:nvSpPr>
          <p:cNvPr id="24578" name="Rectangle 3"/>
          <p:cNvSpPr>
            <a:spLocks noGrp="1" noChangeArrowheads="1"/>
          </p:cNvSpPr>
          <p:nvPr>
            <p:ph type="body" idx="4294967295"/>
          </p:nvPr>
        </p:nvSpPr>
        <p:spPr>
          <a:xfrm>
            <a:off x="457200" y="1371600"/>
            <a:ext cx="8229600" cy="4525963"/>
          </a:xfrm>
        </p:spPr>
        <p:txBody>
          <a:bodyPr/>
          <a:lstStyle/>
          <a:p>
            <a:pPr>
              <a:lnSpc>
                <a:spcPct val="90000"/>
              </a:lnSpc>
            </a:pPr>
            <a:r>
              <a:rPr lang="en-US" smtClean="0"/>
              <a:t>Recruiting and Admissions Relationships</a:t>
            </a:r>
          </a:p>
          <a:p>
            <a:pPr lvl="1">
              <a:lnSpc>
                <a:spcPct val="90000"/>
              </a:lnSpc>
            </a:pPr>
            <a:r>
              <a:rPr lang="en-US" smtClean="0"/>
              <a:t>June 2008 live</a:t>
            </a:r>
          </a:p>
          <a:p>
            <a:pPr lvl="1">
              <a:lnSpc>
                <a:spcPct val="90000"/>
              </a:lnSpc>
            </a:pPr>
            <a:r>
              <a:rPr lang="en-US" smtClean="0"/>
              <a:t>Initial areas of focus</a:t>
            </a:r>
          </a:p>
          <a:p>
            <a:pPr lvl="2">
              <a:lnSpc>
                <a:spcPct val="90000"/>
              </a:lnSpc>
            </a:pPr>
            <a:r>
              <a:rPr lang="en-US" smtClean="0"/>
              <a:t>Counselor workspace</a:t>
            </a:r>
          </a:p>
          <a:p>
            <a:pPr lvl="2">
              <a:lnSpc>
                <a:spcPct val="90000"/>
              </a:lnSpc>
            </a:pPr>
            <a:r>
              <a:rPr lang="en-US" smtClean="0"/>
              <a:t>Campaign tool</a:t>
            </a:r>
          </a:p>
          <a:p>
            <a:pPr lvl="2">
              <a:lnSpc>
                <a:spcPct val="90000"/>
              </a:lnSpc>
            </a:pPr>
            <a:r>
              <a:rPr lang="en-US" smtClean="0"/>
              <a:t>Interactions</a:t>
            </a:r>
          </a:p>
          <a:p>
            <a:pPr lvl="2">
              <a:lnSpc>
                <a:spcPct val="90000"/>
              </a:lnSpc>
            </a:pPr>
            <a:r>
              <a:rPr lang="en-US" smtClean="0"/>
              <a:t>Applicant portal</a:t>
            </a:r>
            <a:br>
              <a:rPr lang="en-US" smtClean="0"/>
            </a:br>
            <a:endParaRPr lang="en-US" smtClean="0"/>
          </a:p>
          <a:p>
            <a:pPr>
              <a:lnSpc>
                <a:spcPct val="90000"/>
              </a:lnSpc>
            </a:pPr>
            <a:r>
              <a:rPr lang="en-US" smtClean="0"/>
              <a:t>Performance  &amp; Analytics</a:t>
            </a:r>
          </a:p>
          <a:p>
            <a:pPr lvl="1">
              <a:lnSpc>
                <a:spcPct val="90000"/>
              </a:lnSpc>
            </a:pPr>
            <a:r>
              <a:rPr lang="en-US" smtClean="0"/>
              <a:t>Implementation underway (11/17/08)</a:t>
            </a:r>
          </a:p>
          <a:p>
            <a:pPr lvl="1">
              <a:lnSpc>
                <a:spcPct val="90000"/>
              </a:lnSpc>
            </a:pPr>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idx="4294967295"/>
          </p:nvPr>
        </p:nvSpPr>
        <p:spPr/>
        <p:txBody>
          <a:bodyPr/>
          <a:lstStyle/>
          <a:p>
            <a:r>
              <a:rPr lang="en-US" smtClean="0"/>
              <a:t>Relationships</a:t>
            </a:r>
          </a:p>
        </p:txBody>
      </p:sp>
      <p:sp>
        <p:nvSpPr>
          <p:cNvPr id="25602" name="Rectangle 3"/>
          <p:cNvSpPr>
            <a:spLocks noGrp="1" noChangeArrowheads="1"/>
          </p:cNvSpPr>
          <p:nvPr>
            <p:ph type="body" idx="4294967295"/>
          </p:nvPr>
        </p:nvSpPr>
        <p:spPr/>
        <p:txBody>
          <a:bodyPr/>
          <a:lstStyle/>
          <a:p>
            <a:endParaRPr lang="en-US" smtClean="0"/>
          </a:p>
        </p:txBody>
      </p:sp>
      <p:pic>
        <p:nvPicPr>
          <p:cNvPr id="25603" name="Picture 5" descr="ProfileScreen"/>
          <p:cNvPicPr>
            <a:picLocks noChangeAspect="1" noChangeArrowheads="1"/>
          </p:cNvPicPr>
          <p:nvPr/>
        </p:nvPicPr>
        <p:blipFill>
          <a:blip r:embed="rId2"/>
          <a:srcRect/>
          <a:stretch>
            <a:fillRect/>
          </a:stretch>
        </p:blipFill>
        <p:spPr bwMode="auto">
          <a:xfrm>
            <a:off x="214313" y="1273175"/>
            <a:ext cx="8777287" cy="5508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idx="4294967295"/>
          </p:nvPr>
        </p:nvSpPr>
        <p:spPr/>
        <p:txBody>
          <a:bodyPr/>
          <a:lstStyle/>
          <a:p>
            <a:r>
              <a:rPr lang="en-US" smtClean="0"/>
              <a:t>Performance</a:t>
            </a:r>
          </a:p>
        </p:txBody>
      </p:sp>
      <p:sp>
        <p:nvSpPr>
          <p:cNvPr id="26626" name="Rectangle 3"/>
          <p:cNvSpPr>
            <a:spLocks noGrp="1" noChangeArrowheads="1"/>
          </p:cNvSpPr>
          <p:nvPr>
            <p:ph type="body" idx="4294967295"/>
          </p:nvPr>
        </p:nvSpPr>
        <p:spPr/>
        <p:txBody>
          <a:bodyPr/>
          <a:lstStyle/>
          <a:p>
            <a:endParaRPr lang="en-US" smtClean="0"/>
          </a:p>
        </p:txBody>
      </p:sp>
      <p:pic>
        <p:nvPicPr>
          <p:cNvPr id="26628" name="Picture 4" descr="KPIScreenshot"/>
          <p:cNvPicPr>
            <a:picLocks noChangeAspect="1" noChangeArrowheads="1"/>
          </p:cNvPicPr>
          <p:nvPr/>
        </p:nvPicPr>
        <p:blipFill>
          <a:blip r:embed="rId2"/>
          <a:srcRect/>
          <a:stretch>
            <a:fillRect/>
          </a:stretch>
        </p:blipFill>
        <p:spPr bwMode="auto">
          <a:xfrm>
            <a:off x="76200" y="1773238"/>
            <a:ext cx="8915400" cy="5008562"/>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idx="4294967295"/>
          </p:nvPr>
        </p:nvSpPr>
        <p:spPr/>
        <p:txBody>
          <a:bodyPr/>
          <a:lstStyle/>
          <a:p>
            <a:r>
              <a:rPr lang="en-US" smtClean="0"/>
              <a:t>Performance</a:t>
            </a:r>
          </a:p>
        </p:txBody>
      </p:sp>
      <p:sp>
        <p:nvSpPr>
          <p:cNvPr id="48131" name="Rectangle 3"/>
          <p:cNvSpPr>
            <a:spLocks noGrp="1" noChangeArrowheads="1"/>
          </p:cNvSpPr>
          <p:nvPr>
            <p:ph type="body" idx="4294967295"/>
          </p:nvPr>
        </p:nvSpPr>
        <p:spPr/>
        <p:txBody>
          <a:bodyPr/>
          <a:lstStyle/>
          <a:p>
            <a:endParaRPr lang="en-US" smtClean="0"/>
          </a:p>
        </p:txBody>
      </p:sp>
      <p:pic>
        <p:nvPicPr>
          <p:cNvPr id="48133" name="Picture 5" descr="GoalScreenshot"/>
          <p:cNvPicPr>
            <a:picLocks noChangeAspect="1" noChangeArrowheads="1"/>
          </p:cNvPicPr>
          <p:nvPr/>
        </p:nvPicPr>
        <p:blipFill>
          <a:blip r:embed="rId2"/>
          <a:srcRect/>
          <a:stretch>
            <a:fillRect/>
          </a:stretch>
        </p:blipFill>
        <p:spPr bwMode="auto">
          <a:xfrm>
            <a:off x="152400" y="1268413"/>
            <a:ext cx="8828088" cy="5589587"/>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idx="4294967295"/>
          </p:nvPr>
        </p:nvSpPr>
        <p:spPr/>
        <p:txBody>
          <a:bodyPr/>
          <a:lstStyle/>
          <a:p>
            <a:r>
              <a:rPr lang="en-US" smtClean="0"/>
              <a:t>What’s in our Future?</a:t>
            </a:r>
          </a:p>
        </p:txBody>
      </p:sp>
      <p:sp>
        <p:nvSpPr>
          <p:cNvPr id="27650" name="Rectangle 3"/>
          <p:cNvSpPr>
            <a:spLocks noGrp="1" noChangeArrowheads="1"/>
          </p:cNvSpPr>
          <p:nvPr>
            <p:ph type="body" idx="4294967295"/>
          </p:nvPr>
        </p:nvSpPr>
        <p:spPr/>
        <p:txBody>
          <a:bodyPr/>
          <a:lstStyle/>
          <a:p>
            <a:endParaRPr lang="en-US" smtClean="0"/>
          </a:p>
          <a:p>
            <a:r>
              <a:rPr lang="en-US" smtClean="0"/>
              <a:t>Graduate Admissions implementation</a:t>
            </a:r>
          </a:p>
          <a:p>
            <a:r>
              <a:rPr lang="en-US" smtClean="0"/>
              <a:t>Student Retention Development Partner </a:t>
            </a:r>
          </a:p>
          <a:p>
            <a:r>
              <a:rPr lang="en-US" smtClean="0"/>
              <a:t>Advancement product…</a:t>
            </a:r>
          </a:p>
          <a:p>
            <a:pPr>
              <a:buFontTx/>
              <a:buNone/>
            </a:pPr>
            <a:endParaRPr lang="en-US" smtClean="0"/>
          </a:p>
          <a:p>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idx="4294967295"/>
          </p:nvPr>
        </p:nvSpPr>
        <p:spPr/>
        <p:txBody>
          <a:bodyPr/>
          <a:lstStyle/>
          <a:p>
            <a:r>
              <a:rPr lang="en-US" smtClean="0"/>
              <a:t>Lessons Learned</a:t>
            </a:r>
          </a:p>
        </p:txBody>
      </p:sp>
      <p:sp>
        <p:nvSpPr>
          <p:cNvPr id="28674" name="Rectangle 3"/>
          <p:cNvSpPr>
            <a:spLocks noGrp="1" noChangeArrowheads="1"/>
          </p:cNvSpPr>
          <p:nvPr>
            <p:ph type="body" idx="4294967295"/>
          </p:nvPr>
        </p:nvSpPr>
        <p:spPr/>
        <p:txBody>
          <a:bodyPr/>
          <a:lstStyle/>
          <a:p>
            <a:r>
              <a:rPr lang="en-US" dirty="0" smtClean="0"/>
              <a:t>Be realistic</a:t>
            </a:r>
          </a:p>
          <a:p>
            <a:r>
              <a:rPr lang="en-US" dirty="0" smtClean="0"/>
              <a:t>Communicate, communicate, communicate</a:t>
            </a:r>
          </a:p>
          <a:p>
            <a:r>
              <a:rPr lang="en-US" dirty="0" smtClean="0"/>
              <a:t>Define goals up front</a:t>
            </a:r>
          </a:p>
          <a:p>
            <a:r>
              <a:rPr lang="en-US" dirty="0" smtClean="0"/>
              <a:t>It’s about people, not technology</a:t>
            </a:r>
          </a:p>
          <a:p>
            <a:r>
              <a:rPr lang="en-US" dirty="0" smtClean="0"/>
              <a:t>This is a song that never ends…</a:t>
            </a:r>
          </a:p>
          <a:p>
            <a:endParaRPr lang="en-US" dirty="0" smtClean="0"/>
          </a:p>
          <a:p>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a:xfrm>
            <a:off x="381000" y="274638"/>
            <a:ext cx="8458200" cy="1143000"/>
          </a:xfrm>
        </p:spPr>
        <p:txBody>
          <a:bodyPr/>
          <a:lstStyle/>
          <a:p>
            <a:pPr marL="342900" indent="-342900"/>
            <a:r>
              <a:rPr b="0"/>
              <a:t>CRM @ OSU CFAES</a:t>
            </a:r>
          </a:p>
        </p:txBody>
      </p:sp>
      <p:sp>
        <p:nvSpPr>
          <p:cNvPr id="29698" name="Content Placeholder 2"/>
          <p:cNvSpPr>
            <a:spLocks noGrp="1"/>
          </p:cNvSpPr>
          <p:nvPr>
            <p:ph idx="1"/>
          </p:nvPr>
        </p:nvSpPr>
        <p:spPr>
          <a:xfrm>
            <a:off x="457200" y="1600200"/>
            <a:ext cx="6705600" cy="4525963"/>
          </a:xfrm>
        </p:spPr>
        <p:txBody>
          <a:bodyPr/>
          <a:lstStyle/>
          <a:p>
            <a:pPr eaLnBrk="1" hangingPunct="1"/>
            <a:r>
              <a:rPr lang="en-US" smtClean="0"/>
              <a:t>Project for the College of Food, Agricultural, and Environmental Sciences</a:t>
            </a:r>
          </a:p>
          <a:p>
            <a:pPr lvl="1" eaLnBrk="1" hangingPunct="1"/>
            <a:r>
              <a:rPr lang="en-US" smtClean="0"/>
              <a:t>Includes OSU Extension</a:t>
            </a:r>
          </a:p>
          <a:p>
            <a:pPr lvl="1" eaLnBrk="1" hangingPunct="1"/>
            <a:r>
              <a:rPr lang="en-US" smtClean="0"/>
              <a:t>Three Campuses, 88 Extension Offices, 12 Research Stations, Three Farm Laboratories</a:t>
            </a:r>
          </a:p>
          <a:p>
            <a:pPr lvl="1" eaLnBrk="1" hangingPunct="1"/>
            <a:r>
              <a:rPr lang="en-US" smtClean="0"/>
              <a:t>2,200 faculty/staff, 3,200 students </a:t>
            </a:r>
          </a:p>
          <a:p>
            <a:pPr lvl="1" eaLnBrk="1" hangingPunct="1"/>
            <a:endParaRPr lang="en-US" smtClean="0"/>
          </a:p>
        </p:txBody>
      </p:sp>
      <p:pic>
        <p:nvPicPr>
          <p:cNvPr id="29699" name="Picture 3" descr="osuoval.jpeg"/>
          <p:cNvPicPr>
            <a:picLocks noChangeAspect="1"/>
          </p:cNvPicPr>
          <p:nvPr/>
        </p:nvPicPr>
        <p:blipFill>
          <a:blip r:embed="rId2" cstate="print"/>
          <a:srcRect/>
          <a:stretch>
            <a:fillRect/>
          </a:stretch>
        </p:blipFill>
        <p:spPr bwMode="auto">
          <a:xfrm>
            <a:off x="6816725" y="1600200"/>
            <a:ext cx="1900238" cy="28956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t>Drivers for CRM @ OSU CFAES</a:t>
            </a:r>
          </a:p>
        </p:txBody>
      </p:sp>
      <p:sp>
        <p:nvSpPr>
          <p:cNvPr id="3" name="Content Placeholder 2"/>
          <p:cNvSpPr>
            <a:spLocks noGrp="1"/>
          </p:cNvSpPr>
          <p:nvPr>
            <p:ph idx="1"/>
          </p:nvPr>
        </p:nvSpPr>
        <p:spPr/>
        <p:txBody>
          <a:bodyPr/>
          <a:lstStyle/>
          <a:p>
            <a:pPr eaLnBrk="1" hangingPunct="1">
              <a:defRPr/>
            </a:pPr>
            <a:r>
              <a:rPr lang="en-US" dirty="0" smtClean="0"/>
              <a:t>OSU CFAES and 21</a:t>
            </a:r>
            <a:r>
              <a:rPr lang="en-US" baseline="30000" dirty="0" smtClean="0"/>
              <a:t>st</a:t>
            </a:r>
            <a:r>
              <a:rPr lang="en-US" dirty="0" smtClean="0"/>
              <a:t> Century Business Needs</a:t>
            </a:r>
          </a:p>
          <a:p>
            <a:pPr lvl="1">
              <a:defRPr/>
            </a:pPr>
            <a:r>
              <a:rPr lang="en-US" dirty="0" smtClean="0">
                <a:ea typeface="+mn-ea"/>
                <a:cs typeface="+mn-cs"/>
              </a:rPr>
              <a:t>Become “Customer” focused</a:t>
            </a:r>
            <a:endParaRPr lang="en-US" dirty="0" smtClean="0"/>
          </a:p>
          <a:p>
            <a:pPr lvl="1">
              <a:defRPr/>
            </a:pPr>
            <a:r>
              <a:rPr lang="en-US" dirty="0" smtClean="0">
                <a:ea typeface="+mn-ea"/>
                <a:cs typeface="+mn-cs"/>
              </a:rPr>
              <a:t>Use software to support business functions</a:t>
            </a:r>
            <a:endParaRPr lang="en-US" dirty="0" smtClean="0"/>
          </a:p>
          <a:p>
            <a:pPr lvl="1">
              <a:defRPr/>
            </a:pPr>
            <a:r>
              <a:rPr lang="en-US" dirty="0" smtClean="0">
                <a:ea typeface="+mn-ea"/>
                <a:cs typeface="+mn-cs"/>
              </a:rPr>
              <a:t>Use information databases to track customers, target market programs, and evaluate program impact</a:t>
            </a:r>
            <a:endParaRPr lang="en-US" dirty="0" smtClean="0"/>
          </a:p>
          <a:p>
            <a:pPr lvl="1">
              <a:defRPr/>
            </a:pPr>
            <a:r>
              <a:rPr lang="en-US" dirty="0" smtClean="0">
                <a:ea typeface="+mn-ea"/>
                <a:cs typeface="+mn-cs"/>
              </a:rPr>
              <a:t>Market and deliver products using the web</a:t>
            </a:r>
            <a:endParaRPr lang="en-US" dirty="0" smtClean="0"/>
          </a:p>
          <a:p>
            <a:pPr lvl="1">
              <a:defRPr/>
            </a:pPr>
            <a:r>
              <a:rPr lang="en-US" dirty="0" smtClean="0">
                <a:ea typeface="+mn-ea"/>
                <a:cs typeface="+mn-cs"/>
              </a:rPr>
              <a:t>Present a consistent “branded” image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t>Drivers for CRM @ OSU CFAES</a:t>
            </a:r>
          </a:p>
        </p:txBody>
      </p:sp>
      <p:sp>
        <p:nvSpPr>
          <p:cNvPr id="3" name="Content Placeholder 2"/>
          <p:cNvSpPr>
            <a:spLocks noGrp="1"/>
          </p:cNvSpPr>
          <p:nvPr>
            <p:ph idx="1"/>
          </p:nvPr>
        </p:nvSpPr>
        <p:spPr/>
        <p:txBody>
          <a:bodyPr/>
          <a:lstStyle/>
          <a:p>
            <a:pPr eaLnBrk="1" hangingPunct="1">
              <a:defRPr/>
            </a:pPr>
            <a:r>
              <a:rPr lang="en-US" dirty="0" smtClean="0"/>
              <a:t>Other Business Needs</a:t>
            </a:r>
          </a:p>
          <a:p>
            <a:pPr lvl="1">
              <a:defRPr/>
            </a:pPr>
            <a:r>
              <a:rPr lang="en-US" dirty="0" smtClean="0">
                <a:ea typeface="+mn-ea"/>
                <a:cs typeface="+mn-cs"/>
              </a:rPr>
              <a:t>Manage Volunteer involvement</a:t>
            </a:r>
            <a:endParaRPr lang="en-US" dirty="0" smtClean="0"/>
          </a:p>
          <a:p>
            <a:pPr lvl="1">
              <a:defRPr/>
            </a:pPr>
            <a:r>
              <a:rPr lang="en-US" dirty="0" smtClean="0">
                <a:ea typeface="+mn-ea"/>
                <a:cs typeface="+mn-cs"/>
              </a:rPr>
              <a:t>Manage Campaigns</a:t>
            </a:r>
            <a:endParaRPr lang="en-US" dirty="0" smtClean="0"/>
          </a:p>
          <a:p>
            <a:pPr lvl="1">
              <a:defRPr/>
            </a:pPr>
            <a:r>
              <a:rPr lang="en-US" dirty="0" smtClean="0">
                <a:ea typeface="+mn-ea"/>
                <a:cs typeface="+mn-cs"/>
              </a:rPr>
              <a:t>Forecasting of issues</a:t>
            </a:r>
            <a:endParaRPr lang="en-US" dirty="0" smtClean="0"/>
          </a:p>
          <a:p>
            <a:pPr lvl="1">
              <a:defRPr/>
            </a:pPr>
            <a:r>
              <a:rPr lang="en-US" dirty="0" smtClean="0">
                <a:ea typeface="+mn-ea"/>
                <a:cs typeface="+mn-cs"/>
              </a:rPr>
              <a:t>Develop market research from customer base</a:t>
            </a:r>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t>CRM Planning @ OSU CFAES</a:t>
            </a:r>
          </a:p>
        </p:txBody>
      </p:sp>
      <p:sp>
        <p:nvSpPr>
          <p:cNvPr id="32770" name="Content Placeholder 2"/>
          <p:cNvSpPr>
            <a:spLocks noGrp="1"/>
          </p:cNvSpPr>
          <p:nvPr>
            <p:ph idx="1"/>
          </p:nvPr>
        </p:nvSpPr>
        <p:spPr/>
        <p:txBody>
          <a:bodyPr/>
          <a:lstStyle/>
          <a:p>
            <a:pPr eaLnBrk="1" hangingPunct="1"/>
            <a:r>
              <a:rPr lang="en-US" smtClean="0"/>
              <a:t>Key Questions:</a:t>
            </a:r>
          </a:p>
          <a:p>
            <a:pPr lvl="1" eaLnBrk="1" hangingPunct="1"/>
            <a:r>
              <a:rPr lang="en-US" smtClean="0"/>
              <a:t>What is our CRM strategy?</a:t>
            </a:r>
          </a:p>
          <a:p>
            <a:pPr lvl="1" eaLnBrk="1" hangingPunct="1"/>
            <a:r>
              <a:rPr lang="en-US" smtClean="0"/>
              <a:t>Is the organization ready for CRM?</a:t>
            </a:r>
          </a:p>
          <a:p>
            <a:pPr lvl="1" eaLnBrk="1" hangingPunct="1"/>
            <a:r>
              <a:rPr lang="en-US" smtClean="0"/>
              <a:t>Are stakeholders in agreement on the need for CRM?</a:t>
            </a:r>
          </a:p>
          <a:p>
            <a:pPr lvl="1" eaLnBrk="1" hangingPunct="1"/>
            <a:r>
              <a:rPr lang="en-US" smtClean="0"/>
              <a:t>Is there a solid business case for CRM?</a:t>
            </a:r>
          </a:p>
          <a:p>
            <a:pPr lvl="1" eaLnBrk="1" hangingPunct="1"/>
            <a:r>
              <a:rPr lang="en-US" smtClean="0"/>
              <a:t>Do we have a way to implement CRM?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r>
              <a:t>CRM Adventures: Three Perspectives</a:t>
            </a:r>
          </a:p>
        </p:txBody>
      </p:sp>
      <p:sp>
        <p:nvSpPr>
          <p:cNvPr id="15362" name="Content Placeholder 2"/>
          <p:cNvSpPr>
            <a:spLocks noGrp="1"/>
          </p:cNvSpPr>
          <p:nvPr>
            <p:ph idx="1"/>
          </p:nvPr>
        </p:nvSpPr>
        <p:spPr/>
        <p:txBody>
          <a:bodyPr/>
          <a:lstStyle/>
          <a:p>
            <a:pPr eaLnBrk="1" hangingPunct="1"/>
            <a:r>
              <a:rPr lang="en-US" smtClean="0"/>
              <a:t>Introductions &amp; Institution Overviews</a:t>
            </a:r>
          </a:p>
          <a:p>
            <a:pPr lvl="1" eaLnBrk="1" hangingPunct="1"/>
            <a:r>
              <a:rPr lang="en-US" smtClean="0"/>
              <a:t>Edward Kelty – Rio Salado College </a:t>
            </a:r>
          </a:p>
          <a:p>
            <a:pPr lvl="1" eaLnBrk="1" hangingPunct="1"/>
            <a:r>
              <a:rPr lang="en-US" smtClean="0"/>
              <a:t>Robert B. Luikart – The Ohio State University </a:t>
            </a:r>
          </a:p>
          <a:p>
            <a:pPr lvl="1" eaLnBrk="1" hangingPunct="1"/>
            <a:r>
              <a:rPr lang="en-US" smtClean="0"/>
              <a:t>Sherri Yerk-Zwickl – Lehigh University</a:t>
            </a:r>
          </a:p>
          <a:p>
            <a:pPr eaLnBrk="1" hangingPunct="1"/>
            <a:r>
              <a:rPr lang="en-US" smtClean="0"/>
              <a:t>CRM Implementation Stories</a:t>
            </a:r>
          </a:p>
          <a:p>
            <a:pPr lvl="1" eaLnBrk="1" hangingPunct="1"/>
            <a:r>
              <a:rPr lang="en-US" smtClean="0"/>
              <a:t>Lehigh University</a:t>
            </a:r>
          </a:p>
          <a:p>
            <a:pPr lvl="1" eaLnBrk="1" hangingPunct="1"/>
            <a:r>
              <a:rPr lang="en-US" smtClean="0"/>
              <a:t>The Ohio State University CFAES</a:t>
            </a:r>
          </a:p>
          <a:p>
            <a:pPr lvl="1" eaLnBrk="1" hangingPunct="1"/>
            <a:r>
              <a:rPr lang="en-US" smtClean="0"/>
              <a:t>Rio Salado College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r>
              <a:t>CRM Planning @ OSU CFAES</a:t>
            </a:r>
          </a:p>
        </p:txBody>
      </p:sp>
      <p:sp>
        <p:nvSpPr>
          <p:cNvPr id="33794" name="Content Placeholder 2"/>
          <p:cNvSpPr>
            <a:spLocks noGrp="1"/>
          </p:cNvSpPr>
          <p:nvPr>
            <p:ph idx="1"/>
          </p:nvPr>
        </p:nvSpPr>
        <p:spPr/>
        <p:txBody>
          <a:bodyPr/>
          <a:lstStyle/>
          <a:p>
            <a:pPr eaLnBrk="1" hangingPunct="1"/>
            <a:r>
              <a:rPr lang="en-US" smtClean="0"/>
              <a:t>Interesting Answers:</a:t>
            </a:r>
          </a:p>
          <a:p>
            <a:pPr lvl="1" eaLnBrk="1" hangingPunct="1"/>
            <a:r>
              <a:rPr lang="en-US" smtClean="0"/>
              <a:t>Buy software</a:t>
            </a:r>
          </a:p>
          <a:p>
            <a:pPr lvl="1" eaLnBrk="1" hangingPunct="1"/>
            <a:r>
              <a:rPr lang="en-US" smtClean="0"/>
              <a:t>We’ll try it, but don’t change anything</a:t>
            </a:r>
          </a:p>
          <a:p>
            <a:pPr lvl="1" eaLnBrk="1" hangingPunct="1"/>
            <a:r>
              <a:rPr lang="en-US" smtClean="0"/>
              <a:t>We’ve done fine for 100 years</a:t>
            </a:r>
          </a:p>
          <a:p>
            <a:pPr lvl="1" eaLnBrk="1" hangingPunct="1"/>
            <a:r>
              <a:rPr lang="en-US" smtClean="0"/>
              <a:t>Business case?</a:t>
            </a:r>
          </a:p>
          <a:p>
            <a:pPr lvl="1" eaLnBrk="1" hangingPunct="1"/>
            <a:r>
              <a:rPr lang="en-US" smtClean="0"/>
              <a:t>You mean you want money to do this?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t>CRM Planning @ OSU</a:t>
            </a:r>
          </a:p>
        </p:txBody>
      </p:sp>
      <p:sp>
        <p:nvSpPr>
          <p:cNvPr id="3" name="Content Placeholder 2"/>
          <p:cNvSpPr>
            <a:spLocks noGrp="1"/>
          </p:cNvSpPr>
          <p:nvPr>
            <p:ph idx="1"/>
          </p:nvPr>
        </p:nvSpPr>
        <p:spPr>
          <a:xfrm>
            <a:off x="457200" y="1447800"/>
            <a:ext cx="8229600" cy="4525963"/>
          </a:xfrm>
        </p:spPr>
        <p:txBody>
          <a:bodyPr/>
          <a:lstStyle/>
          <a:p>
            <a:pPr eaLnBrk="1" hangingPunct="1">
              <a:defRPr/>
            </a:pPr>
            <a:r>
              <a:rPr lang="en-US" dirty="0" smtClean="0"/>
              <a:t>Project plan as developed:</a:t>
            </a:r>
          </a:p>
          <a:p>
            <a:pPr lvl="1">
              <a:defRPr/>
            </a:pPr>
            <a:r>
              <a:rPr lang="en-US" dirty="0" smtClean="0">
                <a:ea typeface="+mn-ea"/>
                <a:cs typeface="+mn-cs"/>
              </a:rPr>
              <a:t>Phase One: $150,000; up to 1 year implementation (3-4 months to develop strategy)</a:t>
            </a:r>
          </a:p>
          <a:p>
            <a:pPr lvl="1">
              <a:defRPr/>
            </a:pPr>
            <a:r>
              <a:rPr lang="en-US" dirty="0" smtClean="0">
                <a:ea typeface="+mn-ea"/>
                <a:cs typeface="+mn-cs"/>
              </a:rPr>
              <a:t>Phase Two: $100,000-150,000 to add business functions; rollout across CFAES</a:t>
            </a:r>
          </a:p>
          <a:p>
            <a:pPr lvl="1">
              <a:defRPr/>
            </a:pPr>
            <a:r>
              <a:rPr lang="en-US" dirty="0" smtClean="0">
                <a:ea typeface="+mn-ea"/>
                <a:cs typeface="+mn-cs"/>
              </a:rPr>
              <a:t>Leadership: Administrator assigned for oversight</a:t>
            </a:r>
          </a:p>
          <a:p>
            <a:pPr lvl="1">
              <a:defRPr/>
            </a:pPr>
            <a:r>
              <a:rPr lang="en-US" dirty="0" smtClean="0">
                <a:ea typeface="+mn-ea"/>
                <a:cs typeface="+mn-cs"/>
              </a:rPr>
              <a:t>Management: Assign faculty/staff and technical support</a:t>
            </a:r>
            <a:endParaRPr lang="en-US" dirty="0" smtClean="0"/>
          </a:p>
          <a:p>
            <a:pPr eaLnBrk="1" hangingPunct="1">
              <a:defRPr/>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r>
              <a:t>What We Learned @ OSU</a:t>
            </a:r>
          </a:p>
        </p:txBody>
      </p:sp>
      <p:sp>
        <p:nvSpPr>
          <p:cNvPr id="35842" name="Content Placeholder 2"/>
          <p:cNvSpPr>
            <a:spLocks noGrp="1"/>
          </p:cNvSpPr>
          <p:nvPr>
            <p:ph idx="1"/>
          </p:nvPr>
        </p:nvSpPr>
        <p:spPr/>
        <p:txBody>
          <a:bodyPr/>
          <a:lstStyle/>
          <a:p>
            <a:pPr eaLnBrk="1" hangingPunct="1"/>
            <a:r>
              <a:rPr lang="en-US" smtClean="0"/>
              <a:t>Senior executives had the right vision</a:t>
            </a:r>
          </a:p>
          <a:p>
            <a:pPr eaLnBrk="1" hangingPunct="1"/>
            <a:r>
              <a:rPr lang="en-US" smtClean="0"/>
              <a:t>Inability to articulate a clear strategy lead to lack of organizational commitment</a:t>
            </a:r>
          </a:p>
          <a:p>
            <a:pPr lvl="1" eaLnBrk="1" hangingPunct="1"/>
            <a:r>
              <a:rPr lang="en-US" smtClean="0"/>
              <a:t>A vendor brochure is not a strategy</a:t>
            </a:r>
          </a:p>
          <a:p>
            <a:pPr eaLnBrk="1" hangingPunct="1"/>
            <a:r>
              <a:rPr lang="en-US" smtClean="0"/>
              <a:t>Absent business plan resulted in too few resources to initiate the project</a:t>
            </a:r>
          </a:p>
          <a:p>
            <a:pPr eaLnBrk="1" hangingPunct="1"/>
            <a:r>
              <a:rPr lang="en-US" smtClean="0"/>
              <a:t>We were fortunate to stop a runaway I/T project before it got started</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pPr marL="342900" indent="-342900"/>
            <a:r>
              <a:rPr b="0"/>
              <a:t>CRM @ Rio Salado</a:t>
            </a:r>
          </a:p>
        </p:txBody>
      </p:sp>
      <p:sp>
        <p:nvSpPr>
          <p:cNvPr id="36866" name="Content Placeholder 2"/>
          <p:cNvSpPr>
            <a:spLocks noGrp="1"/>
          </p:cNvSpPr>
          <p:nvPr>
            <p:ph idx="1"/>
          </p:nvPr>
        </p:nvSpPr>
        <p:spPr>
          <a:xfrm>
            <a:off x="457200" y="1143000"/>
            <a:ext cx="8229600" cy="4525963"/>
          </a:xfrm>
        </p:spPr>
        <p:txBody>
          <a:bodyPr/>
          <a:lstStyle/>
          <a:p>
            <a:pPr>
              <a:spcBef>
                <a:spcPts val="0"/>
              </a:spcBef>
            </a:pPr>
            <a:r>
              <a:rPr lang="en-US" dirty="0" smtClean="0"/>
              <a:t>Founded in 1978 –alternative and distance learning</a:t>
            </a:r>
          </a:p>
          <a:p>
            <a:pPr>
              <a:spcBef>
                <a:spcPts val="0"/>
              </a:spcBef>
            </a:pPr>
            <a:r>
              <a:rPr lang="en-US" dirty="0" smtClean="0"/>
              <a:t>Student Groups</a:t>
            </a:r>
          </a:p>
          <a:p>
            <a:pPr lvl="1">
              <a:spcBef>
                <a:spcPts val="0"/>
              </a:spcBef>
            </a:pPr>
            <a:r>
              <a:rPr lang="en-US" dirty="0" smtClean="0"/>
              <a:t>31,000 </a:t>
            </a:r>
            <a:r>
              <a:rPr lang="en-US" dirty="0" smtClean="0"/>
              <a:t>online learners</a:t>
            </a:r>
          </a:p>
          <a:p>
            <a:pPr lvl="1">
              <a:spcBef>
                <a:spcPts val="0"/>
              </a:spcBef>
            </a:pPr>
            <a:r>
              <a:rPr lang="en-US" dirty="0" smtClean="0"/>
              <a:t>6,500 </a:t>
            </a:r>
            <a:r>
              <a:rPr lang="en-US" dirty="0" smtClean="0"/>
              <a:t>dual enrollment</a:t>
            </a:r>
          </a:p>
          <a:p>
            <a:pPr lvl="1">
              <a:spcBef>
                <a:spcPts val="0"/>
              </a:spcBef>
            </a:pPr>
            <a:r>
              <a:rPr lang="en-US" dirty="0" smtClean="0"/>
              <a:t>12,200</a:t>
            </a:r>
            <a:r>
              <a:rPr lang="en-US" dirty="0" smtClean="0"/>
              <a:t> </a:t>
            </a:r>
            <a:r>
              <a:rPr lang="en-US" dirty="0" smtClean="0"/>
              <a:t>Partnership</a:t>
            </a:r>
          </a:p>
          <a:p>
            <a:pPr lvl="1">
              <a:spcBef>
                <a:spcPts val="0"/>
              </a:spcBef>
            </a:pPr>
            <a:r>
              <a:rPr lang="en-US" smtClean="0"/>
              <a:t>11,000 ABE</a:t>
            </a:r>
            <a:r>
              <a:rPr lang="en-US" dirty="0" smtClean="0"/>
              <a:t>, GED, ESL and Prison</a:t>
            </a:r>
          </a:p>
          <a:p>
            <a:pPr>
              <a:spcBef>
                <a:spcPts val="0"/>
              </a:spcBef>
            </a:pPr>
            <a:r>
              <a:rPr lang="en-US" dirty="0" smtClean="0"/>
              <a:t>30 full time faculty, 1100 adjunct faculty 500 staff</a:t>
            </a:r>
          </a:p>
          <a:p>
            <a:pPr>
              <a:spcBef>
                <a:spcPts val="0"/>
              </a:spcBef>
            </a:pPr>
            <a:r>
              <a:rPr lang="en-US" dirty="0" smtClean="0"/>
              <a:t>Classes start every Monday!</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r>
              <a:t>Influencing factors in implementing CRM @ Rio</a:t>
            </a:r>
          </a:p>
        </p:txBody>
      </p:sp>
      <p:sp>
        <p:nvSpPr>
          <p:cNvPr id="37890" name="Content Placeholder 2"/>
          <p:cNvSpPr>
            <a:spLocks noGrp="1"/>
          </p:cNvSpPr>
          <p:nvPr>
            <p:ph idx="1"/>
          </p:nvPr>
        </p:nvSpPr>
        <p:spPr/>
        <p:txBody>
          <a:bodyPr/>
          <a:lstStyle/>
          <a:p>
            <a:pPr eaLnBrk="1" hangingPunct="1"/>
            <a:r>
              <a:rPr lang="en-US" dirty="0" smtClean="0"/>
              <a:t>Our Presidents goal “100,000 students by 2012!</a:t>
            </a:r>
          </a:p>
          <a:p>
            <a:pPr eaLnBrk="1" hangingPunct="1"/>
            <a:r>
              <a:rPr lang="en-US" dirty="0" smtClean="0"/>
              <a:t>National trend of declining enrollment </a:t>
            </a:r>
          </a:p>
          <a:p>
            <a:pPr eaLnBrk="1" hangingPunct="1"/>
            <a:r>
              <a:rPr lang="en-US" dirty="0" smtClean="0"/>
              <a:t>I routinely heard this type of topic come up: “</a:t>
            </a:r>
            <a:r>
              <a:rPr lang="en-US" i="1" dirty="0" smtClean="0"/>
              <a:t>We have all this data on our students, can’t we find a way to use it to do better recruitment and retention?</a:t>
            </a:r>
            <a:r>
              <a:rPr lang="en-US" dirty="0" smtClean="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p:txBody>
          <a:bodyPr/>
          <a:lstStyle/>
          <a:p>
            <a:r>
              <a:t>Influencing factors in implementing CRM @ Rio</a:t>
            </a:r>
          </a:p>
        </p:txBody>
      </p:sp>
      <p:sp>
        <p:nvSpPr>
          <p:cNvPr id="38914" name="Content Placeholder 2"/>
          <p:cNvSpPr>
            <a:spLocks noGrp="1"/>
          </p:cNvSpPr>
          <p:nvPr>
            <p:ph idx="1"/>
          </p:nvPr>
        </p:nvSpPr>
        <p:spPr/>
        <p:txBody>
          <a:bodyPr/>
          <a:lstStyle/>
          <a:p>
            <a:pPr eaLnBrk="1" hangingPunct="1"/>
            <a:r>
              <a:rPr lang="en-US" smtClean="0"/>
              <a:t>PeopleSoft is coming!</a:t>
            </a:r>
          </a:p>
          <a:p>
            <a:pPr lvl="1" eaLnBrk="1" hangingPunct="1"/>
            <a:r>
              <a:rPr lang="en-US" smtClean="0"/>
              <a:t>Implement something before PeopleSoft or </a:t>
            </a:r>
            <a:r>
              <a:rPr lang="en-US" i="1" smtClean="0"/>
              <a:t>forever hold your peace</a:t>
            </a:r>
            <a:r>
              <a:rPr lang="en-US" smtClean="0"/>
              <a:t>.</a:t>
            </a:r>
          </a:p>
          <a:p>
            <a:pPr eaLnBrk="1" hangingPunct="1"/>
            <a:endParaRPr lang="en-US" smtClean="0"/>
          </a:p>
        </p:txBody>
      </p:sp>
      <p:sp>
        <p:nvSpPr>
          <p:cNvPr id="4" name="Content Placeholder 2"/>
          <p:cNvSpPr txBox="1">
            <a:spLocks/>
          </p:cNvSpPr>
          <p:nvPr/>
        </p:nvSpPr>
        <p:spPr bwMode="auto">
          <a:xfrm>
            <a:off x="457200" y="1905000"/>
            <a:ext cx="8229600" cy="2819400"/>
          </a:xfrm>
          <a:prstGeom prst="rect">
            <a:avLst/>
          </a:prstGeom>
          <a:noFill/>
          <a:ln w="9525">
            <a:noFill/>
            <a:miter lim="800000"/>
            <a:headEnd/>
            <a:tailEnd/>
          </a:ln>
          <a:effectLst/>
        </p:spPr>
        <p:txBody>
          <a:bodyPr>
            <a:normAutofit/>
          </a:bodyPr>
          <a:lstStyle/>
          <a:p>
            <a:pPr marL="342900" indent="-342900">
              <a:spcBef>
                <a:spcPct val="20000"/>
              </a:spcBef>
              <a:buFontTx/>
              <a:buChar char="•"/>
              <a:defRPr/>
            </a:pPr>
            <a:endParaRPr lang="en-US" sz="3200" kern="0" dirty="0">
              <a:latin typeface="+mn-lt"/>
            </a:endParaRPr>
          </a:p>
          <a:p>
            <a:pPr marL="342900" indent="-342900">
              <a:spcBef>
                <a:spcPct val="20000"/>
              </a:spcBef>
              <a:defRPr/>
            </a:pPr>
            <a:endParaRPr lang="en-US" sz="3200" kern="0" dirty="0">
              <a:latin typeface="+mn-lt"/>
            </a:endParaRPr>
          </a:p>
          <a:p>
            <a:pPr marL="342900" indent="-342900">
              <a:spcBef>
                <a:spcPct val="20000"/>
              </a:spcBef>
              <a:buFontTx/>
              <a:buChar char="•"/>
              <a:defRPr/>
            </a:pPr>
            <a:endParaRPr lang="en-US" sz="3200" kern="0" dirty="0">
              <a:latin typeface="+mn-lt"/>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r>
              <a:t>CRM Selection @ Rio</a:t>
            </a:r>
          </a:p>
        </p:txBody>
      </p:sp>
      <p:sp>
        <p:nvSpPr>
          <p:cNvPr id="39938" name="Content Placeholder 2"/>
          <p:cNvSpPr>
            <a:spLocks noGrp="1"/>
          </p:cNvSpPr>
          <p:nvPr>
            <p:ph idx="1"/>
          </p:nvPr>
        </p:nvSpPr>
        <p:spPr/>
        <p:txBody>
          <a:bodyPr/>
          <a:lstStyle/>
          <a:p>
            <a:pPr eaLnBrk="1" hangingPunct="1"/>
            <a:r>
              <a:rPr lang="en-US" smtClean="0"/>
              <a:t>May 2006 – Gartner ITExpo</a:t>
            </a:r>
          </a:p>
          <a:p>
            <a:pPr lvl="1" eaLnBrk="1" hangingPunct="1"/>
            <a:r>
              <a:rPr lang="en-US" smtClean="0"/>
              <a:t>Talked to several analysts – based on our environment, Microsoft CRM with assistance from an integrator that was familiar with CRM &amp; Education</a:t>
            </a:r>
          </a:p>
          <a:p>
            <a:pPr eaLnBrk="1" hangingPunct="1"/>
            <a:r>
              <a:rPr lang="en-US" smtClean="0"/>
              <a:t>June 2006 – Met Microsoft sales rep</a:t>
            </a:r>
          </a:p>
          <a:p>
            <a:pPr lvl="1" eaLnBrk="1" hangingPunct="1"/>
            <a:r>
              <a:rPr lang="en-US" smtClean="0"/>
              <a:t>I asked one question – “Who’s the best out there”</a:t>
            </a:r>
          </a:p>
          <a:p>
            <a:pPr lvl="2" eaLnBrk="1" hangingPunct="1"/>
            <a:r>
              <a:rPr lang="en-US" smtClean="0"/>
              <a:t>The answer “Crowe Chizek”</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r>
              <a:t>CRM Selection @ Rio</a:t>
            </a:r>
          </a:p>
        </p:txBody>
      </p:sp>
      <p:sp>
        <p:nvSpPr>
          <p:cNvPr id="3" name="Content Placeholder 2"/>
          <p:cNvSpPr>
            <a:spLocks noGrp="1"/>
          </p:cNvSpPr>
          <p:nvPr>
            <p:ph idx="1"/>
          </p:nvPr>
        </p:nvSpPr>
        <p:spPr/>
        <p:txBody>
          <a:bodyPr/>
          <a:lstStyle/>
          <a:p>
            <a:pPr eaLnBrk="1" hangingPunct="1">
              <a:defRPr/>
            </a:pPr>
            <a:r>
              <a:rPr lang="en-US" dirty="0" smtClean="0"/>
              <a:t>July 2006 – Contracted with Crowe </a:t>
            </a:r>
            <a:r>
              <a:rPr lang="en-US" dirty="0" err="1" smtClean="0"/>
              <a:t>Chizek</a:t>
            </a:r>
            <a:r>
              <a:rPr lang="en-US" dirty="0" smtClean="0"/>
              <a:t> to do an initial functional specification and full implementation quote</a:t>
            </a:r>
          </a:p>
          <a:p>
            <a:pPr eaLnBrk="1" hangingPunct="1">
              <a:defRPr/>
            </a:pPr>
            <a:r>
              <a:rPr lang="en-US" dirty="0" smtClean="0"/>
              <a:t>Late Fall 2006 / Early Spring 2007 finalized procurement</a:t>
            </a:r>
          </a:p>
          <a:p>
            <a:pPr eaLnBrk="1" hangingPunct="1">
              <a:defRPr/>
            </a:pPr>
            <a:r>
              <a:rPr lang="en-US" kern="1200" dirty="0" smtClean="0"/>
              <a:t>Crowe </a:t>
            </a:r>
            <a:r>
              <a:rPr lang="en-US" kern="1200" dirty="0" err="1" smtClean="0"/>
              <a:t>Chizek</a:t>
            </a:r>
            <a:r>
              <a:rPr lang="en-US" kern="1200" dirty="0" smtClean="0"/>
              <a:t> onsite February 2007</a:t>
            </a:r>
          </a:p>
          <a:p>
            <a:pPr eaLnBrk="1" hangingPunct="1">
              <a:defRPr/>
            </a:pPr>
            <a:r>
              <a:rPr lang="en-US" kern="1200" dirty="0" smtClean="0"/>
              <a:t>Deployment of Rio CRM August 2007</a:t>
            </a:r>
            <a:endParaRPr lang="en-US" dirty="0" smtClean="0"/>
          </a:p>
          <a:p>
            <a:pPr lvl="1" eaLnBrk="1" hangingPunct="1">
              <a:defRPr/>
            </a:pPr>
            <a:endParaRPr lang="en-US" dirty="0" smtClean="0"/>
          </a:p>
          <a:p>
            <a:pPr eaLnBrk="1" hangingPunct="1">
              <a:defRPr/>
            </a:pPr>
            <a:endParaRPr lang="en-US" dirty="0"/>
          </a:p>
        </p:txBody>
      </p:sp>
      <p:sp>
        <p:nvSpPr>
          <p:cNvPr id="4" name="Content Placeholder 2"/>
          <p:cNvSpPr txBox="1">
            <a:spLocks/>
          </p:cNvSpPr>
          <p:nvPr/>
        </p:nvSpPr>
        <p:spPr bwMode="auto">
          <a:xfrm>
            <a:off x="457200" y="1905000"/>
            <a:ext cx="8229600" cy="2819400"/>
          </a:xfrm>
          <a:prstGeom prst="rect">
            <a:avLst/>
          </a:prstGeom>
          <a:noFill/>
          <a:ln w="9525">
            <a:noFill/>
            <a:miter lim="800000"/>
            <a:headEnd/>
            <a:tailEnd/>
          </a:ln>
          <a:effectLst/>
        </p:spPr>
        <p:txBody>
          <a:bodyPr>
            <a:normAutofit/>
          </a:bodyPr>
          <a:lstStyle/>
          <a:p>
            <a:pPr marL="342900" indent="-342900">
              <a:spcBef>
                <a:spcPct val="20000"/>
              </a:spcBef>
              <a:buFontTx/>
              <a:buChar char="•"/>
              <a:defRPr/>
            </a:pPr>
            <a:endParaRPr lang="en-US" sz="3200" kern="0" dirty="0">
              <a:latin typeface="+mn-lt"/>
            </a:endParaRPr>
          </a:p>
          <a:p>
            <a:pPr marL="342900" indent="-342900">
              <a:spcBef>
                <a:spcPct val="20000"/>
              </a:spcBef>
              <a:defRPr/>
            </a:pPr>
            <a:endParaRPr lang="en-US" sz="3200" kern="0" dirty="0">
              <a:latin typeface="+mn-lt"/>
            </a:endParaRPr>
          </a:p>
          <a:p>
            <a:pPr marL="342900" indent="-342900">
              <a:spcBef>
                <a:spcPct val="20000"/>
              </a:spcBef>
              <a:buFontTx/>
              <a:buChar char="•"/>
              <a:defRPr/>
            </a:pPr>
            <a:endParaRPr lang="en-US" sz="3200" kern="0" dirty="0">
              <a:latin typeface="+mn-lt"/>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p:txBody>
          <a:bodyPr/>
          <a:lstStyle/>
          <a:p>
            <a:r>
              <a:t>Implementation Phases @ Rio</a:t>
            </a:r>
          </a:p>
        </p:txBody>
      </p:sp>
      <p:sp>
        <p:nvSpPr>
          <p:cNvPr id="41986" name="Content Placeholder 2"/>
          <p:cNvSpPr>
            <a:spLocks noGrp="1"/>
          </p:cNvSpPr>
          <p:nvPr>
            <p:ph idx="1"/>
          </p:nvPr>
        </p:nvSpPr>
        <p:spPr/>
        <p:txBody>
          <a:bodyPr/>
          <a:lstStyle/>
          <a:p>
            <a:pPr eaLnBrk="1" hangingPunct="1"/>
            <a:r>
              <a:rPr lang="en-US" smtClean="0"/>
              <a:t>Phase 0</a:t>
            </a:r>
          </a:p>
          <a:p>
            <a:pPr lvl="1" eaLnBrk="1" hangingPunct="1"/>
            <a:r>
              <a:rPr lang="en-US" smtClean="0"/>
              <a:t>Hardware, Software, Technology Training</a:t>
            </a:r>
          </a:p>
          <a:p>
            <a:pPr eaLnBrk="1" hangingPunct="1"/>
            <a:r>
              <a:rPr lang="en-US" smtClean="0"/>
              <a:t>Phase I</a:t>
            </a:r>
          </a:p>
          <a:p>
            <a:pPr lvl="1" eaLnBrk="1" hangingPunct="1"/>
            <a:r>
              <a:rPr lang="en-US" smtClean="0"/>
              <a:t>Design user interfaces, Integration, User Training, Workflows, Early Warning, Reports</a:t>
            </a:r>
          </a:p>
          <a:p>
            <a:pPr eaLnBrk="1" hangingPunct="1"/>
            <a:r>
              <a:rPr lang="en-US" smtClean="0"/>
              <a:t>Phase II</a:t>
            </a:r>
          </a:p>
          <a:p>
            <a:pPr lvl="1" eaLnBrk="1" hangingPunct="1"/>
            <a:r>
              <a:rPr lang="en-US" smtClean="0"/>
              <a:t>Information request webpage, enhanced workflows and additional enhancements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r>
              <a:t>Implementation Phases @ Rio</a:t>
            </a:r>
          </a:p>
        </p:txBody>
      </p:sp>
      <p:sp>
        <p:nvSpPr>
          <p:cNvPr id="43010" name="Content Placeholder 2"/>
          <p:cNvSpPr>
            <a:spLocks noGrp="1"/>
          </p:cNvSpPr>
          <p:nvPr>
            <p:ph idx="1"/>
          </p:nvPr>
        </p:nvSpPr>
        <p:spPr/>
        <p:txBody>
          <a:bodyPr/>
          <a:lstStyle/>
          <a:p>
            <a:pPr eaLnBrk="1" hangingPunct="1"/>
            <a:r>
              <a:rPr lang="en-US" smtClean="0"/>
              <a:t>Phase III</a:t>
            </a:r>
          </a:p>
          <a:p>
            <a:pPr lvl="1" eaLnBrk="1" hangingPunct="1"/>
            <a:r>
              <a:rPr lang="en-US" smtClean="0"/>
              <a:t>LSQ Integration, Automated Risk assessments / Workflows</a:t>
            </a:r>
          </a:p>
          <a:p>
            <a:pPr eaLnBrk="1" hangingPunct="1"/>
            <a:r>
              <a:rPr lang="en-US" smtClean="0"/>
              <a:t>Phase IV</a:t>
            </a:r>
          </a:p>
          <a:p>
            <a:pPr lvl="1" eaLnBrk="1" hangingPunct="1"/>
            <a:r>
              <a:rPr lang="en-US" smtClean="0"/>
              <a:t>Corporate sales team integration with CRM, Goldmine Data Migration</a:t>
            </a:r>
          </a:p>
          <a:p>
            <a:pPr lvl="1" eaLnBrk="1" hangingPunct="1"/>
            <a:endParaRPr lang="en-US" smtClean="0"/>
          </a:p>
          <a:p>
            <a:pPr lvl="1" eaLnBrk="1" hangingPunct="1"/>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title"/>
          </p:nvPr>
        </p:nvSpPr>
        <p:spPr/>
        <p:txBody>
          <a:bodyPr/>
          <a:lstStyle/>
          <a:p>
            <a:pPr eaLnBrk="0" hangingPunct="0"/>
            <a:r>
              <a:rPr b="0"/>
              <a:t>Ground Rules</a:t>
            </a:r>
          </a:p>
        </p:txBody>
      </p:sp>
      <p:sp>
        <p:nvSpPr>
          <p:cNvPr id="16386" name="Rectangle 3"/>
          <p:cNvSpPr>
            <a:spLocks noGrp="1" noChangeArrowheads="1"/>
          </p:cNvSpPr>
          <p:nvPr>
            <p:ph type="body" idx="1"/>
          </p:nvPr>
        </p:nvSpPr>
        <p:spPr/>
        <p:txBody>
          <a:bodyPr/>
          <a:lstStyle/>
          <a:p>
            <a:r>
              <a:rPr lang="en-US" smtClean="0"/>
              <a:t>Q&amp;A </a:t>
            </a:r>
          </a:p>
          <a:p>
            <a:pPr lvl="1"/>
            <a:r>
              <a:rPr lang="en-US" smtClean="0"/>
              <a:t>fill out a card, give to convener</a:t>
            </a:r>
          </a:p>
          <a:p>
            <a:pPr lvl="1"/>
            <a:r>
              <a:rPr lang="en-US" smtClean="0"/>
              <a:t>Use the microphones</a:t>
            </a:r>
            <a:br>
              <a:rPr lang="en-US" smtClean="0"/>
            </a:br>
            <a:endParaRPr lang="en-US" smtClean="0"/>
          </a:p>
          <a:p>
            <a:r>
              <a:rPr lang="en-US" smtClean="0"/>
              <a:t>Cell phones – (you know the drill)</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p:txBody>
          <a:bodyPr/>
          <a:lstStyle/>
          <a:p>
            <a:r>
              <a:t>CRM @ Rio Today</a:t>
            </a:r>
          </a:p>
        </p:txBody>
      </p:sp>
      <p:sp>
        <p:nvSpPr>
          <p:cNvPr id="44034" name="Content Placeholder 2"/>
          <p:cNvSpPr>
            <a:spLocks noGrp="1"/>
          </p:cNvSpPr>
          <p:nvPr>
            <p:ph idx="1"/>
          </p:nvPr>
        </p:nvSpPr>
        <p:spPr>
          <a:xfrm>
            <a:off x="457200" y="1600200"/>
            <a:ext cx="8382000" cy="4525963"/>
          </a:xfrm>
        </p:spPr>
        <p:txBody>
          <a:bodyPr/>
          <a:lstStyle/>
          <a:p>
            <a:pPr eaLnBrk="1" hangingPunct="1"/>
            <a:r>
              <a:rPr lang="en-US" smtClean="0"/>
              <a:t>Numerous automated workflows to improvement recruitment</a:t>
            </a:r>
          </a:p>
          <a:p>
            <a:pPr eaLnBrk="1" hangingPunct="1"/>
            <a:r>
              <a:rPr lang="en-US" smtClean="0"/>
              <a:t>Outbound call center using it for campaigns</a:t>
            </a:r>
          </a:p>
          <a:p>
            <a:pPr eaLnBrk="1" hangingPunct="1"/>
            <a:r>
              <a:rPr lang="en-US" smtClean="0"/>
              <a:t>A long to-do-list of additional enhancements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p:txBody>
          <a:bodyPr/>
          <a:lstStyle/>
          <a:p>
            <a:r>
              <a:t>What we learned @ Rio</a:t>
            </a:r>
          </a:p>
        </p:txBody>
      </p:sp>
      <p:sp>
        <p:nvSpPr>
          <p:cNvPr id="45058" name="Content Placeholder 2"/>
          <p:cNvSpPr>
            <a:spLocks noGrp="1"/>
          </p:cNvSpPr>
          <p:nvPr>
            <p:ph idx="1"/>
          </p:nvPr>
        </p:nvSpPr>
        <p:spPr/>
        <p:txBody>
          <a:bodyPr/>
          <a:lstStyle/>
          <a:p>
            <a:pPr eaLnBrk="1" hangingPunct="1"/>
            <a:r>
              <a:rPr lang="en-US" dirty="0" smtClean="0"/>
              <a:t>Communicate, communicate, communicate</a:t>
            </a:r>
          </a:p>
          <a:p>
            <a:pPr eaLnBrk="1" hangingPunct="1"/>
            <a:r>
              <a:rPr lang="en-US" dirty="0" smtClean="0"/>
              <a:t>It’s about people, not technology</a:t>
            </a:r>
          </a:p>
          <a:p>
            <a:pPr eaLnBrk="1" hangingPunct="1"/>
            <a:r>
              <a:rPr lang="en-US" dirty="0" smtClean="0"/>
              <a:t>MS-CRM can be configured to do almost anything – stay focused</a:t>
            </a:r>
          </a:p>
          <a:p>
            <a:pPr eaLnBrk="1" hangingPunct="1"/>
            <a:r>
              <a:rPr lang="en-US" dirty="0" smtClean="0"/>
              <a:t>Having an integrator, with experience in education, was invaluable</a:t>
            </a:r>
          </a:p>
          <a:p>
            <a:pPr eaLnBrk="1" hangingPunct="1"/>
            <a:r>
              <a:rPr lang="en-US" dirty="0" smtClean="0"/>
              <a:t>Training, support and more training!</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0" hangingPunct="0"/>
            <a:r>
              <a:rPr b="0"/>
              <a:t>Q&amp;A</a:t>
            </a:r>
          </a:p>
        </p:txBody>
      </p:sp>
      <p:sp>
        <p:nvSpPr>
          <p:cNvPr id="46082" name="Rectangle 3"/>
          <p:cNvSpPr>
            <a:spLocks noGrp="1" noChangeArrowheads="1"/>
          </p:cNvSpPr>
          <p:nvPr>
            <p:ph type="body" idx="1"/>
          </p:nvPr>
        </p:nvSpPr>
        <p:spPr/>
        <p:txBody>
          <a:bodyPr/>
          <a:lstStyle/>
          <a:p>
            <a:endParaRPr lang="en-US"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ChangeArrowheads="1"/>
          </p:cNvSpPr>
          <p:nvPr>
            <p:ph type="title"/>
          </p:nvPr>
        </p:nvSpPr>
        <p:spPr/>
        <p:txBody>
          <a:bodyPr/>
          <a:lstStyle/>
          <a:p>
            <a:pPr eaLnBrk="0" hangingPunct="0"/>
            <a:r>
              <a:rPr b="0"/>
              <a:t>Contact Info</a:t>
            </a:r>
          </a:p>
        </p:txBody>
      </p:sp>
      <p:sp>
        <p:nvSpPr>
          <p:cNvPr id="47106" name="Rectangle 3"/>
          <p:cNvSpPr>
            <a:spLocks noGrp="1" noChangeArrowheads="1"/>
          </p:cNvSpPr>
          <p:nvPr>
            <p:ph type="body" idx="1"/>
          </p:nvPr>
        </p:nvSpPr>
        <p:spPr/>
        <p:txBody>
          <a:bodyPr/>
          <a:lstStyle/>
          <a:p>
            <a:pPr lvl="1" eaLnBrk="1" hangingPunct="1"/>
            <a:r>
              <a:rPr lang="en-US" smtClean="0"/>
              <a:t>Edward Kelty, Rio Salado College </a:t>
            </a:r>
          </a:p>
          <a:p>
            <a:pPr lvl="2" eaLnBrk="1" hangingPunct="1"/>
            <a:r>
              <a:rPr lang="en-US" smtClean="0">
                <a:hlinkClick r:id="rId2"/>
              </a:rPr>
              <a:t>edward.kelty@riomail.maricopa.edu</a:t>
            </a:r>
            <a:r>
              <a:rPr lang="en-US" smtClean="0"/>
              <a:t/>
            </a:r>
            <a:br>
              <a:rPr lang="en-US" smtClean="0"/>
            </a:br>
            <a:endParaRPr lang="en-US" smtClean="0"/>
          </a:p>
          <a:p>
            <a:pPr lvl="1" eaLnBrk="1" hangingPunct="1"/>
            <a:r>
              <a:rPr lang="en-US" smtClean="0"/>
              <a:t>Robert B. Luikart, The Ohio State University </a:t>
            </a:r>
          </a:p>
          <a:p>
            <a:pPr lvl="2" eaLnBrk="1" hangingPunct="1"/>
            <a:r>
              <a:rPr lang="en-US" smtClean="0">
                <a:hlinkClick r:id="rId3"/>
              </a:rPr>
              <a:t>luikart.7@cfaes.osu.edu</a:t>
            </a:r>
            <a:r>
              <a:rPr lang="en-US" smtClean="0"/>
              <a:t/>
            </a:r>
            <a:br>
              <a:rPr lang="en-US" smtClean="0"/>
            </a:br>
            <a:endParaRPr lang="en-US" smtClean="0"/>
          </a:p>
          <a:p>
            <a:pPr lvl="1" eaLnBrk="1" hangingPunct="1"/>
            <a:r>
              <a:rPr lang="en-US" smtClean="0"/>
              <a:t>Sherri Yerk-Zwickl, Lehigh University</a:t>
            </a:r>
          </a:p>
          <a:p>
            <a:pPr lvl="2" eaLnBrk="1" hangingPunct="1"/>
            <a:r>
              <a:rPr lang="en-US" smtClean="0">
                <a:hlinkClick r:id="rId4"/>
              </a:rPr>
              <a:t>shy2@lehigh.edu</a:t>
            </a:r>
            <a:r>
              <a:rPr lang="en-US" smtClean="0"/>
              <a:t/>
            </a:r>
            <a:br>
              <a:rPr lang="en-US" smtClean="0"/>
            </a:br>
            <a:endParaRPr lang="en-US" smtClean="0"/>
          </a:p>
          <a:p>
            <a:endParaRPr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idx="4294967295"/>
          </p:nvPr>
        </p:nvSpPr>
        <p:spPr/>
        <p:txBody>
          <a:bodyPr/>
          <a:lstStyle/>
          <a:p>
            <a:pPr marL="342900" indent="-342900" eaLnBrk="1" hangingPunct="1"/>
            <a:r>
              <a:rPr lang="en-US" smtClean="0"/>
              <a:t>CRM @ Lehigh University</a:t>
            </a:r>
          </a:p>
        </p:txBody>
      </p:sp>
      <p:sp>
        <p:nvSpPr>
          <p:cNvPr id="17410" name="Rectangle 4"/>
          <p:cNvSpPr>
            <a:spLocks noGrp="1" noChangeAspect="1" noChangeArrowheads="1"/>
          </p:cNvSpPr>
          <p:nvPr>
            <p:ph idx="4294967295"/>
          </p:nvPr>
        </p:nvSpPr>
        <p:spPr>
          <a:xfrm>
            <a:off x="457200" y="1371600"/>
            <a:ext cx="8229600" cy="4525963"/>
          </a:xfrm>
        </p:spPr>
        <p:txBody>
          <a:bodyPr/>
          <a:lstStyle/>
          <a:p>
            <a:r>
              <a:rPr lang="en-US" sz="2800" smtClean="0"/>
              <a:t>Founded in 1865</a:t>
            </a:r>
            <a:br>
              <a:rPr lang="en-US" sz="2800" smtClean="0"/>
            </a:br>
            <a:endParaRPr lang="en-US" sz="1800" smtClean="0"/>
          </a:p>
          <a:p>
            <a:r>
              <a:rPr lang="en-US" sz="2800" smtClean="0"/>
              <a:t>4600 undergrads, </a:t>
            </a:r>
            <a:br>
              <a:rPr lang="en-US" sz="2800" smtClean="0"/>
            </a:br>
            <a:r>
              <a:rPr lang="en-US" sz="2800" smtClean="0"/>
              <a:t>2000 grad students, </a:t>
            </a:r>
            <a:br>
              <a:rPr lang="en-US" sz="2800" smtClean="0"/>
            </a:br>
            <a:r>
              <a:rPr lang="en-US" sz="2800" smtClean="0"/>
              <a:t>600 Faculty, 1100 Staff</a:t>
            </a:r>
            <a:br>
              <a:rPr lang="en-US" sz="2800" smtClean="0"/>
            </a:br>
            <a:endParaRPr lang="en-US" sz="1800" smtClean="0"/>
          </a:p>
          <a:p>
            <a:r>
              <a:rPr lang="en-US" sz="2800" smtClean="0"/>
              <a:t>4 Colleges (Arts &amp; Sciences, Engineering, Business, Education)</a:t>
            </a:r>
            <a:br>
              <a:rPr lang="en-US" sz="2800" smtClean="0"/>
            </a:br>
            <a:endParaRPr lang="en-US" sz="1800" smtClean="0"/>
          </a:p>
          <a:p>
            <a:r>
              <a:rPr lang="en-US" sz="2800" smtClean="0"/>
              <a:t>Research Intensive Private University</a:t>
            </a:r>
          </a:p>
          <a:p>
            <a:pPr>
              <a:lnSpc>
                <a:spcPct val="90000"/>
              </a:lnSpc>
            </a:pPr>
            <a:endParaRPr lang="en-US" sz="2800" smtClean="0"/>
          </a:p>
        </p:txBody>
      </p:sp>
      <p:pic>
        <p:nvPicPr>
          <p:cNvPr id="17411" name="Picture 5" descr="UC"/>
          <p:cNvPicPr>
            <a:picLocks noChangeAspect="1" noChangeArrowheads="1"/>
          </p:cNvPicPr>
          <p:nvPr/>
        </p:nvPicPr>
        <p:blipFill>
          <a:blip r:embed="rId2"/>
          <a:srcRect/>
          <a:stretch>
            <a:fillRect/>
          </a:stretch>
        </p:blipFill>
        <p:spPr bwMode="auto">
          <a:xfrm>
            <a:off x="4800600" y="1404938"/>
            <a:ext cx="3581400" cy="23288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ChangeArrowheads="1"/>
          </p:cNvSpPr>
          <p:nvPr>
            <p:ph type="title" idx="4294967295"/>
          </p:nvPr>
        </p:nvSpPr>
        <p:spPr/>
        <p:txBody>
          <a:bodyPr/>
          <a:lstStyle/>
          <a:p>
            <a:r>
              <a:rPr lang="en-US" smtClean="0"/>
              <a:t>What is CRM?</a:t>
            </a:r>
          </a:p>
        </p:txBody>
      </p:sp>
      <p:sp>
        <p:nvSpPr>
          <p:cNvPr id="18434" name="Rectangle 3"/>
          <p:cNvSpPr>
            <a:spLocks noGrp="1" noChangeArrowheads="1"/>
          </p:cNvSpPr>
          <p:nvPr>
            <p:ph type="body" idx="4294967295"/>
          </p:nvPr>
        </p:nvSpPr>
        <p:spPr>
          <a:xfrm>
            <a:off x="228600" y="1447800"/>
            <a:ext cx="8458200" cy="4800600"/>
          </a:xfrm>
        </p:spPr>
        <p:txBody>
          <a:bodyPr/>
          <a:lstStyle/>
          <a:p>
            <a:r>
              <a:rPr lang="en-US" smtClean="0"/>
              <a:t>Technology that:</a:t>
            </a:r>
          </a:p>
          <a:p>
            <a:pPr lvl="1"/>
            <a:r>
              <a:rPr lang="en-US" smtClean="0"/>
              <a:t>Provides integrated applications that address the operational needs of customer facing entities (functions, web sites, and partners)</a:t>
            </a:r>
          </a:p>
          <a:p>
            <a:pPr lvl="1"/>
            <a:r>
              <a:rPr lang="en-US" smtClean="0"/>
              <a:t>Enables the integration of effort</a:t>
            </a:r>
          </a:p>
          <a:p>
            <a:pPr lvl="1"/>
            <a:r>
              <a:rPr lang="en-US" smtClean="0"/>
              <a:t>Enables the creation of a single customer database </a:t>
            </a:r>
          </a:p>
          <a:p>
            <a:pPr lvl="1"/>
            <a:r>
              <a:rPr lang="en-US" smtClean="0"/>
              <a:t>Provides a set of analytical tools for reporting and analyzing customer behavior.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idx="4294967295"/>
          </p:nvPr>
        </p:nvSpPr>
        <p:spPr/>
        <p:txBody>
          <a:bodyPr/>
          <a:lstStyle/>
          <a:p>
            <a:r>
              <a:rPr lang="en-US" smtClean="0"/>
              <a:t>What is CRM?</a:t>
            </a:r>
          </a:p>
        </p:txBody>
      </p:sp>
      <p:sp>
        <p:nvSpPr>
          <p:cNvPr id="20482" name="Rectangle 3"/>
          <p:cNvSpPr>
            <a:spLocks noGrp="1" noChangeArrowheads="1"/>
          </p:cNvSpPr>
          <p:nvPr>
            <p:ph type="body" idx="4294967295"/>
          </p:nvPr>
        </p:nvSpPr>
        <p:spPr/>
        <p:txBody>
          <a:bodyPr/>
          <a:lstStyle/>
          <a:p>
            <a:pPr>
              <a:buFontTx/>
              <a:buNone/>
            </a:pPr>
            <a:r>
              <a:rPr lang="en-US" smtClean="0"/>
              <a:t>“The strategic purpose of CRM is to enable the organization to use customer interactions and customer history in a manner that leverages long term, profitable growth.”</a:t>
            </a:r>
            <a:br>
              <a:rPr lang="en-US" smtClean="0"/>
            </a:br>
            <a:r>
              <a:rPr lang="en-US" smtClean="0"/>
              <a:t/>
            </a:r>
            <a:br>
              <a:rPr lang="en-US" smtClean="0"/>
            </a:br>
            <a:endParaRPr lang="en-US" smtClean="0"/>
          </a:p>
          <a:p>
            <a:pPr>
              <a:buFontTx/>
              <a:buNone/>
            </a:pPr>
            <a:r>
              <a:rPr lang="en-US" sz="1400" smtClean="0"/>
              <a:t>	- Peterson, G. “A Lexicon for Customer Relationship Management Success” Technology Evaluation Centers 8 March 2006. 29 September 2008. </a:t>
            </a:r>
            <a:br>
              <a:rPr lang="en-US" sz="1400" smtClean="0"/>
            </a:br>
            <a:r>
              <a:rPr lang="en-US" sz="1400" smtClean="0"/>
              <a:t>&lt;</a:t>
            </a:r>
            <a:r>
              <a:rPr lang="en-US" sz="1400" smtClean="0">
                <a:hlinkClick r:id="rId2"/>
              </a:rPr>
              <a:t>http://www.technologyevaluation.com/Research/ResearchHighlights/CRM/2008/09/research_notes/MI_CR_XGP_09_29_08_1.asp</a:t>
            </a:r>
            <a:r>
              <a:rPr lang="en-US" sz="1400" smtClean="0"/>
              <a:t>&gt;.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idx="4294967295"/>
          </p:nvPr>
        </p:nvSpPr>
        <p:spPr/>
        <p:txBody>
          <a:bodyPr/>
          <a:lstStyle/>
          <a:p>
            <a:r>
              <a:rPr lang="en-US" smtClean="0"/>
              <a:t>Our Goals</a:t>
            </a:r>
          </a:p>
        </p:txBody>
      </p:sp>
      <p:sp>
        <p:nvSpPr>
          <p:cNvPr id="21506" name="Rectangle 3"/>
          <p:cNvSpPr>
            <a:spLocks noGrp="1" noChangeArrowheads="1"/>
          </p:cNvSpPr>
          <p:nvPr>
            <p:ph type="body" idx="4294967295"/>
          </p:nvPr>
        </p:nvSpPr>
        <p:spPr/>
        <p:txBody>
          <a:bodyPr/>
          <a:lstStyle/>
          <a:p>
            <a:pPr algn="ctr"/>
            <a:r>
              <a:rPr lang="en-US" smtClean="0"/>
              <a:t>Expand our ability to connect</a:t>
            </a:r>
          </a:p>
          <a:p>
            <a:pPr algn="ctr"/>
            <a:r>
              <a:rPr lang="en-US" smtClean="0"/>
              <a:t>Leverage our existing data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idx="4294967295"/>
          </p:nvPr>
        </p:nvSpPr>
        <p:spPr/>
        <p:txBody>
          <a:bodyPr/>
          <a:lstStyle/>
          <a:p>
            <a:r>
              <a:rPr lang="en-US" smtClean="0"/>
              <a:t>The Back Story</a:t>
            </a:r>
          </a:p>
        </p:txBody>
      </p:sp>
      <p:sp>
        <p:nvSpPr>
          <p:cNvPr id="22530" name="Rectangle 3"/>
          <p:cNvSpPr>
            <a:spLocks noGrp="1" noChangeArrowheads="1"/>
          </p:cNvSpPr>
          <p:nvPr>
            <p:ph type="body" idx="4294967295"/>
          </p:nvPr>
        </p:nvSpPr>
        <p:spPr/>
        <p:txBody>
          <a:bodyPr/>
          <a:lstStyle/>
          <a:p>
            <a:pPr eaLnBrk="1" hangingPunct="1"/>
            <a:r>
              <a:rPr lang="en-US" smtClean="0"/>
              <a:t>History</a:t>
            </a:r>
          </a:p>
          <a:p>
            <a:pPr lvl="1" eaLnBrk="1" hangingPunct="1"/>
            <a:r>
              <a:rPr lang="en-US" smtClean="0"/>
              <a:t>July 2005 cross-university committee formed</a:t>
            </a:r>
          </a:p>
          <a:p>
            <a:pPr lvl="1" eaLnBrk="1" hangingPunct="1"/>
            <a:r>
              <a:rPr lang="en-US" smtClean="0"/>
              <a:t>Researched needs, evaluated products</a:t>
            </a:r>
          </a:p>
          <a:p>
            <a:pPr lvl="1" eaLnBrk="1" hangingPunct="1"/>
            <a:r>
              <a:rPr lang="en-US" smtClean="0"/>
              <a:t>August 2006 SunGard meeting</a:t>
            </a:r>
          </a:p>
          <a:p>
            <a:pPr lvl="1" eaLnBrk="1" hangingPunct="1"/>
            <a:r>
              <a:rPr lang="en-US" smtClean="0"/>
              <a:t>November 2006 – LU invited to partner</a:t>
            </a:r>
          </a:p>
          <a:p>
            <a:pPr lvl="1" eaLnBrk="1" hangingPunct="1"/>
            <a:r>
              <a:rPr lang="en-US" smtClean="0"/>
              <a:t>January 2007 – today: lots of meetings!</a:t>
            </a:r>
          </a:p>
          <a:p>
            <a:pPr lvl="1" eaLnBrk="1" hangingPunct="1"/>
            <a:endParaRPr lang="en-US" smtClean="0"/>
          </a:p>
          <a:p>
            <a:endParaRPr 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idx="4294967295"/>
          </p:nvPr>
        </p:nvSpPr>
        <p:spPr/>
        <p:txBody>
          <a:bodyPr/>
          <a:lstStyle/>
          <a:p>
            <a:r>
              <a:rPr lang="en-US" smtClean="0"/>
              <a:t>Development Partners</a:t>
            </a:r>
          </a:p>
        </p:txBody>
      </p:sp>
      <p:sp>
        <p:nvSpPr>
          <p:cNvPr id="23554" name="Rectangle 3"/>
          <p:cNvSpPr>
            <a:spLocks noGrp="1" noChangeArrowheads="1"/>
          </p:cNvSpPr>
          <p:nvPr>
            <p:ph type="body" idx="4294967295"/>
          </p:nvPr>
        </p:nvSpPr>
        <p:spPr/>
        <p:txBody>
          <a:bodyPr/>
          <a:lstStyle/>
          <a:p>
            <a:pPr>
              <a:lnSpc>
                <a:spcPct val="90000"/>
              </a:lnSpc>
            </a:pPr>
            <a:r>
              <a:rPr lang="en-US" sz="2800" smtClean="0"/>
              <a:t>Ithaca College</a:t>
            </a:r>
          </a:p>
          <a:p>
            <a:pPr>
              <a:lnSpc>
                <a:spcPct val="90000"/>
              </a:lnSpc>
            </a:pPr>
            <a:r>
              <a:rPr lang="en-US" sz="2800" smtClean="0"/>
              <a:t>Johnson County Community College</a:t>
            </a:r>
          </a:p>
          <a:p>
            <a:pPr>
              <a:lnSpc>
                <a:spcPct val="90000"/>
              </a:lnSpc>
            </a:pPr>
            <a:r>
              <a:rPr lang="en-US" sz="2800" smtClean="0"/>
              <a:t>Lehigh University </a:t>
            </a:r>
          </a:p>
          <a:p>
            <a:pPr>
              <a:lnSpc>
                <a:spcPct val="90000"/>
              </a:lnSpc>
            </a:pPr>
            <a:r>
              <a:rPr lang="en-US" sz="2800" smtClean="0"/>
              <a:t>Mississippi State University</a:t>
            </a:r>
          </a:p>
          <a:p>
            <a:pPr>
              <a:lnSpc>
                <a:spcPct val="90000"/>
              </a:lnSpc>
            </a:pPr>
            <a:r>
              <a:rPr lang="en-US" sz="2800" smtClean="0"/>
              <a:t>Old Dominion University </a:t>
            </a:r>
          </a:p>
          <a:p>
            <a:pPr>
              <a:lnSpc>
                <a:spcPct val="90000"/>
              </a:lnSpc>
            </a:pPr>
            <a:r>
              <a:rPr lang="en-US" sz="2800" smtClean="0"/>
              <a:t>Seton Hall University</a:t>
            </a:r>
          </a:p>
          <a:p>
            <a:pPr>
              <a:lnSpc>
                <a:spcPct val="90000"/>
              </a:lnSpc>
            </a:pPr>
            <a:r>
              <a:rPr lang="en-US" sz="2800" smtClean="0"/>
              <a:t>Texas A&amp;M University </a:t>
            </a:r>
          </a:p>
          <a:p>
            <a:pPr>
              <a:lnSpc>
                <a:spcPct val="90000"/>
              </a:lnSpc>
            </a:pPr>
            <a:r>
              <a:rPr lang="en-US" sz="2800" smtClean="0"/>
              <a:t>University of Alaska</a:t>
            </a:r>
          </a:p>
          <a:p>
            <a:pPr>
              <a:lnSpc>
                <a:spcPct val="90000"/>
              </a:lnSpc>
            </a:pPr>
            <a:r>
              <a:rPr lang="en-US" sz="2800" smtClean="0"/>
              <a:t>University of Illinois – Global Campus</a:t>
            </a:r>
          </a:p>
          <a:p>
            <a:pPr>
              <a:lnSpc>
                <a:spcPct val="90000"/>
              </a:lnSpc>
            </a:pPr>
            <a:endParaRPr lang="en-US" sz="2800" smtClean="0"/>
          </a:p>
          <a:p>
            <a:pPr>
              <a:lnSpc>
                <a:spcPct val="90000"/>
              </a:lnSpc>
            </a:pPr>
            <a:endParaRPr lang="en-US" sz="2800" smtClean="0"/>
          </a:p>
        </p:txBody>
      </p:sp>
    </p:spTree>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Trebuchet MS"/>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993</TotalTime>
  <Words>1075</Words>
  <Application>Microsoft Office PowerPoint</Application>
  <PresentationFormat>On-screen Show (4:3)</PresentationFormat>
  <Paragraphs>185</Paragraphs>
  <Slides>33</Slides>
  <Notes>1</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CRM Adventures: Three Perspectives</vt:lpstr>
      <vt:lpstr>CRM Adventures: Three Perspectives</vt:lpstr>
      <vt:lpstr>Ground Rules</vt:lpstr>
      <vt:lpstr>CRM @ Lehigh University</vt:lpstr>
      <vt:lpstr>What is CRM?</vt:lpstr>
      <vt:lpstr>What is CRM?</vt:lpstr>
      <vt:lpstr>Our Goals</vt:lpstr>
      <vt:lpstr>The Back Story</vt:lpstr>
      <vt:lpstr>Development Partners</vt:lpstr>
      <vt:lpstr>Where we are today…</vt:lpstr>
      <vt:lpstr>Relationships</vt:lpstr>
      <vt:lpstr>Performance</vt:lpstr>
      <vt:lpstr>Performance</vt:lpstr>
      <vt:lpstr>What’s in our Future?</vt:lpstr>
      <vt:lpstr>Lessons Learned</vt:lpstr>
      <vt:lpstr>CRM @ OSU CFAES</vt:lpstr>
      <vt:lpstr>Drivers for CRM @ OSU CFAES</vt:lpstr>
      <vt:lpstr>Drivers for CRM @ OSU CFAES</vt:lpstr>
      <vt:lpstr>CRM Planning @ OSU CFAES</vt:lpstr>
      <vt:lpstr>CRM Planning @ OSU CFAES</vt:lpstr>
      <vt:lpstr>CRM Planning @ OSU</vt:lpstr>
      <vt:lpstr>What We Learned @ OSU</vt:lpstr>
      <vt:lpstr>CRM @ Rio Salado</vt:lpstr>
      <vt:lpstr>Influencing factors in implementing CRM @ Rio</vt:lpstr>
      <vt:lpstr>Influencing factors in implementing CRM @ Rio</vt:lpstr>
      <vt:lpstr>CRM Selection @ Rio</vt:lpstr>
      <vt:lpstr>CRM Selection @ Rio</vt:lpstr>
      <vt:lpstr>Implementation Phases @ Rio</vt:lpstr>
      <vt:lpstr>Implementation Phases @ Rio</vt:lpstr>
      <vt:lpstr>CRM @ Rio Today</vt:lpstr>
      <vt:lpstr>What we learned @ Rio</vt:lpstr>
      <vt:lpstr>Q&amp;A</vt:lpstr>
      <vt:lpstr>Contact Info</vt:lpstr>
    </vt:vector>
  </TitlesOfParts>
  <Company>EDUCAUSE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Tip Ramsay</dc:creator>
  <cp:lastModifiedBy>Edward Kelty</cp:lastModifiedBy>
  <cp:revision>61</cp:revision>
  <dcterms:created xsi:type="dcterms:W3CDTF">2008-09-30T20:36:04Z</dcterms:created>
  <dcterms:modified xsi:type="dcterms:W3CDTF">2008-10-22T20:00:32Z</dcterms:modified>
  <cp:contentType>Document</cp:contentTyp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0x0101000E5825532417A5408E23DC126AE1357C</vt:lpwstr>
  </property>
</Properties>
</file>