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72" r:id="rId7"/>
    <p:sldId id="26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E16DF-48C8-41BF-8597-811068FF7D5B}" type="datetimeFigureOut">
              <a:rPr lang="en-US" smtClean="0"/>
              <a:pPr/>
              <a:t>10/27/2008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FAD2-4710-48BA-8854-04E2E68664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083CE-3583-433D-AB8D-3C7D79C352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69BF-1C96-4778-9388-4084E2F8136D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30BAD-F1E1-4722-AFDE-77ABB9DE92A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79334-3DC5-498A-9ABE-C405DA7F20D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FAD2-4710-48BA-8854-04E2E68664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DF59-01AF-46E1-8A8D-84AD4936F1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5777D-48EB-4B39-A9BA-42F82F62E8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10302-AF42-471A-91DF-80B5359390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DF59-01AF-46E1-8A8D-84AD4936F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0099-549C-4C03-BEB1-26A49822E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E631-57B3-4CC2-8523-228B590B99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A641-B0EE-46CD-B359-B24B270E88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3F5-3FD2-465F-B6CA-5E62BCD4D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2DBC-1AAA-4F22-89CB-7CC9C8DDCE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CD62-11E4-4692-A7E6-2676E96F7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25-29D3-4080-8493-07E3C01B37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80099-549C-4C03-BEB1-26A49822EB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0D32-9ECA-4EC7-AAF6-4E3A68B8DC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777D-48EB-4B39-A9BA-42F82F62E8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0302-AF42-471A-91DF-80B535939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0E631-57B3-4CC2-8523-228B590B99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8A641-B0EE-46CD-B359-B24B270E88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793F5-3FD2-465F-B6CA-5E62BCD4D3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D2DBC-1AAA-4F22-89CB-7CC9C8DDCE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8CD62-11E4-4692-A7E6-2676E96F7B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1BB25-29D3-4080-8493-07E3C01B379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0D32-9ECA-4EC7-AAF6-4E3A68B8DC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FD1DD9-013B-4413-AB29-CA401EF94FE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1DD9-013B-4413-AB29-CA401EF94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hyperlink" Target="mailto:chrisjorgensen@creighton.edu" TargetMode="External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ells@usm.maine.edu" TargetMode="External"/><Relationship Id="rId5" Type="http://schemas.openxmlformats.org/officeDocument/2006/relationships/hyperlink" Target="mailto:klucht@illinois.edu" TargetMode="External"/><Relationship Id="rId4" Type="http://schemas.openxmlformats.org/officeDocument/2006/relationships/hyperlink" Target="mailto:kristinalively@gmail.com" TargetMode="Externa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wm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b="1" dirty="0"/>
              <a:t>Have MLS, Will </a:t>
            </a:r>
            <a:r>
              <a:rPr lang="en-US" b="1" dirty="0" smtClean="0"/>
              <a:t>Travel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How We Got out of the Library and into Academic IT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5" name="Picture 7" descr="C:\Documents and Settings\clj41018\Local Settings\Temporary Internet Files\Content.IE5\RRGXLFUL\MCj041021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495800"/>
            <a:ext cx="1381125" cy="1971675"/>
          </a:xfrm>
          <a:prstGeom prst="rect">
            <a:avLst/>
          </a:prstGeom>
          <a:noFill/>
        </p:spPr>
      </p:pic>
      <p:pic>
        <p:nvPicPr>
          <p:cNvPr id="2056" name="Picture 8" descr="C:\Documents and Settings\clj41018\Local Settings\Temporary Internet Files\Content.IE5\IAH3HPVF\MCj041088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"/>
            <a:ext cx="1625851" cy="1584858"/>
          </a:xfrm>
          <a:prstGeom prst="rect">
            <a:avLst/>
          </a:prstGeom>
          <a:noFill/>
        </p:spPr>
      </p:pic>
      <p:pic>
        <p:nvPicPr>
          <p:cNvPr id="2061" name="Picture 13" descr="C:\Documents and Settings\clj41018\Local Settings\Temporary Internet Files\Content.IE5\9EOK7NZ6\MCj028648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57200"/>
            <a:ext cx="1709928" cy="183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C:\Documents and Settings\clj41018\Local Settings\Temporary Internet Files\Content.IE5\WD2KMPYC\MCj029621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394" y="2789976"/>
            <a:ext cx="1729212" cy="1278048"/>
          </a:xfrm>
          <a:prstGeom prst="rect">
            <a:avLst/>
          </a:prstGeom>
          <a:noFill/>
        </p:spPr>
      </p:pic>
      <p:pic>
        <p:nvPicPr>
          <p:cNvPr id="8208" name="Picture 16" descr="C:\Documents and Settings\clj41018\Local Settings\Temporary Internet Files\Content.IE5\WD2KMPYC\MCj029621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6938698" cy="512834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67400" y="5410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Disadvantages?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2" descr="C:\Documents and Settings\clj41018\Local Settings\Temporary Internet Files\Content.IE5\6WYGKMXT\MCBD06926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4830" y="1676400"/>
            <a:ext cx="9345030" cy="4574743"/>
          </a:xfrm>
          <a:prstGeom prst="rect">
            <a:avLst/>
          </a:prstGeom>
          <a:noFill/>
        </p:spPr>
      </p:pic>
      <p:pic>
        <p:nvPicPr>
          <p:cNvPr id="9218" name="Picture 2" descr="C:\Documents and Settings\clj41018\Local Settings\Temporary Internet Files\Content.IE5\0L40LNRR\MCj040437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419600"/>
            <a:ext cx="890648" cy="900207"/>
          </a:xfrm>
          <a:prstGeom prst="rect">
            <a:avLst/>
          </a:prstGeom>
          <a:noFill/>
        </p:spPr>
      </p:pic>
      <p:pic>
        <p:nvPicPr>
          <p:cNvPr id="9219" name="Picture 3" descr="C:\Documents and Settings\clj41018\Local Settings\Temporary Internet Files\Content.IE5\ZUXOBL5R\MCj012988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57800"/>
            <a:ext cx="914400" cy="914400"/>
          </a:xfrm>
          <a:prstGeom prst="rect">
            <a:avLst/>
          </a:prstGeom>
          <a:noFill/>
        </p:spPr>
      </p:pic>
      <p:pic>
        <p:nvPicPr>
          <p:cNvPr id="9220" name="Picture 4" descr="C:\Documents and Settings\clj41018\Local Settings\Temporary Internet Files\Content.IE5\R7J3PFVN\MCBD08154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800600"/>
            <a:ext cx="1246253" cy="850977"/>
          </a:xfrm>
          <a:prstGeom prst="rect">
            <a:avLst/>
          </a:prstGeom>
          <a:noFill/>
        </p:spPr>
      </p:pic>
      <p:pic>
        <p:nvPicPr>
          <p:cNvPr id="9237" name="Picture 21" descr="C:\Documents and Settings\clj41018\Local Settings\Temporary Internet Files\Content.IE5\75I4KKYM\MCj028110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4495800"/>
            <a:ext cx="1075099" cy="929334"/>
          </a:xfrm>
          <a:prstGeom prst="rect">
            <a:avLst/>
          </a:prstGeom>
          <a:noFill/>
        </p:spPr>
      </p:pic>
      <p:pic>
        <p:nvPicPr>
          <p:cNvPr id="9240" name="Picture 24" descr="C:\Documents and Settings\clj41018\Local Settings\Temporary Internet Files\Content.IE5\J7C95907\MCj0363244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05362">
            <a:off x="2568508" y="2655131"/>
            <a:ext cx="956444" cy="820825"/>
          </a:xfrm>
          <a:prstGeom prst="rect">
            <a:avLst/>
          </a:prstGeom>
          <a:noFill/>
        </p:spPr>
      </p:pic>
      <p:pic>
        <p:nvPicPr>
          <p:cNvPr id="9241" name="Picture 25" descr="C:\Documents and Settings\clj41018\Local Settings\Temporary Internet Files\Content.IE5\88K19PPE\MCj0365768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10437">
            <a:off x="5257800" y="2462732"/>
            <a:ext cx="1008889" cy="960919"/>
          </a:xfrm>
          <a:prstGeom prst="rect">
            <a:avLst/>
          </a:prstGeom>
          <a:noFill/>
        </p:spPr>
      </p:pic>
      <p:pic>
        <p:nvPicPr>
          <p:cNvPr id="9242" name="Picture 26" descr="C:\Documents and Settings\clj41018\Local Settings\Temporary Internet Files\Content.IE5\R7J3PFVN\MCj0082787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765839">
            <a:off x="7315200" y="3126140"/>
            <a:ext cx="761543" cy="761543"/>
          </a:xfrm>
          <a:prstGeom prst="rect">
            <a:avLst/>
          </a:prstGeom>
          <a:noFill/>
        </p:spPr>
      </p:pic>
      <p:pic>
        <p:nvPicPr>
          <p:cNvPr id="9244" name="Picture 28" descr="C:\Documents and Settings\clj41018\Local Settings\Temporary Internet Files\Content.IE5\0L40LNRR\MCj0336231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66795">
            <a:off x="998390" y="2796842"/>
            <a:ext cx="845299" cy="854043"/>
          </a:xfrm>
          <a:prstGeom prst="rect">
            <a:avLst/>
          </a:prstGeom>
          <a:noFill/>
        </p:spPr>
      </p:pic>
      <p:pic>
        <p:nvPicPr>
          <p:cNvPr id="9245" name="Picture 29" descr="C:\Documents and Settings\clj41018\Local Settings\Temporary Internet Files\Content.IE5\ZUXOBL5R\MCj03554450000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4267200"/>
            <a:ext cx="714908" cy="1008649"/>
          </a:xfrm>
          <a:prstGeom prst="rect">
            <a:avLst/>
          </a:prstGeom>
          <a:noFill/>
        </p:spPr>
      </p:pic>
      <p:pic>
        <p:nvPicPr>
          <p:cNvPr id="9247" name="Picture 31" descr="C:\Documents and Settings\clj41018\Local Settings\Temporary Internet Files\Content.IE5\4OPR1BSS\MCBD05251_0000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4322697"/>
            <a:ext cx="1182597" cy="128969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581400" y="609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Kinds of jobs?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lj41018\Local Settings\Temporary Internet Files\Content.IE5\75I4KKYM\MPj043949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4191000" cy="5584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2057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Skills of LIS Grads?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7" name="Picture 23" descr="C:\Documents and Settings\clj41018\Local Settings\Temporary Internet Files\Content.IE5\4OPR1BSS\MCBD05251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57200"/>
            <a:ext cx="5545247" cy="604743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20094678">
            <a:off x="920766" y="198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Librarian CIO?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C:\Documents and Settings\clj41018\Local Settings\Temporary Internet Files\Content.IE5\4OPR1BSS\MPj043849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182" y="1072896"/>
            <a:ext cx="7441618" cy="49469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43200" y="30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Advice?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Questions?</a:t>
            </a:r>
            <a:endParaRPr lang="en-US" sz="5400" dirty="0"/>
          </a:p>
        </p:txBody>
      </p:sp>
      <p:pic>
        <p:nvPicPr>
          <p:cNvPr id="14339" name="Picture 3" descr="C:\Documents and Settings\clj41018\Local Settings\Temporary Internet Files\Content.IE5\4OPR1BSS\MPj043316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257800" cy="394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2286000"/>
            <a:ext cx="7010400" cy="41148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Further Questions?</a:t>
            </a:r>
          </a:p>
          <a:p>
            <a:pPr algn="l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l">
              <a:buNone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Chris Jorgensen</a:t>
            </a:r>
            <a:b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hlinkClick r:id="rId3"/>
              </a:rPr>
              <a:t>chrisjorgensen@creighton.edu</a:t>
            </a:r>
            <a:endParaRPr lang="en-US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buNone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Kristina Lively</a:t>
            </a:r>
            <a:b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hlinkClick r:id="rId4"/>
              </a:rPr>
              <a:t>kristinalively@gmail.com</a:t>
            </a:r>
            <a:endParaRPr lang="en-US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buNone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Karla Lucht</a:t>
            </a:r>
            <a:b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hlinkClick r:id="rId5"/>
              </a:rPr>
              <a:t>klucht@illinois.edu</a:t>
            </a:r>
            <a:endParaRPr lang="en-US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buNone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Bill Wells </a:t>
            </a:r>
            <a:b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hlinkClick r:id="rId6"/>
              </a:rPr>
              <a:t>wells@usm.maine.edu</a:t>
            </a:r>
            <a:endParaRPr lang="en-US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l"/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Thanks!</a:t>
            </a:r>
            <a:endParaRPr lang="en-US" sz="5400" dirty="0"/>
          </a:p>
        </p:txBody>
      </p:sp>
      <p:pic>
        <p:nvPicPr>
          <p:cNvPr id="2055" name="Picture 7" descr="C:\Documents and Settings\clj41018\Local Settings\Temporary Internet Files\Content.IE5\RRGXLFUL\MCj0410215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495800"/>
            <a:ext cx="1381125" cy="1971675"/>
          </a:xfrm>
          <a:prstGeom prst="rect">
            <a:avLst/>
          </a:prstGeom>
          <a:noFill/>
        </p:spPr>
      </p:pic>
      <p:pic>
        <p:nvPicPr>
          <p:cNvPr id="2056" name="Picture 8" descr="C:\Documents and Settings\clj41018\Local Settings\Temporary Internet Files\Content.IE5\IAH3HPVF\MCj0410885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09600"/>
            <a:ext cx="1625851" cy="1584858"/>
          </a:xfrm>
          <a:prstGeom prst="rect">
            <a:avLst/>
          </a:prstGeom>
          <a:noFill/>
        </p:spPr>
      </p:pic>
      <p:pic>
        <p:nvPicPr>
          <p:cNvPr id="2061" name="Picture 13" descr="C:\Documents and Settings\clj41018\Local Settings\Temporary Internet Files\Content.IE5\9EOK7NZ6\MCj0286486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57200"/>
            <a:ext cx="1709928" cy="183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95800" cy="45259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Jorgensen</a:t>
            </a:r>
            <a:b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 &amp; Instructional Technologist</a:t>
            </a:r>
            <a:b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800" dirty="0" smtClean="0">
                <a:ea typeface="+mn-ea"/>
                <a:cs typeface="+mn-cs"/>
              </a:rPr>
              <a:t>Center for Health Policy &amp; Ethics</a:t>
            </a:r>
            <a:br>
              <a:rPr lang="en-US" sz="1800" dirty="0" smtClean="0">
                <a:ea typeface="+mn-ea"/>
                <a:cs typeface="+mn-cs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Creighton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Kristina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Lively</a:t>
            </a:r>
            <a:b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800" dirty="0" smtClean="0">
                <a:ea typeface="+mn-ea"/>
                <a:cs typeface="+mn-cs"/>
              </a:rPr>
              <a:t>Webmaster</a:t>
            </a:r>
            <a:br>
              <a:rPr lang="en-US" sz="1800" dirty="0" smtClean="0">
                <a:ea typeface="+mn-ea"/>
                <a:cs typeface="+mn-cs"/>
              </a:rPr>
            </a:br>
            <a:r>
              <a:rPr lang="en-US" sz="1800" dirty="0" smtClean="0">
                <a:ea typeface="+mn-ea"/>
                <a:cs typeface="+mn-cs"/>
              </a:rPr>
              <a:t>University </a:t>
            </a:r>
            <a:r>
              <a:rPr lang="en-US" sz="1800" dirty="0">
                <a:ea typeface="+mn-ea"/>
                <a:cs typeface="+mn-cs"/>
              </a:rPr>
              <a:t>at Buffalo </a:t>
            </a:r>
            <a:r>
              <a:rPr lang="en-US" sz="1800" dirty="0" smtClean="0">
                <a:ea typeface="+mn-ea"/>
                <a:cs typeface="+mn-cs"/>
              </a:rPr>
              <a:t>Law School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52800" y="2332037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Karla Lucht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dirty="0" smtClean="0">
                <a:latin typeface="+mn-lt"/>
              </a:rPr>
              <a:t>Computer </a:t>
            </a:r>
            <a:r>
              <a:rPr lang="en-US" dirty="0">
                <a:latin typeface="+mn-lt"/>
              </a:rPr>
              <a:t>Assisted Instruction </a:t>
            </a:r>
            <a:r>
              <a:rPr lang="en-US" dirty="0" smtClean="0">
                <a:latin typeface="+mn-lt"/>
              </a:rPr>
              <a:t>Specialist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Instructional </a:t>
            </a:r>
            <a:r>
              <a:rPr lang="en-US" dirty="0">
                <a:latin typeface="+mn-lt"/>
              </a:rPr>
              <a:t>Technology </a:t>
            </a:r>
            <a:r>
              <a:rPr lang="en-US" dirty="0" smtClean="0">
                <a:latin typeface="+mn-lt"/>
              </a:rPr>
              <a:t>&amp; Design Office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Graduate School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Library &amp; Information Science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University </a:t>
            </a:r>
            <a:r>
              <a:rPr lang="en-US" dirty="0">
                <a:latin typeface="+mn-lt"/>
              </a:rPr>
              <a:t>of Illinois at </a:t>
            </a:r>
            <a:r>
              <a:rPr lang="en-US" dirty="0" smtClean="0">
                <a:latin typeface="+mn-lt"/>
              </a:rPr>
              <a:t>Urbana-Champaign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William W. Wells, Jr.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Chief Information Officer 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Southern Maine</a:t>
            </a:r>
          </a:p>
        </p:txBody>
      </p:sp>
      <p:pic>
        <p:nvPicPr>
          <p:cNvPr id="3079" name="Picture 7" descr="C:\Documents and Settings\clj41018\Local Settings\Temporary Internet Files\Content.IE5\4OPR1BSS\MCj04367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6931">
            <a:off x="381000" y="304448"/>
            <a:ext cx="1676400" cy="914752"/>
          </a:xfrm>
          <a:prstGeom prst="rect">
            <a:avLst/>
          </a:prstGeom>
          <a:noFill/>
        </p:spPr>
      </p:pic>
      <p:pic>
        <p:nvPicPr>
          <p:cNvPr id="3080" name="Picture 8" descr="C:\Documents and Settings\clj41018\Local Settings\Temporary Internet Files\Content.IE5\WD2KMPYC\MCj043671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6412">
            <a:off x="5600902" y="1584486"/>
            <a:ext cx="1752600" cy="956332"/>
          </a:xfrm>
          <a:prstGeom prst="rect">
            <a:avLst/>
          </a:prstGeom>
          <a:noFill/>
        </p:spPr>
      </p:pic>
      <p:pic>
        <p:nvPicPr>
          <p:cNvPr id="3081" name="Picture 9" descr="C:\Documents and Settings\clj41018\Local Settings\Temporary Internet Files\Content.IE5\0SF1W8YH\MCj043674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33016">
            <a:off x="381000" y="2895601"/>
            <a:ext cx="1600200" cy="873172"/>
          </a:xfrm>
          <a:prstGeom prst="rect">
            <a:avLst/>
          </a:prstGeom>
          <a:noFill/>
        </p:spPr>
      </p:pic>
      <p:pic>
        <p:nvPicPr>
          <p:cNvPr id="3082" name="Picture 10" descr="C:\Documents and Settings\clj41018\Local Settings\Temporary Internet Files\Content.IE5\88K19PPE\MCj043672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91163">
            <a:off x="6518285" y="4573595"/>
            <a:ext cx="1752600" cy="95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clj41018\Local Settings\Temporary Internet Files\Content.IE5\Z9LOPHAD\MPj043719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4957717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76200"/>
            <a:ext cx="4648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Chris’s Career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4" descr="C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0"/>
            <a:ext cx="1504950" cy="6667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600" y="1676400"/>
            <a:ext cx="914400" cy="484632"/>
          </a:xfrm>
          <a:prstGeom prst="rightArrow">
            <a:avLst/>
          </a:prstGeom>
          <a:solidFill>
            <a:schemeClr val="accent4">
              <a:lumMod val="50000"/>
              <a:alpha val="90000"/>
            </a:schemeClr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905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B.A. in English</a:t>
            </a:r>
          </a:p>
          <a:p>
            <a:pPr algn="ctr"/>
            <a:r>
              <a:rPr lang="en-US" sz="1400" dirty="0" smtClean="0"/>
              <a:t>1997</a:t>
            </a:r>
            <a:endParaRPr lang="en-US" sz="1400" dirty="0"/>
          </a:p>
        </p:txBody>
      </p:sp>
      <p:cxnSp>
        <p:nvCxnSpPr>
          <p:cNvPr id="9" name="Curved Connector 8"/>
          <p:cNvCxnSpPr/>
          <p:nvPr/>
        </p:nvCxnSpPr>
        <p:spPr>
          <a:xfrm>
            <a:off x="3200400" y="1676400"/>
            <a:ext cx="762000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wed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066800"/>
            <a:ext cx="1123950" cy="1104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Married to Omahan</a:t>
            </a:r>
          </a:p>
          <a:p>
            <a:pPr algn="ctr"/>
            <a:r>
              <a:rPr lang="en-US" sz="1400" dirty="0" smtClean="0"/>
              <a:t>1997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600201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Library Assistant  (Circ.)</a:t>
            </a:r>
          </a:p>
          <a:p>
            <a:pPr algn="ctr"/>
            <a:r>
              <a:rPr lang="en-US" sz="1400" dirty="0" smtClean="0"/>
              <a:t>1997 – 1999</a:t>
            </a:r>
            <a:endParaRPr lang="en-US" sz="1400" dirty="0"/>
          </a:p>
          <a:p>
            <a:pPr algn="ctr"/>
            <a:r>
              <a:rPr lang="en-US" sz="1400" dirty="0" smtClean="0"/>
              <a:t>Library Technician (Ref.)</a:t>
            </a:r>
          </a:p>
          <a:p>
            <a:pPr algn="ctr"/>
            <a:r>
              <a:rPr lang="en-US" sz="1400" dirty="0" smtClean="0"/>
              <a:t>1999 - 2001</a:t>
            </a:r>
          </a:p>
          <a:p>
            <a:pPr algn="ctr"/>
            <a:endParaRPr lang="en-US" sz="1400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5486400" y="1676400"/>
            <a:ext cx="762000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7010400" y="2590800"/>
            <a:ext cx="609600" cy="457200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josly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200400"/>
            <a:ext cx="1905000" cy="8989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8000" y="4114800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Reference Librarian</a:t>
            </a:r>
          </a:p>
          <a:p>
            <a:pPr algn="ctr"/>
            <a:r>
              <a:rPr lang="en-US" sz="1400" dirty="0" smtClean="0"/>
              <a:t>2001-2002</a:t>
            </a:r>
            <a:endParaRPr lang="en-US" sz="1400" dirty="0"/>
          </a:p>
          <a:p>
            <a:pPr algn="ctr"/>
            <a:r>
              <a:rPr lang="en-US" sz="1400" dirty="0" smtClean="0"/>
              <a:t>Head Librarian</a:t>
            </a:r>
          </a:p>
          <a:p>
            <a:pPr algn="ctr"/>
            <a:r>
              <a:rPr lang="en-US" sz="1400" dirty="0" smtClean="0"/>
              <a:t>2002 - 2003</a:t>
            </a:r>
          </a:p>
          <a:p>
            <a:pPr algn="ctr"/>
            <a:endParaRPr lang="en-US" sz="1400" dirty="0"/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5791200" y="3581400"/>
            <a:ext cx="838200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llinoi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895600"/>
            <a:ext cx="974558" cy="1028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8600" y="403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MSLIS (online)</a:t>
            </a:r>
          </a:p>
          <a:p>
            <a:pPr algn="ctr"/>
            <a:r>
              <a:rPr lang="en-US" sz="1400" dirty="0" smtClean="0"/>
              <a:t>2003</a:t>
            </a:r>
            <a:endParaRPr lang="en-US" sz="1400" dirty="0"/>
          </a:p>
        </p:txBody>
      </p:sp>
      <p:cxnSp>
        <p:nvCxnSpPr>
          <p:cNvPr id="27" name="Curved Connector 26"/>
          <p:cNvCxnSpPr/>
          <p:nvPr/>
        </p:nvCxnSpPr>
        <p:spPr>
          <a:xfrm rot="10800000">
            <a:off x="3505200" y="3505200"/>
            <a:ext cx="838200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0" y="3733801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Reference  and Web Services Librarian</a:t>
            </a:r>
          </a:p>
          <a:p>
            <a:pPr algn="ctr"/>
            <a:r>
              <a:rPr lang="en-US" sz="1400" dirty="0" smtClean="0"/>
              <a:t>Reinert</a:t>
            </a:r>
            <a:r>
              <a:rPr lang="en-US" sz="1400" dirty="0" smtClean="0"/>
              <a:t>-Alumni </a:t>
            </a:r>
            <a:r>
              <a:rPr lang="en-US" sz="1400" dirty="0" smtClean="0"/>
              <a:t>Library</a:t>
            </a:r>
          </a:p>
          <a:p>
            <a:pPr algn="ctr"/>
            <a:r>
              <a:rPr lang="en-US" sz="1400" dirty="0" smtClean="0"/>
              <a:t>2003 - 2005</a:t>
            </a:r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29" name="Picture 28" descr="logotype_web_rev12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971800"/>
            <a:ext cx="1524000" cy="711200"/>
          </a:xfrm>
          <a:prstGeom prst="rect">
            <a:avLst/>
          </a:prstGeom>
        </p:spPr>
      </p:pic>
      <p:cxnSp>
        <p:nvCxnSpPr>
          <p:cNvPr id="30" name="Curved Connector 29"/>
          <p:cNvCxnSpPr/>
          <p:nvPr/>
        </p:nvCxnSpPr>
        <p:spPr>
          <a:xfrm rot="5400000">
            <a:off x="876300" y="3238500"/>
            <a:ext cx="685800" cy="609600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2600" y="4876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SAHM</a:t>
            </a:r>
          </a:p>
          <a:p>
            <a:pPr algn="ctr"/>
            <a:r>
              <a:rPr lang="en-US" sz="1400" dirty="0" smtClean="0"/>
              <a:t>2005-2007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410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(Also, PT Ref Librarian, NLA C&amp;U Section Webmaster, Attachment Parenting Yahoo Group Moderator)</a:t>
            </a:r>
            <a:endParaRPr lang="en-US" sz="1200" dirty="0"/>
          </a:p>
        </p:txBody>
      </p:sp>
      <p:cxnSp>
        <p:nvCxnSpPr>
          <p:cNvPr id="37" name="Curved Connector 36"/>
          <p:cNvCxnSpPr/>
          <p:nvPr/>
        </p:nvCxnSpPr>
        <p:spPr>
          <a:xfrm>
            <a:off x="3429000" y="5257800"/>
            <a:ext cx="990600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CHPE_RG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800600"/>
            <a:ext cx="1427569" cy="90605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343400" y="5791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Research and </a:t>
            </a:r>
            <a:br>
              <a:rPr lang="en-US" sz="1400" dirty="0" smtClean="0"/>
            </a:br>
            <a:r>
              <a:rPr lang="en-US" sz="1400" dirty="0" smtClean="0"/>
              <a:t>Instructional Technologist</a:t>
            </a:r>
          </a:p>
          <a:p>
            <a:pPr algn="ctr"/>
            <a:r>
              <a:rPr lang="en-US" sz="1400" dirty="0" smtClean="0"/>
              <a:t>2007-present</a:t>
            </a:r>
            <a:endParaRPr lang="en-US" sz="1400" dirty="0"/>
          </a:p>
        </p:txBody>
      </p:sp>
      <p:cxnSp>
        <p:nvCxnSpPr>
          <p:cNvPr id="46" name="Curved Connector 45"/>
          <p:cNvCxnSpPr/>
          <p:nvPr/>
        </p:nvCxnSpPr>
        <p:spPr>
          <a:xfrm>
            <a:off x="6400800" y="5486400"/>
            <a:ext cx="914400" cy="457200"/>
          </a:xfrm>
          <a:prstGeom prst="curvedConnector3">
            <a:avLst>
              <a:gd name="adj1" fmla="val 36567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clj41018\Local Settings\Temporary Internet Files\Content.IE5\Z9LOPHAD\MCj0391752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5638800"/>
            <a:ext cx="993099" cy="9906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50" name="Picture 49" descr="speedBump-71411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800" y="4114800"/>
            <a:ext cx="1727200" cy="1295400"/>
          </a:xfrm>
          <a:prstGeom prst="rect">
            <a:avLst/>
          </a:prstGeom>
        </p:spPr>
      </p:pic>
      <p:pic>
        <p:nvPicPr>
          <p:cNvPr id="55" name="Picture 54" descr="un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890524"/>
            <a:ext cx="1676400" cy="709676"/>
          </a:xfrm>
          <a:prstGeom prst="rect">
            <a:avLst/>
          </a:prstGeom>
        </p:spPr>
      </p:pic>
      <p:pic>
        <p:nvPicPr>
          <p:cNvPr id="61" name="Picture 60" descr="ruby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5315942"/>
            <a:ext cx="1600200" cy="13134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34200" y="3276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Joslyn Art Museum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7" descr="carterLibrar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95400"/>
            <a:ext cx="1100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6" descr="nl-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335338"/>
            <a:ext cx="9906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5" descr="ned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448175"/>
            <a:ext cx="1133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0050" y="1295400"/>
            <a:ext cx="15303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688" y="2305050"/>
            <a:ext cx="15859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0292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83"/>
          <p:cNvSpPr>
            <a:spLocks noChangeArrowheads="1"/>
          </p:cNvSpPr>
          <p:nvPr/>
        </p:nvSpPr>
        <p:spPr bwMode="auto">
          <a:xfrm>
            <a:off x="6019800" y="3124200"/>
            <a:ext cx="23622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Archives Technician</a:t>
            </a:r>
          </a:p>
          <a:p>
            <a:pPr algn="ctr"/>
            <a:r>
              <a:rPr lang="en-US" sz="1000" b="1" dirty="0"/>
              <a:t>National Archives and </a:t>
            </a:r>
          </a:p>
          <a:p>
            <a:pPr algn="ctr"/>
            <a:r>
              <a:rPr lang="en-US" sz="1000" b="1" dirty="0"/>
              <a:t>Records Administration</a:t>
            </a:r>
          </a:p>
          <a:p>
            <a:pPr algn="ctr"/>
            <a:r>
              <a:rPr lang="en-US" sz="1000" b="1" dirty="0"/>
              <a:t>Office of Presidential Libraries</a:t>
            </a:r>
            <a:endParaRPr lang="en-US" sz="1200" b="1" dirty="0"/>
          </a:p>
          <a:p>
            <a:pPr algn="ctr"/>
            <a:r>
              <a:rPr lang="en-US" sz="1000" b="1" i="1" dirty="0"/>
              <a:t>Washington, DC</a:t>
            </a:r>
            <a:endParaRPr lang="en-US" i="1" dirty="0"/>
          </a:p>
        </p:txBody>
      </p:sp>
      <p:sp>
        <p:nvSpPr>
          <p:cNvPr id="2057" name="AutoShape 82"/>
          <p:cNvSpPr>
            <a:spLocks noChangeArrowheads="1"/>
          </p:cNvSpPr>
          <p:nvPr/>
        </p:nvSpPr>
        <p:spPr bwMode="auto">
          <a:xfrm>
            <a:off x="3130550" y="23622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Student Worker</a:t>
            </a:r>
          </a:p>
          <a:p>
            <a:pPr algn="ctr"/>
            <a:r>
              <a:rPr lang="en-US" sz="1000" b="1" dirty="0"/>
              <a:t>Jimmy Carter</a:t>
            </a:r>
          </a:p>
          <a:p>
            <a:pPr algn="ctr"/>
            <a:r>
              <a:rPr lang="en-US" sz="1000" b="1" dirty="0"/>
              <a:t>Presidential Library</a:t>
            </a:r>
            <a:endParaRPr lang="en-US" sz="1200" b="1" dirty="0"/>
          </a:p>
          <a:p>
            <a:pPr algn="ctr"/>
            <a:r>
              <a:rPr lang="en-US" sz="1000" b="1" i="1" dirty="0"/>
              <a:t>Atlanta, GA</a:t>
            </a:r>
            <a:endParaRPr lang="en-US" dirty="0"/>
          </a:p>
        </p:txBody>
      </p:sp>
      <p:sp>
        <p:nvSpPr>
          <p:cNvPr id="2058" name="AutoShape 81"/>
          <p:cNvSpPr>
            <a:spLocks noChangeArrowheads="1"/>
          </p:cNvSpPr>
          <p:nvPr/>
        </p:nvSpPr>
        <p:spPr bwMode="auto">
          <a:xfrm>
            <a:off x="1600200" y="35814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charset="2"/>
              <a:buNone/>
            </a:pPr>
            <a:r>
              <a:rPr lang="en-US" sz="1200" b="1" dirty="0"/>
              <a:t>Student Aide</a:t>
            </a:r>
          </a:p>
          <a:p>
            <a:pPr algn="ctr">
              <a:buFont typeface="Wingdings" charset="2"/>
              <a:buNone/>
            </a:pPr>
            <a:r>
              <a:rPr lang="en-US" sz="1000" b="1" dirty="0"/>
              <a:t>Mercer University Library</a:t>
            </a:r>
          </a:p>
          <a:p>
            <a:pPr algn="ctr">
              <a:buFont typeface="Wingdings" charset="2"/>
              <a:buNone/>
            </a:pPr>
            <a:r>
              <a:rPr lang="en-US" sz="1000" b="1" i="1" dirty="0"/>
              <a:t>Atlanta, GA</a:t>
            </a:r>
            <a:endParaRPr lang="en-US" i="1" dirty="0"/>
          </a:p>
        </p:txBody>
      </p:sp>
      <p:sp>
        <p:nvSpPr>
          <p:cNvPr id="2059" name="AutoShape 77"/>
          <p:cNvSpPr>
            <a:spLocks noChangeArrowheads="1"/>
          </p:cNvSpPr>
          <p:nvPr/>
        </p:nvSpPr>
        <p:spPr bwMode="auto">
          <a:xfrm>
            <a:off x="6477000" y="914400"/>
            <a:ext cx="2286000" cy="1676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/>
              <a:t>M.L.S. Library Science</a:t>
            </a:r>
          </a:p>
          <a:p>
            <a:pPr algn="ctr"/>
            <a:r>
              <a:rPr lang="en-US" sz="1400" b="1" dirty="0"/>
              <a:t>The Catholic University </a:t>
            </a:r>
          </a:p>
          <a:p>
            <a:pPr algn="ctr"/>
            <a:r>
              <a:rPr lang="en-US" sz="1400" b="1" dirty="0"/>
              <a:t>of America</a:t>
            </a:r>
            <a:endParaRPr lang="en-US" sz="1200" b="1" dirty="0"/>
          </a:p>
          <a:p>
            <a:pPr algn="ctr"/>
            <a:r>
              <a:rPr lang="en-US" sz="1200" b="1" i="1" dirty="0"/>
              <a:t>Washington, DC</a:t>
            </a:r>
            <a:endParaRPr lang="en-US" i="1" dirty="0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Kristina’s Wanderings</a:t>
            </a:r>
            <a:endParaRPr lang="en-US" dirty="0"/>
          </a:p>
        </p:txBody>
      </p:sp>
      <p:pic>
        <p:nvPicPr>
          <p:cNvPr id="2061" name="Picture 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514600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90"/>
          <p:cNvSpPr>
            <a:spLocks noChangeArrowheads="1"/>
          </p:cNvSpPr>
          <p:nvPr/>
        </p:nvSpPr>
        <p:spPr bwMode="auto">
          <a:xfrm>
            <a:off x="1619250" y="5105400"/>
            <a:ext cx="2514600" cy="1066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Webmaster</a:t>
            </a:r>
          </a:p>
          <a:p>
            <a:pPr algn="ctr"/>
            <a:r>
              <a:rPr lang="en-US" sz="1000" b="1" dirty="0"/>
              <a:t>University at Buffalo </a:t>
            </a:r>
          </a:p>
          <a:p>
            <a:pPr algn="ctr"/>
            <a:r>
              <a:rPr lang="en-US" sz="1000" b="1" dirty="0"/>
              <a:t>Law School</a:t>
            </a:r>
          </a:p>
          <a:p>
            <a:pPr algn="ctr"/>
            <a:r>
              <a:rPr lang="en-US" sz="1000" b="1" i="1" dirty="0"/>
              <a:t>Buffalo, NY</a:t>
            </a:r>
          </a:p>
        </p:txBody>
      </p:sp>
      <p:sp>
        <p:nvSpPr>
          <p:cNvPr id="2063" name="AutoShape 98"/>
          <p:cNvSpPr>
            <a:spLocks noChangeArrowheads="1"/>
          </p:cNvSpPr>
          <p:nvPr/>
        </p:nvSpPr>
        <p:spPr bwMode="auto">
          <a:xfrm>
            <a:off x="1219200" y="1466850"/>
            <a:ext cx="2057400" cy="914400"/>
          </a:xfrm>
          <a:prstGeom prst="wedgeRoundRectCallout">
            <a:avLst>
              <a:gd name="adj1" fmla="val -39352"/>
              <a:gd name="adj2" fmla="val 77083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/>
              <a:t>B.A. Music</a:t>
            </a:r>
          </a:p>
          <a:p>
            <a:pPr algn="ctr"/>
            <a:r>
              <a:rPr lang="en-US" sz="1200" b="1" dirty="0"/>
              <a:t>Mercer University, </a:t>
            </a:r>
          </a:p>
          <a:p>
            <a:pPr algn="ctr"/>
            <a:r>
              <a:rPr lang="en-US" sz="1200" b="1" i="1" dirty="0"/>
              <a:t>Atlanta, GA</a:t>
            </a:r>
          </a:p>
        </p:txBody>
      </p:sp>
      <p:pic>
        <p:nvPicPr>
          <p:cNvPr id="2064" name="Picture 9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466850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89"/>
          <p:cNvSpPr>
            <a:spLocks noChangeArrowheads="1"/>
          </p:cNvSpPr>
          <p:nvPr/>
        </p:nvSpPr>
        <p:spPr bwMode="auto">
          <a:xfrm>
            <a:off x="5410200" y="55626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Senior Electronic Resources Librarian, </a:t>
            </a:r>
          </a:p>
          <a:p>
            <a:pPr algn="ctr"/>
            <a:r>
              <a:rPr lang="en-US" sz="1200" b="1" dirty="0"/>
              <a:t>Webmonster</a:t>
            </a:r>
          </a:p>
          <a:p>
            <a:pPr algn="ctr"/>
            <a:r>
              <a:rPr lang="en-US" sz="1000" b="1" dirty="0"/>
              <a:t>National Endowment for Democracy</a:t>
            </a:r>
            <a:endParaRPr lang="en-US" sz="1200" b="1" dirty="0"/>
          </a:p>
          <a:p>
            <a:pPr algn="ctr"/>
            <a:r>
              <a:rPr lang="en-US" sz="1000" b="1" i="1" dirty="0"/>
              <a:t>Washington, DC</a:t>
            </a:r>
            <a:endParaRPr lang="en-US" i="1" dirty="0"/>
          </a:p>
        </p:txBody>
      </p:sp>
      <p:sp>
        <p:nvSpPr>
          <p:cNvPr id="2066" name="Text Box 102"/>
          <p:cNvSpPr txBox="1">
            <a:spLocks noChangeArrowheads="1"/>
          </p:cNvSpPr>
          <p:nvPr/>
        </p:nvSpPr>
        <p:spPr bwMode="auto">
          <a:xfrm>
            <a:off x="5562600" y="51816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1994 - 2007</a:t>
            </a:r>
          </a:p>
        </p:txBody>
      </p:sp>
      <p:sp>
        <p:nvSpPr>
          <p:cNvPr id="2067" name="Text Box 103"/>
          <p:cNvSpPr txBox="1">
            <a:spLocks noChangeArrowheads="1"/>
          </p:cNvSpPr>
          <p:nvPr/>
        </p:nvSpPr>
        <p:spPr bwMode="auto">
          <a:xfrm>
            <a:off x="6629400" y="27432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1991 - 1994</a:t>
            </a:r>
          </a:p>
        </p:txBody>
      </p:sp>
      <p:sp>
        <p:nvSpPr>
          <p:cNvPr id="2068" name="Text Box 104"/>
          <p:cNvSpPr txBox="1">
            <a:spLocks noChangeArrowheads="1"/>
          </p:cNvSpPr>
          <p:nvPr/>
        </p:nvSpPr>
        <p:spPr bwMode="auto">
          <a:xfrm>
            <a:off x="7772400" y="838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1993</a:t>
            </a:r>
          </a:p>
        </p:txBody>
      </p:sp>
      <p:sp>
        <p:nvSpPr>
          <p:cNvPr id="2069" name="Text Box 105"/>
          <p:cNvSpPr txBox="1">
            <a:spLocks noChangeArrowheads="1"/>
          </p:cNvSpPr>
          <p:nvPr/>
        </p:nvSpPr>
        <p:spPr bwMode="auto">
          <a:xfrm>
            <a:off x="1508125" y="108585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1989</a:t>
            </a:r>
          </a:p>
        </p:txBody>
      </p:sp>
      <p:sp>
        <p:nvSpPr>
          <p:cNvPr id="2070" name="Text Box 106"/>
          <p:cNvSpPr txBox="1">
            <a:spLocks noChangeArrowheads="1"/>
          </p:cNvSpPr>
          <p:nvPr/>
        </p:nvSpPr>
        <p:spPr bwMode="auto">
          <a:xfrm>
            <a:off x="1828800" y="4648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2008 - Present</a:t>
            </a:r>
          </a:p>
        </p:txBody>
      </p:sp>
      <p:pic>
        <p:nvPicPr>
          <p:cNvPr id="2071" name="Picture 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" y="190500"/>
            <a:ext cx="476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TextBox 37"/>
          <p:cNvSpPr txBox="1">
            <a:spLocks noChangeArrowheads="1"/>
          </p:cNvSpPr>
          <p:nvPr/>
        </p:nvSpPr>
        <p:spPr bwMode="auto">
          <a:xfrm>
            <a:off x="152400" y="4343400"/>
            <a:ext cx="914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73" name="Picture 25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179918">
            <a:off x="1208881" y="3886994"/>
            <a:ext cx="5127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5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63987">
            <a:off x="3081338" y="329565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6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956316">
            <a:off x="4754562" y="2179638"/>
            <a:ext cx="6397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9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6928086">
            <a:off x="5720556" y="2912269"/>
            <a:ext cx="5349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30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595504">
            <a:off x="7646988" y="422275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1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9602297">
            <a:off x="7464425" y="5257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2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197536">
            <a:off x="5037138" y="5584825"/>
            <a:ext cx="534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3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4829768">
            <a:off x="4377532" y="538083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4" descr="C:\Documents and Settings\law School\Local Settings\Temporary Internet Files\Content.IE5\0CJR8R9C\MCj041601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4829768">
            <a:off x="1100932" y="538083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  Bill’s career path(?) </a:t>
            </a:r>
            <a:endParaRPr lang="en-US" sz="3200" dirty="0"/>
          </a:p>
        </p:txBody>
      </p:sp>
      <p:pic>
        <p:nvPicPr>
          <p:cNvPr id="4" name="Picture 3" descr="u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2133600" cy="9810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152400" y="1676400"/>
            <a:ext cx="914400" cy="484632"/>
          </a:xfrm>
          <a:prstGeom prst="rightArrow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228600" y="3581400"/>
            <a:ext cx="9022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71600"/>
            <a:ext cx="7782574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clogo_1867_horz_b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571750" cy="547688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29000" y="304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Karla’s Excellent Career Journey</a:t>
            </a:r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3400" y="1752600"/>
            <a:ext cx="1676400" cy="990600"/>
          </a:xfrm>
          <a:prstGeom prst="rect">
            <a:avLst/>
          </a:prstGeom>
          <a:solidFill>
            <a:srgbClr val="CDC4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B.A.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English Studies</a:t>
            </a:r>
          </a:p>
          <a:p>
            <a:pPr algn="ctr"/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Illinois State University</a:t>
            </a:r>
            <a:endParaRPr lang="en-US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657600" y="2971800"/>
            <a:ext cx="1524000" cy="990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South Korea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 English Instructor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 Library Consultant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2002-2005</a:t>
            </a:r>
            <a:endParaRPr lang="en-US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791200" y="2286000"/>
            <a:ext cx="18288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M.S.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Library &amp; Info. Science</a:t>
            </a:r>
          </a:p>
          <a:p>
            <a:pPr algn="ctr"/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Graduate School of </a:t>
            </a:r>
          </a:p>
          <a:p>
            <a:pPr algn="ctr"/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Library &amp; Info. Science (GSLIS)</a:t>
            </a:r>
          </a:p>
          <a:p>
            <a:pPr algn="ctr"/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University of Illinois at U-C</a:t>
            </a:r>
            <a:endParaRPr lang="en-US" sz="1200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-16" charset="0"/>
            </a:endParaRP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-16" charset="0"/>
              </a:rPr>
              <a:t>2007</a:t>
            </a:r>
            <a:endParaRPr lang="en-US" dirty="0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6477000" y="914400"/>
            <a:ext cx="1219200" cy="1066800"/>
          </a:xfrm>
          <a:prstGeom prst="ellipse">
            <a:avLst/>
          </a:prstGeom>
          <a:solidFill>
            <a:srgbClr val="F2F4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>
              <a:latin typeface="Trebuchet MS" pitchFamily="-16" charset="0"/>
            </a:endParaRPr>
          </a:p>
          <a:p>
            <a:pPr algn="ctr"/>
            <a:r>
              <a:rPr lang="en-US" sz="1000" dirty="0">
                <a:latin typeface="Trebuchet MS" pitchFamily="-16" charset="0"/>
              </a:rPr>
              <a:t>Graduate Assistant</a:t>
            </a:r>
          </a:p>
          <a:p>
            <a:pPr algn="ctr"/>
            <a:r>
              <a:rPr lang="en-US" sz="1000" dirty="0">
                <a:latin typeface="Trebuchet MS" pitchFamily="-16" charset="0"/>
              </a:rPr>
              <a:t>LIS Library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Reference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Webmaster</a:t>
            </a:r>
            <a:endParaRPr lang="en-US" sz="1000" dirty="0">
              <a:latin typeface="Trebuchet MS" pitchFamily="-16" charset="0"/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7848600" y="1905000"/>
            <a:ext cx="1219200" cy="1066800"/>
          </a:xfrm>
          <a:prstGeom prst="ellipse">
            <a:avLst/>
          </a:prstGeom>
          <a:solidFill>
            <a:srgbClr val="F2F4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Trebuchet MS" pitchFamily="-16" charset="0"/>
              </a:rPr>
              <a:t>Graduate Assistant</a:t>
            </a:r>
          </a:p>
          <a:p>
            <a:pPr algn="ctr"/>
            <a:r>
              <a:rPr lang="en-US" sz="1000" dirty="0">
                <a:latin typeface="Trebuchet MS" pitchFamily="-16" charset="0"/>
              </a:rPr>
              <a:t>GSLIS User Services/</a:t>
            </a:r>
          </a:p>
          <a:p>
            <a:pPr algn="ctr"/>
            <a:r>
              <a:rPr lang="en-US" sz="1000" dirty="0">
                <a:latin typeface="Trebuchet MS" pitchFamily="-16" charset="0"/>
              </a:rPr>
              <a:t>Help Desk</a:t>
            </a: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7086600" y="1981200"/>
            <a:ext cx="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7620000" y="2438400"/>
            <a:ext cx="22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67" name="Picture 19" descr="pla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95600"/>
            <a:ext cx="430213" cy="430213"/>
          </a:xfrm>
          <a:prstGeom prst="rect">
            <a:avLst/>
          </a:prstGeom>
          <a:noFill/>
        </p:spPr>
      </p:pic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2743200" y="4800600"/>
            <a:ext cx="4495800" cy="1752600"/>
          </a:xfrm>
          <a:prstGeom prst="roundRect">
            <a:avLst>
              <a:gd name="adj" fmla="val 16667"/>
            </a:avLst>
          </a:prstGeom>
          <a:solidFill>
            <a:srgbClr val="FFF0FE"/>
          </a:solidFill>
          <a:ln w="2857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6" charset="0"/>
            </a:endParaRPr>
          </a:p>
          <a:p>
            <a:pPr algn="ctr"/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6" charset="0"/>
            </a:endParaRP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Computer-Assisted Instruction Specialist</a:t>
            </a:r>
          </a:p>
          <a:p>
            <a:pPr algn="ctr"/>
            <a:r>
              <a:rPr lang="en-US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Instructional Technology &amp; Design Office</a:t>
            </a:r>
          </a:p>
          <a:p>
            <a:pPr algn="ctr"/>
            <a:r>
              <a:rPr lang="en-US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Graduate School of Library &amp; Information Science</a:t>
            </a:r>
          </a:p>
          <a:p>
            <a:pPr algn="ctr"/>
            <a:r>
              <a:rPr lang="en-US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University of Illinois at Urbana-Champaign</a:t>
            </a:r>
          </a:p>
          <a:p>
            <a:pPr algn="ctr"/>
            <a:endParaRPr lang="en-US" sz="13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6" charset="0"/>
            </a:endParaRPr>
          </a:p>
          <a:p>
            <a:pPr algn="ctr"/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6" charset="0"/>
            </a:endParaRPr>
          </a:p>
          <a:p>
            <a:pPr algn="ctr"/>
            <a:r>
              <a:rPr lang="en-US" sz="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(w00t)</a:t>
            </a:r>
            <a:endParaRPr lang="en-US" sz="800" dirty="0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152400" y="2895600"/>
            <a:ext cx="1066800" cy="533400"/>
          </a:xfrm>
          <a:prstGeom prst="ellipse">
            <a:avLst/>
          </a:prstGeom>
          <a:solidFill>
            <a:srgbClr val="F2F4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 Waitress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 Bartender</a:t>
            </a:r>
            <a:endParaRPr lang="en-US" sz="1000" dirty="0">
              <a:latin typeface="Trebuchet MS" pitchFamily="-16" charset="0"/>
            </a:endParaRP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1295400" y="3276600"/>
            <a:ext cx="1219200" cy="762000"/>
          </a:xfrm>
          <a:prstGeom prst="ellipse">
            <a:avLst/>
          </a:prstGeom>
          <a:solidFill>
            <a:srgbClr val="F2F4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Trebuchet MS" pitchFamily="-16" charset="0"/>
              </a:rPr>
              <a:t>English Program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 Teaching Assistant</a:t>
            </a:r>
            <a:endParaRPr lang="en-US" sz="1000" dirty="0">
              <a:latin typeface="Trebuchet MS" pitchFamily="-16" charset="0"/>
            </a:endParaRPr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2438400" y="1295400"/>
            <a:ext cx="1219200" cy="914400"/>
          </a:xfrm>
          <a:prstGeom prst="ellipse">
            <a:avLst/>
          </a:prstGeom>
          <a:solidFill>
            <a:srgbClr val="F2F4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Trebuchet MS" pitchFamily="-16" charset="0"/>
              </a:rPr>
              <a:t>Milner Library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 Intern</a:t>
            </a:r>
          </a:p>
          <a:p>
            <a:pPr algn="ctr">
              <a:buFont typeface="Wingdings" pitchFamily="-16" charset="2"/>
              <a:buChar char="§"/>
            </a:pPr>
            <a:r>
              <a:rPr lang="en-US" sz="900" dirty="0">
                <a:latin typeface="Trebuchet MS" pitchFamily="-16" charset="0"/>
              </a:rPr>
              <a:t> Research Assistant</a:t>
            </a:r>
            <a:endParaRPr lang="en-US" sz="1000" dirty="0">
              <a:latin typeface="Trebuchet MS" pitchFamily="-16" charset="0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2209800" y="1828800"/>
            <a:ext cx="22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685800" y="2743200"/>
            <a:ext cx="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1828800" y="274320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080" name="AutoShape 32"/>
          <p:cNvCxnSpPr>
            <a:cxnSpLocks noChangeShapeType="1"/>
          </p:cNvCxnSpPr>
          <p:nvPr/>
        </p:nvCxnSpPr>
        <p:spPr bwMode="auto">
          <a:xfrm>
            <a:off x="2209800" y="2286000"/>
            <a:ext cx="2209800" cy="1714500"/>
          </a:xfrm>
          <a:prstGeom prst="bentConnector4">
            <a:avLst>
              <a:gd name="adj1" fmla="val 32759"/>
              <a:gd name="adj2" fmla="val 1133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82" name="AutoShape 34"/>
          <p:cNvCxnSpPr>
            <a:cxnSpLocks noChangeShapeType="1"/>
            <a:stCxn id="2057" idx="0"/>
            <a:endCxn id="2060" idx="0"/>
          </p:cNvCxnSpPr>
          <p:nvPr/>
        </p:nvCxnSpPr>
        <p:spPr bwMode="auto">
          <a:xfrm rot="16200000">
            <a:off x="5219700" y="1485900"/>
            <a:ext cx="685800" cy="2286000"/>
          </a:xfrm>
          <a:prstGeom prst="bentConnector3">
            <a:avLst>
              <a:gd name="adj1" fmla="val 1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84" name="AutoShape 36"/>
          <p:cNvCxnSpPr>
            <a:cxnSpLocks noChangeShapeType="1"/>
            <a:stCxn id="2060" idx="3"/>
            <a:endCxn id="2068" idx="3"/>
          </p:cNvCxnSpPr>
          <p:nvPr/>
        </p:nvCxnSpPr>
        <p:spPr bwMode="auto">
          <a:xfrm flipH="1">
            <a:off x="7253288" y="2857500"/>
            <a:ext cx="366712" cy="2819400"/>
          </a:xfrm>
          <a:prstGeom prst="bentConnector3">
            <a:avLst>
              <a:gd name="adj1" fmla="val -6233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2086" name="Picture 38" descr="ilst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371600"/>
            <a:ext cx="1219200" cy="727075"/>
          </a:xfrm>
          <a:prstGeom prst="rect">
            <a:avLst/>
          </a:prstGeom>
          <a:noFill/>
        </p:spPr>
      </p:pic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1219200" y="4648200"/>
            <a:ext cx="914400" cy="838200"/>
          </a:xfrm>
          <a:prstGeom prst="ellipse">
            <a:avLst/>
          </a:prstGeom>
          <a:solidFill>
            <a:srgbClr val="FFF0FE"/>
          </a:solidFill>
          <a:ln w="2857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6" charset="0"/>
            </a:endParaRPr>
          </a:p>
          <a:p>
            <a:pPr algn="ctr"/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6" charset="0"/>
            </a:endParaRP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Wife &amp;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Mom </a:t>
            </a:r>
          </a:p>
          <a:p>
            <a:pPr algn="ctr"/>
            <a:endParaRPr lang="en-US" dirty="0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1524000" y="5791200"/>
            <a:ext cx="762000" cy="685800"/>
          </a:xfrm>
          <a:prstGeom prst="ellipse">
            <a:avLst/>
          </a:prstGeom>
          <a:solidFill>
            <a:srgbClr val="FFF0FE"/>
          </a:solidFill>
          <a:ln w="2857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PhD</a:t>
            </a:r>
          </a:p>
          <a:p>
            <a:pPr algn="ctr"/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Student</a:t>
            </a:r>
          </a:p>
          <a:p>
            <a:pPr algn="ctr"/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6" charset="0"/>
              </a:rPr>
              <a:t>L.I.S.</a:t>
            </a:r>
          </a:p>
        </p:txBody>
      </p:sp>
      <p:pic>
        <p:nvPicPr>
          <p:cNvPr id="2093" name="Picture 45" descr="imark_1867_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200400"/>
            <a:ext cx="493713" cy="838200"/>
          </a:xfrm>
          <a:prstGeom prst="rect">
            <a:avLst/>
          </a:prstGeom>
          <a:noFill/>
        </p:spPr>
      </p:pic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2057400" y="5334000"/>
            <a:ext cx="68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2286000" y="61722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94" name="Picture 46" descr="imark_1867_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648200"/>
            <a:ext cx="49371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clj41018\Local Settings\Temporary Internet Files\Content.IE5\FS3GZEUI\MCBD07211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"/>
            <a:ext cx="6781800" cy="58894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825447">
            <a:off x="99580" y="147718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Useful librarian skills?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clj41018\Local Settings\Temporary Internet Files\Content.IE5\6WYGKMXT\MCj028644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4648200" cy="57113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446015">
            <a:off x="5925767" y="371438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Success?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344</Words>
  <Application>Microsoft Office PowerPoint</Application>
  <PresentationFormat>On-screen Show (4:3)</PresentationFormat>
  <Paragraphs>154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Have MLS, Will Travel</vt:lpstr>
      <vt:lpstr>Panelists</vt:lpstr>
      <vt:lpstr>Slide 3</vt:lpstr>
      <vt:lpstr>Chris’s Career</vt:lpstr>
      <vt:lpstr>Slide 5</vt:lpstr>
      <vt:lpstr>     Bill’s career path(?)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Questions?</vt:lpstr>
      <vt:lpstr>Thanks!</vt:lpstr>
    </vt:vector>
  </TitlesOfParts>
  <Company>EDUCAUSE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Tip Ramsay</dc:creator>
  <cp:lastModifiedBy>clj41018</cp:lastModifiedBy>
  <cp:revision>22</cp:revision>
  <dcterms:created xsi:type="dcterms:W3CDTF">2008-07-31T17:19:34Z</dcterms:created>
  <dcterms:modified xsi:type="dcterms:W3CDTF">2008-10-27T16:19:56Z</dcterms:modified>
</cp:coreProperties>
</file>