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2" r:id="rId4"/>
    <p:sldId id="268" r:id="rId5"/>
    <p:sldId id="273" r:id="rId6"/>
    <p:sldId id="283" r:id="rId7"/>
    <p:sldId id="258" r:id="rId8"/>
    <p:sldId id="286" r:id="rId9"/>
    <p:sldId id="270" r:id="rId10"/>
    <p:sldId id="277" r:id="rId11"/>
    <p:sldId id="287" r:id="rId12"/>
    <p:sldId id="269" r:id="rId13"/>
    <p:sldId id="276" r:id="rId14"/>
    <p:sldId id="284" r:id="rId15"/>
    <p:sldId id="261" r:id="rId16"/>
    <p:sldId id="262" r:id="rId17"/>
    <p:sldId id="278" r:id="rId18"/>
    <p:sldId id="259" r:id="rId19"/>
    <p:sldId id="271" r:id="rId20"/>
    <p:sldId id="267" r:id="rId21"/>
    <p:sldId id="264" r:id="rId22"/>
    <p:sldId id="266" r:id="rId23"/>
    <p:sldId id="290" r:id="rId24"/>
    <p:sldId id="265" r:id="rId25"/>
    <p:sldId id="281" r:id="rId26"/>
    <p:sldId id="288" r:id="rId27"/>
    <p:sldId id="304" r:id="rId28"/>
    <p:sldId id="279" r:id="rId29"/>
    <p:sldId id="297" r:id="rId30"/>
    <p:sldId id="289" r:id="rId31"/>
    <p:sldId id="291" r:id="rId32"/>
    <p:sldId id="280" r:id="rId33"/>
    <p:sldId id="301" r:id="rId34"/>
    <p:sldId id="298" r:id="rId35"/>
    <p:sldId id="300" r:id="rId36"/>
    <p:sldId id="302" r:id="rId37"/>
    <p:sldId id="293" r:id="rId38"/>
    <p:sldId id="274" r:id="rId39"/>
    <p:sldId id="294" r:id="rId40"/>
    <p:sldId id="303" r:id="rId41"/>
    <p:sldId id="292" r:id="rId42"/>
    <p:sldId id="299" r:id="rId43"/>
    <p:sldId id="296" r:id="rId44"/>
    <p:sldId id="263" r:id="rId45"/>
    <p:sldId id="295" r:id="rId46"/>
    <p:sldId id="305"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6" d="100"/>
          <a:sy n="76" d="100"/>
        </p:scale>
        <p:origin x="-88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5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0D6EE6EF-7A28-4745-B8AB-59998477F694}" type="datetimeFigureOut">
              <a:rPr lang="en-US" smtClean="0"/>
              <a:pPr/>
              <a:t>10/27/2008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9829A629-BA2B-496F-89A1-FC68A214DCA0}"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D6EE6EF-7A28-4745-B8AB-59998477F694}" type="datetimeFigureOut">
              <a:rPr lang="en-US" smtClean="0"/>
              <a:pPr/>
              <a:t>10/27/2008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29A629-BA2B-496F-89A1-FC68A214DCA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D6EE6EF-7A28-4745-B8AB-59998477F694}" type="datetimeFigureOut">
              <a:rPr lang="en-US" smtClean="0"/>
              <a:pPr/>
              <a:t>10/27/2008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29A629-BA2B-496F-89A1-FC68A214DCA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D6EE6EF-7A28-4745-B8AB-59998477F694}" type="datetimeFigureOut">
              <a:rPr lang="en-US" smtClean="0"/>
              <a:pPr/>
              <a:t>10/27/2008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29A629-BA2B-496F-89A1-FC68A214DCA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D6EE6EF-7A28-4745-B8AB-59998477F694}" type="datetimeFigureOut">
              <a:rPr lang="en-US" smtClean="0"/>
              <a:pPr/>
              <a:t>10/27/2008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9829A629-BA2B-496F-89A1-FC68A214DCA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D6EE6EF-7A28-4745-B8AB-59998477F694}" type="datetimeFigureOut">
              <a:rPr lang="en-US" smtClean="0"/>
              <a:pPr/>
              <a:t>10/27/2008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29A629-BA2B-496F-89A1-FC68A214DCA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D6EE6EF-7A28-4745-B8AB-59998477F694}" type="datetimeFigureOut">
              <a:rPr lang="en-US" smtClean="0"/>
              <a:pPr/>
              <a:t>10/27/2008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29A629-BA2B-496F-89A1-FC68A214DCA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D6EE6EF-7A28-4745-B8AB-59998477F694}" type="datetimeFigureOut">
              <a:rPr lang="en-US" smtClean="0"/>
              <a:pPr/>
              <a:t>10/27/2008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29A629-BA2B-496F-89A1-FC68A214DCA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6EE6EF-7A28-4745-B8AB-59998477F694}" type="datetimeFigureOut">
              <a:rPr lang="en-US" smtClean="0"/>
              <a:pPr/>
              <a:t>10/27/2008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29A629-BA2B-496F-89A1-FC68A214DCA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D6EE6EF-7A28-4745-B8AB-59998477F694}" type="datetimeFigureOut">
              <a:rPr lang="en-US" smtClean="0"/>
              <a:pPr/>
              <a:t>10/27/2008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29A629-BA2B-496F-89A1-FC68A214DCA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D6EE6EF-7A28-4745-B8AB-59998477F694}" type="datetimeFigureOut">
              <a:rPr lang="en-US" smtClean="0"/>
              <a:pPr/>
              <a:t>10/27/2008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29A629-BA2B-496F-89A1-FC68A214DCA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D6EE6EF-7A28-4745-B8AB-59998477F694}" type="datetimeFigureOut">
              <a:rPr lang="en-US" smtClean="0"/>
              <a:pPr/>
              <a:t>10/27/2008</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829A629-BA2B-496F-89A1-FC68A214DCA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mailto:sjt@lsu.edu"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hyperlink" Target="mailto:bnichols@lsu.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Soft Selling Tough Issues</a:t>
            </a:r>
            <a:endParaRPr lang="en-US" dirty="0"/>
          </a:p>
        </p:txBody>
      </p:sp>
      <p:sp>
        <p:nvSpPr>
          <p:cNvPr id="3" name="Subtitle 2"/>
          <p:cNvSpPr>
            <a:spLocks noGrp="1"/>
          </p:cNvSpPr>
          <p:nvPr>
            <p:ph type="subTitle" idx="1"/>
          </p:nvPr>
        </p:nvSpPr>
        <p:spPr>
          <a:xfrm>
            <a:off x="609600" y="3886200"/>
            <a:ext cx="7620000" cy="914400"/>
          </a:xfrm>
        </p:spPr>
        <p:txBody>
          <a:bodyPr>
            <a:normAutofit/>
          </a:bodyPr>
          <a:lstStyle/>
          <a:p>
            <a:r>
              <a:rPr lang="en-US" sz="2000" dirty="0" smtClean="0">
                <a:solidFill>
                  <a:schemeClr val="tx1"/>
                </a:solidFill>
                <a:latin typeface="Lucida Sans Unicode" pitchFamily="34" charset="0"/>
                <a:cs typeface="Lucida Sans Unicode" pitchFamily="34" charset="0"/>
              </a:rPr>
              <a:t>Sheri Thompson, IT Communications &amp; Planning Officer</a:t>
            </a:r>
          </a:p>
          <a:p>
            <a:r>
              <a:rPr lang="en-US" sz="2000" dirty="0" smtClean="0">
                <a:solidFill>
                  <a:schemeClr val="tx1"/>
                </a:solidFill>
                <a:latin typeface="Lucida Sans Unicode" pitchFamily="34" charset="0"/>
                <a:cs typeface="Lucida Sans Unicode" pitchFamily="34" charset="0"/>
              </a:rPr>
              <a:t>&amp; Brian Nichols, Chief Information Security Officer</a:t>
            </a:r>
          </a:p>
          <a:p>
            <a:endParaRPr lang="en-US" dirty="0"/>
          </a:p>
        </p:txBody>
      </p:sp>
      <p:sp>
        <p:nvSpPr>
          <p:cNvPr id="4" name="Rectangle 3"/>
          <p:cNvSpPr/>
          <p:nvPr/>
        </p:nvSpPr>
        <p:spPr>
          <a:xfrm>
            <a:off x="685800" y="5181600"/>
            <a:ext cx="7924800" cy="715581"/>
          </a:xfrm>
          <a:prstGeom prst="rect">
            <a:avLst/>
          </a:prstGeom>
        </p:spPr>
        <p:txBody>
          <a:bodyPr wrap="square">
            <a:spAutoFit/>
          </a:bodyPr>
          <a:lstStyle/>
          <a:p>
            <a:r>
              <a:rPr lang="en-US" sz="1000" dirty="0" smtClean="0"/>
              <a:t>Copyright Sheri  J. Thompson &amp; Brian Nichols, 2008. This work is the intellectual property of the authors. Permission is granted for this material to be shared for non-commercial, educational purposes, provided that this copyright statement appears on the reproduced materials and notice is given that the copying is by permission of the authors. To disseminate otherwise or to republish requires written permission from the authors</a:t>
            </a:r>
            <a:r>
              <a:rPr lang="en-US" sz="1050" dirty="0" smtClean="0"/>
              <a:t>.</a:t>
            </a:r>
            <a:endParaRPr lang="en-US" sz="1050" dirty="0" smtClean="0">
              <a:latin typeface="Lucida Sans Unicode" pitchFamily="34" charset="0"/>
              <a:cs typeface="Lucida Sans Unicode"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458200" cy="1143000"/>
          </a:xfrm>
        </p:spPr>
        <p:txBody>
          <a:bodyPr>
            <a:normAutofit fontScale="90000"/>
          </a:bodyPr>
          <a:lstStyle/>
          <a:p>
            <a:r>
              <a:rPr lang="en-US" dirty="0" smtClean="0"/>
              <a:t>Network Security/Virus Protection</a:t>
            </a:r>
            <a:endParaRPr lang="en-US" dirty="0"/>
          </a:p>
        </p:txBody>
      </p:sp>
      <p:sp>
        <p:nvSpPr>
          <p:cNvPr id="4" name="Content Placeholder 5"/>
          <p:cNvSpPr txBox="1">
            <a:spLocks/>
          </p:cNvSpPr>
          <p:nvPr/>
        </p:nvSpPr>
        <p:spPr>
          <a:xfrm>
            <a:off x="838200" y="1143000"/>
            <a:ext cx="7086600" cy="4953000"/>
          </a:xfrm>
          <a:prstGeom prst="rect">
            <a:avLst/>
          </a:prstGeom>
        </p:spPr>
        <p:txBody>
          <a:bodyPr vert="horz">
            <a:normAutofit/>
          </a:bodyPr>
          <a:lstStyle/>
          <a:p>
            <a:pPr marL="548640" marR="0" lvl="0" indent="-411480" algn="l" defTabSz="914400" rtl="0" eaLnBrk="1" fontAlgn="auto" latinLnBrk="0" hangingPunct="1">
              <a:lnSpc>
                <a:spcPct val="80000"/>
              </a:lnSpc>
              <a:spcBef>
                <a:spcPct val="20000"/>
              </a:spcBef>
              <a:spcAft>
                <a:spcPts val="0"/>
              </a:spcAft>
              <a:buClr>
                <a:schemeClr val="tx1">
                  <a:shade val="95000"/>
                </a:schemeClr>
              </a:buClr>
              <a:buSzPct val="6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ILOVEYOU, May 2000</a:t>
            </a:r>
          </a:p>
          <a:p>
            <a:pPr marL="1133856" marR="0" lvl="2" indent="-228600" algn="l" defTabSz="914400" rtl="0" eaLnBrk="1" fontAlgn="auto" latinLnBrk="0" hangingPunct="1">
              <a:lnSpc>
                <a:spcPct val="80000"/>
              </a:lnSpc>
              <a:spcBef>
                <a:spcPct val="20000"/>
              </a:spcBef>
              <a:spcAft>
                <a:spcPts val="0"/>
              </a:spcAft>
              <a:buClr>
                <a:schemeClr val="tx1"/>
              </a:buClr>
              <a:buSzPct val="95000"/>
              <a:buFont typeface="Wingdings" pitchFamily="2" charset="2"/>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~$5.5 billion in damages</a:t>
            </a:r>
          </a:p>
          <a:p>
            <a:pPr marL="1133856" marR="0" lvl="2" indent="-228600" algn="l" defTabSz="914400" rtl="0" eaLnBrk="1" fontAlgn="auto" latinLnBrk="0" hangingPunct="1">
              <a:lnSpc>
                <a:spcPct val="80000"/>
              </a:lnSpc>
              <a:spcBef>
                <a:spcPct val="20000"/>
              </a:spcBef>
              <a:spcAft>
                <a:spcPts val="0"/>
              </a:spcAft>
              <a:buClr>
                <a:schemeClr val="tx1"/>
              </a:buClr>
              <a:buSzPct val="95000"/>
              <a:buFont typeface="Wingdings" pitchFamily="2" charset="2"/>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Approximately 24 hours, ~10% of all computers connected to Internet</a:t>
            </a:r>
          </a:p>
          <a:p>
            <a:pPr marL="548640" marR="0" lvl="0" indent="-411480" algn="l" defTabSz="914400" rtl="0" eaLnBrk="1" fontAlgn="auto" latinLnBrk="0" hangingPunct="1">
              <a:lnSpc>
                <a:spcPct val="80000"/>
              </a:lnSpc>
              <a:spcBef>
                <a:spcPct val="20000"/>
              </a:spcBef>
              <a:spcAft>
                <a:spcPts val="0"/>
              </a:spcAft>
              <a:buClr>
                <a:schemeClr val="tx1">
                  <a:shade val="95000"/>
                </a:schemeClr>
              </a:buClr>
              <a:buSzPct val="65000"/>
              <a:buFont typeface="Wingdings 2"/>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l" defTabSz="914400" rtl="0" eaLnBrk="1" fontAlgn="auto" latinLnBrk="0" hangingPunct="1">
              <a:lnSpc>
                <a:spcPct val="80000"/>
              </a:lnSpc>
              <a:spcBef>
                <a:spcPct val="20000"/>
              </a:spcBef>
              <a:spcAft>
                <a:spcPts val="0"/>
              </a:spcAft>
              <a:buClr>
                <a:schemeClr val="tx1">
                  <a:shade val="95000"/>
                </a:schemeClr>
              </a:buClr>
              <a:buSzPct val="6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SQL Slammer, January 2003</a:t>
            </a:r>
          </a:p>
          <a:p>
            <a:pPr marL="1133856" marR="0" lvl="2" indent="-228600" algn="l" defTabSz="914400" rtl="0" eaLnBrk="1" fontAlgn="auto" latinLnBrk="0" hangingPunct="1">
              <a:lnSpc>
                <a:spcPct val="80000"/>
              </a:lnSpc>
              <a:spcBef>
                <a:spcPct val="20000"/>
              </a:spcBef>
              <a:spcAft>
                <a:spcPts val="0"/>
              </a:spcAft>
              <a:buClr>
                <a:schemeClr val="tx1"/>
              </a:buClr>
              <a:buSzPct val="95000"/>
              <a:buFont typeface="Wingdings" pitchFamily="2" charset="2"/>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~75,000 systems within 10-minutes</a:t>
            </a:r>
          </a:p>
          <a:p>
            <a:pPr marL="548640" marR="0" lvl="0" indent="-411480" algn="l" defTabSz="914400" rtl="0" eaLnBrk="1" fontAlgn="auto" latinLnBrk="0" hangingPunct="1">
              <a:lnSpc>
                <a:spcPct val="80000"/>
              </a:lnSpc>
              <a:spcBef>
                <a:spcPct val="20000"/>
              </a:spcBef>
              <a:spcAft>
                <a:spcPts val="0"/>
              </a:spcAft>
              <a:buClr>
                <a:schemeClr val="tx1">
                  <a:shade val="95000"/>
                </a:schemeClr>
              </a:buClr>
              <a:buSzPct val="65000"/>
              <a:buFont typeface="Wingdings 2"/>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l" defTabSz="914400" rtl="0" eaLnBrk="1" fontAlgn="auto" latinLnBrk="0" hangingPunct="1">
              <a:lnSpc>
                <a:spcPct val="80000"/>
              </a:lnSpc>
              <a:spcBef>
                <a:spcPct val="20000"/>
              </a:spcBef>
              <a:spcAft>
                <a:spcPts val="0"/>
              </a:spcAft>
              <a:buClr>
                <a:schemeClr val="tx1">
                  <a:shade val="95000"/>
                </a:schemeClr>
              </a:buClr>
              <a:buSzPct val="6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Blaster, August 2003</a:t>
            </a:r>
          </a:p>
          <a:p>
            <a:pPr marL="1133856" marR="0" lvl="2" indent="-228600" algn="l" defTabSz="914400" rtl="0" eaLnBrk="1" fontAlgn="auto" latinLnBrk="0" hangingPunct="1">
              <a:lnSpc>
                <a:spcPct val="80000"/>
              </a:lnSpc>
              <a:spcBef>
                <a:spcPct val="20000"/>
              </a:spcBef>
              <a:spcAft>
                <a:spcPts val="0"/>
              </a:spcAft>
              <a:buClr>
                <a:schemeClr val="tx1"/>
              </a:buClr>
              <a:buSzPct val="95000"/>
              <a:buFont typeface="Wingdings" pitchFamily="2" charset="2"/>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Over 100,000 systems in first week</a:t>
            </a:r>
          </a:p>
          <a:p>
            <a:pPr marL="1133856" marR="0" lvl="2" indent="-228600" algn="l" defTabSz="914400" rtl="0" eaLnBrk="1" fontAlgn="auto" latinLnBrk="0" hangingPunct="1">
              <a:lnSpc>
                <a:spcPct val="80000"/>
              </a:lnSpc>
              <a:spcBef>
                <a:spcPct val="20000"/>
              </a:spcBef>
              <a:spcAft>
                <a:spcPts val="0"/>
              </a:spcAft>
              <a:buClr>
                <a:schemeClr val="tx1"/>
              </a:buClr>
              <a:buSzPct val="95000"/>
              <a:buFont typeface="Wingdings" pitchFamily="2" charset="2"/>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~1.2 million in damages </a:t>
            </a:r>
          </a:p>
          <a:p>
            <a:pPr marL="548640" marR="0" lvl="0" indent="-411480" algn="l" defTabSz="914400" rtl="0" eaLnBrk="1" fontAlgn="auto" latinLnBrk="0" hangingPunct="1">
              <a:lnSpc>
                <a:spcPct val="80000"/>
              </a:lnSpc>
              <a:spcBef>
                <a:spcPct val="20000"/>
              </a:spcBef>
              <a:spcAft>
                <a:spcPts val="0"/>
              </a:spcAft>
              <a:buClr>
                <a:schemeClr val="tx1">
                  <a:shade val="95000"/>
                </a:schemeClr>
              </a:buClr>
              <a:buSzPct val="65000"/>
              <a:buFont typeface="Wingdings 2"/>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l" defTabSz="914400" rtl="0" eaLnBrk="1" fontAlgn="auto" latinLnBrk="0" hangingPunct="1">
              <a:lnSpc>
                <a:spcPct val="80000"/>
              </a:lnSpc>
              <a:spcBef>
                <a:spcPct val="20000"/>
              </a:spcBef>
              <a:spcAft>
                <a:spcPts val="0"/>
              </a:spcAft>
              <a:buClr>
                <a:schemeClr val="tx1">
                  <a:shade val="95000"/>
                </a:schemeClr>
              </a:buClr>
              <a:buSzPct val="6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Storm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BotNet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January 2007</a:t>
            </a:r>
          </a:p>
          <a:p>
            <a:pPr marL="1133856" marR="0" lvl="2" indent="-228600" algn="l" defTabSz="914400" rtl="0" eaLnBrk="1" fontAlgn="auto" latinLnBrk="0" hangingPunct="1">
              <a:lnSpc>
                <a:spcPct val="80000"/>
              </a:lnSpc>
              <a:spcBef>
                <a:spcPct val="20000"/>
              </a:spcBef>
              <a:spcAft>
                <a:spcPts val="0"/>
              </a:spcAft>
              <a:buClr>
                <a:schemeClr val="tx1"/>
              </a:buClr>
              <a:buSzPct val="95000"/>
              <a:buFont typeface="Wingdings" pitchFamily="2" charset="2"/>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~10 million systems</a:t>
            </a:r>
          </a:p>
          <a:p>
            <a:pPr marL="1133856" marR="0" lvl="2" indent="-228600" algn="l" defTabSz="914400" rtl="0" eaLnBrk="1" fontAlgn="auto" latinLnBrk="0" hangingPunct="1">
              <a:lnSpc>
                <a:spcPct val="80000"/>
              </a:lnSpc>
              <a:spcBef>
                <a:spcPct val="20000"/>
              </a:spcBef>
              <a:spcAft>
                <a:spcPts val="0"/>
              </a:spcAft>
              <a:buClr>
                <a:schemeClr val="tx1"/>
              </a:buClr>
              <a:buSzPct val="95000"/>
              <a:buFont typeface="Wingdings" pitchFamily="2" charset="2"/>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Zombie </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botnet</a:t>
            </a: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l" defTabSz="914400" rtl="0" eaLnBrk="1" fontAlgn="auto" latinLnBrk="0" hangingPunct="1">
              <a:lnSpc>
                <a:spcPct val="80000"/>
              </a:lnSpc>
              <a:spcBef>
                <a:spcPct val="20000"/>
              </a:spcBef>
              <a:spcAft>
                <a:spcPts val="0"/>
              </a:spcAft>
              <a:buClr>
                <a:schemeClr val="tx1">
                  <a:shade val="95000"/>
                </a:schemeClr>
              </a:buClr>
              <a:buSzPct val="65000"/>
              <a:buFont typeface="Wingdings 2"/>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Breach Overview</a:t>
            </a:r>
            <a:endParaRPr lang="en-US" dirty="0"/>
          </a:p>
        </p:txBody>
      </p:sp>
      <p:sp>
        <p:nvSpPr>
          <p:cNvPr id="3" name="Content Placeholder 2"/>
          <p:cNvSpPr>
            <a:spLocks noGrp="1"/>
          </p:cNvSpPr>
          <p:nvPr>
            <p:ph idx="1"/>
          </p:nvPr>
        </p:nvSpPr>
        <p:spPr>
          <a:xfrm>
            <a:off x="457200" y="1295400"/>
            <a:ext cx="8229600" cy="5105400"/>
          </a:xfrm>
        </p:spPr>
        <p:txBody>
          <a:bodyPr>
            <a:normAutofit lnSpcReduction="10000"/>
          </a:bodyPr>
          <a:lstStyle/>
          <a:p>
            <a:pPr>
              <a:lnSpc>
                <a:spcPct val="80000"/>
              </a:lnSpc>
            </a:pPr>
            <a:r>
              <a:rPr lang="en-US" dirty="0" smtClean="0"/>
              <a:t>Huge problem nationally for colleges and universities</a:t>
            </a:r>
          </a:p>
          <a:p>
            <a:pPr lvl="1">
              <a:lnSpc>
                <a:spcPct val="80000"/>
              </a:lnSpc>
            </a:pPr>
            <a:r>
              <a:rPr lang="en-US" dirty="0" smtClean="0"/>
              <a:t>In the Chronicle weekly</a:t>
            </a:r>
          </a:p>
          <a:p>
            <a:r>
              <a:rPr lang="en-US" dirty="0" smtClean="0"/>
              <a:t>On the rise again…..</a:t>
            </a:r>
          </a:p>
          <a:p>
            <a:pPr lvl="1"/>
            <a:r>
              <a:rPr lang="en-US" sz="2100" dirty="0" smtClean="0"/>
              <a:t>65 publicized security breaches in 2006</a:t>
            </a:r>
          </a:p>
          <a:p>
            <a:pPr lvl="1"/>
            <a:r>
              <a:rPr lang="en-US" sz="2100" dirty="0" smtClean="0"/>
              <a:t>112 publicized security breaches in 2007</a:t>
            </a:r>
          </a:p>
          <a:p>
            <a:pPr lvl="1"/>
            <a:r>
              <a:rPr lang="en-US" sz="2100" dirty="0" smtClean="0"/>
              <a:t>~150 publicized security breaches in 2008 to date</a:t>
            </a:r>
          </a:p>
          <a:p>
            <a:r>
              <a:rPr lang="en-US" dirty="0" smtClean="0"/>
              <a:t>Explanation for increase</a:t>
            </a:r>
          </a:p>
          <a:p>
            <a:pPr lvl="1"/>
            <a:r>
              <a:rPr lang="en-US" sz="2100" dirty="0" smtClean="0"/>
              <a:t>New organizations devoting more attention to IT security?</a:t>
            </a:r>
          </a:p>
          <a:p>
            <a:pPr lvl="1"/>
            <a:r>
              <a:rPr lang="en-US" sz="2100" dirty="0" smtClean="0"/>
              <a:t>States with breach notification laws that prohibit institutions from keeping security incidents private?</a:t>
            </a:r>
          </a:p>
          <a:p>
            <a:pPr lvl="1"/>
            <a:r>
              <a:rPr lang="en-US" sz="2100" dirty="0" smtClean="0"/>
              <a:t>Simply more breaches?</a:t>
            </a:r>
          </a:p>
          <a:p>
            <a:pPr>
              <a:lnSpc>
                <a:spcPct val="80000"/>
              </a:lnSpc>
            </a:pPr>
            <a:r>
              <a:rPr lang="en-US" dirty="0" smtClean="0"/>
              <a:t>Out of pocket cost to victims $500 – $1,500</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chemeClr val="accent1"/>
                </a:solidFill>
              </a:rPr>
              <a:t>Louisiana Notification Law</a:t>
            </a:r>
            <a:endParaRPr lang="en-US" dirty="0">
              <a:solidFill>
                <a:schemeClr val="accent1"/>
              </a:solidFill>
            </a:endParaRPr>
          </a:p>
        </p:txBody>
      </p:sp>
      <p:sp>
        <p:nvSpPr>
          <p:cNvPr id="3" name="Content Placeholder 2"/>
          <p:cNvSpPr>
            <a:spLocks noGrp="1"/>
          </p:cNvSpPr>
          <p:nvPr>
            <p:ph idx="1"/>
          </p:nvPr>
        </p:nvSpPr>
        <p:spPr/>
        <p:txBody>
          <a:bodyPr/>
          <a:lstStyle/>
          <a:p>
            <a:pPr>
              <a:lnSpc>
                <a:spcPct val="80000"/>
              </a:lnSpc>
            </a:pPr>
            <a:r>
              <a:rPr lang="en-US" dirty="0" smtClean="0"/>
              <a:t>Signed by Governor in July 2005; effective January 1, 2006</a:t>
            </a:r>
          </a:p>
          <a:p>
            <a:pPr lvl="1" algn="just">
              <a:lnSpc>
                <a:spcPct val="80000"/>
              </a:lnSpc>
            </a:pPr>
            <a:r>
              <a:rPr lang="en-US" dirty="0" smtClean="0"/>
              <a:t>Requires notification to any Louisiana resident whose unencrypted personal information was, or is reasonably believed to have been, acquired by an unauthorized person as a result of a security breach</a:t>
            </a:r>
          </a:p>
          <a:p>
            <a:pPr lvl="1" algn="just">
              <a:lnSpc>
                <a:spcPct val="80000"/>
              </a:lnSpc>
            </a:pPr>
            <a:endParaRPr lang="en-US" dirty="0" smtClean="0"/>
          </a:p>
          <a:p>
            <a:pPr lvl="1" algn="just">
              <a:lnSpc>
                <a:spcPct val="80000"/>
              </a:lnSpc>
            </a:pPr>
            <a:r>
              <a:rPr lang="en-US" dirty="0" smtClean="0"/>
              <a:t>Notification should be made in the most expedient time possible and without unreasonable delay, consistent with the legitimate needs of law enforcement</a:t>
            </a:r>
          </a:p>
          <a:p>
            <a:pPr>
              <a:buNone/>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Identity Theft</a:t>
            </a:r>
            <a:endParaRPr lang="en-US" dirty="0"/>
          </a:p>
        </p:txBody>
      </p:sp>
      <p:sp>
        <p:nvSpPr>
          <p:cNvPr id="3" name="Content Placeholder 2"/>
          <p:cNvSpPr>
            <a:spLocks noGrp="1"/>
          </p:cNvSpPr>
          <p:nvPr>
            <p:ph idx="1"/>
          </p:nvPr>
        </p:nvSpPr>
        <p:spPr/>
        <p:txBody>
          <a:bodyPr/>
          <a:lstStyle/>
          <a:p>
            <a:pPr marL="609600" indent="-609600">
              <a:lnSpc>
                <a:spcPct val="90000"/>
              </a:lnSpc>
            </a:pPr>
            <a:r>
              <a:rPr lang="en-US" dirty="0" smtClean="0"/>
              <a:t>Averages among 18-24 years old:</a:t>
            </a:r>
            <a:r>
              <a:rPr lang="en-US" sz="3600" dirty="0" smtClean="0"/>
              <a:t> </a:t>
            </a:r>
          </a:p>
          <a:p>
            <a:pPr marL="990600" lvl="1" indent="-533400">
              <a:lnSpc>
                <a:spcPct val="90000"/>
              </a:lnSpc>
            </a:pPr>
            <a:r>
              <a:rPr lang="en-US" dirty="0" smtClean="0"/>
              <a:t>$8,248 fraud amount</a:t>
            </a:r>
          </a:p>
          <a:p>
            <a:pPr marL="990600" lvl="1" indent="-533400">
              <a:lnSpc>
                <a:spcPct val="90000"/>
              </a:lnSpc>
            </a:pPr>
            <a:r>
              <a:rPr lang="en-US" dirty="0" smtClean="0"/>
              <a:t>139 days fraud lasts</a:t>
            </a:r>
          </a:p>
          <a:p>
            <a:pPr marL="990600" lvl="1" indent="-533400">
              <a:lnSpc>
                <a:spcPct val="90000"/>
              </a:lnSpc>
            </a:pPr>
            <a:r>
              <a:rPr lang="en-US" dirty="0" smtClean="0"/>
              <a:t>123 days to detect</a:t>
            </a:r>
          </a:p>
          <a:p>
            <a:pPr marL="990600" lvl="1" indent="-533400">
              <a:lnSpc>
                <a:spcPct val="90000"/>
              </a:lnSpc>
            </a:pPr>
            <a:r>
              <a:rPr lang="en-US" dirty="0" smtClean="0"/>
              <a:t>56 days to resolve</a:t>
            </a:r>
          </a:p>
          <a:p>
            <a:pPr marL="990600" lvl="1" indent="-533400">
              <a:lnSpc>
                <a:spcPct val="90000"/>
              </a:lnSpc>
            </a:pPr>
            <a:r>
              <a:rPr lang="en-US" dirty="0" smtClean="0"/>
              <a:t>69% committed by friend or acquaintance</a:t>
            </a:r>
          </a:p>
          <a:p>
            <a:pPr marL="990600" lvl="1" indent="-533400">
              <a:lnSpc>
                <a:spcPct val="90000"/>
              </a:lnSpc>
            </a:pPr>
            <a:r>
              <a:rPr lang="en-US" dirty="0" smtClean="0"/>
              <a:t>54% self-detected</a:t>
            </a:r>
          </a:p>
          <a:p>
            <a:pPr marL="990600" lvl="1" indent="-533400">
              <a:lnSpc>
                <a:spcPct val="90000"/>
              </a:lnSpc>
              <a:buNone/>
            </a:pPr>
            <a:endParaRPr lang="en-US" dirty="0" smtClean="0">
              <a:solidFill>
                <a:srgbClr val="000000"/>
              </a:solidFill>
            </a:endParaRP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about your college?</a:t>
            </a:r>
            <a:endParaRPr lang="en-US" dirty="0"/>
          </a:p>
        </p:txBody>
      </p:sp>
      <p:sp>
        <p:nvSpPr>
          <p:cNvPr id="3" name="Subtitle 2"/>
          <p:cNvSpPr>
            <a:spLocks noGrp="1"/>
          </p:cNvSpPr>
          <p:nvPr>
            <p:ph type="subTitle" idx="1"/>
          </p:nvPr>
        </p:nvSpPr>
        <p:spPr>
          <a:xfrm>
            <a:off x="685800" y="3505200"/>
            <a:ext cx="7620000" cy="1752600"/>
          </a:xfrm>
        </p:spPr>
        <p:txBody>
          <a:bodyPr>
            <a:normAutofit/>
          </a:bodyPr>
          <a:lstStyle/>
          <a:p>
            <a:r>
              <a:rPr lang="en-US" dirty="0" smtClean="0"/>
              <a:t>What are your tough issues?</a:t>
            </a:r>
          </a:p>
          <a:p>
            <a:r>
              <a:rPr lang="en-US" dirty="0" smtClean="0"/>
              <a:t>How do you address them?</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5715000" y="1447800"/>
            <a:ext cx="2971800" cy="3416320"/>
          </a:xfrm>
          <a:prstGeom prst="rect">
            <a:avLst/>
          </a:prstGeom>
          <a:noFill/>
        </p:spPr>
        <p:txBody>
          <a:bodyPr wrap="square" rtlCol="0">
            <a:spAutoFit/>
          </a:bodyPr>
          <a:lstStyle/>
          <a:p>
            <a:pPr algn="ctr"/>
            <a:r>
              <a:rPr lang="en-US" sz="5400" dirty="0" smtClean="0">
                <a:solidFill>
                  <a:sysClr val="windowText" lastClr="000000"/>
                </a:solidFill>
                <a:latin typeface="Impact" pitchFamily="34" charset="0"/>
              </a:rPr>
              <a:t>Take the ball and </a:t>
            </a:r>
          </a:p>
          <a:p>
            <a:pPr algn="ctr"/>
            <a:r>
              <a:rPr lang="en-US" sz="5400" dirty="0" smtClean="0">
                <a:solidFill>
                  <a:sysClr val="windowText" lastClr="000000"/>
                </a:solidFill>
                <a:latin typeface="Impact" pitchFamily="34" charset="0"/>
              </a:rPr>
              <a:t>run with it.</a:t>
            </a:r>
            <a:endParaRPr lang="en-US" sz="5400" dirty="0">
              <a:solidFill>
                <a:sysClr val="windowText" lastClr="000000"/>
              </a:solidFill>
              <a:latin typeface="Impact"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Strategy &amp; Tactics</a:t>
            </a:r>
            <a:endParaRPr lang="en-US" dirty="0"/>
          </a:p>
        </p:txBody>
      </p:sp>
      <p:sp>
        <p:nvSpPr>
          <p:cNvPr id="3" name="Content Placeholder 2"/>
          <p:cNvSpPr>
            <a:spLocks noGrp="1"/>
          </p:cNvSpPr>
          <p:nvPr>
            <p:ph idx="1"/>
          </p:nvPr>
        </p:nvSpPr>
        <p:spPr>
          <a:xfrm>
            <a:off x="4267200" y="1600200"/>
            <a:ext cx="4419600" cy="4709160"/>
          </a:xfrm>
        </p:spPr>
        <p:txBody>
          <a:bodyPr/>
          <a:lstStyle/>
          <a:p>
            <a:r>
              <a:rPr lang="en-US" dirty="0" smtClean="0"/>
              <a:t>Issues</a:t>
            </a:r>
          </a:p>
          <a:p>
            <a:r>
              <a:rPr lang="en-US" dirty="0" smtClean="0"/>
              <a:t>Audiences</a:t>
            </a:r>
          </a:p>
          <a:p>
            <a:r>
              <a:rPr lang="en-US" dirty="0" smtClean="0"/>
              <a:t>Responsibility</a:t>
            </a:r>
          </a:p>
          <a:p>
            <a:r>
              <a:rPr lang="en-US" dirty="0" smtClean="0"/>
              <a:t>Threat levels</a:t>
            </a:r>
          </a:p>
          <a:p>
            <a:r>
              <a:rPr lang="en-US" dirty="0" smtClean="0"/>
              <a:t>Accountability</a:t>
            </a:r>
          </a:p>
          <a:p>
            <a:r>
              <a:rPr lang="en-US" dirty="0" smtClean="0"/>
              <a:t>ROI</a:t>
            </a:r>
            <a:endParaRPr lang="en-US" dirty="0"/>
          </a:p>
        </p:txBody>
      </p:sp>
      <p:sp>
        <p:nvSpPr>
          <p:cNvPr id="4" name="TextBox 3"/>
          <p:cNvSpPr txBox="1"/>
          <p:nvPr/>
        </p:nvSpPr>
        <p:spPr>
          <a:xfrm>
            <a:off x="609600" y="2819400"/>
            <a:ext cx="2286000" cy="1938992"/>
          </a:xfrm>
          <a:prstGeom prst="rect">
            <a:avLst/>
          </a:prstGeom>
          <a:noFill/>
        </p:spPr>
        <p:txBody>
          <a:bodyPr wrap="square" rtlCol="0">
            <a:spAutoFit/>
          </a:bodyPr>
          <a:lstStyle/>
          <a:p>
            <a:pPr algn="ctr"/>
            <a:r>
              <a:rPr lang="en-US" sz="4000" dirty="0" smtClean="0"/>
              <a:t>Variety of </a:t>
            </a:r>
          </a:p>
          <a:p>
            <a:pPr algn="ctr"/>
            <a:endParaRPr lang="en-US" sz="4000" dirty="0"/>
          </a:p>
        </p:txBody>
      </p:sp>
      <p:sp>
        <p:nvSpPr>
          <p:cNvPr id="5" name="Left Brace 4"/>
          <p:cNvSpPr/>
          <p:nvPr/>
        </p:nvSpPr>
        <p:spPr>
          <a:xfrm>
            <a:off x="2926081" y="1828800"/>
            <a:ext cx="1264919" cy="2743200"/>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chemeClr val="tx1"/>
                </a:solidFill>
              </a:ln>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090160"/>
          </a:xfrm>
        </p:spPr>
        <p:txBody>
          <a:bodyPr>
            <a:normAutofit lnSpcReduction="10000"/>
          </a:bodyPr>
          <a:lstStyle/>
          <a:p>
            <a:r>
              <a:rPr lang="en-US" dirty="0" smtClean="0"/>
              <a:t>Assess your resources</a:t>
            </a:r>
          </a:p>
          <a:p>
            <a:pPr>
              <a:buNone/>
            </a:pPr>
            <a:r>
              <a:rPr lang="en-US" dirty="0" smtClean="0"/>
              <a:t>	What talent do you have available to you?</a:t>
            </a:r>
          </a:p>
          <a:p>
            <a:pPr>
              <a:buNone/>
            </a:pPr>
            <a:r>
              <a:rPr lang="en-US" dirty="0" smtClean="0"/>
              <a:t>	What funding?</a:t>
            </a:r>
          </a:p>
          <a:p>
            <a:pPr>
              <a:buNone/>
            </a:pPr>
            <a:r>
              <a:rPr lang="en-US" dirty="0" smtClean="0"/>
              <a:t>	What media? </a:t>
            </a:r>
          </a:p>
          <a:p>
            <a:pPr>
              <a:buNone/>
            </a:pPr>
            <a:r>
              <a:rPr lang="en-US" dirty="0" smtClean="0"/>
              <a:t>	Delivery mechanisms?</a:t>
            </a:r>
          </a:p>
          <a:p>
            <a:endParaRPr lang="en-US" dirty="0" smtClean="0"/>
          </a:p>
          <a:p>
            <a:r>
              <a:rPr lang="en-US" dirty="0" smtClean="0"/>
              <a:t>Who looks where?</a:t>
            </a:r>
          </a:p>
          <a:p>
            <a:r>
              <a:rPr lang="en-US" dirty="0" smtClean="0"/>
              <a:t>Establish priorities</a:t>
            </a:r>
          </a:p>
          <a:p>
            <a:pPr>
              <a:buNone/>
            </a:pPr>
            <a:r>
              <a:rPr lang="en-US" dirty="0" smtClean="0"/>
              <a:t>	What messages are important?</a:t>
            </a:r>
          </a:p>
          <a:p>
            <a:pPr>
              <a:buNone/>
            </a:pPr>
            <a:r>
              <a:rPr lang="en-US" dirty="0" smtClean="0"/>
              <a:t>	To whom? When?  </a:t>
            </a:r>
          </a:p>
          <a:p>
            <a:endParaRPr lang="en-US" dirty="0"/>
          </a:p>
        </p:txBody>
      </p:sp>
      <p:sp>
        <p:nvSpPr>
          <p:cNvPr id="4" name="Rectangle 3"/>
          <p:cNvSpPr/>
          <p:nvPr/>
        </p:nvSpPr>
        <p:spPr>
          <a:xfrm>
            <a:off x="762000" y="457200"/>
            <a:ext cx="5638800" cy="707886"/>
          </a:xfrm>
          <a:prstGeom prst="rect">
            <a:avLst/>
          </a:prstGeom>
        </p:spPr>
        <p:txBody>
          <a:bodyPr wrap="square">
            <a:spAutoFit/>
          </a:bodyPr>
          <a:lstStyle/>
          <a:p>
            <a:r>
              <a:rPr lang="en-US" sz="4000" b="1" dirty="0" smtClean="0">
                <a:solidFill>
                  <a:schemeClr val="accent1"/>
                </a:solidFill>
                <a:effectLst>
                  <a:outerShdw blurRad="38100" dist="38100" dir="2700000" algn="tl">
                    <a:srgbClr val="000000">
                      <a:alpha val="43137"/>
                    </a:srgbClr>
                  </a:outerShdw>
                </a:effectLst>
                <a:latin typeface="Lucida Sans Unicode" pitchFamily="34" charset="0"/>
                <a:cs typeface="Lucida Sans Unicode" pitchFamily="34" charset="0"/>
              </a:rPr>
              <a:t>Where Do I Begin?</a:t>
            </a:r>
            <a:endParaRPr lang="en-US" sz="4000" b="1" dirty="0">
              <a:solidFill>
                <a:schemeClr val="accent1"/>
              </a:solidFill>
              <a:effectLst>
                <a:outerShdw blurRad="38100" dist="38100" dir="2700000" algn="tl">
                  <a:srgbClr val="000000">
                    <a:alpha val="43137"/>
                  </a:srgbClr>
                </a:outerShdw>
              </a:effectLst>
              <a:latin typeface="Lucida Sans Unicode" pitchFamily="34" charset="0"/>
              <a:cs typeface="Lucida Sans Unicode"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on Students</a:t>
            </a:r>
            <a:endParaRPr lang="en-US" dirty="0"/>
          </a:p>
        </p:txBody>
      </p:sp>
      <p:sp>
        <p:nvSpPr>
          <p:cNvPr id="3" name="Content Placeholder 2"/>
          <p:cNvSpPr>
            <a:spLocks noGrp="1"/>
          </p:cNvSpPr>
          <p:nvPr>
            <p:ph idx="1"/>
          </p:nvPr>
        </p:nvSpPr>
        <p:spPr/>
        <p:txBody>
          <a:bodyPr/>
          <a:lstStyle/>
          <a:p>
            <a:r>
              <a:rPr lang="en-US" dirty="0" smtClean="0"/>
              <a:t>Largest population (highest incidents)</a:t>
            </a:r>
          </a:p>
          <a:p>
            <a:r>
              <a:rPr lang="en-US" dirty="0" smtClean="0"/>
              <a:t>Best ROI</a:t>
            </a:r>
          </a:p>
          <a:p>
            <a:r>
              <a:rPr lang="en-US" dirty="0" smtClean="0"/>
              <a:t>More apt to change?</a:t>
            </a:r>
          </a:p>
          <a:p>
            <a:pPr>
              <a:buNone/>
            </a:pPr>
            <a:endParaRPr lang="en-US" dirty="0"/>
          </a:p>
        </p:txBody>
      </p:sp>
      <p:pic>
        <p:nvPicPr>
          <p:cNvPr id="4" name="Picture 3" descr="pic3.jpg"/>
          <p:cNvPicPr>
            <a:picLocks noChangeAspect="1"/>
          </p:cNvPicPr>
          <p:nvPr/>
        </p:nvPicPr>
        <p:blipFill>
          <a:blip r:embed="rId2"/>
          <a:stretch>
            <a:fillRect/>
          </a:stretch>
        </p:blipFill>
        <p:spPr>
          <a:xfrm>
            <a:off x="2514600" y="3429000"/>
            <a:ext cx="5429250" cy="290512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143000"/>
          </a:xfrm>
        </p:spPr>
        <p:txBody>
          <a:bodyPr/>
          <a:lstStyle/>
          <a:p>
            <a:r>
              <a:rPr lang="en-US" dirty="0" smtClean="0"/>
              <a:t>Resource Creativity*</a:t>
            </a:r>
            <a:endParaRPr lang="en-US" dirty="0"/>
          </a:p>
        </p:txBody>
      </p:sp>
      <p:sp>
        <p:nvSpPr>
          <p:cNvPr id="3" name="Content Placeholder 2"/>
          <p:cNvSpPr>
            <a:spLocks noGrp="1"/>
          </p:cNvSpPr>
          <p:nvPr>
            <p:ph idx="1"/>
          </p:nvPr>
        </p:nvSpPr>
        <p:spPr>
          <a:xfrm>
            <a:off x="457200" y="685800"/>
            <a:ext cx="8229600" cy="4709160"/>
          </a:xfrm>
        </p:spPr>
        <p:txBody>
          <a:bodyPr>
            <a:normAutofit lnSpcReduction="10000"/>
          </a:bodyPr>
          <a:lstStyle/>
          <a:p>
            <a:pPr lvl="1"/>
            <a:endParaRPr lang="en-US" sz="2800" dirty="0" smtClean="0"/>
          </a:p>
          <a:p>
            <a:pPr lvl="1"/>
            <a:r>
              <a:rPr lang="en-US" sz="2800" dirty="0" smtClean="0"/>
              <a:t>Talk is cheap– visit dorms, student groups, classes</a:t>
            </a:r>
          </a:p>
          <a:p>
            <a:pPr lvl="1"/>
            <a:r>
              <a:rPr lang="en-US" sz="2800" dirty="0" smtClean="0"/>
              <a:t>Student workers are usually affordable</a:t>
            </a:r>
          </a:p>
          <a:p>
            <a:pPr lvl="1"/>
            <a:r>
              <a:rPr lang="en-US" sz="2800" dirty="0" smtClean="0"/>
              <a:t>Become someone’s pet project (marketing student group? Service learning?)</a:t>
            </a:r>
          </a:p>
          <a:p>
            <a:pPr lvl="1"/>
            <a:r>
              <a:rPr lang="en-US" sz="2800" dirty="0" smtClean="0"/>
              <a:t>Ask your neighbors (Student Life may have $$$ and/or resources)</a:t>
            </a:r>
          </a:p>
          <a:p>
            <a:pPr lvl="1"/>
            <a:r>
              <a:rPr lang="en-US" sz="2800" dirty="0" smtClean="0"/>
              <a:t>Free-sources </a:t>
            </a:r>
          </a:p>
          <a:p>
            <a:pPr lvl="1"/>
            <a:r>
              <a:rPr lang="en-US" sz="2800" dirty="0" smtClean="0"/>
              <a:t>What else?</a:t>
            </a:r>
            <a:endParaRPr lang="en-US" dirty="0" smtClean="0"/>
          </a:p>
          <a:p>
            <a:pPr lvl="1"/>
            <a:endParaRPr lang="en-US" dirty="0" smtClean="0"/>
          </a:p>
        </p:txBody>
      </p:sp>
      <p:sp>
        <p:nvSpPr>
          <p:cNvPr id="4" name="TextBox 3"/>
          <p:cNvSpPr txBox="1"/>
          <p:nvPr/>
        </p:nvSpPr>
        <p:spPr>
          <a:xfrm>
            <a:off x="3733800" y="5334000"/>
            <a:ext cx="4876800" cy="646331"/>
          </a:xfrm>
          <a:prstGeom prst="rect">
            <a:avLst/>
          </a:prstGeom>
          <a:noFill/>
        </p:spPr>
        <p:txBody>
          <a:bodyPr wrap="square" rtlCol="0">
            <a:spAutoFit/>
          </a:bodyPr>
          <a:lstStyle/>
          <a:p>
            <a:pPr algn="r"/>
            <a:r>
              <a:rPr lang="en-US" dirty="0" smtClean="0">
                <a:solidFill>
                  <a:schemeClr val="accent1"/>
                </a:solidFill>
                <a:effectLst>
                  <a:outerShdw blurRad="38100" dist="38100" dir="2700000" algn="tl">
                    <a:srgbClr val="000000">
                      <a:alpha val="43137"/>
                    </a:srgbClr>
                  </a:outerShdw>
                </a:effectLst>
                <a:latin typeface="Lucida Sans Unicode" pitchFamily="34" charset="0"/>
                <a:cs typeface="Lucida Sans Unicode" pitchFamily="34" charset="0"/>
              </a:rPr>
              <a:t>*Doing Something with Nothing</a:t>
            </a:r>
          </a:p>
          <a:p>
            <a:pPr algn="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dirty="0" smtClean="0"/>
              <a:t>About LSU</a:t>
            </a:r>
            <a:endParaRPr lang="en-US" dirty="0"/>
          </a:p>
        </p:txBody>
      </p:sp>
      <p:pic>
        <p:nvPicPr>
          <p:cNvPr id="6" name="Picture 5" descr="DSC_0976.JPG"/>
          <p:cNvPicPr>
            <a:picLocks noChangeAspect="1"/>
          </p:cNvPicPr>
          <p:nvPr/>
        </p:nvPicPr>
        <p:blipFill>
          <a:blip r:embed="rId2" cstate="print"/>
          <a:stretch>
            <a:fillRect/>
          </a:stretch>
        </p:blipFill>
        <p:spPr>
          <a:xfrm>
            <a:off x="304800" y="4495800"/>
            <a:ext cx="3208630" cy="2209800"/>
          </a:xfrm>
          <a:prstGeom prst="rect">
            <a:avLst/>
          </a:prstGeom>
        </p:spPr>
      </p:pic>
      <p:pic>
        <p:nvPicPr>
          <p:cNvPr id="7" name="Picture 6" descr="girls, Hill, arch.jpg"/>
          <p:cNvPicPr>
            <a:picLocks noChangeAspect="1"/>
          </p:cNvPicPr>
          <p:nvPr/>
        </p:nvPicPr>
        <p:blipFill>
          <a:blip r:embed="rId3" cstate="print"/>
          <a:stretch>
            <a:fillRect/>
          </a:stretch>
        </p:blipFill>
        <p:spPr>
          <a:xfrm>
            <a:off x="6858000" y="152400"/>
            <a:ext cx="2217614" cy="3315089"/>
          </a:xfrm>
          <a:prstGeom prst="rect">
            <a:avLst/>
          </a:prstGeom>
        </p:spPr>
      </p:pic>
      <p:pic>
        <p:nvPicPr>
          <p:cNvPr id="9" name="Picture 8" descr="Marcia Newcomer.jpg"/>
          <p:cNvPicPr>
            <a:picLocks noChangeAspect="1"/>
          </p:cNvPicPr>
          <p:nvPr/>
        </p:nvPicPr>
        <p:blipFill>
          <a:blip r:embed="rId4"/>
          <a:srcRect l="14020"/>
          <a:stretch>
            <a:fillRect/>
          </a:stretch>
        </p:blipFill>
        <p:spPr>
          <a:xfrm>
            <a:off x="3276600" y="533400"/>
            <a:ext cx="3271245" cy="2749451"/>
          </a:xfrm>
          <a:prstGeom prst="rect">
            <a:avLst/>
          </a:prstGeom>
        </p:spPr>
      </p:pic>
      <p:pic>
        <p:nvPicPr>
          <p:cNvPr id="10" name="Picture 9" descr="Atkinson Cuppola.jpg"/>
          <p:cNvPicPr>
            <a:picLocks noChangeAspect="1"/>
          </p:cNvPicPr>
          <p:nvPr/>
        </p:nvPicPr>
        <p:blipFill>
          <a:blip r:embed="rId5" cstate="print"/>
          <a:srcRect b="10650"/>
          <a:stretch>
            <a:fillRect/>
          </a:stretch>
        </p:blipFill>
        <p:spPr>
          <a:xfrm>
            <a:off x="304800" y="914400"/>
            <a:ext cx="2590800" cy="3352800"/>
          </a:xfrm>
          <a:prstGeom prst="rect">
            <a:avLst/>
          </a:prstGeom>
        </p:spPr>
      </p:pic>
      <p:pic>
        <p:nvPicPr>
          <p:cNvPr id="1026" name="Picture 2"/>
          <p:cNvPicPr>
            <a:picLocks noChangeAspect="1" noChangeArrowheads="1"/>
          </p:cNvPicPr>
          <p:nvPr/>
        </p:nvPicPr>
        <p:blipFill>
          <a:blip r:embed="rId6"/>
          <a:srcRect/>
          <a:stretch>
            <a:fillRect/>
          </a:stretch>
        </p:blipFill>
        <p:spPr bwMode="auto">
          <a:xfrm>
            <a:off x="4114800" y="3654691"/>
            <a:ext cx="4800600" cy="32033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l="14499" t="16183" r="15864" b="6136"/>
          <a:stretch>
            <a:fillRect/>
          </a:stretch>
        </p:blipFill>
        <p:spPr bwMode="auto">
          <a:xfrm>
            <a:off x="1219200" y="138953"/>
            <a:ext cx="7010400" cy="65980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Tad</a:t>
            </a:r>
            <a:endParaRPr lang="en-US" dirty="0"/>
          </a:p>
        </p:txBody>
      </p:sp>
      <p:pic>
        <p:nvPicPr>
          <p:cNvPr id="9" name="Content Placeholder 8" descr="license-ssn.jpg"/>
          <p:cNvPicPr>
            <a:picLocks noGrp="1" noChangeAspect="1"/>
          </p:cNvPicPr>
          <p:nvPr>
            <p:ph idx="1"/>
          </p:nvPr>
        </p:nvPicPr>
        <p:blipFill>
          <a:blip r:embed="rId2"/>
          <a:stretch>
            <a:fillRect/>
          </a:stretch>
        </p:blipFill>
        <p:spPr>
          <a:xfrm>
            <a:off x="1554678" y="1905000"/>
            <a:ext cx="5917870" cy="35052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l="12908" t="17955" r="14610" b="5435"/>
          <a:stretch>
            <a:fillRect/>
          </a:stretch>
        </p:blipFill>
        <p:spPr bwMode="auto">
          <a:xfrm>
            <a:off x="0" y="0"/>
            <a:ext cx="9144000" cy="80166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Identity theft</a:t>
            </a:r>
            <a:endParaRPr lang="en-US" dirty="0"/>
          </a:p>
        </p:txBody>
      </p:sp>
      <p:sp>
        <p:nvSpPr>
          <p:cNvPr id="3" name="Subtitle 2"/>
          <p:cNvSpPr>
            <a:spLocks noGrp="1"/>
          </p:cNvSpPr>
          <p:nvPr>
            <p:ph type="subTitle" idx="1"/>
          </p:nvPr>
        </p:nvSpPr>
        <p:spPr>
          <a:xfrm>
            <a:off x="685800" y="3505200"/>
            <a:ext cx="7620000" cy="1752600"/>
          </a:xfrm>
        </p:spPr>
        <p:txBody>
          <a:bodyPr>
            <a:normAutofit/>
          </a:bodyPr>
          <a:lstStyle/>
          <a:p>
            <a:r>
              <a:rPr lang="en-US" dirty="0" smtClean="0"/>
              <a:t>Phishing Attacks</a:t>
            </a:r>
            <a:endParaRPr lang="en-US" dirty="0"/>
          </a:p>
          <a:p>
            <a:r>
              <a:rPr lang="en-US" dirty="0" smtClean="0"/>
              <a:t>Zombie Computers</a:t>
            </a:r>
          </a:p>
          <a:p>
            <a:r>
              <a:rPr lang="en-US" dirty="0" smtClean="0"/>
              <a:t>Credit Monitoring</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2007.06-tad-ad.gif"/>
          <p:cNvPicPr>
            <a:picLocks noGrp="1" noChangeAspect="1"/>
          </p:cNvPicPr>
          <p:nvPr>
            <p:ph idx="1"/>
          </p:nvPr>
        </p:nvPicPr>
        <p:blipFill>
          <a:blip r:embed="rId2"/>
          <a:stretch>
            <a:fillRect/>
          </a:stretch>
        </p:blipFill>
        <p:spPr>
          <a:xfrm>
            <a:off x="1" y="0"/>
            <a:ext cx="9144000" cy="68580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 name="Picture 4" descr="phishing-poster"/>
          <p:cNvPicPr>
            <a:picLocks noGrp="1" noChangeAspect="1" noChangeArrowheads="1"/>
          </p:cNvPicPr>
          <p:nvPr>
            <p:ph idx="1"/>
          </p:nvPr>
        </p:nvPicPr>
        <p:blipFill>
          <a:blip r:embed="rId2"/>
          <a:srcRect b="54567"/>
          <a:stretch>
            <a:fillRect/>
          </a:stretch>
        </p:blipFill>
        <p:spPr bwMode="auto">
          <a:xfrm>
            <a:off x="0" y="533400"/>
            <a:ext cx="9144000"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sthomp8\My Documents\IT Stuff\TadRamey\phishing-poster.jpg"/>
          <p:cNvPicPr>
            <a:picLocks noChangeAspect="1" noChangeArrowheads="1"/>
          </p:cNvPicPr>
          <p:nvPr/>
        </p:nvPicPr>
        <p:blipFill>
          <a:blip r:embed="rId2"/>
          <a:srcRect/>
          <a:stretch>
            <a:fillRect/>
          </a:stretch>
        </p:blipFill>
        <p:spPr bwMode="auto">
          <a:xfrm>
            <a:off x="0" y="457200"/>
            <a:ext cx="9144000" cy="59436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veille-halfpage-phish.jpg"/>
          <p:cNvPicPr>
            <a:picLocks noChangeAspect="1"/>
          </p:cNvPicPr>
          <p:nvPr/>
        </p:nvPicPr>
        <p:blipFill>
          <a:blip r:embed="rId2"/>
          <a:srcRect l="9739" t="3333" r="9739" b="3333"/>
          <a:stretch>
            <a:fillRect/>
          </a:stretch>
        </p:blipFill>
        <p:spPr>
          <a:xfrm rot="5400000">
            <a:off x="1809750" y="-819150"/>
            <a:ext cx="5410200" cy="81153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id-theft2"/>
          <p:cNvPicPr>
            <a:picLocks noChangeAspect="1" noChangeArrowheads="1"/>
          </p:cNvPicPr>
          <p:nvPr/>
        </p:nvPicPr>
        <p:blipFill>
          <a:blip r:embed="rId2"/>
          <a:srcRect b="55324"/>
          <a:stretch>
            <a:fillRect/>
          </a:stretch>
        </p:blipFill>
        <p:spPr bwMode="auto">
          <a:xfrm>
            <a:off x="533400" y="762000"/>
            <a:ext cx="8382000" cy="530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d-theft2.gif"/>
          <p:cNvPicPr>
            <a:picLocks noChangeAspect="1"/>
          </p:cNvPicPr>
          <p:nvPr/>
        </p:nvPicPr>
        <p:blipFill>
          <a:blip r:embed="rId2"/>
          <a:srcRect t="43333" b="8889"/>
          <a:stretch>
            <a:fillRect/>
          </a:stretch>
        </p:blipFill>
        <p:spPr>
          <a:xfrm>
            <a:off x="304800" y="609600"/>
            <a:ext cx="8626871" cy="5334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@LSU</a:t>
            </a:r>
            <a:endParaRPr lang="en-US" dirty="0"/>
          </a:p>
        </p:txBody>
      </p:sp>
      <p:sp>
        <p:nvSpPr>
          <p:cNvPr id="3" name="Content Placeholder 2"/>
          <p:cNvSpPr>
            <a:spLocks noGrp="1"/>
          </p:cNvSpPr>
          <p:nvPr>
            <p:ph idx="1"/>
          </p:nvPr>
        </p:nvSpPr>
        <p:spPr/>
        <p:txBody>
          <a:bodyPr/>
          <a:lstStyle/>
          <a:p>
            <a:pPr>
              <a:lnSpc>
                <a:spcPct val="80000"/>
              </a:lnSpc>
              <a:spcAft>
                <a:spcPct val="25000"/>
              </a:spcAft>
              <a:defRPr/>
            </a:pPr>
            <a:r>
              <a:rPr lang="en-US" sz="2400" dirty="0" smtClean="0"/>
              <a:t>First CIO hired in April 2005;  VCIT in 2008</a:t>
            </a:r>
          </a:p>
          <a:p>
            <a:pPr>
              <a:lnSpc>
                <a:spcPct val="80000"/>
              </a:lnSpc>
              <a:spcAft>
                <a:spcPct val="25000"/>
              </a:spcAft>
              <a:defRPr/>
            </a:pPr>
            <a:r>
              <a:rPr lang="en-US" sz="2400" dirty="0" smtClean="0"/>
              <a:t>IT organization “reorganized” in September 2005</a:t>
            </a:r>
          </a:p>
          <a:p>
            <a:pPr lvl="1">
              <a:lnSpc>
                <a:spcPct val="80000"/>
              </a:lnSpc>
              <a:spcAft>
                <a:spcPct val="25000"/>
              </a:spcAft>
              <a:defRPr/>
            </a:pPr>
            <a:r>
              <a:rPr lang="en-US" sz="2000" dirty="0" smtClean="0"/>
              <a:t>Office of CIO (HR/Finance, Security/Policy, Communications/Planning</a:t>
            </a:r>
            <a:r>
              <a:rPr lang="en-US" sz="1000" dirty="0" smtClean="0"/>
              <a:t>)</a:t>
            </a:r>
          </a:p>
          <a:p>
            <a:pPr lvl="1">
              <a:lnSpc>
                <a:spcPct val="80000"/>
              </a:lnSpc>
              <a:spcAft>
                <a:spcPct val="25000"/>
              </a:spcAft>
              <a:defRPr/>
            </a:pPr>
            <a:r>
              <a:rPr lang="en-US" sz="2000" dirty="0" smtClean="0"/>
              <a:t>4 divisions (NI, RE, UIS, USS)</a:t>
            </a:r>
            <a:endParaRPr lang="en-US" dirty="0" smtClean="0"/>
          </a:p>
          <a:p>
            <a:r>
              <a:rPr lang="en-US" sz="2400" b="1" dirty="0" smtClean="0"/>
              <a:t>Flagship IT Strategy </a:t>
            </a:r>
          </a:p>
          <a:p>
            <a:pPr lvl="1"/>
            <a:r>
              <a:rPr lang="en-US" sz="2000" b="1" dirty="0" smtClean="0"/>
              <a:t>Community-authored </a:t>
            </a:r>
          </a:p>
          <a:p>
            <a:pPr lvl="1"/>
            <a:r>
              <a:rPr lang="en-US" sz="2000" b="1" dirty="0" smtClean="0"/>
              <a:t>10 key recommendations</a:t>
            </a:r>
          </a:p>
          <a:p>
            <a:pPr lvl="1"/>
            <a:r>
              <a:rPr lang="en-US" sz="2000" b="1" dirty="0" smtClean="0"/>
              <a:t>Secure and safeguard integrity of infrastructure and information</a:t>
            </a:r>
          </a:p>
          <a:p>
            <a:pPr lvl="1"/>
            <a:r>
              <a:rPr lang="en-US" sz="2000" b="1" dirty="0" smtClean="0"/>
              <a:t>Develop communications channels</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990600" y="228600"/>
            <a:ext cx="7391400" cy="640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Network security</a:t>
            </a:r>
            <a:endParaRPr lang="en-US" dirty="0"/>
          </a:p>
        </p:txBody>
      </p:sp>
      <p:sp>
        <p:nvSpPr>
          <p:cNvPr id="3" name="Subtitle 2"/>
          <p:cNvSpPr>
            <a:spLocks noGrp="1"/>
          </p:cNvSpPr>
          <p:nvPr>
            <p:ph type="subTitle" idx="1"/>
          </p:nvPr>
        </p:nvSpPr>
        <p:spPr>
          <a:xfrm>
            <a:off x="685800" y="3505200"/>
            <a:ext cx="7620000" cy="1752600"/>
          </a:xfrm>
        </p:spPr>
        <p:txBody>
          <a:bodyPr>
            <a:normAutofit/>
          </a:bodyPr>
          <a:lstStyle/>
          <a:p>
            <a:r>
              <a:rPr lang="en-US" dirty="0" smtClean="0"/>
              <a:t>Virus Protection</a:t>
            </a:r>
          </a:p>
          <a:p>
            <a:r>
              <a:rPr lang="en-US" dirty="0" smtClean="0"/>
              <a:t>Physical Security</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06.10-tad-virus-reveille.jpg"/>
          <p:cNvPicPr>
            <a:picLocks noGrp="1" noChangeAspect="1"/>
          </p:cNvPicPr>
          <p:nvPr>
            <p:ph idx="1"/>
          </p:nvPr>
        </p:nvPicPr>
        <p:blipFill>
          <a:blip r:embed="rId2"/>
          <a:stretch>
            <a:fillRect/>
          </a:stretch>
        </p:blipFill>
        <p:spPr>
          <a:xfrm>
            <a:off x="228600" y="457200"/>
            <a:ext cx="8792308" cy="5715000"/>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veille-halfpage-virus.jpg"/>
          <p:cNvPicPr>
            <a:picLocks noChangeAspect="1"/>
          </p:cNvPicPr>
          <p:nvPr/>
        </p:nvPicPr>
        <p:blipFill>
          <a:blip r:embed="rId2" cstate="print"/>
          <a:stretch>
            <a:fillRect/>
          </a:stretch>
        </p:blipFill>
        <p:spPr>
          <a:xfrm>
            <a:off x="0" y="426558"/>
            <a:ext cx="9144000" cy="6004883"/>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ysical-reveille.gif"/>
          <p:cNvPicPr>
            <a:picLocks noChangeAspect="1"/>
          </p:cNvPicPr>
          <p:nvPr/>
        </p:nvPicPr>
        <p:blipFill>
          <a:blip r:embed="rId2"/>
          <a:stretch>
            <a:fillRect/>
          </a:stretch>
        </p:blipFill>
        <p:spPr>
          <a:xfrm>
            <a:off x="533400" y="838200"/>
            <a:ext cx="8286209" cy="4467225"/>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zombie.jpg"/>
          <p:cNvPicPr>
            <a:picLocks noChangeAspect="1"/>
          </p:cNvPicPr>
          <p:nvPr/>
        </p:nvPicPr>
        <p:blipFill>
          <a:blip r:embed="rId2"/>
          <a:stretch>
            <a:fillRect/>
          </a:stretch>
        </p:blipFill>
        <p:spPr>
          <a:xfrm>
            <a:off x="1371600" y="0"/>
            <a:ext cx="6730663" cy="6537598"/>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veille-halfpage-zombie.jpg"/>
          <p:cNvPicPr>
            <a:picLocks noChangeAspect="1"/>
          </p:cNvPicPr>
          <p:nvPr/>
        </p:nvPicPr>
        <p:blipFill>
          <a:blip r:embed="rId2" cstate="print"/>
          <a:srcRect t="2381"/>
          <a:stretch>
            <a:fillRect/>
          </a:stretch>
        </p:blipFill>
        <p:spPr>
          <a:xfrm rot="5400000">
            <a:off x="1546090" y="-720474"/>
            <a:ext cx="5791200" cy="8298947"/>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DatA</a:t>
            </a:r>
            <a:r>
              <a:rPr lang="en-US" dirty="0" smtClean="0"/>
              <a:t> breaches</a:t>
            </a:r>
            <a:endParaRPr lang="en-US" dirty="0"/>
          </a:p>
        </p:txBody>
      </p:sp>
      <p:sp>
        <p:nvSpPr>
          <p:cNvPr id="3" name="Subtitle 2"/>
          <p:cNvSpPr>
            <a:spLocks noGrp="1"/>
          </p:cNvSpPr>
          <p:nvPr>
            <p:ph type="subTitle" idx="1"/>
          </p:nvPr>
        </p:nvSpPr>
        <p:spPr>
          <a:xfrm>
            <a:off x="685800" y="3505200"/>
            <a:ext cx="7620000" cy="1752600"/>
          </a:xfrm>
        </p:spPr>
        <p:txBody>
          <a:bodyPr>
            <a:normAutofit/>
          </a:bodyPr>
          <a:lstStyle/>
          <a:p>
            <a:r>
              <a:rPr lang="en-US" dirty="0" smtClean="0"/>
              <a:t>Encryption</a:t>
            </a:r>
          </a:p>
          <a:p>
            <a:r>
              <a:rPr lang="en-US" dirty="0" smtClean="0"/>
              <a:t>Credit Monitoring</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5" descr="encryption-reveille"/>
          <p:cNvPicPr>
            <a:picLocks noGrp="1" noChangeAspect="1" noChangeArrowheads="1"/>
          </p:cNvPicPr>
          <p:nvPr>
            <p:ph idx="1"/>
          </p:nvPr>
        </p:nvPicPr>
        <p:blipFill>
          <a:blip r:embed="rId2"/>
          <a:srcRect/>
          <a:stretch>
            <a:fillRect/>
          </a:stretch>
        </p:blipFill>
        <p:spPr bwMode="auto">
          <a:xfrm>
            <a:off x="0" y="381000"/>
            <a:ext cx="9144000"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08-02-Tad-Credit-Monitor.jpg"/>
          <p:cNvPicPr>
            <a:picLocks noChangeAspect="1"/>
          </p:cNvPicPr>
          <p:nvPr/>
        </p:nvPicPr>
        <p:blipFill>
          <a:blip r:embed="rId2"/>
          <a:stretch>
            <a:fillRect/>
          </a:stretch>
        </p:blipFill>
        <p:spPr>
          <a:xfrm>
            <a:off x="1331105" y="76200"/>
            <a:ext cx="6265730" cy="66294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Security &amp; </a:t>
            </a:r>
            <a:r>
              <a:rPr lang="en-US" dirty="0" err="1" smtClean="0"/>
              <a:t>Policy@LSU</a:t>
            </a:r>
            <a:endParaRPr lang="en-US" dirty="0"/>
          </a:p>
        </p:txBody>
      </p:sp>
      <p:sp>
        <p:nvSpPr>
          <p:cNvPr id="3" name="Content Placeholder 2"/>
          <p:cNvSpPr>
            <a:spLocks noGrp="1"/>
          </p:cNvSpPr>
          <p:nvPr>
            <p:ph idx="1"/>
          </p:nvPr>
        </p:nvSpPr>
        <p:spPr>
          <a:xfrm>
            <a:off x="457200" y="1600200"/>
            <a:ext cx="8229600" cy="4800600"/>
          </a:xfrm>
        </p:spPr>
        <p:txBody>
          <a:bodyPr/>
          <a:lstStyle/>
          <a:p>
            <a:r>
              <a:rPr lang="en-US" sz="2400" dirty="0" smtClean="0"/>
              <a:t>Established IT Security and Policy Office in Fall 2005</a:t>
            </a:r>
          </a:p>
          <a:p>
            <a:pPr lvl="1"/>
            <a:r>
              <a:rPr lang="en-US" sz="2000" dirty="0" smtClean="0"/>
              <a:t>Appointed LSU’s first Chief IT Security &amp; Policy Officer</a:t>
            </a:r>
          </a:p>
          <a:p>
            <a:pPr lvl="1"/>
            <a:r>
              <a:rPr lang="en-US" sz="2000" dirty="0" smtClean="0"/>
              <a:t>9 FTE’s</a:t>
            </a:r>
          </a:p>
          <a:p>
            <a:r>
              <a:rPr lang="en-US" sz="2400" dirty="0" smtClean="0"/>
              <a:t>Commissioned external security audit</a:t>
            </a:r>
          </a:p>
          <a:p>
            <a:pPr lvl="1"/>
            <a:r>
              <a:rPr lang="en-US" sz="2000" dirty="0" smtClean="0"/>
              <a:t>LSU IT security rated “Fair” - no glaring holes, but …</a:t>
            </a:r>
          </a:p>
          <a:p>
            <a:pPr lvl="1"/>
            <a:r>
              <a:rPr lang="en-US" sz="2000" dirty="0" smtClean="0"/>
              <a:t>94 recommendations for improvements in policy and practice</a:t>
            </a:r>
          </a:p>
          <a:p>
            <a:r>
              <a:rPr lang="en-US" sz="2400" dirty="0" smtClean="0"/>
              <a:t>IT Security and Policy addressed in the Flagship IT Strategy (FITS)</a:t>
            </a:r>
          </a:p>
          <a:p>
            <a:pPr lvl="1"/>
            <a:r>
              <a:rPr lang="en-US" sz="2000" dirty="0" smtClean="0"/>
              <a:t>Essentially, a call to follow the audit recommendations</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veille-halfpage-monkey.jpg"/>
          <p:cNvPicPr>
            <a:picLocks noChangeAspect="1"/>
          </p:cNvPicPr>
          <p:nvPr/>
        </p:nvPicPr>
        <p:blipFill>
          <a:blip r:embed="rId2" cstate="print"/>
          <a:srcRect t="2325"/>
          <a:stretch>
            <a:fillRect/>
          </a:stretch>
        </p:blipFill>
        <p:spPr>
          <a:xfrm rot="5400000">
            <a:off x="1581763" y="-1003775"/>
            <a:ext cx="5872662" cy="8642212"/>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DMCA/RIAA</a:t>
            </a:r>
            <a:endParaRPr lang="en-US" dirty="0"/>
          </a:p>
        </p:txBody>
      </p:sp>
      <p:sp>
        <p:nvSpPr>
          <p:cNvPr id="3" name="Subtitle 2"/>
          <p:cNvSpPr>
            <a:spLocks noGrp="1"/>
          </p:cNvSpPr>
          <p:nvPr>
            <p:ph type="subTitle" idx="1"/>
          </p:nvPr>
        </p:nvSpPr>
        <p:spPr>
          <a:xfrm>
            <a:off x="685800" y="3505200"/>
            <a:ext cx="7620000" cy="1752600"/>
          </a:xfrm>
        </p:spPr>
        <p:txBody>
          <a:bodyPr>
            <a:normAutofit/>
          </a:bodyPr>
          <a:lstStyle/>
          <a:p>
            <a:r>
              <a:rPr lang="en-US" dirty="0" smtClean="0"/>
              <a:t>Legal Ramifications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llegal-download.jpg"/>
          <p:cNvPicPr>
            <a:picLocks noChangeAspect="1"/>
          </p:cNvPicPr>
          <p:nvPr/>
        </p:nvPicPr>
        <p:blipFill>
          <a:blip r:embed="rId2"/>
          <a:stretch>
            <a:fillRect/>
          </a:stretch>
        </p:blipFill>
        <p:spPr>
          <a:xfrm>
            <a:off x="152400" y="533400"/>
            <a:ext cx="8720545" cy="5926584"/>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veille-halfpage03-stealmusic copy.jpg"/>
          <p:cNvPicPr>
            <a:picLocks noChangeAspect="1"/>
          </p:cNvPicPr>
          <p:nvPr/>
        </p:nvPicPr>
        <p:blipFill>
          <a:blip r:embed="rId2"/>
          <a:srcRect l="13143" t="16667" r="28425" b="35556"/>
          <a:stretch>
            <a:fillRect/>
          </a:stretch>
        </p:blipFill>
        <p:spPr>
          <a:xfrm>
            <a:off x="354419" y="533400"/>
            <a:ext cx="8408581" cy="556260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mcaWebAd.eps"/>
          <p:cNvPicPr>
            <a:picLocks noGrp="1" noChangeAspect="1"/>
          </p:cNvPicPr>
          <p:nvPr>
            <p:ph idx="1"/>
          </p:nvPr>
        </p:nvPicPr>
        <p:blipFill>
          <a:blip r:embed="rId2"/>
          <a:stretch>
            <a:fillRect/>
          </a:stretch>
        </p:blipFill>
        <p:spPr>
          <a:xfrm>
            <a:off x="228600" y="67669"/>
            <a:ext cx="8763000" cy="6866531"/>
          </a:xfrm>
          <a:ln>
            <a:solidFill>
              <a:schemeClr val="tx1"/>
            </a:solidFill>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4" name="Content Placeholder 2"/>
          <p:cNvSpPr>
            <a:spLocks noGrp="1"/>
          </p:cNvSpPr>
          <p:nvPr>
            <p:ph idx="1"/>
          </p:nvPr>
        </p:nvSpPr>
        <p:spPr/>
        <p:txBody>
          <a:bodyPr/>
          <a:lstStyle/>
          <a:p>
            <a:r>
              <a:rPr lang="en-US" dirty="0" smtClean="0"/>
              <a:t>Federal Trade Commission, ID Analytics, Privacy Rights Clearinghouse</a:t>
            </a:r>
          </a:p>
          <a:p>
            <a:r>
              <a:rPr lang="en-US" dirty="0" smtClean="0"/>
              <a:t>Educational Security Incidents (ESI)</a:t>
            </a:r>
          </a:p>
          <a:p>
            <a:r>
              <a:rPr lang="en-US" dirty="0" smtClean="0"/>
              <a:t>Javelin Strategy &amp; Research April ‘06 “The Demographics of Identity Fraud”</a:t>
            </a:r>
          </a:p>
          <a:p>
            <a:pPr>
              <a:buNone/>
            </a:pP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
        <p:nvSpPr>
          <p:cNvPr id="3" name="Subtitle 2"/>
          <p:cNvSpPr>
            <a:spLocks noGrp="1"/>
          </p:cNvSpPr>
          <p:nvPr>
            <p:ph type="subTitle" idx="1"/>
          </p:nvPr>
        </p:nvSpPr>
        <p:spPr>
          <a:xfrm>
            <a:off x="685800" y="3505200"/>
            <a:ext cx="7620000" cy="1752600"/>
          </a:xfrm>
          <a:noFill/>
        </p:spPr>
        <p:txBody>
          <a:bodyPr>
            <a:normAutofit/>
          </a:bodyPr>
          <a:lstStyle/>
          <a:p>
            <a:r>
              <a:rPr lang="en-US" dirty="0" smtClean="0">
                <a:hlinkClick r:id="rId3"/>
              </a:rPr>
              <a:t>sjt@lsu.edu</a:t>
            </a:r>
            <a:endParaRPr lang="en-US" dirty="0" smtClean="0"/>
          </a:p>
          <a:p>
            <a:r>
              <a:rPr lang="en-US" dirty="0" smtClean="0">
                <a:hlinkClick r:id="rId4"/>
              </a:rPr>
              <a:t>bnichols@lsu.edu</a:t>
            </a:r>
            <a:r>
              <a:rPr lang="en-US" dirty="0" smtClean="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Communications @LSU</a:t>
            </a:r>
            <a:endParaRPr lang="en-US" dirty="0"/>
          </a:p>
        </p:txBody>
      </p:sp>
      <p:sp>
        <p:nvSpPr>
          <p:cNvPr id="3" name="Content Placeholder 2"/>
          <p:cNvSpPr>
            <a:spLocks noGrp="1"/>
          </p:cNvSpPr>
          <p:nvPr>
            <p:ph idx="1"/>
          </p:nvPr>
        </p:nvSpPr>
        <p:spPr>
          <a:xfrm>
            <a:off x="457200" y="1600200"/>
            <a:ext cx="8229600" cy="3733800"/>
          </a:xfrm>
        </p:spPr>
        <p:txBody>
          <a:bodyPr/>
          <a:lstStyle/>
          <a:p>
            <a:r>
              <a:rPr lang="en-US" dirty="0" smtClean="0"/>
              <a:t>After FITS completed, focus changed to communications</a:t>
            </a:r>
          </a:p>
          <a:p>
            <a:r>
              <a:rPr lang="en-US" dirty="0" smtClean="0"/>
              <a:t>1.5 full time designers (ITS </a:t>
            </a:r>
            <a:r>
              <a:rPr lang="en-US" dirty="0" err="1" smtClean="0"/>
              <a:t>Webpages</a:t>
            </a:r>
            <a:r>
              <a:rPr lang="en-US" dirty="0" smtClean="0"/>
              <a:t>, IT marketing, IT publications)</a:t>
            </a:r>
          </a:p>
          <a:p>
            <a:r>
              <a:rPr lang="en-US" dirty="0" smtClean="0"/>
              <a:t>2 student workers (IT marketing)</a:t>
            </a:r>
          </a:p>
          <a:p>
            <a:r>
              <a:rPr lang="en-US" dirty="0" smtClean="0"/>
              <a:t>Funding from STF</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about your college?</a:t>
            </a:r>
            <a:endParaRPr lang="en-US" dirty="0"/>
          </a:p>
        </p:txBody>
      </p:sp>
      <p:sp>
        <p:nvSpPr>
          <p:cNvPr id="3" name="Subtitle 2"/>
          <p:cNvSpPr>
            <a:spLocks noGrp="1"/>
          </p:cNvSpPr>
          <p:nvPr>
            <p:ph type="subTitle" idx="1"/>
          </p:nvPr>
        </p:nvSpPr>
        <p:spPr>
          <a:xfrm>
            <a:off x="685800" y="3505200"/>
            <a:ext cx="7620000" cy="1752600"/>
          </a:xfrm>
        </p:spPr>
        <p:txBody>
          <a:bodyPr>
            <a:normAutofit/>
          </a:bodyPr>
          <a:lstStyle/>
          <a:p>
            <a:r>
              <a:rPr lang="en-US" dirty="0" smtClean="0"/>
              <a:t>Do you have an IT Security/Policy function?</a:t>
            </a:r>
          </a:p>
          <a:p>
            <a:r>
              <a:rPr lang="en-US" dirty="0" smtClean="0"/>
              <a:t>Do you have an IT Communications function?</a:t>
            </a:r>
          </a:p>
          <a:p>
            <a:r>
              <a:rPr lang="en-US" dirty="0" smtClean="0"/>
              <a:t>How do you communicate policies?</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Tough Issues</a:t>
            </a:r>
            <a:endParaRPr lang="en-US" dirty="0"/>
          </a:p>
        </p:txBody>
      </p:sp>
      <p:pic>
        <p:nvPicPr>
          <p:cNvPr id="5" name="Content Placeholder 4" descr="LSUGeauxGold.eps"/>
          <p:cNvPicPr>
            <a:picLocks noGrp="1" noChangeAspect="1"/>
          </p:cNvPicPr>
          <p:nvPr>
            <p:ph idx="1"/>
          </p:nvPr>
        </p:nvPicPr>
        <p:blipFill>
          <a:blip r:embed="rId2"/>
          <a:stretch>
            <a:fillRect/>
          </a:stretch>
        </p:blipFill>
        <p:spPr>
          <a:xfrm>
            <a:off x="7319700" y="6211442"/>
            <a:ext cx="1671900" cy="494158"/>
          </a:xfrm>
        </p:spPr>
      </p:pic>
      <p:sp>
        <p:nvSpPr>
          <p:cNvPr id="6" name="TextBox 5"/>
          <p:cNvSpPr txBox="1"/>
          <p:nvPr/>
        </p:nvSpPr>
        <p:spPr>
          <a:xfrm>
            <a:off x="381000" y="1905000"/>
            <a:ext cx="3886200" cy="2554545"/>
          </a:xfrm>
          <a:prstGeom prst="rect">
            <a:avLst/>
          </a:prstGeom>
          <a:noFill/>
        </p:spPr>
        <p:txBody>
          <a:bodyPr wrap="square" rtlCol="0">
            <a:spAutoFit/>
          </a:bodyPr>
          <a:lstStyle/>
          <a:p>
            <a:r>
              <a:rPr lang="en-US" sz="3200" dirty="0" smtClean="0"/>
              <a:t>DMCA/RIAA</a:t>
            </a:r>
          </a:p>
          <a:p>
            <a:r>
              <a:rPr lang="en-US" sz="3200" dirty="0" smtClean="0"/>
              <a:t>Network Security</a:t>
            </a:r>
          </a:p>
          <a:p>
            <a:r>
              <a:rPr lang="en-US" sz="3200" dirty="0" smtClean="0"/>
              <a:t>Virus Protection</a:t>
            </a:r>
          </a:p>
          <a:p>
            <a:r>
              <a:rPr lang="en-US" sz="3200" dirty="0" smtClean="0"/>
              <a:t>Data Breaches</a:t>
            </a:r>
          </a:p>
          <a:p>
            <a:r>
              <a:rPr lang="en-US" sz="3200" dirty="0" smtClean="0"/>
              <a:t>Identity Theft</a:t>
            </a:r>
          </a:p>
        </p:txBody>
      </p:sp>
      <p:pic>
        <p:nvPicPr>
          <p:cNvPr id="7" name="Picture 6" descr="LOCKLT.jpg"/>
          <p:cNvPicPr>
            <a:picLocks noChangeAspect="1"/>
          </p:cNvPicPr>
          <p:nvPr/>
        </p:nvPicPr>
        <p:blipFill>
          <a:blip r:embed="rId3"/>
          <a:stretch>
            <a:fillRect/>
          </a:stretch>
        </p:blipFill>
        <p:spPr>
          <a:xfrm>
            <a:off x="4114800" y="1752600"/>
            <a:ext cx="4812792" cy="321157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Are There Tough Issues?</a:t>
            </a:r>
            <a:br>
              <a:rPr lang="en-US" dirty="0" smtClean="0"/>
            </a:br>
            <a:r>
              <a:rPr lang="en-US" dirty="0" smtClean="0"/>
              <a:t>“Typical” College IT Environment</a:t>
            </a:r>
            <a:endParaRPr lang="en-US" dirty="0"/>
          </a:p>
        </p:txBody>
      </p:sp>
      <p:sp>
        <p:nvSpPr>
          <p:cNvPr id="3" name="Content Placeholder 2"/>
          <p:cNvSpPr>
            <a:spLocks noGrp="1"/>
          </p:cNvSpPr>
          <p:nvPr>
            <p:ph idx="1"/>
          </p:nvPr>
        </p:nvSpPr>
        <p:spPr/>
        <p:txBody>
          <a:bodyPr/>
          <a:lstStyle/>
          <a:p>
            <a:r>
              <a:rPr lang="en-US" dirty="0" smtClean="0"/>
              <a:t>Extremely “open” by culture and tradition</a:t>
            </a:r>
          </a:p>
          <a:p>
            <a:r>
              <a:rPr lang="en-US" dirty="0" smtClean="0"/>
              <a:t>25,000 – 75,000 networked devices</a:t>
            </a:r>
          </a:p>
          <a:p>
            <a:r>
              <a:rPr lang="en-US" dirty="0" smtClean="0"/>
              <a:t>Hardware and software deployed diverse</a:t>
            </a:r>
          </a:p>
          <a:p>
            <a:r>
              <a:rPr lang="en-US" dirty="0" smtClean="0"/>
              <a:t>Usually first to implement new technologies…..before matured</a:t>
            </a:r>
          </a:p>
          <a:p>
            <a:r>
              <a:rPr lang="en-US" dirty="0" smtClean="0"/>
              <a:t>Networked systems being probed continually for vulnerabilities</a:t>
            </a:r>
          </a:p>
          <a:p>
            <a:endParaRPr lang="en-US" dirty="0"/>
          </a:p>
        </p:txBody>
      </p:sp>
      <p:pic>
        <p:nvPicPr>
          <p:cNvPr id="4" name="Picture 3" descr="classrm.jpg"/>
          <p:cNvPicPr>
            <a:picLocks noChangeAspect="1"/>
          </p:cNvPicPr>
          <p:nvPr/>
        </p:nvPicPr>
        <p:blipFill>
          <a:blip r:embed="rId2" cstate="print"/>
          <a:stretch>
            <a:fillRect/>
          </a:stretch>
        </p:blipFill>
        <p:spPr>
          <a:xfrm>
            <a:off x="5029200" y="4800600"/>
            <a:ext cx="2629657" cy="175378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DMCA/RIAA</a:t>
            </a:r>
            <a:endParaRPr lang="en-US" dirty="0"/>
          </a:p>
        </p:txBody>
      </p:sp>
      <p:sp>
        <p:nvSpPr>
          <p:cNvPr id="3" name="Content Placeholder 2"/>
          <p:cNvSpPr>
            <a:spLocks noGrp="1"/>
          </p:cNvSpPr>
          <p:nvPr>
            <p:ph idx="1"/>
          </p:nvPr>
        </p:nvSpPr>
        <p:spPr/>
        <p:txBody>
          <a:bodyPr/>
          <a:lstStyle/>
          <a:p>
            <a:r>
              <a:rPr lang="en-US" dirty="0" smtClean="0"/>
              <a:t>Legislation enacted by Congress in 1998; HEOA 2008</a:t>
            </a:r>
          </a:p>
          <a:p>
            <a:r>
              <a:rPr lang="en-US" dirty="0" smtClean="0"/>
              <a:t>Educate users about current state of copyright law as it applies to file sharing and to keep up to date on changes to legislation</a:t>
            </a:r>
          </a:p>
          <a:p>
            <a:r>
              <a:rPr lang="en-US" dirty="0" smtClean="0"/>
              <a:t>Preventative measures to ensure proper use of peer-to-peer (P2P) applications </a:t>
            </a:r>
          </a:p>
          <a:p>
            <a:r>
              <a:rPr lang="en-US" dirty="0" smtClean="0"/>
              <a:t>LSU Student Government provides legal music service via Ruckus</a:t>
            </a:r>
          </a:p>
          <a:p>
            <a:endParaRPr lang="en-US" dirty="0" smtClean="0"/>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7">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FFFFFF"/>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968</TotalTime>
  <Words>814</Words>
  <Application>Microsoft Office PowerPoint</Application>
  <PresentationFormat>On-screen Show (4:3)</PresentationFormat>
  <Paragraphs>147</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Apex</vt:lpstr>
      <vt:lpstr>Soft Selling Tough Issues</vt:lpstr>
      <vt:lpstr>About LSU</vt:lpstr>
      <vt:lpstr>IT @LSU</vt:lpstr>
      <vt:lpstr>IT Security &amp; Policy@LSU</vt:lpstr>
      <vt:lpstr>IT Communications @LSU</vt:lpstr>
      <vt:lpstr>What about your college?</vt:lpstr>
      <vt:lpstr>Tough Issues</vt:lpstr>
      <vt:lpstr>Why Are There Tough Issues? “Typical” College IT Environment</vt:lpstr>
      <vt:lpstr>DMCA/RIAA</vt:lpstr>
      <vt:lpstr>Network Security/Virus Protection</vt:lpstr>
      <vt:lpstr>Data Breach Overview</vt:lpstr>
      <vt:lpstr>Louisiana Notification Law</vt:lpstr>
      <vt:lpstr>Identity Theft</vt:lpstr>
      <vt:lpstr>What about your college?</vt:lpstr>
      <vt:lpstr>Slide 15</vt:lpstr>
      <vt:lpstr>Strategy &amp; Tactics</vt:lpstr>
      <vt:lpstr>Slide 17</vt:lpstr>
      <vt:lpstr>Focus on Students</vt:lpstr>
      <vt:lpstr>Resource Creativity*</vt:lpstr>
      <vt:lpstr>Slide 20</vt:lpstr>
      <vt:lpstr>Meet Tad</vt:lpstr>
      <vt:lpstr>Slide 22</vt:lpstr>
      <vt:lpstr>Identity theft</vt:lpstr>
      <vt:lpstr>Slide 24</vt:lpstr>
      <vt:lpstr>Slide 25</vt:lpstr>
      <vt:lpstr>Slide 26</vt:lpstr>
      <vt:lpstr>Slide 27</vt:lpstr>
      <vt:lpstr>Slide 28</vt:lpstr>
      <vt:lpstr>Slide 29</vt:lpstr>
      <vt:lpstr>Slide 30</vt:lpstr>
      <vt:lpstr>Network security</vt:lpstr>
      <vt:lpstr>Slide 32</vt:lpstr>
      <vt:lpstr>Slide 33</vt:lpstr>
      <vt:lpstr>Slide 34</vt:lpstr>
      <vt:lpstr>Slide 35</vt:lpstr>
      <vt:lpstr>Slide 36</vt:lpstr>
      <vt:lpstr>DatA breaches</vt:lpstr>
      <vt:lpstr>Slide 38</vt:lpstr>
      <vt:lpstr>Slide 39</vt:lpstr>
      <vt:lpstr>Slide 40</vt:lpstr>
      <vt:lpstr>DMCA/RIAA</vt:lpstr>
      <vt:lpstr>Slide 42</vt:lpstr>
      <vt:lpstr>Slide 43</vt:lpstr>
      <vt:lpstr>Slide 44</vt:lpstr>
      <vt:lpstr>References</vt:lpstr>
      <vt:lpstr>Questions?</vt:lpstr>
    </vt:vector>
  </TitlesOfParts>
  <Company>LSU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 Selling Tough Issues</dc:title>
  <dc:subject>EDUCAUSE 2008</dc:subject>
  <dc:creator>Thompson and Nichols</dc:creator>
  <cp:lastModifiedBy>sthomp8</cp:lastModifiedBy>
  <cp:revision>102</cp:revision>
  <dcterms:created xsi:type="dcterms:W3CDTF">2008-07-17T15:50:18Z</dcterms:created>
  <dcterms:modified xsi:type="dcterms:W3CDTF">2008-10-27T17:47:56Z</dcterms:modified>
</cp:coreProperties>
</file>