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256" r:id="rId2"/>
    <p:sldId id="349" r:id="rId3"/>
    <p:sldId id="350" r:id="rId4"/>
    <p:sldId id="351" r:id="rId5"/>
    <p:sldId id="344" r:id="rId6"/>
    <p:sldId id="371" r:id="rId7"/>
    <p:sldId id="370" r:id="rId8"/>
    <p:sldId id="345" r:id="rId9"/>
    <p:sldId id="346" r:id="rId10"/>
    <p:sldId id="347" r:id="rId11"/>
    <p:sldId id="357" r:id="rId12"/>
    <p:sldId id="352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54" r:id="rId21"/>
    <p:sldId id="365" r:id="rId22"/>
    <p:sldId id="366" r:id="rId23"/>
    <p:sldId id="355" r:id="rId24"/>
    <p:sldId id="367" r:id="rId25"/>
    <p:sldId id="368" r:id="rId26"/>
    <p:sldId id="369" r:id="rId27"/>
    <p:sldId id="372" r:id="rId28"/>
    <p:sldId id="356" r:id="rId29"/>
    <p:sldId id="264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5C5E-7925-42D4-BAAF-19E3C3C6B363}" type="datetimeFigureOut">
              <a:rPr lang="en-US" smtClean="0"/>
              <a:pPr/>
              <a:t>10/31/2008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8A684-D799-4B93-AE27-5ED73F5DF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2-3000 students /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“with the </a:t>
            </a:r>
            <a:r>
              <a:rPr lang="en-US" sz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futile tradition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comparing the test performances of students using new learning technologies with those who study in more conventional ways. This is a </a:t>
            </a:r>
            <a:r>
              <a:rPr lang="en-US" sz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pointless endeavour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because any teaching and learning system, old or new, is a </a:t>
            </a:r>
            <a:r>
              <a:rPr lang="en-US" sz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complex reality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Comparing the impact of changes to small parts of the system is unlikely to reveal much effect and indeed, ‘</a:t>
            </a:r>
            <a:r>
              <a:rPr lang="en-US" sz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significant difference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’ is the usual result of such research.”</a:t>
            </a:r>
          </a:p>
          <a:p>
            <a:endParaRPr lang="en-US" sz="12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Instead we should examine “new learning technologies </a:t>
            </a:r>
            <a:r>
              <a:rPr lang="en-US" sz="12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their own terms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8A684-D799-4B93-AE27-5ED73F5DFF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D54E-9E8A-4731-B301-D5E827F2A6AA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5DF-E698-4AA6-9EAF-74A8F6CEC8E4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9374-B457-480F-8DCA-6239E30EF146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6F7D-940F-4E53-B39A-66864240B56F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1D12B-24ED-4995-878A-19AD06783CCE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CD74-4FC8-4224-AD50-E801139400A6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D32-73EA-45C5-8893-BF556F16A20D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E63A-158C-4BA8-A811-65D508818D67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965-797A-4748-BC21-84BC53E1294B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48A5-1A6C-4E8D-9B3F-3D987F91DCBF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94FB-A28B-413C-98C6-F1240E020BC5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65000" contrast="-85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4B32-0F2C-47F6-B954-CD596EC31021}" type="datetime1">
              <a:rPr lang="en-US" smtClean="0"/>
              <a:pPr/>
              <a:t>10/31/2008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Educause 2008 - Orlando, Florida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DE0C-241E-41CB-9BA9-19C6E906B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4958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Driving Substantive Teaching &amp; Learning Improvement Using the Five Sloan-C Pillars of Quality</a:t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772400" cy="137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Presentation By: Jon Mott &amp; Larry Seawright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Co-Contributors: Stephanie Allen &amp; Whitney Ransom</a:t>
            </a:r>
          </a:p>
          <a:p>
            <a:r>
              <a:rPr lang="en-US" sz="1800" spc="6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BRIGHAM YOUNG UNIVERSITY</a:t>
            </a:r>
            <a:endParaRPr lang="en-US" sz="1800" spc="600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4799012"/>
            <a:ext cx="62484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Framework of Goals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8467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ahoma" pitchFamily="34" charset="0"/>
              </a:rPr>
              <a:t>* Janet C. Moore. 2005. </a:t>
            </a:r>
            <a:r>
              <a:rPr lang="en-US" i="1">
                <a:solidFill>
                  <a:schemeClr val="bg1"/>
                </a:solidFill>
                <a:latin typeface="Tahoma" pitchFamily="34" charset="0"/>
              </a:rPr>
              <a:t>Sloan Consortium Quality Framework and the Five Pillars</a:t>
            </a:r>
            <a:r>
              <a:rPr lang="en-US">
                <a:solidFill>
                  <a:schemeClr val="bg1"/>
                </a:solidFill>
                <a:latin typeface="Tahoma" pitchFamily="34" charset="0"/>
              </a:rPr>
              <a:t>,</a:t>
            </a:r>
          </a:p>
          <a:p>
            <a:r>
              <a:rPr lang="en-US">
                <a:solidFill>
                  <a:schemeClr val="bg1"/>
                </a:solidFill>
                <a:latin typeface="Tahoma" pitchFamily="34" charset="0"/>
              </a:rPr>
              <a:t>The Sloan Consortium (</a:t>
            </a: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http://www.aln.org/publications/books/qualityframework.pdf</a:t>
            </a:r>
            <a:r>
              <a:rPr lang="en-US">
                <a:solidFill>
                  <a:schemeClr val="bg1"/>
                </a:solidFill>
                <a:latin typeface="Tahoma" pitchFamily="34" charset="0"/>
              </a:rPr>
              <a:t>).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3200400" y="1143000"/>
            <a:ext cx="2438400" cy="2438400"/>
          </a:xfrm>
          <a:prstGeom prst="ellipse">
            <a:avLst/>
          </a:prstGeom>
          <a:solidFill>
            <a:srgbClr val="3366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Learning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Effectiveness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514600" y="2971800"/>
            <a:ext cx="2438400" cy="2438400"/>
          </a:xfrm>
          <a:prstGeom prst="ellipse">
            <a:avLst/>
          </a:prstGeom>
          <a:solidFill>
            <a:srgbClr val="3366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Cost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Effectiveness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133600" y="1828800"/>
            <a:ext cx="2438400" cy="2438400"/>
          </a:xfrm>
          <a:prstGeom prst="ellipse">
            <a:avLst/>
          </a:prstGeom>
          <a:solidFill>
            <a:srgbClr val="3366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latin typeface="+mj-lt"/>
              </a:rPr>
              <a:t>Access</a:t>
            </a:r>
          </a:p>
          <a:p>
            <a:r>
              <a:rPr lang="en-US" b="1">
                <a:solidFill>
                  <a:schemeClr val="bg1"/>
                </a:solidFill>
                <a:latin typeface="+mj-lt"/>
              </a:rPr>
              <a:t>(Flexibility)</a:t>
            </a:r>
          </a:p>
          <a:p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3962400" y="2971800"/>
            <a:ext cx="2438400" cy="2438400"/>
          </a:xfrm>
          <a:prstGeom prst="ellipse">
            <a:avLst/>
          </a:prstGeom>
          <a:solidFill>
            <a:srgbClr val="3366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Student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Satisfaction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3400" y="1828800"/>
            <a:ext cx="2438400" cy="2438400"/>
          </a:xfrm>
          <a:prstGeom prst="ellipse">
            <a:avLst/>
          </a:prstGeom>
          <a:solidFill>
            <a:srgbClr val="3366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b="1">
                <a:solidFill>
                  <a:schemeClr val="bg1"/>
                </a:solidFill>
                <a:latin typeface="+mj-lt"/>
              </a:rPr>
              <a:t>Faculty</a:t>
            </a:r>
          </a:p>
          <a:p>
            <a:pPr algn="r"/>
            <a:r>
              <a:rPr lang="en-US" b="1">
                <a:solidFill>
                  <a:schemeClr val="bg1"/>
                </a:solidFill>
                <a:latin typeface="+mj-lt"/>
              </a:rPr>
              <a:t>Satisfaction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718945" y="3124200"/>
            <a:ext cx="148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1: Learning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PROBLEM: Introductory Chemistry Courses 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Limited Lab Time &amp; Space 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Cost &amp; Safety Concerns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 “Cook-Booking”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SOLUTION: Introductory Chemistry Courses 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STRATEGY: Safe, Virtual Environment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TACTIC: Build 3D Virtual Lab w/ Maya &amp; Adobe Director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Semi-Realistic Environment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Multiple Labs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Instructor Interface </a:t>
            </a:r>
          </a:p>
        </p:txBody>
      </p:sp>
      <p:pic>
        <p:nvPicPr>
          <p:cNvPr id="8" name="Picture 2" descr="chem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6172200" cy="4886325"/>
          </a:xfrm>
          <a:prstGeom prst="rect">
            <a:avLst/>
          </a:prstGeom>
          <a:noFill/>
        </p:spPr>
      </p:pic>
      <p:pic>
        <p:nvPicPr>
          <p:cNvPr id="6" name="Picture 5" descr="chem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14400"/>
            <a:ext cx="6172200" cy="4876800"/>
          </a:xfrm>
          <a:prstGeom prst="rect">
            <a:avLst/>
          </a:prstGeom>
          <a:noFill/>
        </p:spPr>
      </p:pic>
      <p:pic>
        <p:nvPicPr>
          <p:cNvPr id="7" name="Picture 4" descr="chem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514600"/>
            <a:ext cx="4800600" cy="3760788"/>
          </a:xfrm>
          <a:prstGeom prst="rect">
            <a:avLst/>
          </a:prstGeom>
          <a:noFill/>
        </p:spPr>
      </p:pic>
      <p:pic>
        <p:nvPicPr>
          <p:cNvPr id="9" name="Picture 3" descr="che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1" y="2514600"/>
            <a:ext cx="4800600" cy="3763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1: Learning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1: Learning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RESULTS: Introductory Chemistry Courses 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Students think “more like chemists,” i.e. they think more critically and are better at solving chemistry problems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Performance comparable or better than students with significant “wet” lab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2: Cost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PROBLEM: Introductory Accounting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Significant Faculty Time 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(Limited Time for Upper Division Courses)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Repetitive Instruction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Redundant Remediation</a:t>
            </a: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2: Cost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SOLUTION: Introductory Accounting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STRATEGY: Hybrid Course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TACTIC: Self-Paced CD-Based Course w/ Video &amp; Presentation Slides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Substantial “Drill-Down” Materials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 Supplementary “Applied Accounting” Lectures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Mott\AppData\Local\Microsoft\Windows\Temporary Internet Files\Content.Outlook\K5L7P3X3\Picture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6781800" cy="5008662"/>
          </a:xfrm>
          <a:prstGeom prst="rect">
            <a:avLst/>
          </a:prstGeom>
          <a:noFill/>
        </p:spPr>
      </p:pic>
      <p:pic>
        <p:nvPicPr>
          <p:cNvPr id="4" name="Picture 4" descr="C:\Users\Mott\AppData\Local\Microsoft\Windows\Temporary Internet Files\Content.Outlook\K5L7P3X3\Pic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681878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2: Cost Effectiveness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RESULTS: Introductory Accounting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Costs &amp; Time Reduced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 Satisfaction Improved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Heightened Interest in Accounting Major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3: Access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PROBLEM: Audiology &amp; Speech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Limited Access to Audiometer &amp; Patients for Practice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In-Class Demonstrations Ineffective</a:t>
            </a: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668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SOLUTION: Audiology &amp; Speech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STRATEGY: Create Virtual Tools &amp; Environment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TACTIC: Build Virtual Audiometer w/ Maya &amp; Adobe Director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Virtual Patients w/ Customizable Profiles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Self-Paced Practice Mode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Instructor Assignments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3: Access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aud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6201677" cy="5019675"/>
          </a:xfrm>
          <a:prstGeom prst="rect">
            <a:avLst/>
          </a:prstGeom>
          <a:noFill/>
        </p:spPr>
      </p:pic>
      <p:pic>
        <p:nvPicPr>
          <p:cNvPr id="10" name="Content Placeholder 9" descr="audiometerCapFemal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00" y="1295400"/>
            <a:ext cx="6248400" cy="5003360"/>
          </a:xfrm>
        </p:spPr>
      </p:pic>
      <p:pic>
        <p:nvPicPr>
          <p:cNvPr id="11" name="Picture 10" descr="audiometerCapM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524000"/>
            <a:ext cx="6248399" cy="5003361"/>
          </a:xfrm>
          <a:prstGeom prst="rect">
            <a:avLst/>
          </a:prstGeom>
        </p:spPr>
      </p:pic>
      <p:pic>
        <p:nvPicPr>
          <p:cNvPr id="12" name="Picture 11" descr="ProfileMak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2278" y="914400"/>
            <a:ext cx="4580277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3: Access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RESULTS: Audiology &amp; Speech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Substantially Enhanced Access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Students Acquire Skills Faster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839200" cy="2133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 Technology Make a Difference?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4: Student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PROBLEM: Histology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Tedious Methods for Studying Samples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Limited Access to Slides &amp; Microscopes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No Contextual Support</a:t>
            </a: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4: Student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SOLUTION: Histology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STRATEGY: Self-Paced, Flexible Study Tools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TACTIC: CD-Based &amp; Online Histology Tutorial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Thousands of Digitized Samples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Contextual Information &amp; Help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Drill &amp; Practice Tools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990600"/>
            <a:ext cx="7924800" cy="5334000"/>
            <a:chOff x="381000" y="990600"/>
            <a:chExt cx="7924800" cy="533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990600"/>
              <a:ext cx="7910512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381000" y="990600"/>
              <a:ext cx="7924800" cy="53340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78078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Mott\Documents\Stuff I'm Writing\Making a Significant Difference\histology_slides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143000"/>
            <a:ext cx="77724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4: Student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RESULTS: Histology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 Satisfaction ↑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Student Reliance on Tool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5: Faculty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PROBLEM: Classroom Interaction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Poor Feedback From Students During Class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Low Participation in Discussion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5: Faculty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SOLUTION: Classroom Interaction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STRATEGY: In-Class Response System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TACTIC: Standardized on iClicker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Multiplatform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Easy to Use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Integrated w/ Blackboard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iclick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 rot="629236">
            <a:off x="1344441" y="1128201"/>
            <a:ext cx="19621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Clicker Screensh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426224"/>
            <a:ext cx="5410200" cy="401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CASE 5: Faculty Satisfaction 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RESULTS: Classroom Interaction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Real-Time Formative Assessment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Better Class Discussion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Faculty Very Satisfied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Technology HAS a Significant Impact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The Impact is Demonstrable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Starting w/ Clear Goals is the Key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Articulate Problem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Design Solution Aimed at Problem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Develop Solution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Implement Solution</a:t>
            </a:r>
          </a:p>
          <a:p>
            <a:pPr lvl="1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Evaluate: Problem Solved?</a:t>
            </a:r>
          </a:p>
          <a:p>
            <a:pPr lvl="1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Surprise! This looks like ADDIE!</a:t>
            </a:r>
          </a:p>
          <a:p>
            <a:pPr lvl="1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One More “I” – ITERATE!!!</a:t>
            </a:r>
          </a:p>
          <a:p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Goal-Driven Design &amp; Evaluation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>
            <p:custDataLst>
              <p:tags r:id="rId1"/>
            </p:custDataLst>
          </p:nvPr>
        </p:nvSpPr>
        <p:spPr>
          <a:xfrm>
            <a:off x="2286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GOAL</a:t>
            </a:r>
          </a:p>
        </p:txBody>
      </p:sp>
      <p:sp>
        <p:nvSpPr>
          <p:cNvPr id="8" name="Right Arrow 7"/>
          <p:cNvSpPr/>
          <p:nvPr>
            <p:custDataLst>
              <p:tags r:id="rId2"/>
            </p:custDataLst>
          </p:nvPr>
        </p:nvSpPr>
        <p:spPr>
          <a:xfrm>
            <a:off x="2743200" y="2876550"/>
            <a:ext cx="609600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>
            <p:custDataLst>
              <p:tags r:id="rId3"/>
            </p:custDataLst>
          </p:nvPr>
        </p:nvSpPr>
        <p:spPr>
          <a:xfrm>
            <a:off x="34290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66294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Tactics</a:t>
            </a:r>
          </a:p>
        </p:txBody>
      </p:sp>
      <p:sp>
        <p:nvSpPr>
          <p:cNvPr id="11" name="Right Arrow 10"/>
          <p:cNvSpPr/>
          <p:nvPr>
            <p:custDataLst>
              <p:tags r:id="rId5"/>
            </p:custDataLst>
          </p:nvPr>
        </p:nvSpPr>
        <p:spPr>
          <a:xfrm>
            <a:off x="5943600" y="2876550"/>
            <a:ext cx="609600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1371600" y="1219200"/>
            <a:ext cx="53340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1143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PROBLEM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934200" y="3048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SOLUTION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934200" y="50292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RESULTS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7391400" y="2286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7315200" y="4191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839200" cy="2133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Discussion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47800" y="1600200"/>
            <a:ext cx="63718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jonmott@byu.edu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Larry_Seawright@byu.edu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http://ctl.byu.edu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http://at.byu.edu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http://jonmott.com</a:t>
            </a:r>
            <a:endParaRPr lang="en-US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5105400"/>
            <a:ext cx="7924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839200" cy="2133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 Instructional Design Make a Difference?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839200" cy="2133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How Can We Tell?*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886200"/>
            <a:ext cx="84582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*How do we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  convince</a:t>
            </a:r>
            <a:r>
              <a:rPr kumimoji="0" lang="en-US" sz="4800" b="1" u="none" strike="noStrike" kern="1200" cap="none" spc="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others?</a:t>
            </a:r>
            <a:endParaRPr kumimoji="0" lang="en-US" sz="4800" b="1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Traditional Approach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Comparative Media Studies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Long History of “NSD”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But what are we really measuring?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60512" cy="62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60000" contrast="-60000"/>
          </a:blip>
          <a:srcRect/>
          <a:stretch>
            <a:fillRect/>
          </a:stretch>
        </p:blipFill>
        <p:spPr bwMode="auto">
          <a:xfrm>
            <a:off x="4800600" y="152400"/>
            <a:ext cx="4160512" cy="629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Sir John Daniel*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Comparing test scores is a “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futile tradition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Comparing instructional media is a “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pointless endeavour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Teaching and learning systems are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complex realities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usual result is ‘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significant difference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’.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We should examine “new learning technologies </a:t>
            </a:r>
            <a:r>
              <a:rPr lang="en-US" sz="2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their own terms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endParaRPr lang="en-US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96000"/>
            <a:ext cx="81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*Preface, </a:t>
            </a:r>
            <a:r>
              <a:rPr lang="en-US" i="1" dirty="0" smtClean="0">
                <a:solidFill>
                  <a:schemeClr val="bg1"/>
                </a:solidFill>
              </a:rPr>
              <a:t>Distance Education &amp; Distributed Learning</a:t>
            </a:r>
            <a:r>
              <a:rPr lang="en-US" dirty="0" smtClean="0">
                <a:solidFill>
                  <a:schemeClr val="bg1"/>
                </a:solidFill>
              </a:rPr>
              <a:t> (2002, Published by IAP).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91000" cy="60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70000" contrast="-70000"/>
          </a:blip>
          <a:srcRect/>
          <a:stretch>
            <a:fillRect/>
          </a:stretch>
        </p:blipFill>
        <p:spPr bwMode="auto">
          <a:xfrm>
            <a:off x="4800600" y="152400"/>
            <a:ext cx="4191000" cy="60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Larry Cuban*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838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Study of K-20 in Silicon Valley: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 Teachers use technology to “</a:t>
            </a:r>
            <a:r>
              <a:rPr lang="en-US" sz="2600" dirty="0" smtClean="0">
                <a:solidFill>
                  <a:srgbClr val="FFC000"/>
                </a:solidFill>
              </a:rPr>
              <a:t>maintain existing practices</a:t>
            </a:r>
            <a:r>
              <a:rPr lang="en-US" sz="2600" dirty="0" smtClean="0">
                <a:solidFill>
                  <a:schemeClr val="bg1"/>
                </a:solidFill>
              </a:rPr>
              <a:t>.”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 Technology is general “</a:t>
            </a:r>
            <a:r>
              <a:rPr lang="en-US" sz="2600" dirty="0" smtClean="0">
                <a:solidFill>
                  <a:srgbClr val="FFC000"/>
                </a:solidFill>
              </a:rPr>
              <a:t>peripheral to the daily routines</a:t>
            </a:r>
            <a:r>
              <a:rPr lang="en-US" sz="2600" dirty="0" smtClean="0">
                <a:solidFill>
                  <a:schemeClr val="bg1"/>
                </a:solidFill>
              </a:rPr>
              <a:t>.”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 Teaching &amp; learning activity is </a:t>
            </a:r>
            <a:r>
              <a:rPr lang="en-US" sz="2600" dirty="0" smtClean="0">
                <a:solidFill>
                  <a:srgbClr val="FFC000"/>
                </a:solidFill>
              </a:rPr>
              <a:t>largely unchanged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 “</a:t>
            </a:r>
            <a:r>
              <a:rPr lang="en-US" sz="2600" dirty="0" smtClean="0">
                <a:solidFill>
                  <a:srgbClr val="FFC000"/>
                </a:solidFill>
              </a:rPr>
              <a:t>Lecturing still absorbs half to two-thirds</a:t>
            </a:r>
            <a:r>
              <a:rPr lang="en-US" sz="2600" dirty="0" smtClean="0">
                <a:solidFill>
                  <a:schemeClr val="bg1"/>
                </a:solidFill>
              </a:rPr>
              <a:t>” of teaching time.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096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i="1" dirty="0" smtClean="0">
                <a:solidFill>
                  <a:schemeClr val="bg1"/>
                </a:solidFill>
              </a:rPr>
              <a:t>Oversold &amp; Underused: Computers in the Classroom </a:t>
            </a:r>
            <a:r>
              <a:rPr lang="en-US" dirty="0" smtClean="0">
                <a:solidFill>
                  <a:schemeClr val="bg1"/>
                </a:solidFill>
              </a:rPr>
              <a:t>(2001, Harvard University Press).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41910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Instructional Technology Often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Automates</a:t>
            </a:r>
            <a:r>
              <a:rPr kumimoji="0" lang="en-US" sz="4000" b="1" i="0" u="none" strike="noStrike" kern="1200" cap="none" spc="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the Past!</a:t>
            </a:r>
            <a:endParaRPr kumimoji="0" lang="en-US" sz="4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 Alternative Approach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Design-Based Research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Goal-Driven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Results-Focused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Iterative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419100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New Technology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New Possibilities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Goal-Driven Design &amp; Evaluation</a:t>
            </a:r>
            <a:endParaRPr lang="en-US" sz="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“Making a Significant Difference,” Educause 2008 • Orlando, Florida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>
            <p:custDataLst>
              <p:tags r:id="rId1"/>
            </p:custDataLst>
          </p:nvPr>
        </p:nvSpPr>
        <p:spPr>
          <a:xfrm>
            <a:off x="2286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GOAL</a:t>
            </a:r>
          </a:p>
        </p:txBody>
      </p:sp>
      <p:sp>
        <p:nvSpPr>
          <p:cNvPr id="8" name="Right Arrow 7"/>
          <p:cNvSpPr/>
          <p:nvPr>
            <p:custDataLst>
              <p:tags r:id="rId2"/>
            </p:custDataLst>
          </p:nvPr>
        </p:nvSpPr>
        <p:spPr>
          <a:xfrm>
            <a:off x="2743200" y="2876550"/>
            <a:ext cx="609600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>
            <p:custDataLst>
              <p:tags r:id="rId3"/>
            </p:custDataLst>
          </p:nvPr>
        </p:nvSpPr>
        <p:spPr>
          <a:xfrm>
            <a:off x="34290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Strategy</a:t>
            </a:r>
          </a:p>
        </p:txBody>
      </p:sp>
      <p:sp>
        <p:nvSpPr>
          <p:cNvPr id="10" name="Oval 9"/>
          <p:cNvSpPr/>
          <p:nvPr>
            <p:custDataLst>
              <p:tags r:id="rId4"/>
            </p:custDataLst>
          </p:nvPr>
        </p:nvSpPr>
        <p:spPr>
          <a:xfrm>
            <a:off x="6629400" y="2228850"/>
            <a:ext cx="2362200" cy="236220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Tactics</a:t>
            </a:r>
          </a:p>
        </p:txBody>
      </p:sp>
      <p:sp>
        <p:nvSpPr>
          <p:cNvPr id="11" name="Right Arrow 10"/>
          <p:cNvSpPr/>
          <p:nvPr>
            <p:custDataLst>
              <p:tags r:id="rId5"/>
            </p:custDataLst>
          </p:nvPr>
        </p:nvSpPr>
        <p:spPr>
          <a:xfrm>
            <a:off x="5943600" y="2876550"/>
            <a:ext cx="609600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Bent Arrow 11"/>
          <p:cNvSpPr/>
          <p:nvPr/>
        </p:nvSpPr>
        <p:spPr>
          <a:xfrm>
            <a:off x="1371600" y="1219200"/>
            <a:ext cx="5334000" cy="762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1143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PROBLEM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934200" y="30480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SOLUTION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934200" y="5029200"/>
            <a:ext cx="175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RESULTS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7391400" y="2286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7315200" y="4191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 Driving Substantive Teaching &amp;amp; Learning Improvement Using the Five Sloan-C Pillars of Quality&amp;#x0D;&amp;#x0A;&amp;#x0D;&amp;#x0A;&amp;quot;&quot;/&gt;&lt;property id=&quot;20303&quot; value=&quot;-1&quot;/&gt;&lt;property id=&quot;20307&quot; value=&quot;256&quot;/&gt;&lt;/object&gt;&lt;object type=&quot;3&quot; unique_id=&quot;10016&quot;&gt;&lt;property id=&quot;20148&quot; value=&quot;5&quot;/&gt;&lt;property id=&quot;20300&quot; value=&quot;Slide 28&quot;/&gt;&lt;property id=&quot;20303&quot; value=&quot;-1&quot;/&gt;&lt;property id=&quot;20307&quot; value=&quot;264&quot;/&gt;&lt;/object&gt;&lt;object type=&quot;3&quot; unique_id=&quot;12616&quot;&gt;&lt;property id=&quot;20148&quot; value=&quot;5&quot;/&gt;&lt;property id=&quot;20300&quot; value=&quot;Slide 5 - &amp;quot;The Traditional Approach&amp;quot;&quot;/&gt;&lt;property id=&quot;20307&quot; value=&quot;344&quot;/&gt;&lt;/object&gt;&lt;object type=&quot;3&quot; unique_id=&quot;12617&quot;&gt;&lt;property id=&quot;20148&quot; value=&quot;5&quot;/&gt;&lt;property id=&quot;20300&quot; value=&quot;Slide 8 - &amp;quot;An Alternative Approach&amp;quot;&quot;/&gt;&lt;property id=&quot;20307&quot; value=&quot;345&quot;/&gt;&lt;/object&gt;&lt;object type=&quot;3&quot; unique_id=&quot;12618&quot;&gt;&lt;property id=&quot;20148&quot; value=&quot;5&quot;/&gt;&lt;property id=&quot;20300&quot; value=&quot;Slide 9 - &amp;quot;Goal-Driven Design &amp;amp; Evaluation&amp;quot;&quot;/&gt;&lt;property id=&quot;20307&quot; value=&quot;346&quot;/&gt;&lt;/object&gt;&lt;object type=&quot;3&quot; unique_id=&quot;12619&quot;&gt;&lt;property id=&quot;20148&quot; value=&quot;5&quot;/&gt;&lt;property id=&quot;20300&quot; value=&quot;Slide 10 - &amp;quot;A Framework of Goals&amp;quot;&quot;/&gt;&lt;property id=&quot;20307&quot; value=&quot;347&quot;/&gt;&lt;/object&gt;&lt;object type=&quot;3&quot; unique_id=&quot;12692&quot;&gt;&lt;property id=&quot;20148&quot; value=&quot;5&quot;/&gt;&lt;property id=&quot;20300&quot; value=&quot;Slide 2 - &amp;quot;Does Technology Make a Difference?&amp;quot;&quot;/&gt;&lt;property id=&quot;20307&quot; value=&quot;349&quot;/&gt;&lt;/object&gt;&lt;object type=&quot;3&quot; unique_id=&quot;12693&quot;&gt;&lt;property id=&quot;20148&quot; value=&quot;5&quot;/&gt;&lt;property id=&quot;20300&quot; value=&quot;Slide 3 - &amp;quot;Does Instructional Design Make a Difference?&amp;quot;&quot;/&gt;&lt;property id=&quot;20307&quot; value=&quot;350&quot;/&gt;&lt;/object&gt;&lt;object type=&quot;3&quot; unique_id=&quot;12694&quot;&gt;&lt;property id=&quot;20148&quot; value=&quot;5&quot;/&gt;&lt;property id=&quot;20300&quot; value=&quot;Slide 4 - &amp;quot;  How Can We Tell?*&amp;quot;&quot;/&gt;&lt;property id=&quot;20307&quot; value=&quot;351&quot;/&gt;&lt;/object&gt;&lt;object type=&quot;3&quot; unique_id=&quot;12825&quot;&gt;&lt;property id=&quot;20148&quot; value=&quot;5&quot;/&gt;&lt;property id=&quot;20300&quot; value=&quot;Slide 12 - &amp;quot;CASE 1: Learning Effectiveness&amp;quot;&quot;/&gt;&lt;property id=&quot;20307&quot; value=&quot;352&quot;/&gt;&lt;/object&gt;&lt;object type=&quot;3&quot; unique_id=&quot;12827&quot;&gt;&lt;property id=&quot;20148&quot; value=&quot;5&quot;/&gt;&lt;property id=&quot;20300&quot; value=&quot;Slide 20 - &amp;quot;CASE 4: Student Satisfaction &amp;quot;&quot;/&gt;&lt;property id=&quot;20307&quot; value=&quot;354&quot;/&gt;&lt;/object&gt;&lt;object type=&quot;3&quot; unique_id=&quot;12828&quot;&gt;&lt;property id=&quot;20148&quot; value=&quot;5&quot;/&gt;&lt;property id=&quot;20300&quot; value=&quot;Slide 23 - &amp;quot;CASE 5: Faculty Satisfaction &amp;quot;&quot;/&gt;&lt;property id=&quot;20307&quot; value=&quot;355&quot;/&gt;&lt;/object&gt;&lt;object type=&quot;3&quot; unique_id=&quot;13101&quot;&gt;&lt;property id=&quot;20148&quot; value=&quot;5&quot;/&gt;&lt;property id=&quot;20300&quot; value=&quot;Slide 27 - &amp;quot;Discussion&amp;quot;&quot;/&gt;&lt;property id=&quot;20307&quot; value=&quot;356&quot;/&gt;&lt;/object&gt;&lt;object type=&quot;3&quot; unique_id=&quot;13231&quot;&gt;&lt;property id=&quot;20148&quot; value=&quot;5&quot;/&gt;&lt;property id=&quot;20300&quot; value=&quot;Slide 11 - &amp;quot;CASE 1: Learning Effectiveness&amp;quot;&quot;/&gt;&lt;property id=&quot;20307&quot; value=&quot;357&quot;/&gt;&lt;/object&gt;&lt;object type=&quot;3&quot; unique_id=&quot;13403&quot;&gt;&lt;property id=&quot;20148&quot; value=&quot;5&quot;/&gt;&lt;property id=&quot;20300&quot; value=&quot;Slide 13 - &amp;quot;CASE 1: Learning Effectiveness&amp;quot;&quot;/&gt;&lt;property id=&quot;20307&quot; value=&quot;358&quot;/&gt;&lt;/object&gt;&lt;object type=&quot;3&quot; unique_id=&quot;13804&quot;&gt;&lt;property id=&quot;20148&quot; value=&quot;5&quot;/&gt;&lt;property id=&quot;20300&quot; value=&quot;Slide 14 - &amp;quot;CASE 2: Cost Effectiveness&amp;quot;&quot;/&gt;&lt;property id=&quot;20307&quot; value=&quot;359&quot;/&gt;&lt;/object&gt;&lt;object type=&quot;3&quot; unique_id=&quot;13805&quot;&gt;&lt;property id=&quot;20148&quot; value=&quot;5&quot;/&gt;&lt;property id=&quot;20300&quot; value=&quot;Slide 15 - &amp;quot;CASE 2: Cost Effectiveness&amp;quot;&quot;/&gt;&lt;property id=&quot;20307&quot; value=&quot;360&quot;/&gt;&lt;/object&gt;&lt;object type=&quot;3&quot; unique_id=&quot;13806&quot;&gt;&lt;property id=&quot;20148&quot; value=&quot;5&quot;/&gt;&lt;property id=&quot;20300&quot; value=&quot;Slide 16 - &amp;quot;CASE 2: Cost Effectiveness&amp;quot;&quot;/&gt;&lt;property id=&quot;20307&quot; value=&quot;361&quot;/&gt;&lt;/object&gt;&lt;object type=&quot;3&quot; unique_id=&quot;13807&quot;&gt;&lt;property id=&quot;20148&quot; value=&quot;5&quot;/&gt;&lt;property id=&quot;20300&quot; value=&quot;Slide 17 - &amp;quot;CASE 3: Access&amp;quot;&quot;/&gt;&lt;property id=&quot;20307&quot; value=&quot;362&quot;/&gt;&lt;/object&gt;&lt;object type=&quot;3&quot; unique_id=&quot;13808&quot;&gt;&lt;property id=&quot;20148&quot; value=&quot;5&quot;/&gt;&lt;property id=&quot;20300&quot; value=&quot;Slide 18 - &amp;quot;CASE 3: Access&amp;quot;&quot;/&gt;&lt;property id=&quot;20307&quot; value=&quot;363&quot;/&gt;&lt;/object&gt;&lt;object type=&quot;3&quot; unique_id=&quot;13809&quot;&gt;&lt;property id=&quot;20148&quot; value=&quot;5&quot;/&gt;&lt;property id=&quot;20300&quot; value=&quot;Slide 19 - &amp;quot;CASE 3: Access&amp;quot;&quot;/&gt;&lt;property id=&quot;20307&quot; value=&quot;364&quot;/&gt;&lt;/object&gt;&lt;object type=&quot;3&quot; unique_id=&quot;13810&quot;&gt;&lt;property id=&quot;20148&quot; value=&quot;5&quot;/&gt;&lt;property id=&quot;20300&quot; value=&quot;Slide 21 - &amp;quot;CASE 4: Student Satisfaction &amp;quot;&quot;/&gt;&lt;property id=&quot;20307&quot; value=&quot;365&quot;/&gt;&lt;/object&gt;&lt;object type=&quot;3&quot; unique_id=&quot;13811&quot;&gt;&lt;property id=&quot;20148&quot; value=&quot;5&quot;/&gt;&lt;property id=&quot;20300&quot; value=&quot;Slide 22 - &amp;quot;CASE 4: Student Satisfaction &amp;quot;&quot;/&gt;&lt;property id=&quot;20307&quot; value=&quot;366&quot;/&gt;&lt;/object&gt;&lt;object type=&quot;3&quot; unique_id=&quot;13812&quot;&gt;&lt;property id=&quot;20148&quot; value=&quot;5&quot;/&gt;&lt;property id=&quot;20300&quot; value=&quot;Slide 24 - &amp;quot;CASE 5: Faculty Satisfaction &amp;quot;&quot;/&gt;&lt;property id=&quot;20307&quot; value=&quot;367&quot;/&gt;&lt;/object&gt;&lt;object type=&quot;3&quot; unique_id=&quot;13813&quot;&gt;&lt;property id=&quot;20148&quot; value=&quot;5&quot;/&gt;&lt;property id=&quot;20300&quot; value=&quot;Slide 25 - &amp;quot;CASE 5: Faculty Satisfaction &amp;quot;&quot;/&gt;&lt;property id=&quot;20307&quot; value=&quot;368&quot;/&gt;&lt;/object&gt;&lt;object type=&quot;3&quot; unique_id=&quot;14180&quot;&gt;&lt;property id=&quot;20148&quot; value=&quot;5&quot;/&gt;&lt;property id=&quot;20300&quot; value=&quot;Slide 26 - &amp;quot;CONCLUSION&amp;quot;&quot;/&gt;&lt;property id=&quot;20307&quot; value=&quot;369&quot;/&gt;&lt;/object&gt;&lt;object type=&quot;3&quot; unique_id=&quot;14536&quot;&gt;&lt;property id=&quot;20148&quot; value=&quot;5&quot;/&gt;&lt;property id=&quot;20300&quot; value=&quot;Slide 7 - &amp;quot;Larry Cuban*&amp;quot;&quot;/&gt;&lt;property id=&quot;20307&quot; value=&quot;370&quot;/&gt;&lt;/object&gt;&lt;object type=&quot;3&quot; unique_id=&quot;14777&quot;&gt;&lt;property id=&quot;20148&quot; value=&quot;5&quot;/&gt;&lt;property id=&quot;20300&quot; value=&quot;Slide 6 - &amp;quot;Sir John Daniel*&amp;quot;&quot;/&gt;&lt;property id=&quot;20307&quot; value=&quot;371&quot;/&gt;&lt;/object&gt;&lt;/object&gt;&lt;object type=&quot;8&quot; unique_id=&quot;1003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80A2064-2FA7-4B69-9C63-FB96C20936C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2DCB5E4-057B-4D01-9A73-72A322DC648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74016C0-AC15-4FF7-B1BB-FD88ACA57B6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D8EA282-E3C8-487F-B1CB-9516004EB85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5D3EDF1-71BC-42E7-A914-99A1E824C52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80A2064-2FA7-4B69-9C63-FB96C20936C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2DCB5E4-057B-4D01-9A73-72A322DC648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74016C0-AC15-4FF7-B1BB-FD88ACA57B6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E62FA81-9019-49BF-BA30-A01C3AD43B9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D8EA282-E3C8-487F-B1CB-9516004EB8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5D3EDF1-71BC-42E7-A914-99A1E824C52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1207</Words>
  <Application>Microsoft Office PowerPoint</Application>
  <PresentationFormat>On-screen Show (4:3)</PresentationFormat>
  <Paragraphs>244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Driving Substantive Teaching &amp; Learning Improvement Using the Five Sloan-C Pillars of Quality  </vt:lpstr>
      <vt:lpstr>Does Technology Make a Difference?</vt:lpstr>
      <vt:lpstr>Does Instructional Design Make a Difference?</vt:lpstr>
      <vt:lpstr>  How Can We Tell?*</vt:lpstr>
      <vt:lpstr>The Traditional Approach</vt:lpstr>
      <vt:lpstr>Sir John Daniel*</vt:lpstr>
      <vt:lpstr>Larry Cuban*</vt:lpstr>
      <vt:lpstr>An Alternative Approach</vt:lpstr>
      <vt:lpstr>Goal-Driven Design &amp; Evaluation</vt:lpstr>
      <vt:lpstr>A Framework of Goals</vt:lpstr>
      <vt:lpstr>CASE 1: Learning Effectiveness</vt:lpstr>
      <vt:lpstr>CASE 1: Learning Effectiveness</vt:lpstr>
      <vt:lpstr>CASE 1: Learning Effectiveness</vt:lpstr>
      <vt:lpstr>CASE 2: Cost Effectiveness</vt:lpstr>
      <vt:lpstr>CASE 2: Cost Effectiveness</vt:lpstr>
      <vt:lpstr>CASE 2: Cost Effectiveness</vt:lpstr>
      <vt:lpstr>CASE 3: Access</vt:lpstr>
      <vt:lpstr>CASE 3: Access</vt:lpstr>
      <vt:lpstr>CASE 3: Access</vt:lpstr>
      <vt:lpstr>CASE 4: Student Satisfaction </vt:lpstr>
      <vt:lpstr>CASE 4: Student Satisfaction </vt:lpstr>
      <vt:lpstr>CASE 4: Student Satisfaction </vt:lpstr>
      <vt:lpstr>CASE 5: Faculty Satisfaction </vt:lpstr>
      <vt:lpstr>CASE 5: Faculty Satisfaction </vt:lpstr>
      <vt:lpstr>CASE 5: Faculty Satisfaction </vt:lpstr>
      <vt:lpstr>CONCLUSION</vt:lpstr>
      <vt:lpstr>Goal-Driven Design &amp; Evaluation</vt:lpstr>
      <vt:lpstr>Discussion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Technology Update</dc:title>
  <dc:creator>JKM</dc:creator>
  <cp:lastModifiedBy>Mott</cp:lastModifiedBy>
  <cp:revision>152</cp:revision>
  <dcterms:created xsi:type="dcterms:W3CDTF">2008-08-26T01:40:00Z</dcterms:created>
  <dcterms:modified xsi:type="dcterms:W3CDTF">2008-10-31T13:36:45Z</dcterms:modified>
</cp:coreProperties>
</file>