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90" r:id="rId2"/>
    <p:sldId id="286" r:id="rId3"/>
    <p:sldId id="289" r:id="rId4"/>
    <p:sldId id="287" r:id="rId5"/>
    <p:sldId id="258" r:id="rId6"/>
    <p:sldId id="259" r:id="rId7"/>
    <p:sldId id="260" r:id="rId8"/>
    <p:sldId id="263" r:id="rId9"/>
    <p:sldId id="267" r:id="rId10"/>
    <p:sldId id="266" r:id="rId11"/>
    <p:sldId id="268" r:id="rId12"/>
    <p:sldId id="264" r:id="rId13"/>
    <p:sldId id="283" r:id="rId14"/>
    <p:sldId id="269" r:id="rId15"/>
    <p:sldId id="270" r:id="rId16"/>
    <p:sldId id="272" r:id="rId17"/>
    <p:sldId id="271" r:id="rId18"/>
    <p:sldId id="275" r:id="rId19"/>
    <p:sldId id="273" r:id="rId20"/>
    <p:sldId id="274" r:id="rId21"/>
    <p:sldId id="276" r:id="rId22"/>
    <p:sldId id="284" r:id="rId23"/>
    <p:sldId id="261" r:id="rId24"/>
    <p:sldId id="262" r:id="rId25"/>
    <p:sldId id="278" r:id="rId26"/>
    <p:sldId id="279" r:id="rId27"/>
    <p:sldId id="277" r:id="rId28"/>
    <p:sldId id="280" r:id="rId29"/>
    <p:sldId id="281" r:id="rId30"/>
    <p:sldId id="282" r:id="rId31"/>
    <p:sldId id="285"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99CCFF"/>
    <a:srgbClr val="FFFFCC"/>
    <a:srgbClr val="CCFFFF"/>
    <a:srgbClr val="C6D7D8"/>
    <a:srgbClr val="FF00FF"/>
    <a:srgbClr val="663300"/>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271" autoAdjust="0"/>
    <p:restoredTop sz="94660"/>
  </p:normalViewPr>
  <p:slideViewPr>
    <p:cSldViewPr>
      <p:cViewPr varScale="1">
        <p:scale>
          <a:sx n="83" d="100"/>
          <a:sy n="83" d="100"/>
        </p:scale>
        <p:origin x="-46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27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0A51AD-9C4D-4532-9FFB-5873235FAB8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pPr eaLnBrk="1" hangingPunct="1"/>
            <a:endParaRPr lang="en-US" smtClean="0"/>
          </a:p>
        </p:txBody>
      </p:sp>
      <p:sp>
        <p:nvSpPr>
          <p:cNvPr id="3379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6C5E016-1ABE-4CA5-B9B0-39EBBDE8C922}" type="slidenum">
              <a:rPr lang="en-US" sz="1200"/>
              <a:pPr algn="r"/>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r>
              <a:rPr lang="en-US" smtClean="0"/>
              <a:t>Our summary was 30 pages.  Held sessions to review them.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r>
              <a:rPr lang="en-US" smtClean="0"/>
              <a:t>Many have been put into place already and others ongoing.  Some simple like linking from text book buyback service from the bookstore site, linking withdrawal form from web registration, removing Ww or campus reference in link names, removing the word online, etc.</a:t>
            </a:r>
          </a:p>
        </p:txBody>
      </p:sp>
      <p:sp>
        <p:nvSpPr>
          <p:cNvPr id="44036" name="Slide Number Placeholder 3"/>
          <p:cNvSpPr>
            <a:spLocks noGrp="1"/>
          </p:cNvSpPr>
          <p:nvPr>
            <p:ph type="sldNum" sz="quarter" idx="5"/>
          </p:nvPr>
        </p:nvSpPr>
        <p:spPr>
          <a:noFill/>
        </p:spPr>
        <p:txBody>
          <a:bodyPr/>
          <a:lstStyle/>
          <a:p>
            <a:fld id="{069E9FF9-698C-4B5B-8197-FE5E9FBBF15B}" type="slidenum">
              <a:rPr lang="en-US" smtClean="0"/>
              <a:pPr/>
              <a:t>27</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a:xfrm>
            <a:off x="914400" y="4343400"/>
            <a:ext cx="5029200" cy="4114800"/>
          </a:xfrm>
          <a:noFill/>
          <a:ln/>
        </p:spPr>
        <p:txBody>
          <a:bodyPr/>
          <a:lstStyle/>
          <a:p>
            <a:r>
              <a:rPr lang="en-US" b="1" smtClean="0"/>
              <a:t>ERAU</a:t>
            </a:r>
            <a:r>
              <a:rPr lang="en-US" smtClean="0"/>
              <a:t> educates more than 32,000 students annually in undergraduate and graduate programs at residential campuses in Prescott, Ariz., and Daytona Beach, Fla., through the Extended Campus at more than 130 teaching centers in the United States, Canada, Europe, and the Middle East, and through distance learning.</a:t>
            </a:r>
          </a:p>
          <a:p>
            <a:endParaRPr lang="en-US" smtClean="0"/>
          </a:p>
          <a:p>
            <a:pPr>
              <a:buFontTx/>
              <a:buChar char="•"/>
            </a:pPr>
            <a:r>
              <a:rPr lang="en-US" smtClean="0"/>
              <a:t>2700 Students are enrolled in Online Learning, fully utilizing Blackboard for online courses.</a:t>
            </a:r>
          </a:p>
          <a:p>
            <a:pPr>
              <a:buFontTx/>
              <a:buChar char="•"/>
            </a:pPr>
            <a:endParaRPr lang="en-US" smtClean="0"/>
          </a:p>
          <a:p>
            <a:r>
              <a:rPr lang="en-US" smtClean="0"/>
              <a:t>USAFA - United States Air Force Flight Training Academy, Embry-Riddle’s contract with U.S. Air Force Academy provides introductory flight training to cadets and lieutenants who will become Air Force pilots.</a:t>
            </a:r>
          </a:p>
          <a:p>
            <a:endParaRPr lang="en-US" smtClean="0"/>
          </a:p>
          <a:p>
            <a:pPr>
              <a:spcBef>
                <a:spcPct val="20000"/>
              </a:spcBef>
            </a:pPr>
            <a:r>
              <a:rPr lang="en-US" smtClean="0"/>
              <a:t>JetBlue - Embry-Riddle and JetBlue Airways have an educational collaboration agreement that encourages cooperation between the two organizations – including educational training programs for JetBlue crewmembers. The airline has an aggressive education and training program to keep pace with the growth.</a:t>
            </a:r>
          </a:p>
          <a:p>
            <a:pPr>
              <a:buFontTx/>
              <a:buChar char="•"/>
            </a:pPr>
            <a:endParaRPr lang="en-US" smtClean="0"/>
          </a:p>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pPr eaLnBrk="1" hangingPunct="1"/>
            <a:r>
              <a:rPr lang="en-US" smtClean="0"/>
              <a:t>Many of us deployed portals a few years ago, sometimes against hard time lines – get it out there.  Now what?  </a:t>
            </a:r>
          </a:p>
          <a:p>
            <a:pPr eaLnBrk="1" hangingPunct="1"/>
            <a:r>
              <a:rPr lang="en-US" smtClean="0"/>
              <a:t>Today I will discuss how we performed a usability study, the methodology, results and some lessons learned along the way.</a:t>
            </a:r>
          </a:p>
        </p:txBody>
      </p:sp>
      <p:sp>
        <p:nvSpPr>
          <p:cNvPr id="35844" name="Slide Number Placeholder 3"/>
          <p:cNvSpPr>
            <a:spLocks noGrp="1"/>
          </p:cNvSpPr>
          <p:nvPr>
            <p:ph type="sldNum" sz="quarter" idx="5"/>
          </p:nvPr>
        </p:nvSpPr>
        <p:spPr>
          <a:noFill/>
        </p:spPr>
        <p:txBody>
          <a:bodyPr/>
          <a:lstStyle/>
          <a:p>
            <a:fld id="{7C6C362C-FA97-4933-BD38-8B984798665F}" type="slidenum">
              <a:rPr lang="en-US" smtClean="0"/>
              <a:pPr/>
              <a:t>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BF8FF87-A072-4ED7-99BD-9E9845CD5B74}" type="slidenum">
              <a:rPr lang="en-US" smtClean="0"/>
              <a:pPr/>
              <a:t>8</a:t>
            </a:fld>
            <a:endParaRPr lang="en-US" smtClean="0"/>
          </a:p>
        </p:txBody>
      </p:sp>
      <p:sp>
        <p:nvSpPr>
          <p:cNvPr id="36867" name="Rectangle 2"/>
          <p:cNvSpPr>
            <a:spLocks noRo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smtClean="0"/>
              <a:t>Avoid politics and antidotal evidence, how this works over a focus group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r>
              <a:rPr lang="en-US" smtClean="0"/>
              <a:t>This can also be done without software.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mtClean="0"/>
              <a:t>What makes good facilitators?  Participants – not extensive web development skills</a:t>
            </a:r>
          </a:p>
        </p:txBody>
      </p:sp>
      <p:sp>
        <p:nvSpPr>
          <p:cNvPr id="38916" name="Slide Number Placeholder 3"/>
          <p:cNvSpPr>
            <a:spLocks noGrp="1"/>
          </p:cNvSpPr>
          <p:nvPr>
            <p:ph type="sldNum" sz="quarter" idx="5"/>
          </p:nvPr>
        </p:nvSpPr>
        <p:spPr>
          <a:noFill/>
        </p:spPr>
        <p:txBody>
          <a:bodyPr/>
          <a:lstStyle/>
          <a:p>
            <a:fld id="{F45E1899-84F0-4AD7-9505-5B5EBC1379A1}" type="slidenum">
              <a:rPr lang="en-US" smtClean="0"/>
              <a:pPr/>
              <a:t>10</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r>
              <a:rPr lang="en-US" smtClean="0"/>
              <a:t>Facial expressions, give example</a:t>
            </a:r>
          </a:p>
        </p:txBody>
      </p:sp>
      <p:sp>
        <p:nvSpPr>
          <p:cNvPr id="39940" name="Slide Number Placeholder 3"/>
          <p:cNvSpPr>
            <a:spLocks noGrp="1"/>
          </p:cNvSpPr>
          <p:nvPr>
            <p:ph type="sldNum" sz="quarter" idx="5"/>
          </p:nvPr>
        </p:nvSpPr>
        <p:spPr>
          <a:noFill/>
        </p:spPr>
        <p:txBody>
          <a:bodyPr/>
          <a:lstStyle/>
          <a:p>
            <a:fld id="{5E92F122-FC71-4B0D-AB7C-44B8BDD808DC}" type="slidenum">
              <a:rPr lang="en-US" smtClean="0"/>
              <a:pPr/>
              <a:t>13</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smtClean="0"/>
              <a:t>Although they don’t represent everything that is done in the intranet, you will get information and recommendations that can be used in several places throughout the portal/intranet. </a:t>
            </a:r>
          </a:p>
        </p:txBody>
      </p:sp>
      <p:sp>
        <p:nvSpPr>
          <p:cNvPr id="40964" name="Slide Number Placeholder 3"/>
          <p:cNvSpPr>
            <a:spLocks noGrp="1"/>
          </p:cNvSpPr>
          <p:nvPr>
            <p:ph type="sldNum" sz="quarter" idx="5"/>
          </p:nvPr>
        </p:nvSpPr>
        <p:spPr>
          <a:noFill/>
        </p:spPr>
        <p:txBody>
          <a:bodyPr/>
          <a:lstStyle/>
          <a:p>
            <a:fld id="{EF8F9E47-2567-4125-90DE-69BE9C22BBBE}" type="slidenum">
              <a:rPr lang="en-US" smtClean="0"/>
              <a:pPr/>
              <a:t>16</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en-US" smtClean="0"/>
              <a:t>Document exactly what participants said when possible.  </a:t>
            </a:r>
          </a:p>
        </p:txBody>
      </p:sp>
      <p:sp>
        <p:nvSpPr>
          <p:cNvPr id="41988" name="Slide Number Placeholder 3"/>
          <p:cNvSpPr>
            <a:spLocks noGrp="1"/>
          </p:cNvSpPr>
          <p:nvPr>
            <p:ph type="sldNum" sz="quarter" idx="5"/>
          </p:nvPr>
        </p:nvSpPr>
        <p:spPr>
          <a:noFill/>
        </p:spPr>
        <p:txBody>
          <a:bodyPr/>
          <a:lstStyle/>
          <a:p>
            <a:fld id="{2CBDD530-DE7A-4237-89AB-82CB9B961E24}" type="slidenum">
              <a:rPr lang="en-US" smtClean="0"/>
              <a:pPr/>
              <a:t>18</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C1AF7E-8562-4E85-9ADD-B5AF05E8A79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1735A1-7A7E-447C-B06F-B0E1680026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11D925-35CA-42FB-9863-DA6C1CE0BD9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7B87E5-DF55-446E-922A-CA6BEAB8F0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26C9A8D-DA56-4123-AECE-4D9CA8E61DC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AB740F-9290-4F3C-8CD0-08CF1F1F88E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BF029B0-51BE-4D24-8545-911FADE3BC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4F0B38-C6F8-48B3-86EC-4814E224477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3940D6-ED4E-4F69-88F2-512FA4C37F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D5ED67-6DF1-4725-843F-41466847C8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79EF13-0CB5-466E-97C9-4F0A9878CA6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EA3D8C8-E8BB-4368-A36F-AA186C95A0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S:\Shared\StuTecSv\Conferences\Educause\Task-9-Staff%20(1).wm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ogin.erau.edu/sso/jsp/erniesso.jsp?site2pstoretoken=v1.2~112386E8~3AEFE2BA5FC0E212115D4375EEC878CFEAF3F9DD7FD053EA9287C716855E5D8CB7ED47AD364BDF5B4AB35A402F77B46C2F2D84192F62E2629A12104F5D9791CC7571753C08524500ACF9E7E9D450F7A676C7B22D6B7FD4B6170C702E47602ACB867D5583BF8A50FCF5FAC14B7D4ED6447C1A458D88CDBD45FD8ED89457E5937967943C0529C9CC6088FDF7599877ED940AEE566F3D54C0410CCE6DFA1B236323399C67289663DDCEB1A866EE6B7F61A74BAA8A46F97B5FE534298A65209368D1CE75D50374445D5CB70B85118DE123C13587FE7B0F263410&amp;p_error_code=&amp;p_submit_url=https%3A%2F%2Flogin.erau.edu%2Fsso%2Fauth&amp;p_cancel_url=https%3A%2F%2Fernie.erau.edu%2Fportal%2Fpls%2Fportal%2FPORTAL.home&amp;ssouserna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vasquezb@erau.edu"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nngroup.com/reports/tips/usertes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76600"/>
            <a:ext cx="6934200" cy="3200400"/>
          </a:xfrm>
        </p:spPr>
        <p:txBody>
          <a:bodyPr/>
          <a:lstStyle/>
          <a:p>
            <a:r>
              <a:rPr lang="en-US" sz="1600" dirty="0" smtClean="0"/>
              <a:t>Copyright </a:t>
            </a:r>
            <a:r>
              <a:rPr lang="en-US" sz="1600" dirty="0" smtClean="0"/>
              <a:t>Rebecca (Becky) Vasquez 2008. </a:t>
            </a:r>
            <a:r>
              <a:rPr lang="en-US" sz="1600" dirty="0" smtClean="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p>
          <a:p>
            <a:endParaRPr lang="en-US" sz="1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C:\Documents and Settings\Paul Vasquez\Local Settings\Temporary Internet Files\Content.IE5\1OW156KB\MPj04393450000[1].jpg"/>
          <p:cNvPicPr>
            <a:picLocks noChangeAspect="1" noChangeArrowheads="1"/>
          </p:cNvPicPr>
          <p:nvPr/>
        </p:nvPicPr>
        <p:blipFill>
          <a:blip r:embed="rId3"/>
          <a:srcRect/>
          <a:stretch>
            <a:fillRect/>
          </a:stretch>
        </p:blipFill>
        <p:spPr bwMode="auto">
          <a:xfrm>
            <a:off x="0" y="0"/>
            <a:ext cx="9448800" cy="9026525"/>
          </a:xfrm>
          <a:prstGeom prst="rect">
            <a:avLst/>
          </a:prstGeom>
          <a:noFill/>
          <a:ln w="9525">
            <a:noFill/>
            <a:miter lim="800000"/>
            <a:headEnd/>
            <a:tailEnd/>
          </a:ln>
        </p:spPr>
      </p:pic>
      <p:sp>
        <p:nvSpPr>
          <p:cNvPr id="11267" name="Rectangle 3"/>
          <p:cNvSpPr>
            <a:spLocks noGrp="1" noChangeArrowheads="1"/>
          </p:cNvSpPr>
          <p:nvPr>
            <p:ph type="body" idx="1"/>
          </p:nvPr>
        </p:nvSpPr>
        <p:spPr>
          <a:xfrm>
            <a:off x="1143000" y="2133600"/>
            <a:ext cx="6781800" cy="4038600"/>
          </a:xfrm>
          <a:solidFill>
            <a:srgbClr val="CCECFF"/>
          </a:solidFill>
        </p:spPr>
        <p:txBody>
          <a:bodyPr/>
          <a:lstStyle/>
          <a:p>
            <a:pPr eaLnBrk="1" hangingPunct="1"/>
            <a:r>
              <a:rPr lang="en-US" smtClean="0"/>
              <a:t>Facilitators</a:t>
            </a:r>
          </a:p>
          <a:p>
            <a:pPr eaLnBrk="1" hangingPunct="1"/>
            <a:r>
              <a:rPr lang="en-US" smtClean="0"/>
              <a:t>Budget</a:t>
            </a:r>
          </a:p>
          <a:p>
            <a:pPr lvl="1" eaLnBrk="1" hangingPunct="1"/>
            <a:r>
              <a:rPr lang="en-US" smtClean="0"/>
              <a:t>Software</a:t>
            </a:r>
          </a:p>
          <a:p>
            <a:pPr lvl="1" eaLnBrk="1" hangingPunct="1"/>
            <a:r>
              <a:rPr lang="en-US" smtClean="0"/>
              <a:t>Travel</a:t>
            </a:r>
          </a:p>
          <a:p>
            <a:pPr lvl="1" eaLnBrk="1" hangingPunct="1"/>
            <a:r>
              <a:rPr lang="en-US" smtClean="0"/>
              <a:t>Appreciation Gifts</a:t>
            </a:r>
          </a:p>
          <a:p>
            <a:pPr eaLnBrk="1" hangingPunct="1"/>
            <a:r>
              <a:rPr lang="en-US" smtClean="0"/>
              <a:t>Participants</a:t>
            </a:r>
          </a:p>
          <a:p>
            <a:pPr lvl="1" eaLnBrk="1" hangingPunct="1"/>
            <a:r>
              <a:rPr lang="en-US" smtClean="0"/>
              <a:t>6 each “group”</a:t>
            </a:r>
          </a:p>
          <a:p>
            <a:pPr eaLnBrk="1" hangingPunct="1"/>
            <a:endParaRPr lang="en-US" smtClean="0"/>
          </a:p>
          <a:p>
            <a:pPr eaLnBrk="1" hangingPunct="1"/>
            <a:endParaRPr lang="en-US" smtClean="0"/>
          </a:p>
        </p:txBody>
      </p:sp>
      <p:sp>
        <p:nvSpPr>
          <p:cNvPr id="11268" name="Rectangle 2"/>
          <p:cNvSpPr>
            <a:spLocks noGrp="1" noChangeArrowheads="1"/>
          </p:cNvSpPr>
          <p:nvPr>
            <p:ph type="title"/>
          </p:nvPr>
        </p:nvSpPr>
        <p:spPr>
          <a:xfrm>
            <a:off x="2057400" y="838200"/>
            <a:ext cx="4953000" cy="990600"/>
          </a:xfrm>
          <a:solidFill>
            <a:srgbClr val="CCECFF"/>
          </a:solidFill>
        </p:spPr>
        <p:txBody>
          <a:bodyPr/>
          <a:lstStyle/>
          <a:p>
            <a:pPr eaLnBrk="1" hangingPunct="1"/>
            <a:r>
              <a:rPr lang="en-US" smtClean="0"/>
              <a:t>Getting Started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838200" y="1219200"/>
            <a:ext cx="7620000" cy="4495800"/>
          </a:xfrm>
          <a:solidFill>
            <a:srgbClr val="CCECFF"/>
          </a:solidFill>
        </p:spPr>
        <p:txBody>
          <a:bodyPr/>
          <a:lstStyle/>
          <a:p>
            <a:pPr eaLnBrk="1" hangingPunct="1"/>
            <a:endParaRPr lang="en-US" smtClean="0"/>
          </a:p>
          <a:p>
            <a:pPr eaLnBrk="1" hangingPunct="1"/>
            <a:r>
              <a:rPr lang="en-US" sz="3600" smtClean="0"/>
              <a:t>Schedule for 1 ½ hours</a:t>
            </a:r>
          </a:p>
          <a:p>
            <a:pPr eaLnBrk="1" hangingPunct="1"/>
            <a:r>
              <a:rPr lang="en-US" sz="3600" smtClean="0"/>
              <a:t>Private location</a:t>
            </a:r>
          </a:p>
          <a:p>
            <a:pPr eaLnBrk="1" hangingPunct="1"/>
            <a:r>
              <a:rPr lang="en-US" sz="3600" smtClean="0"/>
              <a:t>Identify up to 15 tasks</a:t>
            </a:r>
          </a:p>
          <a:p>
            <a:pPr lvl="1" eaLnBrk="1" hangingPunct="1"/>
            <a:r>
              <a:rPr lang="en-US" sz="3200" smtClean="0"/>
              <a:t>Maximum 3 minutes each </a:t>
            </a:r>
          </a:p>
          <a:p>
            <a:pPr eaLnBrk="1" hangingPunct="1"/>
            <a:r>
              <a:rPr lang="en-US" sz="3600" smtClean="0"/>
              <a:t>Provide technology redundancy</a:t>
            </a:r>
          </a:p>
          <a:p>
            <a:pPr lvl="1" eaLnBrk="1" hangingPunct="1">
              <a:buFontTx/>
              <a:buNone/>
            </a:pPr>
            <a:endParaRPr lang="en-US" smtClean="0"/>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457200" y="457200"/>
            <a:ext cx="8229600" cy="5791200"/>
          </a:xfrm>
          <a:solidFill>
            <a:srgbClr val="CCECFF"/>
          </a:solidFill>
        </p:spPr>
        <p:txBody>
          <a:bodyPr/>
          <a:lstStyle/>
          <a:p>
            <a:pPr eaLnBrk="1" hangingPunct="1">
              <a:buFontTx/>
              <a:buNone/>
            </a:pPr>
            <a:r>
              <a:rPr lang="en-US" sz="3600" smtClean="0">
                <a:solidFill>
                  <a:schemeClr val="accent2"/>
                </a:solidFill>
              </a:rPr>
              <a:t>Participation thank-you and confirmation</a:t>
            </a:r>
          </a:p>
          <a:p>
            <a:pPr eaLnBrk="1" hangingPunct="1"/>
            <a:r>
              <a:rPr lang="en-US" sz="3000" smtClean="0"/>
              <a:t>Define usability study</a:t>
            </a:r>
          </a:p>
          <a:p>
            <a:pPr eaLnBrk="1" hangingPunct="1"/>
            <a:r>
              <a:rPr lang="en-US" sz="3000" smtClean="0"/>
              <a:t>When and where</a:t>
            </a:r>
          </a:p>
          <a:p>
            <a:pPr eaLnBrk="1" hangingPunct="1"/>
            <a:r>
              <a:rPr lang="en-US" sz="3000" smtClean="0"/>
              <a:t>Identify facilitator</a:t>
            </a:r>
          </a:p>
          <a:p>
            <a:pPr eaLnBrk="1" hangingPunct="1"/>
            <a:r>
              <a:rPr lang="en-US" sz="3000" smtClean="0"/>
              <a:t>Set expectations</a:t>
            </a:r>
          </a:p>
          <a:p>
            <a:pPr eaLnBrk="1" hangingPunct="1"/>
            <a:r>
              <a:rPr lang="en-US" sz="3000" i="1" smtClean="0"/>
              <a:t>Emphasize you are testing your portal/intranet and not them!</a:t>
            </a:r>
          </a:p>
          <a:p>
            <a:pPr eaLnBrk="1" hangingPunct="1"/>
            <a:r>
              <a:rPr lang="en-US" sz="3000" smtClean="0"/>
              <a:t>Explain how results are shared</a:t>
            </a:r>
          </a:p>
          <a:p>
            <a:pPr eaLnBrk="1" hangingPunct="1"/>
            <a:r>
              <a:rPr lang="en-US" sz="3000" smtClean="0"/>
              <a:t>Provide a “thank you” gift</a:t>
            </a:r>
          </a:p>
          <a:p>
            <a:pPr eaLnBrk="1" hangingPunct="1"/>
            <a:endParaRPr lang="en-US"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914400" y="1143000"/>
            <a:ext cx="7239000" cy="4572000"/>
          </a:xfrm>
          <a:solidFill>
            <a:srgbClr val="CCECFF"/>
          </a:solidFill>
        </p:spPr>
        <p:txBody>
          <a:bodyPr/>
          <a:lstStyle/>
          <a:p>
            <a:pPr eaLnBrk="1" hangingPunct="1">
              <a:lnSpc>
                <a:spcPct val="90000"/>
              </a:lnSpc>
              <a:spcAft>
                <a:spcPts val="600"/>
              </a:spcAft>
              <a:buFontTx/>
              <a:buNone/>
            </a:pPr>
            <a:endParaRPr lang="en-US" sz="3600" smtClean="0"/>
          </a:p>
          <a:p>
            <a:pPr eaLnBrk="1" hangingPunct="1">
              <a:lnSpc>
                <a:spcPct val="90000"/>
              </a:lnSpc>
              <a:spcAft>
                <a:spcPts val="600"/>
              </a:spcAft>
              <a:buFontTx/>
              <a:buNone/>
            </a:pPr>
            <a:r>
              <a:rPr lang="en-US" sz="3600" smtClean="0">
                <a:solidFill>
                  <a:schemeClr val="accent2"/>
                </a:solidFill>
              </a:rPr>
              <a:t>Facilitator role:</a:t>
            </a:r>
          </a:p>
          <a:p>
            <a:pPr eaLnBrk="1" hangingPunct="1">
              <a:lnSpc>
                <a:spcPct val="90000"/>
              </a:lnSpc>
              <a:spcAft>
                <a:spcPts val="600"/>
              </a:spcAft>
            </a:pPr>
            <a:r>
              <a:rPr lang="en-US" smtClean="0"/>
              <a:t>Introduce the study</a:t>
            </a:r>
          </a:p>
          <a:p>
            <a:pPr eaLnBrk="1" hangingPunct="1">
              <a:lnSpc>
                <a:spcPct val="90000"/>
              </a:lnSpc>
              <a:spcAft>
                <a:spcPts val="600"/>
              </a:spcAft>
            </a:pPr>
            <a:r>
              <a:rPr lang="en-US" smtClean="0"/>
              <a:t>Minimal conversation</a:t>
            </a:r>
          </a:p>
          <a:p>
            <a:pPr eaLnBrk="1" hangingPunct="1">
              <a:lnSpc>
                <a:spcPct val="90000"/>
              </a:lnSpc>
              <a:spcAft>
                <a:spcPts val="600"/>
              </a:spcAft>
            </a:pPr>
            <a:r>
              <a:rPr lang="en-US" smtClean="0"/>
              <a:t>Set behind and to the side to discourage discussion</a:t>
            </a:r>
          </a:p>
          <a:p>
            <a:pPr eaLnBrk="1" hangingPunct="1">
              <a:lnSpc>
                <a:spcPct val="90000"/>
              </a:lnSpc>
              <a:spcAft>
                <a:spcPts val="600"/>
              </a:spcAft>
            </a:pPr>
            <a:r>
              <a:rPr lang="en-US" smtClean="0"/>
              <a:t>Give participation gift when complete</a:t>
            </a:r>
          </a:p>
          <a:p>
            <a:pPr eaLnBrk="1" hangingPunct="1">
              <a:spcAft>
                <a:spcPts val="600"/>
              </a:spcAft>
              <a:buFontTx/>
              <a:buNone/>
            </a:pPr>
            <a:endParaRPr lang="en-US"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457200" y="762000"/>
            <a:ext cx="8229600" cy="5486400"/>
          </a:xfrm>
          <a:solidFill>
            <a:srgbClr val="CCECFF"/>
          </a:solidFill>
        </p:spPr>
        <p:txBody>
          <a:bodyPr/>
          <a:lstStyle/>
          <a:p>
            <a:pPr eaLnBrk="1" hangingPunct="1">
              <a:buFontTx/>
              <a:buNone/>
            </a:pPr>
            <a:r>
              <a:rPr lang="en-US" sz="3600" smtClean="0">
                <a:solidFill>
                  <a:schemeClr val="accent2"/>
                </a:solidFill>
              </a:rPr>
              <a:t>Scripted greeting for facilitator(s)</a:t>
            </a:r>
          </a:p>
          <a:p>
            <a:pPr eaLnBrk="1" hangingPunct="1"/>
            <a:r>
              <a:rPr lang="en-US" smtClean="0"/>
              <a:t>Introduction</a:t>
            </a:r>
          </a:p>
          <a:p>
            <a:pPr eaLnBrk="1" hangingPunct="1"/>
            <a:r>
              <a:rPr lang="en-US" smtClean="0"/>
              <a:t>Explanation</a:t>
            </a:r>
          </a:p>
          <a:p>
            <a:pPr eaLnBrk="1" hangingPunct="1"/>
            <a:r>
              <a:rPr lang="en-US" i="1" smtClean="0"/>
              <a:t>Emphasize you are testing the portal and not them!</a:t>
            </a:r>
          </a:p>
          <a:p>
            <a:pPr eaLnBrk="1" hangingPunct="1"/>
            <a:r>
              <a:rPr lang="en-US" smtClean="0"/>
              <a:t>It’s not about feelings, be honest </a:t>
            </a:r>
          </a:p>
          <a:p>
            <a:pPr eaLnBrk="1" hangingPunct="1"/>
            <a:r>
              <a:rPr lang="en-US" smtClean="0"/>
              <a:t>Talk out loud</a:t>
            </a:r>
          </a:p>
          <a:p>
            <a:pPr eaLnBrk="1" hangingPunct="1"/>
            <a:r>
              <a:rPr lang="en-US" smtClean="0"/>
              <a:t>Recording permission “Understanding Your Participation”</a:t>
            </a:r>
          </a:p>
          <a:p>
            <a:pPr eaLnBrk="1" hangingPunct="1"/>
            <a:endParaRPr lang="en-US" i="1"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838200" y="762000"/>
            <a:ext cx="7620000" cy="5638800"/>
          </a:xfrm>
          <a:solidFill>
            <a:srgbClr val="CCECFF"/>
          </a:solidFill>
        </p:spPr>
        <p:txBody>
          <a:bodyPr/>
          <a:lstStyle/>
          <a:p>
            <a:pPr eaLnBrk="1" hangingPunct="1">
              <a:lnSpc>
                <a:spcPct val="90000"/>
              </a:lnSpc>
              <a:spcAft>
                <a:spcPts val="600"/>
              </a:spcAft>
              <a:buFontTx/>
              <a:buNone/>
            </a:pPr>
            <a:endParaRPr lang="en-US" smtClean="0"/>
          </a:p>
          <a:p>
            <a:pPr eaLnBrk="1" hangingPunct="1">
              <a:lnSpc>
                <a:spcPct val="90000"/>
              </a:lnSpc>
              <a:spcAft>
                <a:spcPts val="600"/>
              </a:spcAft>
            </a:pPr>
            <a:r>
              <a:rPr lang="en-US" smtClean="0"/>
              <a:t>3 questions to ask prior to beginning study:</a:t>
            </a:r>
          </a:p>
          <a:p>
            <a:pPr lvl="1" eaLnBrk="1" hangingPunct="1">
              <a:lnSpc>
                <a:spcPct val="90000"/>
              </a:lnSpc>
              <a:spcAft>
                <a:spcPts val="600"/>
              </a:spcAft>
            </a:pPr>
            <a:r>
              <a:rPr lang="en-US" smtClean="0"/>
              <a:t>How many hours a week would you say you spend using the portal/intranet, including email? </a:t>
            </a:r>
          </a:p>
          <a:p>
            <a:pPr lvl="1" eaLnBrk="1" hangingPunct="1">
              <a:lnSpc>
                <a:spcPct val="90000"/>
              </a:lnSpc>
              <a:spcAft>
                <a:spcPts val="600"/>
              </a:spcAft>
            </a:pPr>
            <a:r>
              <a:rPr lang="en-US" smtClean="0"/>
              <a:t>How do you spend that time? </a:t>
            </a:r>
          </a:p>
          <a:p>
            <a:pPr lvl="1" eaLnBrk="1" hangingPunct="1">
              <a:lnSpc>
                <a:spcPct val="90000"/>
              </a:lnSpc>
              <a:spcAft>
                <a:spcPts val="600"/>
              </a:spcAft>
            </a:pPr>
            <a:r>
              <a:rPr lang="en-US" smtClean="0"/>
              <a:t>What is your favorite thing to do in the portal/intranet? </a:t>
            </a:r>
          </a:p>
          <a:p>
            <a:pPr eaLnBrk="1" hangingPunct="1">
              <a:lnSpc>
                <a:spcPct val="90000"/>
              </a:lnSpc>
              <a:spcAft>
                <a:spcPts val="600"/>
              </a:spcAft>
            </a:pPr>
            <a:r>
              <a:rPr lang="en-US" smtClean="0"/>
              <a:t>Survey at end of study</a:t>
            </a:r>
          </a:p>
          <a:p>
            <a:pPr lvl="1"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solidFill>
                  <a:schemeClr val="accent2"/>
                </a:solidFill>
              </a:rPr>
              <a:t>Tasks Examples</a:t>
            </a:r>
          </a:p>
        </p:txBody>
      </p:sp>
      <p:sp>
        <p:nvSpPr>
          <p:cNvPr id="17411" name="Rectangle 3"/>
          <p:cNvSpPr>
            <a:spLocks noGrp="1" noChangeArrowheads="1"/>
          </p:cNvSpPr>
          <p:nvPr>
            <p:ph type="body" idx="1"/>
          </p:nvPr>
        </p:nvSpPr>
        <p:spPr>
          <a:solidFill>
            <a:srgbClr val="CCECFF"/>
          </a:solidFill>
        </p:spPr>
        <p:txBody>
          <a:bodyPr/>
          <a:lstStyle/>
          <a:p>
            <a:pPr marL="609600" indent="-609600" eaLnBrk="1" hangingPunct="1"/>
            <a:r>
              <a:rPr lang="en-US" sz="2800" smtClean="0"/>
              <a:t>Go to ERNIE and login.</a:t>
            </a:r>
          </a:p>
          <a:p>
            <a:pPr marL="609600" indent="-609600" eaLnBrk="1" hangingPunct="1"/>
            <a:r>
              <a:rPr lang="en-US" sz="2800" smtClean="0"/>
              <a:t>Find the online transcript request form. </a:t>
            </a:r>
          </a:p>
          <a:p>
            <a:pPr marL="609600" indent="-609600" eaLnBrk="1" hangingPunct="1"/>
            <a:r>
              <a:rPr lang="en-US" sz="2800" smtClean="0"/>
              <a:t>Locate where you can change your PIN.</a:t>
            </a:r>
          </a:p>
          <a:p>
            <a:pPr marL="609600" indent="-609600" eaLnBrk="1" hangingPunct="1"/>
            <a:r>
              <a:rPr lang="en-US" sz="2800" smtClean="0"/>
              <a:t>Find the Worldwide 2007-2008 Catalog.</a:t>
            </a:r>
          </a:p>
          <a:p>
            <a:pPr marL="609600" indent="-609600" eaLnBrk="1" hangingPunct="1"/>
            <a:r>
              <a:rPr lang="en-US" sz="2800" smtClean="0"/>
              <a:t>Find the per credit hour tuition rate range for Worldwide undergraduate students.</a:t>
            </a:r>
          </a:p>
          <a:p>
            <a:pPr marL="609600" indent="-609600" eaLnBrk="1" hangingPunct="1"/>
            <a:r>
              <a:rPr lang="en-US" sz="2800" smtClean="0"/>
              <a:t>Find where you can sell back your used textbooks.</a:t>
            </a:r>
          </a:p>
          <a:p>
            <a:pPr marL="609600" indent="-609600" eaLnBrk="1" hangingPunct="1"/>
            <a:r>
              <a:rPr lang="en-US" sz="2800" smtClean="0"/>
              <a:t>Find the Student Ombudsman Services page.</a:t>
            </a:r>
          </a:p>
          <a:p>
            <a:pPr marL="609600" indent="-609600" eaLnBrk="1" hangingPunct="1"/>
            <a:endParaRPr lang="en-US"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r>
              <a:rPr lang="en-US" smtClean="0"/>
              <a:t>Clip from study</a:t>
            </a:r>
          </a:p>
        </p:txBody>
      </p:sp>
      <p:pic>
        <p:nvPicPr>
          <p:cNvPr id="18437" name="Task-9-Staff (1).wmv">
            <a:hlinkClick r:id="" action="ppaction://media"/>
          </p:cNvPr>
          <p:cNvPicPr>
            <a:picLocks noRot="1" noChangeAspect="1" noChangeArrowheads="1"/>
          </p:cNvPicPr>
          <p:nvPr>
            <a:videoFile r:link="rId1"/>
          </p:nvPr>
        </p:nvPicPr>
        <p:blipFill>
          <a:blip r:embed="rId3"/>
          <a:srcRect/>
          <a:stretch>
            <a:fillRect/>
          </a:stretch>
        </p:blipFill>
        <p:spPr bwMode="auto">
          <a:xfrm>
            <a:off x="0" y="533400"/>
            <a:ext cx="9144000" cy="571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43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8437"/>
                                        </p:tgtEl>
                                      </p:cBhvr>
                                    </p:cmd>
                                  </p:childTnLst>
                                </p:cTn>
                              </p:par>
                            </p:childTnLst>
                          </p:cTn>
                        </p:par>
                      </p:childTnLst>
                    </p:cTn>
                  </p:par>
                </p:childTnLst>
              </p:cTn>
              <p:nextCondLst>
                <p:cond evt="onClick" delay="0">
                  <p:tgtEl>
                    <p:spTgt spid="18437"/>
                  </p:tgtEl>
                </p:cond>
              </p:nextCondLst>
            </p:seq>
            <p:video>
              <p:cMediaNode>
                <p:cTn id="7" fill="hold" display="0">
                  <p:stCondLst>
                    <p:cond delay="indefinite"/>
                  </p:stCondLst>
                  <p:endCondLst>
                    <p:cond evt="onNext" delay="0">
                      <p:tgtEl>
                        <p:sldTgt/>
                      </p:tgtEl>
                    </p:cond>
                    <p:cond evt="onPrev" delay="0">
                      <p:tgtEl>
                        <p:sldTgt/>
                      </p:tgtEl>
                    </p:cond>
                  </p:endCondLst>
                </p:cTn>
                <p:tgtEl>
                  <p:spTgt spid="18437"/>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152400"/>
            <a:ext cx="8229600" cy="1143000"/>
          </a:xfrm>
        </p:spPr>
        <p:txBody>
          <a:bodyPr/>
          <a:lstStyle/>
          <a:p>
            <a:pPr eaLnBrk="1" hangingPunct="1"/>
            <a:r>
              <a:rPr lang="en-US" sz="4000" smtClean="0">
                <a:solidFill>
                  <a:schemeClr val="accent2"/>
                </a:solidFill>
              </a:rPr>
              <a:t>After the Study</a:t>
            </a:r>
          </a:p>
        </p:txBody>
      </p:sp>
      <p:sp>
        <p:nvSpPr>
          <p:cNvPr id="19459" name="Rectangle 3"/>
          <p:cNvSpPr>
            <a:spLocks noGrp="1" noChangeArrowheads="1"/>
          </p:cNvSpPr>
          <p:nvPr>
            <p:ph type="body" idx="1"/>
          </p:nvPr>
        </p:nvSpPr>
        <p:spPr>
          <a:xfrm>
            <a:off x="457200" y="1447800"/>
            <a:ext cx="8229600" cy="4525963"/>
          </a:xfrm>
          <a:solidFill>
            <a:srgbClr val="CCECFF"/>
          </a:solidFill>
        </p:spPr>
        <p:txBody>
          <a:bodyPr/>
          <a:lstStyle/>
          <a:p>
            <a:pPr eaLnBrk="1" hangingPunct="1">
              <a:lnSpc>
                <a:spcPct val="90000"/>
              </a:lnSpc>
              <a:spcAft>
                <a:spcPts val="600"/>
              </a:spcAft>
            </a:pPr>
            <a:r>
              <a:rPr lang="en-US" smtClean="0"/>
              <a:t>Review recordings</a:t>
            </a:r>
          </a:p>
          <a:p>
            <a:pPr eaLnBrk="1" hangingPunct="1">
              <a:lnSpc>
                <a:spcPct val="90000"/>
              </a:lnSpc>
              <a:spcAft>
                <a:spcPts val="600"/>
              </a:spcAft>
            </a:pPr>
            <a:r>
              <a:rPr lang="en-US" smtClean="0"/>
              <a:t>Document observations and recommendations</a:t>
            </a:r>
          </a:p>
          <a:p>
            <a:pPr eaLnBrk="1" hangingPunct="1">
              <a:lnSpc>
                <a:spcPct val="90000"/>
              </a:lnSpc>
              <a:spcAft>
                <a:spcPts val="600"/>
              </a:spcAft>
            </a:pPr>
            <a:r>
              <a:rPr lang="en-US" smtClean="0"/>
              <a:t>Example: Login to the Portal</a:t>
            </a:r>
          </a:p>
          <a:p>
            <a:pPr lvl="1" eaLnBrk="1" hangingPunct="1">
              <a:lnSpc>
                <a:spcPct val="90000"/>
              </a:lnSpc>
              <a:spcAft>
                <a:spcPts val="600"/>
              </a:spcAft>
            </a:pPr>
            <a:r>
              <a:rPr lang="en-US" smtClean="0"/>
              <a:t>Observation: “When I hit home in Blackboard, I expect it to go to ERNIE and it doesn’t.” </a:t>
            </a:r>
          </a:p>
          <a:p>
            <a:pPr lvl="1" eaLnBrk="1" hangingPunct="1">
              <a:lnSpc>
                <a:spcPct val="90000"/>
              </a:lnSpc>
              <a:spcAft>
                <a:spcPts val="600"/>
              </a:spcAft>
            </a:pPr>
            <a:r>
              <a:rPr lang="en-US" smtClean="0"/>
              <a:t>Recommendation:  “Standardize where “Home” in Blackboard and other applications in the intranet go to.</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staff-TOT"/>
          <p:cNvPicPr>
            <a:picLocks noChangeAspect="1" noChangeArrowheads="1"/>
          </p:cNvPicPr>
          <p:nvPr>
            <p:ph type="body" idx="1"/>
          </p:nvPr>
        </p:nvPicPr>
        <p:blipFill>
          <a:blip r:embed="rId2"/>
          <a:srcRect/>
          <a:stretch>
            <a:fillRect/>
          </a:stretch>
        </p:blipFill>
        <p:spPr>
          <a:xfrm>
            <a:off x="228600" y="152400"/>
            <a:ext cx="8686800" cy="6513513"/>
          </a:xfrm>
          <a:noFill/>
        </p:spPr>
      </p:pic>
      <p:sp>
        <p:nvSpPr>
          <p:cNvPr id="20483" name="Rectangle 2"/>
          <p:cNvSpPr>
            <a:spLocks noGrp="1" noChangeArrowheads="1"/>
          </p:cNvSpPr>
          <p:nvPr>
            <p:ph type="title"/>
          </p:nvPr>
        </p:nvSpPr>
        <p:spPr>
          <a:xfrm>
            <a:off x="1143000" y="990600"/>
            <a:ext cx="3124200" cy="1524000"/>
          </a:xfrm>
        </p:spPr>
        <p:txBody>
          <a:bodyPr/>
          <a:lstStyle/>
          <a:p>
            <a:pPr eaLnBrk="1" hangingPunct="1"/>
            <a:r>
              <a:rPr lang="en-US" sz="3200" smtClean="0"/>
              <a:t>Average Time on Task</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457200" y="1600200"/>
            <a:ext cx="8458200" cy="2286000"/>
          </a:xfrm>
        </p:spPr>
        <p:txBody>
          <a:bodyPr/>
          <a:lstStyle/>
          <a:p>
            <a:pPr eaLnBrk="1" hangingPunct="1"/>
            <a:r>
              <a:rPr lang="en-US" sz="4000" smtClean="0"/>
              <a:t/>
            </a:r>
            <a:br>
              <a:rPr lang="en-US" sz="4000" smtClean="0"/>
            </a:br>
            <a:r>
              <a:rPr lang="en-US" sz="4000" smtClean="0">
                <a:solidFill>
                  <a:schemeClr val="accent2"/>
                </a:solidFill>
              </a:rPr>
              <a:t>Educause 2008 Annual Conference</a:t>
            </a:r>
            <a:r>
              <a:rPr lang="en-US" sz="4000" smtClean="0"/>
              <a:t/>
            </a:r>
            <a:br>
              <a:rPr lang="en-US" sz="4000" smtClean="0"/>
            </a:br>
            <a:r>
              <a:rPr lang="en-US" sz="4000" smtClean="0"/>
              <a:t>Measuring Usability:</a:t>
            </a:r>
            <a:br>
              <a:rPr lang="en-US" sz="4000" smtClean="0"/>
            </a:br>
            <a:r>
              <a:rPr lang="en-US" sz="4000" smtClean="0"/>
              <a:t>Life After Deploying Your Portal</a:t>
            </a:r>
          </a:p>
        </p:txBody>
      </p:sp>
      <p:sp>
        <p:nvSpPr>
          <p:cNvPr id="3075" name="Rectangle 3"/>
          <p:cNvSpPr>
            <a:spLocks noGrp="1" noChangeArrowheads="1"/>
          </p:cNvSpPr>
          <p:nvPr>
            <p:ph type="subTitle" idx="4294967295"/>
          </p:nvPr>
        </p:nvSpPr>
        <p:spPr>
          <a:xfrm>
            <a:off x="1905000" y="4191000"/>
            <a:ext cx="5410200" cy="1066800"/>
          </a:xfrm>
        </p:spPr>
        <p:txBody>
          <a:bodyPr/>
          <a:lstStyle/>
          <a:p>
            <a:pPr marL="0" indent="0" algn="ctr" eaLnBrk="1" hangingPunct="1">
              <a:lnSpc>
                <a:spcPct val="80000"/>
              </a:lnSpc>
              <a:buFontTx/>
              <a:buNone/>
            </a:pPr>
            <a:r>
              <a:rPr lang="en-US" sz="2800" smtClean="0">
                <a:latin typeface="Times New Roman" pitchFamily="18" charset="0"/>
                <a:cs typeface="Times New Roman" pitchFamily="18" charset="0"/>
              </a:rPr>
              <a:t>Becky Vasquez</a:t>
            </a:r>
          </a:p>
          <a:p>
            <a:pPr marL="0" indent="0" algn="ctr" eaLnBrk="1" hangingPunct="1">
              <a:lnSpc>
                <a:spcPct val="80000"/>
              </a:lnSpc>
              <a:buFontTx/>
              <a:buNone/>
            </a:pPr>
            <a:r>
              <a:rPr lang="en-US" sz="2000" smtClean="0">
                <a:latin typeface="Times New Roman" pitchFamily="18" charset="0"/>
                <a:cs typeface="Times New Roman" pitchFamily="18" charset="0"/>
              </a:rPr>
              <a:t>Director </a:t>
            </a:r>
          </a:p>
          <a:p>
            <a:pPr marL="0" indent="0" algn="ctr" eaLnBrk="1" hangingPunct="1">
              <a:lnSpc>
                <a:spcPct val="80000"/>
              </a:lnSpc>
              <a:buFontTx/>
              <a:buNone/>
            </a:pPr>
            <a:r>
              <a:rPr lang="en-US" sz="2000" smtClean="0">
                <a:latin typeface="Times New Roman" pitchFamily="18" charset="0"/>
                <a:cs typeface="Times New Roman" pitchFamily="18" charset="0"/>
              </a:rPr>
              <a:t>Student and Technology Services</a:t>
            </a:r>
          </a:p>
          <a:p>
            <a:pPr marL="0" indent="0" algn="ctr" eaLnBrk="1" hangingPunct="1">
              <a:lnSpc>
                <a:spcPct val="80000"/>
              </a:lnSpc>
              <a:buFontTx/>
              <a:buNone/>
            </a:pPr>
            <a:endParaRPr lang="en-US" sz="2000" smtClean="0"/>
          </a:p>
        </p:txBody>
      </p:sp>
      <p:pic>
        <p:nvPicPr>
          <p:cNvPr id="3076" name="Picture 4" descr="erauelc06"/>
          <p:cNvPicPr>
            <a:picLocks noChangeAspect="1" noChangeArrowheads="1"/>
          </p:cNvPicPr>
          <p:nvPr/>
        </p:nvPicPr>
        <p:blipFill>
          <a:blip r:embed="rId3"/>
          <a:srcRect/>
          <a:stretch>
            <a:fillRect/>
          </a:stretch>
        </p:blipFill>
        <p:spPr bwMode="auto">
          <a:xfrm>
            <a:off x="1524000" y="457200"/>
            <a:ext cx="6019800" cy="1333500"/>
          </a:xfrm>
          <a:prstGeom prst="rect">
            <a:avLst/>
          </a:prstGeom>
          <a:noFill/>
          <a:ln w="9525">
            <a:noFill/>
            <a:miter lim="800000"/>
            <a:headEnd/>
            <a:tailEnd/>
          </a:ln>
        </p:spPr>
      </p:pic>
      <p:pic>
        <p:nvPicPr>
          <p:cNvPr id="3077" name="Picture 5" descr="erau-w"/>
          <p:cNvPicPr>
            <a:picLocks noChangeAspect="1" noChangeArrowheads="1"/>
          </p:cNvPicPr>
          <p:nvPr/>
        </p:nvPicPr>
        <p:blipFill>
          <a:blip r:embed="rId4"/>
          <a:srcRect/>
          <a:stretch>
            <a:fillRect/>
          </a:stretch>
        </p:blipFill>
        <p:spPr bwMode="auto">
          <a:xfrm>
            <a:off x="2971800" y="5410200"/>
            <a:ext cx="3124200"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solidFill>
                  <a:schemeClr val="accent2"/>
                </a:solidFill>
              </a:rPr>
              <a:t>Success on Task</a:t>
            </a:r>
          </a:p>
        </p:txBody>
      </p:sp>
      <p:pic>
        <p:nvPicPr>
          <p:cNvPr id="21507" name="Picture 4"/>
          <p:cNvPicPr>
            <a:picLocks noChangeAspect="1" noChangeArrowheads="1"/>
          </p:cNvPicPr>
          <p:nvPr/>
        </p:nvPicPr>
        <p:blipFill>
          <a:blip r:embed="rId2"/>
          <a:srcRect/>
          <a:stretch>
            <a:fillRect/>
          </a:stretch>
        </p:blipFill>
        <p:spPr bwMode="auto">
          <a:xfrm>
            <a:off x="0" y="1752600"/>
            <a:ext cx="10287000" cy="3698875"/>
          </a:xfrm>
          <a:prstGeom prst="rect">
            <a:avLst/>
          </a:prstGeom>
          <a:noFill/>
          <a:ln w="9525">
            <a:noFill/>
            <a:miter lim="800000"/>
            <a:headEnd/>
            <a:tailEnd/>
          </a:ln>
        </p:spPr>
      </p:pic>
      <p:sp>
        <p:nvSpPr>
          <p:cNvPr id="21508" name="Text Box 5"/>
          <p:cNvSpPr txBox="1">
            <a:spLocks noChangeArrowheads="1"/>
          </p:cNvSpPr>
          <p:nvPr/>
        </p:nvSpPr>
        <p:spPr bwMode="auto">
          <a:xfrm>
            <a:off x="381000" y="5486400"/>
            <a:ext cx="3886200" cy="1190625"/>
          </a:xfrm>
          <a:prstGeom prst="rect">
            <a:avLst/>
          </a:prstGeom>
          <a:noFill/>
          <a:ln w="9525">
            <a:noFill/>
            <a:miter lim="800000"/>
            <a:headEnd/>
            <a:tailEnd/>
          </a:ln>
        </p:spPr>
        <p:txBody>
          <a:bodyPr>
            <a:spAutoFit/>
          </a:bodyPr>
          <a:lstStyle/>
          <a:p>
            <a:r>
              <a:rPr lang="en-US" u="sng"/>
              <a:t>Score Definitions:</a:t>
            </a:r>
            <a:endParaRPr lang="en-US"/>
          </a:p>
          <a:p>
            <a:r>
              <a:rPr lang="en-US"/>
              <a:t>0 = Completed with ease</a:t>
            </a:r>
          </a:p>
          <a:p>
            <a:r>
              <a:rPr lang="en-US"/>
              <a:t>1 = Completed with difficulty</a:t>
            </a:r>
          </a:p>
          <a:p>
            <a:r>
              <a:rPr lang="en-US"/>
              <a:t>2 = Failed to complete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Grp="1" noChangeArrowheads="1"/>
          </p:cNvSpPr>
          <p:nvPr>
            <p:ph type="title"/>
          </p:nvPr>
        </p:nvSpPr>
        <p:spPr/>
        <p:txBody>
          <a:bodyPr/>
          <a:lstStyle/>
          <a:p>
            <a:pPr eaLnBrk="1" hangingPunct="1"/>
            <a:r>
              <a:rPr lang="en-US" smtClean="0">
                <a:solidFill>
                  <a:schemeClr val="accent2"/>
                </a:solidFill>
              </a:rPr>
              <a:t>Survey Results</a:t>
            </a:r>
          </a:p>
        </p:txBody>
      </p:sp>
      <p:graphicFrame>
        <p:nvGraphicFramePr>
          <p:cNvPr id="1026" name="Object 4"/>
          <p:cNvGraphicFramePr>
            <a:graphicFrameLocks noChangeAspect="1"/>
          </p:cNvGraphicFramePr>
          <p:nvPr>
            <p:ph idx="1"/>
          </p:nvPr>
        </p:nvGraphicFramePr>
        <p:xfrm>
          <a:off x="923925" y="1600200"/>
          <a:ext cx="7294563" cy="4525963"/>
        </p:xfrm>
        <a:graphic>
          <a:graphicData uri="http://schemas.openxmlformats.org/presentationml/2006/ole">
            <p:oleObj spid="_x0000_s1026" name="Bitmap Image" r:id="rId3" imgW="9409524" imgH="5838095" progId="Paint.Picture">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solidFill>
                  <a:schemeClr val="accent2"/>
                </a:solidFill>
              </a:rPr>
              <a:t>Usability Study Summary</a:t>
            </a:r>
          </a:p>
        </p:txBody>
      </p:sp>
      <p:sp>
        <p:nvSpPr>
          <p:cNvPr id="22531" name="Content Placeholder 2"/>
          <p:cNvSpPr>
            <a:spLocks noGrp="1"/>
          </p:cNvSpPr>
          <p:nvPr>
            <p:ph idx="1"/>
          </p:nvPr>
        </p:nvSpPr>
        <p:spPr>
          <a:xfrm>
            <a:off x="1371600" y="1447800"/>
            <a:ext cx="6400800" cy="4876800"/>
          </a:xfrm>
          <a:solidFill>
            <a:srgbClr val="CCECFF"/>
          </a:solidFill>
        </p:spPr>
        <p:txBody>
          <a:bodyPr/>
          <a:lstStyle/>
          <a:p>
            <a:pPr eaLnBrk="1" hangingPunct="1"/>
            <a:r>
              <a:rPr lang="en-US" sz="3400" smtClean="0"/>
              <a:t>Executive Summary</a:t>
            </a:r>
          </a:p>
          <a:p>
            <a:pPr eaLnBrk="1" hangingPunct="1"/>
            <a:r>
              <a:rPr lang="en-US" sz="3400" smtClean="0"/>
              <a:t>Index</a:t>
            </a:r>
          </a:p>
          <a:p>
            <a:pPr eaLnBrk="1" hangingPunct="1"/>
            <a:r>
              <a:rPr lang="en-US" sz="3400" smtClean="0"/>
              <a:t>Methodology</a:t>
            </a:r>
          </a:p>
          <a:p>
            <a:pPr eaLnBrk="1" hangingPunct="1"/>
            <a:r>
              <a:rPr lang="en-US" sz="3400" smtClean="0"/>
              <a:t>Study Results</a:t>
            </a:r>
          </a:p>
          <a:p>
            <a:pPr lvl="1" eaLnBrk="1" hangingPunct="1"/>
            <a:r>
              <a:rPr lang="en-US" sz="3000" smtClean="0"/>
              <a:t>Graphs and Data</a:t>
            </a:r>
          </a:p>
          <a:p>
            <a:pPr eaLnBrk="1" hangingPunct="1"/>
            <a:r>
              <a:rPr lang="en-US" sz="3400" smtClean="0"/>
              <a:t>Recommendations</a:t>
            </a:r>
          </a:p>
          <a:p>
            <a:pPr eaLnBrk="1" hangingPunct="1"/>
            <a:r>
              <a:rPr lang="en-US" sz="3400" smtClean="0"/>
              <a:t>Survey Results</a:t>
            </a:r>
          </a:p>
          <a:p>
            <a:pPr eaLnBrk="1" hangingPunct="1"/>
            <a:r>
              <a:rPr lang="en-US" sz="3400" smtClean="0"/>
              <a:t>Screen Shots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800" smtClean="0">
                <a:solidFill>
                  <a:schemeClr val="accent2"/>
                </a:solidFill>
              </a:rPr>
              <a:t>Good News!</a:t>
            </a:r>
          </a:p>
        </p:txBody>
      </p:sp>
      <p:pic>
        <p:nvPicPr>
          <p:cNvPr id="23555" name="Picture 7" descr="j0409220"/>
          <p:cNvPicPr>
            <a:picLocks noChangeAspect="1" noChangeArrowheads="1"/>
          </p:cNvPicPr>
          <p:nvPr/>
        </p:nvPicPr>
        <p:blipFill>
          <a:blip r:embed="rId2"/>
          <a:srcRect/>
          <a:stretch>
            <a:fillRect/>
          </a:stretch>
        </p:blipFill>
        <p:spPr bwMode="auto">
          <a:xfrm>
            <a:off x="609600" y="1371600"/>
            <a:ext cx="6096000" cy="4067175"/>
          </a:xfrm>
          <a:prstGeom prst="rect">
            <a:avLst/>
          </a:prstGeom>
          <a:noFill/>
          <a:ln w="9525">
            <a:noFill/>
            <a:miter lim="800000"/>
            <a:headEnd/>
            <a:tailEnd/>
          </a:ln>
        </p:spPr>
      </p:pic>
      <p:sp>
        <p:nvSpPr>
          <p:cNvPr id="23556" name="Rectangle 3"/>
          <p:cNvSpPr>
            <a:spLocks noGrp="1" noChangeArrowheads="1"/>
          </p:cNvSpPr>
          <p:nvPr>
            <p:ph type="body" idx="1"/>
          </p:nvPr>
        </p:nvSpPr>
        <p:spPr>
          <a:xfrm>
            <a:off x="4953000" y="2590800"/>
            <a:ext cx="3733800" cy="3810000"/>
          </a:xfrm>
          <a:solidFill>
            <a:srgbClr val="CCECFF"/>
          </a:solidFill>
        </p:spPr>
        <p:txBody>
          <a:bodyPr/>
          <a:lstStyle/>
          <a:p>
            <a:pPr eaLnBrk="1" hangingPunct="1">
              <a:buFontTx/>
              <a:buNone/>
            </a:pPr>
            <a:endParaRPr lang="en-US" smtClean="0"/>
          </a:p>
          <a:p>
            <a:pPr eaLnBrk="1" hangingPunct="1"/>
            <a:r>
              <a:rPr lang="en-US" smtClean="0"/>
              <a:t>Rich content</a:t>
            </a:r>
          </a:p>
          <a:p>
            <a:pPr eaLnBrk="1" hangingPunct="1"/>
            <a:r>
              <a:rPr lang="en-US" smtClean="0"/>
              <a:t>Single sign-on services</a:t>
            </a:r>
          </a:p>
          <a:p>
            <a:pPr eaLnBrk="1" hangingPunct="1"/>
            <a:r>
              <a:rPr lang="en-US" smtClean="0"/>
              <a:t>Access to multiple systems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6" descr="j0422409"/>
          <p:cNvPicPr>
            <a:picLocks noChangeAspect="1" noChangeArrowheads="1"/>
          </p:cNvPicPr>
          <p:nvPr/>
        </p:nvPicPr>
        <p:blipFill>
          <a:blip r:embed="rId2"/>
          <a:srcRect/>
          <a:stretch>
            <a:fillRect/>
          </a:stretch>
        </p:blipFill>
        <p:spPr bwMode="auto">
          <a:xfrm>
            <a:off x="533400" y="457200"/>
            <a:ext cx="8305800" cy="5535613"/>
          </a:xfrm>
          <a:prstGeom prst="rect">
            <a:avLst/>
          </a:prstGeom>
          <a:noFill/>
          <a:ln w="9525">
            <a:noFill/>
            <a:miter lim="800000"/>
            <a:headEnd/>
            <a:tailEnd/>
          </a:ln>
        </p:spPr>
      </p:pic>
      <p:sp>
        <p:nvSpPr>
          <p:cNvPr id="24579" name="Rectangle 3"/>
          <p:cNvSpPr>
            <a:spLocks noGrp="1" noChangeArrowheads="1"/>
          </p:cNvSpPr>
          <p:nvPr>
            <p:ph type="body" idx="1"/>
          </p:nvPr>
        </p:nvSpPr>
        <p:spPr>
          <a:xfrm>
            <a:off x="762000" y="3429000"/>
            <a:ext cx="3505200" cy="3048000"/>
          </a:xfrm>
          <a:solidFill>
            <a:srgbClr val="CCECFF"/>
          </a:solidFill>
        </p:spPr>
        <p:txBody>
          <a:bodyPr/>
          <a:lstStyle/>
          <a:p>
            <a:pPr eaLnBrk="1" hangingPunct="1"/>
            <a:r>
              <a:rPr lang="en-US" smtClean="0"/>
              <a:t>2 portal systems</a:t>
            </a:r>
          </a:p>
          <a:p>
            <a:pPr eaLnBrk="1" hangingPunct="1"/>
            <a:r>
              <a:rPr lang="en-US" smtClean="0"/>
              <a:t>Inconsistent navigation</a:t>
            </a:r>
          </a:p>
          <a:p>
            <a:pPr eaLnBrk="1" hangingPunct="1"/>
            <a:r>
              <a:rPr lang="en-US" smtClean="0"/>
              <a:t>Various looks and feels</a:t>
            </a:r>
          </a:p>
        </p:txBody>
      </p:sp>
      <p:sp>
        <p:nvSpPr>
          <p:cNvPr id="24580" name="Rectangle 2"/>
          <p:cNvSpPr>
            <a:spLocks noGrp="1" noChangeArrowheads="1"/>
          </p:cNvSpPr>
          <p:nvPr>
            <p:ph type="title"/>
          </p:nvPr>
        </p:nvSpPr>
        <p:spPr>
          <a:xfrm>
            <a:off x="457200" y="274638"/>
            <a:ext cx="8229600" cy="1325562"/>
          </a:xfrm>
        </p:spPr>
        <p:txBody>
          <a:bodyPr/>
          <a:lstStyle/>
          <a:p>
            <a:pPr eaLnBrk="1" hangingPunct="1"/>
            <a:r>
              <a:rPr lang="en-US" sz="4800" b="1" smtClean="0">
                <a:solidFill>
                  <a:schemeClr val="accent2"/>
                </a:solidFill>
              </a:rPr>
              <a:t>Other News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endParaRPr lang="en-US" smtClean="0"/>
          </a:p>
        </p:txBody>
      </p:sp>
      <p:sp>
        <p:nvSpPr>
          <p:cNvPr id="25603" name="Rectangle 3"/>
          <p:cNvSpPr>
            <a:spLocks noGrp="1" noChangeArrowheads="1"/>
          </p:cNvSpPr>
          <p:nvPr>
            <p:ph type="body" idx="1"/>
          </p:nvPr>
        </p:nvSpPr>
        <p:spPr/>
        <p:txBody>
          <a:bodyPr/>
          <a:lstStyle/>
          <a:p>
            <a:pPr eaLnBrk="1" hangingPunct="1"/>
            <a:endParaRPr lang="en-US" smtClean="0"/>
          </a:p>
        </p:txBody>
      </p:sp>
      <p:pic>
        <p:nvPicPr>
          <p:cNvPr id="25604" name="Picture 4"/>
          <p:cNvPicPr>
            <a:picLocks noChangeAspect="1" noChangeArrowheads="1"/>
          </p:cNvPicPr>
          <p:nvPr/>
        </p:nvPicPr>
        <p:blipFill>
          <a:blip r:embed="rId2"/>
          <a:srcRect/>
          <a:stretch>
            <a:fillRect/>
          </a:stretch>
        </p:blipFill>
        <p:spPr bwMode="auto">
          <a:xfrm>
            <a:off x="0" y="0"/>
            <a:ext cx="8991600" cy="6743700"/>
          </a:xfrm>
          <a:prstGeom prst="rect">
            <a:avLst/>
          </a:prstGeom>
          <a:noFill/>
          <a:ln w="9525">
            <a:noFill/>
            <a:miter lim="800000"/>
            <a:headEnd/>
            <a:tailEnd/>
          </a:ln>
        </p:spPr>
      </p:pic>
      <p:sp>
        <p:nvSpPr>
          <p:cNvPr id="25605" name="Text Box 5"/>
          <p:cNvSpPr txBox="1">
            <a:spLocks noChangeArrowheads="1"/>
          </p:cNvSpPr>
          <p:nvPr/>
        </p:nvSpPr>
        <p:spPr bwMode="auto">
          <a:xfrm>
            <a:off x="1600200" y="2895600"/>
            <a:ext cx="2971800" cy="1219200"/>
          </a:xfrm>
          <a:prstGeom prst="rect">
            <a:avLst/>
          </a:prstGeom>
          <a:solidFill>
            <a:srgbClr val="CCECFF"/>
          </a:solidFill>
          <a:ln w="9525">
            <a:solidFill>
              <a:srgbClr val="000000"/>
            </a:solidFill>
            <a:miter lim="800000"/>
            <a:headEnd/>
            <a:tailEnd/>
          </a:ln>
        </p:spPr>
        <p:txBody>
          <a:bodyPr/>
          <a:lstStyle/>
          <a:p>
            <a:pPr algn="ctr"/>
            <a:r>
              <a:rPr lang="en-US"/>
              <a:t>Tasks found through left hand side navigation</a:t>
            </a:r>
            <a:r>
              <a:rPr lang="en-US">
                <a:latin typeface="Times New Roman" pitchFamily="18" charset="0"/>
              </a:rPr>
              <a:t> </a:t>
            </a:r>
            <a:r>
              <a:rPr lang="en-US"/>
              <a:t>took less time and had higher success rates.</a:t>
            </a:r>
          </a:p>
        </p:txBody>
      </p:sp>
      <p:sp>
        <p:nvSpPr>
          <p:cNvPr id="25606" name="AutoShape 6"/>
          <p:cNvSpPr>
            <a:spLocks noChangeArrowheads="1"/>
          </p:cNvSpPr>
          <p:nvPr/>
        </p:nvSpPr>
        <p:spPr bwMode="auto">
          <a:xfrm>
            <a:off x="914400" y="3200400"/>
            <a:ext cx="533400" cy="342900"/>
          </a:xfrm>
          <a:prstGeom prst="leftArrow">
            <a:avLst>
              <a:gd name="adj1" fmla="val 50000"/>
              <a:gd name="adj2" fmla="val 38889"/>
            </a:avLst>
          </a:prstGeom>
          <a:solidFill>
            <a:srgbClr val="CCECFF"/>
          </a:solidFill>
          <a:ln w="9525">
            <a:solidFill>
              <a:srgbClr val="000000"/>
            </a:solidFill>
            <a:miter lim="800000"/>
            <a:headEnd/>
            <a:tailEnd/>
          </a:ln>
        </p:spPr>
        <p:txBody>
          <a:bodyPr/>
          <a:lstStyle/>
          <a:p>
            <a:endParaRPr lang="en-US"/>
          </a:p>
        </p:txBody>
      </p:sp>
      <p:sp>
        <p:nvSpPr>
          <p:cNvPr id="25607" name="Text Box 7"/>
          <p:cNvSpPr txBox="1">
            <a:spLocks noChangeArrowheads="1"/>
          </p:cNvSpPr>
          <p:nvPr/>
        </p:nvSpPr>
        <p:spPr bwMode="auto">
          <a:xfrm>
            <a:off x="6096000" y="4114800"/>
            <a:ext cx="2209800" cy="990600"/>
          </a:xfrm>
          <a:prstGeom prst="rect">
            <a:avLst/>
          </a:prstGeom>
          <a:solidFill>
            <a:srgbClr val="CCECFF"/>
          </a:solidFill>
          <a:ln w="9525">
            <a:solidFill>
              <a:srgbClr val="000000"/>
            </a:solidFill>
            <a:miter lim="800000"/>
            <a:headEnd/>
            <a:tailEnd/>
          </a:ln>
        </p:spPr>
        <p:txBody>
          <a:bodyPr/>
          <a:lstStyle/>
          <a:p>
            <a:pPr algn="ctr"/>
            <a:r>
              <a:rPr lang="en-US"/>
              <a:t>Tasks involving Tools had moderate success.  </a:t>
            </a:r>
          </a:p>
        </p:txBody>
      </p:sp>
      <p:sp>
        <p:nvSpPr>
          <p:cNvPr id="25608" name="AutoShape 8"/>
          <p:cNvSpPr>
            <a:spLocks noChangeArrowheads="1"/>
          </p:cNvSpPr>
          <p:nvPr/>
        </p:nvSpPr>
        <p:spPr bwMode="auto">
          <a:xfrm>
            <a:off x="7010400" y="3505200"/>
            <a:ext cx="381000" cy="381000"/>
          </a:xfrm>
          <a:prstGeom prst="upArrow">
            <a:avLst>
              <a:gd name="adj1" fmla="val 50000"/>
              <a:gd name="adj2" fmla="val 25000"/>
            </a:avLst>
          </a:prstGeom>
          <a:solidFill>
            <a:srgbClr val="CCECFF"/>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endParaRPr lang="en-US" smtClean="0"/>
          </a:p>
        </p:txBody>
      </p:sp>
      <p:sp>
        <p:nvSpPr>
          <p:cNvPr id="26627" name="Rectangle 3"/>
          <p:cNvSpPr>
            <a:spLocks noGrp="1" noChangeArrowheads="1"/>
          </p:cNvSpPr>
          <p:nvPr>
            <p:ph type="body" idx="1"/>
          </p:nvPr>
        </p:nvSpPr>
        <p:spPr/>
        <p:txBody>
          <a:bodyPr/>
          <a:lstStyle/>
          <a:p>
            <a:pPr eaLnBrk="1" hangingPunct="1"/>
            <a:endParaRPr lang="en-US" smtClean="0"/>
          </a:p>
        </p:txBody>
      </p:sp>
      <p:pic>
        <p:nvPicPr>
          <p:cNvPr id="26628" name="Picture 4"/>
          <p:cNvPicPr>
            <a:picLocks noChangeAspect="1" noChangeArrowheads="1"/>
          </p:cNvPicPr>
          <p:nvPr/>
        </p:nvPicPr>
        <p:blipFill>
          <a:blip r:embed="rId2"/>
          <a:srcRect/>
          <a:stretch>
            <a:fillRect/>
          </a:stretch>
        </p:blipFill>
        <p:spPr bwMode="auto">
          <a:xfrm>
            <a:off x="0" y="304800"/>
            <a:ext cx="9144000" cy="5964238"/>
          </a:xfrm>
          <a:prstGeom prst="rect">
            <a:avLst/>
          </a:prstGeom>
          <a:noFill/>
          <a:ln w="9525">
            <a:noFill/>
            <a:miter lim="800000"/>
            <a:headEnd/>
            <a:tailEnd/>
          </a:ln>
        </p:spPr>
      </p:pic>
      <p:sp>
        <p:nvSpPr>
          <p:cNvPr id="26629" name="Text Box 5"/>
          <p:cNvSpPr txBox="1">
            <a:spLocks noChangeArrowheads="1"/>
          </p:cNvSpPr>
          <p:nvPr/>
        </p:nvSpPr>
        <p:spPr bwMode="auto">
          <a:xfrm>
            <a:off x="3429000" y="2819400"/>
            <a:ext cx="2667000" cy="1219200"/>
          </a:xfrm>
          <a:prstGeom prst="rect">
            <a:avLst/>
          </a:prstGeom>
          <a:solidFill>
            <a:srgbClr val="CCECFF"/>
          </a:solidFill>
          <a:ln w="9525">
            <a:solidFill>
              <a:srgbClr val="000000"/>
            </a:solidFill>
            <a:miter lim="800000"/>
            <a:headEnd/>
            <a:tailEnd/>
          </a:ln>
        </p:spPr>
        <p:txBody>
          <a:bodyPr/>
          <a:lstStyle/>
          <a:p>
            <a:pPr algn="ctr"/>
            <a:r>
              <a:rPr lang="en-US"/>
              <a:t>Confusion over what should be found in ERNIE versus Blackboard.</a:t>
            </a:r>
          </a:p>
        </p:txBody>
      </p:sp>
      <p:sp>
        <p:nvSpPr>
          <p:cNvPr id="26630" name="AutoShape 6"/>
          <p:cNvSpPr>
            <a:spLocks noChangeArrowheads="1"/>
          </p:cNvSpPr>
          <p:nvPr/>
        </p:nvSpPr>
        <p:spPr bwMode="auto">
          <a:xfrm>
            <a:off x="4572000" y="1905000"/>
            <a:ext cx="400050" cy="666750"/>
          </a:xfrm>
          <a:prstGeom prst="upArrow">
            <a:avLst>
              <a:gd name="adj1" fmla="val 50000"/>
              <a:gd name="adj2" fmla="val 41667"/>
            </a:avLst>
          </a:prstGeom>
          <a:solidFill>
            <a:srgbClr val="CCECFF"/>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j0409652"/>
          <p:cNvPicPr>
            <a:picLocks noChangeAspect="1" noChangeArrowheads="1"/>
          </p:cNvPicPr>
          <p:nvPr/>
        </p:nvPicPr>
        <p:blipFill>
          <a:blip r:embed="rId3"/>
          <a:srcRect/>
          <a:stretch>
            <a:fillRect/>
          </a:stretch>
        </p:blipFill>
        <p:spPr bwMode="auto">
          <a:xfrm>
            <a:off x="0" y="0"/>
            <a:ext cx="6858000" cy="6858000"/>
          </a:xfrm>
          <a:prstGeom prst="rect">
            <a:avLst/>
          </a:prstGeom>
          <a:noFill/>
          <a:ln w="9525">
            <a:noFill/>
            <a:miter lim="800000"/>
            <a:headEnd/>
            <a:tailEnd/>
          </a:ln>
        </p:spPr>
      </p:pic>
      <p:sp>
        <p:nvSpPr>
          <p:cNvPr id="27651" name="Rectangle 3"/>
          <p:cNvSpPr>
            <a:spLocks noGrp="1" noChangeArrowheads="1"/>
          </p:cNvSpPr>
          <p:nvPr>
            <p:ph type="body" idx="1"/>
          </p:nvPr>
        </p:nvSpPr>
        <p:spPr>
          <a:xfrm>
            <a:off x="3581400" y="228600"/>
            <a:ext cx="4800600" cy="4876800"/>
          </a:xfrm>
          <a:solidFill>
            <a:schemeClr val="bg1"/>
          </a:solidFill>
        </p:spPr>
        <p:txBody>
          <a:bodyPr/>
          <a:lstStyle/>
          <a:p>
            <a:pPr eaLnBrk="1" hangingPunct="1">
              <a:lnSpc>
                <a:spcPct val="90000"/>
              </a:lnSpc>
            </a:pPr>
            <a:r>
              <a:rPr lang="en-US" sz="2800" smtClean="0"/>
              <a:t>52 recommendations</a:t>
            </a:r>
          </a:p>
          <a:p>
            <a:pPr lvl="1" eaLnBrk="1" hangingPunct="1">
              <a:lnSpc>
                <a:spcPct val="90000"/>
              </a:lnSpc>
            </a:pPr>
            <a:r>
              <a:rPr lang="en-US" sz="2400" smtClean="0"/>
              <a:t>Create centralized training area</a:t>
            </a:r>
          </a:p>
          <a:p>
            <a:pPr lvl="1" eaLnBrk="1" hangingPunct="1">
              <a:lnSpc>
                <a:spcPct val="90000"/>
              </a:lnSpc>
            </a:pPr>
            <a:r>
              <a:rPr lang="en-US" sz="2400" smtClean="0"/>
              <a:t>Remove “online”</a:t>
            </a:r>
          </a:p>
          <a:p>
            <a:pPr lvl="1" eaLnBrk="1" hangingPunct="1">
              <a:lnSpc>
                <a:spcPct val="90000"/>
              </a:lnSpc>
            </a:pPr>
            <a:r>
              <a:rPr lang="en-US" sz="2400" smtClean="0"/>
              <a:t>Don’t use system names</a:t>
            </a:r>
          </a:p>
          <a:p>
            <a:pPr eaLnBrk="1" hangingPunct="1">
              <a:lnSpc>
                <a:spcPct val="90000"/>
              </a:lnSpc>
            </a:pPr>
            <a:r>
              <a:rPr lang="en-US" sz="2800" smtClean="0"/>
              <a:t>Categorize</a:t>
            </a:r>
          </a:p>
          <a:p>
            <a:pPr eaLnBrk="1" hangingPunct="1">
              <a:lnSpc>
                <a:spcPct val="90000"/>
              </a:lnSpc>
            </a:pPr>
            <a:r>
              <a:rPr lang="en-US" sz="2800" smtClean="0"/>
              <a:t>Assign</a:t>
            </a:r>
          </a:p>
          <a:p>
            <a:pPr eaLnBrk="1" hangingPunct="1">
              <a:lnSpc>
                <a:spcPct val="90000"/>
              </a:lnSpc>
            </a:pPr>
            <a:r>
              <a:rPr lang="en-US" sz="2800" smtClean="0"/>
              <a:t>Timelines</a:t>
            </a:r>
          </a:p>
          <a:p>
            <a:pPr eaLnBrk="1" hangingPunct="1">
              <a:lnSpc>
                <a:spcPct val="90000"/>
              </a:lnSpc>
            </a:pPr>
            <a:r>
              <a:rPr lang="en-US" sz="2800" smtClean="0"/>
              <a:t>Use best practices</a:t>
            </a:r>
          </a:p>
          <a:p>
            <a:pPr lvl="1" eaLnBrk="1" hangingPunct="1">
              <a:lnSpc>
                <a:spcPct val="90000"/>
              </a:lnSpc>
            </a:pPr>
            <a:r>
              <a:rPr lang="en-US" u="sng" smtClean="0">
                <a:solidFill>
                  <a:srgbClr val="2D2D8A"/>
                </a:solidFill>
              </a:rPr>
              <a:t>Hyperlink</a:t>
            </a:r>
          </a:p>
          <a:p>
            <a:pPr eaLnBrk="1" hangingPunct="1">
              <a:lnSpc>
                <a:spcPct val="90000"/>
              </a:lnSpc>
            </a:pPr>
            <a:r>
              <a:rPr lang="en-US" sz="2800" smtClean="0"/>
              <a:t>Keep it simple!</a:t>
            </a:r>
            <a:endParaRPr lang="en-US" u="sng" smtClean="0">
              <a:solidFill>
                <a:srgbClr val="2D2D8A"/>
              </a:solidFill>
            </a:endParaRPr>
          </a:p>
          <a:p>
            <a:pPr lvl="1" eaLnBrk="1" hangingPunct="1">
              <a:lnSpc>
                <a:spcPct val="90000"/>
              </a:lnSpc>
              <a:buFontTx/>
              <a:buNone/>
            </a:pPr>
            <a:endParaRPr lang="en-US" u="sng" smtClean="0">
              <a:solidFill>
                <a:srgbClr val="2D2D8A"/>
              </a:solidFill>
            </a:endParaRPr>
          </a:p>
          <a:p>
            <a:pPr lvl="1" eaLnBrk="1" hangingPunct="1">
              <a:lnSpc>
                <a:spcPct val="90000"/>
              </a:lnSpc>
              <a:buFontTx/>
              <a:buNone/>
            </a:pPr>
            <a:endParaRPr lang="en-US" smtClean="0"/>
          </a:p>
          <a:p>
            <a:pPr eaLnBrk="1" hangingPunct="1">
              <a:lnSpc>
                <a:spcPct val="90000"/>
              </a:lnSpc>
            </a:pPr>
            <a:endParaRPr lang="en-US" sz="28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endParaRPr lang="en-US" smtClean="0"/>
          </a:p>
        </p:txBody>
      </p:sp>
      <p:sp>
        <p:nvSpPr>
          <p:cNvPr id="28675" name="Rectangle 3"/>
          <p:cNvSpPr>
            <a:spLocks noGrp="1" noChangeArrowheads="1"/>
          </p:cNvSpPr>
          <p:nvPr>
            <p:ph type="body" idx="1"/>
          </p:nvPr>
        </p:nvSpPr>
        <p:spPr/>
        <p:txBody>
          <a:bodyPr/>
          <a:lstStyle/>
          <a:p>
            <a:pPr eaLnBrk="1" hangingPunct="1"/>
            <a:endParaRPr lang="en-US" smtClean="0"/>
          </a:p>
        </p:txBody>
      </p:sp>
      <p:pic>
        <p:nvPicPr>
          <p:cNvPr id="28676" name="Picture 6" descr="PRESENTATION"/>
          <p:cNvPicPr>
            <a:picLocks noChangeAspect="1" noChangeArrowheads="1" noCrop="1"/>
          </p:cNvPicPr>
          <p:nvPr/>
        </p:nvPicPr>
        <p:blipFill>
          <a:blip r:embed="rId2"/>
          <a:srcRect/>
          <a:stretch>
            <a:fillRect/>
          </a:stretch>
        </p:blipFill>
        <p:spPr bwMode="auto">
          <a:xfrm>
            <a:off x="152400" y="381000"/>
            <a:ext cx="8812213" cy="5732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81000" y="228600"/>
            <a:ext cx="8229600" cy="1066800"/>
          </a:xfrm>
        </p:spPr>
        <p:txBody>
          <a:bodyPr/>
          <a:lstStyle/>
          <a:p>
            <a:pPr eaLnBrk="1" hangingPunct="1"/>
            <a:r>
              <a:rPr lang="en-US" sz="4000" smtClean="0"/>
              <a:t>New </a:t>
            </a:r>
            <a:r>
              <a:rPr lang="en-US" sz="4000" smtClean="0">
                <a:solidFill>
                  <a:schemeClr val="accent2"/>
                </a:solidFill>
                <a:hlinkClick r:id="rId2"/>
              </a:rPr>
              <a:t>Worldwide</a:t>
            </a:r>
            <a:r>
              <a:rPr lang="en-US" sz="4000" smtClean="0"/>
              <a:t> tab</a:t>
            </a:r>
          </a:p>
        </p:txBody>
      </p:sp>
      <p:pic>
        <p:nvPicPr>
          <p:cNvPr id="29699" name="Picture 4"/>
          <p:cNvPicPr>
            <a:picLocks noChangeAspect="1" noChangeArrowheads="1"/>
          </p:cNvPicPr>
          <p:nvPr/>
        </p:nvPicPr>
        <p:blipFill>
          <a:blip r:embed="rId3"/>
          <a:srcRect/>
          <a:stretch>
            <a:fillRect/>
          </a:stretch>
        </p:blipFill>
        <p:spPr bwMode="auto">
          <a:xfrm>
            <a:off x="-1865313" y="9372600"/>
            <a:ext cx="11009313" cy="8228013"/>
          </a:xfrm>
          <a:prstGeom prst="rect">
            <a:avLst/>
          </a:prstGeom>
          <a:noFill/>
          <a:ln w="9525">
            <a:noFill/>
            <a:miter lim="800000"/>
            <a:headEnd/>
            <a:tailEnd/>
          </a:ln>
        </p:spPr>
      </p:pic>
      <p:pic>
        <p:nvPicPr>
          <p:cNvPr id="29700" name="Picture 5"/>
          <p:cNvPicPr>
            <a:picLocks noChangeAspect="1" noChangeArrowheads="1"/>
          </p:cNvPicPr>
          <p:nvPr/>
        </p:nvPicPr>
        <p:blipFill>
          <a:blip r:embed="rId3"/>
          <a:srcRect/>
          <a:stretch>
            <a:fillRect/>
          </a:stretch>
        </p:blipFill>
        <p:spPr bwMode="auto">
          <a:xfrm>
            <a:off x="304800" y="1066800"/>
            <a:ext cx="8594725" cy="642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a:xfrm>
            <a:off x="457200" y="304800"/>
            <a:ext cx="8229600" cy="1143000"/>
          </a:xfrm>
        </p:spPr>
        <p:txBody>
          <a:bodyPr/>
          <a:lstStyle/>
          <a:p>
            <a:r>
              <a:rPr lang="en-US" smtClean="0">
                <a:solidFill>
                  <a:schemeClr val="accent2"/>
                </a:solidFill>
              </a:rPr>
              <a:t>Agenda</a:t>
            </a:r>
          </a:p>
        </p:txBody>
      </p:sp>
      <p:sp>
        <p:nvSpPr>
          <p:cNvPr id="4099" name="Rectangle 3"/>
          <p:cNvSpPr>
            <a:spLocks noGrp="1" noChangeArrowheads="1"/>
          </p:cNvSpPr>
          <p:nvPr>
            <p:ph idx="1"/>
          </p:nvPr>
        </p:nvSpPr>
        <p:spPr>
          <a:xfrm>
            <a:off x="457200" y="1600200"/>
            <a:ext cx="8382000" cy="4648200"/>
          </a:xfrm>
        </p:spPr>
        <p:txBody>
          <a:bodyPr/>
          <a:lstStyle/>
          <a:p>
            <a:r>
              <a:rPr lang="en-US" smtClean="0"/>
              <a:t>About Embry-Riddle Aeronautical University</a:t>
            </a:r>
          </a:p>
          <a:p>
            <a:pPr>
              <a:buFontTx/>
              <a:buNone/>
            </a:pPr>
            <a:endParaRPr lang="en-US" smtClean="0"/>
          </a:p>
          <a:p>
            <a:r>
              <a:rPr lang="en-US" smtClean="0"/>
              <a:t>How to perform a usability study</a:t>
            </a:r>
          </a:p>
          <a:p>
            <a:pPr>
              <a:buFontTx/>
              <a:buNone/>
            </a:pPr>
            <a:endParaRPr lang="en-US" smtClean="0"/>
          </a:p>
          <a:p>
            <a:r>
              <a:rPr lang="en-US" smtClean="0"/>
              <a:t>Recording and using results</a:t>
            </a:r>
          </a:p>
          <a:p>
            <a:pPr>
              <a:buFontTx/>
              <a:buNone/>
            </a:pPr>
            <a:endParaRPr lang="en-US" smtClean="0"/>
          </a:p>
          <a:p>
            <a:r>
              <a:rPr lang="en-US" smtClean="0"/>
              <a:t>Improvements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MPj03988310000[1]"/>
          <p:cNvPicPr>
            <a:picLocks noChangeAspect="1" noChangeArrowheads="1"/>
          </p:cNvPicPr>
          <p:nvPr/>
        </p:nvPicPr>
        <p:blipFill>
          <a:blip r:embed="rId2"/>
          <a:srcRect/>
          <a:stretch>
            <a:fillRect/>
          </a:stretch>
        </p:blipFill>
        <p:spPr bwMode="auto">
          <a:xfrm>
            <a:off x="1066800" y="-304800"/>
            <a:ext cx="7239000" cy="5170488"/>
          </a:xfrm>
          <a:prstGeom prst="rect">
            <a:avLst/>
          </a:prstGeom>
          <a:noFill/>
          <a:ln w="9525">
            <a:noFill/>
            <a:miter lim="800000"/>
            <a:headEnd/>
            <a:tailEnd/>
          </a:ln>
        </p:spPr>
      </p:pic>
      <p:sp>
        <p:nvSpPr>
          <p:cNvPr id="30723" name="Text Box 5"/>
          <p:cNvSpPr txBox="1">
            <a:spLocks noChangeArrowheads="1"/>
          </p:cNvSpPr>
          <p:nvPr/>
        </p:nvSpPr>
        <p:spPr bwMode="auto">
          <a:xfrm>
            <a:off x="2209800" y="4800600"/>
            <a:ext cx="4572000" cy="1552575"/>
          </a:xfrm>
          <a:prstGeom prst="rect">
            <a:avLst/>
          </a:prstGeom>
          <a:noFill/>
          <a:ln w="9525">
            <a:noFill/>
            <a:miter lim="800000"/>
            <a:headEnd/>
            <a:tailEnd/>
          </a:ln>
        </p:spPr>
        <p:txBody>
          <a:bodyPr>
            <a:spAutoFit/>
          </a:bodyPr>
          <a:lstStyle/>
          <a:p>
            <a:pPr algn="ctr">
              <a:spcBef>
                <a:spcPct val="50000"/>
              </a:spcBef>
            </a:pPr>
            <a:r>
              <a:rPr lang="en-US" sz="2400"/>
              <a:t>Becky Vasquez</a:t>
            </a:r>
          </a:p>
          <a:p>
            <a:pPr algn="ctr">
              <a:spcBef>
                <a:spcPct val="50000"/>
              </a:spcBef>
            </a:pPr>
            <a:r>
              <a:rPr lang="en-US" sz="2400">
                <a:hlinkClick r:id="rId3"/>
              </a:rPr>
              <a:t>vasquezb@erau.edu</a:t>
            </a:r>
            <a:endParaRPr lang="en-US" sz="2400"/>
          </a:p>
          <a:p>
            <a:pPr algn="ctr">
              <a:spcBef>
                <a:spcPct val="50000"/>
              </a:spcBef>
            </a:pPr>
            <a:r>
              <a:rPr lang="en-US" sz="2400"/>
              <a:t>386.226.6948</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References</a:t>
            </a:r>
          </a:p>
        </p:txBody>
      </p:sp>
      <p:sp>
        <p:nvSpPr>
          <p:cNvPr id="31747" name="Content Placeholder 2"/>
          <p:cNvSpPr>
            <a:spLocks noGrp="1"/>
          </p:cNvSpPr>
          <p:nvPr>
            <p:ph idx="1"/>
          </p:nvPr>
        </p:nvSpPr>
        <p:spPr/>
        <p:txBody>
          <a:bodyPr/>
          <a:lstStyle/>
          <a:p>
            <a:pPr eaLnBrk="1" hangingPunct="1">
              <a:buFontTx/>
              <a:buNone/>
            </a:pPr>
            <a:endParaRPr lang="en-US" smtClean="0"/>
          </a:p>
        </p:txBody>
      </p:sp>
      <p:sp>
        <p:nvSpPr>
          <p:cNvPr id="31748" name="Rectangle 5"/>
          <p:cNvSpPr>
            <a:spLocks noChangeArrowheads="1"/>
          </p:cNvSpPr>
          <p:nvPr/>
        </p:nvSpPr>
        <p:spPr bwMode="auto">
          <a:xfrm>
            <a:off x="457200" y="1905000"/>
            <a:ext cx="8229600" cy="3962400"/>
          </a:xfrm>
          <a:prstGeom prst="rect">
            <a:avLst/>
          </a:prstGeom>
          <a:solidFill>
            <a:srgbClr val="D1F0FF"/>
          </a:solidFill>
          <a:ln w="9525">
            <a:noFill/>
            <a:miter lim="800000"/>
            <a:headEnd/>
            <a:tailEnd/>
          </a:ln>
        </p:spPr>
        <p:txBody>
          <a:bodyPr/>
          <a:lstStyle/>
          <a:p>
            <a:pPr marL="342900" indent="-342900" eaLnBrk="0" hangingPunct="0">
              <a:lnSpc>
                <a:spcPct val="120000"/>
              </a:lnSpc>
              <a:spcBef>
                <a:spcPct val="20000"/>
              </a:spcBef>
            </a:pPr>
            <a:endParaRPr lang="fr-FR" sz="2800"/>
          </a:p>
          <a:p>
            <a:pPr marL="342900" indent="-342900" eaLnBrk="0" hangingPunct="0">
              <a:lnSpc>
                <a:spcPct val="120000"/>
              </a:lnSpc>
              <a:spcBef>
                <a:spcPct val="20000"/>
              </a:spcBef>
            </a:pPr>
            <a:r>
              <a:rPr lang="fr-FR" sz="2000"/>
              <a:t>Krug, Steve. </a:t>
            </a:r>
            <a:r>
              <a:rPr lang="fr-FR" sz="2000" i="1"/>
              <a:t>Don’t Make Me Think</a:t>
            </a:r>
            <a:r>
              <a:rPr lang="fr-FR" sz="2000"/>
              <a:t>.  Berkeley, California: New Riders Publishing; 2000.  </a:t>
            </a:r>
          </a:p>
          <a:p>
            <a:pPr marL="342900" indent="-342900" eaLnBrk="0" hangingPunct="0">
              <a:lnSpc>
                <a:spcPct val="120000"/>
              </a:lnSpc>
              <a:spcBef>
                <a:spcPct val="20000"/>
              </a:spcBef>
            </a:pPr>
            <a:r>
              <a:rPr lang="fr-FR" sz="2000"/>
              <a:t>Molich, Rolf. (2007).  230 Tips and Tricks for Better Usability Testing. </a:t>
            </a:r>
            <a:r>
              <a:rPr lang="en-US" sz="2000"/>
              <a:t>Retrieved in July, 2007 from </a:t>
            </a:r>
            <a:r>
              <a:rPr lang="en-US" sz="2000">
                <a:hlinkClick r:id="rId2"/>
              </a:rPr>
              <a:t>http://www.NNgroup.com/reports/tips/usertest</a:t>
            </a:r>
            <a:r>
              <a:rPr lang="en-US" sz="2000"/>
              <a:t>.</a:t>
            </a:r>
          </a:p>
          <a:p>
            <a:pPr marL="342900" indent="-342900" eaLnBrk="0" hangingPunct="0">
              <a:lnSpc>
                <a:spcPct val="120000"/>
              </a:lnSpc>
              <a:spcBef>
                <a:spcPct val="20000"/>
              </a:spcBef>
            </a:pPr>
            <a:r>
              <a:rPr lang="en-US" sz="2000"/>
              <a:t>Pernice, Kara &amp; Schade, Amy. (April, 2007). Intranet Usability I and II.  A workshop and presentation delivered at the Nielsen Norman Group Usability Week 2007.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4638"/>
            <a:ext cx="8229600" cy="944562"/>
          </a:xfrm>
        </p:spPr>
        <p:txBody>
          <a:bodyPr/>
          <a:lstStyle/>
          <a:p>
            <a:r>
              <a:rPr lang="en-US" sz="3600" smtClean="0">
                <a:solidFill>
                  <a:schemeClr val="accent2"/>
                </a:solidFill>
              </a:rPr>
              <a:t>About Embry-Riddle </a:t>
            </a:r>
            <a:br>
              <a:rPr lang="en-US" sz="3600" smtClean="0">
                <a:solidFill>
                  <a:schemeClr val="accent2"/>
                </a:solidFill>
              </a:rPr>
            </a:br>
            <a:r>
              <a:rPr lang="en-US" sz="3600" smtClean="0">
                <a:solidFill>
                  <a:schemeClr val="accent2"/>
                </a:solidFill>
              </a:rPr>
              <a:t>Aeronautical University</a:t>
            </a:r>
          </a:p>
        </p:txBody>
      </p:sp>
      <p:sp>
        <p:nvSpPr>
          <p:cNvPr id="5123" name="Rectangle 3"/>
          <p:cNvSpPr>
            <a:spLocks noGrp="1" noChangeArrowheads="1"/>
          </p:cNvSpPr>
          <p:nvPr>
            <p:ph type="body" idx="1"/>
          </p:nvPr>
        </p:nvSpPr>
        <p:spPr>
          <a:xfrm>
            <a:off x="228600" y="1447800"/>
            <a:ext cx="8686800" cy="2286000"/>
          </a:xfrm>
          <a:noFill/>
        </p:spPr>
        <p:txBody>
          <a:bodyPr/>
          <a:lstStyle/>
          <a:p>
            <a:pPr>
              <a:lnSpc>
                <a:spcPct val="120000"/>
              </a:lnSpc>
            </a:pPr>
            <a:r>
              <a:rPr lang="en-US" sz="3000" smtClean="0"/>
              <a:t>Educating more than 32,000 students per year  </a:t>
            </a:r>
          </a:p>
          <a:p>
            <a:pPr>
              <a:lnSpc>
                <a:spcPct val="120000"/>
              </a:lnSpc>
            </a:pPr>
            <a:r>
              <a:rPr lang="en-US" sz="3000" smtClean="0"/>
              <a:t>Two residential campuses (Florida and Arizona)</a:t>
            </a:r>
          </a:p>
          <a:p>
            <a:pPr>
              <a:lnSpc>
                <a:spcPct val="120000"/>
              </a:lnSpc>
            </a:pPr>
            <a:r>
              <a:rPr lang="en-US" sz="3000" smtClean="0"/>
              <a:t>Worldwide Campuses – 130 Locations</a:t>
            </a:r>
          </a:p>
          <a:p>
            <a:pPr lvl="1">
              <a:lnSpc>
                <a:spcPct val="120000"/>
              </a:lnSpc>
            </a:pPr>
            <a:r>
              <a:rPr lang="en-US" sz="2400" smtClean="0"/>
              <a:t>+ 2700 Students enrolled in Online Learning</a:t>
            </a:r>
          </a:p>
          <a:p>
            <a:pPr>
              <a:lnSpc>
                <a:spcPct val="120000"/>
              </a:lnSpc>
            </a:pPr>
            <a:endParaRPr lang="en-US" sz="2800" smtClean="0"/>
          </a:p>
        </p:txBody>
      </p:sp>
      <p:grpSp>
        <p:nvGrpSpPr>
          <p:cNvPr id="5124" name="Group 4"/>
          <p:cNvGrpSpPr>
            <a:grpSpLocks/>
          </p:cNvGrpSpPr>
          <p:nvPr/>
        </p:nvGrpSpPr>
        <p:grpSpPr bwMode="auto">
          <a:xfrm>
            <a:off x="533400" y="4191000"/>
            <a:ext cx="8153400" cy="2085975"/>
            <a:chOff x="336" y="2352"/>
            <a:chExt cx="5136" cy="1314"/>
          </a:xfrm>
        </p:grpSpPr>
        <p:pic>
          <p:nvPicPr>
            <p:cNvPr id="5125" name="Picture 5" descr="pointing_on_globe"/>
            <p:cNvPicPr>
              <a:picLocks noChangeAspect="1" noChangeArrowheads="1"/>
            </p:cNvPicPr>
            <p:nvPr/>
          </p:nvPicPr>
          <p:blipFill>
            <a:blip r:embed="rId3"/>
            <a:srcRect/>
            <a:stretch>
              <a:fillRect/>
            </a:stretch>
          </p:blipFill>
          <p:spPr bwMode="auto">
            <a:xfrm>
              <a:off x="1680" y="2784"/>
              <a:ext cx="2496" cy="864"/>
            </a:xfrm>
            <a:prstGeom prst="rect">
              <a:avLst/>
            </a:prstGeom>
            <a:noFill/>
            <a:ln w="25400">
              <a:solidFill>
                <a:schemeClr val="tx1"/>
              </a:solidFill>
              <a:miter lim="800000"/>
              <a:headEnd/>
              <a:tailEnd/>
            </a:ln>
          </p:spPr>
        </p:pic>
        <p:pic>
          <p:nvPicPr>
            <p:cNvPr id="5126" name="Picture 6" descr="01tour_lehman"/>
            <p:cNvPicPr>
              <a:picLocks noChangeAspect="1" noChangeArrowheads="1"/>
            </p:cNvPicPr>
            <p:nvPr/>
          </p:nvPicPr>
          <p:blipFill>
            <a:blip r:embed="rId4"/>
            <a:srcRect/>
            <a:stretch>
              <a:fillRect/>
            </a:stretch>
          </p:blipFill>
          <p:spPr bwMode="auto">
            <a:xfrm>
              <a:off x="336" y="2784"/>
              <a:ext cx="1200" cy="882"/>
            </a:xfrm>
            <a:prstGeom prst="rect">
              <a:avLst/>
            </a:prstGeom>
            <a:noFill/>
            <a:ln w="25400">
              <a:solidFill>
                <a:schemeClr val="tx1"/>
              </a:solidFill>
              <a:miter lim="800000"/>
              <a:headEnd/>
              <a:tailEnd/>
            </a:ln>
          </p:spPr>
        </p:pic>
        <p:pic>
          <p:nvPicPr>
            <p:cNvPr id="5127" name="Picture 7" descr="campus-bldg77"/>
            <p:cNvPicPr>
              <a:picLocks noChangeAspect="1" noChangeArrowheads="1"/>
            </p:cNvPicPr>
            <p:nvPr/>
          </p:nvPicPr>
          <p:blipFill>
            <a:blip r:embed="rId5"/>
            <a:srcRect/>
            <a:stretch>
              <a:fillRect/>
            </a:stretch>
          </p:blipFill>
          <p:spPr bwMode="auto">
            <a:xfrm>
              <a:off x="4320" y="2784"/>
              <a:ext cx="1152" cy="864"/>
            </a:xfrm>
            <a:prstGeom prst="rect">
              <a:avLst/>
            </a:prstGeom>
            <a:noFill/>
            <a:ln w="25400">
              <a:solidFill>
                <a:schemeClr val="tx1"/>
              </a:solidFill>
              <a:miter lim="800000"/>
              <a:headEnd/>
              <a:tailEnd/>
            </a:ln>
          </p:spPr>
        </p:pic>
        <p:sp>
          <p:nvSpPr>
            <p:cNvPr id="5128" name="Text Box 8"/>
            <p:cNvSpPr txBox="1">
              <a:spLocks noChangeArrowheads="1"/>
            </p:cNvSpPr>
            <p:nvPr/>
          </p:nvSpPr>
          <p:spPr bwMode="auto">
            <a:xfrm>
              <a:off x="336" y="2352"/>
              <a:ext cx="1200" cy="404"/>
            </a:xfrm>
            <a:prstGeom prst="rect">
              <a:avLst/>
            </a:prstGeom>
            <a:noFill/>
            <a:ln w="9525">
              <a:noFill/>
              <a:miter lim="800000"/>
              <a:headEnd/>
              <a:tailEnd/>
            </a:ln>
          </p:spPr>
          <p:txBody>
            <a:bodyPr>
              <a:spAutoFit/>
            </a:bodyPr>
            <a:lstStyle/>
            <a:p>
              <a:pPr algn="ctr">
                <a:spcBef>
                  <a:spcPct val="50000"/>
                </a:spcBef>
              </a:pPr>
              <a:r>
                <a:rPr lang="en-US">
                  <a:solidFill>
                    <a:schemeClr val="bg2"/>
                  </a:solidFill>
                  <a:ea typeface="ＭＳ Ｐゴシック" pitchFamily="34" charset="-128"/>
                </a:rPr>
                <a:t>Daytona Beach</a:t>
              </a:r>
              <a:br>
                <a:rPr lang="en-US">
                  <a:solidFill>
                    <a:schemeClr val="bg2"/>
                  </a:solidFill>
                  <a:ea typeface="ＭＳ Ｐゴシック" pitchFamily="34" charset="-128"/>
                </a:rPr>
              </a:br>
              <a:r>
                <a:rPr lang="en-US">
                  <a:solidFill>
                    <a:schemeClr val="bg2"/>
                  </a:solidFill>
                  <a:ea typeface="ＭＳ Ｐゴシック" pitchFamily="34" charset="-128"/>
                </a:rPr>
                <a:t>Campus</a:t>
              </a:r>
            </a:p>
          </p:txBody>
        </p:sp>
        <p:sp>
          <p:nvSpPr>
            <p:cNvPr id="5129" name="Text Box 9"/>
            <p:cNvSpPr txBox="1">
              <a:spLocks noChangeArrowheads="1"/>
            </p:cNvSpPr>
            <p:nvPr/>
          </p:nvSpPr>
          <p:spPr bwMode="auto">
            <a:xfrm>
              <a:off x="2064" y="2352"/>
              <a:ext cx="1632" cy="231"/>
            </a:xfrm>
            <a:prstGeom prst="rect">
              <a:avLst/>
            </a:prstGeom>
            <a:noFill/>
            <a:ln w="9525">
              <a:noFill/>
              <a:miter lim="800000"/>
              <a:headEnd/>
              <a:tailEnd/>
            </a:ln>
          </p:spPr>
          <p:txBody>
            <a:bodyPr>
              <a:spAutoFit/>
            </a:bodyPr>
            <a:lstStyle/>
            <a:p>
              <a:pPr algn="ctr">
                <a:spcBef>
                  <a:spcPct val="50000"/>
                </a:spcBef>
              </a:pPr>
              <a:r>
                <a:rPr lang="en-US">
                  <a:solidFill>
                    <a:schemeClr val="bg2"/>
                  </a:solidFill>
                  <a:ea typeface="ＭＳ Ｐゴシック" pitchFamily="34" charset="-128"/>
                </a:rPr>
                <a:t>World Wide Campuses</a:t>
              </a:r>
            </a:p>
          </p:txBody>
        </p:sp>
        <p:sp>
          <p:nvSpPr>
            <p:cNvPr id="5130" name="Text Box 10"/>
            <p:cNvSpPr txBox="1">
              <a:spLocks noChangeArrowheads="1"/>
            </p:cNvSpPr>
            <p:nvPr/>
          </p:nvSpPr>
          <p:spPr bwMode="auto">
            <a:xfrm>
              <a:off x="4224" y="2352"/>
              <a:ext cx="1248" cy="404"/>
            </a:xfrm>
            <a:prstGeom prst="rect">
              <a:avLst/>
            </a:prstGeom>
            <a:noFill/>
            <a:ln w="9525">
              <a:noFill/>
              <a:miter lim="800000"/>
              <a:headEnd/>
              <a:tailEnd/>
            </a:ln>
          </p:spPr>
          <p:txBody>
            <a:bodyPr>
              <a:spAutoFit/>
            </a:bodyPr>
            <a:lstStyle/>
            <a:p>
              <a:pPr algn="ctr">
                <a:spcBef>
                  <a:spcPct val="50000"/>
                </a:spcBef>
              </a:pPr>
              <a:r>
                <a:rPr lang="en-US">
                  <a:solidFill>
                    <a:schemeClr val="bg2"/>
                  </a:solidFill>
                  <a:ea typeface="ＭＳ Ｐゴシック" pitchFamily="34" charset="-128"/>
                </a:rPr>
                <a:t>Prescott </a:t>
              </a:r>
              <a:br>
                <a:rPr lang="en-US">
                  <a:solidFill>
                    <a:schemeClr val="bg2"/>
                  </a:solidFill>
                  <a:ea typeface="ＭＳ Ｐゴシック" pitchFamily="34" charset="-128"/>
                </a:rPr>
              </a:br>
              <a:r>
                <a:rPr lang="en-US">
                  <a:solidFill>
                    <a:schemeClr val="bg2"/>
                  </a:solidFill>
                  <a:ea typeface="ＭＳ Ｐゴシック" pitchFamily="34" charset="-128"/>
                </a:rPr>
                <a:t>Campus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Insert Student Photo</a:t>
            </a:r>
          </a:p>
        </p:txBody>
      </p:sp>
      <p:sp>
        <p:nvSpPr>
          <p:cNvPr id="6147" name="Rectangle 3"/>
          <p:cNvSpPr>
            <a:spLocks noGrp="1" noChangeArrowheads="1"/>
          </p:cNvSpPr>
          <p:nvPr>
            <p:ph type="body" idx="1"/>
          </p:nvPr>
        </p:nvSpPr>
        <p:spPr/>
        <p:txBody>
          <a:bodyPr/>
          <a:lstStyle/>
          <a:p>
            <a:pPr eaLnBrk="1" hangingPunct="1"/>
            <a:endParaRPr lang="en-US" smtClean="0"/>
          </a:p>
        </p:txBody>
      </p:sp>
      <p:pic>
        <p:nvPicPr>
          <p:cNvPr id="6148" name="Picture 4" descr="John Steggell - KC-10 Flight Engineer-Iraq 2"/>
          <p:cNvPicPr>
            <a:picLocks noChangeAspect="1" noChangeArrowheads="1"/>
          </p:cNvPicPr>
          <p:nvPr/>
        </p:nvPicPr>
        <p:blipFill>
          <a:blip r:embed="rId2"/>
          <a:srcRect/>
          <a:stretch>
            <a:fillRect/>
          </a:stretch>
        </p:blipFill>
        <p:spPr bwMode="auto">
          <a:xfrm>
            <a:off x="-609600" y="0"/>
            <a:ext cx="10591800" cy="689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685800" y="533400"/>
            <a:ext cx="1676400" cy="762000"/>
          </a:xfrm>
          <a:prstGeom prst="rect">
            <a:avLst/>
          </a:prstGeom>
          <a:noFill/>
          <a:ln w="9525">
            <a:noFill/>
            <a:miter lim="800000"/>
            <a:headEnd/>
            <a:tailEnd/>
          </a:ln>
        </p:spPr>
        <p:txBody>
          <a:bodyPr>
            <a:spAutoFit/>
          </a:bodyPr>
          <a:lstStyle/>
          <a:p>
            <a:pPr>
              <a:spcBef>
                <a:spcPct val="50000"/>
              </a:spcBef>
            </a:pPr>
            <a:endParaRPr lang="en-US" sz="4400"/>
          </a:p>
        </p:txBody>
      </p:sp>
      <p:sp>
        <p:nvSpPr>
          <p:cNvPr id="5125" name="Text Box 5"/>
          <p:cNvSpPr txBox="1">
            <a:spLocks noChangeArrowheads="1"/>
          </p:cNvSpPr>
          <p:nvPr/>
        </p:nvSpPr>
        <p:spPr bwMode="auto">
          <a:xfrm>
            <a:off x="3886200" y="304800"/>
            <a:ext cx="838200" cy="1920875"/>
          </a:xfrm>
          <a:prstGeom prst="rect">
            <a:avLst/>
          </a:prstGeom>
          <a:noFill/>
          <a:ln w="9525">
            <a:noFill/>
            <a:miter lim="800000"/>
            <a:headEnd/>
            <a:tailEnd/>
          </a:ln>
        </p:spPr>
        <p:txBody>
          <a:bodyPr>
            <a:spAutoFit/>
          </a:bodyPr>
          <a:lstStyle/>
          <a:p>
            <a:pPr>
              <a:spcBef>
                <a:spcPct val="50000"/>
              </a:spcBef>
            </a:pPr>
            <a:r>
              <a:rPr lang="en-US" sz="12000">
                <a:solidFill>
                  <a:schemeClr val="accent2"/>
                </a:solidFill>
                <a:latin typeface="GungsuhChe" pitchFamily="49" charset="-127"/>
              </a:rPr>
              <a:t>U</a:t>
            </a:r>
          </a:p>
        </p:txBody>
      </p:sp>
      <p:sp>
        <p:nvSpPr>
          <p:cNvPr id="5126" name="Text Box 6"/>
          <p:cNvSpPr txBox="1">
            <a:spLocks noChangeArrowheads="1"/>
          </p:cNvSpPr>
          <p:nvPr/>
        </p:nvSpPr>
        <p:spPr bwMode="auto">
          <a:xfrm>
            <a:off x="3200400" y="4876800"/>
            <a:ext cx="1524000" cy="1920875"/>
          </a:xfrm>
          <a:prstGeom prst="rect">
            <a:avLst/>
          </a:prstGeom>
          <a:noFill/>
          <a:ln w="9525">
            <a:noFill/>
            <a:miter lim="800000"/>
            <a:headEnd/>
            <a:tailEnd/>
          </a:ln>
        </p:spPr>
        <p:txBody>
          <a:bodyPr>
            <a:spAutoFit/>
          </a:bodyPr>
          <a:lstStyle/>
          <a:p>
            <a:pPr>
              <a:spcBef>
                <a:spcPct val="50000"/>
              </a:spcBef>
            </a:pPr>
            <a:r>
              <a:rPr lang="en-US" sz="12000">
                <a:solidFill>
                  <a:srgbClr val="FF3300"/>
                </a:solidFill>
                <a:latin typeface="Algerian" pitchFamily="82" charset="0"/>
              </a:rPr>
              <a:t>s</a:t>
            </a:r>
          </a:p>
        </p:txBody>
      </p:sp>
      <p:sp>
        <p:nvSpPr>
          <p:cNvPr id="5127" name="Text Box 7"/>
          <p:cNvSpPr txBox="1">
            <a:spLocks noChangeArrowheads="1"/>
          </p:cNvSpPr>
          <p:nvPr/>
        </p:nvSpPr>
        <p:spPr bwMode="auto">
          <a:xfrm>
            <a:off x="762000" y="3581400"/>
            <a:ext cx="1295400" cy="1920875"/>
          </a:xfrm>
          <a:prstGeom prst="rect">
            <a:avLst/>
          </a:prstGeom>
          <a:noFill/>
          <a:ln w="9525">
            <a:noFill/>
            <a:miter lim="800000"/>
            <a:headEnd/>
            <a:tailEnd/>
          </a:ln>
        </p:spPr>
        <p:txBody>
          <a:bodyPr>
            <a:spAutoFit/>
          </a:bodyPr>
          <a:lstStyle/>
          <a:p>
            <a:pPr>
              <a:spcBef>
                <a:spcPct val="50000"/>
              </a:spcBef>
            </a:pPr>
            <a:r>
              <a:rPr lang="en-US" sz="12000">
                <a:solidFill>
                  <a:srgbClr val="009900"/>
                </a:solidFill>
                <a:latin typeface="Bauhaus 93" pitchFamily="82" charset="0"/>
              </a:rPr>
              <a:t>A</a:t>
            </a:r>
          </a:p>
        </p:txBody>
      </p:sp>
      <p:sp>
        <p:nvSpPr>
          <p:cNvPr id="5128" name="Text Box 8"/>
          <p:cNvSpPr txBox="1">
            <a:spLocks noChangeArrowheads="1"/>
          </p:cNvSpPr>
          <p:nvPr/>
        </p:nvSpPr>
        <p:spPr bwMode="auto">
          <a:xfrm>
            <a:off x="5562600" y="1905000"/>
            <a:ext cx="1295400" cy="1920875"/>
          </a:xfrm>
          <a:prstGeom prst="rect">
            <a:avLst/>
          </a:prstGeom>
          <a:noFill/>
          <a:ln w="9525">
            <a:noFill/>
            <a:miter lim="800000"/>
            <a:headEnd/>
            <a:tailEnd/>
          </a:ln>
        </p:spPr>
        <p:txBody>
          <a:bodyPr>
            <a:spAutoFit/>
          </a:bodyPr>
          <a:lstStyle/>
          <a:p>
            <a:pPr>
              <a:spcBef>
                <a:spcPct val="50000"/>
              </a:spcBef>
            </a:pPr>
            <a:r>
              <a:rPr lang="en-US" sz="12000">
                <a:solidFill>
                  <a:srgbClr val="660033"/>
                </a:solidFill>
                <a:latin typeface="Bradley Hand ITC" pitchFamily="66" charset="0"/>
              </a:rPr>
              <a:t>B</a:t>
            </a:r>
          </a:p>
        </p:txBody>
      </p:sp>
      <p:sp>
        <p:nvSpPr>
          <p:cNvPr id="5129" name="Text Box 9"/>
          <p:cNvSpPr txBox="1">
            <a:spLocks noChangeArrowheads="1"/>
          </p:cNvSpPr>
          <p:nvPr/>
        </p:nvSpPr>
        <p:spPr bwMode="auto">
          <a:xfrm>
            <a:off x="5181600" y="3733800"/>
            <a:ext cx="1676400" cy="1920875"/>
          </a:xfrm>
          <a:prstGeom prst="rect">
            <a:avLst/>
          </a:prstGeom>
          <a:noFill/>
          <a:ln w="9525">
            <a:noFill/>
            <a:miter lim="800000"/>
            <a:headEnd/>
            <a:tailEnd/>
          </a:ln>
        </p:spPr>
        <p:txBody>
          <a:bodyPr>
            <a:spAutoFit/>
          </a:bodyPr>
          <a:lstStyle/>
          <a:p>
            <a:pPr>
              <a:spcBef>
                <a:spcPct val="50000"/>
              </a:spcBef>
            </a:pPr>
            <a:r>
              <a:rPr lang="en-US" sz="12000">
                <a:solidFill>
                  <a:srgbClr val="009999"/>
                </a:solidFill>
                <a:latin typeface="Broadway" pitchFamily="82" charset="0"/>
              </a:rPr>
              <a:t>I</a:t>
            </a:r>
          </a:p>
        </p:txBody>
      </p:sp>
      <p:sp>
        <p:nvSpPr>
          <p:cNvPr id="5130" name="Text Box 10"/>
          <p:cNvSpPr txBox="1">
            <a:spLocks noChangeArrowheads="1"/>
          </p:cNvSpPr>
          <p:nvPr/>
        </p:nvSpPr>
        <p:spPr bwMode="auto">
          <a:xfrm>
            <a:off x="2438400" y="2209800"/>
            <a:ext cx="1295400" cy="1920875"/>
          </a:xfrm>
          <a:prstGeom prst="rect">
            <a:avLst/>
          </a:prstGeom>
          <a:noFill/>
          <a:ln w="9525">
            <a:noFill/>
            <a:miter lim="800000"/>
            <a:headEnd/>
            <a:tailEnd/>
          </a:ln>
        </p:spPr>
        <p:txBody>
          <a:bodyPr>
            <a:spAutoFit/>
          </a:bodyPr>
          <a:lstStyle/>
          <a:p>
            <a:pPr>
              <a:spcBef>
                <a:spcPct val="50000"/>
              </a:spcBef>
            </a:pPr>
            <a:r>
              <a:rPr lang="en-US" sz="12000">
                <a:solidFill>
                  <a:srgbClr val="FF0000"/>
                </a:solidFill>
                <a:latin typeface="Brush Script MT" pitchFamily="66" charset="0"/>
              </a:rPr>
              <a:t>L</a:t>
            </a:r>
          </a:p>
        </p:txBody>
      </p:sp>
      <p:sp>
        <p:nvSpPr>
          <p:cNvPr id="5131" name="Text Box 11"/>
          <p:cNvSpPr txBox="1">
            <a:spLocks noChangeArrowheads="1"/>
          </p:cNvSpPr>
          <p:nvPr/>
        </p:nvSpPr>
        <p:spPr bwMode="auto">
          <a:xfrm>
            <a:off x="7772400" y="1066800"/>
            <a:ext cx="1219200" cy="1920875"/>
          </a:xfrm>
          <a:prstGeom prst="rect">
            <a:avLst/>
          </a:prstGeom>
          <a:noFill/>
          <a:ln w="9525">
            <a:noFill/>
            <a:miter lim="800000"/>
            <a:headEnd/>
            <a:tailEnd/>
          </a:ln>
        </p:spPr>
        <p:txBody>
          <a:bodyPr>
            <a:spAutoFit/>
          </a:bodyPr>
          <a:lstStyle/>
          <a:p>
            <a:pPr>
              <a:spcBef>
                <a:spcPct val="50000"/>
              </a:spcBef>
            </a:pPr>
            <a:r>
              <a:rPr lang="en-US" sz="12000">
                <a:solidFill>
                  <a:srgbClr val="003300"/>
                </a:solidFill>
                <a:latin typeface="Castellar" pitchFamily="18" charset="0"/>
              </a:rPr>
              <a:t>I</a:t>
            </a:r>
          </a:p>
        </p:txBody>
      </p:sp>
      <p:sp>
        <p:nvSpPr>
          <p:cNvPr id="5132" name="Text Box 12"/>
          <p:cNvSpPr txBox="1">
            <a:spLocks noChangeArrowheads="1"/>
          </p:cNvSpPr>
          <p:nvPr/>
        </p:nvSpPr>
        <p:spPr bwMode="auto">
          <a:xfrm>
            <a:off x="838200" y="838200"/>
            <a:ext cx="1371600" cy="1920875"/>
          </a:xfrm>
          <a:prstGeom prst="rect">
            <a:avLst/>
          </a:prstGeom>
          <a:noFill/>
          <a:ln w="9525">
            <a:noFill/>
            <a:miter lim="800000"/>
            <a:headEnd/>
            <a:tailEnd/>
          </a:ln>
        </p:spPr>
        <p:txBody>
          <a:bodyPr>
            <a:spAutoFit/>
          </a:bodyPr>
          <a:lstStyle/>
          <a:p>
            <a:pPr>
              <a:spcBef>
                <a:spcPct val="50000"/>
              </a:spcBef>
            </a:pPr>
            <a:r>
              <a:rPr lang="en-US" sz="12000">
                <a:solidFill>
                  <a:srgbClr val="663300"/>
                </a:solidFill>
                <a:latin typeface="Chiller" pitchFamily="82" charset="0"/>
              </a:rPr>
              <a:t>T</a:t>
            </a:r>
          </a:p>
        </p:txBody>
      </p:sp>
      <p:sp>
        <p:nvSpPr>
          <p:cNvPr id="5133" name="Text Box 13"/>
          <p:cNvSpPr txBox="1">
            <a:spLocks noChangeArrowheads="1"/>
          </p:cNvSpPr>
          <p:nvPr/>
        </p:nvSpPr>
        <p:spPr bwMode="auto">
          <a:xfrm>
            <a:off x="6934200" y="4724400"/>
            <a:ext cx="1676400" cy="1920875"/>
          </a:xfrm>
          <a:prstGeom prst="rect">
            <a:avLst/>
          </a:prstGeom>
          <a:noFill/>
          <a:ln w="9525">
            <a:noFill/>
            <a:miter lim="800000"/>
            <a:headEnd/>
            <a:tailEnd/>
          </a:ln>
        </p:spPr>
        <p:txBody>
          <a:bodyPr>
            <a:spAutoFit/>
          </a:bodyPr>
          <a:lstStyle/>
          <a:p>
            <a:pPr>
              <a:spcBef>
                <a:spcPct val="50000"/>
              </a:spcBef>
            </a:pPr>
            <a:r>
              <a:rPr lang="en-US" sz="12000">
                <a:solidFill>
                  <a:srgbClr val="FF00FF"/>
                </a:solidFill>
                <a:latin typeface="Curlz MT" pitchFamily="82" charset="0"/>
              </a:rPr>
              <a:t>Y</a:t>
            </a:r>
          </a:p>
        </p:txBody>
      </p:sp>
      <p:sp>
        <p:nvSpPr>
          <p:cNvPr id="5134" name="Text Box 14"/>
          <p:cNvSpPr txBox="1">
            <a:spLocks noChangeArrowheads="1"/>
          </p:cNvSpPr>
          <p:nvPr/>
        </p:nvSpPr>
        <p:spPr bwMode="auto">
          <a:xfrm>
            <a:off x="1371600" y="2286000"/>
            <a:ext cx="6477000" cy="2073275"/>
          </a:xfrm>
          <a:prstGeom prst="rect">
            <a:avLst/>
          </a:prstGeom>
          <a:noFill/>
          <a:ln w="9525">
            <a:noFill/>
            <a:miter lim="800000"/>
            <a:headEnd/>
            <a:tailEnd/>
          </a:ln>
        </p:spPr>
        <p:txBody>
          <a:bodyPr>
            <a:spAutoFit/>
          </a:bodyPr>
          <a:lstStyle/>
          <a:p>
            <a:pPr>
              <a:spcBef>
                <a:spcPct val="50000"/>
              </a:spcBef>
            </a:pPr>
            <a:r>
              <a:rPr lang="en-US" sz="13000"/>
              <a:t>usability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2000"/>
                                        <p:tgtEl>
                                          <p:spTgt spid="5132"/>
                                        </p:tgtEl>
                                      </p:cBhvr>
                                    </p:animEffect>
                                    <p:set>
                                      <p:cBhvr>
                                        <p:cTn id="7" dur="1" fill="hold">
                                          <p:stCondLst>
                                            <p:cond delay="1999"/>
                                          </p:stCondLst>
                                        </p:cTn>
                                        <p:tgtEl>
                                          <p:spTgt spid="5132"/>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2000"/>
                                        <p:tgtEl>
                                          <p:spTgt spid="5125"/>
                                        </p:tgtEl>
                                      </p:cBhvr>
                                    </p:animEffect>
                                    <p:set>
                                      <p:cBhvr>
                                        <p:cTn id="10" dur="1" fill="hold">
                                          <p:stCondLst>
                                            <p:cond delay="1999"/>
                                          </p:stCondLst>
                                        </p:cTn>
                                        <p:tgtEl>
                                          <p:spTgt spid="5125"/>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2000"/>
                                        <p:tgtEl>
                                          <p:spTgt spid="5131"/>
                                        </p:tgtEl>
                                      </p:cBhvr>
                                    </p:animEffect>
                                    <p:set>
                                      <p:cBhvr>
                                        <p:cTn id="13" dur="1" fill="hold">
                                          <p:stCondLst>
                                            <p:cond delay="1999"/>
                                          </p:stCondLst>
                                        </p:cTn>
                                        <p:tgtEl>
                                          <p:spTgt spid="513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2000"/>
                                        <p:tgtEl>
                                          <p:spTgt spid="5130"/>
                                        </p:tgtEl>
                                      </p:cBhvr>
                                    </p:animEffect>
                                    <p:set>
                                      <p:cBhvr>
                                        <p:cTn id="16" dur="1" fill="hold">
                                          <p:stCondLst>
                                            <p:cond delay="1999"/>
                                          </p:stCondLst>
                                        </p:cTn>
                                        <p:tgtEl>
                                          <p:spTgt spid="5130"/>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2000"/>
                                        <p:tgtEl>
                                          <p:spTgt spid="5128"/>
                                        </p:tgtEl>
                                      </p:cBhvr>
                                    </p:animEffect>
                                    <p:set>
                                      <p:cBhvr>
                                        <p:cTn id="19" dur="1" fill="hold">
                                          <p:stCondLst>
                                            <p:cond delay="1999"/>
                                          </p:stCondLst>
                                        </p:cTn>
                                        <p:tgtEl>
                                          <p:spTgt spid="5128"/>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2000"/>
                                        <p:tgtEl>
                                          <p:spTgt spid="5127"/>
                                        </p:tgtEl>
                                      </p:cBhvr>
                                    </p:animEffect>
                                    <p:set>
                                      <p:cBhvr>
                                        <p:cTn id="22" dur="1" fill="hold">
                                          <p:stCondLst>
                                            <p:cond delay="1999"/>
                                          </p:stCondLst>
                                        </p:cTn>
                                        <p:tgtEl>
                                          <p:spTgt spid="512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2000"/>
                                        <p:tgtEl>
                                          <p:spTgt spid="5129"/>
                                        </p:tgtEl>
                                      </p:cBhvr>
                                    </p:animEffect>
                                    <p:set>
                                      <p:cBhvr>
                                        <p:cTn id="25" dur="1" fill="hold">
                                          <p:stCondLst>
                                            <p:cond delay="1999"/>
                                          </p:stCondLst>
                                        </p:cTn>
                                        <p:tgtEl>
                                          <p:spTgt spid="51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2000"/>
                                        <p:tgtEl>
                                          <p:spTgt spid="5126"/>
                                        </p:tgtEl>
                                      </p:cBhvr>
                                    </p:animEffect>
                                    <p:set>
                                      <p:cBhvr>
                                        <p:cTn id="28" dur="1" fill="hold">
                                          <p:stCondLst>
                                            <p:cond delay="1999"/>
                                          </p:stCondLst>
                                        </p:cTn>
                                        <p:tgtEl>
                                          <p:spTgt spid="5126"/>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2000"/>
                                        <p:tgtEl>
                                          <p:spTgt spid="5133"/>
                                        </p:tgtEl>
                                      </p:cBhvr>
                                    </p:animEffect>
                                    <p:set>
                                      <p:cBhvr>
                                        <p:cTn id="31" dur="1" fill="hold">
                                          <p:stCondLst>
                                            <p:cond delay="1999"/>
                                          </p:stCondLst>
                                        </p:cTn>
                                        <p:tgtEl>
                                          <p:spTgt spid="5133"/>
                                        </p:tgtEl>
                                        <p:attrNameLst>
                                          <p:attrName>style.visibility</p:attrName>
                                        </p:attrNameLst>
                                      </p:cBhvr>
                                      <p:to>
                                        <p:strVal val="hidden"/>
                                      </p:to>
                                    </p:set>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5134"/>
                                        </p:tgtEl>
                                        <p:attrNameLst>
                                          <p:attrName>style.visibility</p:attrName>
                                        </p:attrNameLst>
                                      </p:cBhvr>
                                      <p:to>
                                        <p:strVal val="visible"/>
                                      </p:to>
                                    </p:set>
                                    <p:animEffect transition="in" filter="dissolve">
                                      <p:cBhvr>
                                        <p:cTn id="35" dur="2000"/>
                                        <p:tgtEl>
                                          <p:spTgt spid="5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29" grpId="0"/>
      <p:bldP spid="5130" grpId="0"/>
      <p:bldP spid="5131" grpId="0"/>
      <p:bldP spid="5132" grpId="0"/>
      <p:bldP spid="5133" grpId="0"/>
      <p:bldP spid="51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j0401822"/>
          <p:cNvPicPr>
            <a:picLocks noChangeAspect="1" noChangeArrowheads="1"/>
          </p:cNvPicPr>
          <p:nvPr/>
        </p:nvPicPr>
        <p:blipFill>
          <a:blip r:embed="rId2"/>
          <a:srcRect/>
          <a:stretch>
            <a:fillRect/>
          </a:stretch>
        </p:blipFill>
        <p:spPr bwMode="auto">
          <a:xfrm>
            <a:off x="0" y="0"/>
            <a:ext cx="6858000" cy="6858000"/>
          </a:xfrm>
          <a:prstGeom prst="rect">
            <a:avLst/>
          </a:prstGeom>
          <a:noFill/>
          <a:ln w="9525">
            <a:noFill/>
            <a:miter lim="800000"/>
            <a:headEnd/>
            <a:tailEnd/>
          </a:ln>
        </p:spPr>
      </p:pic>
      <p:sp>
        <p:nvSpPr>
          <p:cNvPr id="8195" name="Rectangle 3"/>
          <p:cNvSpPr>
            <a:spLocks noGrp="1" noChangeArrowheads="1"/>
          </p:cNvSpPr>
          <p:nvPr>
            <p:ph type="body" idx="1"/>
          </p:nvPr>
        </p:nvSpPr>
        <p:spPr>
          <a:xfrm>
            <a:off x="4800600" y="1219200"/>
            <a:ext cx="3962400" cy="4953000"/>
          </a:xfrm>
          <a:solidFill>
            <a:schemeClr val="accent1">
              <a:alpha val="79999"/>
            </a:schemeClr>
          </a:solidFill>
        </p:spPr>
        <p:txBody>
          <a:bodyPr/>
          <a:lstStyle/>
          <a:p>
            <a:pPr eaLnBrk="1" hangingPunct="1">
              <a:spcBef>
                <a:spcPct val="10000"/>
              </a:spcBef>
              <a:spcAft>
                <a:spcPts val="600"/>
              </a:spcAft>
            </a:pPr>
            <a:r>
              <a:rPr lang="en-US" smtClean="0"/>
              <a:t>Campus Strategic Plan</a:t>
            </a:r>
          </a:p>
          <a:p>
            <a:pPr lvl="1" eaLnBrk="1" hangingPunct="1">
              <a:spcBef>
                <a:spcPct val="10000"/>
              </a:spcBef>
              <a:spcAft>
                <a:spcPts val="600"/>
              </a:spcAft>
            </a:pPr>
            <a:r>
              <a:rPr lang="en-US" smtClean="0"/>
              <a:t>Intranet Upgrade</a:t>
            </a:r>
          </a:p>
          <a:p>
            <a:pPr eaLnBrk="1" hangingPunct="1">
              <a:spcBef>
                <a:spcPct val="10000"/>
              </a:spcBef>
              <a:spcAft>
                <a:spcPts val="600"/>
              </a:spcAft>
            </a:pPr>
            <a:r>
              <a:rPr lang="en-US" smtClean="0"/>
              <a:t>Sponsored by Chancellor</a:t>
            </a:r>
          </a:p>
          <a:p>
            <a:pPr eaLnBrk="1" hangingPunct="1">
              <a:spcBef>
                <a:spcPct val="10000"/>
              </a:spcBef>
              <a:spcAft>
                <a:spcPts val="600"/>
              </a:spcAft>
            </a:pPr>
            <a:r>
              <a:rPr lang="en-US" smtClean="0"/>
              <a:t>Partnership with IT</a:t>
            </a:r>
          </a:p>
          <a:p>
            <a:pPr eaLnBrk="1" hangingPunct="1">
              <a:spcBef>
                <a:spcPct val="10000"/>
              </a:spcBef>
              <a:spcAft>
                <a:spcPts val="600"/>
              </a:spcAft>
            </a:pPr>
            <a:r>
              <a:rPr lang="en-US" smtClean="0"/>
              <a:t>Project Charter</a:t>
            </a:r>
          </a:p>
          <a:p>
            <a:pPr lvl="1" eaLnBrk="1" hangingPunct="1">
              <a:spcBef>
                <a:spcPct val="10000"/>
              </a:spcBef>
              <a:spcAft>
                <a:spcPts val="600"/>
              </a:spcAft>
            </a:pPr>
            <a:r>
              <a:rPr lang="en-US" smtClean="0"/>
              <a:t>Improve usability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304800"/>
            <a:ext cx="4648200" cy="1143000"/>
          </a:xfrm>
        </p:spPr>
        <p:txBody>
          <a:bodyPr/>
          <a:lstStyle/>
          <a:p>
            <a:pPr eaLnBrk="1" hangingPunct="1"/>
            <a:r>
              <a:rPr lang="en-US" smtClean="0">
                <a:solidFill>
                  <a:schemeClr val="accent2"/>
                </a:solidFill>
              </a:rPr>
              <a:t>Usability Study</a:t>
            </a:r>
          </a:p>
        </p:txBody>
      </p:sp>
      <p:pic>
        <p:nvPicPr>
          <p:cNvPr id="9219" name="Picture 5" descr="C:\Documents and Settings\Paul Vasquez\Local Settings\Temporary Internet Files\Content.IE5\1RQZBI8C\MPj03993490000[1].jpg"/>
          <p:cNvPicPr>
            <a:picLocks noChangeAspect="1" noChangeArrowheads="1"/>
          </p:cNvPicPr>
          <p:nvPr/>
        </p:nvPicPr>
        <p:blipFill>
          <a:blip r:embed="rId3"/>
          <a:srcRect/>
          <a:stretch>
            <a:fillRect/>
          </a:stretch>
        </p:blipFill>
        <p:spPr bwMode="auto">
          <a:xfrm>
            <a:off x="4800600" y="0"/>
            <a:ext cx="4343400" cy="6858000"/>
          </a:xfrm>
          <a:prstGeom prst="rect">
            <a:avLst/>
          </a:prstGeom>
          <a:noFill/>
          <a:ln w="9525">
            <a:noFill/>
            <a:miter lim="800000"/>
            <a:headEnd/>
            <a:tailEnd/>
          </a:ln>
        </p:spPr>
      </p:pic>
      <p:sp>
        <p:nvSpPr>
          <p:cNvPr id="9220" name="Rectangle 3"/>
          <p:cNvSpPr>
            <a:spLocks noGrp="1" noChangeArrowheads="1"/>
          </p:cNvSpPr>
          <p:nvPr>
            <p:ph type="body" idx="1"/>
          </p:nvPr>
        </p:nvSpPr>
        <p:spPr>
          <a:xfrm>
            <a:off x="685800" y="1600200"/>
            <a:ext cx="5410200" cy="4800600"/>
          </a:xfrm>
          <a:solidFill>
            <a:srgbClr val="CCECFF"/>
          </a:solidFill>
        </p:spPr>
        <p:txBody>
          <a:bodyPr/>
          <a:lstStyle/>
          <a:p>
            <a:pPr eaLnBrk="1" hangingPunct="1">
              <a:lnSpc>
                <a:spcPct val="90000"/>
              </a:lnSpc>
              <a:spcAft>
                <a:spcPts val="600"/>
              </a:spcAft>
              <a:buFontTx/>
              <a:buNone/>
            </a:pPr>
            <a:r>
              <a:rPr lang="en-US" i="1" smtClean="0"/>
              <a:t>Measures application usability or overall user friendliness</a:t>
            </a:r>
          </a:p>
          <a:p>
            <a:pPr eaLnBrk="1" hangingPunct="1">
              <a:lnSpc>
                <a:spcPct val="90000"/>
              </a:lnSpc>
              <a:spcAft>
                <a:spcPts val="600"/>
              </a:spcAft>
            </a:pPr>
            <a:r>
              <a:rPr lang="en-US" sz="2800" smtClean="0"/>
              <a:t>Human factors </a:t>
            </a:r>
          </a:p>
          <a:p>
            <a:pPr eaLnBrk="1" hangingPunct="1">
              <a:lnSpc>
                <a:spcPct val="90000"/>
              </a:lnSpc>
              <a:spcAft>
                <a:spcPts val="600"/>
              </a:spcAft>
            </a:pPr>
            <a:r>
              <a:rPr lang="en-US" sz="2800" smtClean="0"/>
              <a:t>Real world insight </a:t>
            </a:r>
          </a:p>
          <a:p>
            <a:pPr eaLnBrk="1" hangingPunct="1">
              <a:lnSpc>
                <a:spcPct val="90000"/>
              </a:lnSpc>
              <a:spcAft>
                <a:spcPts val="600"/>
              </a:spcAft>
            </a:pPr>
            <a:r>
              <a:rPr lang="en-US" sz="2800" smtClean="0"/>
              <a:t>Data driven results</a:t>
            </a:r>
          </a:p>
          <a:p>
            <a:pPr eaLnBrk="1" hangingPunct="1">
              <a:lnSpc>
                <a:spcPct val="90000"/>
              </a:lnSpc>
              <a:spcAft>
                <a:spcPts val="600"/>
              </a:spcAft>
            </a:pPr>
            <a:r>
              <a:rPr lang="en-US" sz="2800" smtClean="0"/>
              <a:t>What works and what doesn’t</a:t>
            </a:r>
          </a:p>
          <a:p>
            <a:pPr eaLnBrk="1" hangingPunct="1">
              <a:lnSpc>
                <a:spcPct val="90000"/>
              </a:lnSpc>
              <a:spcAft>
                <a:spcPts val="600"/>
              </a:spcAft>
            </a:pPr>
            <a:r>
              <a:rPr lang="en-US" sz="2800" smtClean="0"/>
              <a:t>Recommendations </a:t>
            </a:r>
          </a:p>
          <a:p>
            <a:pPr eaLnBrk="1" hangingPunct="1">
              <a:lnSpc>
                <a:spcPct val="90000"/>
              </a:lnSpc>
              <a:spcAft>
                <a:spcPts val="600"/>
              </a:spcAft>
            </a:pPr>
            <a:r>
              <a:rPr lang="en-US" sz="2800" smtClean="0"/>
              <a:t>Benchmark and assessment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solidFill>
                  <a:schemeClr val="accent2"/>
                </a:solidFill>
              </a:rPr>
              <a:t>Methodology</a:t>
            </a:r>
          </a:p>
        </p:txBody>
      </p:sp>
      <p:sp>
        <p:nvSpPr>
          <p:cNvPr id="10243" name="Rectangle 3"/>
          <p:cNvSpPr>
            <a:spLocks noGrp="1" noChangeArrowheads="1"/>
          </p:cNvSpPr>
          <p:nvPr>
            <p:ph type="body" idx="1"/>
          </p:nvPr>
        </p:nvSpPr>
        <p:spPr>
          <a:solidFill>
            <a:srgbClr val="CCECFF"/>
          </a:solidFill>
          <a:ln>
            <a:solidFill>
              <a:srgbClr val="CCECFF"/>
            </a:solidFill>
          </a:ln>
        </p:spPr>
        <p:txBody>
          <a:bodyPr/>
          <a:lstStyle/>
          <a:p>
            <a:pPr eaLnBrk="1" hangingPunct="1"/>
            <a:r>
              <a:rPr lang="en-US" smtClean="0"/>
              <a:t>Method outlined by Nielsen Norman Group</a:t>
            </a:r>
          </a:p>
          <a:p>
            <a:pPr eaLnBrk="1" hangingPunct="1"/>
            <a:r>
              <a:rPr lang="en-US" smtClean="0"/>
              <a:t>Morae software captured:</a:t>
            </a:r>
          </a:p>
          <a:p>
            <a:pPr lvl="1" eaLnBrk="1" hangingPunct="1"/>
            <a:r>
              <a:rPr lang="en-US" smtClean="0"/>
              <a:t>Voice</a:t>
            </a:r>
          </a:p>
          <a:p>
            <a:pPr lvl="1" eaLnBrk="1" hangingPunct="1"/>
            <a:r>
              <a:rPr lang="en-US" smtClean="0"/>
              <a:t>Video</a:t>
            </a:r>
          </a:p>
          <a:p>
            <a:pPr lvl="1" eaLnBrk="1" hangingPunct="1"/>
            <a:r>
              <a:rPr lang="en-US" smtClean="0"/>
              <a:t>Screens</a:t>
            </a:r>
          </a:p>
          <a:p>
            <a:pPr lvl="1" eaLnBrk="1" hangingPunct="1"/>
            <a:r>
              <a:rPr lang="en-US" smtClean="0"/>
              <a:t>Graphical data representation of time and success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1042</Words>
  <Application>Microsoft Office PowerPoint</Application>
  <PresentationFormat>On-screen Show (4:3)</PresentationFormat>
  <Paragraphs>183</Paragraphs>
  <Slides>31</Slides>
  <Notes>11</Notes>
  <HiddenSlides>0</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5" baseType="lpstr">
      <vt:lpstr>Arial</vt:lpstr>
      <vt:lpstr>Times New Roman</vt:lpstr>
      <vt:lpstr>ＭＳ Ｐゴシック</vt:lpstr>
      <vt:lpstr>GungsuhChe</vt:lpstr>
      <vt:lpstr>Algerian</vt:lpstr>
      <vt:lpstr>Bauhaus 93</vt:lpstr>
      <vt:lpstr>Bradley Hand ITC</vt:lpstr>
      <vt:lpstr>Broadway</vt:lpstr>
      <vt:lpstr>Brush Script MT</vt:lpstr>
      <vt:lpstr>Castellar</vt:lpstr>
      <vt:lpstr>Chiller</vt:lpstr>
      <vt:lpstr>Curlz MT</vt:lpstr>
      <vt:lpstr>Default Design</vt:lpstr>
      <vt:lpstr>Bitmap Image</vt:lpstr>
      <vt:lpstr>Slide 1</vt:lpstr>
      <vt:lpstr> Educause 2008 Annual Conference Measuring Usability: Life After Deploying Your Portal</vt:lpstr>
      <vt:lpstr>Agenda</vt:lpstr>
      <vt:lpstr>About Embry-Riddle  Aeronautical University</vt:lpstr>
      <vt:lpstr>Insert Student Photo</vt:lpstr>
      <vt:lpstr>Slide 6</vt:lpstr>
      <vt:lpstr>Slide 7</vt:lpstr>
      <vt:lpstr>Usability Study</vt:lpstr>
      <vt:lpstr>Methodology</vt:lpstr>
      <vt:lpstr>Getting Started</vt:lpstr>
      <vt:lpstr>Slide 11</vt:lpstr>
      <vt:lpstr>Slide 12</vt:lpstr>
      <vt:lpstr>Slide 13</vt:lpstr>
      <vt:lpstr>Slide 14</vt:lpstr>
      <vt:lpstr>Slide 15</vt:lpstr>
      <vt:lpstr>Tasks Examples</vt:lpstr>
      <vt:lpstr>Slide 17</vt:lpstr>
      <vt:lpstr>After the Study</vt:lpstr>
      <vt:lpstr>Average Time on Task</vt:lpstr>
      <vt:lpstr>Success on Task</vt:lpstr>
      <vt:lpstr>Survey Results</vt:lpstr>
      <vt:lpstr>Usability Study Summary</vt:lpstr>
      <vt:lpstr>Good News!</vt:lpstr>
      <vt:lpstr>Other News</vt:lpstr>
      <vt:lpstr>Slide 25</vt:lpstr>
      <vt:lpstr>Slide 26</vt:lpstr>
      <vt:lpstr>Slide 27</vt:lpstr>
      <vt:lpstr>Slide 28</vt:lpstr>
      <vt:lpstr>Slide 29</vt:lpstr>
      <vt:lpstr>Slide 30</vt:lpstr>
      <vt:lpstr>References</vt:lpstr>
    </vt:vector>
  </TitlesOfParts>
  <Company>ERAU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Usability: Life After Deploying Your Portal</dc:title>
  <dc:creator>Imageusr</dc:creator>
  <cp:lastModifiedBy>Vasquez, Rebecca L</cp:lastModifiedBy>
  <cp:revision>58</cp:revision>
  <dcterms:created xsi:type="dcterms:W3CDTF">2008-06-21T22:09:45Z</dcterms:created>
  <dcterms:modified xsi:type="dcterms:W3CDTF">2008-11-07T15:45:11Z</dcterms:modified>
</cp:coreProperties>
</file>