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handoutMasterIdLst>
    <p:handoutMasterId r:id="rId58"/>
  </p:handoutMasterIdLst>
  <p:sldIdLst>
    <p:sldId id="315" r:id="rId2"/>
    <p:sldId id="311" r:id="rId3"/>
    <p:sldId id="258" r:id="rId4"/>
    <p:sldId id="259" r:id="rId5"/>
    <p:sldId id="291" r:id="rId6"/>
    <p:sldId id="292" r:id="rId7"/>
    <p:sldId id="290" r:id="rId8"/>
    <p:sldId id="261" r:id="rId9"/>
    <p:sldId id="262" r:id="rId10"/>
    <p:sldId id="263" r:id="rId11"/>
    <p:sldId id="293" r:id="rId12"/>
    <p:sldId id="296" r:id="rId13"/>
    <p:sldId id="264" r:id="rId14"/>
    <p:sldId id="294" r:id="rId15"/>
    <p:sldId id="265" r:id="rId16"/>
    <p:sldId id="266" r:id="rId17"/>
    <p:sldId id="308" r:id="rId18"/>
    <p:sldId id="297" r:id="rId19"/>
    <p:sldId id="298" r:id="rId20"/>
    <p:sldId id="299" r:id="rId21"/>
    <p:sldId id="300" r:id="rId22"/>
    <p:sldId id="301" r:id="rId23"/>
    <p:sldId id="302" r:id="rId24"/>
    <p:sldId id="304" r:id="rId25"/>
    <p:sldId id="305" r:id="rId26"/>
    <p:sldId id="306" r:id="rId27"/>
    <p:sldId id="303" r:id="rId28"/>
    <p:sldId id="267" r:id="rId29"/>
    <p:sldId id="268" r:id="rId30"/>
    <p:sldId id="269" r:id="rId31"/>
    <p:sldId id="270" r:id="rId32"/>
    <p:sldId id="271" r:id="rId33"/>
    <p:sldId id="295" r:id="rId34"/>
    <p:sldId id="272" r:id="rId35"/>
    <p:sldId id="273" r:id="rId36"/>
    <p:sldId id="274" r:id="rId37"/>
    <p:sldId id="309" r:id="rId38"/>
    <p:sldId id="275" r:id="rId39"/>
    <p:sldId id="313" r:id="rId40"/>
    <p:sldId id="312" r:id="rId41"/>
    <p:sldId id="276" r:id="rId42"/>
    <p:sldId id="277" r:id="rId43"/>
    <p:sldId id="278" r:id="rId44"/>
    <p:sldId id="279" r:id="rId45"/>
    <p:sldId id="280" r:id="rId46"/>
    <p:sldId id="281" r:id="rId47"/>
    <p:sldId id="282" r:id="rId48"/>
    <p:sldId id="283" r:id="rId49"/>
    <p:sldId id="284" r:id="rId50"/>
    <p:sldId id="285" r:id="rId51"/>
    <p:sldId id="314" r:id="rId52"/>
    <p:sldId id="286" r:id="rId53"/>
    <p:sldId id="287" r:id="rId54"/>
    <p:sldId id="288" r:id="rId55"/>
    <p:sldId id="289" r:id="rId56"/>
  </p:sldIdLst>
  <p:sldSz cx="9144000" cy="6858000" type="screen4x3"/>
  <p:notesSz cx="7315200" cy="9601200"/>
  <p:custDataLst>
    <p:tags r:id="rId5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342" autoAdjust="0"/>
    <p:restoredTop sz="81803" autoAdjust="0"/>
  </p:normalViewPr>
  <p:slideViewPr>
    <p:cSldViewPr>
      <p:cViewPr varScale="1">
        <p:scale>
          <a:sx n="86" d="100"/>
          <a:sy n="86" d="100"/>
        </p:scale>
        <p:origin x="-78" y="-7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vl1pPr>
          </a:lstStyle>
          <a:p>
            <a:pPr>
              <a:defRPr/>
            </a:pPr>
            <a:endParaRPr lang="en-US"/>
          </a:p>
        </p:txBody>
      </p:sp>
      <p:sp>
        <p:nvSpPr>
          <p:cNvPr id="88067"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vl1pPr>
          </a:lstStyle>
          <a:p>
            <a:pPr>
              <a:defRPr/>
            </a:pPr>
            <a:fld id="{59D804E3-9362-49F8-9D93-32148387FC65}" type="datetimeFigureOut">
              <a:rPr lang="en-US"/>
              <a:pPr>
                <a:defRPr/>
              </a:pPr>
              <a:t>10/14/2009</a:t>
            </a:fld>
            <a:endParaRPr lang="en-US"/>
          </a:p>
        </p:txBody>
      </p:sp>
      <p:sp>
        <p:nvSpPr>
          <p:cNvPr id="88068"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vl1pPr>
          </a:lstStyle>
          <a:p>
            <a:pPr>
              <a:defRPr/>
            </a:pPr>
            <a:endParaRPr lang="en-US"/>
          </a:p>
        </p:txBody>
      </p:sp>
      <p:sp>
        <p:nvSpPr>
          <p:cNvPr id="88069"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vl1pPr>
          </a:lstStyle>
          <a:p>
            <a:pPr>
              <a:defRPr/>
            </a:pPr>
            <a:fld id="{1B696316-6985-47C3-9407-07A2FD9A136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sz="1300"/>
            </a:lvl1pPr>
          </a:lstStyle>
          <a:p>
            <a:pPr>
              <a:defRPr/>
            </a:pPr>
            <a:endParaRPr lang="en-US"/>
          </a:p>
        </p:txBody>
      </p:sp>
      <p:sp>
        <p:nvSpPr>
          <p:cNvPr id="50179" name="Rectangle 3"/>
          <p:cNvSpPr>
            <a:spLocks noGrp="1" noChangeArrowheads="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sz="1300"/>
            </a:lvl1pPr>
          </a:lstStyle>
          <a:p>
            <a:pPr>
              <a:defRPr/>
            </a:pPr>
            <a:fld id="{EFEB7789-7D56-4CCA-A697-1F9B79C94DD6}" type="datetimeFigureOut">
              <a:rPr lang="en-US"/>
              <a:pPr>
                <a:defRPr/>
              </a:pPr>
              <a:t>10/14/2009</a:t>
            </a:fld>
            <a:endParaRPr lang="en-US"/>
          </a:p>
        </p:txBody>
      </p:sp>
      <p:sp>
        <p:nvSpPr>
          <p:cNvPr id="5734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sz="1300"/>
            </a:lvl1pPr>
          </a:lstStyle>
          <a:p>
            <a:pPr>
              <a:defRPr/>
            </a:pPr>
            <a:endParaRPr lang="en-US"/>
          </a:p>
        </p:txBody>
      </p:sp>
      <p:sp>
        <p:nvSpPr>
          <p:cNvPr id="5018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sz="1300"/>
            </a:lvl1pPr>
          </a:lstStyle>
          <a:p>
            <a:pPr>
              <a:defRPr/>
            </a:pPr>
            <a:fld id="{E5CC122E-440A-4496-9533-B8EC8B01306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infoworld.com/author-bios/ephraim-schwartz"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pmi-chicagoland.or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D222AF3F-6182-47A4-BBB2-6DA952824FF8}" type="slidenum">
              <a:rPr lang="en-US" smtClean="0"/>
              <a:pPr/>
              <a:t>27</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r>
              <a:rPr lang="en-US" smtClean="0"/>
              <a:t>http://www.infoworld.com/t/business/it-myth-5-most-it-projects-fail-008</a:t>
            </a:r>
          </a:p>
          <a:p>
            <a:pPr eaLnBrk="1" hangingPunct="1"/>
            <a:r>
              <a:rPr lang="en-US" smtClean="0"/>
              <a:t>August 13, 2004</a:t>
            </a:r>
            <a:endParaRPr lang="en-US" b="1" smtClean="0"/>
          </a:p>
          <a:p>
            <a:pPr eaLnBrk="1" hangingPunct="1"/>
            <a:r>
              <a:rPr lang="en-US" b="1" smtClean="0"/>
              <a:t>IT Myth 5: Most IT projects fail</a:t>
            </a:r>
          </a:p>
          <a:p>
            <a:pPr eaLnBrk="1" hangingPunct="1"/>
            <a:r>
              <a:rPr lang="en-US" b="1" smtClean="0"/>
              <a:t>Reality: It all depends on how you define failure</a:t>
            </a:r>
          </a:p>
          <a:p>
            <a:pPr eaLnBrk="1" hangingPunct="1"/>
            <a:r>
              <a:rPr lang="en-US" smtClean="0"/>
              <a:t>By </a:t>
            </a:r>
            <a:r>
              <a:rPr lang="en-US" smtClean="0">
                <a:hlinkClick r:id="rId3"/>
              </a:rPr>
              <a:t>Ephraim Schwartz</a:t>
            </a:r>
            <a:r>
              <a:rPr lang="en-US" smtClean="0"/>
              <a:t> | InfoWorld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US" smtClean="0"/>
              <a:t>www.pmi.org</a:t>
            </a:r>
          </a:p>
          <a:p>
            <a:endParaRPr lang="en-US" smtClean="0"/>
          </a:p>
          <a:p>
            <a:r>
              <a:rPr lang="en-US" b="1" smtClean="0"/>
              <a:t>Name:Chicagoland Chapter</a:t>
            </a:r>
          </a:p>
          <a:p>
            <a:r>
              <a:rPr lang="en-US" b="1" smtClean="0"/>
              <a:t>Contact:</a:t>
            </a:r>
            <a:r>
              <a:rPr lang="en-US" smtClean="0"/>
              <a:t>James Vaughan</a:t>
            </a:r>
          </a:p>
          <a:p>
            <a:r>
              <a:rPr lang="en-US" b="1" smtClean="0"/>
              <a:t>Address:</a:t>
            </a:r>
            <a:r>
              <a:rPr lang="en-US" smtClean="0"/>
              <a:t>P.O. Box 1183</a:t>
            </a:r>
            <a:br>
              <a:rPr lang="en-US" smtClean="0"/>
            </a:br>
            <a:r>
              <a:rPr lang="en-US" smtClean="0"/>
              <a:t>La Grange,IL 60626</a:t>
            </a:r>
            <a:br>
              <a:rPr lang="en-US" smtClean="0"/>
            </a:br>
            <a:r>
              <a:rPr lang="en-US" smtClean="0"/>
              <a:t>USA</a:t>
            </a:r>
          </a:p>
          <a:p>
            <a:r>
              <a:rPr lang="en-US" b="1" smtClean="0"/>
              <a:t>Email:</a:t>
            </a:r>
            <a:r>
              <a:rPr lang="en-US" smtClean="0"/>
              <a:t>president@pmi-chicagoland.org</a:t>
            </a:r>
          </a:p>
          <a:p>
            <a:r>
              <a:rPr lang="en-US" b="1" smtClean="0"/>
              <a:t>Region:</a:t>
            </a:r>
            <a:r>
              <a:rPr lang="en-US" smtClean="0"/>
              <a:t>North Central North America</a:t>
            </a:r>
          </a:p>
          <a:p>
            <a:r>
              <a:rPr lang="en-US" b="1" smtClean="0"/>
              <a:t>Charter Status:</a:t>
            </a:r>
            <a:r>
              <a:rPr lang="en-US" smtClean="0"/>
              <a:t>Chartered</a:t>
            </a:r>
          </a:p>
          <a:p>
            <a:r>
              <a:rPr lang="en-US" b="1" smtClean="0"/>
              <a:t>Charter Year:</a:t>
            </a:r>
            <a:r>
              <a:rPr lang="en-US" smtClean="0"/>
              <a:t>1977</a:t>
            </a:r>
          </a:p>
          <a:p>
            <a:r>
              <a:rPr lang="en-US" b="1" smtClean="0"/>
              <a:t>URL:</a:t>
            </a:r>
            <a:r>
              <a:rPr lang="en-US" b="1" smtClean="0">
                <a:hlinkClick r:id="rId3"/>
              </a:rPr>
              <a:t>http://www.pmi-chicagoland.org</a:t>
            </a:r>
            <a:endParaRPr lang="en-US" b="1" smtClean="0"/>
          </a:p>
          <a:p>
            <a:r>
              <a:rPr lang="en-US" b="1" smtClean="0"/>
              <a:t>Annual Fee:</a:t>
            </a:r>
            <a:r>
              <a:rPr lang="en-US" smtClean="0"/>
              <a:t>$30.00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fld id="{C14CCEB0-3676-464C-92BB-A15096F7057E}" type="datetime1">
              <a:rPr lang="en-US" smtClean="0"/>
              <a:pPr>
                <a:defRPr/>
              </a:pPr>
              <a:t>10/14/2009</a:t>
            </a:fld>
            <a:endParaRPr lang="en-US"/>
          </a:p>
        </p:txBody>
      </p:sp>
      <p:sp>
        <p:nvSpPr>
          <p:cNvPr id="20" name="Footer Placeholder 19"/>
          <p:cNvSpPr>
            <a:spLocks noGrp="1"/>
          </p:cNvSpPr>
          <p:nvPr>
            <p:ph type="ftr" sz="quarter" idx="11"/>
          </p:nvPr>
        </p:nvSpPr>
        <p:spPr/>
        <p:txBody>
          <a:bodyPr/>
          <a:lstStyle>
            <a:extLst/>
          </a:lstStyle>
          <a:p>
            <a:pPr>
              <a:defRPr/>
            </a:pPr>
            <a:endParaRPr lang="en-US"/>
          </a:p>
        </p:txBody>
      </p:sp>
      <p:sp>
        <p:nvSpPr>
          <p:cNvPr id="10" name="Slide Number Placeholder 9"/>
          <p:cNvSpPr>
            <a:spLocks noGrp="1"/>
          </p:cNvSpPr>
          <p:nvPr>
            <p:ph type="sldNum" sz="quarter" idx="12"/>
          </p:nvPr>
        </p:nvSpPr>
        <p:spPr/>
        <p:txBody>
          <a:bodyPr/>
          <a:lstStyle>
            <a:extLst/>
          </a:lstStyle>
          <a:p>
            <a:pPr>
              <a:defRPr/>
            </a:pPr>
            <a:fld id="{F8A551D3-539C-4E65-9EF0-4370E4D0628C}" type="slidenum">
              <a:rPr lang="en-US" smtClean="0"/>
              <a:pPr>
                <a:defRPr/>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B713F6EB-BFF7-4502-83E9-CFEC1F9855BD}" type="datetime1">
              <a:rPr lang="en-US" smtClean="0"/>
              <a:pPr>
                <a:defRPr/>
              </a:pPr>
              <a:t>10/14/2009</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D5B6DF9-F638-4439-8A0B-C77847EE5F26}"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A23B2981-0A2A-4BFE-B37C-BB5BC88FB216}" type="datetime1">
              <a:rPr lang="en-US" smtClean="0"/>
              <a:pPr>
                <a:defRPr/>
              </a:pPr>
              <a:t>10/14/2009</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167DCFC-C620-40F7-A99D-7B1484FC20B7}"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91312BF1-AB15-496E-A488-F59B27752937}" type="datetime1">
              <a:rPr lang="en-US"/>
              <a:pPr>
                <a:defRPr/>
              </a:pPr>
              <a:t>10/14/2009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99536C-8CCF-42CC-A70E-932469D074F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91312BF1-AB15-496E-A488-F59B27752937}" type="datetime1">
              <a:rPr lang="en-US" smtClean="0"/>
              <a:pPr>
                <a:defRPr/>
              </a:pPr>
              <a:t>10/14/2009</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899536C-8CCF-42CC-A70E-932469D074FD}"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EEBB0610-8CC4-438C-A194-C6EDF6E1032A}" type="datetime1">
              <a:rPr lang="en-US" smtClean="0"/>
              <a:pPr>
                <a:defRPr/>
              </a:pPr>
              <a:t>10/14/2009</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D6F06B4C-0EC3-4320-B5A5-A0FE73EC1F0B}" type="slidenum">
              <a:rPr lang="en-US" smtClean="0"/>
              <a:pPr>
                <a:defRPr/>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0700EEDB-991D-41CC-8C6F-FB6AEBD7C448}" type="datetime1">
              <a:rPr lang="en-US" smtClean="0"/>
              <a:pPr>
                <a:defRPr/>
              </a:pPr>
              <a:t>10/14/2009</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91C62FC-4908-4CE2-97CD-D8B6F587A59E}"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4806D727-D04D-49FE-BE87-52C8EC94EA8B}" type="datetime1">
              <a:rPr lang="en-US" smtClean="0"/>
              <a:pPr>
                <a:defRPr/>
              </a:pPr>
              <a:t>10/14/2009</a:t>
            </a:fld>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0CD12BC1-B7C1-4F44-B70D-19857B85BD50}"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E78EC133-950B-44A3-90C0-C0F47EC19DCB}" type="datetime1">
              <a:rPr lang="en-US" smtClean="0"/>
              <a:pPr>
                <a:defRPr/>
              </a:pPr>
              <a:t>10/14/2009</a:t>
            </a:fld>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BC0044EC-AE1D-4A71-8E1D-6326F79BDE55}"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fld id="{D358C632-B92F-48E7-A50E-2C858EA86BD7}" type="datetime1">
              <a:rPr lang="en-US" smtClean="0"/>
              <a:pPr>
                <a:defRPr/>
              </a:pPr>
              <a:t>10/14/2009</a:t>
            </a:fld>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E2C9AF0A-18DE-424F-BD47-139FD05F26A6}" type="slidenum">
              <a:rPr lang="en-US" smtClean="0"/>
              <a:pPr>
                <a:defRPr/>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C54D92FA-F579-485F-B247-DBD4750269BA}" type="datetime1">
              <a:rPr lang="en-US" smtClean="0"/>
              <a:pPr>
                <a:defRPr/>
              </a:pPr>
              <a:t>10/14/2009</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94C1280A-55F2-4B39-8085-C6E294EA336C}"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fld id="{29C556DA-58AB-4444-9ACD-799BCEE9F54D}" type="datetime1">
              <a:rPr lang="en-US" smtClean="0"/>
              <a:pPr>
                <a:defRPr/>
              </a:pPr>
              <a:t>10/14/2009</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F25F97F-97FE-473D-9E47-74EA65612E16}" type="slidenum">
              <a:rPr lang="en-US" smtClean="0"/>
              <a:pPr>
                <a:defRPr/>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C6A834F0-0564-48AD-9A79-EE77351EF5CD}" type="datetime1">
              <a:rPr lang="en-US" smtClean="0"/>
              <a:pPr>
                <a:defRPr/>
              </a:pPr>
              <a:t>10/14/2009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4D5ADD8F-42E4-4D3A-BC62-13B8BE4B993F}" type="slidenum">
              <a:rPr lang="en-US" smtClean="0"/>
              <a:pPr>
                <a:defRPr/>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AutoShape 11" descr="EI%20Logo"/>
          <p:cNvSpPr>
            <a:spLocks noChangeAspect="1" noChangeArrowheads="1"/>
          </p:cNvSpPr>
          <p:nvPr userDrawn="1"/>
        </p:nvSpPr>
        <p:spPr bwMode="auto">
          <a:xfrm>
            <a:off x="155575" y="46038"/>
            <a:ext cx="304800" cy="304800"/>
          </a:xfrm>
          <a:prstGeom prst="rect">
            <a:avLst/>
          </a:prstGeom>
          <a:noFill/>
        </p:spPr>
        <p:txBody>
          <a:bodyPr/>
          <a:lstStyle/>
          <a:p>
            <a:pPr>
              <a:defRPr/>
            </a:pPr>
            <a:endParaRPr lang="en-US"/>
          </a:p>
        </p:txBody>
      </p:sp>
      <p:sp>
        <p:nvSpPr>
          <p:cNvPr id="14" name="AutoShape 13" descr="EI%20Logo"/>
          <p:cNvSpPr>
            <a:spLocks noChangeAspect="1" noChangeArrowheads="1"/>
          </p:cNvSpPr>
          <p:nvPr userDrawn="1"/>
        </p:nvSpPr>
        <p:spPr bwMode="auto">
          <a:xfrm>
            <a:off x="155575" y="46038"/>
            <a:ext cx="304800" cy="304800"/>
          </a:xfrm>
          <a:prstGeom prst="rect">
            <a:avLst/>
          </a:prstGeom>
          <a:noFill/>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0"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1000"/>
                                        <p:tgtEl>
                                          <p:spTgt spid="9">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xEl>
                                              <p:pRg st="3" end="3"/>
                                            </p:txEl>
                                          </p:spTgt>
                                        </p:tgtEl>
                                        <p:attrNameLst>
                                          <p:attrName>style.visibility</p:attrName>
                                        </p:attrNameLst>
                                      </p:cBhvr>
                                      <p:to>
                                        <p:strVal val="visible"/>
                                      </p:to>
                                    </p:set>
                                    <p:animEffect transition="in" filter="fade">
                                      <p:cBhvr>
                                        <p:cTn id="18" dur="1000"/>
                                        <p:tgtEl>
                                          <p:spTgt spid="9">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fade">
                                      <p:cBhvr>
                                        <p:cTn id="21" dur="1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Building a Project Management Methodology</a:t>
            </a:r>
            <a:endParaRPr lang="en-US" dirty="0"/>
          </a:p>
        </p:txBody>
      </p:sp>
      <p:sp>
        <p:nvSpPr>
          <p:cNvPr id="5" name="Subtitle 4"/>
          <p:cNvSpPr>
            <a:spLocks noGrp="1"/>
          </p:cNvSpPr>
          <p:nvPr>
            <p:ph type="subTitle" idx="1"/>
          </p:nvPr>
        </p:nvSpPr>
        <p:spPr/>
        <p:txBody>
          <a:bodyPr/>
          <a:lstStyle/>
          <a:p>
            <a:r>
              <a:rPr lang="en-US" dirty="0" smtClean="0"/>
              <a:t>Randall Alberts, PMP, SSBB</a:t>
            </a:r>
          </a:p>
          <a:p>
            <a:r>
              <a:rPr lang="en-US" dirty="0" smtClean="0"/>
              <a:t>ralberts@gsu.edu</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Who is a Project Manager?</a:t>
            </a:r>
          </a:p>
        </p:txBody>
      </p:sp>
      <p:sp>
        <p:nvSpPr>
          <p:cNvPr id="3" name="Content Placeholder 2"/>
          <p:cNvSpPr>
            <a:spLocks noGrp="1"/>
          </p:cNvSpPr>
          <p:nvPr>
            <p:ph idx="1"/>
          </p:nvPr>
        </p:nvSpPr>
        <p:spPr/>
        <p:txBody>
          <a:bodyPr/>
          <a:lstStyle/>
          <a:p>
            <a:pPr eaLnBrk="1" hangingPunct="1">
              <a:lnSpc>
                <a:spcPct val="90000"/>
              </a:lnSpc>
            </a:pPr>
            <a:r>
              <a:rPr lang="en-US" sz="3000" smtClean="0"/>
              <a:t>PMI defines a Project Manager as:</a:t>
            </a:r>
          </a:p>
          <a:p>
            <a:pPr lvl="1" eaLnBrk="1" hangingPunct="1">
              <a:lnSpc>
                <a:spcPct val="90000"/>
              </a:lnSpc>
            </a:pPr>
            <a:r>
              <a:rPr lang="en-US" sz="2600" smtClean="0"/>
              <a:t>The Person assigned by the performing organization to achieve the project objectives</a:t>
            </a:r>
          </a:p>
          <a:p>
            <a:pPr eaLnBrk="1" hangingPunct="1">
              <a:lnSpc>
                <a:spcPct val="90000"/>
              </a:lnSpc>
            </a:pPr>
            <a:r>
              <a:rPr lang="en-US" sz="3000" smtClean="0"/>
              <a:t>Objectives</a:t>
            </a:r>
          </a:p>
          <a:p>
            <a:pPr lvl="1" eaLnBrk="1" hangingPunct="1">
              <a:lnSpc>
                <a:spcPct val="90000"/>
              </a:lnSpc>
            </a:pPr>
            <a:r>
              <a:rPr lang="en-US" sz="2600" smtClean="0"/>
              <a:t>Organizing the Project Team</a:t>
            </a:r>
          </a:p>
          <a:p>
            <a:pPr lvl="1" eaLnBrk="1" hangingPunct="1">
              <a:lnSpc>
                <a:spcPct val="90000"/>
              </a:lnSpc>
            </a:pPr>
            <a:r>
              <a:rPr lang="en-US" sz="2600" smtClean="0"/>
              <a:t>Keeping the Project Team on Task</a:t>
            </a:r>
          </a:p>
          <a:p>
            <a:pPr lvl="1" eaLnBrk="1" hangingPunct="1">
              <a:lnSpc>
                <a:spcPct val="90000"/>
              </a:lnSpc>
            </a:pPr>
            <a:r>
              <a:rPr lang="en-US" sz="2600" smtClean="0"/>
              <a:t>Communicating with the Project Sponsor</a:t>
            </a:r>
          </a:p>
          <a:p>
            <a:pPr eaLnBrk="1" hangingPunct="1">
              <a:lnSpc>
                <a:spcPct val="90000"/>
              </a:lnSpc>
            </a:pPr>
            <a:r>
              <a:rPr lang="en-US" sz="3000" smtClean="0"/>
              <a:t>Down and Dirty:</a:t>
            </a:r>
          </a:p>
          <a:p>
            <a:pPr lvl="1" eaLnBrk="1" hangingPunct="1">
              <a:lnSpc>
                <a:spcPct val="90000"/>
              </a:lnSpc>
            </a:pPr>
            <a:r>
              <a:rPr lang="en-US" sz="2600" smtClean="0"/>
              <a:t>The person responsible for seeing the project through to completion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normAutofit fontScale="90000"/>
          </a:bodyPr>
          <a:lstStyle/>
          <a:p>
            <a:r>
              <a:rPr lang="en-US" smtClean="0"/>
              <a:t>What the Project Manager IS NOT</a:t>
            </a:r>
          </a:p>
        </p:txBody>
      </p:sp>
      <p:sp>
        <p:nvSpPr>
          <p:cNvPr id="10243" name="Rectangle 3"/>
          <p:cNvSpPr>
            <a:spLocks noGrp="1"/>
          </p:cNvSpPr>
          <p:nvPr>
            <p:ph idx="1"/>
          </p:nvPr>
        </p:nvSpPr>
        <p:spPr/>
        <p:txBody>
          <a:bodyPr>
            <a:normAutofit lnSpcReduction="10000"/>
          </a:bodyPr>
          <a:lstStyle/>
          <a:p>
            <a:pPr>
              <a:lnSpc>
                <a:spcPct val="90000"/>
              </a:lnSpc>
            </a:pPr>
            <a:r>
              <a:rPr lang="en-US" smtClean="0"/>
              <a:t>The Project Manager </a:t>
            </a:r>
            <a:r>
              <a:rPr lang="en-US" u="sng" smtClean="0"/>
              <a:t>is not</a:t>
            </a:r>
            <a:r>
              <a:rPr lang="en-US" smtClean="0"/>
              <a:t> the person doing the work</a:t>
            </a:r>
          </a:p>
          <a:p>
            <a:pPr lvl="1">
              <a:lnSpc>
                <a:spcPct val="90000"/>
              </a:lnSpc>
            </a:pPr>
            <a:r>
              <a:rPr lang="en-US" smtClean="0"/>
              <a:t>Can be the same person, but the roles need to be separated</a:t>
            </a:r>
          </a:p>
          <a:p>
            <a:pPr>
              <a:lnSpc>
                <a:spcPct val="90000"/>
              </a:lnSpc>
            </a:pPr>
            <a:r>
              <a:rPr lang="en-US" smtClean="0"/>
              <a:t>The Project Manager </a:t>
            </a:r>
            <a:r>
              <a:rPr lang="en-US" u="sng" smtClean="0"/>
              <a:t>is not</a:t>
            </a:r>
            <a:r>
              <a:rPr lang="en-US" smtClean="0"/>
              <a:t> the person getting the blame or credit for the finished output</a:t>
            </a:r>
          </a:p>
          <a:p>
            <a:pPr lvl="1">
              <a:lnSpc>
                <a:spcPct val="90000"/>
              </a:lnSpc>
            </a:pPr>
            <a:r>
              <a:rPr lang="en-US" smtClean="0"/>
              <a:t>Should be held accountable for keeping the project on task</a:t>
            </a:r>
          </a:p>
          <a:p>
            <a:pPr lvl="1">
              <a:lnSpc>
                <a:spcPct val="90000"/>
              </a:lnSpc>
            </a:pPr>
            <a:r>
              <a:rPr lang="en-US" smtClean="0"/>
              <a:t>Should be able to escalate issues to the project sponsor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20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20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fade">
                                      <p:cBhvr>
                                        <p:cTn id="17" dur="20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fade">
                                      <p:cBhvr>
                                        <p:cTn id="22" dur="2000"/>
                                        <p:tgtEl>
                                          <p:spTgt spid="10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fade">
                                      <p:cBhvr>
                                        <p:cTn id="27" dur="2000"/>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mtClean="0"/>
              <a:t>Project Sponsor</a:t>
            </a:r>
          </a:p>
        </p:txBody>
      </p:sp>
      <p:sp>
        <p:nvSpPr>
          <p:cNvPr id="13315" name="Rectangle 3"/>
          <p:cNvSpPr>
            <a:spLocks noGrp="1"/>
          </p:cNvSpPr>
          <p:nvPr>
            <p:ph idx="1"/>
          </p:nvPr>
        </p:nvSpPr>
        <p:spPr/>
        <p:txBody>
          <a:bodyPr/>
          <a:lstStyle/>
          <a:p>
            <a:r>
              <a:rPr lang="en-US" smtClean="0"/>
              <a:t>The person that provides the financial resources for the project</a:t>
            </a:r>
          </a:p>
          <a:p>
            <a:pPr lvl="1"/>
            <a:r>
              <a:rPr lang="en-US" smtClean="0"/>
              <a:t>Can be inside or outside of the organization</a:t>
            </a:r>
          </a:p>
          <a:p>
            <a:pPr lvl="1"/>
            <a:r>
              <a:rPr lang="en-US" smtClean="0"/>
              <a:t>Needs to be able to make the decisions about the project</a:t>
            </a:r>
          </a:p>
          <a:p>
            <a:pPr lvl="1"/>
            <a:r>
              <a:rPr lang="en-US" smtClean="0"/>
              <a:t>Needs to also play the project champion for the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20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2000"/>
                                        <p:tgtEl>
                                          <p:spTgt spid="133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fade">
                                      <p:cBhvr>
                                        <p:cTn id="17" dur="2000"/>
                                        <p:tgtEl>
                                          <p:spTgt spid="13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fade">
                                      <p:cBhvr>
                                        <p:cTn id="22" dur="20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Project Phases</a:t>
            </a:r>
          </a:p>
        </p:txBody>
      </p:sp>
      <p:sp>
        <p:nvSpPr>
          <p:cNvPr id="11267" name="Content Placeholder 2"/>
          <p:cNvSpPr>
            <a:spLocks noGrp="1"/>
          </p:cNvSpPr>
          <p:nvPr>
            <p:ph idx="1"/>
          </p:nvPr>
        </p:nvSpPr>
        <p:spPr/>
        <p:txBody>
          <a:bodyPr/>
          <a:lstStyle/>
          <a:p>
            <a:pPr eaLnBrk="1" hangingPunct="1"/>
            <a:r>
              <a:rPr lang="en-US" smtClean="0"/>
              <a:t>Defined by PMI as</a:t>
            </a:r>
          </a:p>
          <a:p>
            <a:pPr lvl="1" eaLnBrk="1" hangingPunct="1"/>
            <a:r>
              <a:rPr lang="en-US" smtClean="0"/>
              <a:t>Initiation</a:t>
            </a:r>
          </a:p>
          <a:p>
            <a:pPr lvl="1" eaLnBrk="1" hangingPunct="1"/>
            <a:r>
              <a:rPr lang="en-US" smtClean="0"/>
              <a:t>Planning</a:t>
            </a:r>
          </a:p>
          <a:p>
            <a:pPr lvl="1" eaLnBrk="1" hangingPunct="1"/>
            <a:r>
              <a:rPr lang="en-US" smtClean="0"/>
              <a:t>Implementation / Execution</a:t>
            </a:r>
          </a:p>
          <a:p>
            <a:pPr lvl="1" eaLnBrk="1" hangingPunct="1"/>
            <a:r>
              <a:rPr lang="en-US" smtClean="0"/>
              <a:t>Control</a:t>
            </a:r>
          </a:p>
          <a:p>
            <a:pPr lvl="1" eaLnBrk="1" hangingPunct="1"/>
            <a:r>
              <a:rPr lang="en-US" smtClean="0"/>
              <a:t>Closeout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20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20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20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fade">
                                      <p:cBhvr>
                                        <p:cTn id="27" dur="2000"/>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fade">
                                      <p:cBhvr>
                                        <p:cTn id="32" dur="2000"/>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71" name="Oval 23"/>
          <p:cNvSpPr>
            <a:spLocks noChangeArrowheads="1"/>
          </p:cNvSpPr>
          <p:nvPr/>
        </p:nvSpPr>
        <p:spPr bwMode="auto">
          <a:xfrm>
            <a:off x="533400" y="1143000"/>
            <a:ext cx="7543800" cy="5334000"/>
          </a:xfrm>
          <a:prstGeom prst="ellipse">
            <a:avLst/>
          </a:prstGeom>
          <a:solidFill>
            <a:srgbClr val="969696">
              <a:alpha val="63921"/>
            </a:srgbClr>
          </a:solidFill>
          <a:ln w="19050">
            <a:solidFill>
              <a:schemeClr val="tx1"/>
            </a:solidFill>
            <a:round/>
            <a:headEnd/>
            <a:tailEnd/>
          </a:ln>
        </p:spPr>
        <p:txBody>
          <a:bodyPr wrap="none" anchor="ctr"/>
          <a:lstStyle/>
          <a:p>
            <a:pPr algn="ctr"/>
            <a:endParaRPr lang="en-US">
              <a:solidFill>
                <a:schemeClr val="bg1"/>
              </a:solidFill>
            </a:endParaRPr>
          </a:p>
        </p:txBody>
      </p:sp>
      <p:sp>
        <p:nvSpPr>
          <p:cNvPr id="14339" name="Rectangle 4"/>
          <p:cNvSpPr>
            <a:spLocks noGrp="1"/>
          </p:cNvSpPr>
          <p:nvPr>
            <p:ph type="title"/>
          </p:nvPr>
        </p:nvSpPr>
        <p:spPr/>
        <p:txBody>
          <a:bodyPr/>
          <a:lstStyle/>
          <a:p>
            <a:r>
              <a:rPr lang="en-US" smtClean="0"/>
              <a:t>PMI Process Phases</a:t>
            </a:r>
          </a:p>
        </p:txBody>
      </p:sp>
      <p:sp>
        <p:nvSpPr>
          <p:cNvPr id="53265" name="AutoShape 17"/>
          <p:cNvSpPr>
            <a:spLocks noChangeArrowheads="1"/>
          </p:cNvSpPr>
          <p:nvPr/>
        </p:nvSpPr>
        <p:spPr bwMode="auto">
          <a:xfrm>
            <a:off x="3505200" y="1828800"/>
            <a:ext cx="2057400" cy="2286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chemeClr val="accent1"/>
          </a:solidFill>
          <a:ln w="9525">
            <a:solidFill>
              <a:schemeClr val="tx1"/>
            </a:solidFill>
            <a:miter lim="800000"/>
            <a:headEnd/>
            <a:tailEnd/>
          </a:ln>
        </p:spPr>
        <p:txBody>
          <a:bodyPr wrap="none" anchor="ctr"/>
          <a:lstStyle/>
          <a:p>
            <a:pPr algn="ctr"/>
            <a:endParaRPr lang="en-US">
              <a:solidFill>
                <a:schemeClr val="bg1"/>
              </a:solidFill>
            </a:endParaRPr>
          </a:p>
        </p:txBody>
      </p:sp>
      <p:sp>
        <p:nvSpPr>
          <p:cNvPr id="53266" name="AutoShape 18"/>
          <p:cNvSpPr>
            <a:spLocks noChangeArrowheads="1"/>
          </p:cNvSpPr>
          <p:nvPr/>
        </p:nvSpPr>
        <p:spPr bwMode="auto">
          <a:xfrm rot="10800000">
            <a:off x="3276600" y="3429000"/>
            <a:ext cx="2057400" cy="2286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3267" name="AutoShape 19"/>
          <p:cNvSpPr>
            <a:spLocks noChangeArrowheads="1"/>
          </p:cNvSpPr>
          <p:nvPr/>
        </p:nvSpPr>
        <p:spPr bwMode="auto">
          <a:xfrm>
            <a:off x="609600" y="3048000"/>
            <a:ext cx="2209800" cy="1524000"/>
          </a:xfrm>
          <a:prstGeom prst="rightArrow">
            <a:avLst>
              <a:gd name="adj1" fmla="val 50000"/>
              <a:gd name="adj2" fmla="val 36250"/>
            </a:avLst>
          </a:prstGeom>
          <a:solidFill>
            <a:schemeClr val="accent1"/>
          </a:solidFill>
          <a:ln w="9525">
            <a:solidFill>
              <a:schemeClr val="tx1"/>
            </a:solidFill>
            <a:miter lim="800000"/>
            <a:headEnd/>
            <a:tailEnd/>
          </a:ln>
        </p:spPr>
        <p:txBody>
          <a:bodyPr wrap="none" anchor="ctr"/>
          <a:lstStyle/>
          <a:p>
            <a:pPr algn="ctr"/>
            <a:r>
              <a:rPr lang="en-US">
                <a:solidFill>
                  <a:schemeClr val="bg1"/>
                </a:solidFill>
              </a:rPr>
              <a:t>Initiation</a:t>
            </a:r>
          </a:p>
        </p:txBody>
      </p:sp>
      <p:sp>
        <p:nvSpPr>
          <p:cNvPr id="53268" name="AutoShape 20"/>
          <p:cNvSpPr>
            <a:spLocks noChangeArrowheads="1"/>
          </p:cNvSpPr>
          <p:nvPr/>
        </p:nvSpPr>
        <p:spPr bwMode="auto">
          <a:xfrm>
            <a:off x="5867400" y="2971800"/>
            <a:ext cx="2209800" cy="1524000"/>
          </a:xfrm>
          <a:prstGeom prst="rightArrow">
            <a:avLst>
              <a:gd name="adj1" fmla="val 50000"/>
              <a:gd name="adj2" fmla="val 36250"/>
            </a:avLst>
          </a:prstGeom>
          <a:solidFill>
            <a:schemeClr val="accent1"/>
          </a:solidFill>
          <a:ln w="9525">
            <a:solidFill>
              <a:schemeClr val="tx1"/>
            </a:solidFill>
            <a:miter lim="800000"/>
            <a:headEnd/>
            <a:tailEnd/>
          </a:ln>
        </p:spPr>
        <p:txBody>
          <a:bodyPr wrap="none" anchor="ctr"/>
          <a:lstStyle/>
          <a:p>
            <a:pPr algn="ctr"/>
            <a:r>
              <a:rPr lang="en-US">
                <a:solidFill>
                  <a:schemeClr val="bg1"/>
                </a:solidFill>
              </a:rPr>
              <a:t>Closeout</a:t>
            </a:r>
          </a:p>
        </p:txBody>
      </p:sp>
      <p:sp>
        <p:nvSpPr>
          <p:cNvPr id="12296" name="Text Box 21"/>
          <p:cNvSpPr txBox="1">
            <a:spLocks noChangeArrowheads="1"/>
          </p:cNvSpPr>
          <p:nvPr/>
        </p:nvSpPr>
        <p:spPr bwMode="auto">
          <a:xfrm>
            <a:off x="3879850" y="1995488"/>
            <a:ext cx="1073150" cy="366712"/>
          </a:xfrm>
          <a:prstGeom prst="rect">
            <a:avLst/>
          </a:prstGeom>
          <a:noFill/>
          <a:ln w="9525">
            <a:noFill/>
            <a:miter lim="800000"/>
            <a:headEnd/>
            <a:tailEnd/>
          </a:ln>
        </p:spPr>
        <p:txBody>
          <a:bodyPr wrap="none">
            <a:spAutoFit/>
          </a:bodyPr>
          <a:lstStyle/>
          <a:p>
            <a:r>
              <a:rPr lang="en-US">
                <a:solidFill>
                  <a:schemeClr val="bg1"/>
                </a:solidFill>
              </a:rPr>
              <a:t>Planning</a:t>
            </a:r>
          </a:p>
        </p:txBody>
      </p:sp>
      <p:sp>
        <p:nvSpPr>
          <p:cNvPr id="12297" name="Text Box 22"/>
          <p:cNvSpPr txBox="1">
            <a:spLocks noChangeArrowheads="1"/>
          </p:cNvSpPr>
          <p:nvPr/>
        </p:nvSpPr>
        <p:spPr bwMode="auto">
          <a:xfrm>
            <a:off x="3810000" y="5181600"/>
            <a:ext cx="1187450" cy="366713"/>
          </a:xfrm>
          <a:prstGeom prst="rect">
            <a:avLst/>
          </a:prstGeom>
          <a:noFill/>
          <a:ln w="9525">
            <a:noFill/>
            <a:miter lim="800000"/>
            <a:headEnd/>
            <a:tailEnd/>
          </a:ln>
        </p:spPr>
        <p:txBody>
          <a:bodyPr wrap="none">
            <a:spAutoFit/>
          </a:bodyPr>
          <a:lstStyle/>
          <a:p>
            <a:r>
              <a:rPr lang="en-US">
                <a:solidFill>
                  <a:schemeClr val="bg1"/>
                </a:solidFill>
              </a:rPr>
              <a:t>Executing</a:t>
            </a:r>
          </a:p>
        </p:txBody>
      </p:sp>
      <p:sp>
        <p:nvSpPr>
          <p:cNvPr id="12298" name="Text Box 24"/>
          <p:cNvSpPr txBox="1">
            <a:spLocks noChangeArrowheads="1"/>
          </p:cNvSpPr>
          <p:nvPr/>
        </p:nvSpPr>
        <p:spPr bwMode="auto">
          <a:xfrm>
            <a:off x="1508125" y="1941513"/>
            <a:ext cx="1695450" cy="641350"/>
          </a:xfrm>
          <a:prstGeom prst="rect">
            <a:avLst/>
          </a:prstGeom>
          <a:noFill/>
          <a:ln w="9525">
            <a:noFill/>
            <a:miter lim="800000"/>
            <a:headEnd/>
            <a:tailEnd/>
          </a:ln>
        </p:spPr>
        <p:txBody>
          <a:bodyPr wrap="none">
            <a:spAutoFit/>
          </a:bodyPr>
          <a:lstStyle/>
          <a:p>
            <a:pPr algn="ctr"/>
            <a:r>
              <a:rPr lang="en-US">
                <a:solidFill>
                  <a:schemeClr val="bg1"/>
                </a:solidFill>
              </a:rPr>
              <a:t>Monitoring and</a:t>
            </a:r>
          </a:p>
          <a:p>
            <a:pPr algn="ctr"/>
            <a:r>
              <a:rPr lang="en-US">
                <a:solidFill>
                  <a:schemeClr val="bg1"/>
                </a:solidFill>
              </a:rPr>
              <a:t>Control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267"/>
                                        </p:tgtEl>
                                        <p:attrNameLst>
                                          <p:attrName>style.visibility</p:attrName>
                                        </p:attrNameLst>
                                      </p:cBhvr>
                                      <p:to>
                                        <p:strVal val="visible"/>
                                      </p:to>
                                    </p:set>
                                    <p:animEffect transition="in" filter="fade">
                                      <p:cBhvr>
                                        <p:cTn id="7" dur="1000"/>
                                        <p:tgtEl>
                                          <p:spTgt spid="5326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3265"/>
                                        </p:tgtEl>
                                        <p:attrNameLst>
                                          <p:attrName>style.visibility</p:attrName>
                                        </p:attrNameLst>
                                      </p:cBhvr>
                                      <p:to>
                                        <p:strVal val="visible"/>
                                      </p:to>
                                    </p:set>
                                    <p:animEffect transition="in" filter="fade">
                                      <p:cBhvr>
                                        <p:cTn id="12" dur="1000"/>
                                        <p:tgtEl>
                                          <p:spTgt spid="5326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296"/>
                                        </p:tgtEl>
                                        <p:attrNameLst>
                                          <p:attrName>style.visibility</p:attrName>
                                        </p:attrNameLst>
                                      </p:cBhvr>
                                      <p:to>
                                        <p:strVal val="visible"/>
                                      </p:to>
                                    </p:set>
                                    <p:animEffect transition="in" filter="fade">
                                      <p:cBhvr>
                                        <p:cTn id="15" dur="2000"/>
                                        <p:tgtEl>
                                          <p:spTgt spid="1229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3266"/>
                                        </p:tgtEl>
                                        <p:attrNameLst>
                                          <p:attrName>style.visibility</p:attrName>
                                        </p:attrNameLst>
                                      </p:cBhvr>
                                      <p:to>
                                        <p:strVal val="visible"/>
                                      </p:to>
                                    </p:set>
                                    <p:animEffect transition="in" filter="fade">
                                      <p:cBhvr>
                                        <p:cTn id="20" dur="1000"/>
                                        <p:tgtEl>
                                          <p:spTgt spid="53266"/>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297"/>
                                        </p:tgtEl>
                                        <p:attrNameLst>
                                          <p:attrName>style.visibility</p:attrName>
                                        </p:attrNameLst>
                                      </p:cBhvr>
                                      <p:to>
                                        <p:strVal val="visible"/>
                                      </p:to>
                                    </p:set>
                                    <p:animEffect transition="in" filter="fade">
                                      <p:cBhvr>
                                        <p:cTn id="23" dur="2000"/>
                                        <p:tgtEl>
                                          <p:spTgt spid="1229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3268"/>
                                        </p:tgtEl>
                                        <p:attrNameLst>
                                          <p:attrName>style.visibility</p:attrName>
                                        </p:attrNameLst>
                                      </p:cBhvr>
                                      <p:to>
                                        <p:strVal val="visible"/>
                                      </p:to>
                                    </p:set>
                                    <p:animEffect transition="in" filter="fade">
                                      <p:cBhvr>
                                        <p:cTn id="28" dur="1000"/>
                                        <p:tgtEl>
                                          <p:spTgt spid="5326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3271"/>
                                        </p:tgtEl>
                                        <p:attrNameLst>
                                          <p:attrName>style.visibility</p:attrName>
                                        </p:attrNameLst>
                                      </p:cBhvr>
                                      <p:to>
                                        <p:strVal val="visible"/>
                                      </p:to>
                                    </p:set>
                                    <p:animEffect transition="in" filter="fade">
                                      <p:cBhvr>
                                        <p:cTn id="33" dur="1000"/>
                                        <p:tgtEl>
                                          <p:spTgt spid="5327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2298"/>
                                        </p:tgtEl>
                                        <p:attrNameLst>
                                          <p:attrName>style.visibility</p:attrName>
                                        </p:attrNameLst>
                                      </p:cBhvr>
                                      <p:to>
                                        <p:strVal val="visible"/>
                                      </p:to>
                                    </p:set>
                                    <p:animEffect transition="in" filter="fade">
                                      <p:cBhvr>
                                        <p:cTn id="36" dur="2000"/>
                                        <p:tgtEl>
                                          <p:spTgt spid="12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71" grpId="0" animBg="1"/>
      <p:bldP spid="53265" grpId="0" animBg="1"/>
      <p:bldP spid="53266" grpId="0" animBg="1"/>
      <p:bldP spid="53267" grpId="0" animBg="1"/>
      <p:bldP spid="53268" grpId="0" animBg="1"/>
      <p:bldP spid="12296" grpId="0"/>
      <p:bldP spid="12297" grpId="0"/>
      <p:bldP spid="1229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Initiation Phase</a:t>
            </a:r>
          </a:p>
        </p:txBody>
      </p:sp>
      <p:sp>
        <p:nvSpPr>
          <p:cNvPr id="14339" name="Content Placeholder 2"/>
          <p:cNvSpPr>
            <a:spLocks noGrp="1"/>
          </p:cNvSpPr>
          <p:nvPr>
            <p:ph idx="1"/>
          </p:nvPr>
        </p:nvSpPr>
        <p:spPr/>
        <p:txBody>
          <a:bodyPr/>
          <a:lstStyle/>
          <a:p>
            <a:pPr eaLnBrk="1" hangingPunct="1"/>
            <a:r>
              <a:rPr lang="en-US" smtClean="0"/>
              <a:t>The idea of the project comes to life</a:t>
            </a:r>
          </a:p>
          <a:p>
            <a:pPr eaLnBrk="1" hangingPunct="1"/>
            <a:r>
              <a:rPr lang="en-US" smtClean="0"/>
              <a:t>Organization decides if the project should be undertaken</a:t>
            </a:r>
          </a:p>
          <a:p>
            <a:pPr eaLnBrk="1" hangingPunct="1"/>
            <a:r>
              <a:rPr lang="en-US" smtClean="0"/>
              <a:t>Many projects may be taken forward for initiation, but fewer should be move into planning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fade">
                                      <p:cBhvr>
                                        <p:cTn id="12" dur="500"/>
                                        <p:tgtEl>
                                          <p:spTgt spid="14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5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What is the Project Charter</a:t>
            </a:r>
          </a:p>
        </p:txBody>
      </p:sp>
      <p:sp>
        <p:nvSpPr>
          <p:cNvPr id="3" name="Content Placeholder 2"/>
          <p:cNvSpPr>
            <a:spLocks noGrp="1"/>
          </p:cNvSpPr>
          <p:nvPr>
            <p:ph idx="1"/>
          </p:nvPr>
        </p:nvSpPr>
        <p:spPr/>
        <p:txBody>
          <a:bodyPr>
            <a:normAutofit lnSpcReduction="10000"/>
          </a:bodyPr>
          <a:lstStyle/>
          <a:p>
            <a:pPr eaLnBrk="1" hangingPunct="1">
              <a:lnSpc>
                <a:spcPct val="90000"/>
              </a:lnSpc>
            </a:pPr>
            <a:r>
              <a:rPr lang="en-US" sz="3000" smtClean="0"/>
              <a:t>The contract of the Project</a:t>
            </a:r>
          </a:p>
          <a:p>
            <a:pPr eaLnBrk="1" hangingPunct="1">
              <a:lnSpc>
                <a:spcPct val="90000"/>
              </a:lnSpc>
            </a:pPr>
            <a:r>
              <a:rPr lang="en-US" sz="3000" smtClean="0"/>
              <a:t>Defines the:</a:t>
            </a:r>
          </a:p>
          <a:p>
            <a:pPr lvl="1" eaLnBrk="1" hangingPunct="1">
              <a:lnSpc>
                <a:spcPct val="90000"/>
              </a:lnSpc>
            </a:pPr>
            <a:r>
              <a:rPr lang="en-US" sz="2600" smtClean="0"/>
              <a:t>What</a:t>
            </a:r>
          </a:p>
          <a:p>
            <a:pPr lvl="1" eaLnBrk="1" hangingPunct="1">
              <a:lnSpc>
                <a:spcPct val="90000"/>
              </a:lnSpc>
            </a:pPr>
            <a:r>
              <a:rPr lang="en-US" sz="2600" smtClean="0"/>
              <a:t>Scope</a:t>
            </a:r>
          </a:p>
          <a:p>
            <a:pPr lvl="1" eaLnBrk="1" hangingPunct="1">
              <a:lnSpc>
                <a:spcPct val="90000"/>
              </a:lnSpc>
            </a:pPr>
            <a:r>
              <a:rPr lang="en-US" sz="2600" smtClean="0"/>
              <a:t>Timeline</a:t>
            </a:r>
          </a:p>
          <a:p>
            <a:pPr lvl="1" eaLnBrk="1" hangingPunct="1">
              <a:lnSpc>
                <a:spcPct val="90000"/>
              </a:lnSpc>
            </a:pPr>
            <a:r>
              <a:rPr lang="en-US" sz="2600" smtClean="0"/>
              <a:t>Budget</a:t>
            </a:r>
          </a:p>
          <a:p>
            <a:pPr lvl="1" eaLnBrk="1" hangingPunct="1">
              <a:lnSpc>
                <a:spcPct val="90000"/>
              </a:lnSpc>
            </a:pPr>
            <a:r>
              <a:rPr lang="en-US" sz="2600" smtClean="0"/>
              <a:t>Stakeholders</a:t>
            </a:r>
          </a:p>
          <a:p>
            <a:pPr eaLnBrk="1" hangingPunct="1">
              <a:lnSpc>
                <a:spcPct val="90000"/>
              </a:lnSpc>
            </a:pPr>
            <a:r>
              <a:rPr lang="en-US" sz="3000" smtClean="0"/>
              <a:t>The goal is to define the need, not the solution. The project team will define the best solution to meet the needs / goals of the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2000"/>
                                        <p:tgtEl>
                                          <p:spTgt spid="3">
                                            <p:txEl>
                                              <p:pRg st="2" end="2"/>
                                            </p:txEl>
                                          </p:spTgt>
                                        </p:tgtEl>
                                      </p:cBhvr>
                                    </p:animEffect>
                                  </p:childTnLst>
                                </p:cTn>
                              </p:par>
                            </p:childTnLst>
                          </p:cTn>
                        </p:par>
                        <p:par>
                          <p:cTn id="17" fill="hold">
                            <p:stCondLst>
                              <p:cond delay="4000"/>
                            </p:stCondLst>
                            <p:childTnLst>
                              <p:par>
                                <p:cTn id="18" presetID="10" presetClass="entr" presetSubtype="0" fill="hold"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par>
                          <p:cTn id="21" fill="hold">
                            <p:stCondLst>
                              <p:cond delay="6000"/>
                            </p:stCondLst>
                            <p:childTnLst>
                              <p:par>
                                <p:cTn id="22" presetID="10" presetClass="entr" presetSubtype="0"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2000"/>
                                        <p:tgtEl>
                                          <p:spTgt spid="3">
                                            <p:txEl>
                                              <p:pRg st="4" end="4"/>
                                            </p:txEl>
                                          </p:spTgt>
                                        </p:tgtEl>
                                      </p:cBhvr>
                                    </p:animEffect>
                                  </p:childTnLst>
                                </p:cTn>
                              </p:par>
                            </p:childTnLst>
                          </p:cTn>
                        </p:par>
                        <p:par>
                          <p:cTn id="25" fill="hold">
                            <p:stCondLst>
                              <p:cond delay="8000"/>
                            </p:stCondLst>
                            <p:childTnLst>
                              <p:par>
                                <p:cTn id="26" presetID="10" presetClass="entr" presetSubtype="0" fill="hold"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2000"/>
                                        <p:tgtEl>
                                          <p:spTgt spid="3">
                                            <p:txEl>
                                              <p:pRg st="5" end="5"/>
                                            </p:txEl>
                                          </p:spTgt>
                                        </p:tgtEl>
                                      </p:cBhvr>
                                    </p:animEffect>
                                  </p:childTnLst>
                                </p:cTn>
                              </p:par>
                            </p:childTnLst>
                          </p:cTn>
                        </p:par>
                        <p:par>
                          <p:cTn id="29" fill="hold">
                            <p:stCondLst>
                              <p:cond delay="10000"/>
                            </p:stCondLst>
                            <p:childTnLst>
                              <p:par>
                                <p:cTn id="30" presetID="10" presetClass="entr" presetSubtype="0" fill="hold" nodeType="after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Project Charter</a:t>
            </a:r>
          </a:p>
        </p:txBody>
      </p:sp>
      <p:sp>
        <p:nvSpPr>
          <p:cNvPr id="16387" name="Content Placeholder 2"/>
          <p:cNvSpPr>
            <a:spLocks noGrp="1"/>
          </p:cNvSpPr>
          <p:nvPr>
            <p:ph idx="1"/>
          </p:nvPr>
        </p:nvSpPr>
        <p:spPr/>
        <p:txBody>
          <a:bodyPr/>
          <a:lstStyle/>
          <a:p>
            <a:r>
              <a:rPr lang="en-US" smtClean="0"/>
              <a:t>The contract for the project with the customer</a:t>
            </a:r>
          </a:p>
          <a:p>
            <a:r>
              <a:rPr lang="en-US" smtClean="0"/>
              <a:t>Should be a living document and updated as the project information changes</a:t>
            </a:r>
          </a:p>
          <a:p>
            <a:r>
              <a:rPr lang="en-US" smtClean="0"/>
              <a:t>At the end of the project, the updated document should be filed for future reference of what was accomplished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10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10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p:cNvSpPr>
          <p:nvPr>
            <p:ph type="title"/>
          </p:nvPr>
        </p:nvSpPr>
        <p:spPr/>
        <p:txBody>
          <a:bodyPr/>
          <a:lstStyle/>
          <a:p>
            <a:r>
              <a:rPr lang="en-US" smtClean="0"/>
              <a:t>Project Charter (Con’t)</a:t>
            </a:r>
          </a:p>
        </p:txBody>
      </p:sp>
      <p:sp>
        <p:nvSpPr>
          <p:cNvPr id="17411" name="Rectangle 3"/>
          <p:cNvSpPr>
            <a:spLocks noGrp="1"/>
          </p:cNvSpPr>
          <p:nvPr>
            <p:ph idx="1"/>
          </p:nvPr>
        </p:nvSpPr>
        <p:spPr/>
        <p:txBody>
          <a:bodyPr/>
          <a:lstStyle/>
          <a:p>
            <a:pPr>
              <a:lnSpc>
                <a:spcPct val="90000"/>
              </a:lnSpc>
            </a:pPr>
            <a:r>
              <a:rPr lang="en-US" smtClean="0"/>
              <a:t>Title Page</a:t>
            </a:r>
          </a:p>
          <a:p>
            <a:pPr lvl="1">
              <a:lnSpc>
                <a:spcPct val="90000"/>
              </a:lnSpc>
            </a:pPr>
            <a:r>
              <a:rPr lang="en-US" smtClean="0"/>
              <a:t>The title of the project</a:t>
            </a:r>
          </a:p>
          <a:p>
            <a:pPr lvl="1">
              <a:lnSpc>
                <a:spcPct val="90000"/>
              </a:lnSpc>
            </a:pPr>
            <a:r>
              <a:rPr lang="en-US" smtClean="0"/>
              <a:t>Covers the key players</a:t>
            </a:r>
          </a:p>
          <a:p>
            <a:pPr lvl="1">
              <a:lnSpc>
                <a:spcPct val="90000"/>
              </a:lnSpc>
            </a:pPr>
            <a:r>
              <a:rPr lang="en-US" smtClean="0"/>
              <a:t>Shows the version and date in the case of version control</a:t>
            </a:r>
          </a:p>
          <a:p>
            <a:pPr>
              <a:lnSpc>
                <a:spcPct val="90000"/>
              </a:lnSpc>
            </a:pPr>
            <a:r>
              <a:rPr lang="en-US" smtClean="0"/>
              <a:t>Signatures page</a:t>
            </a:r>
          </a:p>
          <a:p>
            <a:pPr lvl="1">
              <a:lnSpc>
                <a:spcPct val="90000"/>
              </a:lnSpc>
            </a:pPr>
            <a:r>
              <a:rPr lang="en-US" smtClean="0"/>
              <a:t>Should be signed by the Sponsor and key players</a:t>
            </a:r>
          </a:p>
          <a:p>
            <a:pPr lvl="1">
              <a:lnSpc>
                <a:spcPct val="90000"/>
              </a:lnSpc>
            </a:pPr>
            <a:r>
              <a:rPr lang="en-US" smtClean="0"/>
              <a:t>Signatures signify that everyone understands the scope and key deliverables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2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fade">
                                      <p:cBhvr>
                                        <p:cTn id="12" dur="20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fade">
                                      <p:cBhvr>
                                        <p:cTn id="17" dur="20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fade">
                                      <p:cBhvr>
                                        <p:cTn id="22" dur="20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fade">
                                      <p:cBhvr>
                                        <p:cTn id="27" dur="20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fade">
                                      <p:cBhvr>
                                        <p:cTn id="32" dur="2000"/>
                                        <p:tgtEl>
                                          <p:spTgt spid="174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Effect transition="in" filter="fade">
                                      <p:cBhvr>
                                        <p:cTn id="37" dur="2000"/>
                                        <p:tgtEl>
                                          <p:spTgt spid="17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mtClean="0"/>
              <a:t>Project Charter (Con’t)</a:t>
            </a:r>
          </a:p>
        </p:txBody>
      </p:sp>
      <p:sp>
        <p:nvSpPr>
          <p:cNvPr id="18435" name="Rectangle 3"/>
          <p:cNvSpPr>
            <a:spLocks noGrp="1"/>
          </p:cNvSpPr>
          <p:nvPr>
            <p:ph idx="1"/>
          </p:nvPr>
        </p:nvSpPr>
        <p:spPr/>
        <p:txBody>
          <a:bodyPr/>
          <a:lstStyle/>
          <a:p>
            <a:r>
              <a:rPr lang="en-US" smtClean="0"/>
              <a:t>Revisions Page</a:t>
            </a:r>
          </a:p>
          <a:p>
            <a:pPr lvl="1"/>
            <a:r>
              <a:rPr lang="en-US" smtClean="0"/>
              <a:t>Document should be a living document</a:t>
            </a:r>
          </a:p>
          <a:p>
            <a:pPr lvl="1"/>
            <a:r>
              <a:rPr lang="en-US" smtClean="0"/>
              <a:t>Revisions show what was changed in the document</a:t>
            </a:r>
          </a:p>
          <a:p>
            <a:r>
              <a:rPr lang="en-US" smtClean="0"/>
              <a:t>Project Information</a:t>
            </a:r>
          </a:p>
          <a:p>
            <a:pPr lvl="1"/>
            <a:r>
              <a:rPr lang="en-US" smtClean="0"/>
              <a:t>Used for categorization of the project</a:t>
            </a:r>
          </a:p>
          <a:p>
            <a:pPr lvl="1"/>
            <a:r>
              <a:rPr lang="en-US" smtClean="0"/>
              <a:t>Project Start and Finish dates are given as “Estimates” to show the impact of the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20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fade">
                                      <p:cBhvr>
                                        <p:cTn id="12" dur="20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fade">
                                      <p:cBhvr>
                                        <p:cTn id="17" dur="20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fade">
                                      <p:cBhvr>
                                        <p:cTn id="22" dur="20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fade">
                                      <p:cBhvr>
                                        <p:cTn id="27" dur="2000"/>
                                        <p:tgtEl>
                                          <p:spTgt spid="184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435">
                                            <p:txEl>
                                              <p:pRg st="5" end="5"/>
                                            </p:txEl>
                                          </p:spTgt>
                                        </p:tgtEl>
                                        <p:attrNameLst>
                                          <p:attrName>style.visibility</p:attrName>
                                        </p:attrNameLst>
                                      </p:cBhvr>
                                      <p:to>
                                        <p:strVal val="visible"/>
                                      </p:to>
                                    </p:set>
                                    <p:animEffect transition="in" filter="fade">
                                      <p:cBhvr>
                                        <p:cTn id="32" dur="2000"/>
                                        <p:tgtEl>
                                          <p:spTgt spid="184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pPr eaLnBrk="1" hangingPunct="1"/>
            <a:r>
              <a:rPr lang="en-US" smtClean="0"/>
              <a:t>Copyright Statement</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None/>
              <a:defRPr/>
            </a:pPr>
            <a:r>
              <a:rPr lang="en-US" dirty="0" smtClean="0"/>
              <a:t>Copyright Randall Alberts [2009].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 </a:t>
            </a:r>
          </a:p>
          <a:p>
            <a:pPr eaLnBrk="1" fontAlgn="auto" hangingPunct="1">
              <a:spcAft>
                <a:spcPts val="0"/>
              </a:spcAft>
              <a:buFont typeface="Arial" pitchFamily="34" charset="0"/>
              <a:buNone/>
              <a:defRPr/>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p:cNvSpPr>
          <p:nvPr>
            <p:ph type="title"/>
          </p:nvPr>
        </p:nvSpPr>
        <p:spPr/>
        <p:txBody>
          <a:bodyPr/>
          <a:lstStyle/>
          <a:p>
            <a:r>
              <a:rPr lang="en-US" smtClean="0"/>
              <a:t>Project Charter (Con’t)</a:t>
            </a:r>
          </a:p>
        </p:txBody>
      </p:sp>
      <p:sp>
        <p:nvSpPr>
          <p:cNvPr id="19459" name="Rectangle 3"/>
          <p:cNvSpPr>
            <a:spLocks noGrp="1"/>
          </p:cNvSpPr>
          <p:nvPr>
            <p:ph idx="1"/>
          </p:nvPr>
        </p:nvSpPr>
        <p:spPr/>
        <p:txBody>
          <a:bodyPr>
            <a:normAutofit lnSpcReduction="10000"/>
          </a:bodyPr>
          <a:lstStyle/>
          <a:p>
            <a:pPr>
              <a:lnSpc>
                <a:spcPct val="90000"/>
              </a:lnSpc>
            </a:pPr>
            <a:r>
              <a:rPr lang="en-US" sz="2800" smtClean="0"/>
              <a:t>Summary</a:t>
            </a:r>
          </a:p>
          <a:p>
            <a:pPr lvl="1">
              <a:lnSpc>
                <a:spcPct val="90000"/>
              </a:lnSpc>
            </a:pPr>
            <a:r>
              <a:rPr lang="en-US" sz="2400" smtClean="0"/>
              <a:t>Should provide a short summary about the goals of the project</a:t>
            </a:r>
          </a:p>
          <a:p>
            <a:pPr lvl="1">
              <a:lnSpc>
                <a:spcPct val="90000"/>
              </a:lnSpc>
            </a:pPr>
            <a:r>
              <a:rPr lang="en-US" sz="2400" smtClean="0"/>
              <a:t>Needs to be brief 2 – 3 paragraphs</a:t>
            </a:r>
          </a:p>
          <a:p>
            <a:pPr lvl="1">
              <a:lnSpc>
                <a:spcPct val="90000"/>
              </a:lnSpc>
            </a:pPr>
            <a:r>
              <a:rPr lang="en-US" sz="2400" smtClean="0"/>
              <a:t>Don’t go into details about how the problem will be addressed</a:t>
            </a:r>
          </a:p>
          <a:p>
            <a:r>
              <a:rPr lang="en-US" sz="2800" smtClean="0"/>
              <a:t>Priority / Priority Elaboration</a:t>
            </a:r>
          </a:p>
          <a:p>
            <a:pPr lvl="1"/>
            <a:r>
              <a:rPr lang="en-US" sz="2400" smtClean="0"/>
              <a:t>Priority should be given by the customer for the project</a:t>
            </a:r>
          </a:p>
          <a:p>
            <a:pPr lvl="1"/>
            <a:r>
              <a:rPr lang="en-US" sz="2400" smtClean="0"/>
              <a:t>Elaboration needs to identify if there are any critical factors that might make this a higher project than others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10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fade">
                                      <p:cBhvr>
                                        <p:cTn id="12" dur="1000"/>
                                        <p:tgtEl>
                                          <p:spTgt spid="19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fade">
                                      <p:cBhvr>
                                        <p:cTn id="17" dur="1000"/>
                                        <p:tgtEl>
                                          <p:spTgt spid="194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9">
                                            <p:txEl>
                                              <p:pRg st="3" end="3"/>
                                            </p:txEl>
                                          </p:spTgt>
                                        </p:tgtEl>
                                        <p:attrNameLst>
                                          <p:attrName>style.visibility</p:attrName>
                                        </p:attrNameLst>
                                      </p:cBhvr>
                                      <p:to>
                                        <p:strVal val="visible"/>
                                      </p:to>
                                    </p:set>
                                    <p:animEffect transition="in" filter="fade">
                                      <p:cBhvr>
                                        <p:cTn id="22" dur="1000"/>
                                        <p:tgtEl>
                                          <p:spTgt spid="194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459">
                                            <p:txEl>
                                              <p:pRg st="4" end="4"/>
                                            </p:txEl>
                                          </p:spTgt>
                                        </p:tgtEl>
                                        <p:attrNameLst>
                                          <p:attrName>style.visibility</p:attrName>
                                        </p:attrNameLst>
                                      </p:cBhvr>
                                      <p:to>
                                        <p:strVal val="visible"/>
                                      </p:to>
                                    </p:set>
                                    <p:animEffect transition="in" filter="fade">
                                      <p:cBhvr>
                                        <p:cTn id="27" dur="1000"/>
                                        <p:tgtEl>
                                          <p:spTgt spid="19459">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9459">
                                            <p:txEl>
                                              <p:pRg st="5" end="5"/>
                                            </p:txEl>
                                          </p:spTgt>
                                        </p:tgtEl>
                                        <p:attrNameLst>
                                          <p:attrName>style.visibility</p:attrName>
                                        </p:attrNameLst>
                                      </p:cBhvr>
                                      <p:to>
                                        <p:strVal val="visible"/>
                                      </p:to>
                                    </p:set>
                                    <p:animEffect transition="in" filter="fade">
                                      <p:cBhvr>
                                        <p:cTn id="30" dur="1000"/>
                                        <p:tgtEl>
                                          <p:spTgt spid="19459">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459">
                                            <p:txEl>
                                              <p:pRg st="6" end="6"/>
                                            </p:txEl>
                                          </p:spTgt>
                                        </p:tgtEl>
                                        <p:attrNameLst>
                                          <p:attrName>style.visibility</p:attrName>
                                        </p:attrNameLst>
                                      </p:cBhvr>
                                      <p:to>
                                        <p:strVal val="visible"/>
                                      </p:to>
                                    </p:set>
                                    <p:animEffect transition="in" filter="fade">
                                      <p:cBhvr>
                                        <p:cTn id="33" dur="1000"/>
                                        <p:tgtEl>
                                          <p:spTgt spid="194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r>
              <a:rPr lang="en-US" smtClean="0"/>
              <a:t>Project Charter (Con’t)</a:t>
            </a:r>
          </a:p>
        </p:txBody>
      </p:sp>
      <p:sp>
        <p:nvSpPr>
          <p:cNvPr id="20483" name="Rectangle 3"/>
          <p:cNvSpPr>
            <a:spLocks noGrp="1"/>
          </p:cNvSpPr>
          <p:nvPr>
            <p:ph idx="1"/>
          </p:nvPr>
        </p:nvSpPr>
        <p:spPr/>
        <p:txBody>
          <a:bodyPr/>
          <a:lstStyle/>
          <a:p>
            <a:r>
              <a:rPr lang="en-US" sz="2800" smtClean="0"/>
              <a:t>Problem / Opportunity</a:t>
            </a:r>
          </a:p>
          <a:p>
            <a:pPr lvl="1"/>
            <a:r>
              <a:rPr lang="en-US" sz="2400" smtClean="0"/>
              <a:t>Should look at what this project hopes to address</a:t>
            </a:r>
          </a:p>
          <a:p>
            <a:pPr lvl="1"/>
            <a:r>
              <a:rPr lang="en-US" sz="2400" smtClean="0"/>
              <a:t>Needs to be put into words that the customer understands</a:t>
            </a:r>
          </a:p>
          <a:p>
            <a:pPr lvl="1"/>
            <a:r>
              <a:rPr lang="en-US" sz="2400" smtClean="0"/>
              <a:t>Should not define the “How” that will be addressed in the planning phase by the project team</a:t>
            </a:r>
          </a:p>
          <a:p>
            <a:r>
              <a:rPr lang="en-US" sz="2800" smtClean="0"/>
              <a:t>Benefits</a:t>
            </a:r>
          </a:p>
          <a:p>
            <a:pPr lvl="1"/>
            <a:r>
              <a:rPr lang="en-US" sz="2400" smtClean="0"/>
              <a:t>Should be defined for the project</a:t>
            </a:r>
          </a:p>
          <a:p>
            <a:pPr lvl="1"/>
            <a:r>
              <a:rPr lang="en-US" sz="2400" smtClean="0"/>
              <a:t>Tangible can include direct cost savings or efficiency</a:t>
            </a:r>
          </a:p>
          <a:p>
            <a:pPr lvl="1"/>
            <a:r>
              <a:rPr lang="en-US" sz="2400" smtClean="0"/>
              <a:t>Intangible includes good will or customer service that can not be measured for the bottom line</a:t>
            </a:r>
          </a:p>
          <a:p>
            <a:pPr lvl="1"/>
            <a:endParaRPr 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10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fade">
                                      <p:cBhvr>
                                        <p:cTn id="12" dur="1000"/>
                                        <p:tgtEl>
                                          <p:spTgt spid="204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1000"/>
                                        <p:tgtEl>
                                          <p:spTgt spid="204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fade">
                                      <p:cBhvr>
                                        <p:cTn id="22" dur="1000"/>
                                        <p:tgtEl>
                                          <p:spTgt spid="204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fade">
                                      <p:cBhvr>
                                        <p:cTn id="27" dur="1000"/>
                                        <p:tgtEl>
                                          <p:spTgt spid="2048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483">
                                            <p:txEl>
                                              <p:pRg st="5" end="5"/>
                                            </p:txEl>
                                          </p:spTgt>
                                        </p:tgtEl>
                                        <p:attrNameLst>
                                          <p:attrName>style.visibility</p:attrName>
                                        </p:attrNameLst>
                                      </p:cBhvr>
                                      <p:to>
                                        <p:strVal val="visible"/>
                                      </p:to>
                                    </p:set>
                                    <p:animEffect transition="in" filter="fade">
                                      <p:cBhvr>
                                        <p:cTn id="30" dur="1000"/>
                                        <p:tgtEl>
                                          <p:spTgt spid="2048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0483">
                                            <p:txEl>
                                              <p:pRg st="6" end="6"/>
                                            </p:txEl>
                                          </p:spTgt>
                                        </p:tgtEl>
                                        <p:attrNameLst>
                                          <p:attrName>style.visibility</p:attrName>
                                        </p:attrNameLst>
                                      </p:cBhvr>
                                      <p:to>
                                        <p:strVal val="visible"/>
                                      </p:to>
                                    </p:set>
                                    <p:animEffect transition="in" filter="fade">
                                      <p:cBhvr>
                                        <p:cTn id="33" dur="1000"/>
                                        <p:tgtEl>
                                          <p:spTgt spid="2048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0483">
                                            <p:txEl>
                                              <p:pRg st="7" end="7"/>
                                            </p:txEl>
                                          </p:spTgt>
                                        </p:tgtEl>
                                        <p:attrNameLst>
                                          <p:attrName>style.visibility</p:attrName>
                                        </p:attrNameLst>
                                      </p:cBhvr>
                                      <p:to>
                                        <p:strVal val="visible"/>
                                      </p:to>
                                    </p:set>
                                    <p:animEffect transition="in" filter="fade">
                                      <p:cBhvr>
                                        <p:cTn id="36" dur="1000"/>
                                        <p:tgtEl>
                                          <p:spTgt spid="204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r>
              <a:rPr lang="en-US" smtClean="0"/>
              <a:t>Project Charter (Con’t)</a:t>
            </a:r>
          </a:p>
        </p:txBody>
      </p:sp>
      <p:sp>
        <p:nvSpPr>
          <p:cNvPr id="21507" name="Rectangle 3"/>
          <p:cNvSpPr>
            <a:spLocks noGrp="1"/>
          </p:cNvSpPr>
          <p:nvPr>
            <p:ph idx="1"/>
          </p:nvPr>
        </p:nvSpPr>
        <p:spPr/>
        <p:txBody>
          <a:bodyPr/>
          <a:lstStyle/>
          <a:p>
            <a:r>
              <a:rPr lang="en-US" sz="2800" smtClean="0"/>
              <a:t>Critical Success Factors</a:t>
            </a:r>
          </a:p>
          <a:p>
            <a:pPr lvl="1"/>
            <a:r>
              <a:rPr lang="en-US" sz="2400" smtClean="0"/>
              <a:t>Defines how the project will be measured a success</a:t>
            </a:r>
          </a:p>
          <a:p>
            <a:pPr lvl="1"/>
            <a:r>
              <a:rPr lang="en-US" sz="2400" smtClean="0"/>
              <a:t>Should be set by the customer</a:t>
            </a:r>
          </a:p>
          <a:p>
            <a:pPr lvl="1"/>
            <a:r>
              <a:rPr lang="en-US" sz="2400" smtClean="0"/>
              <a:t>Should be measurable</a:t>
            </a:r>
          </a:p>
          <a:p>
            <a:pPr lvl="1"/>
            <a:r>
              <a:rPr lang="en-US" sz="2400" smtClean="0"/>
              <a:t>Should define three to four that the team can monitor during the project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1000"/>
                                        <p:tgtEl>
                                          <p:spTgt spid="21507">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1507">
                                            <p:txEl>
                                              <p:pRg st="3" end="3"/>
                                            </p:txEl>
                                          </p:spTgt>
                                        </p:tgtEl>
                                        <p:attrNameLst>
                                          <p:attrName>style.visibility</p:attrName>
                                        </p:attrNameLst>
                                      </p:cBhvr>
                                      <p:to>
                                        <p:strVal val="visible"/>
                                      </p:to>
                                    </p:set>
                                    <p:animEffect transition="in" filter="fade">
                                      <p:cBhvr>
                                        <p:cTn id="20" dur="1000"/>
                                        <p:tgtEl>
                                          <p:spTgt spid="21507">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animEffect transition="in" filter="fade">
                                      <p:cBhvr>
                                        <p:cTn id="23" dur="10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r>
              <a:rPr lang="en-US" smtClean="0"/>
              <a:t>Project Charter (Con’t)</a:t>
            </a:r>
          </a:p>
        </p:txBody>
      </p:sp>
      <p:sp>
        <p:nvSpPr>
          <p:cNvPr id="22531" name="Rectangle 3"/>
          <p:cNvSpPr>
            <a:spLocks noGrp="1"/>
          </p:cNvSpPr>
          <p:nvPr>
            <p:ph idx="1"/>
          </p:nvPr>
        </p:nvSpPr>
        <p:spPr/>
        <p:txBody>
          <a:bodyPr/>
          <a:lstStyle/>
          <a:p>
            <a:pPr>
              <a:lnSpc>
                <a:spcPct val="90000"/>
              </a:lnSpc>
            </a:pPr>
            <a:r>
              <a:rPr lang="en-US" sz="2800" smtClean="0"/>
              <a:t>In Scope</a:t>
            </a:r>
          </a:p>
          <a:p>
            <a:pPr lvl="1">
              <a:lnSpc>
                <a:spcPct val="90000"/>
              </a:lnSpc>
            </a:pPr>
            <a:r>
              <a:rPr lang="en-US" sz="2400" smtClean="0"/>
              <a:t>Needs to be clearly defined what is to be accomplished by a project</a:t>
            </a:r>
          </a:p>
          <a:p>
            <a:pPr lvl="1">
              <a:lnSpc>
                <a:spcPct val="90000"/>
              </a:lnSpc>
            </a:pPr>
            <a:r>
              <a:rPr lang="en-US" sz="2400" smtClean="0"/>
              <a:t>Avoid vague wording</a:t>
            </a:r>
          </a:p>
          <a:p>
            <a:pPr lvl="1">
              <a:lnSpc>
                <a:spcPct val="90000"/>
              </a:lnSpc>
            </a:pPr>
            <a:r>
              <a:rPr lang="en-US" sz="2400" smtClean="0"/>
              <a:t>Can be clarified during the planning stages</a:t>
            </a:r>
          </a:p>
          <a:p>
            <a:pPr>
              <a:lnSpc>
                <a:spcPct val="90000"/>
              </a:lnSpc>
            </a:pPr>
            <a:r>
              <a:rPr lang="en-US" sz="2800" smtClean="0"/>
              <a:t>Out of Scope</a:t>
            </a:r>
          </a:p>
          <a:p>
            <a:pPr lvl="1">
              <a:lnSpc>
                <a:spcPct val="90000"/>
              </a:lnSpc>
            </a:pPr>
            <a:r>
              <a:rPr lang="en-US" sz="2400" smtClean="0"/>
              <a:t>Can often be more important than in scope</a:t>
            </a:r>
          </a:p>
          <a:p>
            <a:pPr lvl="1">
              <a:lnSpc>
                <a:spcPct val="90000"/>
              </a:lnSpc>
            </a:pPr>
            <a:r>
              <a:rPr lang="en-US" sz="2400" smtClean="0"/>
              <a:t>Should expressly state things that will not be accomplished by the project</a:t>
            </a:r>
          </a:p>
          <a:p>
            <a:pPr lvl="1">
              <a:lnSpc>
                <a:spcPct val="90000"/>
              </a:lnSpc>
            </a:pPr>
            <a:r>
              <a:rPr lang="en-US" sz="2400" smtClean="0"/>
              <a:t>Sponsors and others can often state that anything not listed in out of scope is in scope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10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1000"/>
                                        <p:tgtEl>
                                          <p:spTgt spid="2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fade">
                                      <p:cBhvr>
                                        <p:cTn id="17" dur="1000"/>
                                        <p:tgtEl>
                                          <p:spTgt spid="2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fade">
                                      <p:cBhvr>
                                        <p:cTn id="22" dur="1000"/>
                                        <p:tgtEl>
                                          <p:spTgt spid="225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fade">
                                      <p:cBhvr>
                                        <p:cTn id="27" dur="1000"/>
                                        <p:tgtEl>
                                          <p:spTgt spid="225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531">
                                            <p:txEl>
                                              <p:pRg st="5" end="5"/>
                                            </p:txEl>
                                          </p:spTgt>
                                        </p:tgtEl>
                                        <p:attrNameLst>
                                          <p:attrName>style.visibility</p:attrName>
                                        </p:attrNameLst>
                                      </p:cBhvr>
                                      <p:to>
                                        <p:strVal val="visible"/>
                                      </p:to>
                                    </p:set>
                                    <p:animEffect transition="in" filter="fade">
                                      <p:cBhvr>
                                        <p:cTn id="32" dur="1000"/>
                                        <p:tgtEl>
                                          <p:spTgt spid="225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531">
                                            <p:txEl>
                                              <p:pRg st="6" end="6"/>
                                            </p:txEl>
                                          </p:spTgt>
                                        </p:tgtEl>
                                        <p:attrNameLst>
                                          <p:attrName>style.visibility</p:attrName>
                                        </p:attrNameLst>
                                      </p:cBhvr>
                                      <p:to>
                                        <p:strVal val="visible"/>
                                      </p:to>
                                    </p:set>
                                    <p:animEffect transition="in" filter="fade">
                                      <p:cBhvr>
                                        <p:cTn id="37" dur="1000"/>
                                        <p:tgtEl>
                                          <p:spTgt spid="225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2531">
                                            <p:txEl>
                                              <p:pRg st="7" end="7"/>
                                            </p:txEl>
                                          </p:spTgt>
                                        </p:tgtEl>
                                        <p:attrNameLst>
                                          <p:attrName>style.visibility</p:attrName>
                                        </p:attrNameLst>
                                      </p:cBhvr>
                                      <p:to>
                                        <p:strVal val="visible"/>
                                      </p:to>
                                    </p:set>
                                    <p:animEffect transition="in" filter="fade">
                                      <p:cBhvr>
                                        <p:cTn id="42" dur="1000"/>
                                        <p:tgtEl>
                                          <p:spTgt spid="22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Project Charter (Con’t)</a:t>
            </a:r>
          </a:p>
        </p:txBody>
      </p:sp>
      <p:sp>
        <p:nvSpPr>
          <p:cNvPr id="24579" name="Content Placeholder 2"/>
          <p:cNvSpPr>
            <a:spLocks noGrp="1"/>
          </p:cNvSpPr>
          <p:nvPr>
            <p:ph idx="1"/>
          </p:nvPr>
        </p:nvSpPr>
        <p:spPr/>
        <p:txBody>
          <a:bodyPr/>
          <a:lstStyle/>
          <a:p>
            <a:r>
              <a:rPr lang="en-US" smtClean="0"/>
              <a:t>Interdependencies</a:t>
            </a:r>
          </a:p>
          <a:p>
            <a:pPr lvl="1"/>
            <a:r>
              <a:rPr lang="en-US" smtClean="0"/>
              <a:t>Look at other projects that may depend of this project </a:t>
            </a:r>
          </a:p>
          <a:p>
            <a:pPr lvl="1"/>
            <a:r>
              <a:rPr lang="en-US" smtClean="0"/>
              <a:t>Look at projects this project depends on</a:t>
            </a:r>
          </a:p>
          <a:p>
            <a:r>
              <a:rPr lang="en-US" smtClean="0"/>
              <a:t>Milestones</a:t>
            </a:r>
          </a:p>
          <a:p>
            <a:pPr lvl="1"/>
            <a:r>
              <a:rPr lang="en-US" smtClean="0"/>
              <a:t>Helps give the customer an idea of timeline</a:t>
            </a:r>
          </a:p>
          <a:p>
            <a:pPr lvl="1"/>
            <a:r>
              <a:rPr lang="en-US" smtClean="0"/>
              <a:t>Helps determine the key deliverables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10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fade">
                                      <p:cBhvr>
                                        <p:cTn id="12" dur="1000"/>
                                        <p:tgtEl>
                                          <p:spTgt spid="24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fade">
                                      <p:cBhvr>
                                        <p:cTn id="17" dur="1000"/>
                                        <p:tgtEl>
                                          <p:spTgt spid="245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579">
                                            <p:txEl>
                                              <p:pRg st="3" end="3"/>
                                            </p:txEl>
                                          </p:spTgt>
                                        </p:tgtEl>
                                        <p:attrNameLst>
                                          <p:attrName>style.visibility</p:attrName>
                                        </p:attrNameLst>
                                      </p:cBhvr>
                                      <p:to>
                                        <p:strVal val="visible"/>
                                      </p:to>
                                    </p:set>
                                    <p:animEffect transition="in" filter="fade">
                                      <p:cBhvr>
                                        <p:cTn id="22" dur="1000"/>
                                        <p:tgtEl>
                                          <p:spTgt spid="245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579">
                                            <p:txEl>
                                              <p:pRg st="4" end="4"/>
                                            </p:txEl>
                                          </p:spTgt>
                                        </p:tgtEl>
                                        <p:attrNameLst>
                                          <p:attrName>style.visibility</p:attrName>
                                        </p:attrNameLst>
                                      </p:cBhvr>
                                      <p:to>
                                        <p:strVal val="visible"/>
                                      </p:to>
                                    </p:set>
                                    <p:animEffect transition="in" filter="fade">
                                      <p:cBhvr>
                                        <p:cTn id="27" dur="1000"/>
                                        <p:tgtEl>
                                          <p:spTgt spid="245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579">
                                            <p:txEl>
                                              <p:pRg st="5" end="5"/>
                                            </p:txEl>
                                          </p:spTgt>
                                        </p:tgtEl>
                                        <p:attrNameLst>
                                          <p:attrName>style.visibility</p:attrName>
                                        </p:attrNameLst>
                                      </p:cBhvr>
                                      <p:to>
                                        <p:strVal val="visible"/>
                                      </p:to>
                                    </p:set>
                                    <p:animEffect transition="in" filter="fade">
                                      <p:cBhvr>
                                        <p:cTn id="32" dur="1000"/>
                                        <p:tgtEl>
                                          <p:spTgt spid="245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Project Charter (Con’t)</a:t>
            </a:r>
          </a:p>
        </p:txBody>
      </p:sp>
      <p:sp>
        <p:nvSpPr>
          <p:cNvPr id="25603" name="Content Placeholder 2"/>
          <p:cNvSpPr>
            <a:spLocks noGrp="1"/>
          </p:cNvSpPr>
          <p:nvPr>
            <p:ph idx="1"/>
          </p:nvPr>
        </p:nvSpPr>
        <p:spPr/>
        <p:txBody>
          <a:bodyPr/>
          <a:lstStyle/>
          <a:p>
            <a:r>
              <a:rPr lang="en-US" smtClean="0"/>
              <a:t>Stakeholders</a:t>
            </a:r>
          </a:p>
          <a:p>
            <a:pPr lvl="1"/>
            <a:r>
              <a:rPr lang="en-US" smtClean="0"/>
              <a:t>Those people that will be impacted by the project</a:t>
            </a:r>
          </a:p>
          <a:p>
            <a:pPr lvl="1"/>
            <a:r>
              <a:rPr lang="en-US" smtClean="0"/>
              <a:t>Look for direct and indirect impact</a:t>
            </a:r>
          </a:p>
          <a:p>
            <a:r>
              <a:rPr lang="en-US" smtClean="0"/>
              <a:t>Resources</a:t>
            </a:r>
          </a:p>
          <a:p>
            <a:pPr lvl="1"/>
            <a:r>
              <a:rPr lang="en-US" smtClean="0"/>
              <a:t>Look for roles needed, not names</a:t>
            </a:r>
          </a:p>
          <a:p>
            <a:pPr lvl="1"/>
            <a:r>
              <a:rPr lang="en-US" smtClean="0"/>
              <a:t>Identify is contractors may be needed</a:t>
            </a:r>
          </a:p>
          <a:p>
            <a:pPr lvl="1"/>
            <a:r>
              <a:rPr lang="en-US" smtClean="0"/>
              <a:t>Also identify non-people resources (rooms, software,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10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10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10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fade">
                                      <p:cBhvr>
                                        <p:cTn id="22" dur="1000"/>
                                        <p:tgtEl>
                                          <p:spTgt spid="2560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5603">
                                            <p:txEl>
                                              <p:pRg st="4" end="4"/>
                                            </p:txEl>
                                          </p:spTgt>
                                        </p:tgtEl>
                                        <p:attrNameLst>
                                          <p:attrName>style.visibility</p:attrName>
                                        </p:attrNameLst>
                                      </p:cBhvr>
                                      <p:to>
                                        <p:strVal val="visible"/>
                                      </p:to>
                                    </p:set>
                                    <p:animEffect transition="in" filter="fade">
                                      <p:cBhvr>
                                        <p:cTn id="25" dur="1000"/>
                                        <p:tgtEl>
                                          <p:spTgt spid="2560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5603">
                                            <p:txEl>
                                              <p:pRg st="5" end="5"/>
                                            </p:txEl>
                                          </p:spTgt>
                                        </p:tgtEl>
                                        <p:attrNameLst>
                                          <p:attrName>style.visibility</p:attrName>
                                        </p:attrNameLst>
                                      </p:cBhvr>
                                      <p:to>
                                        <p:strVal val="visible"/>
                                      </p:to>
                                    </p:set>
                                    <p:animEffect transition="in" filter="fade">
                                      <p:cBhvr>
                                        <p:cTn id="28" dur="1000"/>
                                        <p:tgtEl>
                                          <p:spTgt spid="2560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animEffect transition="in" filter="fade">
                                      <p:cBhvr>
                                        <p:cTn id="31" dur="10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Project Charter (Con’t)</a:t>
            </a:r>
          </a:p>
        </p:txBody>
      </p:sp>
      <p:sp>
        <p:nvSpPr>
          <p:cNvPr id="26627" name="Content Placeholder 2"/>
          <p:cNvSpPr>
            <a:spLocks noGrp="1"/>
          </p:cNvSpPr>
          <p:nvPr>
            <p:ph idx="1"/>
          </p:nvPr>
        </p:nvSpPr>
        <p:spPr/>
        <p:txBody>
          <a:bodyPr>
            <a:normAutofit lnSpcReduction="10000"/>
          </a:bodyPr>
          <a:lstStyle/>
          <a:p>
            <a:pPr>
              <a:defRPr/>
            </a:pPr>
            <a:r>
              <a:rPr lang="en-US" dirty="0" smtClean="0"/>
              <a:t>Assumptions</a:t>
            </a:r>
          </a:p>
          <a:p>
            <a:pPr lvl="1">
              <a:defRPr/>
            </a:pPr>
            <a:r>
              <a:rPr lang="en-US" dirty="0" smtClean="0"/>
              <a:t>These should be clearly identified</a:t>
            </a:r>
          </a:p>
          <a:p>
            <a:pPr lvl="1">
              <a:defRPr/>
            </a:pPr>
            <a:r>
              <a:rPr lang="en-US" dirty="0" smtClean="0"/>
              <a:t>This project will be successful if …</a:t>
            </a:r>
          </a:p>
          <a:p>
            <a:pPr lvl="1">
              <a:defRPr/>
            </a:pPr>
            <a:r>
              <a:rPr lang="en-US" dirty="0" smtClean="0"/>
              <a:t>Identify resource as well as technical assumptions</a:t>
            </a:r>
          </a:p>
          <a:p>
            <a:pPr>
              <a:defRPr/>
            </a:pPr>
            <a:r>
              <a:rPr lang="en-US" dirty="0" smtClean="0"/>
              <a:t>Constraints</a:t>
            </a:r>
          </a:p>
          <a:p>
            <a:pPr lvl="1">
              <a:defRPr/>
            </a:pPr>
            <a:r>
              <a:rPr lang="en-US" dirty="0" smtClean="0"/>
              <a:t>What is a limitation of the team</a:t>
            </a:r>
          </a:p>
          <a:p>
            <a:pPr lvl="1">
              <a:defRPr/>
            </a:pPr>
            <a:r>
              <a:rPr lang="en-US" dirty="0" smtClean="0"/>
              <a:t>Be sure to state cost limitations as a way to control scope</a:t>
            </a:r>
          </a:p>
          <a:p>
            <a:pPr lvl="1">
              <a:defRPr/>
            </a:pPr>
            <a:r>
              <a:rPr lang="en-US" dirty="0" smtClean="0"/>
              <a:t>Constraints may also be what you don’t know</a:t>
            </a:r>
          </a:p>
          <a:p>
            <a:pPr lvl="1">
              <a:buFont typeface="Arial" charset="0"/>
              <a:buNone/>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fad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fad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fade">
                                      <p:cBhvr>
                                        <p:cTn id="27" dur="1000"/>
                                        <p:tgtEl>
                                          <p:spTgt spid="26627">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6627">
                                            <p:txEl>
                                              <p:pRg st="5" end="5"/>
                                            </p:txEl>
                                          </p:spTgt>
                                        </p:tgtEl>
                                        <p:attrNameLst>
                                          <p:attrName>style.visibility</p:attrName>
                                        </p:attrNameLst>
                                      </p:cBhvr>
                                      <p:to>
                                        <p:strVal val="visible"/>
                                      </p:to>
                                    </p:set>
                                    <p:animEffect transition="in" filter="fade">
                                      <p:cBhvr>
                                        <p:cTn id="30" dur="1000"/>
                                        <p:tgtEl>
                                          <p:spTgt spid="26627">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6627">
                                            <p:txEl>
                                              <p:pRg st="6" end="6"/>
                                            </p:txEl>
                                          </p:spTgt>
                                        </p:tgtEl>
                                        <p:attrNameLst>
                                          <p:attrName>style.visibility</p:attrName>
                                        </p:attrNameLst>
                                      </p:cBhvr>
                                      <p:to>
                                        <p:strVal val="visible"/>
                                      </p:to>
                                    </p:set>
                                    <p:animEffect transition="in" filter="fade">
                                      <p:cBhvr>
                                        <p:cTn id="33" dur="1000"/>
                                        <p:tgtEl>
                                          <p:spTgt spid="26627">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6627">
                                            <p:txEl>
                                              <p:pRg st="7" end="7"/>
                                            </p:txEl>
                                          </p:spTgt>
                                        </p:tgtEl>
                                        <p:attrNameLst>
                                          <p:attrName>style.visibility</p:attrName>
                                        </p:attrNameLst>
                                      </p:cBhvr>
                                      <p:to>
                                        <p:strVal val="visible"/>
                                      </p:to>
                                    </p:set>
                                    <p:animEffect transition="in" filter="fade">
                                      <p:cBhvr>
                                        <p:cTn id="36" dur="1000"/>
                                        <p:tgtEl>
                                          <p:spTgt spid="266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r>
              <a:rPr lang="en-US" smtClean="0"/>
              <a:t>Project Charter (Con’t)</a:t>
            </a:r>
          </a:p>
        </p:txBody>
      </p:sp>
      <p:sp>
        <p:nvSpPr>
          <p:cNvPr id="62467" name="Rectangle 3"/>
          <p:cNvSpPr>
            <a:spLocks noGrp="1"/>
          </p:cNvSpPr>
          <p:nvPr>
            <p:ph idx="1"/>
          </p:nvPr>
        </p:nvSpPr>
        <p:spPr/>
        <p:txBody>
          <a:bodyPr/>
          <a:lstStyle/>
          <a:p>
            <a:pPr>
              <a:lnSpc>
                <a:spcPct val="90000"/>
              </a:lnSpc>
            </a:pPr>
            <a:r>
              <a:rPr lang="en-US" smtClean="0"/>
              <a:t>Costs</a:t>
            </a:r>
          </a:p>
          <a:p>
            <a:pPr lvl="1">
              <a:lnSpc>
                <a:spcPct val="90000"/>
              </a:lnSpc>
            </a:pPr>
            <a:r>
              <a:rPr lang="en-US" smtClean="0"/>
              <a:t>What are the costs associated with the project</a:t>
            </a:r>
          </a:p>
          <a:p>
            <a:pPr lvl="1">
              <a:lnSpc>
                <a:spcPct val="90000"/>
              </a:lnSpc>
            </a:pPr>
            <a:r>
              <a:rPr lang="en-US" smtClean="0"/>
              <a:t>Be sure to account for all hardware and software</a:t>
            </a:r>
          </a:p>
          <a:p>
            <a:pPr lvl="1">
              <a:lnSpc>
                <a:spcPct val="90000"/>
              </a:lnSpc>
            </a:pPr>
            <a:r>
              <a:rPr lang="en-US" smtClean="0"/>
              <a:t>Also account for the cost of people’s time (opportunity cost)</a:t>
            </a:r>
          </a:p>
          <a:p>
            <a:pPr lvl="1">
              <a:lnSpc>
                <a:spcPct val="90000"/>
              </a:lnSpc>
            </a:pPr>
            <a:r>
              <a:rPr lang="en-US" smtClean="0"/>
              <a:t>Customer should determine the funding source</a:t>
            </a:r>
          </a:p>
          <a:p>
            <a:pPr lvl="1">
              <a:lnSpc>
                <a:spcPct val="90000"/>
              </a:lnSpc>
            </a:pPr>
            <a:r>
              <a:rPr lang="en-US" smtClean="0"/>
              <a:t>Usually provided as a formal document attached to the project charter.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fade">
                                      <p:cBhvr>
                                        <p:cTn id="7" dur="1000"/>
                                        <p:tgtEl>
                                          <p:spTgt spid="624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2467">
                                            <p:txEl>
                                              <p:pRg st="1" end="1"/>
                                            </p:txEl>
                                          </p:spTgt>
                                        </p:tgtEl>
                                        <p:attrNameLst>
                                          <p:attrName>style.visibility</p:attrName>
                                        </p:attrNameLst>
                                      </p:cBhvr>
                                      <p:to>
                                        <p:strVal val="visible"/>
                                      </p:to>
                                    </p:set>
                                    <p:animEffect transition="in" filter="fade">
                                      <p:cBhvr>
                                        <p:cTn id="12" dur="1000"/>
                                        <p:tgtEl>
                                          <p:spTgt spid="624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2467">
                                            <p:txEl>
                                              <p:pRg st="2" end="2"/>
                                            </p:txEl>
                                          </p:spTgt>
                                        </p:tgtEl>
                                        <p:attrNameLst>
                                          <p:attrName>style.visibility</p:attrName>
                                        </p:attrNameLst>
                                      </p:cBhvr>
                                      <p:to>
                                        <p:strVal val="visible"/>
                                      </p:to>
                                    </p:set>
                                    <p:animEffect transition="in" filter="fade">
                                      <p:cBhvr>
                                        <p:cTn id="17" dur="1000"/>
                                        <p:tgtEl>
                                          <p:spTgt spid="624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2467">
                                            <p:txEl>
                                              <p:pRg st="3" end="3"/>
                                            </p:txEl>
                                          </p:spTgt>
                                        </p:tgtEl>
                                        <p:attrNameLst>
                                          <p:attrName>style.visibility</p:attrName>
                                        </p:attrNameLst>
                                      </p:cBhvr>
                                      <p:to>
                                        <p:strVal val="visible"/>
                                      </p:to>
                                    </p:set>
                                    <p:animEffect transition="in" filter="fade">
                                      <p:cBhvr>
                                        <p:cTn id="22" dur="1000"/>
                                        <p:tgtEl>
                                          <p:spTgt spid="624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2467">
                                            <p:txEl>
                                              <p:pRg st="4" end="4"/>
                                            </p:txEl>
                                          </p:spTgt>
                                        </p:tgtEl>
                                        <p:attrNameLst>
                                          <p:attrName>style.visibility</p:attrName>
                                        </p:attrNameLst>
                                      </p:cBhvr>
                                      <p:to>
                                        <p:strVal val="visible"/>
                                      </p:to>
                                    </p:set>
                                    <p:animEffect transition="in" filter="fade">
                                      <p:cBhvr>
                                        <p:cTn id="27" dur="1000"/>
                                        <p:tgtEl>
                                          <p:spTgt spid="62467">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2467">
                                            <p:txEl>
                                              <p:pRg st="5" end="5"/>
                                            </p:txEl>
                                          </p:spTgt>
                                        </p:tgtEl>
                                        <p:attrNameLst>
                                          <p:attrName>style.visibility</p:attrName>
                                        </p:attrNameLst>
                                      </p:cBhvr>
                                      <p:to>
                                        <p:strVal val="visible"/>
                                      </p:to>
                                    </p:set>
                                    <p:animEffect transition="in" filter="fade">
                                      <p:cBhvr>
                                        <p:cTn id="30" dur="1000"/>
                                        <p:tgtEl>
                                          <p:spTgt spid="624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Lego Project Example</a:t>
            </a:r>
          </a:p>
        </p:txBody>
      </p:sp>
      <p:sp>
        <p:nvSpPr>
          <p:cNvPr id="28675" name="Content Placeholder 2"/>
          <p:cNvSpPr>
            <a:spLocks noGrp="1"/>
          </p:cNvSpPr>
          <p:nvPr>
            <p:ph idx="1"/>
          </p:nvPr>
        </p:nvSpPr>
        <p:spPr/>
        <p:txBody>
          <a:bodyPr/>
          <a:lstStyle/>
          <a:p>
            <a:pPr eaLnBrk="1" hangingPunct="1"/>
            <a:r>
              <a:rPr lang="en-US" smtClean="0"/>
              <a:t>Work as a project team with those at your table</a:t>
            </a:r>
          </a:p>
          <a:p>
            <a:pPr eaLnBrk="1" hangingPunct="1"/>
            <a:r>
              <a:rPr lang="en-US" smtClean="0"/>
              <a:t>Use the project documents given in the handouts</a:t>
            </a:r>
          </a:p>
          <a:p>
            <a:pPr eaLnBrk="1" hangingPunct="1"/>
            <a:r>
              <a:rPr lang="en-US" smtClean="0"/>
              <a:t>Build the 1</a:t>
            </a:r>
            <a:r>
              <a:rPr lang="en-US" baseline="30000" smtClean="0"/>
              <a:t>st</a:t>
            </a:r>
            <a:r>
              <a:rPr lang="en-US" smtClean="0"/>
              <a:t> model described in the instructions</a:t>
            </a:r>
          </a:p>
          <a:p>
            <a:pPr eaLnBrk="1" hangingPunct="1"/>
            <a:r>
              <a:rPr lang="en-US" smtClean="0"/>
              <a:t>Pick one team member to act as the Project Manager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fade">
                                      <p:cBhvr>
                                        <p:cTn id="7" dur="10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fade">
                                      <p:cBhvr>
                                        <p:cTn id="12" dur="1000"/>
                                        <p:tgtEl>
                                          <p:spTgt spid="286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fade">
                                      <p:cBhvr>
                                        <p:cTn id="17" dur="1000"/>
                                        <p:tgtEl>
                                          <p:spTgt spid="286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675">
                                            <p:txEl>
                                              <p:pRg st="3" end="3"/>
                                            </p:txEl>
                                          </p:spTgt>
                                        </p:tgtEl>
                                        <p:attrNameLst>
                                          <p:attrName>style.visibility</p:attrName>
                                        </p:attrNameLst>
                                      </p:cBhvr>
                                      <p:to>
                                        <p:strVal val="visible"/>
                                      </p:to>
                                    </p:set>
                                    <p:animEffect transition="in" filter="fade">
                                      <p:cBhvr>
                                        <p:cTn id="22" dur="1000"/>
                                        <p:tgtEl>
                                          <p:spTgt spid="28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Lego Project Charter</a:t>
            </a:r>
          </a:p>
        </p:txBody>
      </p:sp>
      <p:sp>
        <p:nvSpPr>
          <p:cNvPr id="29699" name="Content Placeholder 2"/>
          <p:cNvSpPr>
            <a:spLocks noGrp="1"/>
          </p:cNvSpPr>
          <p:nvPr>
            <p:ph idx="1"/>
          </p:nvPr>
        </p:nvSpPr>
        <p:spPr/>
        <p:txBody>
          <a:bodyPr/>
          <a:lstStyle/>
          <a:p>
            <a:pPr eaLnBrk="1" hangingPunct="1"/>
            <a:r>
              <a:rPr lang="en-US" smtClean="0"/>
              <a:t>Complete the project charter short form for your Lego project</a:t>
            </a:r>
          </a:p>
          <a:p>
            <a:pPr eaLnBrk="1" hangingPunct="1"/>
            <a:r>
              <a:rPr lang="en-US" smtClean="0"/>
              <a:t>Work with your team to define all of the sections</a:t>
            </a:r>
          </a:p>
          <a:p>
            <a:pPr eaLnBrk="1" hangingPunct="1"/>
            <a:r>
              <a:rPr lang="en-US" smtClean="0"/>
              <a:t>Take about 10 minutes to complete (followed by a 10 minute break)</a:t>
            </a:r>
          </a:p>
          <a:p>
            <a:pPr eaLnBrk="1" hangingPunct="1"/>
            <a:r>
              <a:rPr lang="en-US" smtClean="0"/>
              <a:t>Note: Project charters only need to be as long as needed so that all key areas are identified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fade">
                                      <p:cBhvr>
                                        <p:cTn id="12" dur="1000"/>
                                        <p:tgtEl>
                                          <p:spTgt spid="296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fade">
                                      <p:cBhvr>
                                        <p:cTn id="17" dur="1000"/>
                                        <p:tgtEl>
                                          <p:spTgt spid="296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fade">
                                      <p:cBhvr>
                                        <p:cTn id="22" dur="1000"/>
                                        <p:tgtEl>
                                          <p:spTgt spid="29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Agenda</a:t>
            </a:r>
          </a:p>
        </p:txBody>
      </p:sp>
      <p:sp>
        <p:nvSpPr>
          <p:cNvPr id="3" name="Content Placeholder 2"/>
          <p:cNvSpPr>
            <a:spLocks noGrp="1"/>
          </p:cNvSpPr>
          <p:nvPr>
            <p:ph idx="1"/>
          </p:nvPr>
        </p:nvSpPr>
        <p:spPr/>
        <p:txBody>
          <a:bodyPr/>
          <a:lstStyle/>
          <a:p>
            <a:pPr eaLnBrk="1" hangingPunct="1">
              <a:lnSpc>
                <a:spcPct val="90000"/>
              </a:lnSpc>
            </a:pPr>
            <a:r>
              <a:rPr lang="en-US" smtClean="0"/>
              <a:t>Introductions</a:t>
            </a:r>
          </a:p>
          <a:p>
            <a:pPr eaLnBrk="1" hangingPunct="1">
              <a:lnSpc>
                <a:spcPct val="90000"/>
              </a:lnSpc>
            </a:pPr>
            <a:r>
              <a:rPr lang="en-US" smtClean="0"/>
              <a:t>What is Project Management?</a:t>
            </a:r>
          </a:p>
          <a:p>
            <a:pPr eaLnBrk="1" hangingPunct="1">
              <a:lnSpc>
                <a:spcPct val="90000"/>
              </a:lnSpc>
            </a:pPr>
            <a:r>
              <a:rPr lang="en-US" smtClean="0"/>
              <a:t>Project Phases</a:t>
            </a:r>
          </a:p>
          <a:p>
            <a:pPr lvl="1" eaLnBrk="1" hangingPunct="1">
              <a:lnSpc>
                <a:spcPct val="90000"/>
              </a:lnSpc>
            </a:pPr>
            <a:r>
              <a:rPr lang="en-US" smtClean="0"/>
              <a:t>Initiation</a:t>
            </a:r>
          </a:p>
          <a:p>
            <a:pPr lvl="1" eaLnBrk="1" hangingPunct="1">
              <a:lnSpc>
                <a:spcPct val="90000"/>
              </a:lnSpc>
            </a:pPr>
            <a:r>
              <a:rPr lang="en-US" smtClean="0"/>
              <a:t>Planning</a:t>
            </a:r>
          </a:p>
          <a:p>
            <a:pPr lvl="1" eaLnBrk="1" hangingPunct="1">
              <a:lnSpc>
                <a:spcPct val="90000"/>
              </a:lnSpc>
            </a:pPr>
            <a:r>
              <a:rPr lang="en-US" smtClean="0"/>
              <a:t>Implementation / Execution</a:t>
            </a:r>
          </a:p>
          <a:p>
            <a:pPr lvl="1" eaLnBrk="1" hangingPunct="1">
              <a:lnSpc>
                <a:spcPct val="90000"/>
              </a:lnSpc>
            </a:pPr>
            <a:r>
              <a:rPr lang="en-US" smtClean="0"/>
              <a:t>Controlling</a:t>
            </a:r>
          </a:p>
          <a:p>
            <a:pPr lvl="1" eaLnBrk="1" hangingPunct="1">
              <a:lnSpc>
                <a:spcPct val="90000"/>
              </a:lnSpc>
            </a:pPr>
            <a:r>
              <a:rPr lang="en-US" smtClean="0"/>
              <a:t>Closeout</a:t>
            </a:r>
          </a:p>
          <a:p>
            <a:pPr eaLnBrk="1" hangingPunct="1">
              <a:lnSpc>
                <a:spcPct val="90000"/>
              </a:lnSpc>
            </a:pPr>
            <a:r>
              <a:rPr lang="en-US" smtClean="0"/>
              <a:t>Wrap 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Portfolio Management</a:t>
            </a:r>
          </a:p>
        </p:txBody>
      </p:sp>
      <p:sp>
        <p:nvSpPr>
          <p:cNvPr id="3" name="Content Placeholder 2"/>
          <p:cNvSpPr>
            <a:spLocks noGrp="1"/>
          </p:cNvSpPr>
          <p:nvPr>
            <p:ph idx="1"/>
          </p:nvPr>
        </p:nvSpPr>
        <p:spPr/>
        <p:txBody>
          <a:bodyPr/>
          <a:lstStyle/>
          <a:p>
            <a:pPr eaLnBrk="1" hangingPunct="1">
              <a:lnSpc>
                <a:spcPct val="90000"/>
              </a:lnSpc>
            </a:pPr>
            <a:r>
              <a:rPr lang="en-US" smtClean="0"/>
              <a:t>A portfolio is a collection of projects grouped to facilitate effective management of resources so that projects can be completed that meet strategic business objectives</a:t>
            </a:r>
          </a:p>
          <a:p>
            <a:pPr eaLnBrk="1" hangingPunct="1">
              <a:lnSpc>
                <a:spcPct val="90000"/>
              </a:lnSpc>
            </a:pPr>
            <a:r>
              <a:rPr lang="en-US" smtClean="0"/>
              <a:t>Includes a ranking of projects being undertaken by the organization</a:t>
            </a:r>
          </a:p>
          <a:p>
            <a:pPr lvl="1" eaLnBrk="1" hangingPunct="1">
              <a:lnSpc>
                <a:spcPct val="90000"/>
              </a:lnSpc>
            </a:pPr>
            <a:r>
              <a:rPr lang="en-US" smtClean="0"/>
              <a:t>Should be undertaken by Sr. Leadership including the customer</a:t>
            </a:r>
          </a:p>
          <a:p>
            <a:pPr lvl="1" eaLnBrk="1" hangingPunct="1">
              <a:lnSpc>
                <a:spcPct val="90000"/>
              </a:lnSpc>
            </a:pPr>
            <a:r>
              <a:rPr lang="en-US" smtClean="0"/>
              <a:t>Helps employees to better manage their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Group Exercise</a:t>
            </a:r>
          </a:p>
        </p:txBody>
      </p:sp>
      <p:sp>
        <p:nvSpPr>
          <p:cNvPr id="31747" name="Content Placeholder 2"/>
          <p:cNvSpPr>
            <a:spLocks noGrp="1"/>
          </p:cNvSpPr>
          <p:nvPr>
            <p:ph idx="1"/>
          </p:nvPr>
        </p:nvSpPr>
        <p:spPr/>
        <p:txBody>
          <a:bodyPr/>
          <a:lstStyle/>
          <a:p>
            <a:pPr eaLnBrk="1" hangingPunct="1"/>
            <a:r>
              <a:rPr lang="en-US" smtClean="0"/>
              <a:t>Project Ranking Spreadsheet</a:t>
            </a:r>
          </a:p>
          <a:p>
            <a:pPr eaLnBrk="1" hangingPunct="1"/>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Building the Project Team</a:t>
            </a:r>
          </a:p>
        </p:txBody>
      </p:sp>
      <p:sp>
        <p:nvSpPr>
          <p:cNvPr id="3" name="Content Placeholder 2"/>
          <p:cNvSpPr>
            <a:spLocks noGrp="1"/>
          </p:cNvSpPr>
          <p:nvPr>
            <p:ph idx="1"/>
          </p:nvPr>
        </p:nvSpPr>
        <p:spPr/>
        <p:txBody>
          <a:bodyPr/>
          <a:lstStyle/>
          <a:p>
            <a:pPr eaLnBrk="1" hangingPunct="1">
              <a:lnSpc>
                <a:spcPct val="90000"/>
              </a:lnSpc>
            </a:pPr>
            <a:r>
              <a:rPr lang="en-US" sz="3000" smtClean="0"/>
              <a:t>Led by the Project Sponsor and/or Project Manager</a:t>
            </a:r>
          </a:p>
          <a:p>
            <a:pPr eaLnBrk="1" hangingPunct="1">
              <a:lnSpc>
                <a:spcPct val="90000"/>
              </a:lnSpc>
            </a:pPr>
            <a:r>
              <a:rPr lang="en-US" sz="3000" smtClean="0"/>
              <a:t>Each team member will have a responsibility to the project team</a:t>
            </a:r>
          </a:p>
          <a:p>
            <a:pPr eaLnBrk="1" hangingPunct="1">
              <a:lnSpc>
                <a:spcPct val="90000"/>
              </a:lnSpc>
            </a:pPr>
            <a:r>
              <a:rPr lang="en-US" sz="3000" smtClean="0"/>
              <a:t>The Project Manager will have the responsibility to coordinate team members to move the project along</a:t>
            </a:r>
          </a:p>
          <a:p>
            <a:pPr eaLnBrk="1" hangingPunct="1">
              <a:lnSpc>
                <a:spcPct val="90000"/>
              </a:lnSpc>
            </a:pPr>
            <a:r>
              <a:rPr lang="en-US" sz="3000" smtClean="0"/>
              <a:t>Project Teams will often go through the normal group phases of forming, storming, norming, and performing</a:t>
            </a:r>
          </a:p>
          <a:p>
            <a:pPr eaLnBrk="1" hangingPunct="1">
              <a:lnSpc>
                <a:spcPct val="90000"/>
              </a:lnSpc>
            </a:pPr>
            <a:endParaRPr lang="en-US" sz="3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4 Phases of Team Development</a:t>
            </a:r>
          </a:p>
        </p:txBody>
      </p:sp>
      <p:sp>
        <p:nvSpPr>
          <p:cNvPr id="3" name="Content Placeholder 2"/>
          <p:cNvSpPr>
            <a:spLocks noGrp="1"/>
          </p:cNvSpPr>
          <p:nvPr>
            <p:ph idx="1"/>
          </p:nvPr>
        </p:nvSpPr>
        <p:spPr/>
        <p:txBody>
          <a:bodyPr>
            <a:normAutofit lnSpcReduction="10000"/>
          </a:bodyPr>
          <a:lstStyle/>
          <a:p>
            <a:r>
              <a:rPr lang="en-US" sz="3000" smtClean="0"/>
              <a:t>Forming – Team Members ask how do I fit into the project team?</a:t>
            </a:r>
          </a:p>
          <a:p>
            <a:r>
              <a:rPr lang="en-US" sz="3000" smtClean="0"/>
              <a:t>Storming – Finding ways to work together and everything seems awkward. Power Plays</a:t>
            </a:r>
          </a:p>
          <a:p>
            <a:r>
              <a:rPr lang="en-US" sz="3000" smtClean="0"/>
              <a:t>Norming – Group determines group norms and begins to work together. Some tendency to hold back must be overcome</a:t>
            </a:r>
          </a:p>
          <a:p>
            <a:r>
              <a:rPr lang="en-US" sz="3000" smtClean="0"/>
              <a:t>Performing – Group learns how to constructively work together to complete the project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t>Moving into the Planning Phase</a:t>
            </a:r>
          </a:p>
        </p:txBody>
      </p:sp>
      <p:sp>
        <p:nvSpPr>
          <p:cNvPr id="34819" name="Content Placeholder 2"/>
          <p:cNvSpPr>
            <a:spLocks noGrp="1"/>
          </p:cNvSpPr>
          <p:nvPr>
            <p:ph idx="1"/>
          </p:nvPr>
        </p:nvSpPr>
        <p:spPr/>
        <p:txBody>
          <a:bodyPr/>
          <a:lstStyle/>
          <a:p>
            <a:pPr eaLnBrk="1" hangingPunct="1"/>
            <a:r>
              <a:rPr lang="en-US" smtClean="0"/>
              <a:t>Review of the Project Charter</a:t>
            </a:r>
          </a:p>
          <a:p>
            <a:pPr eaLnBrk="1" hangingPunct="1"/>
            <a:r>
              <a:rPr lang="en-US" smtClean="0"/>
              <a:t>Double check with the Project Sponsor that the project should move forward</a:t>
            </a:r>
          </a:p>
          <a:p>
            <a:pPr eaLnBrk="1" hangingPunct="1"/>
            <a:r>
              <a:rPr lang="en-US" smtClean="0"/>
              <a:t>Review of lessons learned and information determined during initiation</a:t>
            </a:r>
          </a:p>
          <a:p>
            <a:pPr lvl="1" eaLnBrk="1" hangingPunct="1"/>
            <a:r>
              <a:rPr lang="en-US" smtClean="0"/>
              <a:t>Budget</a:t>
            </a:r>
          </a:p>
          <a:p>
            <a:pPr lvl="1" eaLnBrk="1" hangingPunct="1"/>
            <a:r>
              <a:rPr lang="en-US" smtClean="0"/>
              <a:t>Timeline</a:t>
            </a:r>
          </a:p>
          <a:p>
            <a:pPr lvl="1" eaLnBrk="1" hangingPunct="1"/>
            <a:r>
              <a:rPr lang="en-US" smtClean="0"/>
              <a:t>Resources</a:t>
            </a:r>
          </a:p>
          <a:p>
            <a:pPr lvl="1"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1000"/>
                                        <p:tgtEl>
                                          <p:spTgt spid="348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fade">
                                      <p:cBhvr>
                                        <p:cTn id="12" dur="1000"/>
                                        <p:tgtEl>
                                          <p:spTgt spid="348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fade">
                                      <p:cBhvr>
                                        <p:cTn id="17" dur="1000"/>
                                        <p:tgtEl>
                                          <p:spTgt spid="348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fade">
                                      <p:cBhvr>
                                        <p:cTn id="22" dur="1000"/>
                                        <p:tgtEl>
                                          <p:spTgt spid="348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4819">
                                            <p:txEl>
                                              <p:pRg st="4" end="4"/>
                                            </p:txEl>
                                          </p:spTgt>
                                        </p:tgtEl>
                                        <p:attrNameLst>
                                          <p:attrName>style.visibility</p:attrName>
                                        </p:attrNameLst>
                                      </p:cBhvr>
                                      <p:to>
                                        <p:strVal val="visible"/>
                                      </p:to>
                                    </p:set>
                                    <p:animEffect transition="in" filter="fade">
                                      <p:cBhvr>
                                        <p:cTn id="27" dur="1000"/>
                                        <p:tgtEl>
                                          <p:spTgt spid="3481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819">
                                            <p:txEl>
                                              <p:pRg st="5" end="5"/>
                                            </p:txEl>
                                          </p:spTgt>
                                        </p:tgtEl>
                                        <p:attrNameLst>
                                          <p:attrName>style.visibility</p:attrName>
                                        </p:attrNameLst>
                                      </p:cBhvr>
                                      <p:to>
                                        <p:strVal val="visible"/>
                                      </p:to>
                                    </p:set>
                                    <p:animEffect transition="in" filter="fade">
                                      <p:cBhvr>
                                        <p:cTn id="32" dur="1000"/>
                                        <p:tgtEl>
                                          <p:spTgt spid="348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Planning Phase</a:t>
            </a:r>
          </a:p>
        </p:txBody>
      </p:sp>
      <p:sp>
        <p:nvSpPr>
          <p:cNvPr id="35843" name="Content Placeholder 2"/>
          <p:cNvSpPr>
            <a:spLocks noGrp="1"/>
          </p:cNvSpPr>
          <p:nvPr>
            <p:ph idx="1"/>
          </p:nvPr>
        </p:nvSpPr>
        <p:spPr/>
        <p:txBody>
          <a:bodyPr/>
          <a:lstStyle/>
          <a:p>
            <a:pPr eaLnBrk="1" hangingPunct="1"/>
            <a:r>
              <a:rPr lang="en-US" smtClean="0"/>
              <a:t>Most important phase of a project</a:t>
            </a:r>
          </a:p>
          <a:p>
            <a:pPr eaLnBrk="1" hangingPunct="1"/>
            <a:r>
              <a:rPr lang="en-US" smtClean="0"/>
              <a:t>Usually the largest amount of project time spent</a:t>
            </a:r>
          </a:p>
          <a:p>
            <a:pPr eaLnBrk="1" hangingPunct="1"/>
            <a:r>
              <a:rPr lang="en-US" smtClean="0"/>
              <a:t>Most project documentation is developed</a:t>
            </a:r>
          </a:p>
          <a:p>
            <a:pPr eaLnBrk="1" hangingPunct="1"/>
            <a:r>
              <a:rPr lang="en-US" smtClean="0"/>
              <a:t>Can easily be 50 – 60% of the project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10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fade">
                                      <p:cBhvr>
                                        <p:cTn id="12" dur="1000"/>
                                        <p:tgtEl>
                                          <p:spTgt spid="358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Effect transition="in" filter="fade">
                                      <p:cBhvr>
                                        <p:cTn id="17" dur="1000"/>
                                        <p:tgtEl>
                                          <p:spTgt spid="358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843">
                                            <p:txEl>
                                              <p:pRg st="3" end="3"/>
                                            </p:txEl>
                                          </p:spTgt>
                                        </p:tgtEl>
                                        <p:attrNameLst>
                                          <p:attrName>style.visibility</p:attrName>
                                        </p:attrNameLst>
                                      </p:cBhvr>
                                      <p:to>
                                        <p:strVal val="visible"/>
                                      </p:to>
                                    </p:set>
                                    <p:animEffect transition="in" filter="fade">
                                      <p:cBhvr>
                                        <p:cTn id="22" dur="1000"/>
                                        <p:tgtEl>
                                          <p:spTgt spid="358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Project Meetings</a:t>
            </a:r>
          </a:p>
        </p:txBody>
      </p:sp>
      <p:sp>
        <p:nvSpPr>
          <p:cNvPr id="37891" name="Content Placeholder 2"/>
          <p:cNvSpPr>
            <a:spLocks noGrp="1"/>
          </p:cNvSpPr>
          <p:nvPr>
            <p:ph idx="1"/>
          </p:nvPr>
        </p:nvSpPr>
        <p:spPr/>
        <p:txBody>
          <a:bodyPr/>
          <a:lstStyle/>
          <a:p>
            <a:pPr eaLnBrk="1" hangingPunct="1"/>
            <a:r>
              <a:rPr lang="en-US" smtClean="0"/>
              <a:t>Regularly held to gain status of a project</a:t>
            </a:r>
          </a:p>
          <a:p>
            <a:pPr eaLnBrk="1" hangingPunct="1"/>
            <a:r>
              <a:rPr lang="en-US" smtClean="0"/>
              <a:t>Should invite those that need to attend</a:t>
            </a:r>
          </a:p>
          <a:p>
            <a:pPr eaLnBrk="1" hangingPunct="1"/>
            <a:r>
              <a:rPr lang="en-US" smtClean="0"/>
              <a:t>Should be considerate of others time when planning</a:t>
            </a:r>
          </a:p>
          <a:p>
            <a:pPr eaLnBrk="1" hangingPunct="1"/>
            <a:r>
              <a:rPr lang="en-US" smtClean="0"/>
              <a:t>Best if scheduled on a reoccurring basis at the same time and same place if possible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1000"/>
                                        <p:tgtEl>
                                          <p:spTgt spid="37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fade">
                                      <p:cBhvr>
                                        <p:cTn id="12" dur="1000"/>
                                        <p:tgtEl>
                                          <p:spTgt spid="378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fade">
                                      <p:cBhvr>
                                        <p:cTn id="17" dur="1000"/>
                                        <p:tgtEl>
                                          <p:spTgt spid="378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fade">
                                      <p:cBhvr>
                                        <p:cTn id="22" dur="10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Communication Plan</a:t>
            </a:r>
          </a:p>
        </p:txBody>
      </p:sp>
      <p:sp>
        <p:nvSpPr>
          <p:cNvPr id="36867" name="Content Placeholder 2"/>
          <p:cNvSpPr>
            <a:spLocks noGrp="1"/>
          </p:cNvSpPr>
          <p:nvPr>
            <p:ph idx="1"/>
          </p:nvPr>
        </p:nvSpPr>
        <p:spPr/>
        <p:txBody>
          <a:bodyPr/>
          <a:lstStyle/>
          <a:p>
            <a:r>
              <a:rPr lang="en-US" smtClean="0"/>
              <a:t>Defines what will be communicated and to whom</a:t>
            </a:r>
          </a:p>
          <a:p>
            <a:pPr lvl="1"/>
            <a:r>
              <a:rPr lang="en-US" smtClean="0"/>
              <a:t>Often overlooked</a:t>
            </a:r>
          </a:p>
          <a:p>
            <a:pPr lvl="1"/>
            <a:r>
              <a:rPr lang="en-US" smtClean="0"/>
              <a:t>Different communication for different stakeholders</a:t>
            </a:r>
          </a:p>
          <a:p>
            <a:pPr lvl="1"/>
            <a:r>
              <a:rPr lang="en-US" smtClean="0"/>
              <a:t>Determines when communication will be done with each group</a:t>
            </a:r>
          </a:p>
          <a:p>
            <a:pPr lvl="1"/>
            <a:r>
              <a:rPr lang="en-US" smtClean="0"/>
              <a:t>The most important part of the project team’s role is communicating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fade">
                                      <p:cBhvr>
                                        <p:cTn id="7" dur="10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fade">
                                      <p:cBhvr>
                                        <p:cTn id="12" dur="1000"/>
                                        <p:tgtEl>
                                          <p:spTgt spid="368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fade">
                                      <p:cBhvr>
                                        <p:cTn id="17" dur="1000"/>
                                        <p:tgtEl>
                                          <p:spTgt spid="368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867">
                                            <p:txEl>
                                              <p:pRg st="3" end="3"/>
                                            </p:txEl>
                                          </p:spTgt>
                                        </p:tgtEl>
                                        <p:attrNameLst>
                                          <p:attrName>style.visibility</p:attrName>
                                        </p:attrNameLst>
                                      </p:cBhvr>
                                      <p:to>
                                        <p:strVal val="visible"/>
                                      </p:to>
                                    </p:set>
                                    <p:animEffect transition="in" filter="fade">
                                      <p:cBhvr>
                                        <p:cTn id="22" dur="1000"/>
                                        <p:tgtEl>
                                          <p:spTgt spid="368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867">
                                            <p:txEl>
                                              <p:pRg st="4" end="4"/>
                                            </p:txEl>
                                          </p:spTgt>
                                        </p:tgtEl>
                                        <p:attrNameLst>
                                          <p:attrName>style.visibility</p:attrName>
                                        </p:attrNameLst>
                                      </p:cBhvr>
                                      <p:to>
                                        <p:strVal val="visible"/>
                                      </p:to>
                                    </p:set>
                                    <p:animEffect transition="in" filter="fade">
                                      <p:cBhvr>
                                        <p:cTn id="27" dur="1000"/>
                                        <p:tgtEl>
                                          <p:spTgt spid="36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fontScale="90000"/>
          </a:bodyPr>
          <a:lstStyle/>
          <a:p>
            <a:pPr eaLnBrk="1" hangingPunct="1"/>
            <a:r>
              <a:rPr lang="en-US" smtClean="0"/>
              <a:t>Work Breakdown Structure (WBS)</a:t>
            </a:r>
          </a:p>
        </p:txBody>
      </p:sp>
      <p:sp>
        <p:nvSpPr>
          <p:cNvPr id="3" name="Content Placeholder 2"/>
          <p:cNvSpPr>
            <a:spLocks noGrp="1"/>
          </p:cNvSpPr>
          <p:nvPr>
            <p:ph idx="1"/>
          </p:nvPr>
        </p:nvSpPr>
        <p:spPr/>
        <p:txBody>
          <a:bodyPr/>
          <a:lstStyle/>
          <a:p>
            <a:pPr eaLnBrk="1" hangingPunct="1">
              <a:lnSpc>
                <a:spcPct val="80000"/>
              </a:lnSpc>
            </a:pPr>
            <a:r>
              <a:rPr lang="en-US" sz="3000" smtClean="0"/>
              <a:t>List of the activities needed to complete the project</a:t>
            </a:r>
          </a:p>
          <a:p>
            <a:pPr eaLnBrk="1" hangingPunct="1">
              <a:lnSpc>
                <a:spcPct val="80000"/>
              </a:lnSpc>
            </a:pPr>
            <a:r>
              <a:rPr lang="en-US" sz="3000" smtClean="0"/>
              <a:t>Should be developed with the project team</a:t>
            </a:r>
          </a:p>
          <a:p>
            <a:pPr eaLnBrk="1" hangingPunct="1">
              <a:lnSpc>
                <a:spcPct val="80000"/>
              </a:lnSpc>
            </a:pPr>
            <a:r>
              <a:rPr lang="en-US" sz="3000" smtClean="0"/>
              <a:t>Time estimated to complete tasks should be realistic considering the other on-going projects, team members, etc.</a:t>
            </a:r>
          </a:p>
          <a:p>
            <a:pPr eaLnBrk="1" hangingPunct="1">
              <a:lnSpc>
                <a:spcPct val="80000"/>
              </a:lnSpc>
            </a:pPr>
            <a:r>
              <a:rPr lang="en-US" sz="3000" smtClean="0"/>
              <a:t>Should be a living document and updated at each project meeting</a:t>
            </a:r>
          </a:p>
          <a:p>
            <a:pPr eaLnBrk="1" hangingPunct="1">
              <a:lnSpc>
                <a:spcPct val="80000"/>
              </a:lnSpc>
            </a:pPr>
            <a:r>
              <a:rPr lang="en-US" sz="3000" smtClean="0"/>
              <a:t>If using an automated tool, such as Microsoft Project, be sure to baseline your project in the very beginning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itle 3"/>
          <p:cNvSpPr>
            <a:spLocks noGrp="1"/>
          </p:cNvSpPr>
          <p:nvPr>
            <p:ph type="title"/>
          </p:nvPr>
        </p:nvSpPr>
        <p:spPr/>
        <p:txBody>
          <a:bodyPr/>
          <a:lstStyle/>
          <a:p>
            <a:r>
              <a:rPr lang="en-US" smtClean="0"/>
              <a:t>Critical Path</a:t>
            </a:r>
          </a:p>
        </p:txBody>
      </p:sp>
      <p:sp>
        <p:nvSpPr>
          <p:cNvPr id="39938" name="Content Placeholder 1"/>
          <p:cNvSpPr>
            <a:spLocks noGrp="1"/>
          </p:cNvSpPr>
          <p:nvPr>
            <p:ph idx="1"/>
          </p:nvPr>
        </p:nvSpPr>
        <p:spPr/>
        <p:txBody>
          <a:bodyPr/>
          <a:lstStyle/>
          <a:p>
            <a:r>
              <a:rPr lang="en-US" smtClean="0"/>
              <a:t>Longest Path through a project</a:t>
            </a:r>
          </a:p>
          <a:p>
            <a:r>
              <a:rPr lang="en-US" smtClean="0"/>
              <a:t>Shortest amount of time a project can be completed</a:t>
            </a:r>
          </a:p>
          <a:p>
            <a:r>
              <a:rPr lang="en-US" smtClean="0"/>
              <a:t>If the project timeline should be shortened, then you need to shorten items on the critical path</a:t>
            </a:r>
          </a:p>
          <a:p>
            <a:r>
              <a:rPr lang="en-US" smtClean="0"/>
              <a:t>Critical path can shift as task durations change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About Me</a:t>
            </a:r>
          </a:p>
        </p:txBody>
      </p:sp>
      <p:sp>
        <p:nvSpPr>
          <p:cNvPr id="3075" name="Content Placeholder 2"/>
          <p:cNvSpPr>
            <a:spLocks noGrp="1"/>
          </p:cNvSpPr>
          <p:nvPr>
            <p:ph idx="1"/>
          </p:nvPr>
        </p:nvSpPr>
        <p:spPr/>
        <p:txBody>
          <a:bodyPr/>
          <a:lstStyle/>
          <a:p>
            <a:pPr eaLnBrk="1" hangingPunct="1"/>
            <a:r>
              <a:rPr lang="en-US" smtClean="0"/>
              <a:t>Randall Alberts</a:t>
            </a:r>
          </a:p>
          <a:p>
            <a:pPr lvl="1" eaLnBrk="1" hangingPunct="1"/>
            <a:r>
              <a:rPr lang="en-US" smtClean="0"/>
              <a:t>Sr. Project Manager – Georgia State University</a:t>
            </a:r>
          </a:p>
          <a:p>
            <a:pPr lvl="1" eaLnBrk="1" hangingPunct="1"/>
            <a:r>
              <a:rPr lang="en-US" smtClean="0"/>
              <a:t>PMO Manager</a:t>
            </a:r>
          </a:p>
          <a:p>
            <a:pPr lvl="1" eaLnBrk="1" hangingPunct="1"/>
            <a:r>
              <a:rPr lang="en-US" smtClean="0"/>
              <a:t>Project Management Professional</a:t>
            </a:r>
          </a:p>
          <a:p>
            <a:pPr lvl="1" eaLnBrk="1" hangingPunct="1"/>
            <a:r>
              <a:rPr lang="en-US" smtClean="0"/>
              <a:t>Six Sigma Black Belt</a:t>
            </a:r>
          </a:p>
          <a:p>
            <a:pPr lvl="1" eaLnBrk="1" hangingPunct="1"/>
            <a:r>
              <a:rPr lang="en-US" smtClean="0"/>
              <a:t>ITIL Foundations Certification</a:t>
            </a:r>
          </a:p>
          <a:p>
            <a:pPr lvl="1" eaLnBrk="1" hangingPunct="1"/>
            <a:r>
              <a:rPr lang="en-US" smtClean="0"/>
              <a:t>Two Educause Publications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1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fade">
                                      <p:cBhvr>
                                        <p:cTn id="27" dur="1000"/>
                                        <p:tgtEl>
                                          <p:spTgt spid="30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fade">
                                      <p:cBhvr>
                                        <p:cTn id="32" dur="1000"/>
                                        <p:tgtEl>
                                          <p:spTgt spid="30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Effect transition="in" filter="fade">
                                      <p:cBhvr>
                                        <p:cTn id="37" dur="1000"/>
                                        <p:tgtEl>
                                          <p:spTgt spid="30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itle 3"/>
          <p:cNvSpPr>
            <a:spLocks noGrp="1"/>
          </p:cNvSpPr>
          <p:nvPr>
            <p:ph type="title"/>
          </p:nvPr>
        </p:nvSpPr>
        <p:spPr/>
        <p:txBody>
          <a:bodyPr/>
          <a:lstStyle/>
          <a:p>
            <a:r>
              <a:rPr lang="en-US" smtClean="0"/>
              <a:t>Critical Path Exercise</a:t>
            </a:r>
          </a:p>
        </p:txBody>
      </p:sp>
      <p:sp>
        <p:nvSpPr>
          <p:cNvPr id="40962" name="Content Placeholder 1"/>
          <p:cNvSpPr>
            <a:spLocks noGrp="1"/>
          </p:cNvSpPr>
          <p:nvPr>
            <p:ph idx="1"/>
          </p:nvPr>
        </p:nvSpPr>
        <p:spPr/>
        <p:txBody>
          <a:bodyPr/>
          <a:lstStyle/>
          <a:p>
            <a:r>
              <a:rPr lang="en-US" smtClean="0"/>
              <a:t>Identify the Critical Path for the given network diagram</a:t>
            </a:r>
          </a:p>
          <a:p>
            <a:r>
              <a:rPr lang="en-US" smtClean="0"/>
              <a:t>Determine the Slack for each task on the network diagram</a:t>
            </a:r>
          </a:p>
          <a:p>
            <a:r>
              <a:rPr lang="en-US" smtClean="0"/>
              <a:t>Determine how to reduce the length of the project by 2 days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t>Issues and Action Items</a:t>
            </a:r>
          </a:p>
        </p:txBody>
      </p:sp>
      <p:sp>
        <p:nvSpPr>
          <p:cNvPr id="3" name="Content Placeholder 2"/>
          <p:cNvSpPr>
            <a:spLocks noGrp="1"/>
          </p:cNvSpPr>
          <p:nvPr>
            <p:ph idx="1"/>
          </p:nvPr>
        </p:nvSpPr>
        <p:spPr/>
        <p:txBody>
          <a:bodyPr>
            <a:normAutofit lnSpcReduction="10000"/>
          </a:bodyPr>
          <a:lstStyle/>
          <a:p>
            <a:pPr eaLnBrk="1" hangingPunct="1">
              <a:lnSpc>
                <a:spcPct val="90000"/>
              </a:lnSpc>
            </a:pPr>
            <a:r>
              <a:rPr lang="en-US" smtClean="0"/>
              <a:t>Make sure to document any issues that could cause disruption to the project</a:t>
            </a:r>
          </a:p>
          <a:p>
            <a:pPr eaLnBrk="1" hangingPunct="1">
              <a:lnSpc>
                <a:spcPct val="90000"/>
              </a:lnSpc>
            </a:pPr>
            <a:r>
              <a:rPr lang="en-US" smtClean="0"/>
              <a:t>Record action items assigned or needed from team members not recorded in the WBS</a:t>
            </a:r>
          </a:p>
          <a:p>
            <a:pPr eaLnBrk="1" hangingPunct="1">
              <a:lnSpc>
                <a:spcPct val="90000"/>
              </a:lnSpc>
            </a:pPr>
            <a:r>
              <a:rPr lang="en-US" smtClean="0"/>
              <a:t>Each issue and action item needs to have an owner responsible for completing</a:t>
            </a:r>
          </a:p>
          <a:p>
            <a:pPr eaLnBrk="1" hangingPunct="1">
              <a:lnSpc>
                <a:spcPct val="90000"/>
              </a:lnSpc>
            </a:pPr>
            <a:r>
              <a:rPr lang="en-US" smtClean="0"/>
              <a:t>Should be reviewed at each project meeting</a:t>
            </a:r>
          </a:p>
          <a:p>
            <a:pPr eaLnBrk="1" hangingPunct="1">
              <a:lnSpc>
                <a:spcPct val="90000"/>
              </a:lnSpc>
            </a:pPr>
            <a:r>
              <a:rPr lang="en-US" smtClean="0"/>
              <a:t>Don’t delete closed items as items have a bad habit of returning later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t>Risk Planning</a:t>
            </a:r>
          </a:p>
        </p:txBody>
      </p:sp>
      <p:sp>
        <p:nvSpPr>
          <p:cNvPr id="40963" name="Content Placeholder 2"/>
          <p:cNvSpPr>
            <a:spLocks noGrp="1"/>
          </p:cNvSpPr>
          <p:nvPr>
            <p:ph idx="1"/>
          </p:nvPr>
        </p:nvSpPr>
        <p:spPr/>
        <p:txBody>
          <a:bodyPr/>
          <a:lstStyle/>
          <a:p>
            <a:pPr eaLnBrk="1" hangingPunct="1"/>
            <a:r>
              <a:rPr lang="en-US" smtClean="0"/>
              <a:t>PMI Definition:	</a:t>
            </a:r>
          </a:p>
          <a:p>
            <a:pPr lvl="1" eaLnBrk="1" hangingPunct="1"/>
            <a:r>
              <a:rPr lang="en-US" i="1" smtClean="0"/>
              <a:t>An uncertain event or condition that, if it occurs, has a positive or negative effect on the project’s objective.</a:t>
            </a:r>
          </a:p>
          <a:p>
            <a:pPr eaLnBrk="1" hangingPunct="1"/>
            <a:r>
              <a:rPr lang="en-US" smtClean="0"/>
              <a:t>Needs to be reviewed at each project meeting</a:t>
            </a:r>
          </a:p>
          <a:p>
            <a:pPr eaLnBrk="1" hangingPunct="1"/>
            <a:r>
              <a:rPr lang="en-US" smtClean="0"/>
              <a:t>New risks should be ranked for likeliness and impact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fade">
                                      <p:cBhvr>
                                        <p:cTn id="7" dur="10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fade">
                                      <p:cBhvr>
                                        <p:cTn id="12" dur="10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fade">
                                      <p:cBhvr>
                                        <p:cTn id="17" dur="10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fade">
                                      <p:cBhvr>
                                        <p:cTn id="22" dur="1000"/>
                                        <p:tgtEl>
                                          <p:spTgt spid="40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smtClean="0"/>
              <a:t>Status Report</a:t>
            </a:r>
          </a:p>
        </p:txBody>
      </p:sp>
      <p:sp>
        <p:nvSpPr>
          <p:cNvPr id="41987" name="Content Placeholder 2"/>
          <p:cNvSpPr>
            <a:spLocks noGrp="1"/>
          </p:cNvSpPr>
          <p:nvPr>
            <p:ph idx="1"/>
          </p:nvPr>
        </p:nvSpPr>
        <p:spPr/>
        <p:txBody>
          <a:bodyPr/>
          <a:lstStyle/>
          <a:p>
            <a:pPr eaLnBrk="1" hangingPunct="1"/>
            <a:r>
              <a:rPr lang="en-US" smtClean="0"/>
              <a:t>Should be completed after each project team meeting</a:t>
            </a:r>
          </a:p>
          <a:p>
            <a:pPr eaLnBrk="1" hangingPunct="1"/>
            <a:r>
              <a:rPr lang="en-US" smtClean="0"/>
              <a:t>Gives a report as the status of the project since the last report</a:t>
            </a:r>
          </a:p>
          <a:p>
            <a:pPr eaLnBrk="1" hangingPunct="1"/>
            <a:r>
              <a:rPr lang="en-US" smtClean="0"/>
              <a:t>Becomes part of the official record of the project</a:t>
            </a:r>
          </a:p>
          <a:p>
            <a:pPr eaLnBrk="1" hangingPunct="1"/>
            <a:r>
              <a:rPr lang="en-US" smtClean="0"/>
              <a:t>Used to keep the Project Sponsor and stakeholders up to date on the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fade">
                                      <p:cBhvr>
                                        <p:cTn id="7" dur="10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fade">
                                      <p:cBhvr>
                                        <p:cTn id="12" dur="10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fade">
                                      <p:cBhvr>
                                        <p:cTn id="17" dur="10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fade">
                                      <p:cBhvr>
                                        <p:cTn id="22" dur="10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smtClean="0"/>
              <a:t>Lego Project Meeting - Planning</a:t>
            </a:r>
          </a:p>
        </p:txBody>
      </p:sp>
      <p:sp>
        <p:nvSpPr>
          <p:cNvPr id="43011" name="Content Placeholder 2"/>
          <p:cNvSpPr>
            <a:spLocks noGrp="1"/>
          </p:cNvSpPr>
          <p:nvPr>
            <p:ph idx="1"/>
          </p:nvPr>
        </p:nvSpPr>
        <p:spPr/>
        <p:txBody>
          <a:bodyPr/>
          <a:lstStyle/>
          <a:p>
            <a:pPr eaLnBrk="1" hangingPunct="1"/>
            <a:r>
              <a:rPr lang="en-US" smtClean="0"/>
              <a:t>Take 15 minutes to meet with your project team</a:t>
            </a:r>
          </a:p>
          <a:p>
            <a:pPr eaLnBrk="1" hangingPunct="1"/>
            <a:r>
              <a:rPr lang="en-US" smtClean="0"/>
              <a:t>Review your project charter</a:t>
            </a:r>
          </a:p>
          <a:p>
            <a:pPr eaLnBrk="1" hangingPunct="1"/>
            <a:r>
              <a:rPr lang="en-US" smtClean="0"/>
              <a:t>Review your resources (pieces) with your plan and identify if there are any risks or issues</a:t>
            </a:r>
          </a:p>
          <a:p>
            <a:pPr eaLnBrk="1" hangingPunct="1"/>
            <a:r>
              <a:rPr lang="en-US" smtClean="0"/>
              <a:t>Record risk of not completing this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fade">
                                      <p:cBhvr>
                                        <p:cTn id="7" dur="1000"/>
                                        <p:tgtEl>
                                          <p:spTgt spid="430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011">
                                            <p:txEl>
                                              <p:pRg st="1" end="1"/>
                                            </p:txEl>
                                          </p:spTgt>
                                        </p:tgtEl>
                                        <p:attrNameLst>
                                          <p:attrName>style.visibility</p:attrName>
                                        </p:attrNameLst>
                                      </p:cBhvr>
                                      <p:to>
                                        <p:strVal val="visible"/>
                                      </p:to>
                                    </p:set>
                                    <p:animEffect transition="in" filter="fade">
                                      <p:cBhvr>
                                        <p:cTn id="12" dur="1000"/>
                                        <p:tgtEl>
                                          <p:spTgt spid="430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3011">
                                            <p:txEl>
                                              <p:pRg st="2" end="2"/>
                                            </p:txEl>
                                          </p:spTgt>
                                        </p:tgtEl>
                                        <p:attrNameLst>
                                          <p:attrName>style.visibility</p:attrName>
                                        </p:attrNameLst>
                                      </p:cBhvr>
                                      <p:to>
                                        <p:strVal val="visible"/>
                                      </p:to>
                                    </p:set>
                                    <p:animEffect transition="in" filter="fade">
                                      <p:cBhvr>
                                        <p:cTn id="17" dur="1000"/>
                                        <p:tgtEl>
                                          <p:spTgt spid="430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3011">
                                            <p:txEl>
                                              <p:pRg st="3" end="3"/>
                                            </p:txEl>
                                          </p:spTgt>
                                        </p:tgtEl>
                                        <p:attrNameLst>
                                          <p:attrName>style.visibility</p:attrName>
                                        </p:attrNameLst>
                                      </p:cBhvr>
                                      <p:to>
                                        <p:strVal val="visible"/>
                                      </p:to>
                                    </p:set>
                                    <p:animEffect transition="in" filter="fade">
                                      <p:cBhvr>
                                        <p:cTn id="22" dur="1000"/>
                                        <p:tgtEl>
                                          <p:spTgt spid="430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normAutofit fontScale="90000"/>
          </a:bodyPr>
          <a:lstStyle/>
          <a:p>
            <a:pPr eaLnBrk="1" hangingPunct="1"/>
            <a:r>
              <a:rPr lang="en-US" smtClean="0"/>
              <a:t>Moving into Implementation Phase</a:t>
            </a:r>
          </a:p>
        </p:txBody>
      </p:sp>
      <p:sp>
        <p:nvSpPr>
          <p:cNvPr id="3" name="Content Placeholder 2"/>
          <p:cNvSpPr>
            <a:spLocks noGrp="1"/>
          </p:cNvSpPr>
          <p:nvPr>
            <p:ph idx="1"/>
          </p:nvPr>
        </p:nvSpPr>
        <p:spPr/>
        <p:txBody>
          <a:bodyPr/>
          <a:lstStyle/>
          <a:p>
            <a:pPr eaLnBrk="1" hangingPunct="1">
              <a:lnSpc>
                <a:spcPct val="80000"/>
              </a:lnSpc>
            </a:pPr>
            <a:r>
              <a:rPr lang="en-US" sz="3000" smtClean="0"/>
              <a:t>Review of Project Charter</a:t>
            </a:r>
          </a:p>
          <a:p>
            <a:pPr eaLnBrk="1" hangingPunct="1">
              <a:lnSpc>
                <a:spcPct val="80000"/>
              </a:lnSpc>
            </a:pPr>
            <a:r>
              <a:rPr lang="en-US" sz="3000" smtClean="0"/>
              <a:t>Double Check with the Project Sponsor that the project should move forward</a:t>
            </a:r>
          </a:p>
          <a:p>
            <a:pPr eaLnBrk="1" hangingPunct="1">
              <a:lnSpc>
                <a:spcPct val="80000"/>
              </a:lnSpc>
            </a:pPr>
            <a:r>
              <a:rPr lang="en-US" sz="3000" smtClean="0"/>
              <a:t>Review of lessons learned and information determined during planning</a:t>
            </a:r>
          </a:p>
          <a:p>
            <a:pPr lvl="1" eaLnBrk="1" hangingPunct="1">
              <a:lnSpc>
                <a:spcPct val="80000"/>
              </a:lnSpc>
            </a:pPr>
            <a:r>
              <a:rPr lang="en-US" sz="2600" smtClean="0"/>
              <a:t>Budget</a:t>
            </a:r>
          </a:p>
          <a:p>
            <a:pPr lvl="1" eaLnBrk="1" hangingPunct="1">
              <a:lnSpc>
                <a:spcPct val="80000"/>
              </a:lnSpc>
            </a:pPr>
            <a:r>
              <a:rPr lang="en-US" sz="2600" smtClean="0"/>
              <a:t>Timeline</a:t>
            </a:r>
          </a:p>
          <a:p>
            <a:pPr lvl="1" eaLnBrk="1" hangingPunct="1">
              <a:lnSpc>
                <a:spcPct val="80000"/>
              </a:lnSpc>
            </a:pPr>
            <a:r>
              <a:rPr lang="en-US" sz="2600" smtClean="0"/>
              <a:t>Resources</a:t>
            </a:r>
          </a:p>
          <a:p>
            <a:pPr eaLnBrk="1" hangingPunct="1">
              <a:lnSpc>
                <a:spcPct val="80000"/>
              </a:lnSpc>
            </a:pPr>
            <a:r>
              <a:rPr lang="en-US" sz="3000" smtClean="0"/>
              <a:t>The further that a project progresses, the more expensive to close it down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smtClean="0"/>
              <a:t>Implementation Phase</a:t>
            </a:r>
          </a:p>
        </p:txBody>
      </p:sp>
      <p:sp>
        <p:nvSpPr>
          <p:cNvPr id="45059" name="Content Placeholder 2"/>
          <p:cNvSpPr>
            <a:spLocks noGrp="1"/>
          </p:cNvSpPr>
          <p:nvPr>
            <p:ph idx="1"/>
          </p:nvPr>
        </p:nvSpPr>
        <p:spPr/>
        <p:txBody>
          <a:bodyPr/>
          <a:lstStyle/>
          <a:p>
            <a:pPr eaLnBrk="1" hangingPunct="1"/>
            <a:r>
              <a:rPr lang="en-US" smtClean="0"/>
              <a:t>Where the work of the project is completed</a:t>
            </a:r>
          </a:p>
          <a:p>
            <a:pPr eaLnBrk="1" hangingPunct="1"/>
            <a:r>
              <a:rPr lang="en-US" smtClean="0"/>
              <a:t>May need to cycle back through planning when issues or changes arise</a:t>
            </a:r>
          </a:p>
          <a:p>
            <a:pPr eaLnBrk="1" hangingPunct="1"/>
            <a:r>
              <a:rPr lang="en-US" smtClean="0"/>
              <a:t>Should continue to have status meetings to check on progress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fade">
                                      <p:cBhvr>
                                        <p:cTn id="7" dur="1000"/>
                                        <p:tgtEl>
                                          <p:spTgt spid="450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fade">
                                      <p:cBhvr>
                                        <p:cTn id="12" dur="1000"/>
                                        <p:tgtEl>
                                          <p:spTgt spid="450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fade">
                                      <p:cBhvr>
                                        <p:cTn id="17" dur="1000"/>
                                        <p:tgtEl>
                                          <p:spTgt spid="450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smtClean="0"/>
              <a:t>Controlling – Are we on track?</a:t>
            </a:r>
          </a:p>
        </p:txBody>
      </p:sp>
      <p:sp>
        <p:nvSpPr>
          <p:cNvPr id="46083" name="Content Placeholder 2"/>
          <p:cNvSpPr>
            <a:spLocks noGrp="1"/>
          </p:cNvSpPr>
          <p:nvPr>
            <p:ph idx="1"/>
          </p:nvPr>
        </p:nvSpPr>
        <p:spPr/>
        <p:txBody>
          <a:bodyPr/>
          <a:lstStyle/>
          <a:p>
            <a:pPr eaLnBrk="1" hangingPunct="1"/>
            <a:r>
              <a:rPr lang="en-US" smtClean="0"/>
              <a:t>Defined as:</a:t>
            </a:r>
          </a:p>
          <a:p>
            <a:pPr lvl="1" eaLnBrk="1" hangingPunct="1"/>
            <a:r>
              <a:rPr lang="en-US" i="1" smtClean="0"/>
              <a:t>Regularly measures and monitors progress to identify variances from the project management plans so that corrective actions can be taken when necessary to meet project objectives</a:t>
            </a:r>
          </a:p>
          <a:p>
            <a:pPr eaLnBrk="1" hangingPunct="1"/>
            <a:r>
              <a:rPr lang="en-US" smtClean="0"/>
              <a:t>Should be completed at each point in the project</a:t>
            </a:r>
          </a:p>
          <a:p>
            <a:pPr eaLnBrk="1" hangingPunct="1">
              <a:buFont typeface="Arial" charset="0"/>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Effect transition="in" filter="fade">
                                      <p:cBhvr>
                                        <p:cTn id="7" dur="1000"/>
                                        <p:tgtEl>
                                          <p:spTgt spid="460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6083">
                                            <p:txEl>
                                              <p:pRg st="1" end="1"/>
                                            </p:txEl>
                                          </p:spTgt>
                                        </p:tgtEl>
                                        <p:attrNameLst>
                                          <p:attrName>style.visibility</p:attrName>
                                        </p:attrNameLst>
                                      </p:cBhvr>
                                      <p:to>
                                        <p:strVal val="visible"/>
                                      </p:to>
                                    </p:set>
                                    <p:animEffect transition="in" filter="fade">
                                      <p:cBhvr>
                                        <p:cTn id="12" dur="1000"/>
                                        <p:tgtEl>
                                          <p:spTgt spid="460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6083">
                                            <p:txEl>
                                              <p:pRg st="2" end="2"/>
                                            </p:txEl>
                                          </p:spTgt>
                                        </p:tgtEl>
                                        <p:attrNameLst>
                                          <p:attrName>style.visibility</p:attrName>
                                        </p:attrNameLst>
                                      </p:cBhvr>
                                      <p:to>
                                        <p:strVal val="visible"/>
                                      </p:to>
                                    </p:set>
                                    <p:animEffect transition="in" filter="fade">
                                      <p:cBhvr>
                                        <p:cTn id="17" dur="1000"/>
                                        <p:tgtEl>
                                          <p:spTgt spid="460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US" smtClean="0"/>
              <a:t>Change Order</a:t>
            </a:r>
          </a:p>
        </p:txBody>
      </p:sp>
      <p:sp>
        <p:nvSpPr>
          <p:cNvPr id="3" name="Content Placeholder 2"/>
          <p:cNvSpPr>
            <a:spLocks noGrp="1"/>
          </p:cNvSpPr>
          <p:nvPr>
            <p:ph idx="1"/>
          </p:nvPr>
        </p:nvSpPr>
        <p:spPr/>
        <p:txBody>
          <a:bodyPr/>
          <a:lstStyle/>
          <a:p>
            <a:pPr eaLnBrk="1" hangingPunct="1"/>
            <a:r>
              <a:rPr lang="en-US" sz="3000" smtClean="0"/>
              <a:t>Can be initiated by the project team or the project sponsor</a:t>
            </a:r>
          </a:p>
          <a:p>
            <a:pPr eaLnBrk="1" hangingPunct="1"/>
            <a:r>
              <a:rPr lang="en-US" sz="3000" smtClean="0"/>
              <a:t>The project team should have a matrix of what changes can be approved by the team and what needs sponsor approval</a:t>
            </a:r>
          </a:p>
          <a:p>
            <a:pPr eaLnBrk="1" hangingPunct="1"/>
            <a:r>
              <a:rPr lang="en-US" sz="3000" smtClean="0"/>
              <a:t>Will take the project back to the planning phase</a:t>
            </a:r>
          </a:p>
          <a:p>
            <a:pPr eaLnBrk="1" hangingPunct="1"/>
            <a:r>
              <a:rPr lang="en-US" sz="3000" smtClean="0"/>
              <a:t>Change order should be generated for any change to the project scope as documented in the project charter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Lego Execution and Change Request</a:t>
            </a:r>
          </a:p>
        </p:txBody>
      </p:sp>
      <p:sp>
        <p:nvSpPr>
          <p:cNvPr id="48131" name="Content Placeholder 2"/>
          <p:cNvSpPr>
            <a:spLocks noGrp="1"/>
          </p:cNvSpPr>
          <p:nvPr>
            <p:ph idx="1"/>
          </p:nvPr>
        </p:nvSpPr>
        <p:spPr/>
        <p:txBody>
          <a:bodyPr/>
          <a:lstStyle/>
          <a:p>
            <a:pPr eaLnBrk="1" hangingPunct="1"/>
            <a:r>
              <a:rPr lang="en-US" smtClean="0"/>
              <a:t>As a project team, you have been given a change order</a:t>
            </a:r>
          </a:p>
          <a:p>
            <a:pPr eaLnBrk="1" hangingPunct="1"/>
            <a:r>
              <a:rPr lang="en-US" smtClean="0"/>
              <a:t>Evaluate the change order and see what effect it will have on the project</a:t>
            </a:r>
          </a:p>
          <a:p>
            <a:pPr eaLnBrk="1" hangingPunct="1"/>
            <a:r>
              <a:rPr lang="en-US" smtClean="0"/>
              <a:t>Build the project as stated in the project plan</a:t>
            </a:r>
          </a:p>
          <a:p>
            <a:pPr eaLnBrk="1" hangingPunct="1"/>
            <a:r>
              <a:rPr lang="en-US" smtClean="0"/>
              <a:t>Complete a project status report</a:t>
            </a:r>
          </a:p>
          <a:p>
            <a:pPr eaLnBrk="1" hangingPunct="1"/>
            <a:r>
              <a:rPr lang="en-US" smtClean="0"/>
              <a:t>You will have 20 minutes to complete and discuss with your team</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fade">
                                      <p:cBhvr>
                                        <p:cTn id="7" dur="1000"/>
                                        <p:tgtEl>
                                          <p:spTgt spid="48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131">
                                            <p:txEl>
                                              <p:pRg st="1" end="1"/>
                                            </p:txEl>
                                          </p:spTgt>
                                        </p:tgtEl>
                                        <p:attrNameLst>
                                          <p:attrName>style.visibility</p:attrName>
                                        </p:attrNameLst>
                                      </p:cBhvr>
                                      <p:to>
                                        <p:strVal val="visible"/>
                                      </p:to>
                                    </p:set>
                                    <p:animEffect transition="in" filter="fade">
                                      <p:cBhvr>
                                        <p:cTn id="12" dur="1000"/>
                                        <p:tgtEl>
                                          <p:spTgt spid="481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131">
                                            <p:txEl>
                                              <p:pRg st="2" end="2"/>
                                            </p:txEl>
                                          </p:spTgt>
                                        </p:tgtEl>
                                        <p:attrNameLst>
                                          <p:attrName>style.visibility</p:attrName>
                                        </p:attrNameLst>
                                      </p:cBhvr>
                                      <p:to>
                                        <p:strVal val="visible"/>
                                      </p:to>
                                    </p:set>
                                    <p:animEffect transition="in" filter="fade">
                                      <p:cBhvr>
                                        <p:cTn id="17" dur="1000"/>
                                        <p:tgtEl>
                                          <p:spTgt spid="481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8131">
                                            <p:txEl>
                                              <p:pRg st="3" end="3"/>
                                            </p:txEl>
                                          </p:spTgt>
                                        </p:tgtEl>
                                        <p:attrNameLst>
                                          <p:attrName>style.visibility</p:attrName>
                                        </p:attrNameLst>
                                      </p:cBhvr>
                                      <p:to>
                                        <p:strVal val="visible"/>
                                      </p:to>
                                    </p:set>
                                    <p:animEffect transition="in" filter="fade">
                                      <p:cBhvr>
                                        <p:cTn id="22" dur="1000"/>
                                        <p:tgtEl>
                                          <p:spTgt spid="481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8131">
                                            <p:txEl>
                                              <p:pRg st="4" end="4"/>
                                            </p:txEl>
                                          </p:spTgt>
                                        </p:tgtEl>
                                        <p:attrNameLst>
                                          <p:attrName>style.visibility</p:attrName>
                                        </p:attrNameLst>
                                      </p:cBhvr>
                                      <p:to>
                                        <p:strVal val="visible"/>
                                      </p:to>
                                    </p:set>
                                    <p:animEffect transition="in" filter="fade">
                                      <p:cBhvr>
                                        <p:cTn id="27" dur="1000"/>
                                        <p:tgtEl>
                                          <p:spTgt spid="481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p:txBody>
          <a:bodyPr/>
          <a:lstStyle/>
          <a:p>
            <a:r>
              <a:rPr lang="en-US" smtClean="0"/>
              <a:t>About You</a:t>
            </a:r>
          </a:p>
        </p:txBody>
      </p:sp>
      <p:sp>
        <p:nvSpPr>
          <p:cNvPr id="4099" name="Rectangle 3"/>
          <p:cNvSpPr>
            <a:spLocks noGrp="1"/>
          </p:cNvSpPr>
          <p:nvPr>
            <p:ph idx="1"/>
          </p:nvPr>
        </p:nvSpPr>
        <p:spPr/>
        <p:txBody>
          <a:bodyPr/>
          <a:lstStyle/>
          <a:p>
            <a:r>
              <a:rPr lang="en-US" smtClean="0"/>
              <a:t>Name</a:t>
            </a:r>
          </a:p>
          <a:p>
            <a:r>
              <a:rPr lang="en-US" smtClean="0"/>
              <a:t>Job Function</a:t>
            </a:r>
          </a:p>
          <a:p>
            <a:r>
              <a:rPr lang="en-US" smtClean="0"/>
              <a:t>Your thoughts on Project Management</a:t>
            </a:r>
          </a:p>
          <a:p>
            <a:r>
              <a:rPr lang="en-US" smtClean="0"/>
              <a:t>What you hope to gain from this session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2000"/>
                                        <p:tgtEl>
                                          <p:spTgt spid="409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fade">
                                      <p:cBhvr>
                                        <p:cTn id="10" dur="2000"/>
                                        <p:tgtEl>
                                          <p:spTgt spid="409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fade">
                                      <p:cBhvr>
                                        <p:cTn id="13" dur="2000"/>
                                        <p:tgtEl>
                                          <p:spTgt spid="409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099">
                                            <p:txEl>
                                              <p:pRg st="3" end="3"/>
                                            </p:txEl>
                                          </p:spTgt>
                                        </p:tgtEl>
                                        <p:attrNameLst>
                                          <p:attrName>style.visibility</p:attrName>
                                        </p:attrNameLst>
                                      </p:cBhvr>
                                      <p:to>
                                        <p:strVal val="visible"/>
                                      </p:to>
                                    </p:set>
                                    <p:animEffect transition="in" filter="fade">
                                      <p:cBhvr>
                                        <p:cTn id="16" dur="20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smtClean="0"/>
              <a:t>Closeout</a:t>
            </a:r>
          </a:p>
        </p:txBody>
      </p:sp>
      <p:sp>
        <p:nvSpPr>
          <p:cNvPr id="49155" name="Content Placeholder 2"/>
          <p:cNvSpPr>
            <a:spLocks noGrp="1"/>
          </p:cNvSpPr>
          <p:nvPr>
            <p:ph idx="1"/>
          </p:nvPr>
        </p:nvSpPr>
        <p:spPr/>
        <p:txBody>
          <a:bodyPr/>
          <a:lstStyle/>
          <a:p>
            <a:pPr eaLnBrk="1" hangingPunct="1"/>
            <a:r>
              <a:rPr lang="en-US" smtClean="0"/>
              <a:t>Completed after the project has met it’s objectives</a:t>
            </a:r>
          </a:p>
          <a:p>
            <a:pPr eaLnBrk="1" hangingPunct="1"/>
            <a:r>
              <a:rPr lang="en-US" smtClean="0"/>
              <a:t>Should be used to document lessons learned</a:t>
            </a:r>
          </a:p>
          <a:p>
            <a:pPr eaLnBrk="1" hangingPunct="1"/>
            <a:r>
              <a:rPr lang="en-US" smtClean="0"/>
              <a:t>Take the time to congratulate the team for the work that they performed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1000"/>
                                        <p:tgtEl>
                                          <p:spTgt spid="491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fade">
                                      <p:cBhvr>
                                        <p:cTn id="12" dur="1000"/>
                                        <p:tgtEl>
                                          <p:spTgt spid="491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fade">
                                      <p:cBhvr>
                                        <p:cTn id="17" dur="10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itle 3"/>
          <p:cNvSpPr>
            <a:spLocks noGrp="1"/>
          </p:cNvSpPr>
          <p:nvPr>
            <p:ph type="title"/>
          </p:nvPr>
        </p:nvSpPr>
        <p:spPr/>
        <p:txBody>
          <a:bodyPr/>
          <a:lstStyle/>
          <a:p>
            <a:r>
              <a:rPr lang="en-US" smtClean="0"/>
              <a:t>Move to Operational Status</a:t>
            </a:r>
          </a:p>
        </p:txBody>
      </p:sp>
      <p:sp>
        <p:nvSpPr>
          <p:cNvPr id="52226" name="Content Placeholder 1"/>
          <p:cNvSpPr>
            <a:spLocks noGrp="1"/>
          </p:cNvSpPr>
          <p:nvPr>
            <p:ph idx="1"/>
          </p:nvPr>
        </p:nvSpPr>
        <p:spPr/>
        <p:txBody>
          <a:bodyPr/>
          <a:lstStyle/>
          <a:p>
            <a:r>
              <a:rPr lang="en-US" smtClean="0"/>
              <a:t>Update documentation</a:t>
            </a:r>
          </a:p>
          <a:p>
            <a:pPr lvl="1"/>
            <a:r>
              <a:rPr lang="en-US" smtClean="0"/>
              <a:t>User documentation</a:t>
            </a:r>
          </a:p>
          <a:p>
            <a:pPr lvl="1"/>
            <a:r>
              <a:rPr lang="en-US" smtClean="0"/>
              <a:t>Support documentation</a:t>
            </a:r>
          </a:p>
          <a:p>
            <a:pPr lvl="1"/>
            <a:r>
              <a:rPr lang="en-US" smtClean="0"/>
              <a:t>Help Desk support documentation</a:t>
            </a:r>
          </a:p>
          <a:p>
            <a:r>
              <a:rPr lang="en-US" smtClean="0"/>
              <a:t>Identify any change in service levels by moving to operations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smtClean="0"/>
              <a:t>Project Completion Report</a:t>
            </a:r>
          </a:p>
        </p:txBody>
      </p:sp>
      <p:sp>
        <p:nvSpPr>
          <p:cNvPr id="50179" name="Content Placeholder 2"/>
          <p:cNvSpPr>
            <a:spLocks noGrp="1"/>
          </p:cNvSpPr>
          <p:nvPr>
            <p:ph idx="1"/>
          </p:nvPr>
        </p:nvSpPr>
        <p:spPr/>
        <p:txBody>
          <a:bodyPr/>
          <a:lstStyle/>
          <a:p>
            <a:pPr eaLnBrk="1" hangingPunct="1"/>
            <a:r>
              <a:rPr lang="en-US" smtClean="0"/>
              <a:t>Final Status Report to the Project Sponsor</a:t>
            </a:r>
          </a:p>
          <a:p>
            <a:pPr eaLnBrk="1" hangingPunct="1"/>
            <a:r>
              <a:rPr lang="en-US" smtClean="0"/>
              <a:t>Document accomplishments and any changes during the project</a:t>
            </a:r>
          </a:p>
          <a:p>
            <a:pPr eaLnBrk="1" hangingPunct="1"/>
            <a:r>
              <a:rPr lang="en-US" smtClean="0"/>
              <a:t>Should be completed with the project team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fade">
                                      <p:cBhvr>
                                        <p:cTn id="7" dur="1000"/>
                                        <p:tgtEl>
                                          <p:spTgt spid="5017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0179">
                                            <p:txEl>
                                              <p:pRg st="1" end="1"/>
                                            </p:txEl>
                                          </p:spTgt>
                                        </p:tgtEl>
                                        <p:attrNameLst>
                                          <p:attrName>style.visibility</p:attrName>
                                        </p:attrNameLst>
                                      </p:cBhvr>
                                      <p:to>
                                        <p:strVal val="visible"/>
                                      </p:to>
                                    </p:set>
                                    <p:animEffect transition="in" filter="fade">
                                      <p:cBhvr>
                                        <p:cTn id="10" dur="1000"/>
                                        <p:tgtEl>
                                          <p:spTgt spid="5017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Effect transition="in" filter="fade">
                                      <p:cBhvr>
                                        <p:cTn id="13" dur="1000"/>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smtClean="0"/>
              <a:t>Lessons Learned Meeting</a:t>
            </a:r>
          </a:p>
        </p:txBody>
      </p:sp>
      <p:sp>
        <p:nvSpPr>
          <p:cNvPr id="3" name="Content Placeholder 2"/>
          <p:cNvSpPr>
            <a:spLocks noGrp="1"/>
          </p:cNvSpPr>
          <p:nvPr>
            <p:ph idx="1"/>
          </p:nvPr>
        </p:nvSpPr>
        <p:spPr/>
        <p:txBody>
          <a:bodyPr/>
          <a:lstStyle/>
          <a:p>
            <a:pPr eaLnBrk="1" hangingPunct="1">
              <a:lnSpc>
                <a:spcPct val="90000"/>
              </a:lnSpc>
            </a:pPr>
            <a:r>
              <a:rPr lang="en-US" smtClean="0"/>
              <a:t>Held at the end of the project, and not during the project celebration</a:t>
            </a:r>
          </a:p>
          <a:p>
            <a:pPr eaLnBrk="1" hangingPunct="1">
              <a:lnSpc>
                <a:spcPct val="90000"/>
              </a:lnSpc>
            </a:pPr>
            <a:r>
              <a:rPr lang="en-US" smtClean="0"/>
              <a:t>Gather up information to assist with future projects</a:t>
            </a:r>
          </a:p>
          <a:p>
            <a:pPr eaLnBrk="1" hangingPunct="1">
              <a:lnSpc>
                <a:spcPct val="90000"/>
              </a:lnSpc>
            </a:pPr>
            <a:r>
              <a:rPr lang="en-US" smtClean="0"/>
              <a:t>Can be done in a meeting or virtually</a:t>
            </a:r>
          </a:p>
          <a:p>
            <a:pPr eaLnBrk="1" hangingPunct="1">
              <a:lnSpc>
                <a:spcPct val="90000"/>
              </a:lnSpc>
            </a:pPr>
            <a:r>
              <a:rPr lang="en-US" smtClean="0"/>
              <a:t>Information should be shared with others planning projects</a:t>
            </a:r>
          </a:p>
          <a:p>
            <a:pPr eaLnBrk="1" hangingPunct="1">
              <a:lnSpc>
                <a:spcPct val="90000"/>
              </a:lnSpc>
            </a:pPr>
            <a:r>
              <a:rPr lang="en-US" smtClean="0"/>
              <a:t>Should include all stakeholders including the Project Sponsor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smtClean="0"/>
              <a:t>Team Celebration</a:t>
            </a:r>
          </a:p>
        </p:txBody>
      </p:sp>
      <p:sp>
        <p:nvSpPr>
          <p:cNvPr id="52227" name="Content Placeholder 2"/>
          <p:cNvSpPr>
            <a:spLocks noGrp="1"/>
          </p:cNvSpPr>
          <p:nvPr>
            <p:ph idx="1"/>
          </p:nvPr>
        </p:nvSpPr>
        <p:spPr/>
        <p:txBody>
          <a:bodyPr/>
          <a:lstStyle/>
          <a:p>
            <a:pPr eaLnBrk="1" hangingPunct="1"/>
            <a:r>
              <a:rPr lang="en-US" smtClean="0"/>
              <a:t>Does not have to be elaborate</a:t>
            </a:r>
          </a:p>
          <a:p>
            <a:pPr eaLnBrk="1" hangingPunct="1"/>
            <a:r>
              <a:rPr lang="en-US" smtClean="0"/>
              <a:t>Shows team members that their work was appreciated</a:t>
            </a:r>
          </a:p>
          <a:p>
            <a:pPr eaLnBrk="1" hangingPunct="1"/>
            <a:r>
              <a:rPr lang="en-US" smtClean="0"/>
              <a:t>Printed Certificated can be a huge morale booster</a:t>
            </a:r>
          </a:p>
          <a:p>
            <a:pPr eaLnBrk="1" hangingPunct="1"/>
            <a:r>
              <a:rPr lang="en-US" smtClean="0"/>
              <a:t>Recognition by Management of the work contributed</a:t>
            </a:r>
          </a:p>
          <a:p>
            <a:pPr eaLnBrk="1" hangingPunct="1"/>
            <a:r>
              <a:rPr lang="en-US" smtClean="0"/>
              <a:t>Can be the best investment for future projects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1000"/>
                                        <p:tgtEl>
                                          <p:spTgt spid="52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2227">
                                            <p:txEl>
                                              <p:pRg st="1" end="1"/>
                                            </p:txEl>
                                          </p:spTgt>
                                        </p:tgtEl>
                                        <p:attrNameLst>
                                          <p:attrName>style.visibility</p:attrName>
                                        </p:attrNameLst>
                                      </p:cBhvr>
                                      <p:to>
                                        <p:strVal val="visible"/>
                                      </p:to>
                                    </p:set>
                                    <p:animEffect transition="in" filter="fade">
                                      <p:cBhvr>
                                        <p:cTn id="12" dur="1000"/>
                                        <p:tgtEl>
                                          <p:spTgt spid="522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Effect transition="in" filter="fade">
                                      <p:cBhvr>
                                        <p:cTn id="17" dur="1000"/>
                                        <p:tgtEl>
                                          <p:spTgt spid="522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2227">
                                            <p:txEl>
                                              <p:pRg st="3" end="3"/>
                                            </p:txEl>
                                          </p:spTgt>
                                        </p:tgtEl>
                                        <p:attrNameLst>
                                          <p:attrName>style.visibility</p:attrName>
                                        </p:attrNameLst>
                                      </p:cBhvr>
                                      <p:to>
                                        <p:strVal val="visible"/>
                                      </p:to>
                                    </p:set>
                                    <p:animEffect transition="in" filter="fade">
                                      <p:cBhvr>
                                        <p:cTn id="22" dur="1000"/>
                                        <p:tgtEl>
                                          <p:spTgt spid="522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2227">
                                            <p:txEl>
                                              <p:pRg st="4" end="4"/>
                                            </p:txEl>
                                          </p:spTgt>
                                        </p:tgtEl>
                                        <p:attrNameLst>
                                          <p:attrName>style.visibility</p:attrName>
                                        </p:attrNameLst>
                                      </p:cBhvr>
                                      <p:to>
                                        <p:strVal val="visible"/>
                                      </p:to>
                                    </p:set>
                                    <p:animEffect transition="in" filter="fade">
                                      <p:cBhvr>
                                        <p:cTn id="27" dur="1000"/>
                                        <p:tgtEl>
                                          <p:spTgt spid="522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US" smtClean="0"/>
              <a:t>Closing Remarks</a:t>
            </a:r>
          </a:p>
        </p:txBody>
      </p:sp>
      <p:sp>
        <p:nvSpPr>
          <p:cNvPr id="56323" name="Content Placeholder 2"/>
          <p:cNvSpPr>
            <a:spLocks noGrp="1"/>
          </p:cNvSpPr>
          <p:nvPr>
            <p:ph idx="1"/>
          </p:nvPr>
        </p:nvSpPr>
        <p:spPr/>
        <p:txBody>
          <a:bodyPr/>
          <a:lstStyle/>
          <a:p>
            <a:pPr eaLnBrk="1" hangingPunct="1"/>
            <a:r>
              <a:rPr lang="en-US" smtClean="0"/>
              <a:t>Randall Alberts</a:t>
            </a:r>
          </a:p>
          <a:p>
            <a:pPr lvl="1" eaLnBrk="1" hangingPunct="1">
              <a:buFont typeface="Arial" charset="0"/>
              <a:buNone/>
            </a:pPr>
            <a:r>
              <a:rPr lang="en-US" smtClean="0"/>
              <a:t>ralberts@gsu.edu</a:t>
            </a:r>
          </a:p>
          <a:p>
            <a:pPr lvl="1" eaLnBrk="1" hangingPunct="1">
              <a:buFont typeface="Arial" charset="0"/>
              <a:buNone/>
            </a:pPr>
            <a:r>
              <a:rPr lang="en-US" smtClean="0"/>
              <a:t>404-413-4303</a:t>
            </a:r>
          </a:p>
          <a:p>
            <a:pPr eaLnBrk="1" hangingPunct="1">
              <a:buFont typeface="Arial" charset="0"/>
              <a:buNone/>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smtClean="0"/>
              <a:t>Why Project Management?</a:t>
            </a:r>
          </a:p>
        </p:txBody>
      </p:sp>
      <p:sp>
        <p:nvSpPr>
          <p:cNvPr id="5123" name="Rectangle 3"/>
          <p:cNvSpPr>
            <a:spLocks noGrp="1"/>
          </p:cNvSpPr>
          <p:nvPr>
            <p:ph idx="1"/>
          </p:nvPr>
        </p:nvSpPr>
        <p:spPr/>
        <p:txBody>
          <a:bodyPr/>
          <a:lstStyle/>
          <a:p>
            <a:r>
              <a:rPr lang="en-US" smtClean="0"/>
              <a:t>The Standish Group Chaos Report</a:t>
            </a:r>
          </a:p>
          <a:p>
            <a:pPr lvl="1"/>
            <a:r>
              <a:rPr lang="en-US" smtClean="0"/>
              <a:t>Project Failures – 15%</a:t>
            </a:r>
          </a:p>
          <a:p>
            <a:pPr lvl="1"/>
            <a:r>
              <a:rPr lang="en-US" smtClean="0"/>
              <a:t>Challenged projects – 51%</a:t>
            </a:r>
          </a:p>
          <a:p>
            <a:pPr lvl="1"/>
            <a:r>
              <a:rPr lang="en-US" smtClean="0"/>
              <a:t>Project Success – 34%</a:t>
            </a:r>
          </a:p>
          <a:p>
            <a:r>
              <a:rPr lang="en-US" smtClean="0"/>
              <a:t>Level of Success depends on:</a:t>
            </a:r>
          </a:p>
          <a:p>
            <a:pPr lvl="1"/>
            <a:r>
              <a:rPr lang="en-US" smtClean="0"/>
              <a:t>User Involvement</a:t>
            </a:r>
          </a:p>
          <a:p>
            <a:pPr lvl="1"/>
            <a:r>
              <a:rPr lang="en-US" smtClean="0"/>
              <a:t>Executive Support</a:t>
            </a:r>
          </a:p>
          <a:p>
            <a:pPr lvl="1"/>
            <a:r>
              <a:rPr lang="en-US" smtClean="0"/>
              <a:t>Having an Experienced Project Manager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10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1000"/>
                                        <p:tgtEl>
                                          <p:spTgt spid="5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1000"/>
                                        <p:tgtEl>
                                          <p:spTgt spid="51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23">
                                            <p:txEl>
                                              <p:pRg st="4" end="4"/>
                                            </p:txEl>
                                          </p:spTgt>
                                        </p:tgtEl>
                                        <p:attrNameLst>
                                          <p:attrName>style.visibility</p:attrName>
                                        </p:attrNameLst>
                                      </p:cBhvr>
                                      <p:to>
                                        <p:strVal val="visible"/>
                                      </p:to>
                                    </p:set>
                                    <p:animEffect transition="in" filter="fade">
                                      <p:cBhvr>
                                        <p:cTn id="27" dur="1000"/>
                                        <p:tgtEl>
                                          <p:spTgt spid="51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123">
                                            <p:txEl>
                                              <p:pRg st="5" end="5"/>
                                            </p:txEl>
                                          </p:spTgt>
                                        </p:tgtEl>
                                        <p:attrNameLst>
                                          <p:attrName>style.visibility</p:attrName>
                                        </p:attrNameLst>
                                      </p:cBhvr>
                                      <p:to>
                                        <p:strVal val="visible"/>
                                      </p:to>
                                    </p:set>
                                    <p:animEffect transition="in" filter="fade">
                                      <p:cBhvr>
                                        <p:cTn id="32" dur="1000"/>
                                        <p:tgtEl>
                                          <p:spTgt spid="512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123">
                                            <p:txEl>
                                              <p:pRg st="6" end="6"/>
                                            </p:txEl>
                                          </p:spTgt>
                                        </p:tgtEl>
                                        <p:attrNameLst>
                                          <p:attrName>style.visibility</p:attrName>
                                        </p:attrNameLst>
                                      </p:cBhvr>
                                      <p:to>
                                        <p:strVal val="visible"/>
                                      </p:to>
                                    </p:set>
                                    <p:animEffect transition="in" filter="fade">
                                      <p:cBhvr>
                                        <p:cTn id="37" dur="1000"/>
                                        <p:tgtEl>
                                          <p:spTgt spid="512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123">
                                            <p:txEl>
                                              <p:pRg st="7" end="7"/>
                                            </p:txEl>
                                          </p:spTgt>
                                        </p:tgtEl>
                                        <p:attrNameLst>
                                          <p:attrName>style.visibility</p:attrName>
                                        </p:attrNameLst>
                                      </p:cBhvr>
                                      <p:to>
                                        <p:strVal val="visible"/>
                                      </p:to>
                                    </p:set>
                                    <p:animEffect transition="in" filter="fade">
                                      <p:cBhvr>
                                        <p:cTn id="42" dur="1000"/>
                                        <p:tgtEl>
                                          <p:spTgt spid="51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normAutofit fontScale="90000"/>
          </a:bodyPr>
          <a:lstStyle/>
          <a:p>
            <a:r>
              <a:rPr lang="en-US" smtClean="0"/>
              <a:t>Project Management Governance</a:t>
            </a:r>
          </a:p>
        </p:txBody>
      </p:sp>
      <p:sp>
        <p:nvSpPr>
          <p:cNvPr id="6147" name="Rectangle 3"/>
          <p:cNvSpPr>
            <a:spLocks noGrp="1"/>
          </p:cNvSpPr>
          <p:nvPr>
            <p:ph idx="1"/>
          </p:nvPr>
        </p:nvSpPr>
        <p:spPr/>
        <p:txBody>
          <a:bodyPr/>
          <a:lstStyle/>
          <a:p>
            <a:r>
              <a:rPr lang="en-US" smtClean="0"/>
              <a:t>The Project Management Institute (PMI)</a:t>
            </a:r>
          </a:p>
          <a:p>
            <a:pPr lvl="1"/>
            <a:r>
              <a:rPr lang="en-US" smtClean="0"/>
              <a:t>More than 265,000 members in over 170 countries </a:t>
            </a:r>
          </a:p>
          <a:p>
            <a:pPr lvl="1"/>
            <a:r>
              <a:rPr lang="en-US" smtClean="0"/>
              <a:t>PMI is the leading membership association for the project management profession.</a:t>
            </a:r>
          </a:p>
          <a:p>
            <a:pPr lvl="1"/>
            <a:r>
              <a:rPr lang="en-US" smtClean="0"/>
              <a:t>Founded in 1969 by Project Managers</a:t>
            </a:r>
          </a:p>
          <a:p>
            <a:pPr lvl="1"/>
            <a:r>
              <a:rPr lang="en-US" smtClean="0"/>
              <a:t>Headquarters in Newton Square, PA</a:t>
            </a:r>
          </a:p>
          <a:p>
            <a:pPr lvl="1"/>
            <a:r>
              <a:rPr lang="en-US" smtClean="0"/>
              <a:t>Publishes the Project Management Body of Knowledge (PMBOK)</a:t>
            </a:r>
          </a:p>
          <a:p>
            <a:pPr lvl="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10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10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fade">
                                      <p:cBhvr>
                                        <p:cTn id="22" dur="1000"/>
                                        <p:tgtEl>
                                          <p:spTgt spid="6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fade">
                                      <p:cBhvr>
                                        <p:cTn id="27" dur="1000"/>
                                        <p:tgtEl>
                                          <p:spTgt spid="61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47">
                                            <p:txEl>
                                              <p:pRg st="5" end="5"/>
                                            </p:txEl>
                                          </p:spTgt>
                                        </p:tgtEl>
                                        <p:attrNameLst>
                                          <p:attrName>style.visibility</p:attrName>
                                        </p:attrNameLst>
                                      </p:cBhvr>
                                      <p:to>
                                        <p:strVal val="visible"/>
                                      </p:to>
                                    </p:set>
                                    <p:animEffect transition="in" filter="fade">
                                      <p:cBhvr>
                                        <p:cTn id="32" dur="1000"/>
                                        <p:tgtEl>
                                          <p:spTgt spid="6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What is Project Management?</a:t>
            </a:r>
          </a:p>
        </p:txBody>
      </p:sp>
      <p:sp>
        <p:nvSpPr>
          <p:cNvPr id="7171" name="Content Placeholder 2"/>
          <p:cNvSpPr>
            <a:spLocks noGrp="1"/>
          </p:cNvSpPr>
          <p:nvPr>
            <p:ph idx="1"/>
          </p:nvPr>
        </p:nvSpPr>
        <p:spPr/>
        <p:txBody>
          <a:bodyPr/>
          <a:lstStyle/>
          <a:p>
            <a:pPr eaLnBrk="1" hangingPunct="1"/>
            <a:r>
              <a:rPr lang="en-US" smtClean="0"/>
              <a:t>Project Management Institute (PMI) definition</a:t>
            </a:r>
          </a:p>
          <a:p>
            <a:pPr lvl="1" eaLnBrk="1" hangingPunct="1"/>
            <a:r>
              <a:rPr lang="en-US" i="1" smtClean="0"/>
              <a:t>A project is a temporary endeavor undertaken to create a unique product, service, or result</a:t>
            </a:r>
          </a:p>
          <a:p>
            <a:pPr lvl="2" eaLnBrk="1" hangingPunct="1">
              <a:buFontTx/>
              <a:buChar char="-"/>
            </a:pPr>
            <a:r>
              <a:rPr lang="en-US" sz="1600" i="1" smtClean="0"/>
              <a:t>A Guide to the Project Management Body of Knowledge: PMBOK Guide- Third Edition, 2004 Project Management Institute</a:t>
            </a:r>
            <a:endParaRPr lang="en-US" i="1" smtClean="0"/>
          </a:p>
          <a:p>
            <a:pPr lvl="1" eaLnBrk="1" hangingPunct="1"/>
            <a:r>
              <a:rPr lang="en-US" i="1" smtClean="0"/>
              <a:t>Key Note: A project has a definite end date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fade">
                                      <p:cBhvr>
                                        <p:cTn id="12" dur="1000"/>
                                        <p:tgtEl>
                                          <p:spTgt spid="717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fade">
                                      <p:cBhvr>
                                        <p:cTn id="15" dur="1000"/>
                                        <p:tgtEl>
                                          <p:spTgt spid="717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171">
                                            <p:txEl>
                                              <p:pRg st="3" end="3"/>
                                            </p:txEl>
                                          </p:spTgt>
                                        </p:tgtEl>
                                        <p:attrNameLst>
                                          <p:attrName>style.visibility</p:attrName>
                                        </p:attrNameLst>
                                      </p:cBhvr>
                                      <p:to>
                                        <p:strVal val="visible"/>
                                      </p:to>
                                    </p:set>
                                    <p:animEffect transition="in" filter="fade">
                                      <p:cBhvr>
                                        <p:cTn id="20" dur="10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pPr eaLnBrk="1" hangingPunct="1"/>
            <a:r>
              <a:rPr lang="en-US" smtClean="0"/>
              <a:t>A Portfolio Definition of a Project</a:t>
            </a:r>
          </a:p>
        </p:txBody>
      </p:sp>
      <p:sp>
        <p:nvSpPr>
          <p:cNvPr id="8195" name="Content Placeholder 2"/>
          <p:cNvSpPr>
            <a:spLocks noGrp="1"/>
          </p:cNvSpPr>
          <p:nvPr>
            <p:ph idx="1"/>
          </p:nvPr>
        </p:nvSpPr>
        <p:spPr/>
        <p:txBody>
          <a:bodyPr/>
          <a:lstStyle/>
          <a:p>
            <a:pPr eaLnBrk="1" hangingPunct="1"/>
            <a:r>
              <a:rPr lang="en-US" smtClean="0"/>
              <a:t>Meets one or more of the following:</a:t>
            </a:r>
          </a:p>
          <a:p>
            <a:pPr lvl="1" eaLnBrk="1" hangingPunct="1"/>
            <a:r>
              <a:rPr lang="en-US" smtClean="0"/>
              <a:t>Work Effort is Greater than 80 Hours</a:t>
            </a:r>
          </a:p>
          <a:p>
            <a:pPr lvl="1" eaLnBrk="1" hangingPunct="1"/>
            <a:r>
              <a:rPr lang="en-US" smtClean="0"/>
              <a:t>Requires budget outside of personnel time</a:t>
            </a:r>
          </a:p>
          <a:p>
            <a:pPr lvl="1" eaLnBrk="1" hangingPunct="1"/>
            <a:r>
              <a:rPr lang="en-US" smtClean="0"/>
              <a:t>Work Crosses more than one department</a:t>
            </a:r>
          </a:p>
          <a:p>
            <a:pPr lvl="1" eaLnBrk="1" hangingPunct="1"/>
            <a:r>
              <a:rPr lang="en-US" smtClean="0"/>
              <a:t>The initiative has institutional impact</a:t>
            </a:r>
          </a:p>
          <a:p>
            <a:pPr eaLnBrk="1" hangingPunct="1">
              <a:buFont typeface="Arial" charset="0"/>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10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fade">
                                      <p:cBhvr>
                                        <p:cTn id="17" dur="1000"/>
                                        <p:tgtEl>
                                          <p:spTgt spid="81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fade">
                                      <p:cBhvr>
                                        <p:cTn id="22" dur="10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fade">
                                      <p:cBhvr>
                                        <p:cTn id="27" dur="10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SERIOUSMAGIC_BLACKSTONE_UUID" val="0b506a42-f5f4-4fc3-a721-4f6edff4280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644</TotalTime>
  <Words>2361</Words>
  <Application>Microsoft Office PowerPoint</Application>
  <PresentationFormat>On-screen Show (4:3)</PresentationFormat>
  <Paragraphs>344</Paragraphs>
  <Slides>55</Slides>
  <Notes>17</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Solstice</vt:lpstr>
      <vt:lpstr>Building a Project Management Methodology</vt:lpstr>
      <vt:lpstr>Copyright Statement</vt:lpstr>
      <vt:lpstr>Agenda</vt:lpstr>
      <vt:lpstr>About Me</vt:lpstr>
      <vt:lpstr>About You</vt:lpstr>
      <vt:lpstr>Why Project Management?</vt:lpstr>
      <vt:lpstr>Project Management Governance</vt:lpstr>
      <vt:lpstr>What is Project Management?</vt:lpstr>
      <vt:lpstr>A Portfolio Definition of a Project</vt:lpstr>
      <vt:lpstr>Who is a Project Manager?</vt:lpstr>
      <vt:lpstr>What the Project Manager IS NOT</vt:lpstr>
      <vt:lpstr>Project Sponsor</vt:lpstr>
      <vt:lpstr>Project Phases</vt:lpstr>
      <vt:lpstr>PMI Process Phases</vt:lpstr>
      <vt:lpstr>Initiation Phase</vt:lpstr>
      <vt:lpstr>What is the Project Charter</vt:lpstr>
      <vt:lpstr>Project Charter</vt:lpstr>
      <vt:lpstr>Project Charter (Con’t)</vt:lpstr>
      <vt:lpstr>Project Charter (Con’t)</vt:lpstr>
      <vt:lpstr>Project Charter (Con’t)</vt:lpstr>
      <vt:lpstr>Project Charter (Con’t)</vt:lpstr>
      <vt:lpstr>Project Charter (Con’t)</vt:lpstr>
      <vt:lpstr>Project Charter (Con’t)</vt:lpstr>
      <vt:lpstr>Project Charter (Con’t)</vt:lpstr>
      <vt:lpstr>Project Charter (Con’t)</vt:lpstr>
      <vt:lpstr>Project Charter (Con’t)</vt:lpstr>
      <vt:lpstr>Project Charter (Con’t)</vt:lpstr>
      <vt:lpstr>Lego Project Example</vt:lpstr>
      <vt:lpstr>Lego Project Charter</vt:lpstr>
      <vt:lpstr>Portfolio Management</vt:lpstr>
      <vt:lpstr>Group Exercise</vt:lpstr>
      <vt:lpstr>Building the Project Team</vt:lpstr>
      <vt:lpstr>4 Phases of Team Development</vt:lpstr>
      <vt:lpstr>Moving into the Planning Phase</vt:lpstr>
      <vt:lpstr>Planning Phase</vt:lpstr>
      <vt:lpstr>Project Meetings</vt:lpstr>
      <vt:lpstr>Communication Plan</vt:lpstr>
      <vt:lpstr>Work Breakdown Structure (WBS)</vt:lpstr>
      <vt:lpstr>Critical Path</vt:lpstr>
      <vt:lpstr>Critical Path Exercise</vt:lpstr>
      <vt:lpstr>Issues and Action Items</vt:lpstr>
      <vt:lpstr>Risk Planning</vt:lpstr>
      <vt:lpstr>Status Report</vt:lpstr>
      <vt:lpstr>Lego Project Meeting - Planning</vt:lpstr>
      <vt:lpstr>Moving into Implementation Phase</vt:lpstr>
      <vt:lpstr>Implementation Phase</vt:lpstr>
      <vt:lpstr>Controlling – Are we on track?</vt:lpstr>
      <vt:lpstr>Change Order</vt:lpstr>
      <vt:lpstr>Lego Execution and Change Request</vt:lpstr>
      <vt:lpstr>Closeout</vt:lpstr>
      <vt:lpstr>Move to Operational Status</vt:lpstr>
      <vt:lpstr>Project Completion Report</vt:lpstr>
      <vt:lpstr>Lessons Learned Meeting</vt:lpstr>
      <vt:lpstr>Team Celebration</vt:lpstr>
      <vt:lpstr>Closing Remarks</vt:lpstr>
    </vt:vector>
  </TitlesOfParts>
  <Company>Georgia State university PMO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Engaging Group Oriented Projects</dc:title>
  <dc:creator>Randall Alberts</dc:creator>
  <cp:lastModifiedBy> </cp:lastModifiedBy>
  <cp:revision>54</cp:revision>
  <dcterms:created xsi:type="dcterms:W3CDTF">2008-08-11T18:00:21Z</dcterms:created>
  <dcterms:modified xsi:type="dcterms:W3CDTF">2009-10-14T15:37:11Z</dcterms:modified>
</cp:coreProperties>
</file>