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1"/>
  </p:notesMasterIdLst>
  <p:sldIdLst>
    <p:sldId id="256" r:id="rId2"/>
    <p:sldId id="258" r:id="rId3"/>
    <p:sldId id="257" r:id="rId4"/>
    <p:sldId id="265" r:id="rId5"/>
    <p:sldId id="260" r:id="rId6"/>
    <p:sldId id="262" r:id="rId7"/>
    <p:sldId id="275" r:id="rId8"/>
    <p:sldId id="276" r:id="rId9"/>
    <p:sldId id="263" r:id="rId10"/>
    <p:sldId id="269" r:id="rId11"/>
    <p:sldId id="267" r:id="rId12"/>
    <p:sldId id="277" r:id="rId13"/>
    <p:sldId id="279" r:id="rId14"/>
    <p:sldId id="266" r:id="rId15"/>
    <p:sldId id="274" r:id="rId16"/>
    <p:sldId id="270" r:id="rId17"/>
    <p:sldId id="271" r:id="rId18"/>
    <p:sldId id="272" r:id="rId19"/>
    <p:sldId id="278" r:id="rId20"/>
    <p:sldId id="273" r:id="rId21"/>
    <p:sldId id="286" r:id="rId22"/>
    <p:sldId id="280" r:id="rId23"/>
    <p:sldId id="281" r:id="rId24"/>
    <p:sldId id="282" r:id="rId25"/>
    <p:sldId id="283" r:id="rId26"/>
    <p:sldId id="284" r:id="rId27"/>
    <p:sldId id="285" r:id="rId28"/>
    <p:sldId id="287" r:id="rId29"/>
    <p:sldId id="288" r:id="rId3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80112" autoAdjust="0"/>
  </p:normalViewPr>
  <p:slideViewPr>
    <p:cSldViewPr>
      <p:cViewPr varScale="1">
        <p:scale>
          <a:sx n="48" d="100"/>
          <a:sy n="48" d="100"/>
        </p:scale>
        <p:origin x="-114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7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6415F032-148B-4421-A27A-9E3AA19EF8CB}" type="datetimeFigureOut">
              <a:rPr lang="en-US" smtClean="0"/>
              <a:pPr/>
              <a:t>11/3/2009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F7061E0C-F6FF-4C52-8E4F-1528DAD2FE9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digitalmeasures.com/activity_insight/customized_setup.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48507" rtl="0" eaLnBrk="1" fontAlgn="auto" latinLnBrk="0" hangingPunct="1">
              <a:lnSpc>
                <a:spcPct val="100000"/>
              </a:lnSpc>
              <a:spcBef>
                <a:spcPts val="0"/>
              </a:spcBef>
              <a:spcAft>
                <a:spcPts val="0"/>
              </a:spcAft>
              <a:buClrTx/>
              <a:buSzTx/>
              <a:buFontTx/>
              <a:buNone/>
              <a:tabLst/>
              <a:defRPr/>
            </a:pPr>
            <a:r>
              <a:rPr lang="en-US" dirty="0" smtClean="0"/>
              <a:t>Project Governance notes – who is the PM?  Who decides if this is an “easy” hosted solution;</a:t>
            </a:r>
            <a:r>
              <a:rPr lang="en-US" baseline="0" dirty="0" smtClean="0"/>
              <a:t> does it fit IT priorities</a:t>
            </a:r>
          </a:p>
          <a:p>
            <a:pPr marL="0" marR="0" indent="0" algn="l" defTabSz="948507"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48507" rtl="0" eaLnBrk="1" fontAlgn="auto" latinLnBrk="0" hangingPunct="1">
              <a:lnSpc>
                <a:spcPct val="100000"/>
              </a:lnSpc>
              <a:spcBef>
                <a:spcPts val="0"/>
              </a:spcBef>
              <a:spcAft>
                <a:spcPts val="0"/>
              </a:spcAft>
              <a:buClrTx/>
              <a:buSzTx/>
              <a:buFontTx/>
              <a:buNone/>
              <a:tabLst/>
              <a:defRPr/>
            </a:pPr>
            <a:r>
              <a:rPr lang="en-US" dirty="0" smtClean="0"/>
              <a:t>Here you wanted</a:t>
            </a:r>
            <a:r>
              <a:rPr lang="en-US" baseline="0" dirty="0" smtClean="0"/>
              <a:t> to talk about the RFI discussion.  Purchasing doesn’t know how to be involved in the “free” hosted solutions in the cloud like Google mail and Open Source Learning Management Systems.  </a:t>
            </a:r>
          </a:p>
          <a:p>
            <a:pPr marL="0" marR="0" indent="0" algn="l" defTabSz="948507"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48507" rtl="0" eaLnBrk="1" fontAlgn="auto" latinLnBrk="0" hangingPunct="1">
              <a:lnSpc>
                <a:spcPct val="100000"/>
              </a:lnSpc>
              <a:spcBef>
                <a:spcPts val="0"/>
              </a:spcBef>
              <a:spcAft>
                <a:spcPts val="0"/>
              </a:spcAft>
              <a:buClrTx/>
              <a:buSzTx/>
              <a:buFontTx/>
              <a:buNone/>
              <a:tabLst/>
              <a:defRPr/>
            </a:pPr>
            <a:r>
              <a:rPr lang="en-US" baseline="0" dirty="0" smtClean="0"/>
              <a:t>Reliability – I was writing this when </a:t>
            </a:r>
            <a:r>
              <a:rPr lang="en-US" baseline="0" dirty="0" err="1" smtClean="0"/>
              <a:t>google</a:t>
            </a:r>
            <a:r>
              <a:rPr lang="en-US" baseline="0" dirty="0" smtClean="0"/>
              <a:t> had their outages……….</a:t>
            </a:r>
            <a:endParaRPr lang="en-US" dirty="0" smtClean="0"/>
          </a:p>
          <a:p>
            <a:pPr defTabSz="948507"/>
            <a:endParaRPr lang="en-US" dirty="0" smtClean="0"/>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Providing</a:t>
            </a:r>
            <a:r>
              <a:rPr lang="en-US" baseline="0" dirty="0" smtClean="0"/>
              <a:t> solutions through hosted solutions or cloud computing was a way for everyone to get what they wanted – okay, almost everyone.  Trying to “squeeze” in another project for IT is always a challenge because in the past, a department would request this type of software and then leave it to IT to develop the project plan, including serving as project manager.</a:t>
            </a:r>
          </a:p>
          <a:p>
            <a:endParaRPr lang="en-US" baseline="0" dirty="0" smtClean="0"/>
          </a:p>
          <a:p>
            <a:r>
              <a:rPr lang="en-US" dirty="0" smtClean="0"/>
              <a:t>We realized that this was an option to be embraced</a:t>
            </a:r>
            <a:r>
              <a:rPr lang="en-US" baseline="0" dirty="0" smtClean="0"/>
              <a:t> BUT that we had to develop a strategy for how and when we would use hosted solutions and/or cloud computing and could also use what we were learning in our in-house projects. </a:t>
            </a:r>
          </a:p>
          <a:p>
            <a:endParaRPr lang="en-US" baseline="0" dirty="0" smtClean="0"/>
          </a:p>
          <a:p>
            <a:r>
              <a:rPr lang="en-US" baseline="0" dirty="0" smtClean="0"/>
              <a:t>Moving forward with these requests, we realized that if the department were to be truly invested in the success of the project, that someone from the requesting department needed to be project manager – cloud or no cloud.</a:t>
            </a:r>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CommonApp</a:t>
            </a:r>
            <a:endParaRPr lang="en-US" dirty="0" smtClean="0"/>
          </a:p>
          <a:p>
            <a:r>
              <a:rPr lang="en-US" dirty="0" smtClean="0"/>
              <a:t>Campus Call – 2005 - gift</a:t>
            </a:r>
            <a:r>
              <a:rPr lang="en-US" baseline="0" dirty="0" smtClean="0"/>
              <a:t> giving from alumni</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Nuesoft</a:t>
            </a:r>
            <a:r>
              <a:rPr lang="en-US" dirty="0" smtClean="0"/>
              <a:t> – 2007 - student</a:t>
            </a:r>
            <a:r>
              <a:rPr lang="en-US" baseline="0" dirty="0" smtClean="0"/>
              <a:t> health services uses for scheduling and tracking – we provide basic bio-demo info keyed on </a:t>
            </a:r>
            <a:r>
              <a:rPr lang="en-US" baseline="0" dirty="0" err="1" smtClean="0"/>
              <a:t>emplid</a:t>
            </a:r>
            <a:endParaRPr lang="en-US" dirty="0" smtClean="0"/>
          </a:p>
          <a:p>
            <a:r>
              <a:rPr lang="en-US" dirty="0" smtClean="0"/>
              <a:t>NACE Link – 2008 – Career Services – replaced</a:t>
            </a:r>
            <a:r>
              <a:rPr lang="en-US" baseline="0" dirty="0" smtClean="0"/>
              <a:t> </a:t>
            </a:r>
            <a:r>
              <a:rPr lang="en-US" baseline="0" dirty="0" err="1" smtClean="0"/>
              <a:t>monstertrak</a:t>
            </a:r>
            <a:endParaRPr lang="en-US" dirty="0" smtClean="0"/>
          </a:p>
          <a:p>
            <a:r>
              <a:rPr lang="en-US" dirty="0" err="1" smtClean="0"/>
              <a:t>Bowmac</a:t>
            </a:r>
            <a:r>
              <a:rPr lang="en-US" dirty="0" smtClean="0"/>
              <a:t> REDI – 2009 – critical incident</a:t>
            </a:r>
            <a:r>
              <a:rPr lang="en-US" baseline="0" dirty="0" smtClean="0"/>
              <a:t> planning</a:t>
            </a:r>
            <a:endParaRPr lang="en-US" dirty="0" smtClean="0"/>
          </a:p>
          <a:p>
            <a:r>
              <a:rPr lang="en-US" dirty="0" smtClean="0"/>
              <a:t>Digital Measures – 2009 - Activity Insight from Digital Measures makes it easy for your faculty and staff to </a:t>
            </a:r>
            <a:r>
              <a:rPr lang="en-US" dirty="0" smtClean="0">
                <a:hlinkClick r:id="rId3"/>
              </a:rPr>
              <a:t>keep track of the activities</a:t>
            </a:r>
            <a:r>
              <a:rPr lang="en-US" dirty="0" smtClean="0"/>
              <a:t> they accomplish, such as the teaching, research and service information found on their CVs.</a:t>
            </a:r>
          </a:p>
          <a:p>
            <a:r>
              <a:rPr lang="en-US" dirty="0" err="1" smtClean="0"/>
              <a:t>Blackbaud</a:t>
            </a:r>
            <a:r>
              <a:rPr lang="en-US" dirty="0" smtClean="0"/>
              <a:t> – GROW and </a:t>
            </a:r>
            <a:r>
              <a:rPr lang="en-US" dirty="0" err="1" smtClean="0"/>
              <a:t>NetCommunity</a:t>
            </a:r>
            <a:r>
              <a:rPr lang="en-US" dirty="0" smtClean="0"/>
              <a:t>* - 2010 - hosted BUT required web server </a:t>
            </a:r>
            <a:r>
              <a:rPr lang="en-US" b="1" dirty="0" smtClean="0"/>
              <a:t>(more on next slide)</a:t>
            </a:r>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Stress the part</a:t>
            </a:r>
            <a:r>
              <a:rPr lang="en-US" baseline="0" dirty="0" smtClean="0"/>
              <a:t> about even though it’s “hosted” we still need to have a front end web server</a:t>
            </a:r>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can talk about how we used to “encourage” faculty to use email accounts, desktop computers, etc.</a:t>
            </a:r>
            <a:r>
              <a:rPr lang="en-US" baseline="0" dirty="0" smtClean="0"/>
              <a:t>  Now, faculty are using technology without us and sometimes IT doesn’t find out about it until it’s a support issue.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7061E0C-F6FF-4C52-8E4F-1528DAD2FE9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http://www.tcnj.edu/~it/educause2009.htm</a:t>
            </a:r>
          </a:p>
          <a:p>
            <a:endParaRPr lang="en-US" dirty="0" smtClean="0"/>
          </a:p>
          <a:p>
            <a:r>
              <a:rPr lang="en-US" dirty="0" smtClean="0"/>
              <a:t>Has service provider requirements</a:t>
            </a:r>
          </a:p>
          <a:p>
            <a:r>
              <a:rPr lang="en-US" dirty="0" smtClean="0"/>
              <a:t>Has</a:t>
            </a:r>
            <a:r>
              <a:rPr lang="en-US" baseline="0" dirty="0" smtClean="0"/>
              <a:t> old hosted solutions questions – but will have:</a:t>
            </a:r>
          </a:p>
          <a:p>
            <a:r>
              <a:rPr lang="en-US" baseline="0" dirty="0" smtClean="0"/>
              <a:t>	new hosted/in house template for questions to ask when evaluating projects</a:t>
            </a:r>
          </a:p>
          <a:p>
            <a:r>
              <a:rPr lang="en-US" baseline="0" dirty="0" smtClean="0"/>
              <a:t>	our IT project governance document and team</a:t>
            </a:r>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61E0C-F6FF-4C52-8E4F-1528DAD2FE9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r>
              <a:rPr lang="en-US" dirty="0" smtClean="0"/>
              <a:t>Loss of control – “Ultimately, we users may have to make a trade-off – sacrificing some degree of freedom and control in exchange for convenience.” –</a:t>
            </a:r>
            <a:r>
              <a:rPr lang="en-US" baseline="0" dirty="0" smtClean="0"/>
              <a:t> Today’s Forecast:  Cloudy from Newsweek – 11/10/2008 – Daniel Lyons – </a:t>
            </a:r>
            <a:r>
              <a:rPr lang="en-US" baseline="0" dirty="0" err="1" smtClean="0"/>
              <a:t>Techtonic</a:t>
            </a:r>
            <a:r>
              <a:rPr lang="en-US" baseline="0" dirty="0" smtClean="0"/>
              <a:t> shifts, page 24</a:t>
            </a:r>
            <a:endParaRPr lang="en-US" dirty="0" smtClean="0"/>
          </a:p>
          <a:p>
            <a:endParaRPr lang="en-US" dirty="0" smtClean="0"/>
          </a:p>
          <a:p>
            <a:r>
              <a:rPr lang="en-US" dirty="0" smtClean="0"/>
              <a:t>Funding issues:</a:t>
            </a:r>
          </a:p>
          <a:p>
            <a:r>
              <a:rPr lang="en-US" dirty="0" smtClean="0"/>
              <a:t>– yearly license/subscription – need to compare cost of hosted to in-house over 5-10 year period</a:t>
            </a:r>
          </a:p>
          <a:p>
            <a:pPr>
              <a:buFontTx/>
              <a:buChar char="-"/>
            </a:pPr>
            <a:r>
              <a:rPr lang="en-US" dirty="0" smtClean="0"/>
              <a:t>What happens when</a:t>
            </a:r>
            <a:r>
              <a:rPr lang="en-US" baseline="0" dirty="0" smtClean="0"/>
              <a:t> the “hosted” solution changes its business model (e.g. if </a:t>
            </a:r>
            <a:r>
              <a:rPr lang="en-US" baseline="0" dirty="0" err="1" smtClean="0"/>
              <a:t>google</a:t>
            </a:r>
            <a:r>
              <a:rPr lang="en-US" baseline="0" dirty="0" smtClean="0"/>
              <a:t> starts to charge for email)</a:t>
            </a:r>
          </a:p>
          <a:p>
            <a:pPr>
              <a:buFontTx/>
              <a:buChar char="-"/>
            </a:pPr>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61E0C-F6FF-4C52-8E4F-1528DAD2FE9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61E0C-F6FF-4C52-8E4F-1528DAD2FE9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 standard process for break-even – include equipment replacement, staff time, etc – we need</a:t>
            </a:r>
            <a:r>
              <a:rPr lang="en-US" baseline="0" dirty="0" smtClean="0"/>
              <a:t> to develop a method to evaluate TCO over 5 to 10 year span – is it less expensive to bring it in house in the long run? (including server replacement cycle and staff time).  Should we periodically evaluate bringing hosted solutions in house?</a:t>
            </a:r>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IT needs a copy of the contract to start reviewing that to make sure we have no issues with it and a project plan before purchase.</a:t>
            </a:r>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61E0C-F6FF-4C52-8E4F-1528DAD2FE95}"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61E0C-F6FF-4C52-8E4F-1528DAD2FE95}"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61E0C-F6FF-4C52-8E4F-1528DAD2FE95}" type="slidenum">
              <a:rPr lang="en-US" smtClean="0"/>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61E0C-F6FF-4C52-8E4F-1528DAD2FE95}"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7061E0C-F6FF-4C52-8E4F-1528DAD2FE95}"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Tracy’s “cloud” accomplishments – </a:t>
            </a:r>
          </a:p>
          <a:p>
            <a:pPr defTabSz="948507"/>
            <a:r>
              <a:rPr lang="en-US" dirty="0" smtClean="0"/>
              <a:t>Memo entitled “Outsourcing and Cloud Computing for Higher Education – August 2009” found under </a:t>
            </a:r>
            <a:r>
              <a:rPr lang="en-US" b="0" dirty="0" smtClean="0"/>
              <a:t>Challenges and opportunities in outsourcing and cloud computing on Cornell’s IT Policy page</a:t>
            </a:r>
          </a:p>
          <a:p>
            <a:endParaRPr lang="en-US" dirty="0" smtClean="0"/>
          </a:p>
          <a:p>
            <a:r>
              <a:rPr lang="en-US" dirty="0" smtClean="0"/>
              <a:t>A</a:t>
            </a:r>
            <a:r>
              <a:rPr lang="en-US" baseline="0" dirty="0" smtClean="0"/>
              <a:t> few references of Richard’s “cloud” accomplishments:</a:t>
            </a:r>
          </a:p>
          <a:p>
            <a:pPr defTabSz="948507"/>
            <a:r>
              <a:rPr lang="en-US" b="1" dirty="0" smtClean="0"/>
              <a:t>Editor of “The Tower and the Cloud: Higher Education in the Age of Cloud Computing” – 10/2008</a:t>
            </a:r>
          </a:p>
          <a:p>
            <a:pPr defTabSz="948507"/>
            <a:r>
              <a:rPr lang="en-US" b="1" dirty="0" smtClean="0"/>
              <a:t>Co-author – “Demystifying Cloud Computing for Higher Education” - </a:t>
            </a:r>
            <a:r>
              <a:rPr lang="en-US" dirty="0" smtClean="0"/>
              <a:t>ECAR research bulletin 9/2009</a:t>
            </a:r>
          </a:p>
          <a:p>
            <a:pPr defTabSz="948507"/>
            <a:endParaRPr lang="en-US" b="1" dirty="0" smtClean="0"/>
          </a:p>
          <a:p>
            <a:pPr defTabSz="948507"/>
            <a:endParaRPr lang="en-US" b="1" dirty="0" smtClean="0"/>
          </a:p>
          <a:p>
            <a:pPr defTabSz="948507"/>
            <a:endParaRPr lang="en-US" b="1" dirty="0" smtClean="0"/>
          </a:p>
          <a:p>
            <a:pPr defTabSz="948507"/>
            <a:endParaRPr lang="en-US" b="1" dirty="0" smtClean="0"/>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48507"/>
            <a:r>
              <a:rPr lang="en-US" dirty="0" smtClean="0"/>
              <a:t>So here, you can talk about why you decided to do this presentation and once we delved into the research we think we’ve been using Software as a Service and/or Cloud computing for years.</a:t>
            </a:r>
          </a:p>
          <a:p>
            <a:pPr defTabSz="948507"/>
            <a:endParaRPr lang="en-US" dirty="0" smtClean="0"/>
          </a:p>
          <a:p>
            <a:pPr defTabSz="948507"/>
            <a:r>
              <a:rPr lang="en-US" dirty="0" smtClean="0"/>
              <a:t>EDUCAUSE definition - “delivery of scalable IT resources over the Internet, as opposed to hosting and operating those resources locally.” From </a:t>
            </a:r>
            <a:r>
              <a:rPr lang="en-US" b="1" dirty="0" smtClean="0"/>
              <a:t>7 Things You Should Know About Cloud Computing – August 2009</a:t>
            </a:r>
          </a:p>
          <a:p>
            <a:endParaRPr lang="en-US" dirty="0" smtClean="0"/>
          </a:p>
          <a:p>
            <a:r>
              <a:rPr lang="en-US" dirty="0" smtClean="0"/>
              <a:t>TCNJ has been working with the Clearing House since 2002.  Here is a blurb that Records and Registration put together.  Most noticeably the section about the data we provide (and raised a question for me about how will we do this in PAWS without all SSNs).   According to Phil Goldstein’s quote above – I would say this fits the bill!</a:t>
            </a:r>
          </a:p>
          <a:p>
            <a:endParaRPr lang="en-US" dirty="0" smtClean="0"/>
          </a:p>
          <a:p>
            <a:r>
              <a:rPr lang="en-US" dirty="0" smtClean="0"/>
              <a:t>The National Student Clearinghouse serves as a central repository and single point of contact for the collection and exchange of comprehensive enrollment, degree, diploma and certificate records, maintaining and electronic registry containing 93 million student records from more than 3300 colleges who enroll 92% of the of US college students.   Their core business is providing enrollment status and deferment information for financial aid students on behalf of its participating institutions to guaranty agencies, lenders, servicers and the Department of Education.  </a:t>
            </a:r>
          </a:p>
          <a:p>
            <a:endParaRPr lang="en-US" dirty="0" smtClean="0"/>
          </a:p>
          <a:p>
            <a:r>
              <a:rPr lang="en-US" sz="1800" b="1" baseline="0" dirty="0" smtClean="0"/>
              <a:t>Also, here you may want to talk about what you know since the next slide is what you don’t know</a:t>
            </a:r>
          </a:p>
          <a:p>
            <a:r>
              <a:rPr lang="en-US" sz="1800" b="1" dirty="0" smtClean="0"/>
              <a:t>Technology requires different expertise than it did just a few years ago</a:t>
            </a:r>
          </a:p>
          <a:p>
            <a:r>
              <a:rPr lang="en-US" sz="1800" b="1" dirty="0" smtClean="0"/>
              <a:t>My IT staff will question everything (and that’s a good thing) </a:t>
            </a:r>
          </a:p>
          <a:p>
            <a:endParaRPr lang="en-US" dirty="0" smtClean="0"/>
          </a:p>
        </p:txBody>
      </p:sp>
      <p:sp>
        <p:nvSpPr>
          <p:cNvPr id="4" name="Slide Number Placeholder 3"/>
          <p:cNvSpPr>
            <a:spLocks noGrp="1"/>
          </p:cNvSpPr>
          <p:nvPr>
            <p:ph type="sldNum" sz="quarter" idx="10"/>
          </p:nvPr>
        </p:nvSpPr>
        <p:spPr/>
        <p:txBody>
          <a:bodyPr/>
          <a:lstStyle/>
          <a:p>
            <a:fld id="{F7061E0C-F6FF-4C52-8E4F-1528DAD2FE9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might be a good place to say something like you’ve all read the same articles I have so you aren’t going to rehash that, but rather, you will share our experiences with them</a:t>
            </a:r>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Budget constraints: </a:t>
            </a:r>
          </a:p>
          <a:p>
            <a:r>
              <a:rPr lang="en-US" dirty="0" smtClean="0"/>
              <a:t>every server needs a backup server even</a:t>
            </a:r>
            <a:r>
              <a:rPr lang="en-US" baseline="0" dirty="0" smtClean="0"/>
              <a:t> with virtualization that is an added cost</a:t>
            </a:r>
          </a:p>
          <a:p>
            <a:r>
              <a:rPr lang="en-US" baseline="0" dirty="0" smtClean="0"/>
              <a:t>Business continuity planning now also requires off-site backups</a:t>
            </a:r>
          </a:p>
          <a:p>
            <a:r>
              <a:rPr lang="en-US" baseline="0" dirty="0" smtClean="0"/>
              <a:t>Everything seems to be mission critical!</a:t>
            </a:r>
          </a:p>
          <a:p>
            <a:r>
              <a:rPr lang="en-US" baseline="0" dirty="0" smtClean="0"/>
              <a:t>	Blackboard for access</a:t>
            </a:r>
          </a:p>
          <a:p>
            <a:r>
              <a:rPr lang="en-US" baseline="0" dirty="0" smtClean="0"/>
              <a:t>	Student System</a:t>
            </a:r>
          </a:p>
          <a:p>
            <a:r>
              <a:rPr lang="en-US" baseline="0" dirty="0" smtClean="0"/>
              <a:t>	Financial System</a:t>
            </a:r>
          </a:p>
          <a:p>
            <a:r>
              <a:rPr lang="en-US" baseline="0" dirty="0" smtClean="0"/>
              <a:t>	Course Management System</a:t>
            </a:r>
          </a:p>
          <a:p>
            <a:r>
              <a:rPr lang="en-US" baseline="0" dirty="0" smtClean="0"/>
              <a:t>	Email</a:t>
            </a:r>
            <a:endParaRPr lang="en-US" dirty="0" smtClean="0"/>
          </a:p>
          <a:p>
            <a:endParaRPr lang="en-US" dirty="0" smtClean="0"/>
          </a:p>
          <a:p>
            <a:r>
              <a:rPr lang="en-US" dirty="0" smtClean="0"/>
              <a:t>Sales team:</a:t>
            </a:r>
            <a:r>
              <a:rPr lang="en-US" baseline="0" dirty="0" smtClean="0"/>
              <a:t>  </a:t>
            </a:r>
            <a:r>
              <a:rPr lang="en-US" dirty="0" smtClean="0"/>
              <a:t>It’s never as simple as the sales team has indicated. </a:t>
            </a:r>
          </a:p>
          <a:p>
            <a:endParaRPr lang="en-US" dirty="0" smtClean="0"/>
          </a:p>
          <a:p>
            <a:r>
              <a:rPr lang="en-US" dirty="0" smtClean="0"/>
              <a:t>Many</a:t>
            </a:r>
            <a:r>
              <a:rPr lang="en-US" baseline="0" dirty="0" smtClean="0"/>
              <a:t> departments are doing their own research to “fill a need” and will come to IT with a solution to their need.  </a:t>
            </a:r>
          </a:p>
          <a:p>
            <a:endParaRPr lang="en-US" baseline="0" dirty="0" smtClean="0"/>
          </a:p>
          <a:p>
            <a:r>
              <a:rPr lang="en-US" dirty="0" smtClean="0"/>
              <a:t>For last bullet point - </a:t>
            </a:r>
            <a:r>
              <a:rPr lang="en-US" dirty="0" err="1" smtClean="0"/>
              <a:t>Educause</a:t>
            </a:r>
            <a:r>
              <a:rPr lang="en-US" baseline="0" dirty="0" smtClean="0"/>
              <a:t> - </a:t>
            </a:r>
            <a:r>
              <a:rPr lang="en-US" dirty="0" smtClean="0"/>
              <a:t>Not specifically mentioned as one</a:t>
            </a:r>
            <a:r>
              <a:rPr lang="en-US" baseline="0" dirty="0" smtClean="0"/>
              <a:t> of the top 10, but referenced in Top-Ten IT Issues 2009:</a:t>
            </a:r>
          </a:p>
          <a:p>
            <a:r>
              <a:rPr lang="en-US" baseline="0" dirty="0" smtClean="0"/>
              <a:t>1 – funding IT – “another area for cost savings is cloud/grid computing</a:t>
            </a:r>
          </a:p>
          <a:p>
            <a:r>
              <a:rPr lang="en-US" baseline="0" dirty="0" smtClean="0"/>
              <a:t>2 – Administrative/ERP Information systems talks about “Has the institution considered outsourcing administrative/ERP systems?”</a:t>
            </a:r>
          </a:p>
          <a:p>
            <a:r>
              <a:rPr lang="en-US" baseline="0" dirty="0" smtClean="0"/>
              <a:t>3 – security – nothing here</a:t>
            </a:r>
          </a:p>
          <a:p>
            <a:r>
              <a:rPr lang="en-US" baseline="0" dirty="0" smtClean="0"/>
              <a:t>4 – infrastructure/</a:t>
            </a:r>
            <a:r>
              <a:rPr lang="en-US" baseline="0" dirty="0" err="1" smtClean="0"/>
              <a:t>cyberinfrastructure</a:t>
            </a:r>
            <a:r>
              <a:rPr lang="en-US" baseline="0" dirty="0" smtClean="0"/>
              <a:t> – “As evidenced by the buzz surrounding cloud computing, stakeholders are increasingly less concerned about where the applications end and where the network begins”</a:t>
            </a:r>
          </a:p>
          <a:p>
            <a:r>
              <a:rPr lang="en-US" baseline="0" dirty="0" smtClean="0"/>
              <a:t>5 – teaching and learning with technology – nothing here</a:t>
            </a:r>
          </a:p>
          <a:p>
            <a:r>
              <a:rPr lang="en-US" baseline="0" dirty="0" smtClean="0"/>
              <a:t>6 – Identity/Access Management – “Outsourcing, hosted, and cloud computing solutions present new challenges”</a:t>
            </a:r>
          </a:p>
          <a:p>
            <a:r>
              <a:rPr lang="en-US" baseline="0" dirty="0" smtClean="0"/>
              <a:t>7 – Governance, Organization and Leadership – nothing here</a:t>
            </a:r>
          </a:p>
          <a:p>
            <a:r>
              <a:rPr lang="en-US" baseline="0" dirty="0" smtClean="0"/>
              <a:t>8 – DR/BC – surprisingly nothing here specifically</a:t>
            </a:r>
          </a:p>
          <a:p>
            <a:r>
              <a:rPr lang="en-US" baseline="0" dirty="0" smtClean="0"/>
              <a:t>9  - Agility, Adaptability and responsiveness  - nothing specific but raises the question - “Are IT leaders present during campus wide discussions about how the institution needs to adapt and respond to the changing world?”</a:t>
            </a:r>
          </a:p>
          <a:p>
            <a:r>
              <a:rPr lang="en-US" dirty="0" smtClean="0"/>
              <a:t>10 – LMS – nothing</a:t>
            </a:r>
            <a:r>
              <a:rPr lang="en-US" baseline="0" dirty="0" smtClean="0"/>
              <a:t> here</a:t>
            </a:r>
          </a:p>
          <a:p>
            <a:endParaRPr lang="en-US" baseline="0" dirty="0" smtClean="0"/>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r>
              <a:rPr lang="en-US" dirty="0" smtClean="0"/>
              <a:t>At the peak of Inflated Expectations – Gartner 2009</a:t>
            </a:r>
          </a:p>
          <a:p>
            <a:pPr defTabSz="948507"/>
            <a:r>
              <a:rPr lang="en-US" dirty="0" smtClean="0"/>
              <a:t>Definition of peak of inflated</a:t>
            </a:r>
            <a:r>
              <a:rPr lang="en-US" baseline="0" dirty="0" smtClean="0"/>
              <a:t> expectations – “</a:t>
            </a:r>
            <a:r>
              <a:rPr lang="en-US" dirty="0" smtClean="0"/>
              <a:t>a frenzy of publicity typically generates over-enthusiasm and unrealistic expectations. There may be some successful applications of a technology, but there are typically more failures.”</a:t>
            </a:r>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a:t>
            </a:r>
            <a:r>
              <a:rPr lang="en-US" baseline="0" dirty="0" smtClean="0"/>
              <a:t> clouds on the cover this year..</a:t>
            </a:r>
            <a:r>
              <a:rPr lang="en-US" dirty="0" smtClean="0"/>
              <a:t> </a:t>
            </a:r>
          </a:p>
          <a:p>
            <a:endParaRPr lang="en-US" dirty="0" smtClean="0"/>
          </a:p>
          <a:p>
            <a:r>
              <a:rPr lang="en-US" dirty="0" smtClean="0"/>
              <a:t>New Media Consortium</a:t>
            </a:r>
            <a:r>
              <a:rPr lang="en-US" baseline="0" dirty="0" smtClean="0"/>
              <a:t> and </a:t>
            </a:r>
            <a:r>
              <a:rPr lang="en-US" baseline="0" dirty="0" err="1" smtClean="0"/>
              <a:t>Educause</a:t>
            </a:r>
            <a:r>
              <a:rPr lang="en-US" baseline="0" dirty="0" smtClean="0"/>
              <a:t> Learning Initiative joint venture – Horizon Report - </a:t>
            </a:r>
          </a:p>
          <a:p>
            <a:r>
              <a:rPr lang="en-US" b="1" dirty="0" smtClean="0"/>
              <a:t>Cloud Computing – Time-to-Adoption Horizon: One Year or Less – See below from the 2009 Horizon report</a:t>
            </a:r>
          </a:p>
          <a:p>
            <a:endParaRPr lang="en-US" b="1" dirty="0" smtClean="0"/>
          </a:p>
          <a:p>
            <a:r>
              <a:rPr lang="en-US" b="1" dirty="0" smtClean="0"/>
              <a:t>“</a:t>
            </a:r>
            <a:r>
              <a:rPr lang="en-US" i="1" dirty="0" smtClean="0"/>
              <a:t>The emergence of very large “data farms” — specialized data centers that host thousands of servers — has created a surplus of computing resources that has come to be called the cloud. Growing out of research in grid computing, cloud computing transforms once-expensive resources like disk storage and processing cycles into a readily available, cheap commodity. Development platforms layered onto the cloud infrastructure enable thin-client, web-based applications for image editing, word processing, social networking, and media creation. </a:t>
            </a:r>
            <a:r>
              <a:rPr lang="en-US" b="1" i="1" dirty="0" smtClean="0"/>
              <a:t>Many of us use the cloud, or cloud-based applications, without even being aware of it.</a:t>
            </a:r>
            <a:r>
              <a:rPr lang="en-US" i="1" dirty="0" smtClean="0"/>
              <a:t> Advances in computer science to ensure redundancy and protection from natural disasters have led to data being shared across many different hosting facilities. Improved infrastructure has made the cloud robust and reliable; as usage grows, the cloud is fundamentally changing our notions of computing and communication.”</a:t>
            </a:r>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Data Integrity – do</a:t>
            </a:r>
            <a:r>
              <a:rPr lang="en-US" baseline="0" dirty="0" smtClean="0"/>
              <a:t> not let this become a “source” of data which is housed in campus systems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7061E0C-F6FF-4C52-8E4F-1528DAD2FE9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757F836-1B3C-4FCA-B8F4-D74F7327BF4F}" type="datetimeFigureOut">
              <a:rPr lang="en-US" smtClean="0"/>
              <a:pPr/>
              <a:t>11/3/2009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7B33543-7D55-41BF-9F6F-21F6D04E8D3F}" type="slidenum">
              <a:rPr lang="en-US" smtClean="0"/>
              <a:pPr/>
              <a:t>‹#›</a:t>
            </a:fld>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57F836-1B3C-4FCA-B8F4-D74F7327BF4F}" type="datetimeFigureOut">
              <a:rPr lang="en-US" smtClean="0"/>
              <a:pPr/>
              <a:t>11/3/2009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B33543-7D55-41BF-9F6F-21F6D04E8D3F}" type="slidenum">
              <a:rPr lang="en-US" smtClean="0"/>
              <a:pPr/>
              <a:t>‹#›</a:t>
            </a:fld>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57F836-1B3C-4FCA-B8F4-D74F7327BF4F}" type="datetimeFigureOut">
              <a:rPr lang="en-US" smtClean="0"/>
              <a:pPr/>
              <a:t>11/3/2009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B33543-7D55-41BF-9F6F-21F6D04E8D3F}" type="slidenum">
              <a:rPr lang="en-US" smtClean="0"/>
              <a:pPr/>
              <a:t>‹#›</a:t>
            </a:fld>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757F836-1B3C-4FCA-B8F4-D74F7327BF4F}" type="datetimeFigureOut">
              <a:rPr lang="en-US" smtClean="0"/>
              <a:pPr/>
              <a:t>11/3/2009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B33543-7D55-41BF-9F6F-21F6D04E8D3F}"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57F836-1B3C-4FCA-B8F4-D74F7327BF4F}" type="datetimeFigureOut">
              <a:rPr lang="en-US" smtClean="0"/>
              <a:pPr/>
              <a:t>11/3/2009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7B33543-7D55-41BF-9F6F-21F6D04E8D3F}"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757F836-1B3C-4FCA-B8F4-D74F7327BF4F}" type="datetimeFigureOut">
              <a:rPr lang="en-US" smtClean="0"/>
              <a:pPr/>
              <a:t>11/3/2009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B33543-7D55-41BF-9F6F-21F6D04E8D3F}"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757F836-1B3C-4FCA-B8F4-D74F7327BF4F}" type="datetimeFigureOut">
              <a:rPr lang="en-US" smtClean="0"/>
              <a:pPr/>
              <a:t>11/3/2009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7B33543-7D55-41BF-9F6F-21F6D04E8D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757F836-1B3C-4FCA-B8F4-D74F7327BF4F}" type="datetimeFigureOut">
              <a:rPr lang="en-US" smtClean="0"/>
              <a:pPr/>
              <a:t>11/3/2009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7B33543-7D55-41BF-9F6F-21F6D04E8D3F}"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757F836-1B3C-4FCA-B8F4-D74F7327BF4F}" type="datetimeFigureOut">
              <a:rPr lang="en-US" smtClean="0"/>
              <a:pPr/>
              <a:t>11/3/2009</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7B33543-7D55-41BF-9F6F-21F6D04E8D3F}" type="slidenum">
              <a:rPr lang="en-US" smtClean="0"/>
              <a:pPr/>
              <a:t>‹#›</a:t>
            </a:fld>
            <a:endParaRPr lang="en-U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757F836-1B3C-4FCA-B8F4-D74F7327BF4F}" type="datetimeFigureOut">
              <a:rPr lang="en-US" smtClean="0"/>
              <a:pPr/>
              <a:t>11/3/2009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7B33543-7D55-41BF-9F6F-21F6D04E8D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757F836-1B3C-4FCA-B8F4-D74F7327BF4F}" type="datetimeFigureOut">
              <a:rPr lang="en-US" smtClean="0"/>
              <a:pPr/>
              <a:t>11/3/2009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7B33543-7D55-41BF-9F6F-21F6D04E8D3F}"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757F836-1B3C-4FCA-B8F4-D74F7327BF4F}" type="datetimeFigureOut">
              <a:rPr lang="en-US" smtClean="0"/>
              <a:pPr/>
              <a:t>11/3/2009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7B33543-7D55-41BF-9F6F-21F6D04E8D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random/>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educause.edu/library/ERB092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tcnj.edu/~it/educause2009.htm"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SCF2056.JPG"/>
          <p:cNvPicPr>
            <a:picLocks noChangeAspect="1"/>
          </p:cNvPicPr>
          <p:nvPr/>
        </p:nvPicPr>
        <p:blipFill>
          <a:blip r:embed="rId3" cstate="print"/>
          <a:stretch>
            <a:fillRect/>
          </a:stretch>
        </p:blipFill>
        <p:spPr>
          <a:xfrm>
            <a:off x="0" y="0"/>
            <a:ext cx="9144000" cy="6858000"/>
          </a:xfrm>
          <a:prstGeom prst="rect">
            <a:avLst/>
          </a:prstGeom>
        </p:spPr>
      </p:pic>
      <p:sp>
        <p:nvSpPr>
          <p:cNvPr id="6" name="TextBox 5"/>
          <p:cNvSpPr txBox="1"/>
          <p:nvPr/>
        </p:nvSpPr>
        <p:spPr>
          <a:xfrm>
            <a:off x="685800" y="609600"/>
            <a:ext cx="7467600" cy="4339650"/>
          </a:xfrm>
          <a:prstGeom prst="rect">
            <a:avLst/>
          </a:prstGeom>
          <a:noFill/>
        </p:spPr>
        <p:txBody>
          <a:bodyPr wrap="square" rtlCol="0">
            <a:spAutoFit/>
          </a:bodyPr>
          <a:lstStyle/>
          <a:p>
            <a:pPr algn="ctr"/>
            <a:endParaRPr lang="en-US" sz="4000" dirty="0" smtClean="0">
              <a:solidFill>
                <a:schemeClr val="bg1"/>
              </a:solidFill>
            </a:endParaRPr>
          </a:p>
          <a:p>
            <a:pPr algn="ctr"/>
            <a:r>
              <a:rPr lang="en-US" sz="4000" dirty="0" smtClean="0">
                <a:solidFill>
                  <a:schemeClr val="bg1"/>
                </a:solidFill>
              </a:rPr>
              <a:t>Examples of a Mid Size College’s Experience with </a:t>
            </a:r>
            <a:r>
              <a:rPr lang="en-US" sz="4000" dirty="0" err="1" smtClean="0">
                <a:solidFill>
                  <a:schemeClr val="bg1"/>
                </a:solidFill>
              </a:rPr>
              <a:t>SaaS</a:t>
            </a:r>
            <a:r>
              <a:rPr lang="en-US" sz="4000" dirty="0" smtClean="0">
                <a:solidFill>
                  <a:schemeClr val="bg1"/>
                </a:solidFill>
              </a:rPr>
              <a:t> – </a:t>
            </a:r>
          </a:p>
          <a:p>
            <a:pPr algn="ctr"/>
            <a:endParaRPr lang="en-US" sz="4000" dirty="0" smtClean="0">
              <a:solidFill>
                <a:schemeClr val="bg1"/>
              </a:solidFill>
            </a:endParaRPr>
          </a:p>
          <a:p>
            <a:pPr algn="ctr"/>
            <a:r>
              <a:rPr lang="en-US" sz="4000" dirty="0" smtClean="0">
                <a:solidFill>
                  <a:schemeClr val="bg1"/>
                </a:solidFill>
              </a:rPr>
              <a:t>Am I working in a Cloud?</a:t>
            </a:r>
          </a:p>
          <a:p>
            <a:endParaRPr lang="en-US" dirty="0"/>
          </a:p>
          <a:p>
            <a:endParaRPr lang="en-US" dirty="0"/>
          </a:p>
        </p:txBody>
      </p:sp>
      <p:sp>
        <p:nvSpPr>
          <p:cNvPr id="7" name="TextBox 6"/>
          <p:cNvSpPr txBox="1"/>
          <p:nvPr/>
        </p:nvSpPr>
        <p:spPr>
          <a:xfrm>
            <a:off x="609600" y="4953000"/>
            <a:ext cx="6705600" cy="1477328"/>
          </a:xfrm>
          <a:prstGeom prst="rect">
            <a:avLst/>
          </a:prstGeom>
          <a:noFill/>
        </p:spPr>
        <p:txBody>
          <a:bodyPr wrap="square" rtlCol="0">
            <a:spAutoFit/>
          </a:bodyPr>
          <a:lstStyle/>
          <a:p>
            <a:endParaRPr lang="en-US" dirty="0" smtClean="0"/>
          </a:p>
          <a:p>
            <a:r>
              <a:rPr lang="en-US" dirty="0" smtClean="0">
                <a:solidFill>
                  <a:schemeClr val="bg1"/>
                </a:solidFill>
              </a:rPr>
              <a:t>Presented by:</a:t>
            </a:r>
          </a:p>
          <a:p>
            <a:r>
              <a:rPr lang="en-US" dirty="0" smtClean="0">
                <a:solidFill>
                  <a:schemeClr val="bg1"/>
                </a:solidFill>
              </a:rPr>
              <a:t>Nadine Stern  - VP for IT and Enrollment Services</a:t>
            </a:r>
          </a:p>
          <a:p>
            <a:r>
              <a:rPr lang="en-US" dirty="0" smtClean="0">
                <a:solidFill>
                  <a:schemeClr val="bg1"/>
                </a:solidFill>
              </a:rPr>
              <a:t>The College of New Jersey</a:t>
            </a:r>
          </a:p>
          <a:p>
            <a:endParaRPr lang="en-US" dirty="0">
              <a:solidFill>
                <a:schemeClr val="tx2">
                  <a:lumMod val="50000"/>
                </a:schemeClr>
              </a:solidFill>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Project Governance –who runs the project</a:t>
            </a:r>
          </a:p>
          <a:p>
            <a:r>
              <a:rPr lang="en-US" dirty="0" smtClean="0"/>
              <a:t>Backup/Disaster Recovery/Business Continuity</a:t>
            </a:r>
          </a:p>
          <a:p>
            <a:r>
              <a:rPr lang="en-US" dirty="0" smtClean="0"/>
              <a:t>Contract/Legal concerns</a:t>
            </a:r>
          </a:p>
          <a:p>
            <a:r>
              <a:rPr lang="en-US" dirty="0" smtClean="0"/>
              <a:t>Purchasing process – for “free apps” --RFP??</a:t>
            </a:r>
          </a:p>
          <a:p>
            <a:r>
              <a:rPr lang="en-US" dirty="0" smtClean="0"/>
              <a:t>Federal and state regulations and compliance (FERPA, HIPPA, server locations)</a:t>
            </a:r>
          </a:p>
          <a:p>
            <a:r>
              <a:rPr lang="en-US" dirty="0" smtClean="0"/>
              <a:t>RELIABILITY (even </a:t>
            </a:r>
            <a:r>
              <a:rPr lang="en-US" dirty="0" err="1" smtClean="0"/>
              <a:t>google</a:t>
            </a:r>
            <a:r>
              <a:rPr lang="en-US" smtClean="0"/>
              <a:t> has outages</a:t>
            </a:r>
            <a:r>
              <a:rPr lang="en-US" dirty="0" smtClean="0"/>
              <a:t>)</a:t>
            </a:r>
          </a:p>
          <a:p>
            <a:r>
              <a:rPr lang="en-US" dirty="0" smtClean="0"/>
              <a:t>Vendor integrity</a:t>
            </a:r>
          </a:p>
          <a:p>
            <a:endParaRPr lang="en-US" dirty="0" smtClean="0"/>
          </a:p>
          <a:p>
            <a:endParaRPr lang="en-US" dirty="0"/>
          </a:p>
        </p:txBody>
      </p:sp>
      <p:sp>
        <p:nvSpPr>
          <p:cNvPr id="3" name="Title 2"/>
          <p:cNvSpPr>
            <a:spLocks noGrp="1"/>
          </p:cNvSpPr>
          <p:nvPr>
            <p:ph type="title"/>
          </p:nvPr>
        </p:nvSpPr>
        <p:spPr/>
        <p:txBody>
          <a:bodyPr/>
          <a:lstStyle/>
          <a:p>
            <a:r>
              <a:rPr lang="en-US" dirty="0" smtClean="0"/>
              <a:t>….More concerns</a:t>
            </a:r>
            <a:endParaRPr lang="en-US"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pPr>
            <a:r>
              <a:rPr lang="en-US" dirty="0" smtClean="0"/>
              <a:t>As the trend grew, we:</a:t>
            </a:r>
          </a:p>
          <a:p>
            <a:r>
              <a:rPr lang="en-US" dirty="0" smtClean="0"/>
              <a:t>Were cautious because of past history</a:t>
            </a:r>
          </a:p>
          <a:p>
            <a:pPr lvl="1"/>
            <a:r>
              <a:rPr lang="en-US" dirty="0" smtClean="0"/>
              <a:t>Student workers developing apps then graduating</a:t>
            </a:r>
          </a:p>
          <a:p>
            <a:pPr lvl="1"/>
            <a:r>
              <a:rPr lang="en-US" dirty="0" smtClean="0"/>
              <a:t>Vendors merging or going out of business</a:t>
            </a:r>
          </a:p>
          <a:p>
            <a:pPr lvl="1"/>
            <a:endParaRPr lang="en-US" dirty="0" smtClean="0"/>
          </a:p>
          <a:p>
            <a:r>
              <a:rPr lang="en-US" dirty="0" smtClean="0"/>
              <a:t>Required buy-in from the requesting area</a:t>
            </a:r>
          </a:p>
          <a:p>
            <a:pPr lvl="1"/>
            <a:r>
              <a:rPr lang="en-US" dirty="0" smtClean="0"/>
              <a:t>Functional Users and Business Analyst roles evolved</a:t>
            </a:r>
          </a:p>
          <a:p>
            <a:pPr lvl="1"/>
            <a:r>
              <a:rPr lang="en-US" dirty="0" smtClean="0"/>
              <a:t>Project Manager from requesting department</a:t>
            </a:r>
          </a:p>
          <a:p>
            <a:pPr lvl="1"/>
            <a:endParaRPr lang="en-US" dirty="0" smtClean="0"/>
          </a:p>
          <a:p>
            <a:r>
              <a:rPr lang="en-US" dirty="0" smtClean="0"/>
              <a:t>Where does project fit in IT Project Priorities</a:t>
            </a:r>
          </a:p>
          <a:p>
            <a:pPr lvl="1"/>
            <a:r>
              <a:rPr lang="en-US" dirty="0" smtClean="0"/>
              <a:t>it seems “simple” to the users</a:t>
            </a:r>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Taking a step back</a:t>
            </a:r>
            <a:endParaRPr lang="en-US"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lstStyle/>
          <a:p>
            <a:r>
              <a:rPr lang="en-US" dirty="0" err="1" smtClean="0"/>
              <a:t>CommonApp</a:t>
            </a:r>
            <a:r>
              <a:rPr lang="en-US" dirty="0" smtClean="0"/>
              <a:t> – 2005</a:t>
            </a:r>
          </a:p>
          <a:p>
            <a:r>
              <a:rPr lang="en-US" dirty="0" smtClean="0"/>
              <a:t>Campus Call – 2005</a:t>
            </a:r>
          </a:p>
          <a:p>
            <a:r>
              <a:rPr lang="en-US" dirty="0" err="1" smtClean="0"/>
              <a:t>Nuesoft</a:t>
            </a:r>
            <a:r>
              <a:rPr lang="en-US" dirty="0" smtClean="0"/>
              <a:t> - 2007</a:t>
            </a:r>
          </a:p>
          <a:p>
            <a:r>
              <a:rPr lang="en-US" dirty="0" smtClean="0"/>
              <a:t>NACE Link - 2008</a:t>
            </a:r>
          </a:p>
          <a:p>
            <a:r>
              <a:rPr lang="en-US" dirty="0" err="1" smtClean="0"/>
              <a:t>Bowmac</a:t>
            </a:r>
            <a:r>
              <a:rPr lang="en-US" dirty="0" smtClean="0"/>
              <a:t> REDI - 2009</a:t>
            </a:r>
          </a:p>
          <a:p>
            <a:r>
              <a:rPr lang="en-US" dirty="0" smtClean="0"/>
              <a:t>Activity Insight from Digital Measures - 2009</a:t>
            </a:r>
          </a:p>
          <a:p>
            <a:r>
              <a:rPr lang="en-US" dirty="0" err="1" smtClean="0"/>
              <a:t>Blackbaud</a:t>
            </a:r>
            <a:r>
              <a:rPr lang="en-US" dirty="0" smtClean="0"/>
              <a:t> GROW and </a:t>
            </a:r>
            <a:r>
              <a:rPr lang="en-US" dirty="0" err="1" smtClean="0"/>
              <a:t>NetCommunity</a:t>
            </a:r>
            <a:r>
              <a:rPr lang="en-US" dirty="0" smtClean="0"/>
              <a:t>* - 2010</a:t>
            </a:r>
          </a:p>
          <a:p>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TCNJ HAS hosted solutions</a:t>
            </a:r>
            <a:endParaRPr 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8229600" cy="1143000"/>
          </a:xfrm>
        </p:spPr>
        <p:txBody>
          <a:bodyPr>
            <a:normAutofit fontScale="90000"/>
          </a:bodyPr>
          <a:lstStyle/>
          <a:p>
            <a:r>
              <a:rPr lang="en-US" dirty="0" smtClean="0"/>
              <a:t>TCNJ’s Newest “Hosted” Solution</a:t>
            </a:r>
            <a:endParaRPr lang="en-US" dirty="0"/>
          </a:p>
        </p:txBody>
      </p:sp>
      <p:pic>
        <p:nvPicPr>
          <p:cNvPr id="11" name="Content Placeholder 10" descr="blackbaud-cropped.tiff"/>
          <p:cNvPicPr>
            <a:picLocks noGrp="1" noChangeAspect="1"/>
          </p:cNvPicPr>
          <p:nvPr>
            <p:ph idx="1"/>
          </p:nvPr>
        </p:nvPicPr>
        <p:blipFill>
          <a:blip r:embed="rId3" cstate="print"/>
          <a:stretch>
            <a:fillRect/>
          </a:stretch>
        </p:blipFill>
        <p:spPr>
          <a:xfrm>
            <a:off x="0" y="1524000"/>
            <a:ext cx="8844252" cy="4419600"/>
          </a:xfrm>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lstStyle/>
          <a:p>
            <a:r>
              <a:rPr lang="en-US" dirty="0" smtClean="0"/>
              <a:t>Faculty, staff and students are already using hosted solutions:</a:t>
            </a:r>
          </a:p>
          <a:p>
            <a:pPr lvl="1"/>
            <a:r>
              <a:rPr lang="en-US" dirty="0" smtClean="0"/>
              <a:t>Gmail and </a:t>
            </a:r>
            <a:r>
              <a:rPr lang="en-US" dirty="0" err="1" smtClean="0"/>
              <a:t>google</a:t>
            </a:r>
            <a:r>
              <a:rPr lang="en-US" dirty="0" smtClean="0"/>
              <a:t> apps</a:t>
            </a:r>
          </a:p>
          <a:p>
            <a:pPr lvl="1"/>
            <a:r>
              <a:rPr lang="en-US" dirty="0" smtClean="0"/>
              <a:t>Wikis and blogs</a:t>
            </a:r>
          </a:p>
          <a:p>
            <a:pPr lvl="1"/>
            <a:r>
              <a:rPr lang="en-US" dirty="0" err="1" smtClean="0"/>
              <a:t>Facebook</a:t>
            </a:r>
            <a:r>
              <a:rPr lang="en-US" dirty="0" smtClean="0"/>
              <a:t>/Twitter</a:t>
            </a:r>
          </a:p>
          <a:p>
            <a:pPr lvl="1">
              <a:buNone/>
            </a:pPr>
            <a:endParaRPr lang="en-US" dirty="0" smtClean="0"/>
          </a:p>
          <a:p>
            <a:pPr lvl="1"/>
            <a:r>
              <a:rPr lang="en-US" dirty="0" smtClean="0"/>
              <a:t>They see a need, they find a simple solution</a:t>
            </a:r>
          </a:p>
          <a:p>
            <a:pPr lvl="1"/>
            <a:endParaRPr lang="en-US" dirty="0" smtClean="0"/>
          </a:p>
          <a:p>
            <a:pPr lvl="1"/>
            <a:r>
              <a:rPr lang="en-US" dirty="0" smtClean="0"/>
              <a:t>Doesn’t always translate to enterprise wide solution</a:t>
            </a:r>
          </a:p>
          <a:p>
            <a:pPr lvl="1"/>
            <a:endParaRPr lang="en-US" dirty="0" smtClean="0"/>
          </a:p>
          <a:p>
            <a:pPr lvl="1"/>
            <a:endParaRPr lang="en-US" dirty="0"/>
          </a:p>
        </p:txBody>
      </p:sp>
      <p:sp>
        <p:nvSpPr>
          <p:cNvPr id="3" name="Title 2"/>
          <p:cNvSpPr>
            <a:spLocks noGrp="1"/>
          </p:cNvSpPr>
          <p:nvPr>
            <p:ph type="title"/>
          </p:nvPr>
        </p:nvSpPr>
        <p:spPr>
          <a:xfrm>
            <a:off x="457200" y="457200"/>
            <a:ext cx="8229600" cy="1143000"/>
          </a:xfrm>
        </p:spPr>
        <p:txBody>
          <a:bodyPr>
            <a:normAutofit fontScale="90000"/>
          </a:bodyPr>
          <a:lstStyle/>
          <a:p>
            <a:r>
              <a:rPr lang="en-US" dirty="0" smtClean="0"/>
              <a:t>The Changing Face of Technology</a:t>
            </a:r>
            <a:br>
              <a:rPr lang="en-US" dirty="0" smtClean="0"/>
            </a:br>
            <a:r>
              <a:rPr lang="en-US" dirty="0" smtClean="0"/>
              <a:t>Informal “Hosted” Solutions</a:t>
            </a:r>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fontScale="92500" lnSpcReduction="20000"/>
          </a:bodyPr>
          <a:lstStyle/>
          <a:p>
            <a:r>
              <a:rPr lang="en-US" dirty="0" smtClean="0"/>
              <a:t>Checklist that incorporates cross function team questions including IT, business analysts, project manager and functional users</a:t>
            </a:r>
          </a:p>
          <a:p>
            <a:r>
              <a:rPr lang="en-US" dirty="0" smtClean="0"/>
              <a:t>Service Providers Requirements:</a:t>
            </a:r>
          </a:p>
          <a:p>
            <a:r>
              <a:rPr lang="en-US" b="1" dirty="0" smtClean="0">
                <a:hlinkClick r:id="rId3"/>
              </a:rPr>
              <a:t>Privacy and Confidentiality: Holding IT Service Providers Accountable</a:t>
            </a:r>
            <a:endParaRPr lang="en-US" dirty="0" smtClean="0"/>
          </a:p>
          <a:p>
            <a:r>
              <a:rPr lang="en-US" dirty="0" smtClean="0"/>
              <a:t>Project Governance being developed for hosted and non-hosted solutions</a:t>
            </a:r>
          </a:p>
          <a:p>
            <a:r>
              <a:rPr lang="en-US" dirty="0" smtClean="0"/>
              <a:t>Project Governance team for prioritization being formed –just because the system is hosted does not mean it is at the top of the priority list</a:t>
            </a:r>
          </a:p>
          <a:p>
            <a:endParaRPr lang="en-US" dirty="0" smtClean="0">
              <a:hlinkClick r:id="rId4"/>
            </a:endParaRPr>
          </a:p>
          <a:p>
            <a:pPr>
              <a:buNone/>
            </a:pPr>
            <a:r>
              <a:rPr lang="en-US" dirty="0" smtClean="0">
                <a:hlinkClick r:id="rId4"/>
              </a:rPr>
              <a:t>Checklist and Service Provider Requirements</a:t>
            </a:r>
            <a:endParaRPr lang="en-US" dirty="0" smtClean="0"/>
          </a:p>
        </p:txBody>
      </p:sp>
      <p:sp>
        <p:nvSpPr>
          <p:cNvPr id="3" name="Title 2"/>
          <p:cNvSpPr>
            <a:spLocks noGrp="1"/>
          </p:cNvSpPr>
          <p:nvPr>
            <p:ph type="title"/>
          </p:nvPr>
        </p:nvSpPr>
        <p:spPr/>
        <p:txBody>
          <a:bodyPr>
            <a:normAutofit fontScale="90000"/>
          </a:bodyPr>
          <a:lstStyle/>
          <a:p>
            <a:r>
              <a:rPr lang="en-US" dirty="0" smtClean="0"/>
              <a:t>What has come out of the cloud?</a:t>
            </a:r>
            <a:endParaRPr lang="en-US"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Disaster Recovery/Business Continuity</a:t>
            </a:r>
          </a:p>
          <a:p>
            <a:r>
              <a:rPr lang="en-US" dirty="0" smtClean="0"/>
              <a:t>Inexpensive storage</a:t>
            </a:r>
          </a:p>
          <a:p>
            <a:r>
              <a:rPr lang="en-US" dirty="0" smtClean="0"/>
              <a:t>Energy savings to the College</a:t>
            </a:r>
          </a:p>
          <a:p>
            <a:r>
              <a:rPr lang="en-US" dirty="0" smtClean="0"/>
              <a:t>No concern about platform</a:t>
            </a:r>
          </a:p>
          <a:p>
            <a:pPr marL="365760" lvl="1" indent="-256032">
              <a:spcBef>
                <a:spcPts val="400"/>
              </a:spcBef>
              <a:buSzPct val="68000"/>
              <a:buFont typeface="Wingdings 3"/>
              <a:buChar char=""/>
            </a:pPr>
            <a:r>
              <a:rPr lang="en-US" sz="2700" dirty="0" smtClean="0"/>
              <a:t>Hosted solutions provide expertise that we don’t have - IT staff can’t be expected to know it all</a:t>
            </a:r>
          </a:p>
          <a:p>
            <a:endParaRPr lang="en-US" dirty="0" smtClean="0"/>
          </a:p>
          <a:p>
            <a:endParaRPr lang="en-US" dirty="0"/>
          </a:p>
        </p:txBody>
      </p:sp>
      <p:sp>
        <p:nvSpPr>
          <p:cNvPr id="3" name="Title 2"/>
          <p:cNvSpPr>
            <a:spLocks noGrp="1"/>
          </p:cNvSpPr>
          <p:nvPr>
            <p:ph type="title"/>
          </p:nvPr>
        </p:nvSpPr>
        <p:spPr/>
        <p:txBody>
          <a:bodyPr/>
          <a:lstStyle/>
          <a:p>
            <a:r>
              <a:rPr lang="en-US" dirty="0" smtClean="0"/>
              <a:t>Pros of working in the cloud</a:t>
            </a:r>
            <a:endParaRPr lang="en-US"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US" dirty="0" smtClean="0"/>
              <a:t>Fear of the unknown – how secure is our data?</a:t>
            </a:r>
          </a:p>
          <a:p>
            <a:endParaRPr lang="en-US" dirty="0" smtClean="0"/>
          </a:p>
          <a:p>
            <a:r>
              <a:rPr lang="en-US" dirty="0" smtClean="0"/>
              <a:t>Loss of control</a:t>
            </a:r>
          </a:p>
          <a:p>
            <a:endParaRPr lang="en-US" dirty="0" smtClean="0"/>
          </a:p>
          <a:p>
            <a:r>
              <a:rPr lang="en-US" dirty="0" smtClean="0"/>
              <a:t>Missed learning opportunity for IT staff</a:t>
            </a:r>
          </a:p>
          <a:p>
            <a:endParaRPr lang="en-US" dirty="0" smtClean="0"/>
          </a:p>
          <a:p>
            <a:r>
              <a:rPr lang="en-US" dirty="0" smtClean="0"/>
              <a:t>Funding issues – is it really cheaper over 5-10 years</a:t>
            </a:r>
          </a:p>
          <a:p>
            <a:endParaRPr lang="en-US" dirty="0" smtClean="0"/>
          </a:p>
          <a:p>
            <a:r>
              <a:rPr lang="en-US" dirty="0" smtClean="0"/>
              <a:t>FREE is not “free” – IT resources: even servers</a:t>
            </a:r>
          </a:p>
          <a:p>
            <a:endParaRPr lang="en-US" dirty="0" smtClean="0"/>
          </a:p>
          <a:p>
            <a:r>
              <a:rPr lang="en-US" dirty="0" smtClean="0"/>
              <a:t>IT taking on non-traditional IT roles (like contract review, vetting safety of vendor environments)</a:t>
            </a:r>
          </a:p>
          <a:p>
            <a:endParaRPr lang="en-US" dirty="0" smtClean="0"/>
          </a:p>
          <a:p>
            <a:endParaRPr lang="en-US" dirty="0"/>
          </a:p>
        </p:txBody>
      </p:sp>
      <p:sp>
        <p:nvSpPr>
          <p:cNvPr id="3" name="Title 2"/>
          <p:cNvSpPr>
            <a:spLocks noGrp="1"/>
          </p:cNvSpPr>
          <p:nvPr>
            <p:ph type="title"/>
          </p:nvPr>
        </p:nvSpPr>
        <p:spPr/>
        <p:txBody>
          <a:bodyPr/>
          <a:lstStyle/>
          <a:p>
            <a:r>
              <a:rPr lang="en-US" dirty="0" smtClean="0"/>
              <a:t>Cons of working in the cloud</a:t>
            </a:r>
            <a:endParaRPr lang="en-US" dirty="0"/>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Develop RFI for Cloud Computing/</a:t>
            </a:r>
            <a:r>
              <a:rPr lang="en-US" dirty="0" err="1" smtClean="0"/>
              <a:t>SaaS</a:t>
            </a:r>
            <a:endParaRPr lang="en-US" dirty="0" smtClean="0"/>
          </a:p>
          <a:p>
            <a:r>
              <a:rPr lang="en-US" dirty="0" smtClean="0"/>
              <a:t>Implement project governance plan including prioritization process</a:t>
            </a:r>
          </a:p>
          <a:p>
            <a:r>
              <a:rPr lang="en-US" dirty="0" smtClean="0"/>
              <a:t>Gmail for alumni and students – can </a:t>
            </a:r>
            <a:r>
              <a:rPr lang="en-US" dirty="0" err="1" smtClean="0"/>
              <a:t>google</a:t>
            </a:r>
            <a:r>
              <a:rPr lang="en-US" dirty="0" smtClean="0"/>
              <a:t> apps be far behind</a:t>
            </a:r>
          </a:p>
          <a:p>
            <a:r>
              <a:rPr lang="en-US" dirty="0" smtClean="0"/>
              <a:t>Define new roles and retrain IT staff in support of hosted solutions including contract issues and negotiations, offsite infrastructure review</a:t>
            </a:r>
          </a:p>
          <a:p>
            <a:endParaRPr lang="en-US" dirty="0" smtClean="0"/>
          </a:p>
          <a:p>
            <a:endParaRPr lang="en-US" dirty="0" smtClean="0"/>
          </a:p>
        </p:txBody>
      </p:sp>
      <p:sp>
        <p:nvSpPr>
          <p:cNvPr id="3" name="Title 2"/>
          <p:cNvSpPr>
            <a:spLocks noGrp="1"/>
          </p:cNvSpPr>
          <p:nvPr>
            <p:ph type="title"/>
          </p:nvPr>
        </p:nvSpPr>
        <p:spPr/>
        <p:txBody>
          <a:bodyPr/>
          <a:lstStyle/>
          <a:p>
            <a:r>
              <a:rPr lang="en-US" dirty="0" smtClean="0"/>
              <a:t>What’s next for TCNJ</a:t>
            </a:r>
            <a:endParaRPr 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28600"/>
            <a:ext cx="8229600" cy="609600"/>
          </a:xfrm>
        </p:spPr>
        <p:txBody>
          <a:bodyPr>
            <a:normAutofit fontScale="90000"/>
          </a:bodyPr>
          <a:lstStyle/>
          <a:p>
            <a:pPr algn="ctr"/>
            <a:r>
              <a:rPr lang="en-US" dirty="0" smtClean="0"/>
              <a:t>What’s next for TCNJ</a:t>
            </a:r>
            <a:endParaRPr lang="en-US" dirty="0"/>
          </a:p>
        </p:txBody>
      </p:sp>
      <p:pic>
        <p:nvPicPr>
          <p:cNvPr id="1027" name="Picture 3"/>
          <p:cNvPicPr>
            <a:picLocks noChangeAspect="1" noChangeArrowheads="1"/>
          </p:cNvPicPr>
          <p:nvPr/>
        </p:nvPicPr>
        <p:blipFill>
          <a:blip r:embed="rId3"/>
          <a:srcRect/>
          <a:stretch>
            <a:fillRect/>
          </a:stretch>
        </p:blipFill>
        <p:spPr bwMode="auto">
          <a:xfrm>
            <a:off x="1905000" y="762000"/>
            <a:ext cx="5715000" cy="542541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I am</a:t>
            </a:r>
            <a:endParaRPr lang="en-US" dirty="0"/>
          </a:p>
        </p:txBody>
      </p:sp>
      <p:sp>
        <p:nvSpPr>
          <p:cNvPr id="3" name="Content Placeholder 2"/>
          <p:cNvSpPr>
            <a:spLocks noGrp="1"/>
          </p:cNvSpPr>
          <p:nvPr>
            <p:ph idx="1"/>
          </p:nvPr>
        </p:nvSpPr>
        <p:spPr>
          <a:xfrm>
            <a:off x="457200" y="1295400"/>
            <a:ext cx="8229600" cy="4525963"/>
          </a:xfrm>
        </p:spPr>
        <p:txBody>
          <a:bodyPr/>
          <a:lstStyle/>
          <a:p>
            <a:r>
              <a:rPr lang="en-US" dirty="0" smtClean="0"/>
              <a:t>VP of IT and Enrollment Services at The College of New Jersey</a:t>
            </a:r>
          </a:p>
          <a:p>
            <a:r>
              <a:rPr lang="en-US" dirty="0" smtClean="0"/>
              <a:t>Enrollment Services – Financial Aid, Student Accounts, Records &amp; Registration and the Center for Institutional Effectiveness</a:t>
            </a:r>
          </a:p>
          <a:p>
            <a:r>
              <a:rPr lang="en-US" dirty="0" smtClean="0"/>
              <a:t>Mid-size College</a:t>
            </a:r>
          </a:p>
          <a:p>
            <a:r>
              <a:rPr lang="en-US" dirty="0" smtClean="0"/>
              <a:t>Full time enrollment – 6000</a:t>
            </a:r>
          </a:p>
          <a:p>
            <a:r>
              <a:rPr lang="en-US" dirty="0" smtClean="0"/>
              <a:t>Approximately 3600 residential students</a:t>
            </a:r>
          </a:p>
          <a:p>
            <a:r>
              <a:rPr lang="en-US" dirty="0" smtClean="0"/>
              <a:t>Centralized IT with approximately 60 staff members</a:t>
            </a:r>
          </a:p>
          <a:p>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Disaster Recovery/Business Continuity Planning services</a:t>
            </a:r>
          </a:p>
          <a:p>
            <a:r>
              <a:rPr lang="en-US" dirty="0" smtClean="0"/>
              <a:t>Develop standard process for identifying break-even point for cost effectiveness– include equipment replacement, staff time </a:t>
            </a:r>
          </a:p>
          <a:p>
            <a:r>
              <a:rPr lang="en-US" dirty="0" smtClean="0"/>
              <a:t>Due diligence for existing contracts</a:t>
            </a:r>
          </a:p>
          <a:p>
            <a:r>
              <a:rPr lang="en-US" dirty="0" smtClean="0"/>
              <a:t>Develop a plan for an exit strategy – just in case </a:t>
            </a:r>
          </a:p>
          <a:p>
            <a:pPr lvl="1"/>
            <a:r>
              <a:rPr lang="en-US" dirty="0" smtClean="0"/>
              <a:t>What if Google start to charge for email??</a:t>
            </a:r>
          </a:p>
          <a:p>
            <a:endParaRPr lang="en-US" dirty="0"/>
          </a:p>
        </p:txBody>
      </p:sp>
      <p:sp>
        <p:nvSpPr>
          <p:cNvPr id="3" name="Title 2"/>
          <p:cNvSpPr>
            <a:spLocks noGrp="1"/>
          </p:cNvSpPr>
          <p:nvPr>
            <p:ph type="title"/>
          </p:nvPr>
        </p:nvSpPr>
        <p:spPr/>
        <p:txBody>
          <a:bodyPr/>
          <a:lstStyle/>
          <a:p>
            <a:r>
              <a:rPr lang="en-US" dirty="0" smtClean="0"/>
              <a:t>What’s next for TCNJ</a:t>
            </a:r>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229600" cy="4525963"/>
          </a:xfrm>
        </p:spPr>
        <p:txBody>
          <a:bodyPr/>
          <a:lstStyle/>
          <a:p>
            <a:r>
              <a:rPr lang="en-US" dirty="0" smtClean="0"/>
              <a:t>IT still a driver – but now a back seat driver</a:t>
            </a:r>
          </a:p>
          <a:p>
            <a:endParaRPr lang="en-US" dirty="0"/>
          </a:p>
        </p:txBody>
      </p:sp>
      <p:sp>
        <p:nvSpPr>
          <p:cNvPr id="3" name="Title 2"/>
          <p:cNvSpPr>
            <a:spLocks noGrp="1"/>
          </p:cNvSpPr>
          <p:nvPr>
            <p:ph type="title"/>
          </p:nvPr>
        </p:nvSpPr>
        <p:spPr/>
        <p:txBody>
          <a:bodyPr/>
          <a:lstStyle/>
          <a:p>
            <a:r>
              <a:rPr lang="en-US" dirty="0" smtClean="0"/>
              <a:t>What’s next for TCNJ</a:t>
            </a:r>
            <a:endParaRPr lang="en-US" dirty="0"/>
          </a:p>
        </p:txBody>
      </p:sp>
      <p:pic>
        <p:nvPicPr>
          <p:cNvPr id="9" name="Picture 8" descr="relax.jpeg"/>
          <p:cNvPicPr>
            <a:picLocks noChangeAspect="1"/>
          </p:cNvPicPr>
          <p:nvPr/>
        </p:nvPicPr>
        <p:blipFill>
          <a:blip r:embed="rId2"/>
          <a:stretch>
            <a:fillRect/>
          </a:stretch>
        </p:blipFill>
        <p:spPr>
          <a:xfrm>
            <a:off x="838200" y="1828800"/>
            <a:ext cx="7284720" cy="4052126"/>
          </a:xfrm>
          <a:prstGeom prst="rect">
            <a:avLst/>
          </a:prstGeom>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4525963"/>
          </a:xfrm>
        </p:spPr>
        <p:txBody>
          <a:bodyPr/>
          <a:lstStyle/>
          <a:p>
            <a:pPr>
              <a:buNone/>
            </a:pPr>
            <a:r>
              <a:rPr lang="en-US" b="1" dirty="0" smtClean="0"/>
              <a:t>General</a:t>
            </a:r>
            <a:endParaRPr lang="en-US" dirty="0" smtClean="0"/>
          </a:p>
          <a:p>
            <a:r>
              <a:rPr lang="en-US" dirty="0" smtClean="0"/>
              <a:t>What department is leading this initiative?</a:t>
            </a:r>
          </a:p>
          <a:p>
            <a:r>
              <a:rPr lang="en-US" dirty="0" smtClean="0"/>
              <a:t>Who is the project manager?</a:t>
            </a:r>
          </a:p>
          <a:p>
            <a:r>
              <a:rPr lang="en-US" dirty="0" smtClean="0"/>
              <a:t>Is there buy-in for the constituents using the product?</a:t>
            </a:r>
          </a:p>
          <a:p>
            <a:r>
              <a:rPr lang="en-US" dirty="0" smtClean="0"/>
              <a:t>Are there other products/services similar to this one already in place on campus and if so, is the current product a viable solution?</a:t>
            </a:r>
          </a:p>
          <a:p>
            <a:endParaRPr lang="en-US" dirty="0"/>
          </a:p>
        </p:txBody>
      </p:sp>
      <p:sp>
        <p:nvSpPr>
          <p:cNvPr id="3" name="Title 2"/>
          <p:cNvSpPr>
            <a:spLocks noGrp="1"/>
          </p:cNvSpPr>
          <p:nvPr>
            <p:ph type="title"/>
          </p:nvPr>
        </p:nvSpPr>
        <p:spPr>
          <a:xfrm>
            <a:off x="457200" y="685800"/>
            <a:ext cx="8229600" cy="1143000"/>
          </a:xfrm>
        </p:spPr>
        <p:txBody>
          <a:bodyPr>
            <a:normAutofit fontScale="90000"/>
          </a:bodyPr>
          <a:lstStyle/>
          <a:p>
            <a:r>
              <a:rPr lang="en-US" dirty="0" smtClean="0"/>
              <a:t>TCNJ - IT Questions Regarding Hosted Solutions</a:t>
            </a:r>
            <a:br>
              <a:rPr lang="en-US" dirty="0" smtClean="0"/>
            </a:br>
            <a:endParaRPr lang="en-US" dirty="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b="1" dirty="0" smtClean="0"/>
              <a:t>Funding:</a:t>
            </a:r>
            <a:endParaRPr lang="en-US" dirty="0" smtClean="0"/>
          </a:p>
          <a:p>
            <a:r>
              <a:rPr lang="en-US" dirty="0" smtClean="0"/>
              <a:t>What is the initial cost of the hosted solution and who is funding?</a:t>
            </a:r>
          </a:p>
          <a:p>
            <a:r>
              <a:rPr lang="en-US" dirty="0" smtClean="0"/>
              <a:t>What is the yearly maintenance fee and who is funding?</a:t>
            </a:r>
          </a:p>
          <a:p>
            <a:r>
              <a:rPr lang="en-US" dirty="0" smtClean="0"/>
              <a:t>Are there additional hardware costs and who is funding?</a:t>
            </a:r>
          </a:p>
          <a:p>
            <a:r>
              <a:rPr lang="en-US" dirty="0" smtClean="0"/>
              <a:t>Will we require maintenance contracts for any additional hardware and if so, what is the cost?</a:t>
            </a:r>
          </a:p>
          <a:p>
            <a:r>
              <a:rPr lang="en-US" dirty="0" smtClean="0"/>
              <a:t>Does the initial cost cover training and implementation?</a:t>
            </a:r>
          </a:p>
          <a:p>
            <a:r>
              <a:rPr lang="en-US" dirty="0" smtClean="0"/>
              <a:t>How many licenses are we getting?  </a:t>
            </a:r>
          </a:p>
          <a:p>
            <a:r>
              <a:rPr lang="en-US" dirty="0" smtClean="0"/>
              <a:t>Is there any data conversion cost with this project?</a:t>
            </a:r>
          </a:p>
          <a:p>
            <a:endParaRPr lang="en-US" dirty="0"/>
          </a:p>
        </p:txBody>
      </p:sp>
      <p:sp>
        <p:nvSpPr>
          <p:cNvPr id="3" name="Title 2"/>
          <p:cNvSpPr>
            <a:spLocks noGrp="1"/>
          </p:cNvSpPr>
          <p:nvPr>
            <p:ph type="title"/>
          </p:nvPr>
        </p:nvSpPr>
        <p:spPr/>
        <p:txBody>
          <a:bodyPr>
            <a:normAutofit fontScale="90000"/>
          </a:bodyPr>
          <a:lstStyle/>
          <a:p>
            <a:r>
              <a:rPr lang="en-US" dirty="0" smtClean="0"/>
              <a:t>TCNJ - IT Questions Regarding Hosted Solutions</a:t>
            </a:r>
            <a:endParaRPr lang="en-US" dirty="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b="1" dirty="0" smtClean="0"/>
              <a:t>Technical:</a:t>
            </a:r>
            <a:endParaRPr lang="en-US" dirty="0" smtClean="0"/>
          </a:p>
          <a:p>
            <a:r>
              <a:rPr lang="en-US" dirty="0" smtClean="0"/>
              <a:t>Is this a web based solution or is there a client to install?</a:t>
            </a:r>
          </a:p>
          <a:p>
            <a:r>
              <a:rPr lang="en-US" dirty="0" smtClean="0"/>
              <a:t>Will this system be integrated with other systems on campus?  If so, is there a cost associated with this and who will write the interface?</a:t>
            </a:r>
          </a:p>
          <a:p>
            <a:r>
              <a:rPr lang="en-US" dirty="0" smtClean="0"/>
              <a:t>How are users authenticated?  Do they use a single sign-on solution like CAS (Central Authentication Service)?  Will it be done through our system or will there be external authentication with new ids/passwords?</a:t>
            </a:r>
          </a:p>
          <a:p>
            <a:r>
              <a:rPr lang="en-US" dirty="0" smtClean="0"/>
              <a:t>What databases are supported?</a:t>
            </a:r>
          </a:p>
          <a:p>
            <a:endParaRPr lang="en-US" dirty="0"/>
          </a:p>
        </p:txBody>
      </p:sp>
      <p:sp>
        <p:nvSpPr>
          <p:cNvPr id="3" name="Title 2"/>
          <p:cNvSpPr>
            <a:spLocks noGrp="1"/>
          </p:cNvSpPr>
          <p:nvPr>
            <p:ph type="title"/>
          </p:nvPr>
        </p:nvSpPr>
        <p:spPr/>
        <p:txBody>
          <a:bodyPr>
            <a:normAutofit fontScale="90000"/>
          </a:bodyPr>
          <a:lstStyle/>
          <a:p>
            <a:r>
              <a:rPr lang="en-US" dirty="0" smtClean="0"/>
              <a:t>TCNJ - IT Questions Regarding Hosted Solutions</a:t>
            </a:r>
            <a:endParaRPr lang="en-US" dirty="0"/>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buNone/>
            </a:pPr>
            <a:r>
              <a:rPr lang="en-US" b="1" dirty="0" smtClean="0"/>
              <a:t>Technical continued:</a:t>
            </a:r>
          </a:p>
          <a:p>
            <a:r>
              <a:rPr lang="en-US" dirty="0" smtClean="0"/>
              <a:t>What type of impact will the application have on campus servers?</a:t>
            </a:r>
          </a:p>
          <a:p>
            <a:r>
              <a:rPr lang="en-US" dirty="0" smtClean="0"/>
              <a:t>Can we limit the software to be accessible only via VPN and on campus?  Is access limited to a set of IP addresses for security reasons? </a:t>
            </a:r>
          </a:p>
          <a:p>
            <a:r>
              <a:rPr lang="en-US" dirty="0" smtClean="0"/>
              <a:t>Do we need to dedicate a certain amount of Internet bandwidth to the site hosting the software? </a:t>
            </a:r>
          </a:p>
          <a:p>
            <a:r>
              <a:rPr lang="en-US" dirty="0" smtClean="0"/>
              <a:t>If this product interfaces with another product, does it place any limitations on our upgrade cycle?  Will this product affect the ability of any current system to be upgraded in the future?</a:t>
            </a:r>
            <a:r>
              <a:rPr lang="en-US" b="1" dirty="0" smtClean="0"/>
              <a:t> </a:t>
            </a:r>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TCNJ - IT Questions Regarding Hosted Solutions</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None/>
            </a:pPr>
            <a:r>
              <a:rPr lang="en-US" b="1" dirty="0" smtClean="0"/>
              <a:t>Logistical/Support Issues:</a:t>
            </a:r>
            <a:endParaRPr lang="en-US" dirty="0" smtClean="0"/>
          </a:p>
          <a:p>
            <a:r>
              <a:rPr lang="en-US" dirty="0" smtClean="0"/>
              <a:t>How much time will this take to implement from a personnel perspective?</a:t>
            </a:r>
          </a:p>
          <a:p>
            <a:r>
              <a:rPr lang="en-US" dirty="0" smtClean="0"/>
              <a:t>What is the implementation timeframe?  </a:t>
            </a:r>
          </a:p>
          <a:p>
            <a:r>
              <a:rPr lang="en-US" dirty="0" smtClean="0"/>
              <a:t>What kind of technical support will be available for both functional users and technical support staff?</a:t>
            </a:r>
          </a:p>
          <a:p>
            <a:r>
              <a:rPr lang="en-US" dirty="0" smtClean="0"/>
              <a:t>What type of end user support is provided by the vendor?</a:t>
            </a:r>
          </a:p>
          <a:p>
            <a:r>
              <a:rPr lang="en-US" dirty="0" smtClean="0"/>
              <a:t>What kind of questions should the Help Desk be prepared for?  Who should the Help Desk forward calls to for non-technical issues?</a:t>
            </a:r>
          </a:p>
          <a:p>
            <a:endParaRPr lang="en-US" dirty="0"/>
          </a:p>
        </p:txBody>
      </p:sp>
      <p:sp>
        <p:nvSpPr>
          <p:cNvPr id="3" name="Title 2"/>
          <p:cNvSpPr>
            <a:spLocks noGrp="1"/>
          </p:cNvSpPr>
          <p:nvPr>
            <p:ph type="title"/>
          </p:nvPr>
        </p:nvSpPr>
        <p:spPr/>
        <p:txBody>
          <a:bodyPr>
            <a:normAutofit fontScale="90000"/>
          </a:bodyPr>
          <a:lstStyle/>
          <a:p>
            <a:r>
              <a:rPr lang="en-US" dirty="0" smtClean="0"/>
              <a:t>TCNJ - IT Questions Regarding Hosted Solutions</a:t>
            </a:r>
            <a:endParaRPr lang="en-US" dirty="0"/>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buNone/>
            </a:pPr>
            <a:r>
              <a:rPr lang="en-US" b="1" dirty="0" smtClean="0"/>
              <a:t>Data Issues:</a:t>
            </a:r>
            <a:endParaRPr lang="en-US" dirty="0" smtClean="0"/>
          </a:p>
          <a:p>
            <a:r>
              <a:rPr lang="en-US" dirty="0" smtClean="0"/>
              <a:t>Who owns the data? </a:t>
            </a:r>
          </a:p>
          <a:p>
            <a:r>
              <a:rPr lang="en-US" dirty="0" smtClean="0"/>
              <a:t>How will we load the data to the system - and get data back to a TCNJ system if needed?   </a:t>
            </a:r>
          </a:p>
          <a:p>
            <a:r>
              <a:rPr lang="en-US" dirty="0" smtClean="0"/>
              <a:t>If we own the data, in what format do we get the data back if we ask for it?</a:t>
            </a:r>
          </a:p>
          <a:p>
            <a:r>
              <a:rPr lang="en-US" dirty="0" smtClean="0"/>
              <a:t>What are the vendor’s policies on FERPA and privacy issues?</a:t>
            </a:r>
          </a:p>
          <a:p>
            <a:r>
              <a:rPr lang="en-US" dirty="0" smtClean="0"/>
              <a:t>Has IT conducted a “security” review of this company’s approach to data storage, security, backups, and privacy?</a:t>
            </a:r>
          </a:p>
          <a:p>
            <a:r>
              <a:rPr lang="en-US" dirty="0" smtClean="0"/>
              <a:t>Has the custodian of the data agreed that this data can reside offsite? Where will the data be hosted and where will the data be stored (in the US or overseas)?</a:t>
            </a:r>
          </a:p>
          <a:p>
            <a:endParaRPr lang="en-US" dirty="0"/>
          </a:p>
        </p:txBody>
      </p:sp>
      <p:sp>
        <p:nvSpPr>
          <p:cNvPr id="3" name="Title 2"/>
          <p:cNvSpPr>
            <a:spLocks noGrp="1"/>
          </p:cNvSpPr>
          <p:nvPr>
            <p:ph type="title"/>
          </p:nvPr>
        </p:nvSpPr>
        <p:spPr/>
        <p:txBody>
          <a:bodyPr>
            <a:normAutofit fontScale="90000"/>
          </a:bodyPr>
          <a:lstStyle/>
          <a:p>
            <a:r>
              <a:rPr lang="en-US" dirty="0" smtClean="0"/>
              <a:t>TCNJ - IT Questions Regarding Hosted Solutions</a:t>
            </a:r>
            <a:endParaRPr lang="en-US" dirty="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057400"/>
            <a:ext cx="7772400" cy="1829761"/>
          </a:xfrm>
        </p:spPr>
        <p:txBody>
          <a:bodyPr/>
          <a:lstStyle/>
          <a:p>
            <a:pPr algn="l"/>
            <a:r>
              <a:rPr lang="en-US" dirty="0" smtClean="0"/>
              <a:t>Nadine Stern</a:t>
            </a:r>
            <a:br>
              <a:rPr lang="en-US" dirty="0" smtClean="0"/>
            </a:br>
            <a:r>
              <a:rPr lang="en-US" dirty="0" smtClean="0"/>
              <a:t>stern@tcnj.edu</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i="1" dirty="0" smtClean="0">
                <a:latin typeface="Arial" charset="0"/>
                <a:ea typeface="ＭＳ Ｐゴシック" pitchFamily="80" charset="-128"/>
                <a:cs typeface="Arial" charset="0"/>
              </a:rPr>
              <a:t>Copyright-  The College of New Jersey , 2009. 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endParaRPr lang="en-US" dirty="0"/>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Who I am not</a:t>
            </a:r>
            <a:endParaRPr lang="en-US" dirty="0"/>
          </a:p>
        </p:txBody>
      </p:sp>
      <p:sp>
        <p:nvSpPr>
          <p:cNvPr id="8" name="Text Placeholder 7"/>
          <p:cNvSpPr>
            <a:spLocks noGrp="1"/>
          </p:cNvSpPr>
          <p:nvPr>
            <p:ph type="body" idx="1"/>
          </p:nvPr>
        </p:nvSpPr>
        <p:spPr>
          <a:xfrm>
            <a:off x="381000" y="1295400"/>
            <a:ext cx="4040188" cy="1752600"/>
          </a:xfrm>
        </p:spPr>
        <p:txBody>
          <a:bodyPr>
            <a:normAutofit fontScale="92500"/>
          </a:bodyPr>
          <a:lstStyle/>
          <a:p>
            <a:r>
              <a:rPr lang="en-US" dirty="0" smtClean="0"/>
              <a:t>Tracy </a:t>
            </a:r>
            <a:r>
              <a:rPr lang="en-US" dirty="0" err="1" smtClean="0"/>
              <a:t>Mitrano</a:t>
            </a:r>
            <a:r>
              <a:rPr lang="en-US" dirty="0" smtClean="0"/>
              <a:t> – Cornell</a:t>
            </a:r>
          </a:p>
          <a:p>
            <a:r>
              <a:rPr lang="en-US" b="1" dirty="0" smtClean="0"/>
              <a:t>Director of IT Policy and of</a:t>
            </a:r>
            <a:br>
              <a:rPr lang="en-US" b="1" dirty="0" smtClean="0"/>
            </a:br>
            <a:r>
              <a:rPr lang="en-US" b="1" dirty="0" smtClean="0"/>
              <a:t>Computer Policy and Law Program</a:t>
            </a:r>
            <a:endParaRPr lang="en-US" dirty="0"/>
          </a:p>
        </p:txBody>
      </p:sp>
      <p:sp>
        <p:nvSpPr>
          <p:cNvPr id="10" name="Text Placeholder 9"/>
          <p:cNvSpPr>
            <a:spLocks noGrp="1"/>
          </p:cNvSpPr>
          <p:nvPr>
            <p:ph type="body" sz="half" idx="3"/>
          </p:nvPr>
        </p:nvSpPr>
        <p:spPr>
          <a:xfrm>
            <a:off x="4800600" y="1295400"/>
            <a:ext cx="4041775" cy="1752600"/>
          </a:xfrm>
        </p:spPr>
        <p:txBody>
          <a:bodyPr>
            <a:normAutofit/>
          </a:bodyPr>
          <a:lstStyle/>
          <a:p>
            <a:r>
              <a:rPr lang="en-US" dirty="0" smtClean="0"/>
              <a:t>Richard Katz – Vice President - </a:t>
            </a:r>
            <a:r>
              <a:rPr lang="en-US" dirty="0" err="1" smtClean="0"/>
              <a:t>Educause</a:t>
            </a:r>
            <a:endParaRPr lang="en-US" dirty="0" smtClean="0"/>
          </a:p>
        </p:txBody>
      </p:sp>
      <p:pic>
        <p:nvPicPr>
          <p:cNvPr id="12" name="Content Placeholder 11" descr="Tracy Mitrano pic.jpg"/>
          <p:cNvPicPr>
            <a:picLocks noGrp="1" noChangeAspect="1"/>
          </p:cNvPicPr>
          <p:nvPr>
            <p:ph sz="quarter" idx="4"/>
          </p:nvPr>
        </p:nvPicPr>
        <p:blipFill>
          <a:blip r:embed="rId3"/>
          <a:stretch>
            <a:fillRect/>
          </a:stretch>
        </p:blipFill>
        <p:spPr>
          <a:xfrm>
            <a:off x="838200" y="3276600"/>
            <a:ext cx="3021753" cy="3162300"/>
          </a:xfrm>
        </p:spPr>
      </p:pic>
      <p:pic>
        <p:nvPicPr>
          <p:cNvPr id="11" name="Content Placeholder 10" descr="richard katz.png"/>
          <p:cNvPicPr>
            <a:picLocks noGrp="1" noChangeAspect="1"/>
          </p:cNvPicPr>
          <p:nvPr>
            <p:ph sz="quarter" idx="2"/>
          </p:nvPr>
        </p:nvPicPr>
        <p:blipFill>
          <a:blip r:embed="rId4"/>
          <a:stretch>
            <a:fillRect/>
          </a:stretch>
        </p:blipFill>
        <p:spPr>
          <a:xfrm>
            <a:off x="5562600" y="3276600"/>
            <a:ext cx="2438400" cy="3277419"/>
          </a:xfrm>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81200"/>
            <a:ext cx="8229600" cy="4525963"/>
          </a:xfrm>
        </p:spPr>
        <p:txBody>
          <a:bodyPr>
            <a:normAutofit/>
          </a:bodyPr>
          <a:lstStyle/>
          <a:p>
            <a:pPr>
              <a:buNone/>
            </a:pPr>
            <a:r>
              <a:rPr lang="en-US" dirty="0" smtClean="0"/>
              <a:t>“</a:t>
            </a:r>
            <a:r>
              <a:rPr lang="en-US" dirty="0" err="1" smtClean="0"/>
              <a:t>Saas</a:t>
            </a:r>
            <a:r>
              <a:rPr lang="en-US" dirty="0" smtClean="0"/>
              <a:t> ..is the use of application software run by a third-party provider and accessed by users via the Internet” </a:t>
            </a:r>
          </a:p>
          <a:p>
            <a:pPr>
              <a:buNone/>
            </a:pPr>
            <a:r>
              <a:rPr lang="en-US" dirty="0" smtClean="0"/>
              <a:t>  Phil Goldstein – Alternative IT Sourcing Strategies:  From the Campus to the Cloud</a:t>
            </a:r>
          </a:p>
          <a:p>
            <a:endParaRPr lang="en-US" dirty="0" smtClean="0"/>
          </a:p>
          <a:p>
            <a:r>
              <a:rPr lang="en-US" dirty="0" smtClean="0"/>
              <a:t>The National Student Clearinghouse (2002)</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lang="en-US" dirty="0" smtClean="0"/>
              <a:t>Have we been in the cloud for years?</a:t>
            </a:r>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191000"/>
          </a:xfrm>
        </p:spPr>
        <p:txBody>
          <a:bodyPr/>
          <a:lstStyle/>
          <a:p>
            <a:endParaRPr lang="en-US" dirty="0" smtClean="0"/>
          </a:p>
          <a:p>
            <a:r>
              <a:rPr lang="en-US" dirty="0" smtClean="0"/>
              <a:t>Have I been in a cloud for years and just didn’t realize it?</a:t>
            </a:r>
          </a:p>
          <a:p>
            <a:r>
              <a:rPr lang="en-US" dirty="0" smtClean="0"/>
              <a:t>Am I working in a cloud now?</a:t>
            </a:r>
          </a:p>
          <a:p>
            <a:r>
              <a:rPr lang="en-US" dirty="0" smtClean="0"/>
              <a:t>Will the clouds be followed by a storm?</a:t>
            </a:r>
          </a:p>
          <a:p>
            <a:r>
              <a:rPr lang="en-US" dirty="0" smtClean="0"/>
              <a:t>Will I have an umbrella?</a:t>
            </a:r>
          </a:p>
          <a:p>
            <a:endParaRPr lang="en-US" dirty="0" smtClean="0"/>
          </a:p>
          <a:p>
            <a:r>
              <a:rPr lang="en-US" dirty="0" smtClean="0"/>
              <a:t>(I am not trying to define Cloud Computing or </a:t>
            </a:r>
            <a:r>
              <a:rPr lang="en-US" dirty="0" err="1" smtClean="0"/>
              <a:t>SaaS</a:t>
            </a:r>
            <a:r>
              <a:rPr lang="en-US" dirty="0" smtClean="0"/>
              <a:t>)</a:t>
            </a:r>
            <a:endParaRPr lang="en-US" dirty="0"/>
          </a:p>
        </p:txBody>
      </p:sp>
      <p:sp>
        <p:nvSpPr>
          <p:cNvPr id="3" name="Title 2"/>
          <p:cNvSpPr>
            <a:spLocks noGrp="1"/>
          </p:cNvSpPr>
          <p:nvPr>
            <p:ph type="title"/>
          </p:nvPr>
        </p:nvSpPr>
        <p:spPr/>
        <p:txBody>
          <a:bodyPr/>
          <a:lstStyle/>
          <a:p>
            <a:pPr algn="ctr"/>
            <a:r>
              <a:rPr lang="en-US" dirty="0" smtClean="0"/>
              <a:t>What I know I don’t know</a:t>
            </a:r>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2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20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20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normAutofit/>
          </a:bodyPr>
          <a:lstStyle/>
          <a:p>
            <a:r>
              <a:rPr lang="en-US" dirty="0" smtClean="0"/>
              <a:t>Budget constraints</a:t>
            </a:r>
          </a:p>
          <a:p>
            <a:endParaRPr lang="en-US" dirty="0" smtClean="0"/>
          </a:p>
          <a:p>
            <a:r>
              <a:rPr lang="en-US" dirty="0" smtClean="0"/>
              <a:t>Sales people can do a demo that makes any technology product look amazing (and sometimes even FREE)</a:t>
            </a:r>
          </a:p>
          <a:p>
            <a:endParaRPr lang="en-US" dirty="0" smtClean="0"/>
          </a:p>
          <a:p>
            <a:r>
              <a:rPr lang="en-US" dirty="0" smtClean="0"/>
              <a:t>Increase in requests from departments</a:t>
            </a:r>
          </a:p>
          <a:p>
            <a:endParaRPr lang="en-US" dirty="0" smtClean="0"/>
          </a:p>
          <a:p>
            <a:r>
              <a:rPr lang="en-US" dirty="0" smtClean="0"/>
              <a:t>And THE PREDICTIONS are coming true</a:t>
            </a:r>
          </a:p>
          <a:p>
            <a:endParaRPr lang="en-US" dirty="0"/>
          </a:p>
        </p:txBody>
      </p:sp>
      <p:sp>
        <p:nvSpPr>
          <p:cNvPr id="3" name="Title 2"/>
          <p:cNvSpPr>
            <a:spLocks noGrp="1"/>
          </p:cNvSpPr>
          <p:nvPr>
            <p:ph type="title"/>
          </p:nvPr>
        </p:nvSpPr>
        <p:spPr/>
        <p:txBody>
          <a:bodyPr>
            <a:normAutofit fontScale="90000"/>
          </a:bodyPr>
          <a:lstStyle/>
          <a:p>
            <a:r>
              <a:rPr lang="en-US" dirty="0" smtClean="0"/>
              <a:t>Why is TCNJ moving to the Cloud?</a:t>
            </a:r>
            <a:endParaRPr lang="en-US" dirty="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lstStyle/>
          <a:p>
            <a:r>
              <a:rPr lang="en-US" dirty="0" smtClean="0"/>
              <a:t>Gartner Hype Cycle</a:t>
            </a:r>
            <a:endParaRPr lang="en-US" dirty="0"/>
          </a:p>
        </p:txBody>
      </p:sp>
      <p:pic>
        <p:nvPicPr>
          <p:cNvPr id="5" name="Picture 4" descr="gartner-emerging-technologies-hype-cycle-2009 with cloud highlighted.png"/>
          <p:cNvPicPr>
            <a:picLocks noChangeAspect="1"/>
          </p:cNvPicPr>
          <p:nvPr/>
        </p:nvPicPr>
        <p:blipFill>
          <a:blip r:embed="rId3"/>
          <a:stretch>
            <a:fillRect/>
          </a:stretch>
        </p:blipFill>
        <p:spPr>
          <a:xfrm>
            <a:off x="1066800" y="1066800"/>
            <a:ext cx="6858000" cy="5603185"/>
          </a:xfrm>
          <a:prstGeom prst="rect">
            <a:avLst/>
          </a:prstGeo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ver-2009-Horizon-Report.jpg"/>
          <p:cNvPicPr>
            <a:picLocks noGrp="1" noChangeAspect="1"/>
          </p:cNvPicPr>
          <p:nvPr>
            <p:ph idx="1"/>
          </p:nvPr>
        </p:nvPicPr>
        <p:blipFill>
          <a:blip r:embed="rId3"/>
          <a:stretch>
            <a:fillRect/>
          </a:stretch>
        </p:blipFill>
        <p:spPr>
          <a:xfrm>
            <a:off x="2362200" y="609600"/>
            <a:ext cx="4531696" cy="5499631"/>
          </a:xfrm>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295400"/>
            <a:ext cx="8229600" cy="4525963"/>
          </a:xfrm>
        </p:spPr>
        <p:txBody>
          <a:bodyPr>
            <a:normAutofit lnSpcReduction="10000"/>
          </a:bodyPr>
          <a:lstStyle/>
          <a:p>
            <a:r>
              <a:rPr lang="en-US" dirty="0" smtClean="0"/>
              <a:t>Data security/identity theft - privacy and protection of data</a:t>
            </a:r>
          </a:p>
          <a:p>
            <a:r>
              <a:rPr lang="en-US" dirty="0" smtClean="0"/>
              <a:t>How do we (they?) authenticate?</a:t>
            </a:r>
          </a:p>
          <a:p>
            <a:r>
              <a:rPr lang="en-US" dirty="0" smtClean="0"/>
              <a:t>Data integration to and from the vendor</a:t>
            </a:r>
          </a:p>
          <a:p>
            <a:r>
              <a:rPr lang="en-US" dirty="0" smtClean="0"/>
              <a:t>Data Integrity – should not become a data source </a:t>
            </a:r>
          </a:p>
          <a:p>
            <a:r>
              <a:rPr lang="en-US" dirty="0" smtClean="0"/>
              <a:t>Funding issues – yearly license or subscription costs and on-going maintenance costs – is it cheaper to buy in the long run? </a:t>
            </a:r>
          </a:p>
          <a:p>
            <a:r>
              <a:rPr lang="en-US" dirty="0" smtClean="0"/>
              <a:t>And where is the budget – IT or the department?</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IT concerns</a:t>
            </a:r>
            <a:endParaRPr lang="en-US" dirty="0"/>
          </a:p>
        </p:txBody>
      </p:sp>
    </p:spTree>
  </p:cSld>
  <p:clrMapOvr>
    <a:masterClrMapping/>
  </p:clrMapOvr>
  <p:transition>
    <p:rand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891</TotalTime>
  <Words>2607</Words>
  <Application>Microsoft Office PowerPoint</Application>
  <PresentationFormat>On-screen Show (4:3)</PresentationFormat>
  <Paragraphs>295</Paragraphs>
  <Slides>29</Slides>
  <Notes>27</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Slide 1</vt:lpstr>
      <vt:lpstr>Who I am</vt:lpstr>
      <vt:lpstr>Who I am not</vt:lpstr>
      <vt:lpstr>Have we been in the cloud for years?</vt:lpstr>
      <vt:lpstr>What I know I don’t know</vt:lpstr>
      <vt:lpstr>Why is TCNJ moving to the Cloud?</vt:lpstr>
      <vt:lpstr>Gartner Hype Cycle</vt:lpstr>
      <vt:lpstr>Slide 8</vt:lpstr>
      <vt:lpstr>IT concerns</vt:lpstr>
      <vt:lpstr>….More concerns</vt:lpstr>
      <vt:lpstr>Taking a step back</vt:lpstr>
      <vt:lpstr>TCNJ HAS hosted solutions</vt:lpstr>
      <vt:lpstr>TCNJ’s Newest “Hosted” Solution</vt:lpstr>
      <vt:lpstr>The Changing Face of Technology Informal “Hosted” Solutions</vt:lpstr>
      <vt:lpstr>What has come out of the cloud?</vt:lpstr>
      <vt:lpstr>Pros of working in the cloud</vt:lpstr>
      <vt:lpstr>Cons of working in the cloud</vt:lpstr>
      <vt:lpstr>What’s next for TCNJ</vt:lpstr>
      <vt:lpstr>What’s next for TCNJ</vt:lpstr>
      <vt:lpstr>What’s next for TCNJ</vt:lpstr>
      <vt:lpstr>What’s next for TCNJ</vt:lpstr>
      <vt:lpstr>TCNJ - IT Questions Regarding Hosted Solutions </vt:lpstr>
      <vt:lpstr>TCNJ - IT Questions Regarding Hosted Solutions</vt:lpstr>
      <vt:lpstr>TCNJ - IT Questions Regarding Hosted Solutions</vt:lpstr>
      <vt:lpstr>TCNJ - IT Questions Regarding Hosted Solutions</vt:lpstr>
      <vt:lpstr>TCNJ - IT Questions Regarding Hosted Solutions</vt:lpstr>
      <vt:lpstr>TCNJ - IT Questions Regarding Hosted Solutions</vt:lpstr>
      <vt:lpstr>Nadine Stern stern@tcnj.edu</vt:lpstr>
      <vt:lpstr>Slide 29</vt:lpstr>
    </vt:vector>
  </TitlesOfParts>
  <Company>The College of New Jersey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dc:creator>
  <cp:lastModifiedBy>stern</cp:lastModifiedBy>
  <cp:revision>85</cp:revision>
  <dcterms:created xsi:type="dcterms:W3CDTF">2009-09-29T13:26:04Z</dcterms:created>
  <dcterms:modified xsi:type="dcterms:W3CDTF">2009-11-04T02:57:51Z</dcterms:modified>
</cp:coreProperties>
</file>