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83" r:id="rId2"/>
    <p:sldId id="277" r:id="rId3"/>
    <p:sldId id="290" r:id="rId4"/>
    <p:sldId id="278" r:id="rId5"/>
    <p:sldId id="279" r:id="rId6"/>
    <p:sldId id="280" r:id="rId7"/>
    <p:sldId id="281" r:id="rId8"/>
    <p:sldId id="282" r:id="rId9"/>
    <p:sldId id="270" r:id="rId10"/>
    <p:sldId id="294" r:id="rId11"/>
    <p:sldId id="295" r:id="rId12"/>
    <p:sldId id="296" r:id="rId13"/>
    <p:sldId id="297" r:id="rId14"/>
    <p:sldId id="298" r:id="rId15"/>
    <p:sldId id="256" r:id="rId16"/>
    <p:sldId id="257" r:id="rId17"/>
    <p:sldId id="259" r:id="rId18"/>
    <p:sldId id="263" r:id="rId19"/>
    <p:sldId id="260" r:id="rId20"/>
    <p:sldId id="262" r:id="rId21"/>
    <p:sldId id="285" r:id="rId22"/>
    <p:sldId id="286" r:id="rId23"/>
    <p:sldId id="287" r:id="rId24"/>
    <p:sldId id="288" r:id="rId25"/>
    <p:sldId id="289" r:id="rId26"/>
    <p:sldId id="265" r:id="rId27"/>
    <p:sldId id="291" r:id="rId28"/>
    <p:sldId id="292" r:id="rId29"/>
    <p:sldId id="293" r:id="rId30"/>
    <p:sldId id="284"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C4F"/>
    <a:srgbClr val="FBC82B"/>
    <a:srgbClr val="7BA62B"/>
    <a:srgbClr val="8A8889"/>
    <a:srgbClr val="FC7F1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78496" autoAdjust="0"/>
  </p:normalViewPr>
  <p:slideViewPr>
    <p:cSldViewPr snapToGrid="0" snapToObjects="1">
      <p:cViewPr>
        <p:scale>
          <a:sx n="90" d="100"/>
          <a:sy n="90" d="100"/>
        </p:scale>
        <p:origin x="-66" y="6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ea typeface="ＭＳ Ｐゴシック" pitchFamily="80"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ea typeface="ＭＳ Ｐゴシック" pitchFamily="80" charset="-128"/>
              </a:defRPr>
            </a:lvl1pPr>
          </a:lstStyle>
          <a:p>
            <a:pPr>
              <a:defRPr/>
            </a:pPr>
            <a:fld id="{F5031F09-911C-4CE1-A4A3-34DD0AB32BF0}" type="datetimeFigureOut">
              <a:rPr lang="en-US"/>
              <a:pPr>
                <a:defRPr/>
              </a:pPr>
              <a:t>10/27/2009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ea typeface="ＭＳ Ｐゴシック" pitchFamily="80"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ea typeface="ＭＳ Ｐゴシック" pitchFamily="80" charset="-128"/>
              </a:defRPr>
            </a:lvl1pPr>
          </a:lstStyle>
          <a:p>
            <a:pPr>
              <a:defRPr/>
            </a:pPr>
            <a:fld id="{D7FAF88F-A6E6-40EA-B1ED-3DDDA304679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7BC9FF-DBCE-4AB4-9BB6-59AA7C20D144}" type="slidenum">
              <a:rPr lang="en-US" smtClean="0">
                <a:ea typeface="ＭＳ Ｐゴシック" pitchFamily="1" charset="-128"/>
              </a:rPr>
              <a:pPr/>
              <a:t>9</a:t>
            </a:fld>
            <a:endParaRPr lang="en-US" smtClean="0">
              <a:ea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Rot="1" noChangeAspect="1" noChangeArrowheads="1" noTextEdit="1"/>
          </p:cNvSpPr>
          <p:nvPr>
            <p:ph type="sldImg"/>
          </p:nvPr>
        </p:nvSpPr>
        <p:spPr>
          <a:ln/>
        </p:spPr>
      </p:sp>
      <p:sp>
        <p:nvSpPr>
          <p:cNvPr id="15363" name="Rectangle 1027"/>
          <p:cNvSpPr>
            <a:spLocks noGrp="1" noChangeArrowheads="1"/>
          </p:cNvSpPr>
          <p:nvPr>
            <p:ph type="body" idx="1"/>
          </p:nvPr>
        </p:nvSpPr>
        <p:spPr>
          <a:noFill/>
          <a:ln/>
        </p:spPr>
        <p:txBody>
          <a:bodyPr/>
          <a:lstStyle/>
          <a:p>
            <a:pPr eaLnBrk="1" hangingPunct="1"/>
            <a:endParaRPr lang="en-US" smtClean="0">
              <a:latin typeface="Calibri" pitchFamily="1" charset="0"/>
              <a:ea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Rot="1" noChangeAspect="1" noChangeArrowheads="1" noTextEdit="1"/>
          </p:cNvSpPr>
          <p:nvPr>
            <p:ph type="sldImg"/>
          </p:nvPr>
        </p:nvSpPr>
        <p:spPr>
          <a:ln/>
        </p:spPr>
      </p:sp>
      <p:sp>
        <p:nvSpPr>
          <p:cNvPr id="29699" name="Rectangle 1027"/>
          <p:cNvSpPr>
            <a:spLocks noGrp="1" noChangeArrowheads="1"/>
          </p:cNvSpPr>
          <p:nvPr>
            <p:ph type="body" idx="1"/>
          </p:nvPr>
        </p:nvSpPr>
        <p:spPr>
          <a:noFill/>
          <a:ln/>
        </p:spPr>
        <p:txBody>
          <a:bodyPr/>
          <a:lstStyle/>
          <a:p>
            <a:pPr eaLnBrk="1" hangingPunct="1"/>
            <a:endParaRPr lang="en-US" smtClean="0">
              <a:latin typeface="Calibri" pitchFamily="1" charset="0"/>
              <a:ea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Rot="1" noChangeAspect="1" noChangeArrowheads="1" noTextEdit="1"/>
          </p:cNvSpPr>
          <p:nvPr>
            <p:ph type="sldImg"/>
          </p:nvPr>
        </p:nvSpPr>
        <p:spPr>
          <a:ln/>
        </p:spPr>
      </p:sp>
      <p:sp>
        <p:nvSpPr>
          <p:cNvPr id="31747" name="Rectangle 1027"/>
          <p:cNvSpPr>
            <a:spLocks noGrp="1" noChangeArrowheads="1"/>
          </p:cNvSpPr>
          <p:nvPr>
            <p:ph type="body" idx="1"/>
          </p:nvPr>
        </p:nvSpPr>
        <p:spPr>
          <a:noFill/>
          <a:ln/>
        </p:spPr>
        <p:txBody>
          <a:bodyPr/>
          <a:lstStyle/>
          <a:p>
            <a:pPr eaLnBrk="1" hangingPunct="1"/>
            <a:endParaRPr lang="en-US" smtClean="0">
              <a:latin typeface="Calibri" pitchFamily="1" charset="0"/>
              <a:ea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Rot="1" noChangeAspect="1" noChangeArrowheads="1" noTextEdit="1"/>
          </p:cNvSpPr>
          <p:nvPr>
            <p:ph type="sldImg"/>
          </p:nvPr>
        </p:nvSpPr>
        <p:spPr>
          <a:ln/>
        </p:spPr>
      </p:sp>
      <p:sp>
        <p:nvSpPr>
          <p:cNvPr id="19459" name="Rectangle 1027"/>
          <p:cNvSpPr>
            <a:spLocks noGrp="1" noChangeArrowheads="1"/>
          </p:cNvSpPr>
          <p:nvPr>
            <p:ph type="body" idx="1"/>
          </p:nvPr>
        </p:nvSpPr>
        <p:spPr>
          <a:noFill/>
          <a:ln/>
        </p:spPr>
        <p:txBody>
          <a:bodyPr/>
          <a:lstStyle/>
          <a:p>
            <a:pPr eaLnBrk="1" hangingPunct="1"/>
            <a:endParaRPr lang="en-US" smtClean="0">
              <a:latin typeface="Calibri" pitchFamily="1" charset="0"/>
              <a:ea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D43D039-36AA-4CFC-9CF6-5937C6478179}" type="slidenum">
              <a:rPr lang="en-US" smtClean="0"/>
              <a:pPr/>
              <a:t>10</a:t>
            </a:fld>
            <a:endParaRPr lang="en-US" smtClean="0"/>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endParaRPr lang="en-US" sz="2400" b="1" u="sng" smtClean="0">
              <a:solidFill>
                <a:srgbClr val="000000"/>
              </a:solidFill>
            </a:endParaRPr>
          </a:p>
          <a:p>
            <a:pPr marL="0" lvl="1" eaLnBrk="1" hangingPunct="1">
              <a:spcBef>
                <a:spcPct val="0"/>
              </a:spcBef>
              <a:buFontTx/>
              <a:buChar char="•"/>
            </a:pPr>
            <a:endParaRPr lang="en-US" sz="2300" smtClean="0"/>
          </a:p>
          <a:p>
            <a:pPr eaLnBrk="1" hangingPunct="1">
              <a:spcBef>
                <a:spcPct val="0"/>
              </a:spcBef>
            </a:pPr>
            <a:r>
              <a:rPr lang="en-US"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7F6A4DF-1887-4953-9F7F-38EA35A5B53D}" type="slidenum">
              <a:rPr lang="en-US" smtClean="0"/>
              <a:pPr/>
              <a:t>11</a:t>
            </a:fld>
            <a:endParaRPr lang="en-US" smtClean="0"/>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pitchFamily="80" charset="-128"/>
              <a:cs typeface="Arial" charset="0"/>
            </a:endParaRPr>
          </a:p>
          <a:p>
            <a:pPr eaLnBrk="1" hangingPunct="1"/>
            <a:endParaRPr lang="en-US" sz="2400" smtClean="0">
              <a:latin typeface="Arial" charset="0"/>
              <a:ea typeface="ＭＳ Ｐゴシック" pitchFamily="80" charset="-128"/>
              <a:cs typeface="Arial" charset="0"/>
            </a:endParaRPr>
          </a:p>
          <a:p>
            <a:pPr lvl="1" eaLnBrk="1" hangingPunct="1"/>
            <a:endParaRPr lang="en-US" smtClean="0">
              <a:latin typeface="Arial" charset="0"/>
              <a:ea typeface="ＭＳ Ｐゴシック" pitchFamily="80" charset="-128"/>
              <a:cs typeface="Arial" charset="0"/>
            </a:endParaRPr>
          </a:p>
          <a:p>
            <a:endParaRPr lang="en-US" smtClean="0">
              <a:ea typeface="ＭＳ Ｐゴシック" pitchFamily="80" charset="-128"/>
              <a:cs typeface="Arial" charset="0"/>
            </a:endParaRP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6D3B34-4E1F-4863-AEEA-03661987E3EF}" type="slidenum">
              <a:rPr lang="en-US" smtClean="0"/>
              <a:pPr/>
              <a:t>12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6058E9-93DE-472F-836E-5F07DD2FAD80}" type="slidenum">
              <a:rPr lang="en-US" smtClean="0"/>
              <a:pPr/>
              <a:t>14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Takes us back to FY06 for positions and funding</a:t>
            </a:r>
          </a:p>
          <a:p>
            <a:pPr>
              <a:spcBef>
                <a:spcPct val="0"/>
              </a:spcBef>
            </a:pPr>
            <a:endParaRPr lang="en-US" smtClean="0"/>
          </a:p>
          <a:p>
            <a:pPr>
              <a:spcBef>
                <a:spcPct val="0"/>
              </a:spcBef>
            </a:pPr>
            <a:r>
              <a:rPr lang="en-US" smtClean="0"/>
              <a:t>FY2010 cut:</a:t>
            </a:r>
          </a:p>
          <a:p>
            <a:pPr>
              <a:spcBef>
                <a:spcPct val="0"/>
              </a:spcBef>
            </a:pPr>
            <a:r>
              <a:rPr lang="en-US" smtClean="0"/>
              <a:t>2.315M round 1</a:t>
            </a:r>
          </a:p>
          <a:p>
            <a:pPr>
              <a:spcBef>
                <a:spcPct val="0"/>
              </a:spcBef>
            </a:pPr>
            <a:r>
              <a:rPr lang="en-US" smtClean="0"/>
              <a:t>750K round 2, part 1</a:t>
            </a:r>
          </a:p>
          <a:p>
            <a:pPr>
              <a:spcBef>
                <a:spcPct val="0"/>
              </a:spcBef>
            </a:pPr>
            <a:r>
              <a:rPr lang="en-US" smtClean="0"/>
              <a:t>750K round 2, part 2</a:t>
            </a:r>
          </a:p>
          <a:p>
            <a:pPr>
              <a:spcBef>
                <a:spcPct val="0"/>
              </a:spcBef>
            </a:pPr>
            <a:r>
              <a:rPr lang="en-US" smtClean="0"/>
              <a:t>500,000 unbudgeted for capital equipment</a:t>
            </a:r>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8E9185-5362-4957-ACC0-10D4F234D79F}" type="slidenum">
              <a:rPr lang="en-US">
                <a:ea typeface="ＭＳ Ｐゴシック" pitchFamily="1" charset="-128"/>
              </a:rPr>
              <a:pPr/>
              <a:t>16</a:t>
            </a:fld>
            <a:endParaRPr lang="en-US">
              <a:ea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Brainstorm</a:t>
            </a:r>
          </a:p>
          <a:p>
            <a:pPr>
              <a:spcBef>
                <a:spcPct val="0"/>
              </a:spcBef>
            </a:pPr>
            <a:r>
              <a:rPr lang="en-US" smtClean="0"/>
              <a:t>Don’t eliminate all vacant positions – some need to be refilled; others reconfigured for strategic purposes</a:t>
            </a:r>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73478D-B83E-4555-9616-DD078B109AC7}" type="slidenum">
              <a:rPr lang="en-US">
                <a:ea typeface="ＭＳ Ｐゴシック" pitchFamily="1" charset="-128"/>
              </a:rPr>
              <a:pPr/>
              <a:t>18</a:t>
            </a:fld>
            <a:endParaRPr lang="en-US">
              <a:ea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Software – about 10% of budget</a:t>
            </a: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9520C4-F224-4553-86FD-E4E39FF30ED7}" type="slidenum">
              <a:rPr lang="en-US">
                <a:ea typeface="ＭＳ Ｐゴシック" pitchFamily="1" charset="-128"/>
              </a:rPr>
              <a:pPr/>
              <a:t>19</a:t>
            </a:fld>
            <a:endParaRPr lang="en-US">
              <a:ea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Guiding principles help ease tensions during and after</a:t>
            </a:r>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DCBC50-C3BA-4404-BD2C-43D4CAD53391}" type="slidenum">
              <a:rPr lang="en-US">
                <a:ea typeface="ＭＳ Ｐゴシック" pitchFamily="1" charset="-128"/>
              </a:rPr>
              <a:pPr/>
              <a:t>20</a:t>
            </a:fld>
            <a:endParaRPr lang="en-US">
              <a:ea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Dotsorange.png"/>
          <p:cNvPicPr>
            <a:picLocks noChangeAspect="1"/>
          </p:cNvPicPr>
          <p:nvPr userDrawn="1"/>
        </p:nvPicPr>
        <p:blipFill>
          <a:blip r:embed="rId2"/>
          <a:srcRect l="833" t="88017"/>
          <a:stretch>
            <a:fillRect/>
          </a:stretch>
        </p:blipFill>
        <p:spPr bwMode="auto">
          <a:xfrm>
            <a:off x="76200" y="6324600"/>
            <a:ext cx="9067800" cy="457200"/>
          </a:xfrm>
          <a:prstGeom prst="rect">
            <a:avLst/>
          </a:prstGeom>
          <a:noFill/>
          <a:ln w="9525">
            <a:noFill/>
            <a:miter lim="800000"/>
            <a:headEnd/>
            <a:tailEnd/>
          </a:ln>
        </p:spPr>
      </p:pic>
      <p:pic>
        <p:nvPicPr>
          <p:cNvPr id="5" name="Picture 10" descr="09Conferencelogo.png"/>
          <p:cNvPicPr>
            <a:picLocks noChangeAspect="1"/>
          </p:cNvPicPr>
          <p:nvPr userDrawn="1"/>
        </p:nvPicPr>
        <p:blipFill>
          <a:blip r:embed="rId3"/>
          <a:srcRect/>
          <a:stretch>
            <a:fillRect/>
          </a:stretch>
        </p:blipFill>
        <p:spPr bwMode="auto">
          <a:xfrm>
            <a:off x="7239000" y="152400"/>
            <a:ext cx="1752600" cy="414338"/>
          </a:xfrm>
          <a:prstGeom prst="rect">
            <a:avLst/>
          </a:prstGeom>
          <a:noFill/>
          <a:ln w="9525">
            <a:noFill/>
            <a:miter lim="800000"/>
            <a:headEnd/>
            <a:tailEnd/>
          </a:ln>
        </p:spPr>
      </p:pic>
      <p:pic>
        <p:nvPicPr>
          <p:cNvPr id="6" name="Picture 11"/>
          <p:cNvPicPr>
            <a:picLocks noChangeAspect="1"/>
          </p:cNvPicPr>
          <p:nvPr/>
        </p:nvPicPr>
        <p:blipFill>
          <a:blip r:embed="rId4"/>
          <a:srcRect/>
          <a:stretch>
            <a:fillRect/>
          </a:stretch>
        </p:blipFill>
        <p:spPr bwMode="auto">
          <a:xfrm>
            <a:off x="546100" y="152400"/>
            <a:ext cx="977900" cy="88900"/>
          </a:xfrm>
          <a:prstGeom prst="rect">
            <a:avLst/>
          </a:prstGeom>
          <a:noFill/>
          <a:ln w="9525">
            <a:noFill/>
            <a:miter lim="800000"/>
            <a:headEnd/>
            <a:tailEnd/>
          </a:ln>
        </p:spPr>
      </p:pic>
      <p:sp>
        <p:nvSpPr>
          <p:cNvPr id="7" name="Rectangle 6"/>
          <p:cNvSpPr>
            <a:spLocks noChangeArrowheads="1"/>
          </p:cNvSpPr>
          <p:nvPr userDrawn="1"/>
        </p:nvSpPr>
        <p:spPr bwMode="auto">
          <a:xfrm flipV="1">
            <a:off x="0" y="6218238"/>
            <a:ext cx="9144000" cy="639762"/>
          </a:xfrm>
          <a:prstGeom prst="rect">
            <a:avLst/>
          </a:prstGeom>
          <a:solidFill>
            <a:srgbClr val="FBC82B"/>
          </a:solidFill>
          <a:ln w="9525">
            <a:noFill/>
            <a:miter lim="800000"/>
            <a:headEnd/>
            <a:tailEnd/>
          </a:ln>
        </p:spPr>
        <p:txBody>
          <a:bodyPr anchor="ctr"/>
          <a:lstStyle/>
          <a:p>
            <a:pPr algn="ctr">
              <a:defRPr/>
            </a:pPr>
            <a:endParaRPr lang="en-US">
              <a:solidFill>
                <a:srgbClr val="FFFFFF"/>
              </a:solidFill>
              <a:latin typeface="Calibri" pitchFamily="34" charset="0"/>
              <a:ea typeface="ＭＳ Ｐゴシック" pitchFamily="80" charset="-128"/>
            </a:endParaRPr>
          </a:p>
        </p:txBody>
      </p:sp>
      <p:pic>
        <p:nvPicPr>
          <p:cNvPr id="8" name="Picture 13" descr="Dotsorange.png"/>
          <p:cNvPicPr>
            <a:picLocks noChangeAspect="1"/>
          </p:cNvPicPr>
          <p:nvPr userDrawn="1"/>
        </p:nvPicPr>
        <p:blipFill>
          <a:blip r:embed="rId2"/>
          <a:srcRect l="833" t="88850"/>
          <a:stretch>
            <a:fillRect/>
          </a:stretch>
        </p:blipFill>
        <p:spPr bwMode="auto">
          <a:xfrm>
            <a:off x="76200" y="6356350"/>
            <a:ext cx="9067800" cy="425450"/>
          </a:xfrm>
          <a:prstGeom prst="rect">
            <a:avLst/>
          </a:prstGeom>
          <a:noFill/>
          <a:ln w="9525">
            <a:noFill/>
            <a:miter lim="800000"/>
            <a:headEnd/>
            <a:tailEnd/>
          </a:ln>
        </p:spPr>
      </p:pic>
      <p:sp>
        <p:nvSpPr>
          <p:cNvPr id="9" name="Rectangle 8"/>
          <p:cNvSpPr/>
          <p:nvPr userDrawn="1"/>
        </p:nvSpPr>
        <p:spPr>
          <a:xfrm>
            <a:off x="0" y="0"/>
            <a:ext cx="9144000" cy="5853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80" charset="-128"/>
            </a:endParaRPr>
          </a:p>
        </p:txBody>
      </p:sp>
      <p:pic>
        <p:nvPicPr>
          <p:cNvPr id="10" name="Picture 14" descr="09Conferencelogo.png"/>
          <p:cNvPicPr>
            <a:picLocks noChangeAspect="1"/>
          </p:cNvPicPr>
          <p:nvPr userDrawn="1"/>
        </p:nvPicPr>
        <p:blipFill>
          <a:blip r:embed="rId3"/>
          <a:srcRect/>
          <a:stretch>
            <a:fillRect/>
          </a:stretch>
        </p:blipFill>
        <p:spPr bwMode="auto">
          <a:xfrm>
            <a:off x="2438400" y="990600"/>
            <a:ext cx="4389438" cy="1038225"/>
          </a:xfrm>
          <a:prstGeom prst="rect">
            <a:avLst/>
          </a:prstGeom>
          <a:noFill/>
          <a:ln w="9525">
            <a:noFill/>
            <a:miter lim="800000"/>
            <a:headEnd/>
            <a:tailEnd/>
          </a:ln>
        </p:spPr>
      </p:pic>
      <p:pic>
        <p:nvPicPr>
          <p:cNvPr id="11" name="Picture 15"/>
          <p:cNvPicPr>
            <a:picLocks noChangeAspect="1"/>
          </p:cNvPicPr>
          <p:nvPr userDrawn="1"/>
        </p:nvPicPr>
        <p:blipFill>
          <a:blip r:embed="rId5"/>
          <a:srcRect/>
          <a:stretch>
            <a:fillRect/>
          </a:stretch>
        </p:blipFill>
        <p:spPr bwMode="auto">
          <a:xfrm>
            <a:off x="4114800" y="2971800"/>
            <a:ext cx="977900" cy="88900"/>
          </a:xfrm>
          <a:prstGeom prst="rect">
            <a:avLst/>
          </a:prstGeom>
          <a:noFill/>
          <a:ln w="9525">
            <a:noFill/>
            <a:miter lim="800000"/>
            <a:headEnd/>
            <a:tailEnd/>
          </a:ln>
        </p:spPr>
      </p:pic>
      <p:pic>
        <p:nvPicPr>
          <p:cNvPr id="12" name="Picture 16"/>
          <p:cNvPicPr>
            <a:picLocks noChangeAspect="1"/>
          </p:cNvPicPr>
          <p:nvPr/>
        </p:nvPicPr>
        <p:blipFill>
          <a:blip r:embed="rId6">
            <a:lum bright="-28000" contrast="20000"/>
          </a:blip>
          <a:srcRect b="56917"/>
          <a:stretch>
            <a:fillRect/>
          </a:stretch>
        </p:blipFill>
        <p:spPr bwMode="auto">
          <a:xfrm>
            <a:off x="3790950" y="6369050"/>
            <a:ext cx="1563688" cy="365125"/>
          </a:xfrm>
          <a:prstGeom prst="rect">
            <a:avLst/>
          </a:prstGeom>
          <a:noFill/>
          <a:ln w="9525">
            <a:noFill/>
            <a:miter lim="800000"/>
            <a:headEnd/>
            <a:tailEnd/>
          </a:ln>
        </p:spPr>
      </p:pic>
      <p:sp>
        <p:nvSpPr>
          <p:cNvPr id="2" name="Title 1"/>
          <p:cNvSpPr>
            <a:spLocks noGrp="1"/>
          </p:cNvSpPr>
          <p:nvPr>
            <p:ph type="ctrTitle"/>
          </p:nvPr>
        </p:nvSpPr>
        <p:spPr>
          <a:xfrm>
            <a:off x="762000" y="2949575"/>
            <a:ext cx="7772400" cy="1470025"/>
          </a:xfrm>
        </p:spPr>
        <p:txBody>
          <a:bodyPr/>
          <a:lstStyle>
            <a:lvl1pPr algn="ct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4213225"/>
            <a:ext cx="6400800" cy="1219200"/>
          </a:xfrm>
        </p:spPr>
        <p:txBody>
          <a:bodyPr>
            <a:normAutofit/>
          </a:bodyPr>
          <a:lstStyle>
            <a:lvl1pPr marL="0" indent="0" algn="ctr">
              <a:buNone/>
              <a:defRPr sz="2000">
                <a:solidFill>
                  <a:srgbClr val="4C4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Footer Placeholder 4"/>
          <p:cNvSpPr>
            <a:spLocks noGrp="1"/>
          </p:cNvSpPr>
          <p:nvPr userDrawn="1">
            <p:ph type="ftr" sz="quarter" idx="10"/>
          </p:nvPr>
        </p:nvSpPr>
        <p:spPr/>
        <p:txBody>
          <a:bodyPr/>
          <a:lstStyle>
            <a:lvl1pPr>
              <a:defRPr/>
            </a:lvl1pPr>
          </a:lstStyle>
          <a:p>
            <a:pPr>
              <a:defRPr/>
            </a:pPr>
            <a:endParaRPr lang="en-US"/>
          </a:p>
        </p:txBody>
      </p:sp>
      <p:sp>
        <p:nvSpPr>
          <p:cNvPr id="14" name="Date Placeholder 3"/>
          <p:cNvSpPr>
            <a:spLocks noGrp="1"/>
          </p:cNvSpPr>
          <p:nvPr userDrawn="1">
            <p:ph type="dt" sz="half" idx="11"/>
          </p:nvPr>
        </p:nvSpPr>
        <p:spPr/>
        <p:txBody>
          <a:bodyPr/>
          <a:lstStyle>
            <a:lvl1pPr>
              <a:defRPr/>
            </a:lvl1pPr>
          </a:lstStyle>
          <a:p>
            <a:pPr>
              <a:defRPr/>
            </a:pPr>
            <a:fld id="{D64F1090-66BA-4D5B-AF4A-D26CD73E55BA}" type="datetime1">
              <a:rPr lang="en-US"/>
              <a:pPr>
                <a:defRPr/>
              </a:pPr>
              <a:t>10/27/2009</a:t>
            </a:fld>
            <a:endParaRPr lang="en-US"/>
          </a:p>
        </p:txBody>
      </p:sp>
      <p:sp>
        <p:nvSpPr>
          <p:cNvPr id="15" name="Slide Number Placeholder 5"/>
          <p:cNvSpPr>
            <a:spLocks noGrp="1"/>
          </p:cNvSpPr>
          <p:nvPr userDrawn="1">
            <p:ph type="sldNum" sz="quarter" idx="12"/>
          </p:nvPr>
        </p:nvSpPr>
        <p:spPr/>
        <p:txBody>
          <a:bodyPr/>
          <a:lstStyle>
            <a:lvl1pPr>
              <a:defRPr/>
            </a:lvl1pPr>
          </a:lstStyle>
          <a:p>
            <a:pPr>
              <a:defRPr/>
            </a:pPr>
            <a:fld id="{DB1436A8-A253-4B35-B6B6-09CF325D15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FCA191-839C-40E3-BE53-1F4C9795749D}" type="datetime1">
              <a:rPr lang="en-US"/>
              <a:pPr>
                <a:defRPr/>
              </a:pPr>
              <a:t>10/27/2009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75BACD-D868-46D6-95B9-B77314C522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566C0AF-0A02-4355-9EE8-7B701FD5D6DA}" type="datetime1">
              <a:rPr lang="en-US"/>
              <a:pPr/>
              <a:t>10/27/2009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31006134-C3D0-42FD-A375-2B00CEE172B3}" type="slidenum">
              <a:rPr lang="en-US"/>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446CEC-41AB-4FF8-83B1-50ECD3D0DD2D}" type="datetime1">
              <a:rPr lang="en-US"/>
              <a:pPr>
                <a:defRPr/>
              </a:pPr>
              <a:t>10/27/2009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2EC665-0536-4528-9B55-27E204C47F3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11168A2-3FF1-4B8B-A0EE-1E7F645BE8B4}" type="datetime1">
              <a:rPr lang="en-US"/>
              <a:pPr>
                <a:defRPr/>
              </a:pPr>
              <a:t>10/27/2009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1B837C-3DA7-4D4A-9532-B38D95FBC54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0A2F3EA-BF7A-47F9-868E-3051B63FC066}" type="datetime1">
              <a:rPr lang="en-US"/>
              <a:pPr>
                <a:defRPr/>
              </a:pPr>
              <a:t>10/27/2009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076AF6-32BB-403D-BEB0-CE5C4783DAD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41308DF-8F2D-405A-9363-1CE1149C8E86}" type="datetime1">
              <a:rPr lang="en-US"/>
              <a:pPr>
                <a:defRPr/>
              </a:pPr>
              <a:t>10/27/2009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F1219C7-8908-47E9-A28C-258F075BE5D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F7A574C-9CF7-4684-A4F4-C2600BB4DE70}" type="datetime1">
              <a:rPr lang="en-US"/>
              <a:pPr>
                <a:defRPr/>
              </a:pPr>
              <a:t>10/27/2009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021B44-D9FD-4EC9-BF97-51D59B2A3E2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993D67-1518-4763-8FE5-C27A2027A74B}" type="datetime1">
              <a:rPr lang="en-US"/>
              <a:pPr>
                <a:defRPr/>
              </a:pPr>
              <a:t>10/27/2009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471F66-D717-4FBC-90AE-EE351556DF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32F7BB-24DC-48ED-9357-488145F55D46}" type="datetime1">
              <a:rPr lang="en-US"/>
              <a:pPr>
                <a:defRPr/>
              </a:pPr>
              <a:t>10/27/2009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61DD6C-B156-418C-A56F-25EE8EC07EC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7C539C-50E7-48A3-BB07-8B577F6F91F6}" type="datetime1">
              <a:rPr lang="en-US"/>
              <a:pPr>
                <a:defRPr/>
              </a:pPr>
              <a:t>10/27/2009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19978A-B893-4711-B1F2-BF91ABD646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80" charset="-128"/>
              </a:defRPr>
            </a:lvl1pPr>
          </a:lstStyle>
          <a:p>
            <a:pPr>
              <a:defRPr/>
            </a:pPr>
            <a:fld id="{5CD7EB59-CF67-402A-B77A-DBA335DB4668}" type="datetime1">
              <a:rPr lang="en-US"/>
              <a:pPr>
                <a:defRPr/>
              </a:pPr>
              <a:t>10/27/2009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80"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80" charset="-128"/>
              </a:defRPr>
            </a:lvl1pPr>
          </a:lstStyle>
          <a:p>
            <a:pPr>
              <a:defRPr/>
            </a:pPr>
            <a:fld id="{15320E2B-1AB2-4980-934E-DA541133B1E1}" type="slidenum">
              <a:rPr lang="en-US"/>
              <a:pPr>
                <a:defRPr/>
              </a:pPr>
              <a:t>‹#›</a:t>
            </a:fld>
            <a:endParaRPr lang="en-US"/>
          </a:p>
        </p:txBody>
      </p:sp>
      <p:pic>
        <p:nvPicPr>
          <p:cNvPr id="1031" name="Picture 8" descr="Dotsorange.png"/>
          <p:cNvPicPr>
            <a:picLocks noChangeAspect="1"/>
          </p:cNvPicPr>
          <p:nvPr userDrawn="1"/>
        </p:nvPicPr>
        <p:blipFill>
          <a:blip r:embed="rId13"/>
          <a:srcRect l="833" t="88017"/>
          <a:stretch>
            <a:fillRect/>
          </a:stretch>
        </p:blipFill>
        <p:spPr bwMode="auto">
          <a:xfrm>
            <a:off x="76200" y="6324600"/>
            <a:ext cx="9067800" cy="457200"/>
          </a:xfrm>
          <a:prstGeom prst="rect">
            <a:avLst/>
          </a:prstGeom>
          <a:noFill/>
          <a:ln w="9525">
            <a:noFill/>
            <a:miter lim="800000"/>
            <a:headEnd/>
            <a:tailEnd/>
          </a:ln>
        </p:spPr>
      </p:pic>
      <p:pic>
        <p:nvPicPr>
          <p:cNvPr id="1032" name="Picture 10" descr="09Conferencelogo.png"/>
          <p:cNvPicPr>
            <a:picLocks noChangeAspect="1"/>
          </p:cNvPicPr>
          <p:nvPr userDrawn="1"/>
        </p:nvPicPr>
        <p:blipFill>
          <a:blip r:embed="rId14"/>
          <a:srcRect/>
          <a:stretch>
            <a:fillRect/>
          </a:stretch>
        </p:blipFill>
        <p:spPr bwMode="auto">
          <a:xfrm>
            <a:off x="7239000" y="152400"/>
            <a:ext cx="1752600" cy="414338"/>
          </a:xfrm>
          <a:prstGeom prst="rect">
            <a:avLst/>
          </a:prstGeom>
          <a:noFill/>
          <a:ln w="9525">
            <a:noFill/>
            <a:miter lim="800000"/>
            <a:headEnd/>
            <a:tailEnd/>
          </a:ln>
        </p:spPr>
      </p:pic>
      <p:pic>
        <p:nvPicPr>
          <p:cNvPr id="1033" name="Picture 11"/>
          <p:cNvPicPr>
            <a:picLocks noChangeAspect="1"/>
          </p:cNvPicPr>
          <p:nvPr/>
        </p:nvPicPr>
        <p:blipFill>
          <a:blip r:embed="rId15"/>
          <a:srcRect/>
          <a:stretch>
            <a:fillRect/>
          </a:stretch>
        </p:blipFill>
        <p:spPr bwMode="auto">
          <a:xfrm>
            <a:off x="546100" y="152400"/>
            <a:ext cx="977900" cy="88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6" r:id="rId11"/>
  </p:sldLayoutIdLst>
  <p:txStyles>
    <p:titleStyle>
      <a:lvl1pPr algn="l" defTabSz="457200" rtl="0" eaLnBrk="0" fontAlgn="base" hangingPunct="0">
        <a:spcBef>
          <a:spcPct val="0"/>
        </a:spcBef>
        <a:spcAft>
          <a:spcPct val="0"/>
        </a:spcAft>
        <a:defRPr sz="3000" b="1" kern="1200" cap="all">
          <a:solidFill>
            <a:srgbClr val="FC7F1D"/>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rgbClr val="FC7F1D"/>
          </a:solidFill>
          <a:latin typeface="Arial" pitchFamily="48" charset="0"/>
          <a:ea typeface="ＭＳ Ｐゴシック" pitchFamily="48" charset="-128"/>
          <a:cs typeface="Arial" charset="0"/>
        </a:defRPr>
      </a:lvl2pPr>
      <a:lvl3pPr algn="l" defTabSz="457200" rtl="0" eaLnBrk="0" fontAlgn="base" hangingPunct="0">
        <a:spcBef>
          <a:spcPct val="0"/>
        </a:spcBef>
        <a:spcAft>
          <a:spcPct val="0"/>
        </a:spcAft>
        <a:defRPr sz="3000" b="1">
          <a:solidFill>
            <a:srgbClr val="FC7F1D"/>
          </a:solidFill>
          <a:latin typeface="Arial" pitchFamily="48" charset="0"/>
          <a:ea typeface="ＭＳ Ｐゴシック" pitchFamily="48" charset="-128"/>
          <a:cs typeface="Arial" charset="0"/>
        </a:defRPr>
      </a:lvl3pPr>
      <a:lvl4pPr algn="l" defTabSz="457200" rtl="0" eaLnBrk="0" fontAlgn="base" hangingPunct="0">
        <a:spcBef>
          <a:spcPct val="0"/>
        </a:spcBef>
        <a:spcAft>
          <a:spcPct val="0"/>
        </a:spcAft>
        <a:defRPr sz="3000" b="1">
          <a:solidFill>
            <a:srgbClr val="FC7F1D"/>
          </a:solidFill>
          <a:latin typeface="Arial" pitchFamily="48" charset="0"/>
          <a:ea typeface="ＭＳ Ｐゴシック" pitchFamily="48" charset="-128"/>
          <a:cs typeface="Arial" charset="0"/>
        </a:defRPr>
      </a:lvl4pPr>
      <a:lvl5pPr algn="l" defTabSz="457200" rtl="0" eaLnBrk="0" fontAlgn="base" hangingPunct="0">
        <a:spcBef>
          <a:spcPct val="0"/>
        </a:spcBef>
        <a:spcAft>
          <a:spcPct val="0"/>
        </a:spcAft>
        <a:defRPr sz="3000" b="1">
          <a:solidFill>
            <a:srgbClr val="FC7F1D"/>
          </a:solidFill>
          <a:latin typeface="Arial" pitchFamily="48" charset="0"/>
          <a:ea typeface="ＭＳ Ｐゴシック" pitchFamily="48" charset="-128"/>
          <a:cs typeface="Arial" charset="0"/>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7BA62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7BA62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7BA62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7BA62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7BA62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smallen@hamilton.edu" TargetMode="External"/><Relationship Id="rId7" Type="http://schemas.openxmlformats.org/officeDocument/2006/relationships/hyperlink" Target="mailto:ringle@reed.edu" TargetMode="External"/><Relationship Id="rId2" Type="http://schemas.openxmlformats.org/officeDocument/2006/relationships/hyperlink" Target="mailto:julie.ouska@cccs.edu" TargetMode="External"/><Relationship Id="rId1" Type="http://schemas.openxmlformats.org/officeDocument/2006/relationships/slideLayout" Target="../slideLayouts/slideLayout1.xml"/><Relationship Id="rId6" Type="http://schemas.openxmlformats.org/officeDocument/2006/relationships/hyperlink" Target="mailto:mumuchane@davidson.edu" TargetMode="External"/><Relationship Id="rId5" Type="http://schemas.openxmlformats.org/officeDocument/2006/relationships/hyperlink" Target="mailto:debra.allison@muohio.edu" TargetMode="External"/><Relationship Id="rId4" Type="http://schemas.openxmlformats.org/officeDocument/2006/relationships/hyperlink" Target="mailto:bnichols@lsu.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p:txBody>
          <a:bodyPr/>
          <a:lstStyle/>
          <a:p>
            <a:pPr eaLnBrk="1" hangingPunct="1"/>
            <a:r>
              <a:rPr lang="en-US" cap="none" dirty="0" smtClean="0">
                <a:latin typeface="Arial" charset="0"/>
                <a:ea typeface="ＭＳ Ｐゴシック" pitchFamily="1" charset="-128"/>
                <a:cs typeface="Arial" charset="0"/>
              </a:rPr>
              <a:t>Leadership Lightning Round</a:t>
            </a:r>
          </a:p>
        </p:txBody>
      </p:sp>
      <p:sp>
        <p:nvSpPr>
          <p:cNvPr id="13315" name="Subtitle 2"/>
          <p:cNvSpPr>
            <a:spLocks noGrp="1"/>
          </p:cNvSpPr>
          <p:nvPr>
            <p:ph type="subTitle" idx="1"/>
          </p:nvPr>
        </p:nvSpPr>
        <p:spPr>
          <a:xfrm>
            <a:off x="1447800" y="4213225"/>
            <a:ext cx="6400800" cy="1549622"/>
          </a:xfrm>
        </p:spPr>
        <p:txBody>
          <a:bodyPr>
            <a:normAutofit fontScale="70000" lnSpcReduction="20000"/>
          </a:bodyPr>
          <a:lstStyle/>
          <a:p>
            <a:r>
              <a:rPr lang="en-US" dirty="0" smtClean="0"/>
              <a:t>Moderator: Julie Ouska </a:t>
            </a:r>
            <a:r>
              <a:rPr lang="en-US" u="sng" dirty="0" smtClean="0">
                <a:hlinkClick r:id="rId2"/>
              </a:rPr>
              <a:t>julie.ouska@cccs.edu</a:t>
            </a:r>
            <a:r>
              <a:rPr lang="en-US" dirty="0" smtClean="0"/>
              <a:t>      </a:t>
            </a:r>
          </a:p>
          <a:p>
            <a:r>
              <a:rPr lang="en-US" dirty="0" smtClean="0"/>
              <a:t>David L. </a:t>
            </a:r>
            <a:r>
              <a:rPr lang="en-US" dirty="0" err="1" smtClean="0"/>
              <a:t>Smallen</a:t>
            </a:r>
            <a:r>
              <a:rPr lang="en-US" dirty="0" smtClean="0"/>
              <a:t> </a:t>
            </a:r>
            <a:r>
              <a:rPr lang="en-US" u="sng" dirty="0" smtClean="0">
                <a:hlinkClick r:id="rId3"/>
              </a:rPr>
              <a:t>dsmallen@hamilton.edu</a:t>
            </a:r>
            <a:r>
              <a:rPr lang="en-US" dirty="0" smtClean="0"/>
              <a:t>                                  </a:t>
            </a:r>
          </a:p>
          <a:p>
            <a:r>
              <a:rPr lang="en-US" dirty="0" smtClean="0"/>
              <a:t>Brian T. Nichols </a:t>
            </a:r>
            <a:r>
              <a:rPr lang="en-US" u="sng" dirty="0" smtClean="0">
                <a:hlinkClick r:id="rId4"/>
              </a:rPr>
              <a:t>bnichols@lsu.edu</a:t>
            </a:r>
            <a:r>
              <a:rPr lang="en-US" dirty="0" smtClean="0"/>
              <a:t>                     </a:t>
            </a:r>
          </a:p>
          <a:p>
            <a:r>
              <a:rPr lang="en-US" dirty="0" smtClean="0"/>
              <a:t>Debra H. Allison </a:t>
            </a:r>
            <a:r>
              <a:rPr lang="en-US" u="sng" dirty="0" smtClean="0">
                <a:hlinkClick r:id="rId5"/>
              </a:rPr>
              <a:t>debra.allison@muohio.edu</a:t>
            </a:r>
            <a:r>
              <a:rPr lang="en-US" dirty="0" smtClean="0"/>
              <a:t>                   </a:t>
            </a:r>
          </a:p>
          <a:p>
            <a:r>
              <a:rPr lang="en-US" dirty="0" smtClean="0"/>
              <a:t>Mur Muchane </a:t>
            </a:r>
            <a:r>
              <a:rPr lang="en-US" u="sng" dirty="0" smtClean="0">
                <a:hlinkClick r:id="rId6"/>
              </a:rPr>
              <a:t>mumuchane@davidson.edu</a:t>
            </a:r>
            <a:r>
              <a:rPr lang="en-US" dirty="0" smtClean="0"/>
              <a:t>    </a:t>
            </a:r>
          </a:p>
          <a:p>
            <a:r>
              <a:rPr lang="en-US" dirty="0" smtClean="0"/>
              <a:t>Martin </a:t>
            </a:r>
            <a:r>
              <a:rPr lang="en-US" dirty="0" err="1" smtClean="0"/>
              <a:t>Ringle</a:t>
            </a:r>
            <a:r>
              <a:rPr lang="en-US" dirty="0" smtClean="0"/>
              <a:t> </a:t>
            </a:r>
            <a:r>
              <a:rPr lang="en-US" u="sng" dirty="0" smtClean="0">
                <a:hlinkClick r:id="rId7"/>
              </a:rPr>
              <a:t>ringle@reed.edu</a:t>
            </a:r>
            <a:r>
              <a:rPr lang="en-US" dirty="0" smtClean="0"/>
              <a:t>    </a:t>
            </a:r>
          </a:p>
          <a:p>
            <a:r>
              <a:rPr lang="en-US" dirty="0" smtClean="0"/>
              <a:t>November 4, 2009                 </a:t>
            </a:r>
          </a:p>
          <a:p>
            <a:pPr eaLnBrk="1" hangingPunct="1">
              <a:defRPr/>
            </a:pPr>
            <a:endParaRPr lang="en-US" dirty="0" smtClean="0">
              <a:latin typeface="Arial" charset="0"/>
              <a:ea typeface="ＭＳ Ｐゴシック" pitchFamily="8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533400"/>
            <a:ext cx="7772400" cy="676275"/>
          </a:xfrm>
        </p:spPr>
        <p:txBody>
          <a:bodyPr/>
          <a:lstStyle/>
          <a:p>
            <a:pPr algn="ctr" eaLnBrk="1" hangingPunct="1">
              <a:defRPr/>
            </a:pPr>
            <a:r>
              <a:rPr lang="en-US" dirty="0" smtClean="0"/>
              <a:t> </a:t>
            </a:r>
            <a:r>
              <a:rPr lang="en-US" sz="3600" dirty="0" smtClean="0"/>
              <a:t>Louisiana State University</a:t>
            </a:r>
            <a:endParaRPr lang="en-US" sz="3600" dirty="0" smtClean="0">
              <a:solidFill>
                <a:srgbClr val="000000"/>
              </a:solidFill>
            </a:endParaRPr>
          </a:p>
        </p:txBody>
      </p:sp>
      <p:sp>
        <p:nvSpPr>
          <p:cNvPr id="4099" name="Rectangle 3"/>
          <p:cNvSpPr>
            <a:spLocks noGrp="1" noChangeArrowheads="1"/>
          </p:cNvSpPr>
          <p:nvPr>
            <p:ph type="body" idx="1"/>
          </p:nvPr>
        </p:nvSpPr>
        <p:spPr>
          <a:xfrm>
            <a:off x="257175" y="1371600"/>
            <a:ext cx="8601075" cy="4876800"/>
          </a:xfrm>
        </p:spPr>
        <p:txBody>
          <a:bodyPr/>
          <a:lstStyle/>
          <a:p>
            <a:pPr eaLnBrk="1" hangingPunct="1">
              <a:lnSpc>
                <a:spcPct val="80000"/>
              </a:lnSpc>
              <a:spcAft>
                <a:spcPct val="25000"/>
              </a:spcAft>
            </a:pPr>
            <a:r>
              <a:rPr lang="en-US" sz="2600" dirty="0" smtClean="0">
                <a:latin typeface="Arial" charset="0"/>
                <a:ea typeface="ＭＳ Ｐゴシック" pitchFamily="80" charset="-128"/>
                <a:cs typeface="Arial" charset="0"/>
              </a:rPr>
              <a:t>Flagship public university in Louisiana</a:t>
            </a:r>
          </a:p>
          <a:p>
            <a:pPr lvl="1" eaLnBrk="1" hangingPunct="1">
              <a:lnSpc>
                <a:spcPct val="80000"/>
              </a:lnSpc>
              <a:spcAft>
                <a:spcPct val="25000"/>
              </a:spcAft>
              <a:buFont typeface="Arial" charset="0"/>
              <a:buChar char="–"/>
            </a:pPr>
            <a:r>
              <a:rPr lang="en-US" sz="2200" dirty="0" smtClean="0">
                <a:latin typeface="Arial" charset="0"/>
                <a:ea typeface="ＭＳ Ｐゴシック" pitchFamily="80" charset="-128"/>
                <a:cs typeface="Arial" charset="0"/>
              </a:rPr>
              <a:t>~30,000 students; ~5,000 faculty/staff</a:t>
            </a:r>
          </a:p>
          <a:p>
            <a:pPr eaLnBrk="1" hangingPunct="1">
              <a:lnSpc>
                <a:spcPct val="80000"/>
              </a:lnSpc>
              <a:spcAft>
                <a:spcPct val="25000"/>
              </a:spcAft>
            </a:pPr>
            <a:r>
              <a:rPr lang="en-US" sz="2600" dirty="0" smtClean="0">
                <a:latin typeface="Arial" charset="0"/>
                <a:ea typeface="ＭＳ Ｐゴシック" pitchFamily="80" charset="-128"/>
                <a:cs typeface="Arial" charset="0"/>
              </a:rPr>
              <a:t>Organizational Review (OR) - 2005</a:t>
            </a:r>
          </a:p>
          <a:p>
            <a:pPr lvl="1" eaLnBrk="1" hangingPunct="1">
              <a:lnSpc>
                <a:spcPct val="80000"/>
              </a:lnSpc>
              <a:spcAft>
                <a:spcPct val="25000"/>
              </a:spcAft>
              <a:buFont typeface="Arial" charset="0"/>
              <a:buChar char="–"/>
            </a:pPr>
            <a:r>
              <a:rPr lang="en-US" sz="2200" dirty="0" smtClean="0">
                <a:latin typeface="Arial" charset="0"/>
                <a:ea typeface="ＭＳ Ｐゴシック" pitchFamily="80" charset="-128"/>
                <a:cs typeface="Arial" charset="0"/>
              </a:rPr>
              <a:t>Examined in preparation for founding/restructuring of ITS</a:t>
            </a:r>
          </a:p>
          <a:p>
            <a:pPr lvl="1" eaLnBrk="1" hangingPunct="1">
              <a:lnSpc>
                <a:spcPct val="80000"/>
              </a:lnSpc>
              <a:spcAft>
                <a:spcPct val="25000"/>
              </a:spcAft>
              <a:buFont typeface="Arial" charset="0"/>
              <a:buChar char="–"/>
            </a:pPr>
            <a:r>
              <a:rPr lang="en-US" sz="2200" dirty="0" smtClean="0">
                <a:latin typeface="Arial" charset="0"/>
                <a:ea typeface="ＭＳ Ｐゴシック" pitchFamily="80" charset="-128"/>
                <a:cs typeface="Arial" charset="0"/>
              </a:rPr>
              <a:t>Identified ~$1.2 million in </a:t>
            </a:r>
            <a:r>
              <a:rPr lang="en-US" sz="2200" i="1" dirty="0" smtClean="0">
                <a:latin typeface="Arial" charset="0"/>
                <a:ea typeface="ＭＳ Ｐゴシック" pitchFamily="80" charset="-128"/>
                <a:cs typeface="Arial" charset="0"/>
              </a:rPr>
              <a:t>potential</a:t>
            </a:r>
            <a:r>
              <a:rPr lang="en-US" sz="2200" dirty="0" smtClean="0">
                <a:latin typeface="Arial" charset="0"/>
                <a:ea typeface="ＭＳ Ｐゴシック" pitchFamily="80" charset="-128"/>
                <a:cs typeface="Arial" charset="0"/>
              </a:rPr>
              <a:t> gross savings</a:t>
            </a:r>
          </a:p>
          <a:p>
            <a:pPr eaLnBrk="1" hangingPunct="1">
              <a:lnSpc>
                <a:spcPct val="80000"/>
              </a:lnSpc>
              <a:spcAft>
                <a:spcPct val="25000"/>
              </a:spcAft>
            </a:pPr>
            <a:r>
              <a:rPr lang="en-US" sz="2600" dirty="0" smtClean="0">
                <a:latin typeface="Arial" charset="0"/>
                <a:ea typeface="ＭＳ Ｐゴシック" pitchFamily="80" charset="-128"/>
                <a:cs typeface="Arial" charset="0"/>
              </a:rPr>
              <a:t>Organizational Efficiency Review (OER) - 2008</a:t>
            </a:r>
          </a:p>
          <a:p>
            <a:pPr lvl="1" eaLnBrk="1" hangingPunct="1">
              <a:lnSpc>
                <a:spcPct val="80000"/>
              </a:lnSpc>
              <a:spcAft>
                <a:spcPct val="25000"/>
              </a:spcAft>
              <a:buFont typeface="Arial" charset="0"/>
              <a:buChar char="–"/>
            </a:pPr>
            <a:r>
              <a:rPr lang="en-US" sz="2200" dirty="0" smtClean="0">
                <a:latin typeface="Arial" charset="0"/>
                <a:ea typeface="ＭＳ Ｐゴシック" pitchFamily="80" charset="-128"/>
                <a:cs typeface="Arial" charset="0"/>
              </a:rPr>
              <a:t>Circumstances main driver</a:t>
            </a:r>
          </a:p>
          <a:p>
            <a:pPr lvl="1" eaLnBrk="1" hangingPunct="1">
              <a:lnSpc>
                <a:spcPct val="80000"/>
              </a:lnSpc>
              <a:spcAft>
                <a:spcPct val="25000"/>
              </a:spcAft>
              <a:buFont typeface="Arial" charset="0"/>
              <a:buChar char="–"/>
            </a:pPr>
            <a:r>
              <a:rPr lang="en-US" sz="2200" dirty="0" smtClean="0">
                <a:latin typeface="Arial" charset="0"/>
                <a:ea typeface="ＭＳ Ｐゴシック" pitchFamily="80" charset="-128"/>
                <a:cs typeface="Arial" charset="0"/>
              </a:rPr>
              <a:t>Chaired by Chief IT Security &amp; Policy Officer</a:t>
            </a:r>
          </a:p>
          <a:p>
            <a:pPr lvl="1" eaLnBrk="1" hangingPunct="1">
              <a:lnSpc>
                <a:spcPct val="80000"/>
              </a:lnSpc>
              <a:spcAft>
                <a:spcPct val="25000"/>
              </a:spcAft>
              <a:buFont typeface="Arial" charset="0"/>
              <a:buChar char="–"/>
            </a:pPr>
            <a:r>
              <a:rPr lang="en-US" sz="2200" dirty="0" smtClean="0">
                <a:latin typeface="Arial" charset="0"/>
                <a:ea typeface="ＭＳ Ｐゴシック" pitchFamily="80" charset="-128"/>
                <a:cs typeface="Arial" charset="0"/>
              </a:rPr>
              <a:t>Organization Review Committee (ORC) - Deputies/Officers </a:t>
            </a:r>
          </a:p>
          <a:p>
            <a:pPr lvl="1" eaLnBrk="1" hangingPunct="1">
              <a:lnSpc>
                <a:spcPct val="80000"/>
              </a:lnSpc>
              <a:spcAft>
                <a:spcPct val="25000"/>
              </a:spcAft>
              <a:buFont typeface="Arial" charset="0"/>
              <a:buChar char="–"/>
            </a:pPr>
            <a:r>
              <a:rPr lang="en-US" sz="2200" dirty="0" smtClean="0">
                <a:latin typeface="Arial" charset="0"/>
                <a:ea typeface="ＭＳ Ｐゴシック" pitchFamily="80" charset="-128"/>
                <a:cs typeface="Arial" charset="0"/>
              </a:rPr>
              <a:t>Overall ITS budget ~$25 million </a:t>
            </a:r>
          </a:p>
          <a:p>
            <a:pPr lvl="1" eaLnBrk="1" hangingPunct="1">
              <a:lnSpc>
                <a:spcPct val="80000"/>
              </a:lnSpc>
              <a:spcAft>
                <a:spcPct val="25000"/>
              </a:spcAft>
              <a:buFont typeface="Arial" charset="0"/>
              <a:buChar char="–"/>
            </a:pPr>
            <a:endParaRPr lang="en-US" sz="2200" dirty="0" smtClean="0">
              <a:solidFill>
                <a:schemeClr val="tx1"/>
              </a:solidFill>
              <a:latin typeface="Arial" charset="0"/>
              <a:ea typeface="ＭＳ Ｐゴシック" pitchFamily="80" charset="-128"/>
              <a:cs typeface="Arial" charset="0"/>
            </a:endParaRPr>
          </a:p>
          <a:p>
            <a:pPr lvl="1" eaLnBrk="1" hangingPunct="1">
              <a:lnSpc>
                <a:spcPct val="80000"/>
              </a:lnSpc>
              <a:spcAft>
                <a:spcPct val="25000"/>
              </a:spcAft>
              <a:buFontTx/>
              <a:buNone/>
            </a:pPr>
            <a:endParaRPr lang="en-US" sz="1800" dirty="0" smtClean="0">
              <a:solidFill>
                <a:srgbClr val="000000"/>
              </a:solidFill>
              <a:latin typeface="Arial" charset="0"/>
              <a:ea typeface="ＭＳ Ｐゴシック" pitchFamily="80" charset="-128"/>
              <a:cs typeface="Arial" charset="0"/>
            </a:endParaRPr>
          </a:p>
          <a:p>
            <a:pPr eaLnBrk="1" hangingPunct="1">
              <a:lnSpc>
                <a:spcPct val="80000"/>
              </a:lnSpc>
            </a:pPr>
            <a:endParaRPr lang="en-US" sz="1400" dirty="0" smtClean="0">
              <a:latin typeface="Arial" charset="0"/>
              <a:ea typeface="ＭＳ Ｐゴシック" pitchFamily="80" charset="-128"/>
              <a:cs typeface="Arial" charset="0"/>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47650" y="533400"/>
            <a:ext cx="8639175" cy="1143000"/>
          </a:xfrm>
        </p:spPr>
        <p:txBody>
          <a:bodyPr/>
          <a:lstStyle/>
          <a:p>
            <a:pPr algn="ctr" eaLnBrk="1" hangingPunct="1">
              <a:defRPr/>
            </a:pPr>
            <a:r>
              <a:rPr lang="en-US" sz="3600" dirty="0" smtClean="0"/>
              <a:t>Introspective Phase</a:t>
            </a:r>
            <a:endParaRPr lang="en-US" sz="3600" dirty="0" smtClean="0">
              <a:solidFill>
                <a:srgbClr val="000000"/>
              </a:solidFill>
            </a:endParaRPr>
          </a:p>
        </p:txBody>
      </p:sp>
      <p:sp>
        <p:nvSpPr>
          <p:cNvPr id="5123" name="Rectangle 3"/>
          <p:cNvSpPr>
            <a:spLocks noGrp="1" noChangeArrowheads="1"/>
          </p:cNvSpPr>
          <p:nvPr>
            <p:ph type="body" idx="1"/>
          </p:nvPr>
        </p:nvSpPr>
        <p:spPr>
          <a:xfrm>
            <a:off x="247650" y="1504950"/>
            <a:ext cx="8639175" cy="4743450"/>
          </a:xfrm>
        </p:spPr>
        <p:txBody>
          <a:bodyPr rtlCol="0">
            <a:normAutofit lnSpcReduction="10000"/>
          </a:bodyPr>
          <a:lstStyle/>
          <a:p>
            <a:pPr eaLnBrk="1" fontAlgn="auto" hangingPunct="1">
              <a:lnSpc>
                <a:spcPct val="80000"/>
              </a:lnSpc>
              <a:spcAft>
                <a:spcPct val="25000"/>
              </a:spcAft>
              <a:buFont typeface="Arial" pitchFamily="34" charset="0"/>
              <a:buChar char="•"/>
              <a:defRPr/>
            </a:pPr>
            <a:r>
              <a:rPr lang="en-US" sz="2600" dirty="0" smtClean="0">
                <a:solidFill>
                  <a:schemeClr val="tx1">
                    <a:lumMod val="65000"/>
                    <a:lumOff val="35000"/>
                  </a:schemeClr>
                </a:solidFill>
              </a:rPr>
              <a:t>Goals:</a:t>
            </a:r>
          </a:p>
          <a:p>
            <a:pPr lvl="1" eaLnBrk="1" fontAlgn="auto" hangingPunct="1">
              <a:lnSpc>
                <a:spcPct val="80000"/>
              </a:lnSpc>
              <a:spcAft>
                <a:spcPct val="25000"/>
              </a:spcAft>
              <a:buFont typeface="Arial" pitchFamily="34" charset="0"/>
              <a:buChar char="–"/>
              <a:defRPr/>
            </a:pPr>
            <a:r>
              <a:rPr lang="en-US" sz="2200" dirty="0" smtClean="0">
                <a:solidFill>
                  <a:schemeClr val="tx1">
                    <a:lumMod val="65000"/>
                    <a:lumOff val="35000"/>
                  </a:schemeClr>
                </a:solidFill>
              </a:rPr>
              <a:t>Identify unproductive redundancies in services</a:t>
            </a:r>
          </a:p>
          <a:p>
            <a:pPr lvl="1" eaLnBrk="1" fontAlgn="auto" hangingPunct="1">
              <a:lnSpc>
                <a:spcPct val="80000"/>
              </a:lnSpc>
              <a:spcAft>
                <a:spcPct val="25000"/>
              </a:spcAft>
              <a:buFont typeface="Arial" pitchFamily="34" charset="0"/>
              <a:buChar char="–"/>
              <a:defRPr/>
            </a:pPr>
            <a:r>
              <a:rPr lang="en-US" sz="2200" dirty="0" smtClean="0">
                <a:solidFill>
                  <a:schemeClr val="tx1">
                    <a:lumMod val="65000"/>
                    <a:lumOff val="35000"/>
                  </a:schemeClr>
                </a:solidFill>
              </a:rPr>
              <a:t>Identify areas that could be outsourced/out-hosted to ‘the cloud’</a:t>
            </a:r>
          </a:p>
          <a:p>
            <a:pPr lvl="1" eaLnBrk="1" fontAlgn="auto" hangingPunct="1">
              <a:lnSpc>
                <a:spcPct val="80000"/>
              </a:lnSpc>
              <a:spcAft>
                <a:spcPct val="25000"/>
              </a:spcAft>
              <a:buFont typeface="Arial" pitchFamily="34" charset="0"/>
              <a:buChar char="–"/>
              <a:defRPr/>
            </a:pPr>
            <a:r>
              <a:rPr lang="en-US" sz="2200" dirty="0" smtClean="0">
                <a:solidFill>
                  <a:schemeClr val="tx1">
                    <a:lumMod val="65000"/>
                    <a:lumOff val="35000"/>
                  </a:schemeClr>
                </a:solidFill>
              </a:rPr>
              <a:t>Target amount ~ 5% of overall ITS budget</a:t>
            </a:r>
          </a:p>
          <a:p>
            <a:pPr eaLnBrk="1" hangingPunct="1">
              <a:lnSpc>
                <a:spcPct val="80000"/>
              </a:lnSpc>
              <a:spcAft>
                <a:spcPct val="25000"/>
              </a:spcAft>
              <a:defRPr/>
            </a:pPr>
            <a:r>
              <a:rPr lang="en-US" sz="2600" dirty="0" smtClean="0">
                <a:solidFill>
                  <a:schemeClr val="tx1">
                    <a:lumMod val="65000"/>
                    <a:lumOff val="35000"/>
                  </a:schemeClr>
                </a:solidFill>
                <a:latin typeface="Arial" charset="0"/>
                <a:ea typeface="ＭＳ Ｐゴシック" pitchFamily="80" charset="-128"/>
                <a:cs typeface="Arial" charset="0"/>
              </a:rPr>
              <a:t>Completed in ~1-month (November-December 2008)</a:t>
            </a:r>
          </a:p>
          <a:p>
            <a:pPr lvl="1" eaLnBrk="1" hangingPunct="1">
              <a:lnSpc>
                <a:spcPct val="80000"/>
              </a:lnSpc>
              <a:spcAft>
                <a:spcPct val="25000"/>
              </a:spcAft>
              <a:buFont typeface="Arial" charset="0"/>
              <a:buChar char="–"/>
              <a:defRPr/>
            </a:pPr>
            <a:r>
              <a:rPr lang="en-US" sz="2200" dirty="0" smtClean="0">
                <a:solidFill>
                  <a:schemeClr val="tx1">
                    <a:lumMod val="65000"/>
                    <a:lumOff val="35000"/>
                  </a:schemeClr>
                </a:solidFill>
                <a:latin typeface="Arial" charset="0"/>
                <a:ea typeface="ＭＳ Ｐゴシック" pitchFamily="80" charset="-128"/>
                <a:cs typeface="Arial" charset="0"/>
              </a:rPr>
              <a:t>~$4.7 million in </a:t>
            </a:r>
            <a:r>
              <a:rPr lang="en-US" sz="2200" i="1" dirty="0" smtClean="0">
                <a:solidFill>
                  <a:schemeClr val="tx1">
                    <a:lumMod val="65000"/>
                    <a:lumOff val="35000"/>
                  </a:schemeClr>
                </a:solidFill>
                <a:latin typeface="Arial" charset="0"/>
                <a:ea typeface="ＭＳ Ｐゴシック" pitchFamily="80" charset="-128"/>
                <a:cs typeface="Arial" charset="0"/>
              </a:rPr>
              <a:t>potential</a:t>
            </a:r>
            <a:r>
              <a:rPr lang="en-US" sz="2200" dirty="0" smtClean="0">
                <a:solidFill>
                  <a:schemeClr val="tx1">
                    <a:lumMod val="65000"/>
                    <a:lumOff val="35000"/>
                  </a:schemeClr>
                </a:solidFill>
                <a:latin typeface="Arial" charset="0"/>
                <a:ea typeface="ＭＳ Ｐゴシック" pitchFamily="80" charset="-128"/>
                <a:cs typeface="Arial" charset="0"/>
              </a:rPr>
              <a:t> gross savings identified</a:t>
            </a:r>
          </a:p>
          <a:p>
            <a:pPr eaLnBrk="1" hangingPunct="1">
              <a:lnSpc>
                <a:spcPct val="80000"/>
              </a:lnSpc>
              <a:spcAft>
                <a:spcPct val="25000"/>
              </a:spcAft>
              <a:defRPr/>
            </a:pPr>
            <a:r>
              <a:rPr lang="en-US" sz="2600" dirty="0" smtClean="0">
                <a:solidFill>
                  <a:schemeClr val="tx1">
                    <a:lumMod val="65000"/>
                    <a:lumOff val="35000"/>
                  </a:schemeClr>
                </a:solidFill>
                <a:latin typeface="Arial" charset="0"/>
                <a:ea typeface="ＭＳ Ｐゴシック" pitchFamily="80" charset="-128"/>
                <a:cs typeface="Arial" charset="0"/>
              </a:rPr>
              <a:t>Presented results/recommendations to CIO/VCIT</a:t>
            </a:r>
          </a:p>
          <a:p>
            <a:pPr lvl="1" eaLnBrk="1" hangingPunct="1">
              <a:lnSpc>
                <a:spcPct val="80000"/>
              </a:lnSpc>
              <a:spcAft>
                <a:spcPct val="25000"/>
              </a:spcAft>
              <a:buFont typeface="Arial" charset="0"/>
              <a:buChar char="–"/>
              <a:defRPr/>
            </a:pPr>
            <a:r>
              <a:rPr lang="en-US" sz="2200" dirty="0" smtClean="0">
                <a:solidFill>
                  <a:schemeClr val="tx1">
                    <a:lumMod val="65000"/>
                    <a:lumOff val="35000"/>
                  </a:schemeClr>
                </a:solidFill>
                <a:latin typeface="Arial" charset="0"/>
                <a:ea typeface="ＭＳ Ｐゴシック" pitchFamily="80" charset="-128"/>
                <a:cs typeface="Arial" charset="0"/>
              </a:rPr>
              <a:t>Not included were savings from outsourcing opportunities</a:t>
            </a:r>
          </a:p>
          <a:p>
            <a:pPr lvl="1" eaLnBrk="1" hangingPunct="1">
              <a:lnSpc>
                <a:spcPct val="80000"/>
              </a:lnSpc>
              <a:spcAft>
                <a:spcPct val="25000"/>
              </a:spcAft>
              <a:buFont typeface="Arial" charset="0"/>
              <a:buChar char="–"/>
              <a:defRPr/>
            </a:pPr>
            <a:r>
              <a:rPr lang="en-US" sz="2200" dirty="0" smtClean="0">
                <a:solidFill>
                  <a:schemeClr val="tx1">
                    <a:lumMod val="65000"/>
                    <a:lumOff val="35000"/>
                  </a:schemeClr>
                </a:solidFill>
                <a:latin typeface="Arial" charset="0"/>
                <a:ea typeface="ＭＳ Ｐゴシック" pitchFamily="80" charset="-128"/>
                <a:cs typeface="Arial" charset="0"/>
              </a:rPr>
              <a:t>Opinion of ORC that need to investigate outsourcing or out-hosting to ‘the cloud’ opportunities in-depth</a:t>
            </a:r>
          </a:p>
          <a:p>
            <a:pPr eaLnBrk="1" hangingPunct="1">
              <a:lnSpc>
                <a:spcPct val="80000"/>
              </a:lnSpc>
              <a:spcAft>
                <a:spcPct val="25000"/>
              </a:spcAft>
              <a:defRPr/>
            </a:pPr>
            <a:r>
              <a:rPr lang="en-US" sz="2600" dirty="0" smtClean="0">
                <a:solidFill>
                  <a:schemeClr val="tx1">
                    <a:lumMod val="65000"/>
                    <a:lumOff val="35000"/>
                  </a:schemeClr>
                </a:solidFill>
                <a:latin typeface="Arial" charset="0"/>
                <a:ea typeface="ＭＳ Ｐゴシック" pitchFamily="80" charset="-128"/>
                <a:cs typeface="Arial" charset="0"/>
              </a:rPr>
              <a:t>Mid-year cut ~$443K (one-time)</a:t>
            </a:r>
          </a:p>
          <a:p>
            <a:pPr lvl="1" eaLnBrk="1" hangingPunct="1">
              <a:lnSpc>
                <a:spcPct val="80000"/>
              </a:lnSpc>
              <a:spcAft>
                <a:spcPct val="25000"/>
              </a:spcAft>
              <a:buFont typeface="Arial" charset="0"/>
              <a:buChar char="–"/>
              <a:defRPr/>
            </a:pPr>
            <a:endParaRPr lang="en-US" sz="2200" dirty="0" smtClean="0">
              <a:solidFill>
                <a:schemeClr val="tx1"/>
              </a:solidFill>
            </a:endParaRPr>
          </a:p>
          <a:p>
            <a:pPr eaLnBrk="1" fontAlgn="auto" hangingPunct="1">
              <a:lnSpc>
                <a:spcPct val="80000"/>
              </a:lnSpc>
              <a:spcAft>
                <a:spcPct val="25000"/>
              </a:spcAft>
              <a:buFont typeface="Arial" pitchFamily="34" charset="0"/>
              <a:buChar char="•"/>
              <a:defRPr/>
            </a:pPr>
            <a:endParaRPr lang="en-US" sz="2400" dirty="0" smtClean="0">
              <a:solidFill>
                <a:srgbClr val="000000"/>
              </a:solidFill>
            </a:endParaRPr>
          </a:p>
          <a:p>
            <a:pPr lvl="1" eaLnBrk="1" fontAlgn="auto" hangingPunct="1">
              <a:lnSpc>
                <a:spcPct val="80000"/>
              </a:lnSpc>
              <a:spcAft>
                <a:spcPct val="25000"/>
              </a:spcAft>
              <a:buFontTx/>
              <a:buNone/>
              <a:defRPr/>
            </a:pPr>
            <a:endParaRPr lang="en-US" sz="1800" dirty="0" smtClean="0">
              <a:solidFill>
                <a:srgbClr val="000000"/>
              </a:solidFill>
            </a:endParaRPr>
          </a:p>
          <a:p>
            <a:pPr eaLnBrk="1" fontAlgn="auto" hangingPunct="1">
              <a:lnSpc>
                <a:spcPct val="80000"/>
              </a:lnSpc>
              <a:spcAft>
                <a:spcPts val="0"/>
              </a:spcAft>
              <a:buFont typeface="Arial" pitchFamily="34" charset="0"/>
              <a:buChar char="•"/>
              <a:defRPr/>
            </a:pPr>
            <a:endParaRPr lang="en-US" sz="1400" dirty="0" smtClean="0"/>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p:txBody>
          <a:bodyPr/>
          <a:lstStyle/>
          <a:p>
            <a:pPr algn="ctr" eaLnBrk="1" hangingPunct="1"/>
            <a:r>
              <a:rPr lang="en-US" sz="3600" cap="none" smtClean="0">
                <a:latin typeface="Arial" charset="0"/>
                <a:ea typeface="ＭＳ Ｐゴシック" pitchFamily="80" charset="-128"/>
                <a:cs typeface="Arial" charset="0"/>
              </a:rPr>
              <a:t>BUDGET REDUCTION PHASE </a:t>
            </a:r>
          </a:p>
        </p:txBody>
      </p:sp>
      <p:sp>
        <p:nvSpPr>
          <p:cNvPr id="6147" name="Content Placeholder 2"/>
          <p:cNvSpPr>
            <a:spLocks noGrp="1"/>
          </p:cNvSpPr>
          <p:nvPr>
            <p:ph idx="4294967295"/>
          </p:nvPr>
        </p:nvSpPr>
        <p:spPr>
          <a:xfrm>
            <a:off x="276225" y="1352550"/>
            <a:ext cx="8562975" cy="4773613"/>
          </a:xfrm>
        </p:spPr>
        <p:txBody>
          <a:bodyPr/>
          <a:lstStyle/>
          <a:p>
            <a:pPr eaLnBrk="1" hangingPunct="1"/>
            <a:r>
              <a:rPr lang="en-US" sz="2400" dirty="0" smtClean="0">
                <a:latin typeface="Arial" charset="0"/>
                <a:ea typeface="ＭＳ Ｐゴシック" pitchFamily="80" charset="-128"/>
                <a:cs typeface="Arial" charset="0"/>
              </a:rPr>
              <a:t>Present impact analysis if budget cut beyond 5%; scenarios for 10%, 15%, 20%, and 25% cuts</a:t>
            </a:r>
          </a:p>
          <a:p>
            <a:pPr eaLnBrk="1" hangingPunct="1"/>
            <a:r>
              <a:rPr lang="en-US" sz="2400" dirty="0" smtClean="0">
                <a:latin typeface="Arial" charset="0"/>
                <a:ea typeface="ＭＳ Ｐゴシック" pitchFamily="80" charset="-128"/>
                <a:cs typeface="Arial" charset="0"/>
              </a:rPr>
              <a:t>What must cut in terms of funding and resultant services?</a:t>
            </a:r>
          </a:p>
          <a:p>
            <a:pPr eaLnBrk="1" hangingPunct="1">
              <a:lnSpc>
                <a:spcPct val="80000"/>
              </a:lnSpc>
              <a:spcAft>
                <a:spcPct val="25000"/>
              </a:spcAft>
            </a:pPr>
            <a:r>
              <a:rPr lang="en-US" sz="2400" dirty="0" smtClean="0">
                <a:latin typeface="Arial" charset="0"/>
                <a:ea typeface="ＭＳ Ｐゴシック" pitchFamily="80" charset="-128"/>
                <a:cs typeface="Arial" charset="0"/>
              </a:rPr>
              <a:t>Identified and assigned priority to services</a:t>
            </a:r>
          </a:p>
          <a:p>
            <a:pPr lvl="1" eaLnBrk="1" hangingPunct="1">
              <a:lnSpc>
                <a:spcPct val="80000"/>
              </a:lnSpc>
              <a:spcAft>
                <a:spcPct val="25000"/>
              </a:spcAft>
              <a:buFont typeface="Arial" charset="0"/>
              <a:buChar char="‒"/>
            </a:pPr>
            <a:r>
              <a:rPr lang="en-US" sz="2000" dirty="0" smtClean="0">
                <a:latin typeface="Arial" charset="0"/>
                <a:ea typeface="ＭＳ Ｐゴシック" pitchFamily="80" charset="-128"/>
                <a:cs typeface="Arial" charset="0"/>
              </a:rPr>
              <a:t>Higher priority assigned, greater impact</a:t>
            </a:r>
          </a:p>
          <a:p>
            <a:pPr eaLnBrk="1" hangingPunct="1">
              <a:lnSpc>
                <a:spcPct val="80000"/>
              </a:lnSpc>
              <a:spcAft>
                <a:spcPct val="25000"/>
              </a:spcAft>
            </a:pPr>
            <a:r>
              <a:rPr lang="en-US" sz="2400" dirty="0" smtClean="0">
                <a:latin typeface="Arial" charset="0"/>
                <a:ea typeface="ＭＳ Ｐゴシック" pitchFamily="80" charset="-128"/>
                <a:cs typeface="Arial" charset="0"/>
              </a:rPr>
              <a:t>Concentrated efforts on not “spreading pain” around equally</a:t>
            </a:r>
          </a:p>
          <a:p>
            <a:pPr eaLnBrk="1" hangingPunct="1">
              <a:lnSpc>
                <a:spcPct val="80000"/>
              </a:lnSpc>
              <a:spcAft>
                <a:spcPct val="25000"/>
              </a:spcAft>
            </a:pPr>
            <a:r>
              <a:rPr lang="en-US" sz="2400" dirty="0" smtClean="0">
                <a:latin typeface="Arial" charset="0"/>
                <a:ea typeface="ＭＳ Ｐゴシック" pitchFamily="80" charset="-128"/>
                <a:cs typeface="Arial" charset="0"/>
              </a:rPr>
              <a:t>Attempted to illustrate directly costs of reductions, </a:t>
            </a:r>
            <a:r>
              <a:rPr lang="en-US" sz="2400" u="sng" dirty="0" smtClean="0">
                <a:latin typeface="Arial" charset="0"/>
                <a:ea typeface="ＭＳ Ｐゴシック" pitchFamily="80" charset="-128"/>
                <a:cs typeface="Arial" charset="0"/>
              </a:rPr>
              <a:t>AND</a:t>
            </a:r>
            <a:r>
              <a:rPr lang="en-US" sz="2400" dirty="0" smtClean="0">
                <a:latin typeface="Arial" charset="0"/>
                <a:ea typeface="ＭＳ Ｐゴシック" pitchFamily="80" charset="-128"/>
                <a:cs typeface="Arial" charset="0"/>
              </a:rPr>
              <a:t> to maintain core services at an excellent level</a:t>
            </a:r>
          </a:p>
          <a:p>
            <a:pPr eaLnBrk="1" hangingPunct="1">
              <a:lnSpc>
                <a:spcPct val="80000"/>
              </a:lnSpc>
              <a:spcAft>
                <a:spcPct val="25000"/>
              </a:spcAft>
            </a:pPr>
            <a:r>
              <a:rPr lang="en-US" sz="2400" dirty="0" smtClean="0">
                <a:latin typeface="Arial" charset="0"/>
                <a:ea typeface="ＭＳ Ｐゴシック" pitchFamily="80" charset="-128"/>
                <a:cs typeface="Arial" charset="0"/>
              </a:rPr>
              <a:t>Completed in late January 2009 (~1-month)</a:t>
            </a:r>
          </a:p>
          <a:p>
            <a:pPr lvl="1" eaLnBrk="1" hangingPunct="1">
              <a:lnSpc>
                <a:spcPct val="80000"/>
              </a:lnSpc>
              <a:spcAft>
                <a:spcPct val="25000"/>
              </a:spcAft>
              <a:buFont typeface="Arial" charset="0"/>
              <a:buChar char="–"/>
            </a:pPr>
            <a:r>
              <a:rPr lang="en-US" sz="2000" dirty="0" smtClean="0">
                <a:latin typeface="Arial" charset="0"/>
                <a:ea typeface="ＭＳ Ｐゴシック" pitchFamily="80" charset="-128"/>
                <a:cs typeface="Arial" charset="0"/>
              </a:rPr>
              <a:t>~$4.1 million in expenditures/services that could be absorbed, reduced, or eliminated identified; budget cuts beyond 5% could not be accomplished w/o </a:t>
            </a:r>
            <a:r>
              <a:rPr lang="en-US" sz="2000" u="sng" dirty="0" smtClean="0">
                <a:latin typeface="Arial" charset="0"/>
                <a:ea typeface="ＭＳ Ｐゴシック" pitchFamily="80" charset="-128"/>
                <a:cs typeface="Arial" charset="0"/>
              </a:rPr>
              <a:t>significant</a:t>
            </a:r>
            <a:r>
              <a:rPr lang="en-US" sz="2000" dirty="0" smtClean="0">
                <a:latin typeface="Arial" charset="0"/>
                <a:ea typeface="ＭＳ Ｐゴシック" pitchFamily="80" charset="-128"/>
                <a:cs typeface="Arial" charset="0"/>
              </a:rPr>
              <a:t> cuts in services</a:t>
            </a:r>
          </a:p>
          <a:p>
            <a:pPr eaLnBrk="1" hangingPunct="1">
              <a:lnSpc>
                <a:spcPct val="80000"/>
              </a:lnSpc>
              <a:spcAft>
                <a:spcPct val="25000"/>
              </a:spcAft>
            </a:pPr>
            <a:endParaRPr lang="en-US" sz="2600" dirty="0" smtClean="0">
              <a:solidFill>
                <a:schemeClr val="tx1"/>
              </a:solidFill>
              <a:latin typeface="Arial" charset="0"/>
              <a:ea typeface="ＭＳ Ｐゴシック" pitchFamily="80" charset="-128"/>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600" dirty="0" smtClean="0"/>
              <a:t>Lessons Learned</a:t>
            </a:r>
            <a:endParaRPr lang="en-US" sz="3600" dirty="0"/>
          </a:p>
        </p:txBody>
      </p:sp>
      <p:sp>
        <p:nvSpPr>
          <p:cNvPr id="7171" name="Content Placeholder 2"/>
          <p:cNvSpPr>
            <a:spLocks noGrp="1"/>
          </p:cNvSpPr>
          <p:nvPr>
            <p:ph idx="1"/>
          </p:nvPr>
        </p:nvSpPr>
        <p:spPr>
          <a:xfrm>
            <a:off x="457200" y="1346200"/>
            <a:ext cx="8382000" cy="4779963"/>
          </a:xfrm>
        </p:spPr>
        <p:txBody>
          <a:bodyPr/>
          <a:lstStyle/>
          <a:p>
            <a:r>
              <a:rPr lang="en-US" sz="2600" dirty="0" smtClean="0">
                <a:latin typeface="Arial" charset="0"/>
                <a:ea typeface="ＭＳ Ｐゴシック" pitchFamily="80" charset="-128"/>
                <a:cs typeface="Arial" charset="0"/>
              </a:rPr>
              <a:t>Large part of IT is essential, like a utility</a:t>
            </a:r>
          </a:p>
          <a:p>
            <a:r>
              <a:rPr lang="en-US" sz="2600" dirty="0" smtClean="0">
                <a:latin typeface="Arial" charset="0"/>
                <a:ea typeface="ＭＳ Ｐゴシック" pitchFamily="80" charset="-128"/>
                <a:cs typeface="Arial" charset="0"/>
              </a:rPr>
              <a:t>Investments in essential IT services </a:t>
            </a:r>
            <a:r>
              <a:rPr lang="en-US" sz="2600" u="sng" dirty="0" smtClean="0">
                <a:latin typeface="Arial" charset="0"/>
                <a:ea typeface="ＭＳ Ｐゴシック" pitchFamily="80" charset="-128"/>
                <a:cs typeface="Arial" charset="0"/>
              </a:rPr>
              <a:t>AND</a:t>
            </a:r>
            <a:r>
              <a:rPr lang="en-US" sz="2600" dirty="0" smtClean="0">
                <a:latin typeface="Arial" charset="0"/>
                <a:ea typeface="ＭＳ Ｐゴシック" pitchFamily="80" charset="-128"/>
                <a:cs typeface="Arial" charset="0"/>
              </a:rPr>
              <a:t> people (i.e., </a:t>
            </a:r>
            <a:r>
              <a:rPr lang="en-US" sz="2600" dirty="0" err="1" smtClean="0">
                <a:latin typeface="Arial" charset="0"/>
                <a:ea typeface="ＭＳ Ｐゴシック" pitchFamily="80" charset="-128"/>
                <a:cs typeface="Arial" charset="0"/>
              </a:rPr>
              <a:t>humanware</a:t>
            </a:r>
            <a:r>
              <a:rPr lang="en-US" sz="2600" dirty="0" smtClean="0">
                <a:latin typeface="Arial" charset="0"/>
                <a:ea typeface="ＭＳ Ｐゴシック" pitchFamily="80" charset="-128"/>
                <a:cs typeface="Arial" charset="0"/>
              </a:rPr>
              <a:t>) are largest part of most IT budgets</a:t>
            </a:r>
          </a:p>
          <a:p>
            <a:r>
              <a:rPr lang="en-US" sz="2600" dirty="0" smtClean="0">
                <a:latin typeface="Arial" charset="0"/>
                <a:ea typeface="ＭＳ Ｐゴシック" pitchFamily="80" charset="-128"/>
                <a:cs typeface="Arial" charset="0"/>
              </a:rPr>
              <a:t>Need to keep in mind strategic IT investments – those services that help provide institution with a competitive advantage in teaching and research missions</a:t>
            </a:r>
          </a:p>
          <a:p>
            <a:r>
              <a:rPr lang="en-US" sz="2600" dirty="0" smtClean="0">
                <a:latin typeface="Arial" charset="0"/>
                <a:ea typeface="ＭＳ Ｐゴシック" pitchFamily="80" charset="-128"/>
                <a:cs typeface="Arial" charset="0"/>
              </a:rPr>
              <a:t>IT environment changes quickly!</a:t>
            </a:r>
          </a:p>
          <a:p>
            <a:r>
              <a:rPr lang="en-US" sz="2600" dirty="0" smtClean="0">
                <a:latin typeface="Arial" charset="0"/>
                <a:ea typeface="ＭＳ Ｐゴシック" pitchFamily="80" charset="-128"/>
                <a:cs typeface="Arial" charset="0"/>
              </a:rPr>
              <a:t>Experience was invigorating, BUT stressful!</a:t>
            </a:r>
          </a:p>
          <a:p>
            <a:endParaRPr lang="en-US" dirty="0" smtClean="0">
              <a:latin typeface="Arial" charset="0"/>
              <a:ea typeface="ＭＳ Ｐゴシック" pitchFamily="80" charset="-128"/>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600" dirty="0" smtClean="0"/>
              <a:t>Outlook</a:t>
            </a:r>
            <a:endParaRPr lang="en-US" sz="3600" dirty="0"/>
          </a:p>
        </p:txBody>
      </p:sp>
      <p:sp>
        <p:nvSpPr>
          <p:cNvPr id="8195" name="Content Placeholder 2"/>
          <p:cNvSpPr>
            <a:spLocks noGrp="1"/>
          </p:cNvSpPr>
          <p:nvPr>
            <p:ph idx="1"/>
          </p:nvPr>
        </p:nvSpPr>
        <p:spPr>
          <a:xfrm>
            <a:off x="457200" y="1346200"/>
            <a:ext cx="8382000" cy="4779963"/>
          </a:xfrm>
        </p:spPr>
        <p:txBody>
          <a:bodyPr/>
          <a:lstStyle/>
          <a:p>
            <a:r>
              <a:rPr lang="en-US" sz="2600" dirty="0" smtClean="0">
                <a:latin typeface="Arial" charset="0"/>
                <a:ea typeface="ＭＳ Ｐゴシック" pitchFamily="80" charset="-128"/>
                <a:cs typeface="Arial" charset="0"/>
              </a:rPr>
              <a:t>$120 million cut to HE for FY 09-10; ITS cut ~$530K</a:t>
            </a:r>
          </a:p>
          <a:p>
            <a:r>
              <a:rPr lang="en-US" sz="2600" dirty="0" smtClean="0">
                <a:latin typeface="Arial" charset="0"/>
                <a:ea typeface="ＭＳ Ｐゴシック" pitchFamily="80" charset="-128"/>
                <a:cs typeface="Arial" charset="0"/>
              </a:rPr>
              <a:t>Governor asked college board to recommend how to cut $146 million for FY 10-11</a:t>
            </a:r>
          </a:p>
          <a:p>
            <a:r>
              <a:rPr lang="en-US" sz="2600" dirty="0" smtClean="0">
                <a:latin typeface="Arial" charset="0"/>
                <a:ea typeface="ＭＳ Ｐゴシック" pitchFamily="80" charset="-128"/>
                <a:cs typeface="Arial" charset="0"/>
              </a:rPr>
              <a:t>Projected $936 million budget shortfall next year; total $1.93 billion over next two fiscal years</a:t>
            </a:r>
          </a:p>
          <a:p>
            <a:r>
              <a:rPr lang="en-US" sz="2600" dirty="0" smtClean="0">
                <a:latin typeface="Arial" charset="0"/>
                <a:ea typeface="ＭＳ Ｐゴシック" pitchFamily="80" charset="-128"/>
                <a:cs typeface="Arial" charset="0"/>
              </a:rPr>
              <a:t>Current budget projections show HE budget being cut by ~$635 million by 2012</a:t>
            </a:r>
          </a:p>
          <a:p>
            <a:r>
              <a:rPr lang="en-US" sz="2600" dirty="0" smtClean="0">
                <a:latin typeface="Arial" charset="0"/>
                <a:ea typeface="ＭＳ Ｐゴシック" pitchFamily="80" charset="-128"/>
                <a:cs typeface="Arial" charset="0"/>
              </a:rPr>
              <a:t>Due to Louisiana constitution/fiscal management, HE and healthcare will take the biggest hit </a:t>
            </a:r>
          </a:p>
          <a:p>
            <a:endParaRPr lang="en-US" dirty="0" smtClean="0">
              <a:latin typeface="Arial" charset="0"/>
              <a:ea typeface="ＭＳ Ｐゴシック" pitchFamily="80" charset="-128"/>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p:txBody>
          <a:bodyPr/>
          <a:lstStyle/>
          <a:p>
            <a:pPr eaLnBrk="1" hangingPunct="1"/>
            <a:r>
              <a:rPr lang="en-US" dirty="0" smtClean="0"/>
              <a:t>Budget Reductions: Challenge and Opportunity</a:t>
            </a:r>
            <a:endParaRPr lang="en-US" cap="none" dirty="0" smtClean="0">
              <a:latin typeface="Arial" charset="0"/>
              <a:ea typeface="ＭＳ Ｐゴシック" pitchFamily="1" charset="-128"/>
              <a:cs typeface="Arial" charset="0"/>
            </a:endParaRPr>
          </a:p>
        </p:txBody>
      </p:sp>
      <p:sp>
        <p:nvSpPr>
          <p:cNvPr id="3075" name="Subtitle 2"/>
          <p:cNvSpPr>
            <a:spLocks noGrp="1"/>
          </p:cNvSpPr>
          <p:nvPr>
            <p:ph type="subTitle" idx="1"/>
          </p:nvPr>
        </p:nvSpPr>
        <p:spPr/>
        <p:txBody>
          <a:bodyPr/>
          <a:lstStyle/>
          <a:p>
            <a:pPr eaLnBrk="1" hangingPunct="1"/>
            <a:r>
              <a:rPr lang="en-US" b="1" dirty="0" smtClean="0">
                <a:latin typeface="Arial" charset="0"/>
                <a:ea typeface="ＭＳ Ｐゴシック" pitchFamily="1" charset="-128"/>
                <a:cs typeface="Arial" charset="0"/>
              </a:rPr>
              <a:t>Debra H. Allison  |  November 4, 2009</a:t>
            </a:r>
          </a:p>
          <a:p>
            <a:pPr eaLnBrk="1" hangingPunct="1"/>
            <a:r>
              <a:rPr lang="en-US" b="1" dirty="0" smtClean="0">
                <a:latin typeface="Arial" charset="0"/>
                <a:ea typeface="ＭＳ Ｐゴシック" pitchFamily="1" charset="-128"/>
                <a:cs typeface="Arial" charset="0"/>
              </a:rPr>
              <a:t>Interim Vice President for Information Technology</a:t>
            </a:r>
          </a:p>
          <a:p>
            <a:pPr eaLnBrk="1" hangingPunct="1"/>
            <a:r>
              <a:rPr lang="en-US" b="1" dirty="0" smtClean="0"/>
              <a:t>Miami University</a:t>
            </a:r>
            <a:r>
              <a:rPr lang="en-US" dirty="0" smtClean="0"/>
              <a:t> </a:t>
            </a:r>
            <a:endParaRPr lang="en-US" dirty="0" smtClean="0">
              <a:latin typeface="Arial" charset="0"/>
              <a:ea typeface="ＭＳ Ｐゴシック" pitchFamily="1" charset="-128"/>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p:txBody>
          <a:bodyPr/>
          <a:lstStyle/>
          <a:p>
            <a:pPr algn="ctr" eaLnBrk="1" hangingPunct="1"/>
            <a:r>
              <a:rPr lang="en-US" cap="none" smtClean="0">
                <a:latin typeface="Arial" charset="0"/>
                <a:ea typeface="ＭＳ Ｐゴシック" pitchFamily="1" charset="-128"/>
                <a:cs typeface="Arial" charset="0"/>
              </a:rPr>
              <a:t>Miami University </a:t>
            </a:r>
            <a:br>
              <a:rPr lang="en-US" cap="none" smtClean="0">
                <a:latin typeface="Arial" charset="0"/>
                <a:ea typeface="ＭＳ Ｐゴシック" pitchFamily="1" charset="-128"/>
                <a:cs typeface="Arial" charset="0"/>
              </a:rPr>
            </a:br>
            <a:r>
              <a:rPr lang="en-US" cap="none" smtClean="0">
                <a:latin typeface="Arial" charset="0"/>
                <a:ea typeface="ＭＳ Ｐゴシック" pitchFamily="1" charset="-128"/>
                <a:cs typeface="Arial" charset="0"/>
              </a:rPr>
              <a:t>IT Budget Background</a:t>
            </a:r>
          </a:p>
        </p:txBody>
      </p:sp>
      <p:sp>
        <p:nvSpPr>
          <p:cNvPr id="4099" name="Content Placeholder 2"/>
          <p:cNvSpPr>
            <a:spLocks noGrp="1"/>
          </p:cNvSpPr>
          <p:nvPr>
            <p:ph idx="4294967295"/>
          </p:nvPr>
        </p:nvSpPr>
        <p:spPr>
          <a:xfrm>
            <a:off x="533400" y="1600200"/>
            <a:ext cx="8229600" cy="4525963"/>
          </a:xfrm>
        </p:spPr>
        <p:txBody>
          <a:bodyPr/>
          <a:lstStyle/>
          <a:p>
            <a:pPr eaLnBrk="1" hangingPunct="1"/>
            <a:r>
              <a:rPr lang="en-US" dirty="0" smtClean="0">
                <a:latin typeface="Arial" charset="0"/>
                <a:ea typeface="ＭＳ Ｐゴシック" pitchFamily="1" charset="-128"/>
                <a:cs typeface="Arial" charset="0"/>
              </a:rPr>
              <a:t>Central IT budget at start of FY09:  $22.95M</a:t>
            </a:r>
          </a:p>
          <a:p>
            <a:pPr lvl="1" eaLnBrk="1" hangingPunct="1"/>
            <a:r>
              <a:rPr lang="en-US" dirty="0" smtClean="0">
                <a:latin typeface="Arial" charset="0"/>
                <a:ea typeface="ＭＳ Ｐゴシック" pitchFamily="1" charset="-128"/>
                <a:cs typeface="Arial" charset="0"/>
              </a:rPr>
              <a:t>198 Staff (IT, telecom, print, photo, video)</a:t>
            </a:r>
          </a:p>
          <a:p>
            <a:pPr eaLnBrk="1" hangingPunct="1"/>
            <a:r>
              <a:rPr lang="en-US" dirty="0" smtClean="0">
                <a:latin typeface="Arial" charset="0"/>
                <a:ea typeface="ＭＳ Ｐゴシック" pitchFamily="1" charset="-128"/>
                <a:cs typeface="Arial" charset="0"/>
              </a:rPr>
              <a:t>FY09 Reductions:  $350,000</a:t>
            </a:r>
          </a:p>
          <a:p>
            <a:pPr eaLnBrk="1" hangingPunct="1"/>
            <a:r>
              <a:rPr lang="en-US" dirty="0" smtClean="0">
                <a:latin typeface="Arial" charset="0"/>
                <a:ea typeface="ＭＳ Ｐゴシック" pitchFamily="1" charset="-128"/>
                <a:cs typeface="Arial" charset="0"/>
              </a:rPr>
              <a:t>FY10 Reductions:  $3.1M + $500,000 annually</a:t>
            </a:r>
          </a:p>
          <a:p>
            <a:pPr eaLnBrk="1" hangingPunct="1"/>
            <a:r>
              <a:rPr lang="en-US" dirty="0" smtClean="0">
                <a:latin typeface="Arial" charset="0"/>
                <a:ea typeface="ＭＳ Ｐゴシック" pitchFamily="1" charset="-128"/>
                <a:cs typeface="Arial" charset="0"/>
              </a:rPr>
              <a:t>FY11 Reduction:  $750,000</a:t>
            </a:r>
          </a:p>
          <a:p>
            <a:pPr eaLnBrk="1" hangingPunct="1"/>
            <a:r>
              <a:rPr lang="en-US" dirty="0" smtClean="0">
                <a:latin typeface="Arial" charset="0"/>
                <a:ea typeface="ＭＳ Ｐゴシック" pitchFamily="1" charset="-128"/>
                <a:cs typeface="Arial" charset="0"/>
              </a:rPr>
              <a:t>Total Reduction as of FY11: $4.2M</a:t>
            </a:r>
          </a:p>
          <a:p>
            <a:pPr lvl="1" eaLnBrk="1" hangingPunct="1"/>
            <a:r>
              <a:rPr lang="en-US" dirty="0" smtClean="0">
                <a:latin typeface="Arial" charset="0"/>
                <a:ea typeface="ＭＳ Ｐゴシック" pitchFamily="1" charset="-128"/>
                <a:cs typeface="Arial" charset="0"/>
              </a:rPr>
              <a:t>Staff  158, down 20% (20 vacant, 20 filled positions)</a:t>
            </a:r>
          </a:p>
          <a:p>
            <a:pPr lvl="1" eaLnBrk="1" hangingPunct="1"/>
            <a:r>
              <a:rPr lang="en-US" dirty="0" smtClean="0">
                <a:latin typeface="Arial" charset="0"/>
                <a:ea typeface="ＭＳ Ｐゴシック" pitchFamily="1" charset="-128"/>
                <a:cs typeface="Arial" charset="0"/>
              </a:rPr>
              <a:t>Budget  -18%; Total funding  -20%</a:t>
            </a:r>
          </a:p>
          <a:p>
            <a:pPr eaLnBrk="1" hangingPunct="1"/>
            <a:r>
              <a:rPr lang="en-US" dirty="0" smtClean="0">
                <a:latin typeface="Arial" charset="0"/>
                <a:ea typeface="ＭＳ Ｐゴシック" pitchFamily="1" charset="-128"/>
                <a:cs typeface="Arial" charset="0"/>
              </a:rPr>
              <a:t>Back to FY06 level for budget; FY05 for staff</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p:txBody>
          <a:bodyPr/>
          <a:lstStyle/>
          <a:p>
            <a:pPr algn="ctr" eaLnBrk="1" hangingPunct="1"/>
            <a:r>
              <a:rPr lang="en-US" cap="none" smtClean="0">
                <a:latin typeface="Arial" charset="0"/>
                <a:ea typeface="ＭＳ Ｐゴシック" pitchFamily="1" charset="-128"/>
                <a:cs typeface="Arial" charset="0"/>
              </a:rPr>
              <a:t>Miami University </a:t>
            </a:r>
            <a:br>
              <a:rPr lang="en-US" cap="none" smtClean="0">
                <a:latin typeface="Arial" charset="0"/>
                <a:ea typeface="ＭＳ Ｐゴシック" pitchFamily="1" charset="-128"/>
                <a:cs typeface="Arial" charset="0"/>
              </a:rPr>
            </a:br>
            <a:r>
              <a:rPr lang="en-US" cap="none" smtClean="0">
                <a:latin typeface="Arial" charset="0"/>
                <a:ea typeface="ＭＳ Ｐゴシック" pitchFamily="1" charset="-128"/>
                <a:cs typeface="Arial" charset="0"/>
              </a:rPr>
              <a:t>External Review</a:t>
            </a:r>
          </a:p>
        </p:txBody>
      </p:sp>
      <p:sp>
        <p:nvSpPr>
          <p:cNvPr id="5123" name="Content Placeholder 2"/>
          <p:cNvSpPr>
            <a:spLocks noGrp="1"/>
          </p:cNvSpPr>
          <p:nvPr>
            <p:ph idx="4294967295"/>
          </p:nvPr>
        </p:nvSpPr>
        <p:spPr>
          <a:xfrm>
            <a:off x="533400" y="1600200"/>
            <a:ext cx="8229600" cy="4525963"/>
          </a:xfrm>
        </p:spPr>
        <p:txBody>
          <a:bodyPr/>
          <a:lstStyle/>
          <a:p>
            <a:pPr eaLnBrk="1" hangingPunct="1"/>
            <a:r>
              <a:rPr lang="en-US" smtClean="0">
                <a:latin typeface="Arial" charset="0"/>
                <a:ea typeface="ＭＳ Ｐゴシック" pitchFamily="1" charset="-128"/>
                <a:cs typeface="Arial" charset="0"/>
              </a:rPr>
              <a:t>External IT Review – two months duration</a:t>
            </a:r>
          </a:p>
          <a:p>
            <a:pPr lvl="1" eaLnBrk="1" hangingPunct="1"/>
            <a:r>
              <a:rPr lang="en-US" smtClean="0">
                <a:latin typeface="Arial" charset="0"/>
                <a:ea typeface="ＭＳ Ｐゴシック" pitchFamily="1" charset="-128"/>
                <a:cs typeface="Arial" charset="0"/>
              </a:rPr>
              <a:t>Three respected higher ed CIOs</a:t>
            </a:r>
          </a:p>
          <a:p>
            <a:pPr lvl="1" eaLnBrk="1" hangingPunct="1"/>
            <a:r>
              <a:rPr lang="en-US" smtClean="0">
                <a:latin typeface="Arial" charset="0"/>
                <a:ea typeface="ＭＳ Ｐゴシック" pitchFamily="1" charset="-128"/>
                <a:cs typeface="Arial" charset="0"/>
              </a:rPr>
              <a:t>Accomplished through conference calls</a:t>
            </a:r>
          </a:p>
          <a:p>
            <a:pPr lvl="1" eaLnBrk="1" hangingPunct="1"/>
            <a:r>
              <a:rPr lang="en-US" smtClean="0">
                <a:latin typeface="Arial" charset="0"/>
                <a:ea typeface="ＭＳ Ｐゴシック" pitchFamily="1" charset="-128"/>
                <a:cs typeface="Arial" charset="0"/>
              </a:rPr>
              <a:t>Evaluation of vision, org structure, opportunities</a:t>
            </a:r>
          </a:p>
          <a:p>
            <a:pPr eaLnBrk="1" hangingPunct="1"/>
            <a:r>
              <a:rPr lang="en-US" smtClean="0">
                <a:latin typeface="Arial" charset="0"/>
                <a:ea typeface="ＭＳ Ｐゴシック" pitchFamily="1" charset="-128"/>
                <a:cs typeface="Arial" charset="0"/>
              </a:rPr>
              <a:t>Recommendations</a:t>
            </a:r>
          </a:p>
          <a:p>
            <a:pPr lvl="1" eaLnBrk="1" hangingPunct="1"/>
            <a:r>
              <a:rPr lang="en-US" smtClean="0">
                <a:latin typeface="Arial" charset="0"/>
                <a:ea typeface="ＭＳ Ｐゴシック" pitchFamily="1" charset="-128"/>
                <a:cs typeface="Arial" charset="0"/>
              </a:rPr>
              <a:t>“Guiding Principles” for realignment</a:t>
            </a:r>
          </a:p>
          <a:p>
            <a:pPr lvl="1" eaLnBrk="1" hangingPunct="1"/>
            <a:r>
              <a:rPr lang="en-US" smtClean="0">
                <a:latin typeface="Arial" charset="0"/>
                <a:ea typeface="ＭＳ Ｐゴシック" pitchFamily="1" charset="-128"/>
                <a:cs typeface="Arial" charset="0"/>
              </a:rPr>
              <a:t>IT organizations can’t be static</a:t>
            </a:r>
          </a:p>
          <a:p>
            <a:pPr lvl="1" eaLnBrk="1" hangingPunct="1"/>
            <a:r>
              <a:rPr lang="en-US" smtClean="0">
                <a:latin typeface="Arial" charset="0"/>
                <a:ea typeface="ＭＳ Ｐゴシック" pitchFamily="1" charset="-128"/>
                <a:cs typeface="Arial" charset="0"/>
              </a:rPr>
              <a:t>Eliminate 3 of 10 leadership team positions</a:t>
            </a:r>
          </a:p>
          <a:p>
            <a:pPr lvl="1" eaLnBrk="1" hangingPunct="1"/>
            <a:r>
              <a:rPr lang="en-US" smtClean="0">
                <a:latin typeface="Arial" charset="0"/>
                <a:ea typeface="ＭＳ Ｐゴシック" pitchFamily="1" charset="-128"/>
                <a:cs typeface="Arial" charset="0"/>
              </a:rPr>
              <a:t>Keep focused on the future</a:t>
            </a:r>
          </a:p>
          <a:p>
            <a:pPr lvl="1" eaLnBrk="1" hangingPunct="1"/>
            <a:endParaRPr lang="en-US" smtClean="0">
              <a:latin typeface="Arial" charset="0"/>
              <a:ea typeface="ＭＳ Ｐゴシック" pitchFamily="1" charset="-128"/>
              <a:cs typeface="Arial" charset="0"/>
            </a:endParaRPr>
          </a:p>
          <a:p>
            <a:pPr lvl="1" eaLnBrk="1" hangingPunct="1"/>
            <a:endParaRPr lang="en-US" smtClean="0">
              <a:latin typeface="Arial" charset="0"/>
              <a:ea typeface="ＭＳ Ｐゴシック" pitchFamily="1" charset="-128"/>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p:txBody>
          <a:bodyPr/>
          <a:lstStyle/>
          <a:p>
            <a:pPr algn="ctr" eaLnBrk="1" hangingPunct="1"/>
            <a:r>
              <a:rPr lang="en-US" cap="none" smtClean="0">
                <a:latin typeface="Arial" charset="0"/>
                <a:ea typeface="ＭＳ Ｐゴシック" pitchFamily="1" charset="-128"/>
                <a:cs typeface="Arial" charset="0"/>
              </a:rPr>
              <a:t>Miami University</a:t>
            </a:r>
            <a:br>
              <a:rPr lang="en-US" cap="none" smtClean="0">
                <a:latin typeface="Arial" charset="0"/>
                <a:ea typeface="ＭＳ Ｐゴシック" pitchFamily="1" charset="-128"/>
                <a:cs typeface="Arial" charset="0"/>
              </a:rPr>
            </a:br>
            <a:r>
              <a:rPr lang="en-US" cap="none" smtClean="0">
                <a:latin typeface="Arial" charset="0"/>
                <a:ea typeface="ＭＳ Ｐゴシック" pitchFamily="1" charset="-128"/>
                <a:cs typeface="Arial" charset="0"/>
              </a:rPr>
              <a:t>Internal Review</a:t>
            </a:r>
          </a:p>
        </p:txBody>
      </p:sp>
      <p:sp>
        <p:nvSpPr>
          <p:cNvPr id="7171" name="Content Placeholder 2"/>
          <p:cNvSpPr>
            <a:spLocks noGrp="1"/>
          </p:cNvSpPr>
          <p:nvPr>
            <p:ph idx="4294967295"/>
          </p:nvPr>
        </p:nvSpPr>
        <p:spPr>
          <a:xfrm>
            <a:off x="533400" y="1600200"/>
            <a:ext cx="8229600" cy="4525963"/>
          </a:xfrm>
        </p:spPr>
        <p:txBody>
          <a:bodyPr/>
          <a:lstStyle/>
          <a:p>
            <a:pPr marL="230188" lvl="1" indent="-230188" eaLnBrk="1" hangingPunct="1">
              <a:defRPr/>
            </a:pPr>
            <a:r>
              <a:rPr lang="en-US" sz="2800" dirty="0" smtClean="0">
                <a:latin typeface="Arial" charset="0"/>
                <a:ea typeface="ＭＳ Ｐゴシック" pitchFamily="80" charset="-128"/>
                <a:cs typeface="Arial" charset="0"/>
              </a:rPr>
              <a:t>“Guiding Principles” for budget decisions</a:t>
            </a:r>
          </a:p>
          <a:p>
            <a:pPr marL="230188" lvl="1" indent="-230188" eaLnBrk="1" hangingPunct="1">
              <a:defRPr/>
            </a:pPr>
            <a:r>
              <a:rPr lang="en-US" sz="2800" dirty="0" smtClean="0">
                <a:latin typeface="Arial" charset="0"/>
                <a:ea typeface="ＭＳ Ｐゴシック" pitchFamily="80" charset="-128"/>
                <a:cs typeface="Arial" charset="0"/>
              </a:rPr>
              <a:t>First: non-personnel items</a:t>
            </a:r>
          </a:p>
          <a:p>
            <a:pPr marL="230188" lvl="1" indent="-230188" eaLnBrk="1" hangingPunct="1">
              <a:defRPr/>
            </a:pPr>
            <a:r>
              <a:rPr lang="en-US" sz="2800" dirty="0" smtClean="0">
                <a:latin typeface="Arial" charset="0"/>
                <a:ea typeface="ＭＳ Ｐゴシック" pitchFamily="80" charset="-128"/>
                <a:cs typeface="Arial" charset="0"/>
              </a:rPr>
              <a:t>Second: vacant positions</a:t>
            </a:r>
          </a:p>
          <a:p>
            <a:pPr marL="230188" lvl="1" indent="-230188" eaLnBrk="1" hangingPunct="1">
              <a:defRPr/>
            </a:pPr>
            <a:r>
              <a:rPr lang="en-US" sz="2800" dirty="0" smtClean="0">
                <a:latin typeface="Arial" charset="0"/>
                <a:ea typeface="ＭＳ Ｐゴシック" pitchFamily="80" charset="-128"/>
                <a:cs typeface="Arial" charset="0"/>
              </a:rPr>
              <a:t>Third:  filled positions</a:t>
            </a:r>
          </a:p>
          <a:p>
            <a:pPr marL="230188" lvl="1" indent="-230188" eaLnBrk="1" hangingPunct="1">
              <a:defRPr/>
            </a:pPr>
            <a:r>
              <a:rPr lang="en-US" sz="2800" dirty="0" smtClean="0">
                <a:latin typeface="Arial" charset="0"/>
                <a:ea typeface="ＭＳ Ｐゴシック" pitchFamily="80" charset="-128"/>
                <a:cs typeface="Arial" charset="0"/>
              </a:rPr>
              <a:t>Evaluation framework</a:t>
            </a:r>
          </a:p>
          <a:p>
            <a:pPr lvl="1" eaLnBrk="1" hangingPunct="1">
              <a:defRPr/>
            </a:pPr>
            <a:r>
              <a:rPr lang="en-US" dirty="0" smtClean="0">
                <a:latin typeface="Arial" charset="0"/>
                <a:ea typeface="ＭＳ Ｐゴシック" pitchFamily="80" charset="-128"/>
                <a:cs typeface="Arial" charset="0"/>
              </a:rPr>
              <a:t>Level of effort required to implement change</a:t>
            </a:r>
          </a:p>
          <a:p>
            <a:pPr lvl="1" eaLnBrk="1" hangingPunct="1">
              <a:defRPr/>
            </a:pPr>
            <a:r>
              <a:rPr lang="en-US" dirty="0" smtClean="0">
                <a:latin typeface="Arial" charset="0"/>
                <a:ea typeface="ＭＳ Ｐゴシック" pitchFamily="80" charset="-128"/>
                <a:cs typeface="Arial" charset="0"/>
              </a:rPr>
              <a:t>Amount of the savings to be achieved</a:t>
            </a:r>
          </a:p>
          <a:p>
            <a:pPr lvl="1" eaLnBrk="1" hangingPunct="1">
              <a:defRPr/>
            </a:pPr>
            <a:r>
              <a:rPr lang="en-US" dirty="0" smtClean="0">
                <a:latin typeface="Arial" charset="0"/>
                <a:ea typeface="ＭＳ Ｐゴシック" pitchFamily="80" charset="-128"/>
                <a:cs typeface="Arial" charset="0"/>
              </a:rPr>
              <a:t>Impact on the University’s strategic goals</a:t>
            </a:r>
          </a:p>
          <a:p>
            <a:pPr eaLnBrk="1" hangingPunct="1">
              <a:defRPr/>
            </a:pPr>
            <a:r>
              <a:rPr lang="en-US" dirty="0" smtClean="0">
                <a:latin typeface="Arial" charset="0"/>
                <a:ea typeface="ＭＳ Ｐゴシック" pitchFamily="80" charset="-128"/>
                <a:cs typeface="Arial" charset="0"/>
              </a:rPr>
              <a:t>Re-evaluate &amp; look for unintended consequences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p:txBody>
          <a:bodyPr/>
          <a:lstStyle/>
          <a:p>
            <a:pPr algn="ctr" eaLnBrk="1" hangingPunct="1"/>
            <a:r>
              <a:rPr lang="en-US" cap="none" smtClean="0">
                <a:latin typeface="Arial" charset="0"/>
                <a:ea typeface="ＭＳ Ｐゴシック" pitchFamily="1" charset="-128"/>
                <a:cs typeface="Arial" charset="0"/>
              </a:rPr>
              <a:t>Miami University </a:t>
            </a:r>
            <a:br>
              <a:rPr lang="en-US" cap="none" smtClean="0">
                <a:latin typeface="Arial" charset="0"/>
                <a:ea typeface="ＭＳ Ｐゴシック" pitchFamily="1" charset="-128"/>
                <a:cs typeface="Arial" charset="0"/>
              </a:rPr>
            </a:br>
            <a:r>
              <a:rPr lang="en-US" cap="none" smtClean="0">
                <a:latin typeface="Arial" charset="0"/>
                <a:ea typeface="ＭＳ Ｐゴシック" pitchFamily="1" charset="-128"/>
                <a:cs typeface="Arial" charset="0"/>
              </a:rPr>
              <a:t>Creative Approaches</a:t>
            </a:r>
          </a:p>
        </p:txBody>
      </p:sp>
      <p:sp>
        <p:nvSpPr>
          <p:cNvPr id="7171" name="Content Placeholder 2"/>
          <p:cNvSpPr>
            <a:spLocks noGrp="1"/>
          </p:cNvSpPr>
          <p:nvPr>
            <p:ph idx="4294967295"/>
          </p:nvPr>
        </p:nvSpPr>
        <p:spPr>
          <a:xfrm>
            <a:off x="533400" y="1600200"/>
            <a:ext cx="8229600" cy="4525963"/>
          </a:xfrm>
        </p:spPr>
        <p:txBody>
          <a:bodyPr/>
          <a:lstStyle/>
          <a:p>
            <a:pPr eaLnBrk="1" hangingPunct="1"/>
            <a:r>
              <a:rPr lang="en-US" smtClean="0">
                <a:latin typeface="Arial" charset="0"/>
                <a:ea typeface="ＭＳ Ｐゴシック" pitchFamily="1" charset="-128"/>
                <a:cs typeface="Arial" charset="0"/>
              </a:rPr>
              <a:t>Freed up funds for strategic initiatives</a:t>
            </a:r>
          </a:p>
          <a:p>
            <a:pPr lvl="1" eaLnBrk="1" hangingPunct="1"/>
            <a:r>
              <a:rPr lang="en-US" smtClean="0">
                <a:latin typeface="Arial" charset="0"/>
                <a:ea typeface="ＭＳ Ｐゴシック" pitchFamily="1" charset="-128"/>
                <a:cs typeface="Arial" charset="0"/>
              </a:rPr>
              <a:t>Software Licensing </a:t>
            </a:r>
          </a:p>
          <a:p>
            <a:pPr lvl="1" eaLnBrk="1" hangingPunct="1"/>
            <a:r>
              <a:rPr lang="en-US" smtClean="0">
                <a:latin typeface="Arial" charset="0"/>
                <a:ea typeface="ＭＳ Ｐゴシック" pitchFamily="1" charset="-128"/>
                <a:cs typeface="Arial" charset="0"/>
              </a:rPr>
              <a:t>Business Intelligence</a:t>
            </a:r>
          </a:p>
          <a:p>
            <a:pPr lvl="1" eaLnBrk="1" hangingPunct="1"/>
            <a:r>
              <a:rPr lang="en-US" smtClean="0">
                <a:latin typeface="Arial" charset="0"/>
                <a:ea typeface="ＭＳ Ｐゴシック" pitchFamily="1" charset="-128"/>
                <a:cs typeface="Arial" charset="0"/>
              </a:rPr>
              <a:t>Professional development</a:t>
            </a:r>
          </a:p>
          <a:p>
            <a:pPr eaLnBrk="1" hangingPunct="1"/>
            <a:r>
              <a:rPr lang="en-US" smtClean="0">
                <a:latin typeface="Arial" charset="0"/>
                <a:ea typeface="ＭＳ Ｐゴシック" pitchFamily="1" charset="-128"/>
                <a:cs typeface="Arial" charset="0"/>
              </a:rPr>
              <a:t>Break down the silos</a:t>
            </a:r>
          </a:p>
          <a:p>
            <a:pPr lvl="1" eaLnBrk="1" hangingPunct="1"/>
            <a:r>
              <a:rPr lang="en-US" smtClean="0">
                <a:latin typeface="Arial" charset="0"/>
                <a:ea typeface="ＭＳ Ｐゴシック" pitchFamily="1" charset="-128"/>
                <a:cs typeface="Arial" charset="0"/>
              </a:rPr>
              <a:t>Created Extended Leadership Team &amp; E-Team</a:t>
            </a:r>
          </a:p>
          <a:p>
            <a:pPr lvl="1" eaLnBrk="1" hangingPunct="1"/>
            <a:r>
              <a:rPr lang="en-US" smtClean="0">
                <a:latin typeface="Arial" charset="0"/>
                <a:ea typeface="ＭＳ Ｐゴシック" pitchFamily="1" charset="-128"/>
                <a:cs typeface="Arial" charset="0"/>
              </a:rPr>
              <a:t>Created Communities of Practice</a:t>
            </a:r>
          </a:p>
          <a:p>
            <a:pPr lvl="1" eaLnBrk="1" hangingPunct="1"/>
            <a:r>
              <a:rPr lang="en-US" smtClean="0">
                <a:latin typeface="Arial" charset="0"/>
                <a:ea typeface="ＭＳ Ｐゴシック" pitchFamily="1" charset="-128"/>
                <a:cs typeface="Arial" charset="0"/>
              </a:rPr>
              <a:t>Introduced “Moose on the table”</a:t>
            </a:r>
          </a:p>
          <a:p>
            <a:pPr eaLnBrk="1" hangingPunct="1"/>
            <a:endParaRPr lang="en-US" smtClean="0">
              <a:latin typeface="Arial" charset="0"/>
              <a:ea typeface="ＭＳ Ｐゴシック" pitchFamily="1" charset="-128"/>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ubtitle 2"/>
          <p:cNvSpPr>
            <a:spLocks noGrp="1"/>
          </p:cNvSpPr>
          <p:nvPr>
            <p:ph type="subTitle" idx="1"/>
          </p:nvPr>
        </p:nvSpPr>
        <p:spPr>
          <a:xfrm>
            <a:off x="1447800" y="3296093"/>
            <a:ext cx="6400800" cy="2136332"/>
          </a:xfrm>
        </p:spPr>
        <p:txBody>
          <a:bodyPr>
            <a:normAutofit/>
          </a:bodyPr>
          <a:lstStyle/>
          <a:p>
            <a:r>
              <a:rPr lang="en-US" sz="1600" dirty="0" smtClean="0"/>
              <a:t>Copyright  David L. Smallen, </a:t>
            </a:r>
            <a:r>
              <a:rPr lang="en-US" sz="1600" dirty="0" smtClean="0"/>
              <a:t>Brian </a:t>
            </a:r>
            <a:r>
              <a:rPr lang="en-US" sz="1600" dirty="0" smtClean="0"/>
              <a:t>T. Nichols, Debra H. Allison, Mur Muchane,  Martin Ringle, 2009. This work is the intellectual property of the authors. Permission is granted for this material to be shared for non-commercial, educational purposes, provided that this copyright statement appears on the reproduced materials and notice is given that the copying is by permission of the authors. To disseminate otherwise or to republish requires written permission from the authors.</a:t>
            </a:r>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p:txBody>
          <a:bodyPr/>
          <a:lstStyle/>
          <a:p>
            <a:pPr algn="ctr" eaLnBrk="1" hangingPunct="1"/>
            <a:r>
              <a:rPr lang="en-US" cap="none" smtClean="0">
                <a:latin typeface="Arial" charset="0"/>
                <a:ea typeface="ＭＳ Ｐゴシック" pitchFamily="1" charset="-128"/>
                <a:cs typeface="Arial" charset="0"/>
              </a:rPr>
              <a:t>Miami University</a:t>
            </a:r>
            <a:br>
              <a:rPr lang="en-US" cap="none" smtClean="0">
                <a:latin typeface="Arial" charset="0"/>
                <a:ea typeface="ＭＳ Ｐゴシック" pitchFamily="1" charset="-128"/>
                <a:cs typeface="Arial" charset="0"/>
              </a:rPr>
            </a:br>
            <a:r>
              <a:rPr lang="en-US" cap="none" smtClean="0">
                <a:latin typeface="Arial" charset="0"/>
                <a:ea typeface="ＭＳ Ｐゴシック" pitchFamily="1" charset="-128"/>
                <a:cs typeface="Arial" charset="0"/>
              </a:rPr>
              <a:t>Lessons Learned</a:t>
            </a:r>
          </a:p>
        </p:txBody>
      </p:sp>
      <p:sp>
        <p:nvSpPr>
          <p:cNvPr id="8195" name="Content Placeholder 2"/>
          <p:cNvSpPr>
            <a:spLocks noGrp="1"/>
          </p:cNvSpPr>
          <p:nvPr>
            <p:ph idx="4294967295"/>
          </p:nvPr>
        </p:nvSpPr>
        <p:spPr>
          <a:xfrm>
            <a:off x="533400" y="1600200"/>
            <a:ext cx="8229600" cy="4525963"/>
          </a:xfrm>
        </p:spPr>
        <p:txBody>
          <a:bodyPr/>
          <a:lstStyle/>
          <a:p>
            <a:pPr marL="230188" lvl="1" indent="-230188" eaLnBrk="1" hangingPunct="1"/>
            <a:r>
              <a:rPr lang="en-US" sz="2800" smtClean="0">
                <a:latin typeface="Arial" charset="0"/>
                <a:ea typeface="ＭＳ Ｐゴシック" pitchFamily="1" charset="-128"/>
                <a:cs typeface="Arial" charset="0"/>
              </a:rPr>
              <a:t>Over-communicate with President, staff &amp; stakeholders</a:t>
            </a:r>
          </a:p>
          <a:p>
            <a:pPr marL="230188" lvl="1" indent="-230188" eaLnBrk="1" hangingPunct="1"/>
            <a:r>
              <a:rPr lang="en-US" sz="2800" smtClean="0">
                <a:latin typeface="Arial" charset="0"/>
                <a:ea typeface="ＭＳ Ｐゴシック" pitchFamily="1" charset="-128"/>
                <a:cs typeface="Arial" charset="0"/>
              </a:rPr>
              <a:t>President’s view – this is transformative</a:t>
            </a:r>
          </a:p>
          <a:p>
            <a:pPr marL="230188" lvl="1" indent="-230188" eaLnBrk="1" hangingPunct="1"/>
            <a:r>
              <a:rPr lang="en-US" sz="2800" smtClean="0">
                <a:latin typeface="Arial" charset="0"/>
                <a:ea typeface="ＭＳ Ｐゴシック" pitchFamily="1" charset="-128"/>
                <a:cs typeface="Arial" charset="0"/>
              </a:rPr>
              <a:t>“Moose issues” don’t fester</a:t>
            </a:r>
          </a:p>
          <a:p>
            <a:pPr marL="230188" lvl="1" indent="-230188" eaLnBrk="1" hangingPunct="1"/>
            <a:r>
              <a:rPr lang="en-US" sz="2800" smtClean="0">
                <a:latin typeface="Arial" charset="0"/>
                <a:ea typeface="ＭＳ Ｐゴシック" pitchFamily="1" charset="-128"/>
                <a:cs typeface="Arial" charset="0"/>
              </a:rPr>
              <a:t>Managers don’t have a lock on good ideas</a:t>
            </a:r>
          </a:p>
          <a:p>
            <a:pPr marL="230188" lvl="1" indent="-230188" eaLnBrk="1" hangingPunct="1"/>
            <a:r>
              <a:rPr lang="en-US" sz="2800" smtClean="0">
                <a:latin typeface="Arial" charset="0"/>
                <a:ea typeface="ＭＳ Ｐゴシック" pitchFamily="1" charset="-128"/>
                <a:cs typeface="Arial" charset="0"/>
              </a:rPr>
              <a:t>Governance is a key asset</a:t>
            </a:r>
          </a:p>
          <a:p>
            <a:pPr marL="230188" lvl="1" indent="-230188" eaLnBrk="1" hangingPunct="1"/>
            <a:r>
              <a:rPr lang="en-US" sz="2800" smtClean="0">
                <a:latin typeface="Arial" charset="0"/>
                <a:ea typeface="ＭＳ Ｐゴシック" pitchFamily="1" charset="-128"/>
                <a:cs typeface="Arial" charset="0"/>
              </a:rPr>
              <a:t>Guiding Principles help ease tensions</a:t>
            </a:r>
          </a:p>
          <a:p>
            <a:pPr marL="230188" lvl="1" indent="-230188" eaLnBrk="1" hangingPunct="1"/>
            <a:r>
              <a:rPr lang="en-US" sz="2800" smtClean="0">
                <a:latin typeface="Arial" charset="0"/>
                <a:ea typeface="ＭＳ Ｐゴシック" pitchFamily="1" charset="-128"/>
                <a:cs typeface="Arial" charset="0"/>
              </a:rPr>
              <a:t>Don’t waste a good crisis – leverage it</a:t>
            </a:r>
          </a:p>
          <a:p>
            <a:pPr marL="230188" lvl="1" indent="-230188" eaLnBrk="1" hangingPunct="1"/>
            <a:r>
              <a:rPr lang="en-US" sz="2800" smtClean="0">
                <a:latin typeface="Arial" charset="0"/>
                <a:ea typeface="ＭＳ Ｐゴシック" pitchFamily="1" charset="-128"/>
                <a:cs typeface="Arial" charset="0"/>
              </a:rPr>
              <a:t>Keep focused on the future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762000" y="2949575"/>
            <a:ext cx="7772400" cy="1263650"/>
          </a:xfrm>
        </p:spPr>
        <p:txBody>
          <a:bodyPr/>
          <a:lstStyle/>
          <a:p>
            <a:pPr eaLnBrk="1" hangingPunct="1"/>
            <a:r>
              <a:rPr lang="en-US" cap="none" smtClean="0">
                <a:latin typeface="Arial" charset="0"/>
                <a:ea typeface="ＭＳ Ｐゴシック" pitchFamily="80" charset="-128"/>
                <a:cs typeface="Arial" charset="0"/>
              </a:rPr>
              <a:t>Thinking Differently About IT in Difficult Times</a:t>
            </a:r>
          </a:p>
        </p:txBody>
      </p:sp>
      <p:sp>
        <p:nvSpPr>
          <p:cNvPr id="3075" name="Subtitle 2"/>
          <p:cNvSpPr>
            <a:spLocks noGrp="1"/>
          </p:cNvSpPr>
          <p:nvPr>
            <p:ph type="subTitle" idx="1"/>
          </p:nvPr>
        </p:nvSpPr>
        <p:spPr/>
        <p:txBody>
          <a:bodyPr>
            <a:normAutofit fontScale="92500" lnSpcReduction="10000"/>
          </a:bodyPr>
          <a:lstStyle/>
          <a:p>
            <a:pPr eaLnBrk="1" hangingPunct="1"/>
            <a:r>
              <a:rPr lang="en-US" b="1" dirty="0" smtClean="0">
                <a:latin typeface="Arial" charset="0"/>
                <a:ea typeface="ＭＳ Ｐゴシック" pitchFamily="80" charset="-128"/>
                <a:cs typeface="Arial" charset="0"/>
              </a:rPr>
              <a:t>Mur Muchane |  November 2009</a:t>
            </a:r>
          </a:p>
          <a:p>
            <a:pPr eaLnBrk="1" hangingPunct="1"/>
            <a:r>
              <a:rPr lang="en-US" b="1" dirty="0" smtClean="0"/>
              <a:t>Executive Director of Information Technology Services</a:t>
            </a:r>
            <a:br>
              <a:rPr lang="en-US" b="1" dirty="0" smtClean="0"/>
            </a:br>
            <a:r>
              <a:rPr lang="en-US" b="1" dirty="0" smtClean="0"/>
              <a:t>Davidson College </a:t>
            </a:r>
            <a:endParaRPr lang="en-US" b="1" dirty="0" smtClean="0">
              <a:latin typeface="Arial" charset="0"/>
              <a:ea typeface="ＭＳ Ｐゴシック" pitchFamily="80" charset="-128"/>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269875" y="295275"/>
            <a:ext cx="8382000" cy="1143000"/>
          </a:xfrm>
        </p:spPr>
        <p:txBody>
          <a:bodyPr/>
          <a:lstStyle/>
          <a:p>
            <a:pPr eaLnBrk="1" hangingPunct="1"/>
            <a:r>
              <a:rPr lang="en-US" cap="none" smtClean="0">
                <a:latin typeface="Arial" charset="0"/>
                <a:ea typeface="ＭＳ Ｐゴシック" pitchFamily="80" charset="-128"/>
                <a:cs typeface="Arial" charset="0"/>
              </a:rPr>
              <a:t>ABOUT DAVIDSON</a:t>
            </a:r>
          </a:p>
        </p:txBody>
      </p:sp>
      <p:sp>
        <p:nvSpPr>
          <p:cNvPr id="4099" name="Content Placeholder 2"/>
          <p:cNvSpPr>
            <a:spLocks noGrp="1"/>
          </p:cNvSpPr>
          <p:nvPr>
            <p:ph idx="4294967295"/>
          </p:nvPr>
        </p:nvSpPr>
        <p:spPr>
          <a:xfrm>
            <a:off x="3649663" y="1420813"/>
            <a:ext cx="5205412" cy="4403725"/>
          </a:xfrm>
        </p:spPr>
        <p:txBody>
          <a:bodyPr/>
          <a:lstStyle/>
          <a:p>
            <a:pPr eaLnBrk="1" hangingPunct="1">
              <a:defRPr/>
            </a:pPr>
            <a:r>
              <a:rPr lang="en-US" sz="2450" dirty="0" smtClean="0">
                <a:latin typeface="Arial" charset="0"/>
                <a:ea typeface="ＭＳ Ｐゴシック" pitchFamily="80" charset="-128"/>
                <a:cs typeface="Arial" charset="0"/>
              </a:rPr>
              <a:t>National Liberal Arts College</a:t>
            </a:r>
          </a:p>
          <a:p>
            <a:pPr eaLnBrk="1" hangingPunct="1">
              <a:defRPr/>
            </a:pPr>
            <a:r>
              <a:rPr lang="en-US" sz="2450" dirty="0" smtClean="0">
                <a:latin typeface="Arial" charset="0"/>
                <a:ea typeface="ＭＳ Ｐゴシック" pitchFamily="80" charset="-128"/>
                <a:cs typeface="Arial" charset="0"/>
              </a:rPr>
              <a:t>Located in Davidson, North Carolina</a:t>
            </a:r>
          </a:p>
          <a:p>
            <a:pPr eaLnBrk="1" hangingPunct="1">
              <a:defRPr/>
            </a:pPr>
            <a:r>
              <a:rPr lang="en-US" sz="2450" dirty="0" smtClean="0">
                <a:latin typeface="Arial" charset="0"/>
                <a:ea typeface="ＭＳ Ｐゴシック" pitchFamily="80" charset="-128"/>
                <a:cs typeface="Arial" charset="0"/>
              </a:rPr>
              <a:t>~ 170 faculty, 500 staff</a:t>
            </a:r>
          </a:p>
          <a:p>
            <a:pPr eaLnBrk="1" hangingPunct="1">
              <a:defRPr/>
            </a:pPr>
            <a:r>
              <a:rPr lang="en-US" sz="2450" dirty="0" smtClean="0">
                <a:latin typeface="Arial" charset="0"/>
                <a:ea typeface="ＭＳ Ｐゴシック" pitchFamily="80" charset="-128"/>
                <a:cs typeface="Arial" charset="0"/>
              </a:rPr>
              <a:t>~ 1700 students, all residential</a:t>
            </a:r>
          </a:p>
          <a:p>
            <a:pPr eaLnBrk="1" hangingPunct="1">
              <a:defRPr/>
            </a:pPr>
            <a:r>
              <a:rPr lang="en-US" sz="2450" dirty="0" smtClean="0">
                <a:latin typeface="Arial" charset="0"/>
                <a:ea typeface="ＭＳ Ｐゴシック" pitchFamily="80" charset="-128"/>
                <a:cs typeface="Arial" charset="0"/>
              </a:rPr>
              <a:t>10:1 student to faculty ratio</a:t>
            </a:r>
          </a:p>
          <a:p>
            <a:pPr eaLnBrk="1" hangingPunct="1">
              <a:defRPr/>
            </a:pPr>
            <a:r>
              <a:rPr lang="en-US" sz="2450" dirty="0" smtClean="0">
                <a:latin typeface="Arial" charset="0"/>
                <a:ea typeface="ＭＳ Ｐゴシック" pitchFamily="80" charset="-128"/>
                <a:cs typeface="Arial" charset="0"/>
              </a:rPr>
              <a:t>~ 25% loss of endowment value</a:t>
            </a:r>
          </a:p>
          <a:p>
            <a:pPr eaLnBrk="1" hangingPunct="1">
              <a:defRPr/>
            </a:pPr>
            <a:r>
              <a:rPr lang="en-US" sz="2450" dirty="0" smtClean="0">
                <a:latin typeface="Arial" charset="0"/>
                <a:ea typeface="ＭＳ Ｐゴシック" pitchFamily="80" charset="-128"/>
                <a:cs typeface="Arial" charset="0"/>
              </a:rPr>
              <a:t>2.5% cut in FY09 and 3.0% in FY10</a:t>
            </a:r>
          </a:p>
          <a:p>
            <a:pPr eaLnBrk="1" hangingPunct="1">
              <a:defRPr/>
            </a:pPr>
            <a:r>
              <a:rPr lang="en-US" sz="2450" dirty="0" smtClean="0">
                <a:latin typeface="Arial" charset="0"/>
                <a:ea typeface="ＭＳ Ｐゴシック" pitchFamily="80" charset="-128"/>
                <a:cs typeface="Arial" charset="0"/>
              </a:rPr>
              <a:t>Wide variety of IT cuts</a:t>
            </a:r>
          </a:p>
        </p:txBody>
      </p:sp>
      <p:pic>
        <p:nvPicPr>
          <p:cNvPr id="4102" name="Picture 6" descr="C:\DOCUME~1\MUMUCH~1\LOCALS~1\Temp\VMwareDnD\08132c1e\P1010019a.JPG"/>
          <p:cNvPicPr>
            <a:picLocks noChangeAspect="1" noChangeArrowheads="1"/>
          </p:cNvPicPr>
          <p:nvPr/>
        </p:nvPicPr>
        <p:blipFill>
          <a:blip r:embed="rId2"/>
          <a:srcRect/>
          <a:stretch>
            <a:fillRect/>
          </a:stretch>
        </p:blipFill>
        <p:spPr bwMode="auto">
          <a:xfrm>
            <a:off x="269875" y="1438275"/>
            <a:ext cx="3213100" cy="4284663"/>
          </a:xfrm>
          <a:prstGeom prst="rect">
            <a:avLst/>
          </a:prstGeom>
          <a:noFill/>
          <a:ln w="9525">
            <a:noFill/>
            <a:miter lim="800000"/>
            <a:headEnd/>
            <a:tailEnd/>
          </a:ln>
          <a:effectLst>
            <a:outerShdw dist="38100" dir="2700000" algn="tl" rotWithShape="0">
              <a:srgbClr val="000000">
                <a:alpha val="39999"/>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p:txBody>
          <a:bodyPr/>
          <a:lstStyle/>
          <a:p>
            <a:pPr eaLnBrk="1" hangingPunct="1"/>
            <a:r>
              <a:rPr lang="en-US" cap="none" smtClean="0">
                <a:latin typeface="Arial" charset="0"/>
                <a:ea typeface="ＭＳ Ｐゴシック" pitchFamily="80" charset="-128"/>
                <a:cs typeface="Arial" charset="0"/>
              </a:rPr>
              <a:t>Garden-variety cuts in FY09 &amp; FY10</a:t>
            </a:r>
          </a:p>
        </p:txBody>
      </p:sp>
      <p:sp>
        <p:nvSpPr>
          <p:cNvPr id="5123" name="Content Placeholder 2"/>
          <p:cNvSpPr>
            <a:spLocks noGrp="1"/>
          </p:cNvSpPr>
          <p:nvPr>
            <p:ph idx="4294967295"/>
          </p:nvPr>
        </p:nvSpPr>
        <p:spPr>
          <a:xfrm>
            <a:off x="4027488" y="1355725"/>
            <a:ext cx="4446587" cy="5021263"/>
          </a:xfrm>
        </p:spPr>
        <p:txBody>
          <a:bodyPr/>
          <a:lstStyle/>
          <a:p>
            <a:pPr eaLnBrk="1" hangingPunct="1"/>
            <a:r>
              <a:rPr lang="en-US" sz="2400" smtClean="0">
                <a:latin typeface="Arial" charset="0"/>
                <a:ea typeface="ＭＳ Ｐゴシック" pitchFamily="80" charset="-128"/>
                <a:cs typeface="Arial" charset="0"/>
              </a:rPr>
              <a:t>Renegotiating contracts with vendors</a:t>
            </a:r>
          </a:p>
          <a:p>
            <a:pPr eaLnBrk="1" hangingPunct="1"/>
            <a:r>
              <a:rPr lang="en-US" sz="2400" smtClean="0">
                <a:latin typeface="Arial" charset="0"/>
                <a:ea typeface="ＭＳ Ｐゴシック" pitchFamily="80" charset="-128"/>
                <a:cs typeface="Arial" charset="0"/>
              </a:rPr>
              <a:t>Phone per room to phone per hallway</a:t>
            </a:r>
          </a:p>
          <a:p>
            <a:pPr eaLnBrk="1" hangingPunct="1"/>
            <a:r>
              <a:rPr lang="en-US" sz="2400" smtClean="0">
                <a:latin typeface="Arial" charset="0"/>
                <a:ea typeface="ＭＳ Ｐゴシック" pitchFamily="80" charset="-128"/>
                <a:cs typeface="Arial" charset="0"/>
              </a:rPr>
              <a:t>Reducing software licenses</a:t>
            </a:r>
          </a:p>
          <a:p>
            <a:pPr eaLnBrk="1" hangingPunct="1"/>
            <a:r>
              <a:rPr lang="en-US" sz="2400" smtClean="0">
                <a:latin typeface="Arial" charset="0"/>
                <a:ea typeface="ＭＳ Ｐゴシック" pitchFamily="80" charset="-128"/>
                <a:cs typeface="Arial" charset="0"/>
              </a:rPr>
              <a:t>Managed student printing</a:t>
            </a:r>
          </a:p>
          <a:p>
            <a:pPr eaLnBrk="1" hangingPunct="1"/>
            <a:r>
              <a:rPr lang="en-US" sz="2400" smtClean="0">
                <a:latin typeface="Arial" charset="0"/>
                <a:ea typeface="ＭＳ Ｐゴシック" pitchFamily="80" charset="-128"/>
                <a:cs typeface="Arial" charset="0"/>
              </a:rPr>
              <a:t>More virtualization</a:t>
            </a:r>
          </a:p>
          <a:p>
            <a:pPr eaLnBrk="1" hangingPunct="1"/>
            <a:r>
              <a:rPr lang="en-US" sz="2400" smtClean="0">
                <a:latin typeface="Arial" charset="0"/>
                <a:ea typeface="ＭＳ Ｐゴシック" pitchFamily="80" charset="-128"/>
                <a:cs typeface="Arial" charset="0"/>
              </a:rPr>
              <a:t>Travel and training</a:t>
            </a:r>
          </a:p>
          <a:p>
            <a:pPr eaLnBrk="1" hangingPunct="1"/>
            <a:r>
              <a:rPr lang="en-US" sz="2400" smtClean="0">
                <a:latin typeface="Arial" charset="0"/>
                <a:ea typeface="ＭＳ Ｐゴシック" pitchFamily="80" charset="-128"/>
                <a:cs typeface="Arial" charset="0"/>
              </a:rPr>
              <a:t>Extended replacement cycles in some areas</a:t>
            </a:r>
          </a:p>
          <a:p>
            <a:pPr eaLnBrk="1" hangingPunct="1"/>
            <a:r>
              <a:rPr lang="en-US" sz="2400" smtClean="0">
                <a:latin typeface="Arial" charset="0"/>
                <a:ea typeface="ＭＳ Ｐゴシック" pitchFamily="80" charset="-128"/>
                <a:cs typeface="Arial" charset="0"/>
              </a:rPr>
              <a:t>Open source software</a:t>
            </a:r>
          </a:p>
        </p:txBody>
      </p:sp>
      <p:pic>
        <p:nvPicPr>
          <p:cNvPr id="19458" name="Picture 2" descr="C:\DOCUME~1\MUMUCH~1\LOCALS~1\Temp\VMwareDnD\931a81de\iStock_000001237391Large.jpg"/>
          <p:cNvPicPr>
            <a:picLocks noChangeAspect="1" noChangeArrowheads="1"/>
          </p:cNvPicPr>
          <p:nvPr/>
        </p:nvPicPr>
        <p:blipFill>
          <a:blip r:embed="rId2"/>
          <a:srcRect/>
          <a:stretch>
            <a:fillRect/>
          </a:stretch>
        </p:blipFill>
        <p:spPr bwMode="auto">
          <a:xfrm>
            <a:off x="795338" y="1484313"/>
            <a:ext cx="2930525" cy="4395787"/>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p:txBody>
          <a:bodyPr/>
          <a:lstStyle/>
          <a:p>
            <a:pPr eaLnBrk="1" hangingPunct="1"/>
            <a:r>
              <a:rPr lang="en-US" cap="none" smtClean="0">
                <a:latin typeface="Arial" charset="0"/>
                <a:ea typeface="ＭＳ Ｐゴシック" pitchFamily="80" charset="-128"/>
                <a:cs typeface="Arial" charset="0"/>
              </a:rPr>
              <a:t>Rethinking ERP Platform</a:t>
            </a:r>
          </a:p>
        </p:txBody>
      </p:sp>
      <p:sp>
        <p:nvSpPr>
          <p:cNvPr id="6147" name="Content Placeholder 2"/>
          <p:cNvSpPr>
            <a:spLocks noGrp="1"/>
          </p:cNvSpPr>
          <p:nvPr>
            <p:ph idx="4294967295"/>
          </p:nvPr>
        </p:nvSpPr>
        <p:spPr>
          <a:xfrm>
            <a:off x="3516313" y="1468438"/>
            <a:ext cx="5170487" cy="4525962"/>
          </a:xfrm>
        </p:spPr>
        <p:txBody>
          <a:bodyPr/>
          <a:lstStyle/>
          <a:p>
            <a:pPr eaLnBrk="1" hangingPunct="1"/>
            <a:r>
              <a:rPr lang="en-US" smtClean="0">
                <a:latin typeface="Arial" charset="0"/>
                <a:ea typeface="ＭＳ Ｐゴシック" pitchFamily="80" charset="-128"/>
                <a:cs typeface="Arial" charset="0"/>
              </a:rPr>
              <a:t>HP 9000PA-Risc servers running HP-UX</a:t>
            </a:r>
          </a:p>
          <a:p>
            <a:pPr eaLnBrk="1" hangingPunct="1"/>
            <a:r>
              <a:rPr lang="en-US" smtClean="0">
                <a:latin typeface="Arial" charset="0"/>
                <a:ea typeface="ＭＳ Ｐゴシック" pitchFamily="80" charset="-128"/>
                <a:cs typeface="Arial" charset="0"/>
              </a:rPr>
              <a:t>Intel-based servers running Linux</a:t>
            </a:r>
          </a:p>
          <a:p>
            <a:pPr eaLnBrk="1" hangingPunct="1"/>
            <a:r>
              <a:rPr lang="en-US" smtClean="0">
                <a:latin typeface="Arial" charset="0"/>
                <a:ea typeface="ＭＳ Ｐゴシック" pitchFamily="80" charset="-128"/>
                <a:cs typeface="Arial" charset="0"/>
              </a:rPr>
              <a:t>Significant savings</a:t>
            </a:r>
          </a:p>
          <a:p>
            <a:pPr lvl="1" eaLnBrk="1" hangingPunct="1"/>
            <a:r>
              <a:rPr lang="en-US" smtClean="0">
                <a:latin typeface="Arial" charset="0"/>
                <a:ea typeface="ＭＳ Ｐゴシック" pitchFamily="80" charset="-128"/>
                <a:cs typeface="Arial" charset="0"/>
              </a:rPr>
              <a:t>Costs of hardware</a:t>
            </a:r>
          </a:p>
          <a:p>
            <a:pPr lvl="1" eaLnBrk="1" hangingPunct="1"/>
            <a:r>
              <a:rPr lang="en-US" smtClean="0">
                <a:latin typeface="Arial" charset="0"/>
                <a:ea typeface="ＭＳ Ｐゴシック" pitchFamily="80" charset="-128"/>
                <a:cs typeface="Arial" charset="0"/>
              </a:rPr>
              <a:t>Operating System Licensing</a:t>
            </a:r>
          </a:p>
          <a:p>
            <a:pPr lvl="1" eaLnBrk="1" hangingPunct="1"/>
            <a:r>
              <a:rPr lang="en-US" smtClean="0">
                <a:latin typeface="Arial" charset="0"/>
                <a:ea typeface="ＭＳ Ｐゴシック" pitchFamily="80" charset="-128"/>
                <a:cs typeface="Arial" charset="0"/>
              </a:rPr>
              <a:t>On-going support and maintenance</a:t>
            </a:r>
          </a:p>
        </p:txBody>
      </p:sp>
      <p:pic>
        <p:nvPicPr>
          <p:cNvPr id="5127" name="Picture 7" descr="C:\DOCUME~1\MUMUCH~1\LOCALS~1\Temp\VMwareDnD\0083357f\iStock_000008866293Small.jpg"/>
          <p:cNvPicPr>
            <a:picLocks noChangeAspect="1" noChangeArrowheads="1"/>
          </p:cNvPicPr>
          <p:nvPr/>
        </p:nvPicPr>
        <p:blipFill>
          <a:blip r:embed="rId2"/>
          <a:srcRect/>
          <a:stretch>
            <a:fillRect/>
          </a:stretch>
        </p:blipFill>
        <p:spPr bwMode="auto">
          <a:xfrm>
            <a:off x="457200" y="1524000"/>
            <a:ext cx="2898775" cy="3875088"/>
          </a:xfrm>
          <a:prstGeom prst="rect">
            <a:avLst/>
          </a:prstGeom>
          <a:noFill/>
          <a:ln w="9525">
            <a:noFill/>
            <a:miter lim="800000"/>
            <a:headEnd/>
            <a:tailEnd/>
          </a:ln>
          <a:effectLst>
            <a:outerShdw dist="38100" algn="l" rotWithShape="0">
              <a:srgbClr val="000000">
                <a:alpha val="39999"/>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p:txBody>
          <a:bodyPr/>
          <a:lstStyle/>
          <a:p>
            <a:pPr eaLnBrk="1" hangingPunct="1"/>
            <a:r>
              <a:rPr lang="en-US" cap="none" smtClean="0">
                <a:latin typeface="Arial" charset="0"/>
                <a:ea typeface="ＭＳ Ｐゴシック" pitchFamily="80" charset="-128"/>
                <a:cs typeface="Arial" charset="0"/>
              </a:rPr>
              <a:t>Rethinking Student Support</a:t>
            </a:r>
          </a:p>
        </p:txBody>
      </p:sp>
      <p:sp>
        <p:nvSpPr>
          <p:cNvPr id="7171" name="Content Placeholder 2"/>
          <p:cNvSpPr>
            <a:spLocks noGrp="1"/>
          </p:cNvSpPr>
          <p:nvPr>
            <p:ph idx="4294967295"/>
          </p:nvPr>
        </p:nvSpPr>
        <p:spPr>
          <a:xfrm>
            <a:off x="4997450" y="2349500"/>
            <a:ext cx="3941763" cy="2640013"/>
          </a:xfrm>
        </p:spPr>
        <p:txBody>
          <a:bodyPr/>
          <a:lstStyle/>
          <a:p>
            <a:pPr eaLnBrk="1" hangingPunct="1"/>
            <a:r>
              <a:rPr lang="en-US" smtClean="0">
                <a:latin typeface="Arial" charset="0"/>
                <a:ea typeface="ＭＳ Ｐゴシック" pitchFamily="80" charset="-128"/>
                <a:cs typeface="Arial" charset="0"/>
              </a:rPr>
              <a:t>Facebook</a:t>
            </a:r>
          </a:p>
          <a:p>
            <a:pPr eaLnBrk="1" hangingPunct="1"/>
            <a:r>
              <a:rPr lang="en-US" smtClean="0">
                <a:latin typeface="Arial" charset="0"/>
                <a:ea typeface="ＭＳ Ｐゴシック" pitchFamily="80" charset="-128"/>
                <a:cs typeface="Arial" charset="0"/>
              </a:rPr>
              <a:t>Twitter</a:t>
            </a:r>
          </a:p>
          <a:p>
            <a:pPr eaLnBrk="1" hangingPunct="1"/>
            <a:r>
              <a:rPr lang="en-US" smtClean="0">
                <a:latin typeface="Arial" charset="0"/>
                <a:ea typeface="ＭＳ Ｐゴシック" pitchFamily="80" charset="-128"/>
                <a:cs typeface="Arial" charset="0"/>
              </a:rPr>
              <a:t>Orientation materials on flash drives</a:t>
            </a:r>
          </a:p>
        </p:txBody>
      </p:sp>
      <p:pic>
        <p:nvPicPr>
          <p:cNvPr id="18434" name="Picture 2" descr="C:\DOCUME~1\MUMUCH~1\LOCALS~1\Temp\VMwareDnD\ceef246f\Davidson Facebook.jpg"/>
          <p:cNvPicPr>
            <a:picLocks noChangeAspect="1" noChangeArrowheads="1"/>
          </p:cNvPicPr>
          <p:nvPr/>
        </p:nvPicPr>
        <p:blipFill>
          <a:blip r:embed="rId2"/>
          <a:srcRect/>
          <a:stretch>
            <a:fillRect/>
          </a:stretch>
        </p:blipFill>
        <p:spPr bwMode="auto">
          <a:xfrm>
            <a:off x="871538" y="1363663"/>
            <a:ext cx="3976687" cy="4511675"/>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bwMode="auto"/>
        <p:txBody>
          <a:bodyPr/>
          <a:lstStyle/>
          <a:p>
            <a:pPr eaLnBrk="1" hangingPunct="1"/>
            <a:r>
              <a:rPr lang="en-US" cap="none" dirty="0" err="1" smtClean="0">
                <a:latin typeface="Arial" charset="0"/>
                <a:ea typeface="ＭＳ Ｐゴシック" pitchFamily="1" charset="-128"/>
              </a:rPr>
              <a:t>Fungibility</a:t>
            </a:r>
            <a:r>
              <a:rPr lang="en-US" cap="none" dirty="0" smtClean="0">
                <a:latin typeface="Arial" charset="0"/>
                <a:ea typeface="ＭＳ Ｐゴシック" pitchFamily="1" charset="-128"/>
              </a:rPr>
              <a:t> &amp; Flexibility</a:t>
            </a:r>
          </a:p>
        </p:txBody>
      </p:sp>
      <p:sp>
        <p:nvSpPr>
          <p:cNvPr id="14339" name="Subtitle 2"/>
          <p:cNvSpPr>
            <a:spLocks noGrp="1"/>
          </p:cNvSpPr>
          <p:nvPr>
            <p:ph type="subTitle" idx="1"/>
          </p:nvPr>
        </p:nvSpPr>
        <p:spPr/>
        <p:txBody>
          <a:bodyPr/>
          <a:lstStyle/>
          <a:p>
            <a:pPr eaLnBrk="1" hangingPunct="1"/>
            <a:r>
              <a:rPr lang="en-US" b="1" dirty="0" smtClean="0">
                <a:latin typeface="Arial" charset="0"/>
                <a:ea typeface="ＭＳ Ｐゴシック" pitchFamily="1" charset="-128"/>
              </a:rPr>
              <a:t>Martin Ringle  |  November 4, 2009</a:t>
            </a:r>
          </a:p>
          <a:p>
            <a:pPr eaLnBrk="1" hangingPunct="1"/>
            <a:r>
              <a:rPr lang="en-US" b="1" smtClean="0">
                <a:latin typeface="Arial" charset="0"/>
                <a:ea typeface="ＭＳ Ｐゴシック" pitchFamily="1" charset="-128"/>
              </a:rPr>
              <a:t>Chief Technology Officer</a:t>
            </a:r>
            <a:endParaRPr lang="en-US" b="1" dirty="0" smtClean="0">
              <a:latin typeface="Arial" charset="0"/>
              <a:ea typeface="ＭＳ Ｐゴシック" pitchFamily="1" charset="-128"/>
            </a:endParaRPr>
          </a:p>
          <a:p>
            <a:pPr eaLnBrk="1" hangingPunct="1"/>
            <a:r>
              <a:rPr lang="en-US" b="1" dirty="0" smtClean="0">
                <a:latin typeface="Arial" charset="0"/>
                <a:ea typeface="ＭＳ Ｐゴシック" pitchFamily="1" charset="-128"/>
              </a:rPr>
              <a:t>Reed College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bwMode="auto">
          <a:noFill/>
        </p:spPr>
        <p:txBody>
          <a:bodyPr/>
          <a:lstStyle/>
          <a:p>
            <a:pPr eaLnBrk="1" hangingPunct="1"/>
            <a:r>
              <a:rPr lang="en-US" cap="none" smtClean="0">
                <a:latin typeface="Arial" charset="0"/>
                <a:ea typeface="ＭＳ Ｐゴシック" pitchFamily="1" charset="-128"/>
              </a:rPr>
              <a:t>Reed College • Context</a:t>
            </a:r>
          </a:p>
        </p:txBody>
      </p:sp>
      <p:sp>
        <p:nvSpPr>
          <p:cNvPr id="24579" name="Content Placeholder 2"/>
          <p:cNvSpPr>
            <a:spLocks noGrp="1"/>
          </p:cNvSpPr>
          <p:nvPr>
            <p:ph idx="4294967295"/>
          </p:nvPr>
        </p:nvSpPr>
        <p:spPr>
          <a:xfrm>
            <a:off x="533400" y="1600200"/>
            <a:ext cx="8229600" cy="4525963"/>
          </a:xfrm>
        </p:spPr>
        <p:txBody>
          <a:bodyPr/>
          <a:lstStyle/>
          <a:p>
            <a:pPr eaLnBrk="1" hangingPunct="1"/>
            <a:r>
              <a:rPr lang="en-US" smtClean="0">
                <a:latin typeface="Arial" charset="0"/>
                <a:ea typeface="ＭＳ Ｐゴシック" pitchFamily="1" charset="-128"/>
              </a:rPr>
              <a:t>Small private liberal arts college</a:t>
            </a:r>
          </a:p>
          <a:p>
            <a:pPr lvl="1" eaLnBrk="1" hangingPunct="1"/>
            <a:r>
              <a:rPr lang="en-US" smtClean="0">
                <a:latin typeface="Arial" charset="0"/>
                <a:cs typeface="Arial" charset="0"/>
              </a:rPr>
              <a:t>Non-salary budget reduction of 5% for 2009-10</a:t>
            </a:r>
          </a:p>
          <a:p>
            <a:pPr lvl="1" eaLnBrk="1" hangingPunct="1"/>
            <a:r>
              <a:rPr lang="en-US" smtClean="0">
                <a:latin typeface="Arial" charset="0"/>
                <a:cs typeface="Arial" charset="0"/>
              </a:rPr>
              <a:t>No budget reductions for 2010-11</a:t>
            </a:r>
          </a:p>
          <a:p>
            <a:pPr lvl="1" eaLnBrk="1" hangingPunct="1"/>
            <a:r>
              <a:rPr lang="en-US" smtClean="0">
                <a:latin typeface="Arial" charset="0"/>
                <a:cs typeface="Arial" charset="0"/>
              </a:rPr>
              <a:t>No staff reductions</a:t>
            </a:r>
          </a:p>
          <a:p>
            <a:pPr lvl="1" eaLnBrk="1" hangingPunct="1"/>
            <a:r>
              <a:rPr lang="en-US" smtClean="0">
                <a:latin typeface="Arial" charset="0"/>
                <a:cs typeface="Arial" charset="0"/>
              </a:rPr>
              <a:t>Salary increase of 1% + merit raises for 2009-10</a:t>
            </a:r>
          </a:p>
          <a:p>
            <a:pPr eaLnBrk="1" hangingPunct="1"/>
            <a:r>
              <a:rPr lang="en-US" smtClean="0">
                <a:latin typeface="Arial" charset="0"/>
                <a:ea typeface="ＭＳ Ｐゴシック" pitchFamily="1" charset="-128"/>
              </a:rPr>
              <a:t>Fiscal crisis in 1991-92</a:t>
            </a:r>
          </a:p>
          <a:p>
            <a:pPr lvl="1" eaLnBrk="1" hangingPunct="1"/>
            <a:r>
              <a:rPr lang="en-US" smtClean="0">
                <a:latin typeface="Arial" charset="0"/>
                <a:cs typeface="Arial" charset="0"/>
              </a:rPr>
              <a:t>Commitment to open source</a:t>
            </a:r>
          </a:p>
          <a:p>
            <a:pPr lvl="1" eaLnBrk="1" hangingPunct="1"/>
            <a:r>
              <a:rPr lang="en-US" smtClean="0">
                <a:latin typeface="Arial" charset="0"/>
                <a:cs typeface="Arial" charset="0"/>
              </a:rPr>
              <a:t>Fiscal strategy based on </a:t>
            </a:r>
            <a:r>
              <a:rPr lang="en-US" u="sng" smtClean="0">
                <a:latin typeface="Arial" charset="0"/>
                <a:cs typeface="Arial" charset="0"/>
              </a:rPr>
              <a:t>fungibility</a:t>
            </a:r>
            <a:r>
              <a:rPr lang="en-US" smtClean="0">
                <a:latin typeface="Arial" charset="0"/>
                <a:cs typeface="Arial" charset="0"/>
              </a:rPr>
              <a:t> &amp; </a:t>
            </a:r>
            <a:r>
              <a:rPr lang="en-US" u="sng" smtClean="0">
                <a:latin typeface="Arial" charset="0"/>
                <a:cs typeface="Arial" charset="0"/>
              </a:rPr>
              <a:t>flexibility</a:t>
            </a:r>
            <a:endParaRPr lang="en-US" smtClean="0">
              <a:latin typeface="Arial" charset="0"/>
              <a:cs typeface="Arial" charset="0"/>
            </a:endParaRPr>
          </a:p>
          <a:p>
            <a:pPr lvl="1" eaLnBrk="1" hangingPunct="1">
              <a:buFont typeface="Arial" charset="0"/>
              <a:buNone/>
            </a:pPr>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bwMode="auto">
          <a:noFill/>
        </p:spPr>
        <p:txBody>
          <a:bodyPr/>
          <a:lstStyle/>
          <a:p>
            <a:pPr eaLnBrk="1" hangingPunct="1"/>
            <a:r>
              <a:rPr lang="en-US" cap="none" smtClean="0">
                <a:latin typeface="Arial" charset="0"/>
                <a:ea typeface="ＭＳ Ｐゴシック" pitchFamily="1" charset="-128"/>
              </a:rPr>
              <a:t>Fungibility</a:t>
            </a:r>
          </a:p>
        </p:txBody>
      </p:sp>
      <p:sp>
        <p:nvSpPr>
          <p:cNvPr id="24579" name="Content Placeholder 2"/>
          <p:cNvSpPr>
            <a:spLocks noGrp="1"/>
          </p:cNvSpPr>
          <p:nvPr>
            <p:ph idx="4294967295"/>
          </p:nvPr>
        </p:nvSpPr>
        <p:spPr>
          <a:xfrm>
            <a:off x="533400" y="1600200"/>
            <a:ext cx="8229600" cy="4525963"/>
          </a:xfrm>
        </p:spPr>
        <p:txBody>
          <a:bodyPr/>
          <a:lstStyle/>
          <a:p>
            <a:pPr eaLnBrk="1" hangingPunct="1"/>
            <a:r>
              <a:rPr lang="en-US" smtClean="0">
                <a:latin typeface="Arial" charset="0"/>
                <a:ea typeface="ＭＳ Ｐゴシック" pitchFamily="1" charset="-128"/>
              </a:rPr>
              <a:t>Technology Innovation Fund</a:t>
            </a:r>
          </a:p>
          <a:p>
            <a:pPr lvl="1" eaLnBrk="1" hangingPunct="1"/>
            <a:r>
              <a:rPr lang="en-US" smtClean="0">
                <a:latin typeface="Arial" charset="0"/>
                <a:cs typeface="Arial" charset="0"/>
              </a:rPr>
              <a:t>Unrestricted quasi-endowment</a:t>
            </a:r>
          </a:p>
          <a:p>
            <a:pPr lvl="1" eaLnBrk="1" hangingPunct="1"/>
            <a:r>
              <a:rPr lang="en-US" smtClean="0">
                <a:latin typeface="Arial" charset="0"/>
                <a:cs typeface="Arial" charset="0"/>
              </a:rPr>
              <a:t>CIO control</a:t>
            </a:r>
          </a:p>
          <a:p>
            <a:pPr lvl="1" eaLnBrk="1" hangingPunct="1"/>
            <a:r>
              <a:rPr lang="en-US" smtClean="0">
                <a:latin typeface="Arial" charset="0"/>
                <a:cs typeface="Arial" charset="0"/>
              </a:rPr>
              <a:t>Retained cross fiscal years</a:t>
            </a:r>
          </a:p>
          <a:p>
            <a:pPr lvl="1" eaLnBrk="1" hangingPunct="1"/>
            <a:r>
              <a:rPr lang="en-US" smtClean="0">
                <a:latin typeface="Arial" charset="0"/>
                <a:cs typeface="Arial" charset="0"/>
              </a:rPr>
              <a:t>May be used as contingency fund during deficit</a:t>
            </a:r>
          </a:p>
          <a:p>
            <a:pPr eaLnBrk="1" hangingPunct="1"/>
            <a:r>
              <a:rPr lang="en-US" smtClean="0">
                <a:latin typeface="Arial" charset="0"/>
                <a:ea typeface="ＭＳ Ｐゴシック" pitchFamily="1" charset="-128"/>
              </a:rPr>
              <a:t>Equipment replacement as operating line</a:t>
            </a:r>
          </a:p>
          <a:p>
            <a:pPr lvl="1" eaLnBrk="1" hangingPunct="1"/>
            <a:r>
              <a:rPr lang="en-US" smtClean="0">
                <a:latin typeface="Arial" charset="0"/>
                <a:cs typeface="Arial" charset="0"/>
              </a:rPr>
              <a:t>Automatic 3% growth + new equipment increases</a:t>
            </a:r>
          </a:p>
          <a:p>
            <a:pPr lvl="1" eaLnBrk="1" hangingPunct="1"/>
            <a:r>
              <a:rPr lang="en-US" smtClean="0">
                <a:latin typeface="Arial" charset="0"/>
                <a:cs typeface="Arial" charset="0"/>
              </a:rPr>
              <a:t>Retained across fiscal years</a:t>
            </a:r>
          </a:p>
          <a:p>
            <a:pPr lvl="1" eaLnBrk="1" hangingPunct="1"/>
            <a:r>
              <a:rPr lang="en-US" smtClean="0">
                <a:latin typeface="Arial" charset="0"/>
                <a:cs typeface="Arial" charset="0"/>
              </a:rPr>
              <a:t>May be used as contingency fund during deficit</a:t>
            </a:r>
          </a:p>
          <a:p>
            <a:pPr lvl="1" eaLnBrk="1" hangingPunct="1"/>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lstStyle/>
          <a:p>
            <a:pPr eaLnBrk="1" hangingPunct="1"/>
            <a:r>
              <a:rPr lang="en-US" cap="none" smtClean="0">
                <a:latin typeface="Arial" charset="0"/>
                <a:ea typeface="ＭＳ Ｐゴシック" pitchFamily="1" charset="-128"/>
              </a:rPr>
              <a:t>Flexibility</a:t>
            </a:r>
          </a:p>
        </p:txBody>
      </p:sp>
      <p:sp>
        <p:nvSpPr>
          <p:cNvPr id="14339" name="Content Placeholder 2"/>
          <p:cNvSpPr>
            <a:spLocks noGrp="1"/>
          </p:cNvSpPr>
          <p:nvPr>
            <p:ph idx="4294967295"/>
          </p:nvPr>
        </p:nvSpPr>
        <p:spPr>
          <a:xfrm>
            <a:off x="533400" y="1600200"/>
            <a:ext cx="8229600" cy="4525963"/>
          </a:xfrm>
        </p:spPr>
        <p:txBody>
          <a:bodyPr/>
          <a:lstStyle/>
          <a:p>
            <a:pPr eaLnBrk="1" hangingPunct="1"/>
            <a:r>
              <a:rPr lang="en-US" smtClean="0">
                <a:latin typeface="Arial" charset="0"/>
                <a:ea typeface="ＭＳ Ｐゴシック" pitchFamily="1" charset="-128"/>
              </a:rPr>
              <a:t>Workload elasticity</a:t>
            </a:r>
          </a:p>
          <a:p>
            <a:pPr lvl="1" eaLnBrk="1" hangingPunct="1"/>
            <a:r>
              <a:rPr lang="en-US" smtClean="0">
                <a:latin typeface="Arial" charset="0"/>
                <a:cs typeface="Arial" charset="0"/>
              </a:rPr>
              <a:t>10-40% temporary workload reductions</a:t>
            </a:r>
          </a:p>
          <a:p>
            <a:pPr lvl="1" eaLnBrk="1" hangingPunct="1"/>
            <a:r>
              <a:rPr lang="en-US" smtClean="0">
                <a:latin typeface="Arial" charset="0"/>
                <a:cs typeface="Arial" charset="0"/>
              </a:rPr>
              <a:t>Primarily management &amp; high-salary staff </a:t>
            </a:r>
          </a:p>
          <a:p>
            <a:pPr lvl="1" eaLnBrk="1" hangingPunct="1"/>
            <a:r>
              <a:rPr lang="en-US" smtClean="0">
                <a:latin typeface="Arial" charset="0"/>
                <a:cs typeface="Arial" charset="0"/>
              </a:rPr>
              <a:t>No reduction in benefits</a:t>
            </a:r>
          </a:p>
          <a:p>
            <a:pPr lvl="1" eaLnBrk="1" hangingPunct="1"/>
            <a:r>
              <a:rPr lang="en-US" smtClean="0">
                <a:latin typeface="Arial" charset="0"/>
                <a:cs typeface="Arial" charset="0"/>
              </a:rPr>
              <a:t>Extra hours if needed</a:t>
            </a:r>
          </a:p>
          <a:p>
            <a:pPr eaLnBrk="1" hangingPunct="1"/>
            <a:r>
              <a:rPr lang="en-US" smtClean="0">
                <a:latin typeface="Arial" charset="0"/>
                <a:ea typeface="ＭＳ Ｐゴシック" pitchFamily="1" charset="-128"/>
              </a:rPr>
              <a:t>Telecommunications option </a:t>
            </a:r>
          </a:p>
          <a:p>
            <a:pPr lvl="1" eaLnBrk="1" hangingPunct="1"/>
            <a:r>
              <a:rPr lang="en-US" smtClean="0">
                <a:latin typeface="Arial" charset="0"/>
                <a:cs typeface="Arial" charset="0"/>
              </a:rPr>
              <a:t>Open source (Asterisk) in lieu of NEC</a:t>
            </a:r>
          </a:p>
          <a:p>
            <a:pPr lvl="1" eaLnBrk="1" hangingPunct="1"/>
            <a:r>
              <a:rPr lang="en-US" smtClean="0">
                <a:latin typeface="Arial" charset="0"/>
                <a:cs typeface="Arial" charset="0"/>
              </a:rPr>
              <a:t>Platform replacement savings ~$300,000</a:t>
            </a:r>
          </a:p>
          <a:p>
            <a:pPr lvl="1" eaLnBrk="1" hangingPunct="1"/>
            <a:r>
              <a:rPr lang="en-US" smtClean="0">
                <a:latin typeface="Arial" charset="0"/>
                <a:cs typeface="Arial" charset="0"/>
              </a:rPr>
              <a:t>Annual operating reduction ~$30,000</a:t>
            </a:r>
          </a:p>
          <a:p>
            <a:pPr lvl="1" eaLnBrk="1" hangingPunct="1">
              <a:buFont typeface="Arial" charset="0"/>
              <a:buNone/>
            </a:pPr>
            <a:endParaRPr lang="en-US" smtClean="0">
              <a:latin typeface="Arial" charset="0"/>
              <a:cs typeface="Arial" charset="0"/>
            </a:endParaRPr>
          </a:p>
          <a:p>
            <a:pPr lvl="1" eaLnBrk="1" hangingPunct="1">
              <a:buFont typeface="Arial" charset="0"/>
              <a:buNone/>
            </a:pPr>
            <a:r>
              <a:rPr lang="en-US" smtClean="0">
                <a:latin typeface="Arial" charset="0"/>
                <a:cs typeface="Arial" charset="0"/>
              </a:rPr>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p:txBody>
          <a:bodyPr/>
          <a:lstStyle/>
          <a:p>
            <a:pPr eaLnBrk="1" hangingPunct="1"/>
            <a:r>
              <a:rPr lang="en-US" cap="none" dirty="0" smtClean="0">
                <a:latin typeface="Arial" charset="0"/>
                <a:ea typeface="ＭＳ Ｐゴシック" pitchFamily="1" charset="-128"/>
                <a:cs typeface="Arial" charset="0"/>
              </a:rPr>
              <a:t>Different But Not Rocket Science</a:t>
            </a:r>
          </a:p>
        </p:txBody>
      </p:sp>
      <p:sp>
        <p:nvSpPr>
          <p:cNvPr id="13315" name="Subtitle 2"/>
          <p:cNvSpPr>
            <a:spLocks noGrp="1"/>
          </p:cNvSpPr>
          <p:nvPr>
            <p:ph type="subTitle" idx="1"/>
          </p:nvPr>
        </p:nvSpPr>
        <p:spPr/>
        <p:txBody>
          <a:bodyPr>
            <a:normAutofit/>
          </a:bodyPr>
          <a:lstStyle/>
          <a:p>
            <a:pPr eaLnBrk="1" hangingPunct="1">
              <a:defRPr/>
            </a:pPr>
            <a:r>
              <a:rPr lang="en-US" b="1" dirty="0" smtClean="0">
                <a:solidFill>
                  <a:schemeClr val="tx1">
                    <a:lumMod val="75000"/>
                    <a:lumOff val="25000"/>
                  </a:schemeClr>
                </a:solidFill>
                <a:latin typeface="Arial" charset="0"/>
                <a:ea typeface="ＭＳ Ｐゴシック" pitchFamily="80" charset="-128"/>
              </a:rPr>
              <a:t>David L. </a:t>
            </a:r>
            <a:r>
              <a:rPr lang="en-US" b="1" dirty="0" err="1" smtClean="0">
                <a:solidFill>
                  <a:schemeClr val="tx1">
                    <a:lumMod val="75000"/>
                    <a:lumOff val="25000"/>
                  </a:schemeClr>
                </a:solidFill>
                <a:latin typeface="Arial" charset="0"/>
                <a:ea typeface="ＭＳ Ｐゴシック" pitchFamily="80" charset="-128"/>
              </a:rPr>
              <a:t>Smallen</a:t>
            </a:r>
            <a:r>
              <a:rPr lang="en-US" b="1" dirty="0" smtClean="0">
                <a:solidFill>
                  <a:schemeClr val="tx1">
                    <a:lumMod val="75000"/>
                    <a:lumOff val="25000"/>
                  </a:schemeClr>
                </a:solidFill>
                <a:latin typeface="Arial" charset="0"/>
                <a:ea typeface="ＭＳ Ｐゴシック" pitchFamily="80" charset="-128"/>
              </a:rPr>
              <a:t> | November 4, 2009</a:t>
            </a:r>
          </a:p>
          <a:p>
            <a:pPr eaLnBrk="1" hangingPunct="1">
              <a:defRPr/>
            </a:pPr>
            <a:r>
              <a:rPr lang="en-US" b="1" dirty="0" smtClean="0">
                <a:solidFill>
                  <a:schemeClr val="tx1">
                    <a:lumMod val="75000"/>
                    <a:lumOff val="25000"/>
                  </a:schemeClr>
                </a:solidFill>
                <a:latin typeface="Arial" charset="0"/>
                <a:ea typeface="ＭＳ Ｐゴシック" pitchFamily="80" charset="-128"/>
              </a:rPr>
              <a:t>Vice-President for Information Technology</a:t>
            </a:r>
          </a:p>
          <a:p>
            <a:pPr eaLnBrk="1" hangingPunct="1">
              <a:defRPr/>
            </a:pPr>
            <a:r>
              <a:rPr lang="en-US" b="1" dirty="0" smtClean="0">
                <a:solidFill>
                  <a:schemeClr val="tx1">
                    <a:lumMod val="75000"/>
                    <a:lumOff val="25000"/>
                  </a:schemeClr>
                </a:solidFill>
                <a:latin typeface="Arial" charset="0"/>
                <a:ea typeface="ＭＳ Ｐゴシック" pitchFamily="80" charset="-128"/>
              </a:rPr>
              <a:t>Hamilton College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idx="4294967295"/>
          </p:nvPr>
        </p:nvSpPr>
        <p:spPr bwMode="auto">
          <a:noFill/>
        </p:spPr>
        <p:txBody>
          <a:bodyPr/>
          <a:lstStyle/>
          <a:p>
            <a:endParaRPr lang="en-US" cap="none" smtClean="0">
              <a:latin typeface="Arial" charset="0"/>
              <a:ea typeface="ＭＳ Ｐゴシック" pitchFamily="1" charset="-128"/>
              <a:cs typeface="Arial" charset="0"/>
            </a:endParaRPr>
          </a:p>
        </p:txBody>
      </p:sp>
      <p:sp>
        <p:nvSpPr>
          <p:cNvPr id="9219" name="Rectangle 3"/>
          <p:cNvSpPr>
            <a:spLocks noGrp="1"/>
          </p:cNvSpPr>
          <p:nvPr>
            <p:ph type="body" idx="4294967295"/>
          </p:nvPr>
        </p:nvSpPr>
        <p:spPr>
          <a:xfrm>
            <a:off x="457200" y="3260725"/>
            <a:ext cx="8382000" cy="3025775"/>
          </a:xfrm>
        </p:spPr>
        <p:txBody>
          <a:bodyPr/>
          <a:lstStyle/>
          <a:p>
            <a:r>
              <a:rPr lang="en-US" sz="3600" smtClean="0">
                <a:latin typeface="Arial" charset="0"/>
                <a:ea typeface="ＭＳ Ｐゴシック" pitchFamily="1" charset="-128"/>
                <a:cs typeface="Arial" charset="0"/>
              </a:rPr>
              <a:t>What did you think about this session?</a:t>
            </a:r>
          </a:p>
          <a:p>
            <a:endParaRPr lang="en-US" sz="1200" smtClean="0">
              <a:latin typeface="Arial" charset="0"/>
              <a:ea typeface="ＭＳ Ｐゴシック" pitchFamily="1" charset="-128"/>
              <a:cs typeface="Arial" charset="0"/>
            </a:endParaRPr>
          </a:p>
          <a:p>
            <a:r>
              <a:rPr lang="en-US" sz="3600" smtClean="0">
                <a:latin typeface="Arial" charset="0"/>
                <a:ea typeface="ＭＳ Ｐゴシック" pitchFamily="1" charset="-128"/>
                <a:cs typeface="Arial" charset="0"/>
              </a:rPr>
              <a:t>Your input is important to us!</a:t>
            </a:r>
          </a:p>
          <a:p>
            <a:endParaRPr lang="en-US" sz="1200" smtClean="0">
              <a:latin typeface="Arial" charset="0"/>
              <a:ea typeface="ＭＳ Ｐゴシック" pitchFamily="1" charset="-128"/>
              <a:cs typeface="Arial" charset="0"/>
            </a:endParaRPr>
          </a:p>
          <a:p>
            <a:r>
              <a:rPr lang="en-US" sz="3600" smtClean="0">
                <a:latin typeface="Arial" charset="0"/>
                <a:ea typeface="ＭＳ Ｐゴシック" pitchFamily="1" charset="-128"/>
                <a:cs typeface="Arial" charset="0"/>
              </a:rPr>
              <a:t>Click on “Evaluate This Session” on the conference program page.</a:t>
            </a:r>
          </a:p>
          <a:p>
            <a:endParaRPr lang="en-US" sz="3600" smtClean="0">
              <a:latin typeface="Arial" charset="0"/>
              <a:ea typeface="ＭＳ Ｐゴシック" pitchFamily="1" charset="-128"/>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p:txBody>
          <a:bodyPr/>
          <a:lstStyle/>
          <a:p>
            <a:pPr eaLnBrk="1" hangingPunct="1"/>
            <a:r>
              <a:rPr lang="en-US" cap="none" smtClean="0">
                <a:latin typeface="Arial" charset="0"/>
                <a:ea typeface="ＭＳ Ｐゴシック" pitchFamily="1" charset="-128"/>
                <a:cs typeface="Arial" charset="0"/>
              </a:rPr>
              <a:t>Hamilton College Context 2009-2010</a:t>
            </a:r>
          </a:p>
        </p:txBody>
      </p:sp>
      <p:sp>
        <p:nvSpPr>
          <p:cNvPr id="4099" name="Content Placeholder 2"/>
          <p:cNvSpPr>
            <a:spLocks noGrp="1"/>
          </p:cNvSpPr>
          <p:nvPr>
            <p:ph idx="4294967295"/>
          </p:nvPr>
        </p:nvSpPr>
        <p:spPr>
          <a:xfrm>
            <a:off x="457200" y="1257300"/>
            <a:ext cx="8229600" cy="4525963"/>
          </a:xfrm>
        </p:spPr>
        <p:txBody>
          <a:bodyPr/>
          <a:lstStyle/>
          <a:p>
            <a:pPr eaLnBrk="1" hangingPunct="1"/>
            <a:r>
              <a:rPr lang="en-US" smtClean="0">
                <a:latin typeface="Arial" charset="0"/>
                <a:ea typeface="ＭＳ Ｐゴシック" pitchFamily="1" charset="-128"/>
                <a:cs typeface="Arial" charset="0"/>
              </a:rPr>
              <a:t>Budgets</a:t>
            </a:r>
          </a:p>
          <a:p>
            <a:pPr lvl="1" eaLnBrk="1" hangingPunct="1"/>
            <a:r>
              <a:rPr lang="en-US" smtClean="0">
                <a:latin typeface="Arial" charset="0"/>
                <a:ea typeface="ＭＳ Ｐゴシック" pitchFamily="1" charset="-128"/>
                <a:cs typeface="Arial" charset="0"/>
              </a:rPr>
              <a:t>3% increase it tuition and fees (lowest in 40+ years)</a:t>
            </a:r>
          </a:p>
          <a:p>
            <a:pPr lvl="1" eaLnBrk="1" hangingPunct="1"/>
            <a:r>
              <a:rPr lang="en-US" smtClean="0">
                <a:latin typeface="Arial" charset="0"/>
                <a:ea typeface="ＭＳ Ｐゴシック" pitchFamily="1" charset="-128"/>
                <a:cs typeface="Arial" charset="0"/>
              </a:rPr>
              <a:t>1% increase in salaries – flat $500</a:t>
            </a:r>
          </a:p>
          <a:p>
            <a:pPr lvl="1" eaLnBrk="1" hangingPunct="1"/>
            <a:r>
              <a:rPr lang="en-US" smtClean="0">
                <a:latin typeface="Arial" charset="0"/>
                <a:ea typeface="ＭＳ Ｐゴシック" pitchFamily="1" charset="-128"/>
                <a:cs typeface="Arial" charset="0"/>
              </a:rPr>
              <a:t>Institutional 4% reduction in non-salary expenses for 2009-2010</a:t>
            </a:r>
          </a:p>
          <a:p>
            <a:pPr lvl="1" eaLnBrk="1" hangingPunct="1"/>
            <a:r>
              <a:rPr lang="en-US" smtClean="0">
                <a:latin typeface="Arial" charset="0"/>
                <a:ea typeface="ＭＳ Ｐゴシック" pitchFamily="1" charset="-128"/>
                <a:cs typeface="Arial" charset="0"/>
              </a:rPr>
              <a:t>Likely 4% additional reduction in non-salary expenses for 2010-2011</a:t>
            </a:r>
          </a:p>
          <a:p>
            <a:pPr lvl="1" eaLnBrk="1" hangingPunct="1"/>
            <a:r>
              <a:rPr lang="en-US" smtClean="0">
                <a:latin typeface="Arial" charset="0"/>
                <a:ea typeface="ＭＳ Ｐゴシック" pitchFamily="1" charset="-128"/>
                <a:cs typeface="Arial" charset="0"/>
              </a:rPr>
              <a:t>No cuts in personnel</a:t>
            </a:r>
          </a:p>
          <a:p>
            <a:pPr lvl="2" eaLnBrk="1" hangingPunct="1"/>
            <a:r>
              <a:rPr lang="en-US" smtClean="0">
                <a:latin typeface="Arial" charset="0"/>
                <a:ea typeface="ＭＳ Ｐゴシック" pitchFamily="1" charset="-128"/>
                <a:cs typeface="Arial" charset="0"/>
              </a:rPr>
              <a:t>Review of vacancies by senior staff</a:t>
            </a:r>
          </a:p>
          <a:p>
            <a:pPr lvl="1" eaLnBrk="1" hangingPunct="1"/>
            <a:r>
              <a:rPr lang="en-US" smtClean="0">
                <a:latin typeface="Arial" charset="0"/>
                <a:ea typeface="ＭＳ Ｐゴシック" pitchFamily="1" charset="-128"/>
                <a:cs typeface="Arial" charset="0"/>
              </a:rPr>
              <a:t>Additional level of approval for travel but no cuts</a:t>
            </a:r>
          </a:p>
          <a:p>
            <a:pPr lvl="1" eaLnBrk="1" hangingPunct="1"/>
            <a:r>
              <a:rPr lang="en-US" smtClean="0">
                <a:latin typeface="Arial" charset="0"/>
                <a:ea typeface="ＭＳ Ｐゴシック" pitchFamily="1" charset="-128"/>
                <a:cs typeface="Arial" charset="0"/>
              </a:rPr>
              <a:t>Goal: Create structural - not one time -changes</a:t>
            </a:r>
          </a:p>
          <a:p>
            <a:pPr lvl="1" eaLnBrk="1" hangingPunct="1"/>
            <a:endParaRPr lang="en-US" smtClean="0">
              <a:latin typeface="Arial" charset="0"/>
              <a:ea typeface="ＭＳ Ｐゴシック" pitchFamily="1" charset="-128"/>
              <a:cs typeface="Arial" charset="0"/>
            </a:endParaRPr>
          </a:p>
          <a:p>
            <a:pPr lvl="1" eaLnBrk="1" hangingPunct="1"/>
            <a:endParaRPr lang="en-US" smtClean="0">
              <a:latin typeface="Arial" charset="0"/>
              <a:ea typeface="ＭＳ Ｐゴシック" pitchFamily="1" charset="-128"/>
              <a:cs typeface="Arial" charset="0"/>
            </a:endParaRPr>
          </a:p>
          <a:p>
            <a:pPr eaLnBrk="1" hangingPunct="1"/>
            <a:endParaRPr lang="en-US" smtClean="0">
              <a:latin typeface="Arial" charset="0"/>
              <a:ea typeface="ＭＳ Ｐゴシック" pitchFamily="1" charset="-128"/>
              <a:cs typeface="Arial" charset="0"/>
            </a:endParaRPr>
          </a:p>
          <a:p>
            <a:pPr eaLnBrk="1" hangingPunct="1"/>
            <a:endParaRPr lang="en-US" smtClean="0">
              <a:latin typeface="Arial" charset="0"/>
              <a:ea typeface="ＭＳ Ｐゴシック" pitchFamily="1" charset="-128"/>
              <a:cs typeface="Arial" charset="0"/>
            </a:endParaRPr>
          </a:p>
        </p:txBody>
      </p:sp>
      <p:pic>
        <p:nvPicPr>
          <p:cNvPr id="4100" name="Picture 21" descr="TransparentLogo"/>
          <p:cNvPicPr>
            <a:picLocks noChangeAspect="1" noChangeArrowheads="1"/>
          </p:cNvPicPr>
          <p:nvPr/>
        </p:nvPicPr>
        <p:blipFill>
          <a:blip r:embed="rId2"/>
          <a:srcRect/>
          <a:stretch>
            <a:fillRect/>
          </a:stretch>
        </p:blipFill>
        <p:spPr bwMode="auto">
          <a:xfrm>
            <a:off x="7580313" y="949325"/>
            <a:ext cx="1106487" cy="57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p:txBody>
          <a:bodyPr/>
          <a:lstStyle/>
          <a:p>
            <a:pPr eaLnBrk="1" hangingPunct="1"/>
            <a:r>
              <a:rPr lang="en-US" cap="none" smtClean="0">
                <a:latin typeface="Arial" charset="0"/>
                <a:ea typeface="ＭＳ Ｐゴシック" pitchFamily="1" charset="-128"/>
                <a:cs typeface="Arial" charset="0"/>
              </a:rPr>
              <a:t>Track change</a:t>
            </a:r>
          </a:p>
        </p:txBody>
      </p:sp>
      <p:sp>
        <p:nvSpPr>
          <p:cNvPr id="5123" name="Content Placeholder 2"/>
          <p:cNvSpPr>
            <a:spLocks noGrp="1"/>
          </p:cNvSpPr>
          <p:nvPr>
            <p:ph idx="4294967295"/>
          </p:nvPr>
        </p:nvSpPr>
        <p:spPr>
          <a:xfrm>
            <a:off x="533400" y="1600200"/>
            <a:ext cx="8229600" cy="4525963"/>
          </a:xfrm>
        </p:spPr>
        <p:txBody>
          <a:bodyPr/>
          <a:lstStyle/>
          <a:p>
            <a:pPr eaLnBrk="1" hangingPunct="1"/>
            <a:r>
              <a:rPr lang="en-US" smtClean="0">
                <a:latin typeface="Arial" charset="0"/>
                <a:ea typeface="ＭＳ Ｐゴシック" pitchFamily="1" charset="-128"/>
                <a:cs typeface="Arial" charset="0"/>
              </a:rPr>
              <a:t>Mobility by students</a:t>
            </a:r>
          </a:p>
          <a:p>
            <a:pPr lvl="1" eaLnBrk="1" hangingPunct="1"/>
            <a:r>
              <a:rPr lang="en-US" smtClean="0">
                <a:latin typeface="Arial" charset="0"/>
                <a:ea typeface="ＭＳ Ｐゴシック" pitchFamily="1" charset="-128"/>
                <a:cs typeface="Arial" charset="0"/>
              </a:rPr>
              <a:t>Data on student use of wireless in residence halls (10 -20% of wired ports are used)</a:t>
            </a:r>
          </a:p>
          <a:p>
            <a:pPr lvl="2" eaLnBrk="1" hangingPunct="1"/>
            <a:r>
              <a:rPr lang="en-US" smtClean="0">
                <a:latin typeface="Arial" charset="0"/>
                <a:ea typeface="ＭＳ Ｐゴシック" pitchFamily="1" charset="-128"/>
                <a:cs typeface="Arial" charset="0"/>
              </a:rPr>
              <a:t>Action: Don’t replace wired electronics going forward</a:t>
            </a:r>
          </a:p>
          <a:p>
            <a:pPr lvl="1" eaLnBrk="1" hangingPunct="1"/>
            <a:r>
              <a:rPr lang="en-US" smtClean="0">
                <a:latin typeface="Arial" charset="0"/>
                <a:ea typeface="ＭＳ Ｐゴシック" pitchFamily="1" charset="-128"/>
                <a:cs typeface="Arial" charset="0"/>
              </a:rPr>
              <a:t>Data on use of public computing labs</a:t>
            </a:r>
          </a:p>
          <a:p>
            <a:pPr lvl="2" eaLnBrk="1" hangingPunct="1"/>
            <a:r>
              <a:rPr lang="en-US" smtClean="0">
                <a:latin typeface="Arial" charset="0"/>
                <a:ea typeface="ＭＳ Ｐゴシック" pitchFamily="1" charset="-128"/>
                <a:cs typeface="Arial" charset="0"/>
              </a:rPr>
              <a:t>Action: Reduce the inventory of computers on campus by 10%</a:t>
            </a:r>
          </a:p>
          <a:p>
            <a:pPr lvl="1" eaLnBrk="1" hangingPunct="1"/>
            <a:r>
              <a:rPr lang="en-US" smtClean="0">
                <a:latin typeface="Arial" charset="0"/>
                <a:ea typeface="ＭＳ Ｐゴシック" pitchFamily="1" charset="-128"/>
                <a:cs typeface="Arial" charset="0"/>
              </a:rPr>
              <a:t>Ninety-eight percent of students have wireless laptops</a:t>
            </a:r>
          </a:p>
          <a:p>
            <a:pPr lvl="2" eaLnBrk="1" hangingPunct="1"/>
            <a:r>
              <a:rPr lang="en-US" smtClean="0">
                <a:latin typeface="Arial" charset="0"/>
                <a:ea typeface="ＭＳ Ｐゴシック" pitchFamily="1" charset="-128"/>
                <a:cs typeface="Arial" charset="0"/>
              </a:rPr>
              <a:t>Action: Encourage students to use their own computers during the day versus public access computers for basic stuff.</a:t>
            </a:r>
          </a:p>
          <a:p>
            <a:pPr lvl="1" eaLnBrk="1" hangingPunct="1"/>
            <a:endParaRPr lang="en-US" smtClean="0">
              <a:latin typeface="Arial" charset="0"/>
              <a:ea typeface="ＭＳ Ｐゴシック" pitchFamily="1" charset="-128"/>
              <a:cs typeface="Arial" charset="0"/>
            </a:endParaRPr>
          </a:p>
          <a:p>
            <a:pPr eaLnBrk="1" hangingPunct="1"/>
            <a:endParaRPr lang="en-US" smtClean="0">
              <a:latin typeface="Arial" charset="0"/>
              <a:ea typeface="ＭＳ Ｐゴシック" pitchFamily="1" charset="-128"/>
              <a:cs typeface="Arial" charset="0"/>
            </a:endParaRPr>
          </a:p>
          <a:p>
            <a:pPr eaLnBrk="1" hangingPunct="1"/>
            <a:endParaRPr lang="en-US" smtClean="0">
              <a:latin typeface="Arial" charset="0"/>
              <a:ea typeface="ＭＳ Ｐゴシック" pitchFamily="1" charset="-128"/>
              <a:cs typeface="Arial" charset="0"/>
            </a:endParaRPr>
          </a:p>
          <a:p>
            <a:pPr eaLnBrk="1" hangingPunct="1"/>
            <a:endParaRPr lang="en-US" smtClean="0">
              <a:latin typeface="Arial" charset="0"/>
              <a:ea typeface="ＭＳ Ｐゴシック" pitchFamily="1" charset="-128"/>
              <a:cs typeface="Arial" charset="0"/>
            </a:endParaRPr>
          </a:p>
        </p:txBody>
      </p:sp>
      <p:pic>
        <p:nvPicPr>
          <p:cNvPr id="5124" name="Picture 4" descr="C:\Documents and Settings\Dsmallen\Local Settings\Temporary Internet Files\Content.IE5\XSE947YV\MPj04021390000[1].jpg"/>
          <p:cNvPicPr>
            <a:picLocks noChangeAspect="1" noChangeArrowheads="1"/>
          </p:cNvPicPr>
          <p:nvPr/>
        </p:nvPicPr>
        <p:blipFill>
          <a:blip r:embed="rId2"/>
          <a:srcRect/>
          <a:stretch>
            <a:fillRect/>
          </a:stretch>
        </p:blipFill>
        <p:spPr bwMode="auto">
          <a:xfrm>
            <a:off x="3581400" y="666750"/>
            <a:ext cx="3790950"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p:txBody>
          <a:bodyPr/>
          <a:lstStyle/>
          <a:p>
            <a:pPr eaLnBrk="1" hangingPunct="1"/>
            <a:r>
              <a:rPr lang="en-US" cap="none" smtClean="0">
                <a:latin typeface="Arial" charset="0"/>
                <a:ea typeface="ＭＳ Ｐゴシック" pitchFamily="1" charset="-128"/>
                <a:cs typeface="Arial" charset="0"/>
              </a:rPr>
              <a:t>Track change</a:t>
            </a:r>
          </a:p>
        </p:txBody>
      </p:sp>
      <p:sp>
        <p:nvSpPr>
          <p:cNvPr id="6147" name="Content Placeholder 2"/>
          <p:cNvSpPr>
            <a:spLocks noGrp="1"/>
          </p:cNvSpPr>
          <p:nvPr>
            <p:ph idx="4294967295"/>
          </p:nvPr>
        </p:nvSpPr>
        <p:spPr>
          <a:xfrm>
            <a:off x="533400" y="1600200"/>
            <a:ext cx="8229600" cy="4525963"/>
          </a:xfrm>
        </p:spPr>
        <p:txBody>
          <a:bodyPr/>
          <a:lstStyle/>
          <a:p>
            <a:pPr eaLnBrk="1" hangingPunct="1"/>
            <a:r>
              <a:rPr lang="en-US" smtClean="0">
                <a:latin typeface="Arial" charset="0"/>
                <a:ea typeface="ＭＳ Ｐゴシック" pitchFamily="1" charset="-128"/>
                <a:cs typeface="Arial" charset="0"/>
              </a:rPr>
              <a:t>Infrastructure (fully funded replacement plans exist)</a:t>
            </a:r>
          </a:p>
          <a:p>
            <a:pPr lvl="1" eaLnBrk="1" hangingPunct="1"/>
            <a:r>
              <a:rPr lang="en-US" smtClean="0">
                <a:latin typeface="Arial" charset="0"/>
                <a:ea typeface="ＭＳ Ｐゴシック" pitchFamily="1" charset="-128"/>
                <a:cs typeface="Arial" charset="0"/>
              </a:rPr>
              <a:t>Desktop machines are more powerful</a:t>
            </a:r>
          </a:p>
          <a:p>
            <a:pPr lvl="2" eaLnBrk="1" hangingPunct="1"/>
            <a:r>
              <a:rPr lang="en-US" smtClean="0">
                <a:latin typeface="Arial" charset="0"/>
                <a:ea typeface="ＭＳ Ｐゴシック" pitchFamily="1" charset="-128"/>
                <a:cs typeface="Arial" charset="0"/>
              </a:rPr>
              <a:t>Action: Lengthen replacement cycles</a:t>
            </a:r>
          </a:p>
          <a:p>
            <a:pPr lvl="1" eaLnBrk="1" hangingPunct="1"/>
            <a:r>
              <a:rPr lang="en-US" smtClean="0">
                <a:latin typeface="Arial" charset="0"/>
                <a:ea typeface="ＭＳ Ｐゴシック" pitchFamily="1" charset="-128"/>
                <a:cs typeface="Arial" charset="0"/>
              </a:rPr>
              <a:t>Success with server virtualization</a:t>
            </a:r>
          </a:p>
          <a:p>
            <a:pPr lvl="2" eaLnBrk="1" hangingPunct="1"/>
            <a:r>
              <a:rPr lang="en-US" smtClean="0">
                <a:latin typeface="Arial" charset="0"/>
                <a:ea typeface="ＭＳ Ｐゴシック" pitchFamily="1" charset="-128"/>
                <a:cs typeface="Arial" charset="0"/>
              </a:rPr>
              <a:t>Action:  Accelerate server virtualization</a:t>
            </a:r>
          </a:p>
          <a:p>
            <a:pPr lvl="1" eaLnBrk="1" hangingPunct="1"/>
            <a:r>
              <a:rPr lang="en-US" smtClean="0">
                <a:latin typeface="Arial" charset="0"/>
                <a:ea typeface="ＭＳ Ｐゴシック" pitchFamily="1" charset="-128"/>
                <a:cs typeface="Arial" charset="0"/>
              </a:rPr>
              <a:t>Availability of free anti-virus solutions</a:t>
            </a:r>
          </a:p>
          <a:p>
            <a:pPr lvl="2" eaLnBrk="1" hangingPunct="1"/>
            <a:r>
              <a:rPr lang="en-US" smtClean="0">
                <a:latin typeface="Arial" charset="0"/>
                <a:ea typeface="ＭＳ Ｐゴシック" pitchFamily="1" charset="-128"/>
                <a:cs typeface="Arial" charset="0"/>
              </a:rPr>
              <a:t>Action: Drop Sophos licensing for students</a:t>
            </a:r>
          </a:p>
          <a:p>
            <a:pPr lvl="1" eaLnBrk="1" hangingPunct="1"/>
            <a:r>
              <a:rPr lang="en-US" smtClean="0">
                <a:latin typeface="Arial" charset="0"/>
                <a:ea typeface="ＭＳ Ｐゴシック" pitchFamily="1" charset="-128"/>
                <a:cs typeface="Arial" charset="0"/>
              </a:rPr>
              <a:t>Maturation of open-source alternatives</a:t>
            </a:r>
          </a:p>
          <a:p>
            <a:pPr lvl="2" eaLnBrk="1" hangingPunct="1"/>
            <a:r>
              <a:rPr lang="en-US" smtClean="0">
                <a:latin typeface="Arial" charset="0"/>
                <a:ea typeface="ＭＳ Ｐゴシック" pitchFamily="1" charset="-128"/>
                <a:cs typeface="Arial" charset="0"/>
              </a:rPr>
              <a:t>Action: Pilot open-source LMS</a:t>
            </a:r>
          </a:p>
          <a:p>
            <a:pPr lvl="1" eaLnBrk="1" hangingPunct="1"/>
            <a:endParaRPr lang="en-US" smtClean="0">
              <a:latin typeface="Arial" charset="0"/>
              <a:ea typeface="ＭＳ Ｐゴシック" pitchFamily="1" charset="-128"/>
              <a:cs typeface="Arial" charset="0"/>
            </a:endParaRPr>
          </a:p>
          <a:p>
            <a:pPr lvl="1" eaLnBrk="1" hangingPunct="1">
              <a:buFont typeface="Arial" charset="0"/>
              <a:buNone/>
            </a:pPr>
            <a:endParaRPr lang="en-US" smtClean="0">
              <a:latin typeface="Arial" charset="0"/>
              <a:ea typeface="ＭＳ Ｐゴシック" pitchFamily="1" charset="-128"/>
              <a:cs typeface="Arial" charset="0"/>
            </a:endParaRPr>
          </a:p>
          <a:p>
            <a:pPr eaLnBrk="1" hangingPunct="1"/>
            <a:endParaRPr lang="en-US" smtClean="0">
              <a:latin typeface="Arial" charset="0"/>
              <a:ea typeface="ＭＳ Ｐゴシック" pitchFamily="1" charset="-128"/>
              <a:cs typeface="Arial" charset="0"/>
            </a:endParaRPr>
          </a:p>
          <a:p>
            <a:pPr eaLnBrk="1" hangingPunct="1"/>
            <a:endParaRPr lang="en-US" smtClean="0">
              <a:latin typeface="Arial" charset="0"/>
              <a:ea typeface="ＭＳ Ｐゴシック" pitchFamily="1" charset="-128"/>
              <a:cs typeface="Arial" charset="0"/>
            </a:endParaRPr>
          </a:p>
          <a:p>
            <a:pPr eaLnBrk="1" hangingPunct="1"/>
            <a:endParaRPr lang="en-US" smtClean="0">
              <a:latin typeface="Arial" charset="0"/>
              <a:ea typeface="ＭＳ Ｐゴシック" pitchFamily="1" charset="-128"/>
              <a:cs typeface="Arial" charset="0"/>
            </a:endParaRPr>
          </a:p>
        </p:txBody>
      </p:sp>
      <p:pic>
        <p:nvPicPr>
          <p:cNvPr id="6148" name="Picture 4" descr="C:\Documents and Settings\Dsmallen\Local Settings\Temporary Internet Files\Content.IE5\RBPVB3XY\MPj04285280000[1].jpg"/>
          <p:cNvPicPr>
            <a:picLocks noChangeAspect="1" noChangeArrowheads="1"/>
          </p:cNvPicPr>
          <p:nvPr/>
        </p:nvPicPr>
        <p:blipFill>
          <a:blip r:embed="rId2"/>
          <a:srcRect/>
          <a:stretch>
            <a:fillRect/>
          </a:stretch>
        </p:blipFill>
        <p:spPr bwMode="auto">
          <a:xfrm>
            <a:off x="6832600" y="2819400"/>
            <a:ext cx="1700213" cy="3306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p:txBody>
          <a:bodyPr/>
          <a:lstStyle/>
          <a:p>
            <a:pPr eaLnBrk="1" hangingPunct="1"/>
            <a:r>
              <a:rPr lang="en-US" cap="none" smtClean="0">
                <a:latin typeface="Arial" charset="0"/>
                <a:ea typeface="ＭＳ Ｐゴシック" pitchFamily="1" charset="-128"/>
                <a:cs typeface="Arial" charset="0"/>
              </a:rPr>
              <a:t>Reexamine existing paradigms</a:t>
            </a:r>
          </a:p>
        </p:txBody>
      </p:sp>
      <p:sp>
        <p:nvSpPr>
          <p:cNvPr id="7171" name="Content Placeholder 2"/>
          <p:cNvSpPr>
            <a:spLocks noGrp="1"/>
          </p:cNvSpPr>
          <p:nvPr>
            <p:ph idx="4294967295"/>
          </p:nvPr>
        </p:nvSpPr>
        <p:spPr>
          <a:xfrm>
            <a:off x="533400" y="1600200"/>
            <a:ext cx="8229600" cy="4525963"/>
          </a:xfrm>
        </p:spPr>
        <p:txBody>
          <a:bodyPr/>
          <a:lstStyle/>
          <a:p>
            <a:pPr eaLnBrk="1" hangingPunct="1"/>
            <a:r>
              <a:rPr lang="en-US" smtClean="0">
                <a:latin typeface="Arial" charset="0"/>
                <a:ea typeface="ＭＳ Ｐゴシック" pitchFamily="1" charset="-128"/>
                <a:cs typeface="Arial" charset="0"/>
              </a:rPr>
              <a:t>Current model emphasizes “just-in-case” student staffing</a:t>
            </a:r>
          </a:p>
          <a:p>
            <a:pPr lvl="1" eaLnBrk="1" hangingPunct="1"/>
            <a:r>
              <a:rPr lang="en-US" smtClean="0">
                <a:latin typeface="Arial" charset="0"/>
                <a:ea typeface="ＭＳ Ｐゴシック" pitchFamily="1" charset="-128"/>
                <a:cs typeface="Arial" charset="0"/>
              </a:rPr>
              <a:t>Action: Study usage and move to just-in-time when possible (showing movies, supporting events, monitoring labs)</a:t>
            </a:r>
          </a:p>
          <a:p>
            <a:pPr eaLnBrk="1" hangingPunct="1"/>
            <a:r>
              <a:rPr lang="en-US" smtClean="0">
                <a:latin typeface="Arial" charset="0"/>
                <a:ea typeface="ＭＳ Ｐゴシック" pitchFamily="1" charset="-128"/>
                <a:cs typeface="Arial" charset="0"/>
              </a:rPr>
              <a:t>Software applications have been locally hosted</a:t>
            </a:r>
          </a:p>
          <a:p>
            <a:pPr lvl="1" eaLnBrk="1" hangingPunct="1"/>
            <a:r>
              <a:rPr lang="en-US" smtClean="0">
                <a:latin typeface="Arial" charset="0"/>
                <a:ea typeface="ＭＳ Ｐゴシック" pitchFamily="1" charset="-128"/>
                <a:cs typeface="Arial" charset="0"/>
              </a:rPr>
              <a:t>Action: Pilot and then outsource e-mail and calendaring</a:t>
            </a:r>
          </a:p>
          <a:p>
            <a:pPr lvl="1" eaLnBrk="1" hangingPunct="1"/>
            <a:r>
              <a:rPr lang="en-US" smtClean="0">
                <a:latin typeface="Arial" charset="0"/>
                <a:ea typeface="ＭＳ Ｐゴシック" pitchFamily="1" charset="-128"/>
                <a:cs typeface="Arial" charset="0"/>
              </a:rPr>
              <a:t>Action: Pilot consortium hosting of applications (NY 6)</a:t>
            </a:r>
          </a:p>
          <a:p>
            <a:pPr eaLnBrk="1" hangingPunct="1"/>
            <a:r>
              <a:rPr lang="en-US" smtClean="0">
                <a:latin typeface="Arial" charset="0"/>
                <a:ea typeface="ＭＳ Ｐゴシック" pitchFamily="1" charset="-128"/>
                <a:cs typeface="Arial" charset="0"/>
              </a:rPr>
              <a:t>Help Desk front-line is staffed professionally</a:t>
            </a:r>
          </a:p>
          <a:p>
            <a:pPr lvl="1" eaLnBrk="1" hangingPunct="1"/>
            <a:r>
              <a:rPr lang="en-US" smtClean="0">
                <a:latin typeface="Arial" charset="0"/>
                <a:ea typeface="ＭＳ Ｐゴシック" pitchFamily="1" charset="-128"/>
                <a:cs typeface="Arial" charset="0"/>
              </a:rPr>
              <a:t>Action: Change to student as Tier 1 at most hours</a:t>
            </a:r>
          </a:p>
          <a:p>
            <a:pPr eaLnBrk="1" hangingPunct="1">
              <a:buFont typeface="Arial" charset="0"/>
              <a:buNone/>
            </a:pPr>
            <a:endParaRPr lang="en-US" smtClean="0">
              <a:latin typeface="Arial" charset="0"/>
              <a:ea typeface="ＭＳ Ｐゴシック" pitchFamily="1" charset="-128"/>
              <a:cs typeface="Arial" charset="0"/>
            </a:endParaRPr>
          </a:p>
          <a:p>
            <a:pPr eaLnBrk="1" hangingPunct="1"/>
            <a:endParaRPr lang="en-US" smtClean="0">
              <a:latin typeface="Arial" charset="0"/>
              <a:ea typeface="ＭＳ Ｐゴシック" pitchFamily="1" charset="-128"/>
              <a:cs typeface="Arial" charset="0"/>
            </a:endParaRPr>
          </a:p>
          <a:p>
            <a:pPr eaLnBrk="1" hangingPunct="1"/>
            <a:endParaRPr lang="en-US" smtClean="0">
              <a:latin typeface="Arial" charset="0"/>
              <a:ea typeface="ＭＳ Ｐゴシック" pitchFamily="1" charset="-128"/>
              <a:cs typeface="Arial" charset="0"/>
            </a:endParaRPr>
          </a:p>
        </p:txBody>
      </p:sp>
      <p:pic>
        <p:nvPicPr>
          <p:cNvPr id="7172" name="Picture 5" descr="C:\Documents and Settings\Dsmallen\Local Settings\Temporary Internet Files\Content.IE5\H2BSE2MM\MCj02379450000[1].wmf"/>
          <p:cNvPicPr>
            <a:picLocks noChangeAspect="1" noChangeArrowheads="1"/>
          </p:cNvPicPr>
          <p:nvPr/>
        </p:nvPicPr>
        <p:blipFill>
          <a:blip r:embed="rId2"/>
          <a:srcRect/>
          <a:stretch>
            <a:fillRect/>
          </a:stretch>
        </p:blipFill>
        <p:spPr bwMode="auto">
          <a:xfrm>
            <a:off x="6342063" y="496888"/>
            <a:ext cx="1331912" cy="1103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p:txBody>
          <a:bodyPr/>
          <a:lstStyle/>
          <a:p>
            <a:pPr eaLnBrk="1" hangingPunct="1"/>
            <a:r>
              <a:rPr lang="en-US" cap="none" smtClean="0">
                <a:latin typeface="Arial" charset="0"/>
                <a:ea typeface="ＭＳ Ｐゴシック" pitchFamily="1" charset="-128"/>
                <a:cs typeface="Arial" charset="0"/>
              </a:rPr>
              <a:t>Reexamine existing paradigms</a:t>
            </a:r>
          </a:p>
        </p:txBody>
      </p:sp>
      <p:sp>
        <p:nvSpPr>
          <p:cNvPr id="8195" name="Content Placeholder 2"/>
          <p:cNvSpPr>
            <a:spLocks noGrp="1"/>
          </p:cNvSpPr>
          <p:nvPr>
            <p:ph idx="4294967295"/>
          </p:nvPr>
        </p:nvSpPr>
        <p:spPr>
          <a:xfrm>
            <a:off x="533400" y="1600200"/>
            <a:ext cx="8229600" cy="4525963"/>
          </a:xfrm>
        </p:spPr>
        <p:txBody>
          <a:bodyPr/>
          <a:lstStyle/>
          <a:p>
            <a:pPr eaLnBrk="1" hangingPunct="1"/>
            <a:r>
              <a:rPr lang="en-US" dirty="0" smtClean="0">
                <a:latin typeface="Arial" charset="0"/>
                <a:ea typeface="ＭＳ Ｐゴシック" pitchFamily="1" charset="-128"/>
                <a:cs typeface="Arial" charset="0"/>
              </a:rPr>
              <a:t>Print is primary media for distribution</a:t>
            </a:r>
          </a:p>
          <a:p>
            <a:pPr lvl="1" eaLnBrk="1" hangingPunct="1"/>
            <a:r>
              <a:rPr lang="en-US" dirty="0" smtClean="0">
                <a:latin typeface="Arial" charset="0"/>
                <a:ea typeface="ＭＳ Ｐゴシック" pitchFamily="1" charset="-128"/>
                <a:cs typeface="Arial" charset="0"/>
              </a:rPr>
              <a:t>Action: Review all opportunities to move publications to Web</a:t>
            </a:r>
          </a:p>
          <a:p>
            <a:pPr lvl="2" eaLnBrk="1" hangingPunct="1"/>
            <a:r>
              <a:rPr lang="en-US" dirty="0" smtClean="0">
                <a:latin typeface="Arial" charset="0"/>
                <a:ea typeface="ＭＳ Ｐゴシック" pitchFamily="1" charset="-128"/>
                <a:cs typeface="Arial" charset="0"/>
              </a:rPr>
              <a:t>Board web site </a:t>
            </a:r>
          </a:p>
          <a:p>
            <a:pPr lvl="2" eaLnBrk="1" hangingPunct="1"/>
            <a:r>
              <a:rPr lang="en-US" dirty="0" smtClean="0">
                <a:latin typeface="Arial" charset="0"/>
                <a:ea typeface="ＭＳ Ｐゴシック" pitchFamily="1" charset="-128"/>
                <a:cs typeface="Arial" charset="0"/>
              </a:rPr>
              <a:t>Donor register </a:t>
            </a:r>
          </a:p>
          <a:p>
            <a:pPr lvl="2" eaLnBrk="1" hangingPunct="1"/>
            <a:r>
              <a:rPr lang="en-US" dirty="0" smtClean="0">
                <a:latin typeface="Arial" charset="0"/>
                <a:ea typeface="ＭＳ Ｐゴシック" pitchFamily="1" charset="-128"/>
                <a:cs typeface="Arial" charset="0"/>
              </a:rPr>
              <a:t>Campus telephone directory</a:t>
            </a:r>
          </a:p>
          <a:p>
            <a:pPr lvl="2" eaLnBrk="1" hangingPunct="1"/>
            <a:r>
              <a:rPr lang="en-US" dirty="0" smtClean="0">
                <a:latin typeface="Arial" charset="0"/>
                <a:ea typeface="ＭＳ Ｐゴシック" pitchFamily="1" charset="-128"/>
                <a:cs typeface="Arial" charset="0"/>
              </a:rPr>
              <a:t>All variety of reference materials</a:t>
            </a:r>
          </a:p>
          <a:p>
            <a:pPr eaLnBrk="1" hangingPunct="1"/>
            <a:r>
              <a:rPr lang="en-US" dirty="0" smtClean="0">
                <a:latin typeface="Arial" charset="0"/>
                <a:ea typeface="ＭＳ Ｐゴシック" pitchFamily="1" charset="-128"/>
                <a:cs typeface="Arial" charset="0"/>
              </a:rPr>
              <a:t>Print is free, copying costs</a:t>
            </a:r>
          </a:p>
          <a:p>
            <a:pPr lvl="1" eaLnBrk="1" hangingPunct="1"/>
            <a:r>
              <a:rPr lang="en-US" dirty="0" smtClean="0">
                <a:latin typeface="Arial" charset="0"/>
                <a:ea typeface="ＭＳ Ｐゴシック" pitchFamily="1" charset="-128"/>
                <a:cs typeface="Arial" charset="0"/>
              </a:rPr>
              <a:t>Action: Implement print management</a:t>
            </a:r>
          </a:p>
          <a:p>
            <a:pPr lvl="1" eaLnBrk="1" hangingPunct="1"/>
            <a:r>
              <a:rPr lang="en-US" dirty="0" smtClean="0">
                <a:latin typeface="Arial" charset="0"/>
                <a:ea typeface="ＭＳ Ｐゴシック" pitchFamily="1" charset="-128"/>
                <a:cs typeface="Arial" charset="0"/>
              </a:rPr>
              <a:t>Action: Investigate consolidation of print, copying, fax, scanning – both technologies and management</a:t>
            </a:r>
          </a:p>
          <a:p>
            <a:pPr eaLnBrk="1" hangingPunct="1"/>
            <a:endParaRPr lang="en-US" dirty="0" smtClean="0">
              <a:latin typeface="Arial" charset="0"/>
              <a:ea typeface="ＭＳ Ｐゴシック" pitchFamily="1" charset="-128"/>
              <a:cs typeface="Arial" charset="0"/>
            </a:endParaRPr>
          </a:p>
          <a:p>
            <a:pPr eaLnBrk="1" hangingPunct="1"/>
            <a:endParaRPr lang="en-US" dirty="0" smtClean="0">
              <a:latin typeface="Arial" charset="0"/>
              <a:ea typeface="ＭＳ Ｐゴシック" pitchFamily="1" charset="-128"/>
              <a:cs typeface="Arial" charset="0"/>
            </a:endParaRPr>
          </a:p>
        </p:txBody>
      </p:sp>
      <p:pic>
        <p:nvPicPr>
          <p:cNvPr id="8196" name="Picture 4" descr="C:\Documents and Settings\Dsmallen\Local Settings\Temporary Internet Files\Content.IE5\8SW6FW87\MCj03111980000[1].wmf"/>
          <p:cNvPicPr>
            <a:picLocks noChangeAspect="1" noChangeArrowheads="1"/>
          </p:cNvPicPr>
          <p:nvPr/>
        </p:nvPicPr>
        <p:blipFill>
          <a:blip r:embed="rId2"/>
          <a:srcRect/>
          <a:stretch>
            <a:fillRect/>
          </a:stretch>
        </p:blipFill>
        <p:spPr bwMode="auto">
          <a:xfrm>
            <a:off x="6562725" y="3119438"/>
            <a:ext cx="1466850" cy="1271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p:txBody>
          <a:bodyPr/>
          <a:lstStyle/>
          <a:p>
            <a:pPr eaLnBrk="1" hangingPunct="1"/>
            <a:r>
              <a:rPr lang="en-US" sz="3200" cap="none" dirty="0" smtClean="0">
                <a:latin typeface="Arial" charset="0"/>
                <a:ea typeface="ＭＳ Ｐゴシック" pitchFamily="1" charset="-128"/>
                <a:cs typeface="Arial" charset="0"/>
              </a:rPr>
              <a:t>My Budget’s Being Cut!</a:t>
            </a:r>
          </a:p>
        </p:txBody>
      </p:sp>
      <p:sp>
        <p:nvSpPr>
          <p:cNvPr id="3075" name="Subtitle 2"/>
          <p:cNvSpPr>
            <a:spLocks noGrp="1"/>
          </p:cNvSpPr>
          <p:nvPr>
            <p:ph type="subTitle" idx="1"/>
          </p:nvPr>
        </p:nvSpPr>
        <p:spPr/>
        <p:txBody>
          <a:bodyPr/>
          <a:lstStyle/>
          <a:p>
            <a:pPr eaLnBrk="1" hangingPunct="1"/>
            <a:r>
              <a:rPr lang="en-US" b="1" dirty="0" smtClean="0">
                <a:solidFill>
                  <a:schemeClr val="tx1">
                    <a:lumMod val="75000"/>
                    <a:lumOff val="25000"/>
                  </a:schemeClr>
                </a:solidFill>
                <a:latin typeface="Arial" charset="0"/>
                <a:ea typeface="ＭＳ Ｐゴシック" pitchFamily="1" charset="-128"/>
                <a:cs typeface="Arial" charset="0"/>
              </a:rPr>
              <a:t>Brian Nichols | November 4, 2009</a:t>
            </a:r>
          </a:p>
          <a:p>
            <a:pPr eaLnBrk="1" hangingPunct="1"/>
            <a:r>
              <a:rPr lang="en-US" b="1" dirty="0" smtClean="0">
                <a:solidFill>
                  <a:schemeClr val="tx1">
                    <a:lumMod val="75000"/>
                    <a:lumOff val="25000"/>
                  </a:schemeClr>
                </a:solidFill>
                <a:latin typeface="Arial" charset="0"/>
                <a:ea typeface="ＭＳ Ｐゴシック" pitchFamily="1" charset="-128"/>
                <a:cs typeface="Arial" charset="0"/>
              </a:rPr>
              <a:t>Chief IT Security &amp; Policy Officer</a:t>
            </a:r>
          </a:p>
          <a:p>
            <a:pPr eaLnBrk="1" hangingPunct="1"/>
            <a:r>
              <a:rPr lang="en-US" b="1" dirty="0" smtClean="0">
                <a:solidFill>
                  <a:schemeClr val="tx1">
                    <a:lumMod val="75000"/>
                    <a:lumOff val="25000"/>
                  </a:schemeClr>
                </a:solidFill>
                <a:latin typeface="Arial" charset="0"/>
                <a:ea typeface="ＭＳ Ｐゴシック" pitchFamily="1" charset="-128"/>
                <a:cs typeface="Arial" charset="0"/>
              </a:rPr>
              <a:t>Louisiana State University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1890</TotalTime>
  <Words>1570</Words>
  <Application>Microsoft Office PowerPoint</Application>
  <PresentationFormat>On-screen Show (4:3)</PresentationFormat>
  <Paragraphs>266</Paragraphs>
  <Slides>30</Slides>
  <Notes>13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Leadership Lightning Round</vt:lpstr>
      <vt:lpstr>Slide 2</vt:lpstr>
      <vt:lpstr>Different But Not Rocket Science</vt:lpstr>
      <vt:lpstr>Hamilton College Context 2009-2010</vt:lpstr>
      <vt:lpstr>Track change</vt:lpstr>
      <vt:lpstr>Track change</vt:lpstr>
      <vt:lpstr>Reexamine existing paradigms</vt:lpstr>
      <vt:lpstr>Reexamine existing paradigms</vt:lpstr>
      <vt:lpstr>My Budget’s Being Cut!</vt:lpstr>
      <vt:lpstr> Louisiana State University</vt:lpstr>
      <vt:lpstr>Introspective Phase</vt:lpstr>
      <vt:lpstr>BUDGET REDUCTION PHASE </vt:lpstr>
      <vt:lpstr>Lessons Learned</vt:lpstr>
      <vt:lpstr>Outlook</vt:lpstr>
      <vt:lpstr>Budget Reductions: Challenge and Opportunity</vt:lpstr>
      <vt:lpstr>Miami University  IT Budget Background</vt:lpstr>
      <vt:lpstr>Miami University  External Review</vt:lpstr>
      <vt:lpstr>Miami University Internal Review</vt:lpstr>
      <vt:lpstr>Miami University  Creative Approaches</vt:lpstr>
      <vt:lpstr>Miami University Lessons Learned</vt:lpstr>
      <vt:lpstr>Thinking Differently About IT in Difficult Times</vt:lpstr>
      <vt:lpstr>ABOUT DAVIDSON</vt:lpstr>
      <vt:lpstr>Garden-variety cuts in FY09 &amp; FY10</vt:lpstr>
      <vt:lpstr>Rethinking ERP Platform</vt:lpstr>
      <vt:lpstr>Rethinking Student Support</vt:lpstr>
      <vt:lpstr>Fungibility &amp; Flexibility</vt:lpstr>
      <vt:lpstr>Reed College • Context</vt:lpstr>
      <vt:lpstr>Fungibility</vt:lpstr>
      <vt:lpstr>Flexibility</vt:lpstr>
      <vt:lpstr>Slide 30</vt:lpstr>
    </vt:vector>
  </TitlesOfParts>
  <Company>brain bolts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boelts</dc:creator>
  <cp:lastModifiedBy>Julie Ouska</cp:lastModifiedBy>
  <cp:revision>106</cp:revision>
  <dcterms:created xsi:type="dcterms:W3CDTF">2009-07-02T20:25:27Z</dcterms:created>
  <dcterms:modified xsi:type="dcterms:W3CDTF">2009-10-27T21:39:41Z</dcterms:modified>
</cp:coreProperties>
</file>