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activeX/activeX1.xml" ContentType="application/vnd.ms-office.activeX+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48"/>
  </p:notesMasterIdLst>
  <p:sldIdLst>
    <p:sldId id="400" r:id="rId3"/>
    <p:sldId id="363" r:id="rId4"/>
    <p:sldId id="257" r:id="rId5"/>
    <p:sldId id="358" r:id="rId6"/>
    <p:sldId id="274" r:id="rId7"/>
    <p:sldId id="357" r:id="rId8"/>
    <p:sldId id="379" r:id="rId9"/>
    <p:sldId id="380" r:id="rId10"/>
    <p:sldId id="381" r:id="rId11"/>
    <p:sldId id="378" r:id="rId12"/>
    <p:sldId id="337" r:id="rId13"/>
    <p:sldId id="364" r:id="rId14"/>
    <p:sldId id="365" r:id="rId15"/>
    <p:sldId id="397" r:id="rId16"/>
    <p:sldId id="340" r:id="rId17"/>
    <p:sldId id="341" r:id="rId18"/>
    <p:sldId id="342" r:id="rId19"/>
    <p:sldId id="366" r:id="rId20"/>
    <p:sldId id="343" r:id="rId21"/>
    <p:sldId id="382" r:id="rId22"/>
    <p:sldId id="275" r:id="rId23"/>
    <p:sldId id="344" r:id="rId24"/>
    <p:sldId id="345" r:id="rId25"/>
    <p:sldId id="346" r:id="rId26"/>
    <p:sldId id="349" r:id="rId27"/>
    <p:sldId id="398" r:id="rId28"/>
    <p:sldId id="354" r:id="rId29"/>
    <p:sldId id="347" r:id="rId30"/>
    <p:sldId id="353" r:id="rId31"/>
    <p:sldId id="383" r:id="rId32"/>
    <p:sldId id="384" r:id="rId33"/>
    <p:sldId id="385" r:id="rId34"/>
    <p:sldId id="334" r:id="rId35"/>
    <p:sldId id="386" r:id="rId36"/>
    <p:sldId id="387" r:id="rId37"/>
    <p:sldId id="388" r:id="rId38"/>
    <p:sldId id="391" r:id="rId39"/>
    <p:sldId id="390" r:id="rId40"/>
    <p:sldId id="392" r:id="rId41"/>
    <p:sldId id="393" r:id="rId42"/>
    <p:sldId id="394" r:id="rId43"/>
    <p:sldId id="395" r:id="rId44"/>
    <p:sldId id="396" r:id="rId45"/>
    <p:sldId id="399" r:id="rId46"/>
    <p:sldId id="37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59417" autoAdjust="0"/>
  </p:normalViewPr>
  <p:slideViewPr>
    <p:cSldViewPr>
      <p:cViewPr>
        <p:scale>
          <a:sx n="75" d="100"/>
          <a:sy n="75" d="100"/>
        </p:scale>
        <p:origin x="-744"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92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activeX/activeX1.xml><?xml version="1.0" encoding="utf-8"?>
<ax:ocx xmlns:ax="http://schemas.microsoft.com/office/2006/activeX" xmlns:r="http://schemas.openxmlformats.org/officeDocument/2006/relationships" ax:classid="{D27CDB6E-AE6D-11CF-96B8-444553540000}" ax:persistence="persistPropertyBag">
  <ax:ocxPr ax:name="_cx" ax:value="16510"/>
  <ax:ocxPr ax:name="_cy" ax:value="8043"/>
  <ax:ocxPr ax:name="FlashVars" ax:value=""/>
  <ax:ocxPr ax:name="Movie" ax:value="http://www.youtube.com/v/LP7r5VLE1zA"/>
  <ax:ocxPr ax:name="Src" ax:value="http://www.youtube.com/v/LP7r5VLE1zA"/>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2.xml><?xml version="1.0" encoding="utf-8"?>
<ax:ocx xmlns:ax="http://schemas.microsoft.com/office/2006/activeX" xmlns:r="http://schemas.openxmlformats.org/officeDocument/2006/relationships" ax:classid="{D27CDB6E-AE6D-11CF-96B8-444553540000}" ax:persistence="persistPropertyBag">
  <ax:ocxPr ax:name="_cx" ax:value="16510"/>
  <ax:ocxPr ax:name="_cy" ax:value="8043"/>
  <ax:ocxPr ax:name="FlashVars" ax:value=""/>
  <ax:ocxPr ax:name="Movie" ax:value="http://www.youtube.com/v/3Qyv9gfKDMc"/>
  <ax:ocxPr ax:name="Src" ax:value="http://www.youtube.com/v/3Qyv9gfKDMc"/>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activeX/activeX3.xml><?xml version="1.0" encoding="utf-8"?>
<ax:ocx xmlns:ax="http://schemas.microsoft.com/office/2006/activeX" xmlns:r="http://schemas.openxmlformats.org/officeDocument/2006/relationships" ax:classid="{D27CDB6E-AE6D-11CF-96B8-444553540000}" ax:persistence="persistPropertyBag">
  <ax:ocxPr ax:name="_cx" ax:value="25396"/>
  <ax:ocxPr ax:name="_cy" ax:value="19046"/>
  <ax:ocxPr ax:name="FlashVars" ax:value=""/>
  <ax:ocxPr ax:name="Movie" ax:value="http://www.polleverywhere.com/multiple_choice_polls/MTg5MjQyODg3Nw.swf"/>
  <ax:ocxPr ax:name="Src" ax:value="http://www.polleverywhere.com/multiple_choice_polls/MTg5MjQyODg3Nw.swf"/>
  <ax:ocxPr ax:name="WMode" ax:value="Window"/>
  <ax:ocxPr ax:name="Play" ax:value="0"/>
  <ax:ocxPr ax:name="Loop" ax:value="-1"/>
  <ax:ocxPr ax:name="Quality" ax:value="High"/>
  <ax:ocxPr ax:name="SAlign" ax:value="LT"/>
  <ax:ocxPr ax:name="Menu" ax:value="-1"/>
  <ax:ocxPr ax:name="Base" ax:value=""/>
  <ax:ocxPr ax:name="AllowScriptAccess" ax:value=""/>
  <ax:ocxPr ax:name="Scale" ax:value="NoScale"/>
  <ax:ocxPr ax:name="DeviceFont" ax:value="0"/>
  <ax:ocxPr ax:name="EmbedMovie" ax:value="0"/>
  <ax:ocxPr ax:name="BGColor" ax:value=""/>
  <ax:ocxPr ax:name="SWRemote" ax:value=""/>
  <ax:ocxPr ax:name="MovieData" ax:value=""/>
  <ax:ocxPr ax:name="SeamlessTabbing" ax:value="1"/>
  <ax:ocxPr ax:name="Profile" ax:value="0"/>
  <ax:ocxPr ax:name="ProfileAddress" ax:value=""/>
  <ax:ocxPr ax:name="ProfilePort" ax:value="0"/>
  <ax:ocxPr ax:name="AllowNetworking" ax:value="all"/>
  <ax:ocxPr ax:name="AllowFullScreen" ax:value="false"/>
</ax:ocx>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ADA228-EBF5-4E6E-B8BE-9838B15876DB}" type="datetimeFigureOut">
              <a:rPr lang="en-US" smtClean="0"/>
              <a:pPr/>
              <a:t>11/11/2009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2853F-35FA-428B-8FEB-D07599B3542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6175" y="688975"/>
            <a:ext cx="4568825" cy="3427413"/>
          </a:xfrm>
          <a:ln/>
        </p:spPr>
      </p:sp>
      <p:sp>
        <p:nvSpPr>
          <p:cNvPr id="140291" name="Rectangle 3"/>
          <p:cNvSpPr>
            <a:spLocks noGrp="1" noChangeArrowheads="1"/>
          </p:cNvSpPr>
          <p:nvPr>
            <p:ph type="body" idx="1"/>
          </p:nvPr>
        </p:nvSpPr>
        <p:spPr>
          <a:xfrm>
            <a:off x="686736" y="4342469"/>
            <a:ext cx="5484528" cy="4112940"/>
          </a:xfrm>
        </p:spPr>
        <p:txBody>
          <a:bodyPr/>
          <a:lstStyle/>
          <a:p>
            <a:r>
              <a:rPr lang="en-US" dirty="0"/>
              <a:t>And now the L-series.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6175" y="688975"/>
            <a:ext cx="4568825" cy="3427413"/>
          </a:xfrm>
          <a:ln/>
        </p:spPr>
      </p:sp>
      <p:sp>
        <p:nvSpPr>
          <p:cNvPr id="140291" name="Rectangle 3"/>
          <p:cNvSpPr>
            <a:spLocks noGrp="1" noChangeArrowheads="1"/>
          </p:cNvSpPr>
          <p:nvPr>
            <p:ph type="body" idx="1"/>
          </p:nvPr>
        </p:nvSpPr>
        <p:spPr>
          <a:xfrm>
            <a:off x="686736" y="4342469"/>
            <a:ext cx="5484528" cy="4112940"/>
          </a:xfrm>
        </p:spPr>
        <p:txBody>
          <a:bodyPr/>
          <a:lstStyle/>
          <a:p>
            <a:r>
              <a:rPr lang="en-US" dirty="0" smtClean="0"/>
              <a:t>Compare and contrast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smtClean="0">
                <a:solidFill>
                  <a:srgbClr val="006600"/>
                </a:solidFill>
              </a:rPr>
              <a:t>Full Array of solutions</a:t>
            </a:r>
            <a:endParaRPr lang="en-US" dirty="0" smtClean="0"/>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NComputing units</a:t>
            </a:r>
            <a:r>
              <a:rPr lang="en-US" baseline="0" dirty="0" smtClean="0"/>
              <a:t> are inexpensive, but they require:</a:t>
            </a:r>
          </a:p>
          <a:p>
            <a:pPr>
              <a:buFont typeface="Arial" pitchFamily="34" charset="0"/>
              <a:buChar char="•"/>
            </a:pPr>
            <a:r>
              <a:rPr lang="en-US" baseline="0" dirty="0" smtClean="0"/>
              <a:t>Keyboard</a:t>
            </a:r>
          </a:p>
          <a:p>
            <a:pPr>
              <a:buFont typeface="Arial" pitchFamily="34" charset="0"/>
              <a:buChar char="•"/>
            </a:pPr>
            <a:r>
              <a:rPr lang="en-US" baseline="0" dirty="0" smtClean="0"/>
              <a:t>Mouse</a:t>
            </a:r>
          </a:p>
          <a:p>
            <a:pPr>
              <a:buFont typeface="Arial" pitchFamily="34" charset="0"/>
              <a:buChar char="•"/>
            </a:pPr>
            <a:r>
              <a:rPr lang="en-US" baseline="0" dirty="0" smtClean="0"/>
              <a:t>Monitor</a:t>
            </a:r>
          </a:p>
          <a:p>
            <a:pPr>
              <a:buFont typeface="Arial" pitchFamily="34" charset="0"/>
              <a:buNone/>
            </a:pPr>
            <a:r>
              <a:rPr lang="en-US" baseline="0" dirty="0" smtClean="0"/>
              <a:t>Thus, an L-series with 19-inch widescreen, keyboard and mouse would cost about $300</a:t>
            </a:r>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actual cost to implement 108 NComputing units</a:t>
            </a:r>
          </a:p>
          <a:p>
            <a:r>
              <a:rPr lang="en-US" dirty="0" smtClean="0"/>
              <a:t>Keys-</a:t>
            </a:r>
            <a:r>
              <a:rPr lang="en-US" baseline="0" dirty="0" smtClean="0"/>
              <a:t> we utilized some existing desktops, monitors and mice and keyboards</a:t>
            </a:r>
          </a:p>
          <a:p>
            <a:r>
              <a:rPr lang="en-US" baseline="0" dirty="0" smtClean="0"/>
              <a:t>New </a:t>
            </a:r>
            <a:r>
              <a:rPr lang="en-US" baseline="0" dirty="0" err="1" smtClean="0"/>
              <a:t>lcd</a:t>
            </a:r>
            <a:r>
              <a:rPr lang="en-US" baseline="0" dirty="0" smtClean="0"/>
              <a:t> monitor plus mice and keyboard gives them the illustration it is a new computer</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a:t>
            </a:r>
          </a:p>
          <a:p>
            <a:r>
              <a:rPr lang="en-US" dirty="0" smtClean="0"/>
              <a:t>Academic</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Sandbar Café Malibu</a:t>
            </a:r>
            <a:r>
              <a:rPr lang="en-US" baseline="0" dirty="0" smtClean="0"/>
              <a:t> Campus</a:t>
            </a:r>
          </a:p>
          <a:p>
            <a:pPr>
              <a:buFontTx/>
              <a:buChar char="-"/>
            </a:pPr>
            <a:r>
              <a:rPr lang="en-US" dirty="0" smtClean="0"/>
              <a:t>Complaints from students</a:t>
            </a:r>
          </a:p>
          <a:p>
            <a:pPr>
              <a:buFontTx/>
              <a:buChar char="-"/>
            </a:pPr>
            <a:r>
              <a:rPr lang="en-US" dirty="0" smtClean="0"/>
              <a:t>Old out of warranty computers</a:t>
            </a:r>
          </a:p>
          <a:p>
            <a:pPr>
              <a:buFontTx/>
              <a:buChar char="-"/>
            </a:pPr>
            <a:r>
              <a:rPr lang="en-US" dirty="0" smtClean="0"/>
              <a:t>Not</a:t>
            </a:r>
            <a:r>
              <a:rPr lang="en-US" baseline="0" dirty="0" smtClean="0"/>
              <a:t> enough money to replace computers</a:t>
            </a:r>
          </a:p>
          <a:p>
            <a:pPr>
              <a:buFontTx/>
              <a:buChar char="-"/>
            </a:pPr>
            <a:r>
              <a:rPr lang="en-US" baseline="0" dirty="0" smtClean="0"/>
              <a:t>Empty tables with monitors there</a:t>
            </a:r>
            <a:endParaRPr lang="en-US" dirty="0" smtClean="0"/>
          </a:p>
          <a:p>
            <a:r>
              <a:rPr lang="en-US" b="1" dirty="0" smtClean="0"/>
              <a:t>16 L230 Units</a:t>
            </a:r>
          </a:p>
          <a:p>
            <a:r>
              <a:rPr lang="en-US" dirty="0" smtClean="0"/>
              <a:t>Windows Server 2003</a:t>
            </a:r>
          </a:p>
          <a:p>
            <a:r>
              <a:rPr lang="en-US" dirty="0" smtClean="0"/>
              <a:t>  HP Compaq DC5800s</a:t>
            </a:r>
          </a:p>
          <a:p>
            <a:r>
              <a:rPr lang="en-US" dirty="0" smtClean="0"/>
              <a:t>  Intel Core 2 Duo</a:t>
            </a:r>
          </a:p>
          <a:p>
            <a:r>
              <a:rPr lang="en-US" dirty="0" smtClean="0"/>
              <a:t>  4 GB RAM</a:t>
            </a:r>
          </a:p>
          <a:p>
            <a:r>
              <a:rPr lang="en-US" dirty="0" smtClean="0"/>
              <a:t>  80 GB HDD</a:t>
            </a:r>
          </a:p>
          <a:p>
            <a:r>
              <a:rPr lang="en-US" dirty="0" smtClean="0"/>
              <a:t>  (30 possible)</a:t>
            </a:r>
          </a:p>
          <a:p>
            <a:pPr>
              <a:buFontTx/>
              <a:buNone/>
            </a:pPr>
            <a:r>
              <a:rPr lang="en-US" dirty="0" smtClean="0"/>
              <a:t>-</a:t>
            </a:r>
            <a:r>
              <a:rPr lang="en-US" baseline="0" dirty="0" smtClean="0"/>
              <a:t> </a:t>
            </a:r>
            <a:r>
              <a:rPr lang="en-US" dirty="0" smtClean="0"/>
              <a:t>hosted from</a:t>
            </a:r>
            <a:r>
              <a:rPr lang="en-US" baseline="0" dirty="0" smtClean="0"/>
              <a:t> another location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WLA Grad</a:t>
            </a:r>
            <a:r>
              <a:rPr lang="en-US" b="1" baseline="0" dirty="0" smtClean="0"/>
              <a:t> campus</a:t>
            </a:r>
            <a:endParaRPr lang="en-US" b="1" dirty="0" smtClean="0"/>
          </a:p>
          <a:p>
            <a:r>
              <a:rPr lang="en-US" b="1" dirty="0" smtClean="0"/>
              <a:t>6 L230 Units</a:t>
            </a:r>
          </a:p>
          <a:p>
            <a:r>
              <a:rPr lang="en-US" dirty="0" smtClean="0"/>
              <a:t>HP DX2300M </a:t>
            </a:r>
          </a:p>
          <a:p>
            <a:r>
              <a:rPr lang="en-US" dirty="0" smtClean="0"/>
              <a:t>Windows XP (6 Users – Lab environment)</a:t>
            </a:r>
          </a:p>
          <a:p>
            <a:r>
              <a:rPr lang="en-US" dirty="0" smtClean="0"/>
              <a:t>1.6 GHZ</a:t>
            </a:r>
          </a:p>
          <a:p>
            <a:r>
              <a:rPr lang="en-US" dirty="0" smtClean="0"/>
              <a:t>2 GB Ram</a:t>
            </a:r>
          </a:p>
          <a:p>
            <a:r>
              <a:rPr lang="en-US" dirty="0" smtClean="0"/>
              <a:t>80 GB Hard Drive</a:t>
            </a:r>
          </a:p>
          <a:p>
            <a:endParaRPr lang="en-US" dirty="0" smtClean="0"/>
          </a:p>
          <a:p>
            <a:r>
              <a:rPr lang="en-US" b="1" dirty="0" smtClean="0"/>
              <a:t>Kiosks</a:t>
            </a:r>
          </a:p>
          <a:p>
            <a:pPr>
              <a:buFontTx/>
              <a:buChar char="-"/>
            </a:pPr>
            <a:r>
              <a:rPr lang="en-US" dirty="0" smtClean="0"/>
              <a:t>3  X300 units</a:t>
            </a:r>
          </a:p>
          <a:p>
            <a:pPr>
              <a:buFontTx/>
              <a:buChar char="-"/>
            </a:pPr>
            <a:r>
              <a:rPr lang="en-US" dirty="0" smtClean="0"/>
              <a:t> Regular PC Host Machine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 Center for Communications and Business Café   </a:t>
            </a:r>
          </a:p>
          <a:p>
            <a:r>
              <a:rPr lang="en-US" dirty="0" smtClean="0"/>
              <a:t> - 14 machines </a:t>
            </a:r>
          </a:p>
          <a:p>
            <a:pPr>
              <a:buFontTx/>
              <a:buChar char="-"/>
            </a:pPr>
            <a:r>
              <a:rPr lang="en-US" dirty="0" smtClean="0"/>
              <a:t>14 wide</a:t>
            </a:r>
            <a:r>
              <a:rPr lang="en-US" baseline="0" dirty="0" smtClean="0"/>
              <a:t> screen lcds and brand new mouse and keyboard around $300 </a:t>
            </a:r>
          </a:p>
          <a:p>
            <a:pPr>
              <a:buFontTx/>
              <a:buChar char="-"/>
            </a:pPr>
            <a:r>
              <a:rPr lang="en-US" baseline="0" dirty="0" smtClean="0"/>
              <a:t> if we upgrade the lab in 5 years, we just change one pc </a:t>
            </a:r>
            <a:r>
              <a:rPr lang="en-US" dirty="0" smtClean="0"/>
              <a:t> </a:t>
            </a:r>
          </a:p>
          <a:p>
            <a:pPr lvl="1">
              <a:buFontTx/>
              <a:buChar char="-"/>
            </a:pPr>
            <a:endParaRPr lang="en-US" baseline="0" dirty="0" smtClean="0"/>
          </a:p>
        </p:txBody>
      </p:sp>
      <p:sp>
        <p:nvSpPr>
          <p:cNvPr id="4" name="Slide Number Placeholder 3"/>
          <p:cNvSpPr>
            <a:spLocks noGrp="1"/>
          </p:cNvSpPr>
          <p:nvPr>
            <p:ph type="sldNum" sz="quarter" idx="10"/>
          </p:nvPr>
        </p:nvSpPr>
        <p:spPr/>
        <p:txBody>
          <a:bodyPr/>
          <a:lstStyle/>
          <a:p>
            <a:fld id="{0CF2853F-35FA-428B-8FEB-D07599B35422}" type="slidenum">
              <a:rPr lang="en-US" smtClean="0"/>
              <a:pPr/>
              <a:t>25</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International</a:t>
            </a:r>
            <a:r>
              <a:rPr lang="en-US" sz="1200" kern="1200" baseline="0" dirty="0" smtClean="0">
                <a:solidFill>
                  <a:schemeClr val="tx1"/>
                </a:solidFill>
                <a:latin typeface="+mn-lt"/>
                <a:ea typeface="+mn-ea"/>
                <a:cs typeface="+mn-cs"/>
              </a:rPr>
              <a:t> Studies Lab</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Undergrad language lab 28 units L230</a:t>
            </a:r>
          </a:p>
          <a:p>
            <a:pPr lvl="0"/>
            <a:r>
              <a:rPr lang="en-US" sz="1200" kern="1200" dirty="0" smtClean="0">
                <a:solidFill>
                  <a:schemeClr val="tx1"/>
                </a:solidFill>
                <a:latin typeface="+mn-lt"/>
                <a:ea typeface="+mn-ea"/>
                <a:cs typeface="+mn-cs"/>
              </a:rPr>
              <a:t>Division chair loves</a:t>
            </a:r>
            <a:r>
              <a:rPr lang="en-US" sz="1200" kern="1200" baseline="0" dirty="0" smtClean="0">
                <a:solidFill>
                  <a:schemeClr val="tx1"/>
                </a:solidFill>
                <a:latin typeface="+mn-lt"/>
                <a:ea typeface="+mn-ea"/>
                <a:cs typeface="+mn-cs"/>
              </a:rPr>
              <a:t> it</a:t>
            </a:r>
          </a:p>
          <a:p>
            <a:pPr lvl="0"/>
            <a:r>
              <a:rPr lang="en-US" sz="1200" kern="1200" baseline="0" dirty="0" smtClean="0">
                <a:solidFill>
                  <a:schemeClr val="tx1"/>
                </a:solidFill>
                <a:latin typeface="+mn-lt"/>
                <a:ea typeface="+mn-ea"/>
                <a:cs typeface="+mn-cs"/>
              </a:rPr>
              <a:t>Did not have money to replace/refresh old out of warranty machines</a:t>
            </a:r>
            <a:endParaRPr lang="en-US" sz="1200" kern="1200" dirty="0" smtClean="0">
              <a:solidFill>
                <a:schemeClr val="tx1"/>
              </a:solidFill>
              <a:latin typeface="+mn-lt"/>
              <a:ea typeface="+mn-ea"/>
              <a:cs typeface="+mn-cs"/>
            </a:endParaRPr>
          </a:p>
          <a:p>
            <a:r>
              <a:rPr lang="en-US" dirty="0" smtClean="0"/>
              <a:t>Using</a:t>
            </a:r>
            <a:r>
              <a:rPr lang="en-US" baseline="0" dirty="0" smtClean="0"/>
              <a:t> microphone and headsets at each unit</a:t>
            </a:r>
          </a:p>
          <a:p>
            <a:r>
              <a:rPr lang="en-US" baseline="0" dirty="0" smtClean="0"/>
              <a:t>Software used Audacity in addition to Microsoft Office</a:t>
            </a:r>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International Studies</a:t>
            </a:r>
            <a:r>
              <a:rPr lang="en-US" baseline="0" dirty="0" smtClean="0"/>
              <a:t> Chairman: </a:t>
            </a:r>
            <a:r>
              <a:rPr lang="en-US" dirty="0" smtClean="0"/>
              <a:t>Thomason</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29</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know</a:t>
            </a:r>
            <a:r>
              <a:rPr lang="en-US" baseline="0" dirty="0" smtClean="0"/>
              <a:t> what we used, how it works, and where we used it…</a:t>
            </a:r>
          </a:p>
          <a:p>
            <a:r>
              <a:rPr lang="en-US" baseline="0" dirty="0" smtClean="0"/>
              <a:t>What about the ease of administration (or lack thereof)</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30</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31</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32</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issued</a:t>
            </a:r>
            <a:r>
              <a:rPr lang="en-US" baseline="0" dirty="0" smtClean="0"/>
              <a:t> surveys and conducted focus groups of students who used NComputing.</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33</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units DO have USB cables, but we need to educate users better.</a:t>
            </a:r>
          </a:p>
          <a:p>
            <a:r>
              <a:rPr lang="en-US" dirty="0" smtClean="0"/>
              <a:t>The lag may be due to</a:t>
            </a:r>
          </a:p>
          <a:p>
            <a:pPr marL="228600" indent="-228600">
              <a:buAutoNum type="arabicParenR"/>
            </a:pPr>
            <a:r>
              <a:rPr lang="en-US" dirty="0" smtClean="0"/>
              <a:t>The limitations</a:t>
            </a:r>
            <a:r>
              <a:rPr lang="en-US" baseline="0" dirty="0" smtClean="0"/>
              <a:t> of the PC we used to run the units (we originally cobbled together existing equipment)</a:t>
            </a:r>
          </a:p>
          <a:p>
            <a:pPr marL="228600" indent="-228600">
              <a:buAutoNum type="arabicParenR"/>
            </a:pPr>
            <a:r>
              <a:rPr lang="en-US" baseline="0" dirty="0" smtClean="0"/>
              <a:t>The number if simultaneous users.</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42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Undergraduate</a:t>
            </a:r>
            <a:r>
              <a:rPr lang="en-US" baseline="0" dirty="0" smtClean="0"/>
              <a:t> budget Manager: </a:t>
            </a:r>
            <a:r>
              <a:rPr lang="en-US" dirty="0" smtClean="0"/>
              <a:t>Semerau</a:t>
            </a:r>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43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Pepperdine University</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Overview of Pepperdine and some initiatives</a:t>
            </a:r>
          </a:p>
          <a:p>
            <a:pPr marL="6858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Pepperdine</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Private Christian</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Malibu, CA</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5 schools</a:t>
            </a:r>
          </a:p>
          <a:p>
            <a:pPr marL="1600200" marR="0" lvl="4"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SEAVER , SOL, SPP, GSBM GSEP</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7600 Students</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1200 Staff</a:t>
            </a:r>
          </a:p>
          <a:p>
            <a:pPr marL="1143000" marR="0" lvl="3"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700 Faculty</a:t>
            </a:r>
          </a:p>
          <a:p>
            <a:endParaRPr lang="en-US" baseline="0" dirty="0" smtClean="0"/>
          </a:p>
        </p:txBody>
      </p:sp>
      <p:sp>
        <p:nvSpPr>
          <p:cNvPr id="4" name="Slide Number Placeholder 3"/>
          <p:cNvSpPr>
            <a:spLocks noGrp="1"/>
          </p:cNvSpPr>
          <p:nvPr>
            <p:ph type="sldNum" sz="quarter" idx="10"/>
          </p:nvPr>
        </p:nvSpPr>
        <p:spPr/>
        <p:txBody>
          <a:bodyPr/>
          <a:lstStyle/>
          <a:p>
            <a:fld id="{0CF2853F-35FA-428B-8FEB-D07599B35422}"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a:p>
            <a:r>
              <a:rPr lang="en-US" baseline="0" dirty="0" smtClean="0"/>
              <a:t>Poll Anywhere results</a:t>
            </a:r>
          </a:p>
          <a:p>
            <a:r>
              <a:rPr lang="en-US" baseline="0" dirty="0" smtClean="0"/>
              <a:t>Press F5 or enter presentation mode to view the poll</a:t>
            </a:r>
            <a:endParaRPr lang="en-US" dirty="0"/>
          </a:p>
        </p:txBody>
      </p:sp>
      <p:sp>
        <p:nvSpPr>
          <p:cNvPr id="4" name="Slide Number Placeholder 3"/>
          <p:cNvSpPr>
            <a:spLocks noGrp="1"/>
          </p:cNvSpPr>
          <p:nvPr>
            <p:ph type="sldNum" sz="quarter" idx="10"/>
          </p:nvPr>
        </p:nvSpPr>
        <p:spPr/>
        <p:txBody>
          <a:bodyPr/>
          <a:lstStyle/>
          <a:p>
            <a:fld id="{9C093E29-90AD-4ABA-A01E-F41797FA365E}" type="slidenum">
              <a:rPr lang="en-US" smtClean="0"/>
              <a:pPr/>
              <a:t>44</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45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0CF2853F-35FA-428B-8FEB-D07599B35422}"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PC</a:t>
            </a:r>
            <a:r>
              <a:rPr lang="en-US" baseline="0" dirty="0" smtClean="0"/>
              <a:t> powers multiple units</a:t>
            </a:r>
          </a:p>
          <a:p>
            <a:r>
              <a:rPr lang="en-US" sz="1200" kern="1200" baseline="0" dirty="0" smtClean="0">
                <a:solidFill>
                  <a:schemeClr val="tx1"/>
                </a:solidFill>
                <a:latin typeface="+mn-lt"/>
                <a:ea typeface="+mn-ea"/>
                <a:cs typeface="+mn-cs"/>
              </a:rPr>
              <a:t>Utilizes software Virtualization</a:t>
            </a:r>
          </a:p>
          <a:p>
            <a:r>
              <a:rPr lang="en-US" sz="1200" kern="1200" baseline="0" dirty="0" smtClean="0">
                <a:solidFill>
                  <a:schemeClr val="tx1"/>
                </a:solidFill>
                <a:latin typeface="+mn-lt"/>
                <a:ea typeface="+mn-ea"/>
                <a:cs typeface="+mn-cs"/>
              </a:rPr>
              <a:t>Uses windows profiles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CF2853F-35FA-428B-8FEB-D07599B35422}"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1146175" y="688975"/>
            <a:ext cx="4568825" cy="3427413"/>
          </a:xfrm>
          <a:ln/>
        </p:spPr>
      </p:sp>
      <p:sp>
        <p:nvSpPr>
          <p:cNvPr id="140291" name="Rectangle 3"/>
          <p:cNvSpPr>
            <a:spLocks noGrp="1" noChangeArrowheads="1"/>
          </p:cNvSpPr>
          <p:nvPr>
            <p:ph type="body" idx="1"/>
          </p:nvPr>
        </p:nvSpPr>
        <p:spPr>
          <a:xfrm>
            <a:off x="686736" y="4342469"/>
            <a:ext cx="5484528" cy="4112940"/>
          </a:xfrm>
        </p:spPr>
        <p:txBody>
          <a:bodyPr/>
          <a:lstStyle/>
          <a:p>
            <a:r>
              <a:rPr lang="en-US" dirty="0" smtClean="0"/>
              <a:t>X-series</a:t>
            </a:r>
            <a:r>
              <a:rPr lang="en-US" dirty="0"/>
              <a: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40475"/>
            <a:ext cx="4343400" cy="365125"/>
          </a:xfrm>
        </p:spPr>
        <p:txBody>
          <a:bodyPr/>
          <a:lstStyle/>
          <a:p>
            <a:endParaRPr lang="en-US" dirty="0"/>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7DF993B8-A833-4E5E-BEC4-22821CB43C9F}" type="slidenum">
              <a:rPr lang="en-US" smtClean="0"/>
              <a:pPr/>
              <a:t>‹#›</a:t>
            </a:fld>
            <a:endParaRPr lang="en-US" dirty="0"/>
          </a:p>
        </p:txBody>
      </p:sp>
      <p:pic>
        <p:nvPicPr>
          <p:cNvPr id="7" name="Picture 2"/>
          <p:cNvPicPr>
            <a:picLocks noChangeAspect="1" noChangeArrowheads="1"/>
          </p:cNvPicPr>
          <p:nvPr userDrawn="1"/>
        </p:nvPicPr>
        <p:blipFill>
          <a:blip r:embed="rId2"/>
          <a:srcRect r="39368"/>
          <a:stretch>
            <a:fillRect/>
          </a:stretch>
        </p:blipFill>
        <p:spPr bwMode="auto">
          <a:xfrm>
            <a:off x="0" y="0"/>
            <a:ext cx="9144000" cy="14478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8B413F-D15E-43A4-B182-531999D787A7}" type="datetimeFigureOut">
              <a:rPr lang="en-US" smtClean="0"/>
              <a:pPr/>
              <a:t>11/11/2009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7200" y="6340475"/>
            <a:ext cx="4343400" cy="365125"/>
          </a:xfrm>
        </p:spPr>
        <p:txBody>
          <a:bodyPr/>
          <a:lstStyle/>
          <a:p>
            <a:endParaRPr lang="en-US" dirty="0"/>
          </a:p>
        </p:txBody>
      </p:sp>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7DF993B8-A833-4E5E-BEC4-22821CB43C9F}" type="slidenum">
              <a:rPr lang="en-US" smtClean="0"/>
              <a:pPr/>
              <a:t>‹#›</a:t>
            </a:fld>
            <a:endParaRPr lang="en-US" dirty="0"/>
          </a:p>
        </p:txBody>
      </p:sp>
      <p:pic>
        <p:nvPicPr>
          <p:cNvPr id="7" name="Picture 2"/>
          <p:cNvPicPr>
            <a:picLocks noChangeAspect="1" noChangeArrowheads="1"/>
          </p:cNvPicPr>
          <p:nvPr userDrawn="1"/>
        </p:nvPicPr>
        <p:blipFill>
          <a:blip r:embed="rId2"/>
          <a:srcRect r="39368"/>
          <a:stretch>
            <a:fillRect/>
          </a:stretch>
        </p:blipFill>
        <p:spPr bwMode="auto">
          <a:xfrm>
            <a:off x="0" y="0"/>
            <a:ext cx="9144000" cy="1447800"/>
          </a:xfrm>
          <a:prstGeom prst="rect">
            <a:avLst/>
          </a:prstGeom>
          <a:noFill/>
          <a:ln w="9525">
            <a:noFill/>
            <a:miter lim="800000"/>
            <a:headEnd/>
            <a:tailEnd/>
          </a:ln>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74D50A-1070-429A-9C64-CA93918518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457200" y="6356350"/>
            <a:ext cx="4343400" cy="365125"/>
          </a:xfrm>
        </p:spPr>
        <p:txBody>
          <a:bodyPr/>
          <a:lstStyle/>
          <a:p>
            <a:endParaRPr lang="en-US" dirty="0"/>
          </a:p>
        </p:txBody>
      </p:sp>
      <p:sp>
        <p:nvSpPr>
          <p:cNvPr id="6" name="Slide Number Placeholder 5"/>
          <p:cNvSpPr>
            <a:spLocks noGrp="1"/>
          </p:cNvSpPr>
          <p:nvPr>
            <p:ph type="sldNum" sz="quarter" idx="12"/>
          </p:nvPr>
        </p:nvSpPr>
        <p:spPr>
          <a:xfrm>
            <a:off x="5410200" y="6356350"/>
            <a:ext cx="685800" cy="365125"/>
          </a:xfrm>
        </p:spPr>
        <p:txBody>
          <a:bodyPr/>
          <a:lstStyle/>
          <a:p>
            <a:fld id="{7DF993B8-A833-4E5E-BEC4-22821CB43C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D8B413F-D15E-43A4-B182-531999D787A7}" type="datetimeFigureOut">
              <a:rPr lang="en-US" smtClean="0"/>
              <a:pPr/>
              <a:t>11/11/2009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D8B413F-D15E-43A4-B182-531999D787A7}" type="datetimeFigureOut">
              <a:rPr lang="en-US" smtClean="0"/>
              <a:pPr/>
              <a:t>11/11/2009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8B413F-D15E-43A4-B182-531999D787A7}" type="datetimeFigureOut">
              <a:rPr lang="en-US" smtClean="0"/>
              <a:pPr/>
              <a:t>11/11/2009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F993B8-A833-4E5E-BEC4-22821CB43C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56350"/>
            <a:ext cx="434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57800" y="6356350"/>
            <a:ext cx="838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F993B8-A833-4E5E-BEC4-22821CB43C9F}" type="slidenum">
              <a:rPr lang="en-US" smtClean="0"/>
              <a:pPr/>
              <a:t>‹#›</a:t>
            </a:fld>
            <a:endParaRPr lang="en-US" dirty="0"/>
          </a:p>
        </p:txBody>
      </p:sp>
      <p:pic>
        <p:nvPicPr>
          <p:cNvPr id="7" name="Picture 2" descr="itwordmark"/>
          <p:cNvPicPr>
            <a:picLocks noChangeAspect="1" noChangeArrowheads="1"/>
          </p:cNvPicPr>
          <p:nvPr/>
        </p:nvPicPr>
        <p:blipFill>
          <a:blip r:embed="rId12"/>
          <a:srcRect/>
          <a:stretch>
            <a:fillRect/>
          </a:stretch>
        </p:blipFill>
        <p:spPr bwMode="auto">
          <a:xfrm>
            <a:off x="6248400" y="6334125"/>
            <a:ext cx="2438400" cy="447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2F9BC-49EB-412E-8A1E-1FCAABC41382}" type="datetimeFigureOut">
              <a:rPr lang="en-US" smtClean="0"/>
              <a:pPr/>
              <a:t>11/11/2009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4D50A-1070-429A-9C64-CA93918518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3.jpeg"/><Relationship Id="rId9"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3.jpe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3.xml"/><Relationship Id="rId1" Type="http://schemas.openxmlformats.org/officeDocument/2006/relationships/vmlDrawing" Target="../drawings/vmlDrawing3.vml"/><Relationship Id="rId4" Type="http://schemas.openxmlformats.org/officeDocument/2006/relationships/notesSlide" Target="../notesSlides/notesSlide30.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ncomputing.com/Portals/0/docs/calculators/guide_tcocalculator.xls" TargetMode="External"/><Relationship Id="rId5" Type="http://schemas.openxmlformats.org/officeDocument/2006/relationships/hyperlink" Target="http://ncomputing.com/Solutions/Education.aspx" TargetMode="External"/><Relationship Id="rId4" Type="http://schemas.openxmlformats.org/officeDocument/2006/relationships/hyperlink" Target="https://webmail.pepperdine.edu/exchweb/bin/redir.asp?URL=http://tinyurl.com/2009pepv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8.gi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1"/>
          <p:cNvSpPr>
            <a:spLocks noChangeArrowheads="1"/>
          </p:cNvSpPr>
          <p:nvPr/>
        </p:nvSpPr>
        <p:spPr bwMode="auto">
          <a:xfrm>
            <a:off x="228600" y="1981200"/>
            <a:ext cx="86868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Copyright Gerard</a:t>
            </a:r>
            <a:r>
              <a:rPr kumimoji="0" lang="en-US" sz="1400" b="0" i="0" u="none" strike="noStrike" cap="none" normalizeH="0" dirty="0" smtClean="0">
                <a:ln>
                  <a:noFill/>
                </a:ln>
                <a:solidFill>
                  <a:schemeClr val="tx1"/>
                </a:solidFill>
                <a:effectLst/>
                <a:latin typeface="Arial" pitchFamily="34" charset="0"/>
                <a:ea typeface="Calibri" pitchFamily="34" charset="0"/>
                <a:cs typeface="Arial" pitchFamily="34" charset="0"/>
              </a:rPr>
              <a:t> Flynn and Thomas Hoover 2009</a:t>
            </a:r>
            <a:r>
              <a:rPr kumimoji="0" lang="en-US"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How it works</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
        <p:nvSpPr>
          <p:cNvPr id="10" name="TextBox 9"/>
          <p:cNvSpPr txBox="1"/>
          <p:nvPr/>
        </p:nvSpPr>
        <p:spPr>
          <a:xfrm>
            <a:off x="609600" y="2743200"/>
            <a:ext cx="7924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a:xfrm>
            <a:off x="381000" y="6492875"/>
            <a:ext cx="2133600" cy="365125"/>
          </a:xfrm>
        </p:spPr>
        <p:txBody>
          <a:bodyPr/>
          <a:lstStyle/>
          <a:p>
            <a:fld id="{45DA7D2A-13C4-467C-B52A-BC7ADD718075}" type="slidenum">
              <a:rPr lang="en-US"/>
              <a:pPr/>
              <a:t>11</a:t>
            </a:fld>
            <a:endParaRPr lang="en-US" dirty="0">
              <a:solidFill>
                <a:schemeClr val="tx1"/>
              </a:solidFill>
            </a:endParaRPr>
          </a:p>
        </p:txBody>
      </p:sp>
      <p:pic>
        <p:nvPicPr>
          <p:cNvPr id="139266" name="Picture 2"/>
          <p:cNvPicPr>
            <a:picLocks noChangeAspect="1" noChangeArrowheads="1"/>
          </p:cNvPicPr>
          <p:nvPr/>
        </p:nvPicPr>
        <p:blipFill>
          <a:blip r:embed="rId3"/>
          <a:srcRect/>
          <a:stretch>
            <a:fillRect/>
          </a:stretch>
        </p:blipFill>
        <p:spPr bwMode="auto">
          <a:xfrm>
            <a:off x="5334000" y="1752600"/>
            <a:ext cx="3414713" cy="2051050"/>
          </a:xfrm>
          <a:prstGeom prst="rect">
            <a:avLst/>
          </a:prstGeom>
          <a:noFill/>
          <a:ln w="9525">
            <a:noFill/>
            <a:miter lim="800000"/>
            <a:headEnd/>
            <a:tailEnd/>
          </a:ln>
          <a:effectLst/>
        </p:spPr>
      </p:pic>
      <p:sp>
        <p:nvSpPr>
          <p:cNvPr id="139268" name="Text Box 4"/>
          <p:cNvSpPr txBox="1">
            <a:spLocks noChangeArrowheads="1"/>
          </p:cNvSpPr>
          <p:nvPr/>
        </p:nvSpPr>
        <p:spPr bwMode="auto">
          <a:xfrm>
            <a:off x="228600" y="1600200"/>
            <a:ext cx="21336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tx1"/>
                </a:solidFill>
              </a:rPr>
              <a:t>X-series</a:t>
            </a:r>
          </a:p>
        </p:txBody>
      </p:sp>
      <p:pic>
        <p:nvPicPr>
          <p:cNvPr id="139269" name="Picture 5" descr="DSC_1629_EDIT copy"/>
          <p:cNvPicPr>
            <a:picLocks noChangeAspect="1" noChangeArrowheads="1"/>
          </p:cNvPicPr>
          <p:nvPr/>
        </p:nvPicPr>
        <p:blipFill>
          <a:blip r:embed="rId4"/>
          <a:srcRect/>
          <a:stretch>
            <a:fillRect/>
          </a:stretch>
        </p:blipFill>
        <p:spPr bwMode="auto">
          <a:xfrm>
            <a:off x="838200" y="2286000"/>
            <a:ext cx="1533525" cy="1000125"/>
          </a:xfrm>
          <a:prstGeom prst="rect">
            <a:avLst/>
          </a:prstGeom>
          <a:noFill/>
        </p:spPr>
      </p:pic>
      <p:sp>
        <p:nvSpPr>
          <p:cNvPr id="139271" name="Line 7"/>
          <p:cNvSpPr>
            <a:spLocks noChangeShapeType="1"/>
          </p:cNvSpPr>
          <p:nvPr/>
        </p:nvSpPr>
        <p:spPr bwMode="auto">
          <a:xfrm>
            <a:off x="381000" y="3962400"/>
            <a:ext cx="8178800" cy="0"/>
          </a:xfrm>
          <a:prstGeom prst="line">
            <a:avLst/>
          </a:prstGeom>
          <a:noFill/>
          <a:ln w="28575">
            <a:solidFill>
              <a:srgbClr val="969696"/>
            </a:solidFill>
            <a:round/>
            <a:headEnd/>
            <a:tailEnd/>
          </a:ln>
          <a:effectLst/>
        </p:spPr>
        <p:txBody>
          <a:bodyPr/>
          <a:lstStyle/>
          <a:p>
            <a:endParaRPr lang="en-US" dirty="0"/>
          </a:p>
        </p:txBody>
      </p:sp>
      <p:sp>
        <p:nvSpPr>
          <p:cNvPr id="139279" name="Rectangle 15"/>
          <p:cNvSpPr>
            <a:spLocks noChangeArrowheads="1"/>
          </p:cNvSpPr>
          <p:nvPr/>
        </p:nvSpPr>
        <p:spPr bwMode="auto">
          <a:xfrm>
            <a:off x="2286000" y="1524000"/>
            <a:ext cx="4572000" cy="2336800"/>
          </a:xfrm>
          <a:prstGeom prst="rect">
            <a:avLst/>
          </a:prstGeom>
          <a:noFill/>
          <a:ln w="9525">
            <a:noFill/>
            <a:miter lim="800000"/>
            <a:headEnd/>
            <a:tailEnd/>
          </a:ln>
          <a:effectLst/>
        </p:spPr>
        <p:txBody>
          <a:bodyPr>
            <a:spAutoFit/>
          </a:bodyPr>
          <a:lstStyle/>
          <a:p>
            <a:pPr marL="371475" indent="-342900">
              <a:spcBef>
                <a:spcPts val="700"/>
              </a:spcBef>
              <a:buClr>
                <a:srgbClr val="00A1E4"/>
              </a:buClr>
              <a:buSzPct val="100000"/>
              <a:buFont typeface="Arial" charset="0"/>
              <a:buChar char="•"/>
            </a:pPr>
            <a:r>
              <a:rPr lang="en-US" sz="1600" b="1" dirty="0">
                <a:solidFill>
                  <a:schemeClr val="tx1"/>
                </a:solidFill>
              </a:rPr>
              <a:t>Includes vSpace </a:t>
            </a:r>
          </a:p>
          <a:p>
            <a:pPr marL="371475" indent="-342900">
              <a:spcBef>
                <a:spcPts val="700"/>
              </a:spcBef>
              <a:buClr>
                <a:srgbClr val="00A1E4"/>
              </a:buClr>
              <a:buSzPct val="100000"/>
              <a:buFont typeface="Arial" charset="0"/>
              <a:buChar char="•"/>
            </a:pPr>
            <a:r>
              <a:rPr lang="en-US" sz="1600" b="1" dirty="0">
                <a:solidFill>
                  <a:schemeClr val="tx1"/>
                </a:solidFill>
              </a:rPr>
              <a:t>Lowest cost</a:t>
            </a:r>
          </a:p>
          <a:p>
            <a:pPr marL="371475" indent="-342900">
              <a:spcBef>
                <a:spcPts val="700"/>
              </a:spcBef>
              <a:buClr>
                <a:srgbClr val="00A1E4"/>
              </a:buClr>
              <a:buSzPct val="100000"/>
              <a:buFont typeface="Arial" charset="0"/>
              <a:buChar char="•"/>
            </a:pPr>
            <a:r>
              <a:rPr lang="en-US" sz="1600" b="1" dirty="0">
                <a:solidFill>
                  <a:schemeClr val="tx1"/>
                </a:solidFill>
              </a:rPr>
              <a:t>Best multimedia</a:t>
            </a:r>
          </a:p>
          <a:p>
            <a:pPr marL="371475" indent="-342900">
              <a:spcBef>
                <a:spcPts val="700"/>
              </a:spcBef>
              <a:buClr>
                <a:srgbClr val="00A1E4"/>
              </a:buClr>
              <a:buSzPct val="100000"/>
              <a:buFont typeface="Arial" charset="0"/>
              <a:buChar char="•"/>
            </a:pPr>
            <a:r>
              <a:rPr lang="en-US" sz="1600" b="1" dirty="0">
                <a:solidFill>
                  <a:schemeClr val="tx1"/>
                </a:solidFill>
              </a:rPr>
              <a:t>PC in the same room (10m)</a:t>
            </a:r>
          </a:p>
          <a:p>
            <a:pPr marL="371475" indent="-342900">
              <a:spcBef>
                <a:spcPts val="700"/>
              </a:spcBef>
              <a:buClr>
                <a:srgbClr val="00A1E4"/>
              </a:buClr>
              <a:buSzPct val="100000"/>
              <a:buFont typeface="Arial" charset="0"/>
              <a:buChar char="•"/>
            </a:pPr>
            <a:r>
              <a:rPr lang="en-US" sz="1600" b="1" dirty="0">
                <a:solidFill>
                  <a:schemeClr val="tx1"/>
                </a:solidFill>
              </a:rPr>
              <a:t>1 watt per user</a:t>
            </a:r>
          </a:p>
          <a:p>
            <a:pPr marL="371475" indent="-342900">
              <a:spcBef>
                <a:spcPts val="700"/>
              </a:spcBef>
              <a:buClr>
                <a:srgbClr val="00A1E4"/>
              </a:buClr>
              <a:buSzPct val="100000"/>
              <a:buFont typeface="Arial" charset="0"/>
              <a:buChar char="•"/>
            </a:pPr>
            <a:r>
              <a:rPr lang="en-US" sz="1600" b="1" dirty="0">
                <a:solidFill>
                  <a:schemeClr val="tx1"/>
                </a:solidFill>
              </a:rPr>
              <a:t>Up to 11 users per PC (with 2 kits)</a:t>
            </a:r>
          </a:p>
          <a:p>
            <a:pPr marL="371475" indent="-342900">
              <a:spcBef>
                <a:spcPts val="700"/>
              </a:spcBef>
              <a:buClr>
                <a:srgbClr val="00A1E4"/>
              </a:buClr>
              <a:buSzPct val="100000"/>
              <a:buFont typeface="Arial" charset="0"/>
              <a:buChar char="•"/>
            </a:pPr>
            <a:r>
              <a:rPr lang="en-US" sz="1600" b="1" dirty="0">
                <a:solidFill>
                  <a:schemeClr val="tx1"/>
                </a:solidFill>
              </a:rPr>
              <a:t>X350 (3-user kit), X550 (5 user kit)</a:t>
            </a:r>
          </a:p>
        </p:txBody>
      </p:sp>
      <p:sp>
        <p:nvSpPr>
          <p:cNvPr id="139281" name="Text Box 17"/>
          <p:cNvSpPr txBox="1">
            <a:spLocks noChangeArrowheads="1"/>
          </p:cNvSpPr>
          <p:nvPr/>
        </p:nvSpPr>
        <p:spPr bwMode="auto">
          <a:xfrm>
            <a:off x="457200" y="3276600"/>
            <a:ext cx="2133600" cy="457200"/>
          </a:xfrm>
          <a:prstGeom prst="rect">
            <a:avLst/>
          </a:prstGeom>
          <a:noFill/>
          <a:ln w="9525">
            <a:noFill/>
            <a:miter lim="800000"/>
            <a:headEnd/>
            <a:tailEnd/>
          </a:ln>
          <a:effectLst/>
        </p:spPr>
        <p:txBody>
          <a:bodyPr>
            <a:spAutoFit/>
          </a:bodyPr>
          <a:lstStyle/>
          <a:p>
            <a:pPr>
              <a:spcBef>
                <a:spcPct val="50000"/>
              </a:spcBef>
            </a:pPr>
            <a:r>
              <a:rPr lang="en-US" sz="2400" b="1" i="1" dirty="0">
                <a:solidFill>
                  <a:schemeClr val="tx1"/>
                </a:solidFill>
              </a:rPr>
              <a:t>$70 per seat</a:t>
            </a:r>
          </a:p>
        </p:txBody>
      </p:sp>
      <p:pic>
        <p:nvPicPr>
          <p:cNvPr id="17" name="Picture 2"/>
          <p:cNvPicPr>
            <a:picLocks noChangeAspect="1" noChangeArrowheads="1"/>
          </p:cNvPicPr>
          <p:nvPr/>
        </p:nvPicPr>
        <p:blipFill>
          <a:blip r:embed="rId5"/>
          <a:srcRect r="39368"/>
          <a:stretch>
            <a:fillRect/>
          </a:stretch>
        </p:blipFill>
        <p:spPr bwMode="auto">
          <a:xfrm>
            <a:off x="0" y="0"/>
            <a:ext cx="9144000" cy="1447800"/>
          </a:xfrm>
          <a:prstGeom prst="rect">
            <a:avLst/>
          </a:prstGeom>
          <a:noFill/>
          <a:ln w="9525">
            <a:noFill/>
            <a:miter lim="800000"/>
            <a:headEnd/>
            <a:tailEnd/>
          </a:ln>
          <a:effectLst/>
        </p:spPr>
      </p:pic>
      <p:sp>
        <p:nvSpPr>
          <p:cNvPr id="18" name="Title 17"/>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a:xfrm>
            <a:off x="381000" y="6492875"/>
            <a:ext cx="2133600" cy="365125"/>
          </a:xfrm>
        </p:spPr>
        <p:txBody>
          <a:bodyPr/>
          <a:lstStyle/>
          <a:p>
            <a:fld id="{45DA7D2A-13C4-467C-B52A-BC7ADD718075}" type="slidenum">
              <a:rPr lang="en-US"/>
              <a:pPr/>
              <a:t>12</a:t>
            </a:fld>
            <a:endParaRPr lang="en-US" dirty="0">
              <a:solidFill>
                <a:schemeClr val="tx1"/>
              </a:solidFill>
            </a:endParaRPr>
          </a:p>
        </p:txBody>
      </p:sp>
      <p:sp>
        <p:nvSpPr>
          <p:cNvPr id="139270" name="Text Box 6"/>
          <p:cNvSpPr txBox="1">
            <a:spLocks noChangeArrowheads="1"/>
          </p:cNvSpPr>
          <p:nvPr/>
        </p:nvSpPr>
        <p:spPr bwMode="auto">
          <a:xfrm>
            <a:off x="152400" y="3978275"/>
            <a:ext cx="4178300" cy="641350"/>
          </a:xfrm>
          <a:prstGeom prst="rect">
            <a:avLst/>
          </a:prstGeom>
          <a:noFill/>
          <a:ln w="9525" algn="ctr">
            <a:noFill/>
            <a:miter lim="800000"/>
            <a:headEnd/>
            <a:tailEnd/>
          </a:ln>
          <a:effectLst/>
        </p:spPr>
        <p:txBody>
          <a:bodyPr>
            <a:spAutoFit/>
          </a:bodyPr>
          <a:lstStyle/>
          <a:p>
            <a:pPr>
              <a:spcBef>
                <a:spcPct val="50000"/>
              </a:spcBef>
            </a:pPr>
            <a:r>
              <a:rPr lang="en-US" sz="3600" b="1" dirty="0">
                <a:solidFill>
                  <a:schemeClr val="tx1"/>
                </a:solidFill>
              </a:rPr>
              <a:t>L-series</a:t>
            </a:r>
          </a:p>
        </p:txBody>
      </p:sp>
      <p:sp>
        <p:nvSpPr>
          <p:cNvPr id="139271" name="Line 7"/>
          <p:cNvSpPr>
            <a:spLocks noChangeShapeType="1"/>
          </p:cNvSpPr>
          <p:nvPr/>
        </p:nvSpPr>
        <p:spPr bwMode="auto">
          <a:xfrm>
            <a:off x="381000" y="3962400"/>
            <a:ext cx="8178800" cy="0"/>
          </a:xfrm>
          <a:prstGeom prst="line">
            <a:avLst/>
          </a:prstGeom>
          <a:noFill/>
          <a:ln w="28575">
            <a:solidFill>
              <a:srgbClr val="969696"/>
            </a:solidFill>
            <a:round/>
            <a:headEnd/>
            <a:tailEnd/>
          </a:ln>
          <a:effectLst/>
        </p:spPr>
        <p:txBody>
          <a:bodyPr/>
          <a:lstStyle/>
          <a:p>
            <a:endParaRPr lang="en-US" dirty="0"/>
          </a:p>
        </p:txBody>
      </p:sp>
      <p:pic>
        <p:nvPicPr>
          <p:cNvPr id="139273" name="Picture 9" descr="DSC_1342"/>
          <p:cNvPicPr>
            <a:picLocks noChangeAspect="1" noChangeArrowheads="1"/>
          </p:cNvPicPr>
          <p:nvPr/>
        </p:nvPicPr>
        <p:blipFill>
          <a:blip r:embed="rId3"/>
          <a:srcRect/>
          <a:stretch>
            <a:fillRect/>
          </a:stretch>
        </p:blipFill>
        <p:spPr bwMode="auto">
          <a:xfrm>
            <a:off x="685800" y="4632325"/>
            <a:ext cx="1828800" cy="1193800"/>
          </a:xfrm>
          <a:prstGeom prst="rect">
            <a:avLst/>
          </a:prstGeom>
          <a:noFill/>
          <a:ln w="9525">
            <a:noFill/>
            <a:miter lim="800000"/>
            <a:headEnd/>
            <a:tailEnd/>
          </a:ln>
        </p:spPr>
      </p:pic>
      <p:sp>
        <p:nvSpPr>
          <p:cNvPr id="139280" name="Rectangle 16"/>
          <p:cNvSpPr>
            <a:spLocks noChangeArrowheads="1"/>
          </p:cNvSpPr>
          <p:nvPr/>
        </p:nvSpPr>
        <p:spPr bwMode="auto">
          <a:xfrm>
            <a:off x="2438400" y="4098925"/>
            <a:ext cx="4648200" cy="2336800"/>
          </a:xfrm>
          <a:prstGeom prst="rect">
            <a:avLst/>
          </a:prstGeom>
          <a:noFill/>
          <a:ln w="9525">
            <a:noFill/>
            <a:miter lim="800000"/>
            <a:headEnd/>
            <a:tailEnd/>
          </a:ln>
          <a:effectLst/>
        </p:spPr>
        <p:txBody>
          <a:bodyPr>
            <a:spAutoFit/>
          </a:bodyPr>
          <a:lstStyle/>
          <a:p>
            <a:pPr marL="371475" indent="-342900">
              <a:spcBef>
                <a:spcPts val="700"/>
              </a:spcBef>
              <a:buClr>
                <a:srgbClr val="00A1E4"/>
              </a:buClr>
              <a:buSzPct val="100000"/>
              <a:buFont typeface="Arial" charset="0"/>
              <a:buChar char="•"/>
            </a:pPr>
            <a:r>
              <a:rPr lang="en-US" sz="1600" b="1" dirty="0">
                <a:solidFill>
                  <a:schemeClr val="tx1"/>
                </a:solidFill>
              </a:rPr>
              <a:t>Includes vSpace</a:t>
            </a:r>
          </a:p>
          <a:p>
            <a:pPr marL="371475" indent="-342900">
              <a:spcBef>
                <a:spcPts val="700"/>
              </a:spcBef>
              <a:buClr>
                <a:srgbClr val="00A1E4"/>
              </a:buClr>
              <a:buSzPct val="100000"/>
              <a:buFont typeface="Arial" charset="0"/>
              <a:buChar char="•"/>
            </a:pPr>
            <a:r>
              <a:rPr lang="en-US" sz="1600" b="1" dirty="0">
                <a:solidFill>
                  <a:schemeClr val="tx1"/>
                </a:solidFill>
              </a:rPr>
              <a:t>Most flexible</a:t>
            </a:r>
          </a:p>
          <a:p>
            <a:pPr marL="371475" indent="-342900">
              <a:spcBef>
                <a:spcPts val="700"/>
              </a:spcBef>
              <a:buClr>
                <a:srgbClr val="00A1E4"/>
              </a:buClr>
              <a:buSzPct val="100000"/>
              <a:buFont typeface="Arial" charset="0"/>
              <a:buChar char="•"/>
            </a:pPr>
            <a:r>
              <a:rPr lang="en-US" sz="1600" b="1" dirty="0">
                <a:solidFill>
                  <a:schemeClr val="tx1"/>
                </a:solidFill>
              </a:rPr>
              <a:t>Most users per PC</a:t>
            </a:r>
          </a:p>
          <a:p>
            <a:pPr marL="371475" indent="-342900">
              <a:spcBef>
                <a:spcPts val="700"/>
              </a:spcBef>
              <a:buClr>
                <a:srgbClr val="00A1E4"/>
              </a:buClr>
              <a:buSzPct val="100000"/>
              <a:buFont typeface="Arial" charset="0"/>
              <a:buChar char="•"/>
            </a:pPr>
            <a:r>
              <a:rPr lang="en-US" sz="1600" b="1" dirty="0">
                <a:solidFill>
                  <a:schemeClr val="tx1"/>
                </a:solidFill>
              </a:rPr>
              <a:t>No distance limits</a:t>
            </a:r>
          </a:p>
          <a:p>
            <a:pPr marL="371475" indent="-342900">
              <a:spcBef>
                <a:spcPts val="700"/>
              </a:spcBef>
              <a:buClr>
                <a:srgbClr val="00A1E4"/>
              </a:buClr>
              <a:buSzPct val="100000"/>
              <a:buFont typeface="Arial" charset="0"/>
              <a:buChar char="•"/>
            </a:pPr>
            <a:r>
              <a:rPr lang="en-US" sz="1600" b="1" dirty="0">
                <a:solidFill>
                  <a:schemeClr val="tx1"/>
                </a:solidFill>
              </a:rPr>
              <a:t>5 watts per user</a:t>
            </a:r>
          </a:p>
          <a:p>
            <a:pPr marL="371475" indent="-342900">
              <a:spcBef>
                <a:spcPts val="700"/>
              </a:spcBef>
              <a:buClr>
                <a:srgbClr val="00A1E4"/>
              </a:buClr>
              <a:buSzPct val="100000"/>
              <a:buFont typeface="Arial" charset="0"/>
              <a:buChar char="•"/>
            </a:pPr>
            <a:r>
              <a:rPr lang="en-US" sz="1600" b="1" dirty="0">
                <a:solidFill>
                  <a:schemeClr val="tx1"/>
                </a:solidFill>
              </a:rPr>
              <a:t>Up to 30 users per computer</a:t>
            </a:r>
          </a:p>
          <a:p>
            <a:pPr marL="371475" indent="-342900">
              <a:spcBef>
                <a:spcPts val="700"/>
              </a:spcBef>
              <a:buClr>
                <a:srgbClr val="00A1E4"/>
              </a:buClr>
              <a:buSzPct val="100000"/>
              <a:buFont typeface="Arial" charset="0"/>
              <a:buChar char="•"/>
            </a:pPr>
            <a:r>
              <a:rPr lang="en-US" sz="1600" b="1" dirty="0">
                <a:solidFill>
                  <a:schemeClr val="tx1"/>
                </a:solidFill>
              </a:rPr>
              <a:t>L130, L230 (adds USB and microphone)</a:t>
            </a:r>
          </a:p>
        </p:txBody>
      </p:sp>
      <p:sp>
        <p:nvSpPr>
          <p:cNvPr id="139282" name="Text Box 18"/>
          <p:cNvSpPr txBox="1">
            <a:spLocks noChangeArrowheads="1"/>
          </p:cNvSpPr>
          <p:nvPr/>
        </p:nvSpPr>
        <p:spPr bwMode="auto">
          <a:xfrm>
            <a:off x="381000" y="5670550"/>
            <a:ext cx="2133600" cy="457200"/>
          </a:xfrm>
          <a:prstGeom prst="rect">
            <a:avLst/>
          </a:prstGeom>
          <a:noFill/>
          <a:ln w="9525">
            <a:noFill/>
            <a:miter lim="800000"/>
            <a:headEnd/>
            <a:tailEnd/>
          </a:ln>
          <a:effectLst/>
        </p:spPr>
        <p:txBody>
          <a:bodyPr>
            <a:spAutoFit/>
          </a:bodyPr>
          <a:lstStyle/>
          <a:p>
            <a:pPr>
              <a:spcBef>
                <a:spcPct val="50000"/>
              </a:spcBef>
            </a:pPr>
            <a:r>
              <a:rPr lang="en-US" sz="2400" b="1" i="1" dirty="0">
                <a:solidFill>
                  <a:schemeClr val="tx1"/>
                </a:solidFill>
              </a:rPr>
              <a:t>$149 per seat</a:t>
            </a:r>
          </a:p>
        </p:txBody>
      </p:sp>
      <p:pic>
        <p:nvPicPr>
          <p:cNvPr id="139283" name="Picture 19" descr="L-UserN_Hz"/>
          <p:cNvPicPr>
            <a:picLocks noChangeAspect="1" noChangeArrowheads="1"/>
          </p:cNvPicPr>
          <p:nvPr/>
        </p:nvPicPr>
        <p:blipFill>
          <a:blip r:embed="rId4"/>
          <a:srcRect/>
          <a:stretch>
            <a:fillRect/>
          </a:stretch>
        </p:blipFill>
        <p:spPr bwMode="auto">
          <a:xfrm>
            <a:off x="4876800" y="4329113"/>
            <a:ext cx="4038600" cy="1308100"/>
          </a:xfrm>
          <a:prstGeom prst="rect">
            <a:avLst/>
          </a:prstGeom>
          <a:noFill/>
        </p:spPr>
      </p:pic>
      <p:pic>
        <p:nvPicPr>
          <p:cNvPr id="17" name="Picture 2"/>
          <p:cNvPicPr>
            <a:picLocks noChangeAspect="1" noChangeArrowheads="1"/>
          </p:cNvPicPr>
          <p:nvPr/>
        </p:nvPicPr>
        <p:blipFill>
          <a:blip r:embed="rId5"/>
          <a:srcRect r="39368"/>
          <a:stretch>
            <a:fillRect/>
          </a:stretch>
        </p:blipFill>
        <p:spPr bwMode="auto">
          <a:xfrm>
            <a:off x="0" y="0"/>
            <a:ext cx="9144000" cy="1447800"/>
          </a:xfrm>
          <a:prstGeom prst="rect">
            <a:avLst/>
          </a:prstGeom>
          <a:noFill/>
          <a:ln w="9525">
            <a:noFill/>
            <a:miter lim="800000"/>
            <a:headEnd/>
            <a:tailEnd/>
          </a:ln>
          <a:effectLst/>
        </p:spPr>
      </p:pic>
      <p:sp>
        <p:nvSpPr>
          <p:cNvPr id="18" name="Title 17"/>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p:cNvSpPr>
            <a:spLocks noGrp="1"/>
          </p:cNvSpPr>
          <p:nvPr>
            <p:ph type="sldNum" sz="quarter" idx="10"/>
          </p:nvPr>
        </p:nvSpPr>
        <p:spPr>
          <a:xfrm>
            <a:off x="381000" y="6492875"/>
            <a:ext cx="2133600" cy="365125"/>
          </a:xfrm>
        </p:spPr>
        <p:txBody>
          <a:bodyPr/>
          <a:lstStyle/>
          <a:p>
            <a:fld id="{45DA7D2A-13C4-467C-B52A-BC7ADD718075}" type="slidenum">
              <a:rPr lang="en-US"/>
              <a:pPr/>
              <a:t>13</a:t>
            </a:fld>
            <a:endParaRPr lang="en-US" dirty="0">
              <a:solidFill>
                <a:schemeClr val="tx1"/>
              </a:solidFill>
            </a:endParaRPr>
          </a:p>
        </p:txBody>
      </p:sp>
      <p:pic>
        <p:nvPicPr>
          <p:cNvPr id="139266" name="Picture 2"/>
          <p:cNvPicPr>
            <a:picLocks noChangeAspect="1" noChangeArrowheads="1"/>
          </p:cNvPicPr>
          <p:nvPr/>
        </p:nvPicPr>
        <p:blipFill>
          <a:blip r:embed="rId3"/>
          <a:srcRect/>
          <a:stretch>
            <a:fillRect/>
          </a:stretch>
        </p:blipFill>
        <p:spPr bwMode="auto">
          <a:xfrm>
            <a:off x="5334000" y="1752600"/>
            <a:ext cx="3414713" cy="2051050"/>
          </a:xfrm>
          <a:prstGeom prst="rect">
            <a:avLst/>
          </a:prstGeom>
          <a:noFill/>
          <a:ln w="9525">
            <a:noFill/>
            <a:miter lim="800000"/>
            <a:headEnd/>
            <a:tailEnd/>
          </a:ln>
          <a:effectLst/>
        </p:spPr>
      </p:pic>
      <p:sp>
        <p:nvSpPr>
          <p:cNvPr id="139268" name="Text Box 4"/>
          <p:cNvSpPr txBox="1">
            <a:spLocks noChangeArrowheads="1"/>
          </p:cNvSpPr>
          <p:nvPr/>
        </p:nvSpPr>
        <p:spPr bwMode="auto">
          <a:xfrm>
            <a:off x="228600" y="1600200"/>
            <a:ext cx="2133600" cy="641350"/>
          </a:xfrm>
          <a:prstGeom prst="rect">
            <a:avLst/>
          </a:prstGeom>
          <a:noFill/>
          <a:ln w="9525">
            <a:noFill/>
            <a:miter lim="800000"/>
            <a:headEnd/>
            <a:tailEnd/>
          </a:ln>
          <a:effectLst/>
        </p:spPr>
        <p:txBody>
          <a:bodyPr>
            <a:spAutoFit/>
          </a:bodyPr>
          <a:lstStyle/>
          <a:p>
            <a:pPr>
              <a:spcBef>
                <a:spcPct val="50000"/>
              </a:spcBef>
            </a:pPr>
            <a:r>
              <a:rPr lang="en-US" sz="3600" b="1" dirty="0">
                <a:solidFill>
                  <a:schemeClr val="tx1"/>
                </a:solidFill>
              </a:rPr>
              <a:t>X-series</a:t>
            </a:r>
          </a:p>
        </p:txBody>
      </p:sp>
      <p:pic>
        <p:nvPicPr>
          <p:cNvPr id="139269" name="Picture 5" descr="DSC_1629_EDIT copy"/>
          <p:cNvPicPr>
            <a:picLocks noChangeAspect="1" noChangeArrowheads="1"/>
          </p:cNvPicPr>
          <p:nvPr/>
        </p:nvPicPr>
        <p:blipFill>
          <a:blip r:embed="rId4"/>
          <a:srcRect/>
          <a:stretch>
            <a:fillRect/>
          </a:stretch>
        </p:blipFill>
        <p:spPr bwMode="auto">
          <a:xfrm>
            <a:off x="838200" y="2286000"/>
            <a:ext cx="1533525" cy="1000125"/>
          </a:xfrm>
          <a:prstGeom prst="rect">
            <a:avLst/>
          </a:prstGeom>
          <a:noFill/>
        </p:spPr>
      </p:pic>
      <p:sp>
        <p:nvSpPr>
          <p:cNvPr id="139270" name="Text Box 6"/>
          <p:cNvSpPr txBox="1">
            <a:spLocks noChangeArrowheads="1"/>
          </p:cNvSpPr>
          <p:nvPr/>
        </p:nvSpPr>
        <p:spPr bwMode="auto">
          <a:xfrm>
            <a:off x="152400" y="3978275"/>
            <a:ext cx="4178300" cy="641350"/>
          </a:xfrm>
          <a:prstGeom prst="rect">
            <a:avLst/>
          </a:prstGeom>
          <a:noFill/>
          <a:ln w="9525" algn="ctr">
            <a:noFill/>
            <a:miter lim="800000"/>
            <a:headEnd/>
            <a:tailEnd/>
          </a:ln>
          <a:effectLst/>
        </p:spPr>
        <p:txBody>
          <a:bodyPr>
            <a:spAutoFit/>
          </a:bodyPr>
          <a:lstStyle/>
          <a:p>
            <a:pPr>
              <a:spcBef>
                <a:spcPct val="50000"/>
              </a:spcBef>
            </a:pPr>
            <a:r>
              <a:rPr lang="en-US" sz="3600" b="1" dirty="0">
                <a:solidFill>
                  <a:schemeClr val="tx1"/>
                </a:solidFill>
              </a:rPr>
              <a:t>L-series</a:t>
            </a:r>
          </a:p>
        </p:txBody>
      </p:sp>
      <p:sp>
        <p:nvSpPr>
          <p:cNvPr id="139271" name="Line 7"/>
          <p:cNvSpPr>
            <a:spLocks noChangeShapeType="1"/>
          </p:cNvSpPr>
          <p:nvPr/>
        </p:nvSpPr>
        <p:spPr bwMode="auto">
          <a:xfrm>
            <a:off x="381000" y="3962400"/>
            <a:ext cx="8178800" cy="0"/>
          </a:xfrm>
          <a:prstGeom prst="line">
            <a:avLst/>
          </a:prstGeom>
          <a:noFill/>
          <a:ln w="28575">
            <a:solidFill>
              <a:srgbClr val="969696"/>
            </a:solidFill>
            <a:round/>
            <a:headEnd/>
            <a:tailEnd/>
          </a:ln>
          <a:effectLst/>
        </p:spPr>
        <p:txBody>
          <a:bodyPr/>
          <a:lstStyle/>
          <a:p>
            <a:endParaRPr lang="en-US" dirty="0"/>
          </a:p>
        </p:txBody>
      </p:sp>
      <p:pic>
        <p:nvPicPr>
          <p:cNvPr id="139273" name="Picture 9" descr="DSC_1342"/>
          <p:cNvPicPr>
            <a:picLocks noChangeAspect="1" noChangeArrowheads="1"/>
          </p:cNvPicPr>
          <p:nvPr/>
        </p:nvPicPr>
        <p:blipFill>
          <a:blip r:embed="rId5"/>
          <a:srcRect/>
          <a:stretch>
            <a:fillRect/>
          </a:stretch>
        </p:blipFill>
        <p:spPr bwMode="auto">
          <a:xfrm>
            <a:off x="685800" y="4632325"/>
            <a:ext cx="1828800" cy="1193800"/>
          </a:xfrm>
          <a:prstGeom prst="rect">
            <a:avLst/>
          </a:prstGeom>
          <a:noFill/>
          <a:ln w="9525">
            <a:noFill/>
            <a:miter lim="800000"/>
            <a:headEnd/>
            <a:tailEnd/>
          </a:ln>
        </p:spPr>
      </p:pic>
      <p:sp>
        <p:nvSpPr>
          <p:cNvPr id="139279" name="Rectangle 15"/>
          <p:cNvSpPr>
            <a:spLocks noChangeArrowheads="1"/>
          </p:cNvSpPr>
          <p:nvPr/>
        </p:nvSpPr>
        <p:spPr bwMode="auto">
          <a:xfrm>
            <a:off x="2286000" y="1524000"/>
            <a:ext cx="4572000" cy="2336800"/>
          </a:xfrm>
          <a:prstGeom prst="rect">
            <a:avLst/>
          </a:prstGeom>
          <a:noFill/>
          <a:ln w="9525">
            <a:noFill/>
            <a:miter lim="800000"/>
            <a:headEnd/>
            <a:tailEnd/>
          </a:ln>
          <a:effectLst/>
        </p:spPr>
        <p:txBody>
          <a:bodyPr>
            <a:spAutoFit/>
          </a:bodyPr>
          <a:lstStyle/>
          <a:p>
            <a:pPr marL="371475" indent="-342900">
              <a:spcBef>
                <a:spcPts val="700"/>
              </a:spcBef>
              <a:buClr>
                <a:srgbClr val="00A1E4"/>
              </a:buClr>
              <a:buSzPct val="100000"/>
              <a:buFont typeface="Arial" charset="0"/>
              <a:buChar char="•"/>
            </a:pPr>
            <a:r>
              <a:rPr lang="en-US" sz="1600" b="1" dirty="0">
                <a:solidFill>
                  <a:schemeClr val="tx1"/>
                </a:solidFill>
              </a:rPr>
              <a:t>Includes vSpace </a:t>
            </a:r>
          </a:p>
          <a:p>
            <a:pPr marL="371475" indent="-342900">
              <a:spcBef>
                <a:spcPts val="700"/>
              </a:spcBef>
              <a:buClr>
                <a:srgbClr val="00A1E4"/>
              </a:buClr>
              <a:buSzPct val="100000"/>
              <a:buFont typeface="Arial" charset="0"/>
              <a:buChar char="•"/>
            </a:pPr>
            <a:r>
              <a:rPr lang="en-US" sz="1600" b="1" dirty="0">
                <a:solidFill>
                  <a:schemeClr val="tx1"/>
                </a:solidFill>
              </a:rPr>
              <a:t>Lowest cost</a:t>
            </a:r>
          </a:p>
          <a:p>
            <a:pPr marL="371475" indent="-342900">
              <a:spcBef>
                <a:spcPts val="700"/>
              </a:spcBef>
              <a:buClr>
                <a:srgbClr val="00A1E4"/>
              </a:buClr>
              <a:buSzPct val="100000"/>
              <a:buFont typeface="Arial" charset="0"/>
              <a:buChar char="•"/>
            </a:pPr>
            <a:r>
              <a:rPr lang="en-US" sz="1600" b="1" dirty="0">
                <a:solidFill>
                  <a:schemeClr val="tx1"/>
                </a:solidFill>
              </a:rPr>
              <a:t>Best multimedia</a:t>
            </a:r>
          </a:p>
          <a:p>
            <a:pPr marL="371475" indent="-342900">
              <a:spcBef>
                <a:spcPts val="700"/>
              </a:spcBef>
              <a:buClr>
                <a:srgbClr val="00A1E4"/>
              </a:buClr>
              <a:buSzPct val="100000"/>
              <a:buFont typeface="Arial" charset="0"/>
              <a:buChar char="•"/>
            </a:pPr>
            <a:r>
              <a:rPr lang="en-US" sz="1600" b="1" dirty="0">
                <a:solidFill>
                  <a:schemeClr val="tx1"/>
                </a:solidFill>
              </a:rPr>
              <a:t>PC in the same room (10m)</a:t>
            </a:r>
          </a:p>
          <a:p>
            <a:pPr marL="371475" indent="-342900">
              <a:spcBef>
                <a:spcPts val="700"/>
              </a:spcBef>
              <a:buClr>
                <a:srgbClr val="00A1E4"/>
              </a:buClr>
              <a:buSzPct val="100000"/>
              <a:buFont typeface="Arial" charset="0"/>
              <a:buChar char="•"/>
            </a:pPr>
            <a:r>
              <a:rPr lang="en-US" sz="1600" b="1" dirty="0">
                <a:solidFill>
                  <a:schemeClr val="tx1"/>
                </a:solidFill>
              </a:rPr>
              <a:t>1 watt per user</a:t>
            </a:r>
          </a:p>
          <a:p>
            <a:pPr marL="371475" indent="-342900">
              <a:spcBef>
                <a:spcPts val="700"/>
              </a:spcBef>
              <a:buClr>
                <a:srgbClr val="00A1E4"/>
              </a:buClr>
              <a:buSzPct val="100000"/>
              <a:buFont typeface="Arial" charset="0"/>
              <a:buChar char="•"/>
            </a:pPr>
            <a:r>
              <a:rPr lang="en-US" sz="1600" b="1" dirty="0">
                <a:solidFill>
                  <a:schemeClr val="tx1"/>
                </a:solidFill>
              </a:rPr>
              <a:t>Up to 11 users per PC (with 2 kits)</a:t>
            </a:r>
          </a:p>
          <a:p>
            <a:pPr marL="371475" indent="-342900">
              <a:spcBef>
                <a:spcPts val="700"/>
              </a:spcBef>
              <a:buClr>
                <a:srgbClr val="00A1E4"/>
              </a:buClr>
              <a:buSzPct val="100000"/>
              <a:buFont typeface="Arial" charset="0"/>
              <a:buChar char="•"/>
            </a:pPr>
            <a:r>
              <a:rPr lang="en-US" sz="1600" b="1" dirty="0">
                <a:solidFill>
                  <a:schemeClr val="tx1"/>
                </a:solidFill>
              </a:rPr>
              <a:t>X350 (3-user kit), X550 (5 user kit)</a:t>
            </a:r>
          </a:p>
        </p:txBody>
      </p:sp>
      <p:sp>
        <p:nvSpPr>
          <p:cNvPr id="139280" name="Rectangle 16"/>
          <p:cNvSpPr>
            <a:spLocks noChangeArrowheads="1"/>
          </p:cNvSpPr>
          <p:nvPr/>
        </p:nvSpPr>
        <p:spPr bwMode="auto">
          <a:xfrm>
            <a:off x="2438400" y="4098925"/>
            <a:ext cx="4648200" cy="2336800"/>
          </a:xfrm>
          <a:prstGeom prst="rect">
            <a:avLst/>
          </a:prstGeom>
          <a:noFill/>
          <a:ln w="9525">
            <a:noFill/>
            <a:miter lim="800000"/>
            <a:headEnd/>
            <a:tailEnd/>
          </a:ln>
          <a:effectLst/>
        </p:spPr>
        <p:txBody>
          <a:bodyPr>
            <a:spAutoFit/>
          </a:bodyPr>
          <a:lstStyle/>
          <a:p>
            <a:pPr marL="371475" indent="-342900">
              <a:spcBef>
                <a:spcPts val="700"/>
              </a:spcBef>
              <a:buClr>
                <a:srgbClr val="00A1E4"/>
              </a:buClr>
              <a:buSzPct val="100000"/>
              <a:buFont typeface="Arial" charset="0"/>
              <a:buChar char="•"/>
            </a:pPr>
            <a:r>
              <a:rPr lang="en-US" sz="1600" b="1" dirty="0">
                <a:solidFill>
                  <a:schemeClr val="tx1"/>
                </a:solidFill>
              </a:rPr>
              <a:t>Includes vSpace</a:t>
            </a:r>
          </a:p>
          <a:p>
            <a:pPr marL="371475" indent="-342900">
              <a:spcBef>
                <a:spcPts val="700"/>
              </a:spcBef>
              <a:buClr>
                <a:srgbClr val="00A1E4"/>
              </a:buClr>
              <a:buSzPct val="100000"/>
              <a:buFont typeface="Arial" charset="0"/>
              <a:buChar char="•"/>
            </a:pPr>
            <a:r>
              <a:rPr lang="en-US" sz="1600" b="1" dirty="0">
                <a:solidFill>
                  <a:schemeClr val="tx1"/>
                </a:solidFill>
              </a:rPr>
              <a:t>Most flexible</a:t>
            </a:r>
          </a:p>
          <a:p>
            <a:pPr marL="371475" indent="-342900">
              <a:spcBef>
                <a:spcPts val="700"/>
              </a:spcBef>
              <a:buClr>
                <a:srgbClr val="00A1E4"/>
              </a:buClr>
              <a:buSzPct val="100000"/>
              <a:buFont typeface="Arial" charset="0"/>
              <a:buChar char="•"/>
            </a:pPr>
            <a:r>
              <a:rPr lang="en-US" sz="1600" b="1" dirty="0">
                <a:solidFill>
                  <a:schemeClr val="tx1"/>
                </a:solidFill>
              </a:rPr>
              <a:t>Most users per PC</a:t>
            </a:r>
          </a:p>
          <a:p>
            <a:pPr marL="371475" indent="-342900">
              <a:spcBef>
                <a:spcPts val="700"/>
              </a:spcBef>
              <a:buClr>
                <a:srgbClr val="00A1E4"/>
              </a:buClr>
              <a:buSzPct val="100000"/>
              <a:buFont typeface="Arial" charset="0"/>
              <a:buChar char="•"/>
            </a:pPr>
            <a:r>
              <a:rPr lang="en-US" sz="1600" b="1" dirty="0">
                <a:solidFill>
                  <a:schemeClr val="tx1"/>
                </a:solidFill>
              </a:rPr>
              <a:t>No distance limits</a:t>
            </a:r>
          </a:p>
          <a:p>
            <a:pPr marL="371475" indent="-342900">
              <a:spcBef>
                <a:spcPts val="700"/>
              </a:spcBef>
              <a:buClr>
                <a:srgbClr val="00A1E4"/>
              </a:buClr>
              <a:buSzPct val="100000"/>
              <a:buFont typeface="Arial" charset="0"/>
              <a:buChar char="•"/>
            </a:pPr>
            <a:r>
              <a:rPr lang="en-US" sz="1600" b="1" dirty="0">
                <a:solidFill>
                  <a:schemeClr val="tx1"/>
                </a:solidFill>
              </a:rPr>
              <a:t>5 watts per user</a:t>
            </a:r>
          </a:p>
          <a:p>
            <a:pPr marL="371475" indent="-342900">
              <a:spcBef>
                <a:spcPts val="700"/>
              </a:spcBef>
              <a:buClr>
                <a:srgbClr val="00A1E4"/>
              </a:buClr>
              <a:buSzPct val="100000"/>
              <a:buFont typeface="Arial" charset="0"/>
              <a:buChar char="•"/>
            </a:pPr>
            <a:r>
              <a:rPr lang="en-US" sz="1600" b="1" dirty="0">
                <a:solidFill>
                  <a:schemeClr val="tx1"/>
                </a:solidFill>
              </a:rPr>
              <a:t>Up to 30 users per computer</a:t>
            </a:r>
          </a:p>
          <a:p>
            <a:pPr marL="371475" indent="-342900">
              <a:spcBef>
                <a:spcPts val="700"/>
              </a:spcBef>
              <a:buClr>
                <a:srgbClr val="00A1E4"/>
              </a:buClr>
              <a:buSzPct val="100000"/>
              <a:buFont typeface="Arial" charset="0"/>
              <a:buChar char="•"/>
            </a:pPr>
            <a:r>
              <a:rPr lang="en-US" sz="1600" b="1" dirty="0">
                <a:solidFill>
                  <a:schemeClr val="tx1"/>
                </a:solidFill>
              </a:rPr>
              <a:t>L130, L230 (adds USB and microphone)</a:t>
            </a:r>
          </a:p>
        </p:txBody>
      </p:sp>
      <p:sp>
        <p:nvSpPr>
          <p:cNvPr id="139281" name="Text Box 17"/>
          <p:cNvSpPr txBox="1">
            <a:spLocks noChangeArrowheads="1"/>
          </p:cNvSpPr>
          <p:nvPr/>
        </p:nvSpPr>
        <p:spPr bwMode="auto">
          <a:xfrm>
            <a:off x="457200" y="3276600"/>
            <a:ext cx="2133600" cy="457200"/>
          </a:xfrm>
          <a:prstGeom prst="rect">
            <a:avLst/>
          </a:prstGeom>
          <a:noFill/>
          <a:ln w="9525">
            <a:noFill/>
            <a:miter lim="800000"/>
            <a:headEnd/>
            <a:tailEnd/>
          </a:ln>
          <a:effectLst/>
        </p:spPr>
        <p:txBody>
          <a:bodyPr>
            <a:spAutoFit/>
          </a:bodyPr>
          <a:lstStyle/>
          <a:p>
            <a:pPr>
              <a:spcBef>
                <a:spcPct val="50000"/>
              </a:spcBef>
            </a:pPr>
            <a:r>
              <a:rPr lang="en-US" sz="2400" b="1" i="1" dirty="0">
                <a:solidFill>
                  <a:schemeClr val="tx1"/>
                </a:solidFill>
              </a:rPr>
              <a:t>$70 per seat</a:t>
            </a:r>
          </a:p>
        </p:txBody>
      </p:sp>
      <p:sp>
        <p:nvSpPr>
          <p:cNvPr id="139282" name="Text Box 18"/>
          <p:cNvSpPr txBox="1">
            <a:spLocks noChangeArrowheads="1"/>
          </p:cNvSpPr>
          <p:nvPr/>
        </p:nvSpPr>
        <p:spPr bwMode="auto">
          <a:xfrm>
            <a:off x="381000" y="5670550"/>
            <a:ext cx="2133600" cy="457200"/>
          </a:xfrm>
          <a:prstGeom prst="rect">
            <a:avLst/>
          </a:prstGeom>
          <a:noFill/>
          <a:ln w="9525">
            <a:noFill/>
            <a:miter lim="800000"/>
            <a:headEnd/>
            <a:tailEnd/>
          </a:ln>
          <a:effectLst/>
        </p:spPr>
        <p:txBody>
          <a:bodyPr>
            <a:spAutoFit/>
          </a:bodyPr>
          <a:lstStyle/>
          <a:p>
            <a:pPr>
              <a:spcBef>
                <a:spcPct val="50000"/>
              </a:spcBef>
            </a:pPr>
            <a:r>
              <a:rPr lang="en-US" sz="2400" b="1" i="1" dirty="0">
                <a:solidFill>
                  <a:schemeClr val="tx1"/>
                </a:solidFill>
              </a:rPr>
              <a:t>$149 per seat</a:t>
            </a:r>
          </a:p>
        </p:txBody>
      </p:sp>
      <p:pic>
        <p:nvPicPr>
          <p:cNvPr id="139283" name="Picture 19" descr="L-UserN_Hz"/>
          <p:cNvPicPr>
            <a:picLocks noChangeAspect="1" noChangeArrowheads="1"/>
          </p:cNvPicPr>
          <p:nvPr/>
        </p:nvPicPr>
        <p:blipFill>
          <a:blip r:embed="rId6"/>
          <a:srcRect/>
          <a:stretch>
            <a:fillRect/>
          </a:stretch>
        </p:blipFill>
        <p:spPr bwMode="auto">
          <a:xfrm>
            <a:off x="4876800" y="4329113"/>
            <a:ext cx="4038600" cy="1308100"/>
          </a:xfrm>
          <a:prstGeom prst="rect">
            <a:avLst/>
          </a:prstGeom>
          <a:noFill/>
        </p:spPr>
      </p:pic>
      <p:pic>
        <p:nvPicPr>
          <p:cNvPr id="17" name="Picture 2"/>
          <p:cNvPicPr>
            <a:picLocks noChangeAspect="1" noChangeArrowheads="1"/>
          </p:cNvPicPr>
          <p:nvPr/>
        </p:nvPicPr>
        <p:blipFill>
          <a:blip r:embed="rId7"/>
          <a:srcRect r="39368"/>
          <a:stretch>
            <a:fillRect/>
          </a:stretch>
        </p:blipFill>
        <p:spPr bwMode="auto">
          <a:xfrm>
            <a:off x="0" y="0"/>
            <a:ext cx="9144000" cy="1447800"/>
          </a:xfrm>
          <a:prstGeom prst="rect">
            <a:avLst/>
          </a:prstGeom>
          <a:noFill/>
          <a:ln w="9525">
            <a:noFill/>
            <a:miter lim="800000"/>
            <a:headEnd/>
            <a:tailEnd/>
          </a:ln>
          <a:effectLst/>
        </p:spPr>
      </p:pic>
      <p:sp>
        <p:nvSpPr>
          <p:cNvPr id="18" name="Title 17"/>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pic>
        <p:nvPicPr>
          <p:cNvPr id="9" name="Picture 8" descr="x300.jpg"/>
          <p:cNvPicPr>
            <a:picLocks noChangeAspect="1"/>
          </p:cNvPicPr>
          <p:nvPr/>
        </p:nvPicPr>
        <p:blipFill>
          <a:blip r:embed="rId5"/>
          <a:stretch>
            <a:fillRect/>
          </a:stretch>
        </p:blipFill>
        <p:spPr>
          <a:xfrm>
            <a:off x="990600" y="2667000"/>
            <a:ext cx="1676400" cy="1676400"/>
          </a:xfrm>
          <a:prstGeom prst="rect">
            <a:avLst/>
          </a:prstGeom>
        </p:spPr>
      </p:pic>
      <p:pic>
        <p:nvPicPr>
          <p:cNvPr id="14" name="Picture 13" descr="x550.jpg"/>
          <p:cNvPicPr>
            <a:picLocks noChangeAspect="1"/>
          </p:cNvPicPr>
          <p:nvPr/>
        </p:nvPicPr>
        <p:blipFill>
          <a:blip r:embed="rId6"/>
          <a:stretch>
            <a:fillRect/>
          </a:stretch>
        </p:blipFill>
        <p:spPr>
          <a:xfrm>
            <a:off x="5562600" y="2514600"/>
            <a:ext cx="2597727" cy="1524000"/>
          </a:xfrm>
          <a:prstGeom prst="rect">
            <a:avLst/>
          </a:prstGeom>
        </p:spPr>
      </p:pic>
      <p:pic>
        <p:nvPicPr>
          <p:cNvPr id="15" name="Picture 14" descr="L230.jpg"/>
          <p:cNvPicPr>
            <a:picLocks noChangeAspect="1"/>
          </p:cNvPicPr>
          <p:nvPr/>
        </p:nvPicPr>
        <p:blipFill>
          <a:blip r:embed="rId7"/>
          <a:stretch>
            <a:fillRect/>
          </a:stretch>
        </p:blipFill>
        <p:spPr>
          <a:xfrm>
            <a:off x="3200400" y="2514600"/>
            <a:ext cx="2132849" cy="1595438"/>
          </a:xfrm>
          <a:prstGeom prst="rect">
            <a:avLst/>
          </a:prstGeom>
        </p:spPr>
      </p:pic>
      <p:pic>
        <p:nvPicPr>
          <p:cNvPr id="10" name="Picture 9" descr="lgcombo.jpg"/>
          <p:cNvPicPr>
            <a:picLocks noChangeAspect="1"/>
          </p:cNvPicPr>
          <p:nvPr/>
        </p:nvPicPr>
        <p:blipFill>
          <a:blip r:embed="rId8"/>
          <a:stretch>
            <a:fillRect/>
          </a:stretch>
        </p:blipFill>
        <p:spPr>
          <a:xfrm>
            <a:off x="3429000" y="4038600"/>
            <a:ext cx="2286000" cy="2286000"/>
          </a:xfrm>
          <a:prstGeom prst="rect">
            <a:avLst/>
          </a:prstGeom>
        </p:spPr>
      </p:pic>
      <p:pic>
        <p:nvPicPr>
          <p:cNvPr id="16" name="Picture 15" descr="greenlogo.gif"/>
          <p:cNvPicPr>
            <a:picLocks noChangeAspect="1"/>
          </p:cNvPicPr>
          <p:nvPr/>
        </p:nvPicPr>
        <p:blipFill>
          <a:blip r:embed="rId9"/>
          <a:stretch>
            <a:fillRect/>
          </a:stretch>
        </p:blipFill>
        <p:spPr>
          <a:xfrm>
            <a:off x="2590800" y="1676400"/>
            <a:ext cx="3886200" cy="762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t>Cost per unit</a:t>
            </a:r>
            <a:endParaRPr lang="en-US" dirty="0"/>
          </a:p>
        </p:txBody>
      </p:sp>
      <p:pic>
        <p:nvPicPr>
          <p:cNvPr id="5" name="Picture 4" descr="average cost.tif"/>
          <p:cNvPicPr>
            <a:picLocks noChangeAspect="1"/>
          </p:cNvPicPr>
          <p:nvPr/>
        </p:nvPicPr>
        <p:blipFill>
          <a:blip r:embed="rId3"/>
          <a:stretch>
            <a:fillRect/>
          </a:stretch>
        </p:blipFill>
        <p:spPr>
          <a:xfrm>
            <a:off x="2286000" y="2590800"/>
            <a:ext cx="4614958" cy="277388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2438400"/>
          <a:ext cx="7010400" cy="3277362"/>
        </p:xfrm>
        <a:graphic>
          <a:graphicData uri="http://schemas.openxmlformats.org/drawingml/2006/table">
            <a:tbl>
              <a:tblPr firstRow="1" bandRow="1">
                <a:tableStyleId>{5C22544A-7EE6-4342-B048-85BDC9FD1C3A}</a:tableStyleId>
              </a:tblPr>
              <a:tblGrid>
                <a:gridCol w="2336800"/>
                <a:gridCol w="2336800"/>
                <a:gridCol w="2336800"/>
              </a:tblGrid>
              <a:tr h="68580">
                <a:tc>
                  <a:txBody>
                    <a:bodyPr/>
                    <a:lstStyle/>
                    <a:p>
                      <a:pPr marL="0" marR="0">
                        <a:lnSpc>
                          <a:spcPct val="115000"/>
                        </a:lnSpc>
                        <a:spcBef>
                          <a:spcPts val="0"/>
                        </a:spcBef>
                        <a:spcAft>
                          <a:spcPts val="0"/>
                        </a:spcAft>
                      </a:pPr>
                      <a:r>
                        <a:rPr lang="en-US" sz="1100" b="1" dirty="0">
                          <a:latin typeface="Calibri"/>
                          <a:ea typeface="Calibri"/>
                          <a:cs typeface="Times New Roman"/>
                        </a:rPr>
                        <a:t>Location</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a:latin typeface="Calibri"/>
                          <a:ea typeface="Calibri"/>
                          <a:cs typeface="Times New Roman"/>
                        </a:rPr>
                        <a:t>Model</a:t>
                      </a: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a:latin typeface="Calibri"/>
                          <a:ea typeface="Calibri"/>
                          <a:cs typeface="Times New Roman"/>
                        </a:rPr>
                        <a:t>#</a:t>
                      </a:r>
                      <a:endParaRPr lang="en-US" sz="1100" dirty="0">
                        <a:latin typeface="Calibri"/>
                        <a:ea typeface="Calibri"/>
                        <a:cs typeface="Times New Roman"/>
                      </a:endParaRPr>
                    </a:p>
                  </a:txBody>
                  <a:tcPr marL="68580" marR="68580" marT="0" marB="0"/>
                </a:tc>
              </a:tr>
              <a:tr h="68580">
                <a:tc>
                  <a:txBody>
                    <a:bodyPr/>
                    <a:lstStyle/>
                    <a:p>
                      <a:pPr marL="0" marR="0">
                        <a:lnSpc>
                          <a:spcPct val="115000"/>
                        </a:lnSpc>
                        <a:spcBef>
                          <a:spcPts val="0"/>
                        </a:spcBef>
                        <a:spcAft>
                          <a:spcPts val="0"/>
                        </a:spcAft>
                      </a:pPr>
                      <a:r>
                        <a:rPr lang="en-US" sz="1100" b="1" dirty="0" smtClean="0">
                          <a:latin typeface="Calibri"/>
                          <a:ea typeface="Calibri"/>
                          <a:cs typeface="Times New Roman"/>
                        </a:rPr>
                        <a:t>MALIBU</a:t>
                      </a:r>
                      <a:endParaRPr lang="en-US" sz="11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Sandbar Café </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16</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ISL</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28</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ISL Classroom</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L330 Dec/Jan</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10</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IT Admin</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2</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HAC</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X550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5</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CCB</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12</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Psychology Lab</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15</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Drescher</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4</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SOL</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smtClean="0">
                          <a:latin typeface="Calibri"/>
                          <a:ea typeface="Calibri"/>
                          <a:cs typeface="Times New Roman"/>
                        </a:rPr>
                        <a:t>6 </a:t>
                      </a:r>
                      <a:endParaRPr lang="en-US" sz="1100" dirty="0">
                        <a:latin typeface="Calibri"/>
                        <a:ea typeface="Calibri"/>
                        <a:cs typeface="Times New Roman"/>
                      </a:endParaRPr>
                    </a:p>
                  </a:txBody>
                  <a:tcPr marL="68580" marR="68580" marT="0" marB="0"/>
                </a:tc>
              </a:tr>
              <a:tr h="68580">
                <a:tc>
                  <a:txBody>
                    <a:bodyPr/>
                    <a:lstStyle/>
                    <a:p>
                      <a:pPr marL="0" marR="0">
                        <a:lnSpc>
                          <a:spcPct val="115000"/>
                        </a:lnSpc>
                        <a:spcBef>
                          <a:spcPts val="0"/>
                        </a:spcBef>
                        <a:spcAft>
                          <a:spcPts val="0"/>
                        </a:spcAft>
                      </a:pPr>
                      <a:r>
                        <a:rPr lang="en-US" sz="1100" b="1" dirty="0" smtClean="0">
                          <a:latin typeface="Calibri"/>
                          <a:ea typeface="Calibri"/>
                          <a:cs typeface="Times New Roman"/>
                        </a:rPr>
                        <a:t>WEST LA</a:t>
                      </a:r>
                      <a:endParaRPr lang="en-US" sz="11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dirty="0">
                        <a:latin typeface="Calibri"/>
                        <a:ea typeface="Calibri"/>
                        <a:cs typeface="Times New Roman"/>
                      </a:endParaRP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First Floor Library/IT Space</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6</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Second Floor Kiosk</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X300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3</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Irvine</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4</a:t>
                      </a:r>
                    </a:p>
                  </a:txBody>
                  <a:tcPr marL="68580" marR="68580" marT="0" marB="0"/>
                </a:tc>
              </a:tr>
              <a:tr h="68580">
                <a:tc>
                  <a:txBody>
                    <a:bodyPr/>
                    <a:lstStyle/>
                    <a:p>
                      <a:pPr marL="0" marR="0">
                        <a:lnSpc>
                          <a:spcPct val="115000"/>
                        </a:lnSpc>
                        <a:spcBef>
                          <a:spcPts val="0"/>
                        </a:spcBef>
                        <a:spcAft>
                          <a:spcPts val="0"/>
                        </a:spcAft>
                      </a:pPr>
                      <a:r>
                        <a:rPr lang="en-US" sz="1100" dirty="0">
                          <a:latin typeface="Calibri"/>
                          <a:ea typeface="Calibri"/>
                          <a:cs typeface="Times New Roman"/>
                        </a:rPr>
                        <a:t>Encino</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L230</a:t>
                      </a:r>
                    </a:p>
                  </a:txBody>
                  <a:tcPr marL="68580" marR="68580" marT="0" marB="0"/>
                </a:tc>
                <a:tc>
                  <a:txBody>
                    <a:bodyPr/>
                    <a:lstStyle/>
                    <a:p>
                      <a:pPr marL="0" marR="0">
                        <a:lnSpc>
                          <a:spcPct val="115000"/>
                        </a:lnSpc>
                        <a:spcBef>
                          <a:spcPts val="0"/>
                        </a:spcBef>
                        <a:spcAft>
                          <a:spcPts val="0"/>
                        </a:spcAft>
                      </a:pPr>
                      <a:r>
                        <a:rPr lang="en-US" sz="1100" dirty="0">
                          <a:latin typeface="Calibri"/>
                          <a:ea typeface="Calibri"/>
                          <a:cs typeface="Times New Roman"/>
                        </a:rPr>
                        <a:t>3</a:t>
                      </a:r>
                    </a:p>
                  </a:txBody>
                  <a:tcPr marL="68580" marR="68580" marT="0" marB="0"/>
                </a:tc>
              </a:tr>
              <a:tr h="68580">
                <a:tc>
                  <a:txBody>
                    <a:bodyPr/>
                    <a:lstStyle/>
                    <a:p>
                      <a:pPr marL="0" marR="0">
                        <a:lnSpc>
                          <a:spcPct val="115000"/>
                        </a:lnSpc>
                        <a:spcBef>
                          <a:spcPts val="0"/>
                        </a:spcBef>
                        <a:spcAft>
                          <a:spcPts val="0"/>
                        </a:spcAft>
                      </a:pPr>
                      <a:r>
                        <a:rPr lang="en-US" sz="1100" b="1" dirty="0" smtClean="0">
                          <a:latin typeface="Calibri"/>
                          <a:ea typeface="Calibri"/>
                          <a:cs typeface="Times New Roman"/>
                        </a:rPr>
                        <a:t>TOTAL</a:t>
                      </a:r>
                      <a:endParaRPr lang="en-US" sz="11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1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100" b="1" dirty="0" smtClean="0">
                          <a:latin typeface="Calibri"/>
                          <a:ea typeface="Calibri"/>
                          <a:cs typeface="Times New Roman"/>
                        </a:rPr>
                        <a:t>108</a:t>
                      </a:r>
                      <a:endParaRPr lang="en-US" sz="1100" b="1" dirty="0">
                        <a:latin typeface="Calibri"/>
                        <a:ea typeface="Calibri"/>
                        <a:cs typeface="Times New Roman"/>
                      </a:endParaRPr>
                    </a:p>
                  </a:txBody>
                  <a:tcPr marL="68580" marR="68580" marT="0" marB="0"/>
                </a:tc>
              </a:tr>
            </a:tbl>
          </a:graphicData>
        </a:graphic>
      </p:graphicFrame>
      <p:sp>
        <p:nvSpPr>
          <p:cNvPr id="6" name="Title 1"/>
          <p:cNvSpPr>
            <a:spLocks noGrp="1"/>
          </p:cNvSpPr>
          <p:nvPr>
            <p:ph type="ctrTitle"/>
          </p:nvPr>
        </p:nvSpPr>
        <p:spPr>
          <a:xfrm>
            <a:off x="762000" y="1371601"/>
            <a:ext cx="7772400" cy="1066800"/>
          </a:xfrm>
        </p:spPr>
        <p:txBody>
          <a:bodyPr/>
          <a:lstStyle/>
          <a:p>
            <a:r>
              <a:rPr lang="en-US" dirty="0" smtClean="0"/>
              <a:t>NComputing Installations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838200"/>
          </a:xfrm>
        </p:spPr>
        <p:txBody>
          <a:bodyPr>
            <a:normAutofit fontScale="90000"/>
          </a:bodyPr>
          <a:lstStyle/>
          <a:p>
            <a:r>
              <a:rPr lang="en-US" dirty="0" smtClean="0"/>
              <a:t>Total Cost: </a:t>
            </a:r>
            <a:br>
              <a:rPr lang="en-US" dirty="0" smtClean="0"/>
            </a:br>
            <a:r>
              <a:rPr lang="en-US" dirty="0" smtClean="0"/>
              <a:t>all PC lab computers vs. NComputing</a:t>
            </a:r>
            <a:br>
              <a:rPr lang="en-US" dirty="0" smtClean="0"/>
            </a:br>
            <a:endParaRPr lang="en-US" dirty="0"/>
          </a:p>
        </p:txBody>
      </p:sp>
      <p:pic>
        <p:nvPicPr>
          <p:cNvPr id="4" name="Picture 3" descr="actualcostnew.tif"/>
          <p:cNvPicPr>
            <a:picLocks noChangeAspect="1"/>
          </p:cNvPicPr>
          <p:nvPr/>
        </p:nvPicPr>
        <p:blipFill>
          <a:blip r:embed="rId3"/>
          <a:stretch>
            <a:fillRect/>
          </a:stretch>
        </p:blipFill>
        <p:spPr>
          <a:xfrm>
            <a:off x="1905000" y="2819400"/>
            <a:ext cx="4608821" cy="315437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600200"/>
            <a:ext cx="8229600" cy="6397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800" b="1" dirty="0" smtClean="0">
                <a:solidFill>
                  <a:srgbClr val="006600"/>
                </a:solidFill>
                <a:effectLst>
                  <a:outerShdw blurRad="38100" dist="38100" dir="2700000" algn="tl">
                    <a:srgbClr val="000000">
                      <a:alpha val="43137"/>
                    </a:srgbClr>
                  </a:outerShdw>
                </a:effectLst>
                <a:latin typeface="+mj-lt"/>
                <a:ea typeface="+mj-ea"/>
                <a:cs typeface="+mj-cs"/>
              </a:rPr>
              <a:t>Power Usage</a:t>
            </a:r>
            <a:endParaRPr kumimoji="0" lang="en-US" sz="48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pic>
        <p:nvPicPr>
          <p:cNvPr id="6"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pic>
        <p:nvPicPr>
          <p:cNvPr id="8" name="Picture 7" descr="IT_Globe_Flyer_1280x1024.jpg"/>
          <p:cNvPicPr>
            <a:picLocks noChangeAspect="1"/>
          </p:cNvPicPr>
          <p:nvPr/>
        </p:nvPicPr>
        <p:blipFill>
          <a:blip r:embed="rId5"/>
          <a:stretch>
            <a:fillRect/>
          </a:stretch>
        </p:blipFill>
        <p:spPr>
          <a:xfrm>
            <a:off x="2209800" y="2438400"/>
            <a:ext cx="4495800" cy="359664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7772400" cy="231775"/>
          </a:xfrm>
        </p:spPr>
        <p:txBody>
          <a:bodyPr>
            <a:normAutofit fontScale="90000"/>
          </a:bodyPr>
          <a:lstStyle/>
          <a:p>
            <a:r>
              <a:rPr lang="en-US" dirty="0" smtClean="0"/>
              <a:t>Energy Cost Comparison</a:t>
            </a:r>
            <a:endParaRPr lang="en-US" dirty="0"/>
          </a:p>
        </p:txBody>
      </p:sp>
      <p:pic>
        <p:nvPicPr>
          <p:cNvPr id="5" name="Picture 4" descr="energycomp.tif"/>
          <p:cNvPicPr>
            <a:picLocks noChangeAspect="1"/>
          </p:cNvPicPr>
          <p:nvPr/>
        </p:nvPicPr>
        <p:blipFill>
          <a:blip r:embed="rId3"/>
          <a:stretch>
            <a:fillRect/>
          </a:stretch>
        </p:blipFill>
        <p:spPr>
          <a:xfrm>
            <a:off x="4191000" y="2133600"/>
            <a:ext cx="4768381" cy="4148553"/>
          </a:xfrm>
          <a:prstGeom prst="rect">
            <a:avLst/>
          </a:prstGeom>
        </p:spPr>
      </p:pic>
      <p:pic>
        <p:nvPicPr>
          <p:cNvPr id="7" name="Picture 6" descr="energycomparison.tif"/>
          <p:cNvPicPr>
            <a:picLocks noChangeAspect="1"/>
          </p:cNvPicPr>
          <p:nvPr/>
        </p:nvPicPr>
        <p:blipFill>
          <a:blip r:embed="rId4"/>
          <a:stretch>
            <a:fillRect/>
          </a:stretch>
        </p:blipFill>
        <p:spPr>
          <a:xfrm>
            <a:off x="304800" y="1981200"/>
            <a:ext cx="4228333" cy="453517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6600"/>
                </a:solidFill>
                <a:effectLst>
                  <a:outerShdw blurRad="38100" dist="38100" dir="2700000" algn="tl">
                    <a:srgbClr val="000000">
                      <a:alpha val="43137"/>
                    </a:srgbClr>
                  </a:outerShdw>
                </a:effectLst>
                <a:latin typeface="+mn-lt"/>
                <a:ea typeface="+mn-ea"/>
                <a:cs typeface="+mn-cs"/>
              </a:rPr>
              <a:t>Abstract</a:t>
            </a:r>
            <a:endParaRPr lang="en-US" b="1" dirty="0">
              <a:solidFill>
                <a:srgbClr val="006600"/>
              </a:solidFill>
              <a:effectLst>
                <a:outerShdw blurRad="38100" dist="38100" dir="2700000" algn="tl">
                  <a:srgbClr val="000000">
                    <a:alpha val="43137"/>
                  </a:srgbClr>
                </a:outerShdw>
              </a:effectLst>
              <a:latin typeface="+mn-lt"/>
              <a:ea typeface="+mn-ea"/>
              <a:cs typeface="+mn-cs"/>
            </a:endParaRPr>
          </a:p>
        </p:txBody>
      </p:sp>
      <p:sp>
        <p:nvSpPr>
          <p:cNvPr id="3" name="Content Placeholder 2"/>
          <p:cNvSpPr>
            <a:spLocks noGrp="1"/>
          </p:cNvSpPr>
          <p:nvPr>
            <p:ph idx="1"/>
          </p:nvPr>
        </p:nvSpPr>
        <p:spPr/>
        <p:txBody>
          <a:bodyPr>
            <a:normAutofit fontScale="92500"/>
          </a:bodyPr>
          <a:lstStyle/>
          <a:p>
            <a:endParaRPr lang="en-US" b="1" dirty="0" smtClean="0"/>
          </a:p>
          <a:p>
            <a:pPr>
              <a:buNone/>
            </a:pPr>
            <a:r>
              <a:rPr lang="en-US" dirty="0" smtClean="0"/>
              <a:t>	Pepperdine University is conducting a 12-month study to assess the costs and feasibility of </a:t>
            </a:r>
            <a:r>
              <a:rPr lang="en-US" b="1" dirty="0" smtClean="0">
                <a:solidFill>
                  <a:srgbClr val="FF0000"/>
                </a:solidFill>
              </a:rPr>
              <a:t>replacing desktop computers with virtual machines that allow multiple people to share a single PC</a:t>
            </a:r>
            <a:r>
              <a:rPr lang="en-US" dirty="0" smtClean="0"/>
              <a:t>. Results from a pilot implementation will be shared revealing costs, power usage, ease of administration, user satisfaction, and recommendations for installation.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Where installed?</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
        <p:nvSpPr>
          <p:cNvPr id="10" name="TextBox 9"/>
          <p:cNvSpPr txBox="1"/>
          <p:nvPr/>
        </p:nvSpPr>
        <p:spPr>
          <a:xfrm>
            <a:off x="609600" y="2743200"/>
            <a:ext cx="7924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1143000"/>
            <a:ext cx="8229600" cy="1143000"/>
          </a:xfrm>
        </p:spPr>
        <p:txBody>
          <a:bodyPr>
            <a:normAutofit fontScale="90000"/>
          </a:bodyPr>
          <a:lstStyle/>
          <a:p>
            <a:r>
              <a:rPr lang="en-US" sz="4000" dirty="0" smtClean="0"/>
              <a:t/>
            </a:r>
            <a:br>
              <a:rPr lang="en-US" sz="4000" dirty="0" smtClean="0"/>
            </a:br>
            <a:r>
              <a:rPr lang="en-US" sz="4000" b="1" dirty="0" smtClean="0">
                <a:solidFill>
                  <a:srgbClr val="006600"/>
                </a:solidFill>
                <a:effectLst>
                  <a:outerShdw blurRad="38100" dist="38100" dir="2700000" algn="tl">
                    <a:srgbClr val="000000">
                      <a:alpha val="43137"/>
                    </a:srgbClr>
                  </a:outerShdw>
                </a:effectLst>
              </a:rPr>
              <a:t>Public Areas</a:t>
            </a:r>
            <a:r>
              <a:rPr lang="en-US" sz="4000" dirty="0" smtClean="0"/>
              <a:t/>
            </a:r>
            <a:br>
              <a:rPr lang="en-US" sz="4000" dirty="0" smtClean="0"/>
            </a:br>
            <a:endParaRPr lang="en-US" sz="4000" dirty="0" smtClean="0"/>
          </a:p>
        </p:txBody>
      </p:sp>
      <p:sp>
        <p:nvSpPr>
          <p:cNvPr id="5" name="Rectangle 3"/>
          <p:cNvSpPr txBox="1">
            <a:spLocks noChangeArrowheads="1"/>
          </p:cNvSpPr>
          <p:nvPr/>
        </p:nvSpPr>
        <p:spPr>
          <a:xfrm>
            <a:off x="457200" y="2209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a:srcRect r="39368"/>
          <a:stretch>
            <a:fillRect/>
          </a:stretch>
        </p:blipFill>
        <p:spPr bwMode="auto">
          <a:xfrm>
            <a:off x="0" y="0"/>
            <a:ext cx="9144000" cy="1447800"/>
          </a:xfrm>
          <a:prstGeom prst="rect">
            <a:avLst/>
          </a:prstGeom>
          <a:noFill/>
          <a:ln w="9525">
            <a:noFill/>
            <a:miter lim="800000"/>
            <a:headEnd/>
            <a:tailEnd/>
          </a:ln>
          <a:effectLst/>
        </p:spPr>
      </p:pic>
      <p:pic>
        <p:nvPicPr>
          <p:cNvPr id="8" name="Picture 7" descr="NComputing 002.jpg"/>
          <p:cNvPicPr>
            <a:picLocks noChangeAspect="1"/>
          </p:cNvPicPr>
          <p:nvPr/>
        </p:nvPicPr>
        <p:blipFill>
          <a:blip r:embed="rId3" cstate="print"/>
          <a:stretch>
            <a:fillRect/>
          </a:stretch>
        </p:blipFill>
        <p:spPr>
          <a:xfrm>
            <a:off x="304800" y="2209800"/>
            <a:ext cx="2946400" cy="2209800"/>
          </a:xfrm>
          <a:prstGeom prst="rect">
            <a:avLst/>
          </a:prstGeom>
        </p:spPr>
      </p:pic>
      <p:pic>
        <p:nvPicPr>
          <p:cNvPr id="11" name="Picture 10" descr="peppic.jpg"/>
          <p:cNvPicPr>
            <a:picLocks noChangeAspect="1"/>
          </p:cNvPicPr>
          <p:nvPr/>
        </p:nvPicPr>
        <p:blipFill>
          <a:blip r:embed="rId4"/>
          <a:stretch>
            <a:fillRect/>
          </a:stretch>
        </p:blipFill>
        <p:spPr>
          <a:xfrm>
            <a:off x="0" y="5432581"/>
            <a:ext cx="1905000" cy="1425419"/>
          </a:xfrm>
          <a:prstGeom prst="rect">
            <a:avLst/>
          </a:prstGeom>
        </p:spPr>
      </p:pic>
      <p:pic>
        <p:nvPicPr>
          <p:cNvPr id="12" name="Picture 11" descr="sandbar5.JPG"/>
          <p:cNvPicPr>
            <a:picLocks noChangeAspect="1"/>
          </p:cNvPicPr>
          <p:nvPr/>
        </p:nvPicPr>
        <p:blipFill>
          <a:blip r:embed="rId5" cstate="print"/>
          <a:stretch>
            <a:fillRect/>
          </a:stretch>
        </p:blipFill>
        <p:spPr>
          <a:xfrm>
            <a:off x="4267200" y="2743200"/>
            <a:ext cx="3413760" cy="25603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1143000"/>
            <a:ext cx="8229600" cy="1143000"/>
          </a:xfrm>
        </p:spPr>
        <p:txBody>
          <a:bodyPr>
            <a:normAutofit fontScale="90000"/>
          </a:bodyPr>
          <a:lstStyle/>
          <a:p>
            <a:r>
              <a:rPr lang="en-US" sz="4000" dirty="0" smtClean="0"/>
              <a:t/>
            </a:r>
            <a:br>
              <a:rPr lang="en-US" sz="4000" dirty="0" smtClean="0"/>
            </a:br>
            <a:r>
              <a:rPr lang="en-US" sz="4000" b="1" dirty="0" smtClean="0">
                <a:solidFill>
                  <a:srgbClr val="006600"/>
                </a:solidFill>
                <a:effectLst>
                  <a:outerShdw blurRad="38100" dist="38100" dir="2700000" algn="tl">
                    <a:srgbClr val="000000">
                      <a:alpha val="43137"/>
                    </a:srgbClr>
                  </a:outerShdw>
                </a:effectLst>
              </a:rPr>
              <a:t>Sandbar Café Malibu Campus</a:t>
            </a:r>
            <a:r>
              <a:rPr lang="en-US" sz="4000" dirty="0" smtClean="0"/>
              <a:t/>
            </a:r>
            <a:br>
              <a:rPr lang="en-US" sz="4000" dirty="0" smtClean="0"/>
            </a:br>
            <a:endParaRPr lang="en-US" sz="4000" dirty="0" smtClean="0"/>
          </a:p>
        </p:txBody>
      </p:sp>
      <p:sp>
        <p:nvSpPr>
          <p:cNvPr id="5" name="Rectangle 3"/>
          <p:cNvSpPr txBox="1">
            <a:spLocks noChangeArrowheads="1"/>
          </p:cNvSpPr>
          <p:nvPr/>
        </p:nvSpPr>
        <p:spPr>
          <a:xfrm>
            <a:off x="457200" y="2209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11" name="Picture 10" descr="peppic.jpg"/>
          <p:cNvPicPr>
            <a:picLocks noChangeAspect="1"/>
          </p:cNvPicPr>
          <p:nvPr/>
        </p:nvPicPr>
        <p:blipFill>
          <a:blip r:embed="rId4"/>
          <a:stretch>
            <a:fillRect/>
          </a:stretch>
        </p:blipFill>
        <p:spPr>
          <a:xfrm>
            <a:off x="0" y="5432581"/>
            <a:ext cx="1905000" cy="1425419"/>
          </a:xfrm>
          <a:prstGeom prst="rect">
            <a:avLst/>
          </a:prstGeom>
        </p:spPr>
      </p:pic>
      <p:sp>
        <p:nvSpPr>
          <p:cNvPr id="9" name="TextBox 8"/>
          <p:cNvSpPr txBox="1"/>
          <p:nvPr/>
        </p:nvSpPr>
        <p:spPr>
          <a:xfrm>
            <a:off x="3810000" y="2514600"/>
            <a:ext cx="3962400" cy="2308324"/>
          </a:xfrm>
          <a:prstGeom prst="rect">
            <a:avLst/>
          </a:prstGeom>
          <a:noFill/>
        </p:spPr>
        <p:txBody>
          <a:bodyPr wrap="square" rtlCol="0">
            <a:spAutoFit/>
          </a:bodyPr>
          <a:lstStyle/>
          <a:p>
            <a:r>
              <a:rPr lang="en-US" b="1" dirty="0" smtClean="0"/>
              <a:t>16 L230 Units</a:t>
            </a:r>
          </a:p>
          <a:p>
            <a:r>
              <a:rPr lang="en-US" dirty="0" smtClean="0"/>
              <a:t>Windows Server 2003</a:t>
            </a:r>
          </a:p>
          <a:p>
            <a:r>
              <a:rPr lang="en-US" dirty="0" smtClean="0"/>
              <a:t>  HP Compaq DC5800s</a:t>
            </a:r>
          </a:p>
          <a:p>
            <a:r>
              <a:rPr lang="en-US" dirty="0" smtClean="0"/>
              <a:t>  Intel Core 2 Duo</a:t>
            </a:r>
          </a:p>
          <a:p>
            <a:r>
              <a:rPr lang="en-US" dirty="0" smtClean="0"/>
              <a:t>  4 GB RAM</a:t>
            </a:r>
          </a:p>
          <a:p>
            <a:r>
              <a:rPr lang="en-US" dirty="0" smtClean="0"/>
              <a:t>  80 GB HDD</a:t>
            </a:r>
          </a:p>
          <a:p>
            <a:r>
              <a:rPr lang="en-US" dirty="0" smtClean="0"/>
              <a:t>  (30 possible)</a:t>
            </a:r>
          </a:p>
          <a:p>
            <a:pPr>
              <a:buFontTx/>
              <a:buChar char="-"/>
            </a:pPr>
            <a:endParaRPr lang="en-US" dirty="0"/>
          </a:p>
        </p:txBody>
      </p:sp>
      <p:pic>
        <p:nvPicPr>
          <p:cNvPr id="13" name="Picture 12" descr="sandbar5.JPG"/>
          <p:cNvPicPr>
            <a:picLocks noChangeAspect="1"/>
          </p:cNvPicPr>
          <p:nvPr/>
        </p:nvPicPr>
        <p:blipFill>
          <a:blip r:embed="rId5" cstate="print"/>
          <a:stretch>
            <a:fillRect/>
          </a:stretch>
        </p:blipFill>
        <p:spPr>
          <a:xfrm>
            <a:off x="304800" y="2209800"/>
            <a:ext cx="3149600" cy="2362200"/>
          </a:xfrm>
          <a:prstGeom prst="rect">
            <a:avLst/>
          </a:prstGeom>
        </p:spPr>
      </p:pic>
      <p:pic>
        <p:nvPicPr>
          <p:cNvPr id="14" name="Picture 13" descr="sandbar6.JPG"/>
          <p:cNvPicPr>
            <a:picLocks noChangeAspect="1"/>
          </p:cNvPicPr>
          <p:nvPr/>
        </p:nvPicPr>
        <p:blipFill>
          <a:blip r:embed="rId6" cstate="print"/>
          <a:stretch>
            <a:fillRect/>
          </a:stretch>
        </p:blipFill>
        <p:spPr>
          <a:xfrm>
            <a:off x="6172200" y="3962400"/>
            <a:ext cx="2499360" cy="187452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1143000"/>
            <a:ext cx="8229600" cy="1143000"/>
          </a:xfrm>
        </p:spPr>
        <p:txBody>
          <a:bodyPr>
            <a:normAutofit fontScale="90000"/>
          </a:bodyPr>
          <a:lstStyle/>
          <a:p>
            <a:r>
              <a:rPr lang="en-US" sz="4000" dirty="0" smtClean="0"/>
              <a:t/>
            </a:r>
            <a:br>
              <a:rPr lang="en-US" sz="4000" dirty="0" smtClean="0"/>
            </a:br>
            <a:r>
              <a:rPr lang="en-US" sz="4000" b="1" dirty="0" smtClean="0">
                <a:solidFill>
                  <a:srgbClr val="006600"/>
                </a:solidFill>
                <a:effectLst>
                  <a:outerShdw blurRad="38100" dist="38100" dir="2700000" algn="tl">
                    <a:srgbClr val="000000">
                      <a:alpha val="43137"/>
                    </a:srgbClr>
                  </a:outerShdw>
                </a:effectLst>
              </a:rPr>
              <a:t>West Los Angeles Graduate Campus</a:t>
            </a:r>
            <a:r>
              <a:rPr lang="en-US" sz="4000" dirty="0" smtClean="0"/>
              <a:t/>
            </a:r>
            <a:br>
              <a:rPr lang="en-US" sz="4000" dirty="0" smtClean="0"/>
            </a:br>
            <a:endParaRPr lang="en-US" sz="4000" dirty="0" smtClean="0"/>
          </a:p>
        </p:txBody>
      </p:sp>
      <p:sp>
        <p:nvSpPr>
          <p:cNvPr id="5" name="Rectangle 3"/>
          <p:cNvSpPr txBox="1">
            <a:spLocks noChangeArrowheads="1"/>
          </p:cNvSpPr>
          <p:nvPr/>
        </p:nvSpPr>
        <p:spPr>
          <a:xfrm>
            <a:off x="457200" y="2209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8" name="Picture 7" descr="NComputing 002.jpg"/>
          <p:cNvPicPr>
            <a:picLocks noChangeAspect="1"/>
          </p:cNvPicPr>
          <p:nvPr/>
        </p:nvPicPr>
        <p:blipFill>
          <a:blip r:embed="rId4" cstate="print"/>
          <a:stretch>
            <a:fillRect/>
          </a:stretch>
        </p:blipFill>
        <p:spPr>
          <a:xfrm>
            <a:off x="304800" y="2209800"/>
            <a:ext cx="2946400" cy="2209800"/>
          </a:xfrm>
          <a:prstGeom prst="rect">
            <a:avLst/>
          </a:prstGeom>
        </p:spPr>
      </p:pic>
      <p:pic>
        <p:nvPicPr>
          <p:cNvPr id="11" name="Picture 10" descr="peppic.jpg"/>
          <p:cNvPicPr>
            <a:picLocks noChangeAspect="1"/>
          </p:cNvPicPr>
          <p:nvPr/>
        </p:nvPicPr>
        <p:blipFill>
          <a:blip r:embed="rId5"/>
          <a:stretch>
            <a:fillRect/>
          </a:stretch>
        </p:blipFill>
        <p:spPr>
          <a:xfrm>
            <a:off x="0" y="5432581"/>
            <a:ext cx="1905000" cy="1425419"/>
          </a:xfrm>
          <a:prstGeom prst="rect">
            <a:avLst/>
          </a:prstGeom>
        </p:spPr>
      </p:pic>
      <p:sp>
        <p:nvSpPr>
          <p:cNvPr id="9" name="TextBox 8"/>
          <p:cNvSpPr txBox="1"/>
          <p:nvPr/>
        </p:nvSpPr>
        <p:spPr>
          <a:xfrm>
            <a:off x="3200400" y="2133600"/>
            <a:ext cx="5410200" cy="2308324"/>
          </a:xfrm>
          <a:prstGeom prst="rect">
            <a:avLst/>
          </a:prstGeom>
          <a:noFill/>
        </p:spPr>
        <p:txBody>
          <a:bodyPr wrap="square" rtlCol="0">
            <a:spAutoFit/>
          </a:bodyPr>
          <a:lstStyle/>
          <a:p>
            <a:r>
              <a:rPr lang="en-US" b="1" dirty="0" smtClean="0"/>
              <a:t>6 L230 Units</a:t>
            </a:r>
          </a:p>
          <a:p>
            <a:r>
              <a:rPr lang="en-US" dirty="0" smtClean="0"/>
              <a:t>HP DX2300M </a:t>
            </a:r>
          </a:p>
          <a:p>
            <a:r>
              <a:rPr lang="en-US" dirty="0" smtClean="0"/>
              <a:t>Windows XP (6 Users – Lab environment)</a:t>
            </a:r>
          </a:p>
          <a:p>
            <a:r>
              <a:rPr lang="en-US" dirty="0" smtClean="0"/>
              <a:t>1.6 GHZ</a:t>
            </a:r>
          </a:p>
          <a:p>
            <a:r>
              <a:rPr lang="en-US" dirty="0" smtClean="0"/>
              <a:t>2 GB Ram</a:t>
            </a:r>
          </a:p>
          <a:p>
            <a:r>
              <a:rPr lang="en-US" dirty="0" smtClean="0"/>
              <a:t>80 GB Hard Drive</a:t>
            </a:r>
          </a:p>
          <a:p>
            <a:pPr>
              <a:buFontTx/>
              <a:buChar char="-"/>
            </a:pPr>
            <a:endParaRPr lang="en-US" dirty="0" smtClean="0"/>
          </a:p>
          <a:p>
            <a:pPr>
              <a:buFontTx/>
              <a:buChar char="-"/>
            </a:pPr>
            <a:endParaRPr lang="en-US" dirty="0"/>
          </a:p>
        </p:txBody>
      </p:sp>
      <p:sp>
        <p:nvSpPr>
          <p:cNvPr id="10" name="TextBox 9"/>
          <p:cNvSpPr txBox="1"/>
          <p:nvPr/>
        </p:nvSpPr>
        <p:spPr>
          <a:xfrm>
            <a:off x="2362200" y="4876800"/>
            <a:ext cx="3962400" cy="1200329"/>
          </a:xfrm>
          <a:prstGeom prst="rect">
            <a:avLst/>
          </a:prstGeom>
          <a:noFill/>
        </p:spPr>
        <p:txBody>
          <a:bodyPr wrap="square" rtlCol="0">
            <a:spAutoFit/>
          </a:bodyPr>
          <a:lstStyle/>
          <a:p>
            <a:r>
              <a:rPr lang="en-US" b="1" dirty="0" smtClean="0"/>
              <a:t>Kiosks</a:t>
            </a:r>
          </a:p>
          <a:p>
            <a:pPr>
              <a:buFontTx/>
              <a:buChar char="-"/>
            </a:pPr>
            <a:r>
              <a:rPr lang="en-US" dirty="0" smtClean="0"/>
              <a:t>3  X300 units</a:t>
            </a:r>
          </a:p>
          <a:p>
            <a:pPr>
              <a:buFontTx/>
              <a:buChar char="-"/>
            </a:pPr>
            <a:r>
              <a:rPr lang="en-US" dirty="0" smtClean="0"/>
              <a:t> Regular PC Host Machine</a:t>
            </a:r>
          </a:p>
          <a:p>
            <a:endParaRPr lang="en-US" dirty="0"/>
          </a:p>
        </p:txBody>
      </p:sp>
      <p:pic>
        <p:nvPicPr>
          <p:cNvPr id="12" name="Picture 11" descr="DSC05762.JPG"/>
          <p:cNvPicPr>
            <a:picLocks noChangeAspect="1"/>
          </p:cNvPicPr>
          <p:nvPr/>
        </p:nvPicPr>
        <p:blipFill>
          <a:blip r:embed="rId6" cstate="print"/>
          <a:stretch>
            <a:fillRect/>
          </a:stretch>
        </p:blipFill>
        <p:spPr>
          <a:xfrm>
            <a:off x="6324600" y="3581400"/>
            <a:ext cx="2590800" cy="19431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1143000"/>
            <a:ext cx="8229600" cy="1143000"/>
          </a:xfrm>
        </p:spPr>
        <p:txBody>
          <a:bodyPr>
            <a:normAutofit fontScale="90000"/>
          </a:bodyPr>
          <a:lstStyle/>
          <a:p>
            <a:r>
              <a:rPr lang="en-US" sz="4000" dirty="0" smtClean="0"/>
              <a:t/>
            </a:r>
            <a:br>
              <a:rPr lang="en-US" sz="4000" dirty="0" smtClean="0"/>
            </a:br>
            <a:r>
              <a:rPr lang="en-US" sz="4000" b="1" dirty="0" smtClean="0">
                <a:solidFill>
                  <a:srgbClr val="006600"/>
                </a:solidFill>
                <a:effectLst>
                  <a:outerShdw blurRad="38100" dist="38100" dir="2700000" algn="tl">
                    <a:srgbClr val="000000">
                      <a:alpha val="43137"/>
                    </a:srgbClr>
                  </a:outerShdw>
                </a:effectLst>
              </a:rPr>
              <a:t>Malibu Payson Library</a:t>
            </a:r>
            <a:r>
              <a:rPr lang="en-US" sz="4000" dirty="0" smtClean="0"/>
              <a:t/>
            </a:r>
            <a:br>
              <a:rPr lang="en-US" sz="4000" dirty="0" smtClean="0"/>
            </a:br>
            <a:endParaRPr lang="en-US" sz="4000" dirty="0" smtClean="0"/>
          </a:p>
        </p:txBody>
      </p:sp>
      <p:sp>
        <p:nvSpPr>
          <p:cNvPr id="5" name="Rectangle 3"/>
          <p:cNvSpPr txBox="1">
            <a:spLocks noChangeArrowheads="1"/>
          </p:cNvSpPr>
          <p:nvPr/>
        </p:nvSpPr>
        <p:spPr>
          <a:xfrm>
            <a:off x="457200" y="2209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a:srcRect r="39368"/>
          <a:stretch>
            <a:fillRect/>
          </a:stretch>
        </p:blipFill>
        <p:spPr bwMode="auto">
          <a:xfrm>
            <a:off x="0" y="0"/>
            <a:ext cx="9144000" cy="1447800"/>
          </a:xfrm>
          <a:prstGeom prst="rect">
            <a:avLst/>
          </a:prstGeom>
          <a:noFill/>
          <a:ln w="9525">
            <a:noFill/>
            <a:miter lim="800000"/>
            <a:headEnd/>
            <a:tailEnd/>
          </a:ln>
          <a:effectLst/>
        </p:spPr>
      </p:pic>
      <p:pic>
        <p:nvPicPr>
          <p:cNvPr id="11" name="Picture 10" descr="peppic.jpg"/>
          <p:cNvPicPr>
            <a:picLocks noChangeAspect="1"/>
          </p:cNvPicPr>
          <p:nvPr/>
        </p:nvPicPr>
        <p:blipFill>
          <a:blip r:embed="rId3"/>
          <a:stretch>
            <a:fillRect/>
          </a:stretch>
        </p:blipFill>
        <p:spPr>
          <a:xfrm>
            <a:off x="0" y="5432581"/>
            <a:ext cx="1905000" cy="1425419"/>
          </a:xfrm>
          <a:prstGeom prst="rect">
            <a:avLst/>
          </a:prstGeom>
        </p:spPr>
      </p:pic>
      <p:sp>
        <p:nvSpPr>
          <p:cNvPr id="9" name="TextBox 8"/>
          <p:cNvSpPr txBox="1"/>
          <p:nvPr/>
        </p:nvSpPr>
        <p:spPr>
          <a:xfrm>
            <a:off x="3200400" y="2133600"/>
            <a:ext cx="5410200" cy="2585323"/>
          </a:xfrm>
          <a:prstGeom prst="rect">
            <a:avLst/>
          </a:prstGeom>
          <a:noFill/>
        </p:spPr>
        <p:txBody>
          <a:bodyPr wrap="square" rtlCol="0">
            <a:spAutoFit/>
          </a:bodyPr>
          <a:lstStyle/>
          <a:p>
            <a:r>
              <a:rPr lang="en-US" b="1" dirty="0" smtClean="0"/>
              <a:t>3 X300 Units</a:t>
            </a:r>
            <a:endParaRPr lang="en-US" dirty="0" smtClean="0"/>
          </a:p>
          <a:p>
            <a:r>
              <a:rPr lang="en-US" dirty="0" smtClean="0"/>
              <a:t>  Windows XP Pro</a:t>
            </a:r>
          </a:p>
          <a:p>
            <a:r>
              <a:rPr lang="en-US" dirty="0" smtClean="0"/>
              <a:t>  Dell Optiplex GX270</a:t>
            </a:r>
          </a:p>
          <a:p>
            <a:r>
              <a:rPr lang="en-US" dirty="0" smtClean="0"/>
              <a:t>  P4 2.8 GHz</a:t>
            </a:r>
          </a:p>
          <a:p>
            <a:r>
              <a:rPr lang="en-US" dirty="0" smtClean="0"/>
              <a:t>  768 MB RAM</a:t>
            </a:r>
          </a:p>
          <a:p>
            <a:r>
              <a:rPr lang="en-US" dirty="0" smtClean="0"/>
              <a:t>  40 GB HDD</a:t>
            </a:r>
          </a:p>
          <a:p>
            <a:r>
              <a:rPr lang="en-US" dirty="0" smtClean="0"/>
              <a:t> </a:t>
            </a:r>
          </a:p>
          <a:p>
            <a:pPr>
              <a:buFontTx/>
              <a:buChar char="-"/>
            </a:pPr>
            <a:endParaRPr lang="en-US" dirty="0" smtClean="0"/>
          </a:p>
          <a:p>
            <a:pPr>
              <a:buFontTx/>
              <a:buChar char="-"/>
            </a:pPr>
            <a:endParaRPr lang="en-US" dirty="0"/>
          </a:p>
        </p:txBody>
      </p:sp>
      <p:pic>
        <p:nvPicPr>
          <p:cNvPr id="13" name="Picture 12" descr="hac2.jpg"/>
          <p:cNvPicPr>
            <a:picLocks noChangeAspect="1"/>
          </p:cNvPicPr>
          <p:nvPr/>
        </p:nvPicPr>
        <p:blipFill>
          <a:blip r:embed="rId4" cstate="print"/>
          <a:stretch>
            <a:fillRect/>
          </a:stretch>
        </p:blipFill>
        <p:spPr>
          <a:xfrm>
            <a:off x="0" y="2362200"/>
            <a:ext cx="3048000" cy="2286000"/>
          </a:xfrm>
          <a:prstGeom prst="rect">
            <a:avLst/>
          </a:prstGeom>
        </p:spPr>
      </p:pic>
      <p:pic>
        <p:nvPicPr>
          <p:cNvPr id="14" name="Picture 13" descr="hac.jpg"/>
          <p:cNvPicPr>
            <a:picLocks noChangeAspect="1"/>
          </p:cNvPicPr>
          <p:nvPr/>
        </p:nvPicPr>
        <p:blipFill>
          <a:blip r:embed="rId5" cstate="print"/>
          <a:stretch>
            <a:fillRect/>
          </a:stretch>
        </p:blipFill>
        <p:spPr>
          <a:xfrm>
            <a:off x="5791200" y="3657600"/>
            <a:ext cx="3048000" cy="22860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Autofit/>
          </a:bodyPr>
          <a:lstStyle/>
          <a:p>
            <a:r>
              <a:rPr lang="en-US" sz="3200" b="1" dirty="0" smtClean="0">
                <a:solidFill>
                  <a:srgbClr val="006600"/>
                </a:solidFill>
                <a:effectLst>
                  <a:outerShdw blurRad="38100" dist="38100" dir="2700000" algn="tl">
                    <a:srgbClr val="000000">
                      <a:alpha val="43137"/>
                    </a:srgbClr>
                  </a:outerShdw>
                </a:effectLst>
              </a:rPr>
              <a:t>Center for Communications and Business Café</a:t>
            </a:r>
            <a:endParaRPr lang="en-US" sz="3200" b="1" dirty="0">
              <a:solidFill>
                <a:srgbClr val="0066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9" name="Picture 8" descr="peppic.jpg"/>
          <p:cNvPicPr>
            <a:picLocks noChangeAspect="1"/>
          </p:cNvPicPr>
          <p:nvPr/>
        </p:nvPicPr>
        <p:blipFill>
          <a:blip r:embed="rId4"/>
          <a:stretch>
            <a:fillRect/>
          </a:stretch>
        </p:blipFill>
        <p:spPr>
          <a:xfrm>
            <a:off x="0" y="5432581"/>
            <a:ext cx="1905000" cy="1425419"/>
          </a:xfrm>
          <a:prstGeom prst="rect">
            <a:avLst/>
          </a:prstGeom>
        </p:spPr>
      </p:pic>
      <p:pic>
        <p:nvPicPr>
          <p:cNvPr id="10" name="Picture 9" descr="CCB_NComputing_08.jpg"/>
          <p:cNvPicPr>
            <a:picLocks noChangeAspect="1"/>
          </p:cNvPicPr>
          <p:nvPr/>
        </p:nvPicPr>
        <p:blipFill>
          <a:blip r:embed="rId5" cstate="print"/>
          <a:stretch>
            <a:fillRect/>
          </a:stretch>
        </p:blipFill>
        <p:spPr>
          <a:xfrm>
            <a:off x="381000" y="2705100"/>
            <a:ext cx="3200400" cy="2400300"/>
          </a:xfrm>
          <a:prstGeom prst="rect">
            <a:avLst/>
          </a:prstGeom>
        </p:spPr>
      </p:pic>
      <p:pic>
        <p:nvPicPr>
          <p:cNvPr id="11" name="Picture 10" descr="CCB_NComputing_02.jpg"/>
          <p:cNvPicPr>
            <a:picLocks noChangeAspect="1"/>
          </p:cNvPicPr>
          <p:nvPr/>
        </p:nvPicPr>
        <p:blipFill>
          <a:blip r:embed="rId6" cstate="print"/>
          <a:stretch>
            <a:fillRect/>
          </a:stretch>
        </p:blipFill>
        <p:spPr>
          <a:xfrm>
            <a:off x="5029200" y="3048000"/>
            <a:ext cx="3657600" cy="2743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57200" y="1143000"/>
            <a:ext cx="8229600" cy="1143000"/>
          </a:xfrm>
        </p:spPr>
        <p:txBody>
          <a:bodyPr>
            <a:normAutofit fontScale="90000"/>
          </a:bodyPr>
          <a:lstStyle/>
          <a:p>
            <a:r>
              <a:rPr lang="en-US" sz="4000" dirty="0" smtClean="0"/>
              <a:t/>
            </a:r>
            <a:br>
              <a:rPr lang="en-US" sz="4000" dirty="0" smtClean="0"/>
            </a:br>
            <a:r>
              <a:rPr lang="en-US" sz="4000" b="1" dirty="0" smtClean="0">
                <a:solidFill>
                  <a:srgbClr val="006600"/>
                </a:solidFill>
                <a:effectLst>
                  <a:outerShdw blurRad="38100" dist="38100" dir="2700000" algn="tl">
                    <a:srgbClr val="000000">
                      <a:alpha val="43137"/>
                    </a:srgbClr>
                  </a:outerShdw>
                </a:effectLst>
              </a:rPr>
              <a:t>Academic Areas</a:t>
            </a:r>
            <a:r>
              <a:rPr lang="en-US" sz="4000" dirty="0" smtClean="0"/>
              <a:t/>
            </a:r>
            <a:br>
              <a:rPr lang="en-US" sz="4000" dirty="0" smtClean="0"/>
            </a:br>
            <a:endParaRPr lang="en-US" sz="4000" dirty="0" smtClean="0"/>
          </a:p>
        </p:txBody>
      </p:sp>
      <p:sp>
        <p:nvSpPr>
          <p:cNvPr id="5" name="Rectangle 3"/>
          <p:cNvSpPr txBox="1">
            <a:spLocks noChangeArrowheads="1"/>
          </p:cNvSpPr>
          <p:nvPr/>
        </p:nvSpPr>
        <p:spPr>
          <a:xfrm>
            <a:off x="457200" y="2209800"/>
            <a:ext cx="8229600" cy="3886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Picture 2"/>
          <p:cNvPicPr>
            <a:picLocks noChangeAspect="1" noChangeArrowheads="1"/>
          </p:cNvPicPr>
          <p:nvPr/>
        </p:nvPicPr>
        <p:blipFill>
          <a:blip r:embed="rId2"/>
          <a:srcRect r="39368"/>
          <a:stretch>
            <a:fillRect/>
          </a:stretch>
        </p:blipFill>
        <p:spPr bwMode="auto">
          <a:xfrm>
            <a:off x="0" y="0"/>
            <a:ext cx="9144000" cy="1447800"/>
          </a:xfrm>
          <a:prstGeom prst="rect">
            <a:avLst/>
          </a:prstGeom>
          <a:noFill/>
          <a:ln w="9525">
            <a:noFill/>
            <a:miter lim="800000"/>
            <a:headEnd/>
            <a:tailEnd/>
          </a:ln>
          <a:effectLst/>
        </p:spPr>
      </p:pic>
      <p:pic>
        <p:nvPicPr>
          <p:cNvPr id="11" name="Picture 10" descr="peppic.jpg"/>
          <p:cNvPicPr>
            <a:picLocks noChangeAspect="1"/>
          </p:cNvPicPr>
          <p:nvPr/>
        </p:nvPicPr>
        <p:blipFill>
          <a:blip r:embed="rId3"/>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b="1" dirty="0" smtClean="0">
                <a:solidFill>
                  <a:srgbClr val="006600"/>
                </a:solidFill>
                <a:effectLst>
                  <a:outerShdw blurRad="38100" dist="38100" dir="2700000" algn="tl">
                    <a:srgbClr val="000000">
                      <a:alpha val="43137"/>
                    </a:srgbClr>
                  </a:outerShdw>
                </a:effectLst>
              </a:rPr>
              <a:t>Psychology Lab</a:t>
            </a:r>
            <a:endParaRPr lang="en-US" b="1" dirty="0">
              <a:solidFill>
                <a:srgbClr val="0066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sp>
        <p:nvSpPr>
          <p:cNvPr id="6"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TextBox 9"/>
          <p:cNvSpPr txBox="1"/>
          <p:nvPr/>
        </p:nvSpPr>
        <p:spPr>
          <a:xfrm>
            <a:off x="3810000" y="2667000"/>
            <a:ext cx="3962400" cy="923330"/>
          </a:xfrm>
          <a:prstGeom prst="rect">
            <a:avLst/>
          </a:prstGeom>
          <a:noFill/>
        </p:spPr>
        <p:txBody>
          <a:bodyPr wrap="square" rtlCol="0">
            <a:spAutoFit/>
          </a:bodyPr>
          <a:lstStyle/>
          <a:p>
            <a:pPr>
              <a:buFontTx/>
              <a:buChar char="-"/>
            </a:pPr>
            <a:r>
              <a:rPr lang="en-US" dirty="0" smtClean="0"/>
              <a:t>15 L230 units</a:t>
            </a:r>
          </a:p>
          <a:p>
            <a:pPr>
              <a:buFontTx/>
              <a:buChar char="-"/>
            </a:pPr>
            <a:r>
              <a:rPr lang="en-US" dirty="0" smtClean="0"/>
              <a:t> Regular PC Host Machine</a:t>
            </a:r>
          </a:p>
          <a:p>
            <a:pPr>
              <a:buFontTx/>
              <a:buChar char="-"/>
            </a:pPr>
            <a:endParaRPr lang="en-US" dirty="0"/>
          </a:p>
        </p:txBody>
      </p:sp>
      <p:pic>
        <p:nvPicPr>
          <p:cNvPr id="8" name="Picture 7" descr="peppic.jpg"/>
          <p:cNvPicPr>
            <a:picLocks noChangeAspect="1"/>
          </p:cNvPicPr>
          <p:nvPr/>
        </p:nvPicPr>
        <p:blipFill>
          <a:blip r:embed="rId4"/>
          <a:stretch>
            <a:fillRect/>
          </a:stretch>
        </p:blipFill>
        <p:spPr>
          <a:xfrm>
            <a:off x="0" y="5432581"/>
            <a:ext cx="1905000" cy="1425419"/>
          </a:xfrm>
          <a:prstGeom prst="rect">
            <a:avLst/>
          </a:prstGeom>
        </p:spPr>
      </p:pic>
      <p:pic>
        <p:nvPicPr>
          <p:cNvPr id="9" name="Picture 8" descr="DSC_0001.JPG"/>
          <p:cNvPicPr>
            <a:picLocks noChangeAspect="1"/>
          </p:cNvPicPr>
          <p:nvPr/>
        </p:nvPicPr>
        <p:blipFill>
          <a:blip r:embed="rId5" cstate="print"/>
          <a:stretch>
            <a:fillRect/>
          </a:stretch>
        </p:blipFill>
        <p:spPr>
          <a:xfrm>
            <a:off x="381000" y="2590800"/>
            <a:ext cx="3276600" cy="2178591"/>
          </a:xfrm>
          <a:prstGeom prst="rect">
            <a:avLst/>
          </a:prstGeom>
        </p:spPr>
      </p:pic>
      <p:pic>
        <p:nvPicPr>
          <p:cNvPr id="11" name="Picture 10" descr="DSC_0004.JPG"/>
          <p:cNvPicPr>
            <a:picLocks noChangeAspect="1"/>
          </p:cNvPicPr>
          <p:nvPr/>
        </p:nvPicPr>
        <p:blipFill>
          <a:blip r:embed="rId6" cstate="print"/>
          <a:stretch>
            <a:fillRect/>
          </a:stretch>
        </p:blipFill>
        <p:spPr>
          <a:xfrm>
            <a:off x="4724400" y="3733800"/>
            <a:ext cx="3054096" cy="203064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lstStyle/>
          <a:p>
            <a:r>
              <a:rPr lang="en-US" b="1" dirty="0" smtClean="0">
                <a:solidFill>
                  <a:srgbClr val="006600"/>
                </a:solidFill>
                <a:effectLst>
                  <a:outerShdw blurRad="38100" dist="38100" dir="2700000" algn="tl">
                    <a:srgbClr val="000000">
                      <a:alpha val="43137"/>
                    </a:srgbClr>
                  </a:outerShdw>
                </a:effectLst>
              </a:rPr>
              <a:t>International Studies Labs</a:t>
            </a:r>
            <a:endParaRPr lang="en-US" b="1" dirty="0">
              <a:solidFill>
                <a:srgbClr val="006600"/>
              </a:solidFill>
              <a:effectLst>
                <a:outerShdw blurRad="38100" dist="38100" dir="2700000" algn="tl">
                  <a:srgbClr val="000000">
                    <a:alpha val="43137"/>
                  </a:srgbClr>
                </a:outerShdw>
              </a:effectLst>
            </a:endParaRPr>
          </a:p>
        </p:txBody>
      </p:sp>
      <p:pic>
        <p:nvPicPr>
          <p:cNvPr id="4"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sp>
        <p:nvSpPr>
          <p:cNvPr id="6"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ils.JPG"/>
          <p:cNvPicPr>
            <a:picLocks noChangeAspect="1"/>
          </p:cNvPicPr>
          <p:nvPr/>
        </p:nvPicPr>
        <p:blipFill>
          <a:blip r:embed="rId4" cstate="print"/>
          <a:stretch>
            <a:fillRect/>
          </a:stretch>
        </p:blipFill>
        <p:spPr>
          <a:xfrm>
            <a:off x="533400" y="2590800"/>
            <a:ext cx="2641600" cy="1981200"/>
          </a:xfrm>
          <a:prstGeom prst="rect">
            <a:avLst/>
          </a:prstGeom>
        </p:spPr>
      </p:pic>
      <p:sp>
        <p:nvSpPr>
          <p:cNvPr id="10" name="TextBox 9"/>
          <p:cNvSpPr txBox="1"/>
          <p:nvPr/>
        </p:nvSpPr>
        <p:spPr>
          <a:xfrm>
            <a:off x="3810000" y="2667000"/>
            <a:ext cx="3962400" cy="923330"/>
          </a:xfrm>
          <a:prstGeom prst="rect">
            <a:avLst/>
          </a:prstGeom>
          <a:noFill/>
        </p:spPr>
        <p:txBody>
          <a:bodyPr wrap="square" rtlCol="0">
            <a:spAutoFit/>
          </a:bodyPr>
          <a:lstStyle/>
          <a:p>
            <a:pPr>
              <a:buFontTx/>
              <a:buChar char="-"/>
            </a:pPr>
            <a:r>
              <a:rPr lang="en-US" dirty="0" smtClean="0"/>
              <a:t>28 L230 units</a:t>
            </a:r>
          </a:p>
          <a:p>
            <a:pPr>
              <a:buFontTx/>
              <a:buChar char="-"/>
            </a:pPr>
            <a:r>
              <a:rPr lang="en-US" dirty="0" smtClean="0"/>
              <a:t> Regular PC Host Machine</a:t>
            </a:r>
          </a:p>
          <a:p>
            <a:pPr>
              <a:buFontTx/>
              <a:buChar char="-"/>
            </a:pPr>
            <a:endParaRPr lang="en-US" dirty="0"/>
          </a:p>
        </p:txBody>
      </p:sp>
      <p:pic>
        <p:nvPicPr>
          <p:cNvPr id="8" name="Picture 7" descr="peppic.jpg"/>
          <p:cNvPicPr>
            <a:picLocks noChangeAspect="1"/>
          </p:cNvPicPr>
          <p:nvPr/>
        </p:nvPicPr>
        <p:blipFill>
          <a:blip r:embed="rId5"/>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t>NComputing at Seaver College</a:t>
            </a:r>
            <a:endParaRPr lang="en-US" dirty="0"/>
          </a:p>
        </p:txBody>
      </p:sp>
    </p:spTree>
    <p:controls>
      <p:control spid="52226" name="ShockwaveFlash1" r:id="rId2" imgW="5942857" imgH="2895238"/>
    </p:controls>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cxnSp>
        <p:nvCxnSpPr>
          <p:cNvPr id="6" name="Straight Connector 5"/>
          <p:cNvCxnSpPr/>
          <p:nvPr/>
        </p:nvCxnSpPr>
        <p:spPr>
          <a:xfrm>
            <a:off x="533400" y="2209800"/>
            <a:ext cx="8077200" cy="1588"/>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0" y="5380672"/>
            <a:ext cx="4876800" cy="1477328"/>
          </a:xfrm>
          <a:prstGeom prst="rect">
            <a:avLst/>
          </a:prstGeom>
          <a:noFill/>
        </p:spPr>
        <p:txBody>
          <a:bodyPr wrap="square" rtlCol="0">
            <a:spAutoFit/>
          </a:bodyPr>
          <a:lstStyle/>
          <a:p>
            <a:r>
              <a:rPr lang="en-US" b="1" dirty="0" smtClean="0"/>
              <a:t>Gerard Flynn </a:t>
            </a:r>
          </a:p>
          <a:p>
            <a:r>
              <a:rPr lang="en-US" b="1" dirty="0" smtClean="0"/>
              <a:t>Director of Technology &amp; Learning</a:t>
            </a:r>
          </a:p>
          <a:p>
            <a:endParaRPr lang="en-US" b="1" dirty="0" smtClean="0"/>
          </a:p>
          <a:p>
            <a:r>
              <a:rPr lang="en-US" b="1" dirty="0" smtClean="0"/>
              <a:t>Thomas Hoover</a:t>
            </a:r>
          </a:p>
          <a:p>
            <a:r>
              <a:rPr lang="en-US" b="1" dirty="0" smtClean="0"/>
              <a:t>Director of Instructional Technology</a:t>
            </a:r>
          </a:p>
        </p:txBody>
      </p:sp>
      <p:sp>
        <p:nvSpPr>
          <p:cNvPr id="14" name="TextBox 13"/>
          <p:cNvSpPr txBox="1"/>
          <p:nvPr/>
        </p:nvSpPr>
        <p:spPr>
          <a:xfrm>
            <a:off x="0" y="2819400"/>
            <a:ext cx="9144000" cy="1569660"/>
          </a:xfrm>
          <a:prstGeom prst="rect">
            <a:avLst/>
          </a:prstGeom>
          <a:noFill/>
        </p:spPr>
        <p:txBody>
          <a:bodyPr wrap="square" rtlCol="0">
            <a:spAutoFit/>
          </a:bodyPr>
          <a:lstStyle/>
          <a:p>
            <a:pPr algn="ctr"/>
            <a:r>
              <a:rPr lang="en-US" sz="4800" dirty="0" smtClean="0"/>
              <a:t>Virtual Desktops: 60% cheaper</a:t>
            </a:r>
          </a:p>
          <a:p>
            <a:pPr algn="ctr"/>
            <a:r>
              <a:rPr lang="en-US" sz="4800" dirty="0" smtClean="0"/>
              <a:t> but are they worth it?</a:t>
            </a:r>
            <a:endParaRPr lang="en-US" sz="4800" dirty="0"/>
          </a:p>
        </p:txBody>
      </p:sp>
      <p:sp>
        <p:nvSpPr>
          <p:cNvPr id="7" name="TextBox 6"/>
          <p:cNvSpPr txBox="1"/>
          <p:nvPr/>
        </p:nvSpPr>
        <p:spPr>
          <a:xfrm>
            <a:off x="7010400" y="5715000"/>
            <a:ext cx="1922257" cy="369332"/>
          </a:xfrm>
          <a:prstGeom prst="rect">
            <a:avLst/>
          </a:prstGeom>
          <a:noFill/>
        </p:spPr>
        <p:txBody>
          <a:bodyPr wrap="none" rtlCol="0">
            <a:spAutoFit/>
          </a:bodyPr>
          <a:lstStyle/>
          <a:p>
            <a:r>
              <a:rPr lang="en-US" dirty="0" smtClean="0"/>
              <a:t>November 4, 2009</a:t>
            </a:r>
            <a:endParaRPr lang="en-US" dirty="0"/>
          </a:p>
        </p:txBody>
      </p:sp>
      <p:cxnSp>
        <p:nvCxnSpPr>
          <p:cNvPr id="8" name="Straight Connector 7"/>
          <p:cNvCxnSpPr/>
          <p:nvPr/>
        </p:nvCxnSpPr>
        <p:spPr>
          <a:xfrm>
            <a:off x="533400" y="4876800"/>
            <a:ext cx="8077200" cy="1588"/>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Ease of Admin</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
        <p:nvSpPr>
          <p:cNvPr id="10" name="TextBox 9"/>
          <p:cNvSpPr txBox="1"/>
          <p:nvPr/>
        </p:nvSpPr>
        <p:spPr>
          <a:xfrm>
            <a:off x="609600" y="2743200"/>
            <a:ext cx="7924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Ease of Admin</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
        <p:nvSpPr>
          <p:cNvPr id="10" name="TextBox 9"/>
          <p:cNvSpPr txBox="1"/>
          <p:nvPr/>
        </p:nvSpPr>
        <p:spPr>
          <a:xfrm>
            <a:off x="609600" y="2743200"/>
            <a:ext cx="7924800" cy="1754326"/>
          </a:xfrm>
          <a:prstGeom prst="rect">
            <a:avLst/>
          </a:prstGeom>
          <a:noFill/>
        </p:spPr>
        <p:txBody>
          <a:bodyPr wrap="square" rtlCol="0">
            <a:spAutoFit/>
          </a:bodyPr>
          <a:lstStyle/>
          <a:p>
            <a:pPr>
              <a:buFont typeface="Arial" pitchFamily="34" charset="0"/>
              <a:buChar char="•"/>
            </a:pPr>
            <a:r>
              <a:rPr lang="en-US" b="1" dirty="0" smtClean="0"/>
              <a:t> Set up</a:t>
            </a:r>
          </a:p>
          <a:p>
            <a:pPr>
              <a:buFont typeface="Arial" pitchFamily="34" charset="0"/>
              <a:buChar char="•"/>
            </a:pPr>
            <a:r>
              <a:rPr lang="en-US" b="1" dirty="0" smtClean="0"/>
              <a:t> OS</a:t>
            </a:r>
          </a:p>
          <a:p>
            <a:pPr>
              <a:buFont typeface="Arial" pitchFamily="34" charset="0"/>
              <a:buChar char="•"/>
            </a:pPr>
            <a:r>
              <a:rPr lang="en-US" b="1" dirty="0" smtClean="0"/>
              <a:t> Programs installed</a:t>
            </a:r>
          </a:p>
          <a:p>
            <a:pPr>
              <a:buFont typeface="Arial" pitchFamily="34" charset="0"/>
              <a:buChar char="•"/>
            </a:pPr>
            <a:r>
              <a:rPr lang="en-US" b="1" dirty="0" smtClean="0"/>
              <a:t> Would you recommend NComputing?</a:t>
            </a:r>
          </a:p>
          <a:p>
            <a:pPr>
              <a:buFont typeface="Arial" pitchFamily="34" charset="0"/>
              <a:buChar char="•"/>
            </a:pPr>
            <a:endParaRPr lang="en-US" b="1" dirty="0" smtClean="0"/>
          </a:p>
          <a:p>
            <a:pPr>
              <a:buFont typeface="Arial" pitchFamily="34" charset="0"/>
              <a:buChar char="•"/>
            </a:pP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Admin</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
        <p:nvSpPr>
          <p:cNvPr id="10" name="TextBox 9"/>
          <p:cNvSpPr txBox="1"/>
          <p:nvPr/>
        </p:nvSpPr>
        <p:spPr>
          <a:xfrm>
            <a:off x="609600" y="2743200"/>
            <a:ext cx="7924800" cy="369332"/>
          </a:xfrm>
          <a:prstGeom prst="rect">
            <a:avLst/>
          </a:prstGeom>
          <a:noFill/>
        </p:spPr>
        <p:txBody>
          <a:bodyPr wrap="square" rtlCol="0">
            <a:spAutoFit/>
          </a:bodyPr>
          <a:lstStyle/>
          <a:p>
            <a:endParaRPr lang="en-US" dirty="0"/>
          </a:p>
        </p:txBody>
      </p:sp>
      <p:sp>
        <p:nvSpPr>
          <p:cNvPr id="8" name="Title 7"/>
          <p:cNvSpPr>
            <a:spLocks noGrp="1"/>
          </p:cNvSpPr>
          <p:nvPr>
            <p:ph type="title"/>
          </p:nvPr>
        </p:nvSpPr>
        <p:spPr/>
        <p:txBody>
          <a:bodyPr/>
          <a:lstStyle/>
          <a:p>
            <a:endParaRPr lang="en-US" dirty="0"/>
          </a:p>
        </p:txBody>
      </p:sp>
      <p:sp>
        <p:nvSpPr>
          <p:cNvPr id="9" name="Content Placeholder 8"/>
          <p:cNvSpPr>
            <a:spLocks noGrp="1"/>
          </p:cNvSpPr>
          <p:nvPr>
            <p:ph sz="half" idx="1"/>
          </p:nvPr>
        </p:nvSpPr>
        <p:spPr>
          <a:xfrm>
            <a:off x="457200" y="2590800"/>
            <a:ext cx="4038600" cy="3535363"/>
          </a:xfrm>
        </p:spPr>
        <p:txBody>
          <a:bodyPr>
            <a:normAutofit fontScale="92500" lnSpcReduction="20000"/>
          </a:bodyPr>
          <a:lstStyle/>
          <a:p>
            <a:pPr algn="ctr">
              <a:buNone/>
            </a:pPr>
            <a:r>
              <a:rPr lang="en-US" b="1" u="sng" dirty="0" smtClean="0"/>
              <a:t>Pros</a:t>
            </a:r>
          </a:p>
          <a:p>
            <a:pPr lvl="1"/>
            <a:r>
              <a:rPr lang="en-US" dirty="0" smtClean="0"/>
              <a:t>Quick to start-up</a:t>
            </a:r>
          </a:p>
          <a:p>
            <a:pPr lvl="1"/>
            <a:r>
              <a:rPr lang="en-US" dirty="0" smtClean="0"/>
              <a:t>Clean desktop (small unit frees up space)</a:t>
            </a:r>
          </a:p>
          <a:p>
            <a:pPr lvl="1"/>
            <a:r>
              <a:rPr lang="en-US" dirty="0" smtClean="0"/>
              <a:t>Programs load quickly</a:t>
            </a:r>
          </a:p>
          <a:p>
            <a:pPr lvl="1"/>
            <a:r>
              <a:rPr lang="en-US" dirty="0" smtClean="0"/>
              <a:t>Can load files via USB</a:t>
            </a:r>
          </a:p>
          <a:p>
            <a:pPr lvl="1"/>
            <a:r>
              <a:rPr lang="en-US" dirty="0" smtClean="0"/>
              <a:t>No Theft</a:t>
            </a:r>
            <a:endParaRPr lang="en-US" dirty="0"/>
          </a:p>
        </p:txBody>
      </p:sp>
      <p:sp>
        <p:nvSpPr>
          <p:cNvPr id="14" name="Content Placeholder 13"/>
          <p:cNvSpPr>
            <a:spLocks noGrp="1"/>
          </p:cNvSpPr>
          <p:nvPr>
            <p:ph sz="half" idx="2"/>
          </p:nvPr>
        </p:nvSpPr>
        <p:spPr>
          <a:xfrm>
            <a:off x="4648200" y="2590800"/>
            <a:ext cx="4038600" cy="3535363"/>
          </a:xfrm>
        </p:spPr>
        <p:txBody>
          <a:bodyPr>
            <a:normAutofit fontScale="92500" lnSpcReduction="20000"/>
          </a:bodyPr>
          <a:lstStyle/>
          <a:p>
            <a:pPr algn="ctr">
              <a:buNone/>
            </a:pPr>
            <a:r>
              <a:rPr lang="en-US" b="1" u="sng" dirty="0" smtClean="0"/>
              <a:t>Cons</a:t>
            </a:r>
          </a:p>
          <a:p>
            <a:pPr lvl="1"/>
            <a:r>
              <a:rPr lang="en-US" dirty="0" smtClean="0"/>
              <a:t>Must contact administrator for add-ins/programs?	</a:t>
            </a:r>
          </a:p>
          <a:p>
            <a:pPr lvl="1"/>
            <a:r>
              <a:rPr lang="en-US" dirty="0" smtClean="0"/>
              <a:t>Administrators sometimes shut down server when I am on it</a:t>
            </a:r>
          </a:p>
          <a:p>
            <a:pPr lvl="1"/>
            <a:r>
              <a:rPr lang="en-US" dirty="0" smtClean="0"/>
              <a:t>Video quality on L230 models is inferior</a:t>
            </a:r>
          </a:p>
          <a:p>
            <a:pPr lvl="1"/>
            <a:r>
              <a:rPr lang="en-US" dirty="0" smtClean="0"/>
              <a:t>Initial splash screen is unfamiliar</a:t>
            </a:r>
          </a:p>
          <a:p>
            <a:pPr lvl="1"/>
            <a:r>
              <a:rPr lang="en-US" dirty="0" smtClean="0"/>
              <a:t>Windows Updates</a:t>
            </a:r>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1752600"/>
            <a:ext cx="8229600" cy="8683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End User Satisfaction</a:t>
            </a:r>
          </a:p>
        </p:txBody>
      </p:sp>
      <p:sp>
        <p:nvSpPr>
          <p:cNvPr id="12" name="Content Placeholder 2"/>
          <p:cNvSpPr txBox="1">
            <a:spLocks/>
          </p:cNvSpPr>
          <p:nvPr/>
        </p:nvSpPr>
        <p:spPr>
          <a:xfrm>
            <a:off x="1143000" y="2819400"/>
            <a:ext cx="67818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3"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7" name="Picture 6" descr="peppic.jpg"/>
          <p:cNvPicPr>
            <a:picLocks noChangeAspect="1"/>
          </p:cNvPicPr>
          <p:nvPr/>
        </p:nvPicPr>
        <p:blipFill>
          <a:blip r:embed="rId4"/>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buNone/>
            </a:pPr>
            <a:r>
              <a:rPr lang="en-US" dirty="0" smtClean="0"/>
              <a:t>What ACTIVITIES do you do on these new computing devices?</a:t>
            </a:r>
            <a:endParaRPr lang="en-US" dirty="0"/>
          </a:p>
        </p:txBody>
      </p:sp>
      <p:graphicFrame>
        <p:nvGraphicFramePr>
          <p:cNvPr id="3" name="Content Placeholder 2"/>
          <p:cNvGraphicFramePr>
            <a:graphicFrameLocks noGrp="1"/>
          </p:cNvGraphicFramePr>
          <p:nvPr>
            <p:ph idx="1"/>
          </p:nvPr>
        </p:nvGraphicFramePr>
        <p:xfrm>
          <a:off x="1524000" y="1905000"/>
          <a:ext cx="6248400" cy="2743198"/>
        </p:xfrm>
        <a:graphic>
          <a:graphicData uri="http://schemas.openxmlformats.org/drawingml/2006/table">
            <a:tbl>
              <a:tblPr firstRow="1" bandRow="1">
                <a:tableStyleId>{BC89EF96-8CEA-46FF-86C4-4CE0E7609802}</a:tableStyleId>
              </a:tblPr>
              <a:tblGrid>
                <a:gridCol w="2231571"/>
                <a:gridCol w="2035629"/>
                <a:gridCol w="1981200"/>
              </a:tblGrid>
              <a:tr h="31531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315310">
                <a:tc>
                  <a:txBody>
                    <a:bodyPr/>
                    <a:lstStyle/>
                    <a:p>
                      <a:pPr>
                        <a:buNone/>
                      </a:pPr>
                      <a:r>
                        <a:rPr lang="en-US" sz="1400" dirty="0" smtClean="0"/>
                        <a:t>Check e-mail</a:t>
                      </a:r>
                      <a:endParaRPr lang="en-US" sz="1400" dirty="0"/>
                    </a:p>
                  </a:txBody>
                  <a:tcPr/>
                </a:tc>
                <a:tc>
                  <a:txBody>
                    <a:bodyPr/>
                    <a:lstStyle/>
                    <a:p>
                      <a:pPr>
                        <a:buNone/>
                      </a:pPr>
                      <a:r>
                        <a:rPr lang="en-US" sz="1400" dirty="0" smtClean="0"/>
                        <a:t>86</a:t>
                      </a:r>
                      <a:endParaRPr lang="en-US" sz="1400" dirty="0"/>
                    </a:p>
                  </a:txBody>
                  <a:tcPr/>
                </a:tc>
                <a:tc>
                  <a:txBody>
                    <a:bodyPr/>
                    <a:lstStyle/>
                    <a:p>
                      <a:pPr>
                        <a:buNone/>
                      </a:pPr>
                      <a:r>
                        <a:rPr lang="en-US" sz="1400" dirty="0" smtClean="0"/>
                        <a:t>98%</a:t>
                      </a:r>
                      <a:endParaRPr lang="en-US" sz="1400" dirty="0"/>
                    </a:p>
                  </a:txBody>
                  <a:tcPr/>
                </a:tc>
              </a:tr>
              <a:tr h="536028">
                <a:tc>
                  <a:txBody>
                    <a:bodyPr/>
                    <a:lstStyle/>
                    <a:p>
                      <a:pPr>
                        <a:buNone/>
                      </a:pPr>
                      <a:r>
                        <a:rPr lang="en-US" sz="1400" dirty="0" smtClean="0"/>
                        <a:t>Browse Internet for fun</a:t>
                      </a:r>
                      <a:endParaRPr lang="en-US" sz="1400" dirty="0"/>
                    </a:p>
                  </a:txBody>
                  <a:tcPr/>
                </a:tc>
                <a:tc>
                  <a:txBody>
                    <a:bodyPr/>
                    <a:lstStyle/>
                    <a:p>
                      <a:pPr>
                        <a:buNone/>
                      </a:pPr>
                      <a:r>
                        <a:rPr lang="en-US" sz="1400" dirty="0" smtClean="0"/>
                        <a:t>55</a:t>
                      </a:r>
                      <a:endParaRPr lang="en-US" sz="1400" dirty="0"/>
                    </a:p>
                  </a:txBody>
                  <a:tcPr/>
                </a:tc>
                <a:tc>
                  <a:txBody>
                    <a:bodyPr/>
                    <a:lstStyle/>
                    <a:p>
                      <a:pPr>
                        <a:buNone/>
                      </a:pPr>
                      <a:r>
                        <a:rPr lang="en-US" sz="1400" dirty="0" smtClean="0"/>
                        <a:t>63%</a:t>
                      </a:r>
                      <a:endParaRPr lang="en-US" sz="1400" dirty="0"/>
                    </a:p>
                  </a:txBody>
                  <a:tcPr/>
                </a:tc>
              </a:tr>
              <a:tr h="315310">
                <a:tc>
                  <a:txBody>
                    <a:bodyPr/>
                    <a:lstStyle/>
                    <a:p>
                      <a:pPr>
                        <a:buNone/>
                      </a:pPr>
                      <a:r>
                        <a:rPr lang="en-US" sz="1400" dirty="0" smtClean="0"/>
                        <a:t>Use Blackboard</a:t>
                      </a:r>
                      <a:endParaRPr lang="en-US" sz="1400" dirty="0"/>
                    </a:p>
                  </a:txBody>
                  <a:tcPr/>
                </a:tc>
                <a:tc>
                  <a:txBody>
                    <a:bodyPr/>
                    <a:lstStyle/>
                    <a:p>
                      <a:pPr>
                        <a:buNone/>
                      </a:pPr>
                      <a:r>
                        <a:rPr lang="en-US" sz="1400" dirty="0" smtClean="0"/>
                        <a:t>54</a:t>
                      </a:r>
                      <a:endParaRPr lang="en-US" sz="1400" dirty="0"/>
                    </a:p>
                  </a:txBody>
                  <a:tcPr/>
                </a:tc>
                <a:tc>
                  <a:txBody>
                    <a:bodyPr/>
                    <a:lstStyle/>
                    <a:p>
                      <a:pPr>
                        <a:buNone/>
                      </a:pPr>
                      <a:r>
                        <a:rPr lang="en-US" sz="1400" dirty="0" smtClean="0"/>
                        <a:t>61%</a:t>
                      </a:r>
                      <a:endParaRPr lang="en-US" sz="1400" dirty="0"/>
                    </a:p>
                  </a:txBody>
                  <a:tcPr/>
                </a:tc>
              </a:tr>
              <a:tr h="315310">
                <a:tc>
                  <a:txBody>
                    <a:bodyPr/>
                    <a:lstStyle/>
                    <a:p>
                      <a:pPr>
                        <a:buNone/>
                      </a:pPr>
                      <a:r>
                        <a:rPr lang="en-US" sz="1400" dirty="0" smtClean="0"/>
                        <a:t>Do homework</a:t>
                      </a:r>
                      <a:endParaRPr lang="en-US" sz="1400" dirty="0"/>
                    </a:p>
                  </a:txBody>
                  <a:tcPr/>
                </a:tc>
                <a:tc>
                  <a:txBody>
                    <a:bodyPr/>
                    <a:lstStyle/>
                    <a:p>
                      <a:pPr>
                        <a:buNone/>
                      </a:pPr>
                      <a:r>
                        <a:rPr lang="en-US" sz="1400" dirty="0" smtClean="0"/>
                        <a:t>47</a:t>
                      </a:r>
                      <a:endParaRPr lang="en-US" sz="1400" dirty="0"/>
                    </a:p>
                  </a:txBody>
                  <a:tcPr/>
                </a:tc>
                <a:tc>
                  <a:txBody>
                    <a:bodyPr/>
                    <a:lstStyle/>
                    <a:p>
                      <a:pPr>
                        <a:buNone/>
                      </a:pPr>
                      <a:r>
                        <a:rPr lang="en-US" sz="1400" dirty="0" smtClean="0"/>
                        <a:t>53%</a:t>
                      </a:r>
                      <a:endParaRPr lang="en-US" sz="1400" dirty="0"/>
                    </a:p>
                  </a:txBody>
                  <a:tcPr/>
                </a:tc>
              </a:tr>
              <a:tr h="315310">
                <a:tc>
                  <a:txBody>
                    <a:bodyPr/>
                    <a:lstStyle/>
                    <a:p>
                      <a:pPr>
                        <a:buNone/>
                      </a:pPr>
                      <a:r>
                        <a:rPr lang="en-US" sz="1400" dirty="0" smtClean="0"/>
                        <a:t>Do research for class</a:t>
                      </a:r>
                      <a:endParaRPr lang="en-US" sz="1400" dirty="0"/>
                    </a:p>
                  </a:txBody>
                  <a:tcPr/>
                </a:tc>
                <a:tc>
                  <a:txBody>
                    <a:bodyPr/>
                    <a:lstStyle/>
                    <a:p>
                      <a:pPr>
                        <a:buNone/>
                      </a:pPr>
                      <a:r>
                        <a:rPr lang="en-US" sz="1400" dirty="0" smtClean="0"/>
                        <a:t>33</a:t>
                      </a:r>
                      <a:endParaRPr lang="en-US" sz="1400" dirty="0"/>
                    </a:p>
                  </a:txBody>
                  <a:tcPr/>
                </a:tc>
                <a:tc>
                  <a:txBody>
                    <a:bodyPr/>
                    <a:lstStyle/>
                    <a:p>
                      <a:pPr>
                        <a:buNone/>
                      </a:pPr>
                      <a:r>
                        <a:rPr lang="en-US" sz="1400" dirty="0" smtClean="0"/>
                        <a:t>38%</a:t>
                      </a:r>
                      <a:endParaRPr lang="en-US" sz="1400" dirty="0"/>
                    </a:p>
                  </a:txBody>
                  <a:tcPr/>
                </a:tc>
              </a:tr>
              <a:tr h="315310">
                <a:tc>
                  <a:txBody>
                    <a:bodyPr/>
                    <a:lstStyle/>
                    <a:p>
                      <a:pPr>
                        <a:buNone/>
                      </a:pPr>
                      <a:r>
                        <a:rPr lang="en-US" sz="1400" dirty="0" smtClean="0"/>
                        <a:t>Use Sakai</a:t>
                      </a:r>
                      <a:endParaRPr lang="en-US" sz="1400" dirty="0"/>
                    </a:p>
                  </a:txBody>
                  <a:tcPr/>
                </a:tc>
                <a:tc>
                  <a:txBody>
                    <a:bodyPr/>
                    <a:lstStyle/>
                    <a:p>
                      <a:pPr>
                        <a:buNone/>
                      </a:pPr>
                      <a:r>
                        <a:rPr lang="en-US" sz="1400" dirty="0" smtClean="0"/>
                        <a:t>32</a:t>
                      </a:r>
                      <a:endParaRPr lang="en-US" sz="1400" dirty="0"/>
                    </a:p>
                  </a:txBody>
                  <a:tcPr/>
                </a:tc>
                <a:tc>
                  <a:txBody>
                    <a:bodyPr/>
                    <a:lstStyle/>
                    <a:p>
                      <a:pPr>
                        <a:buNone/>
                      </a:pPr>
                      <a:r>
                        <a:rPr lang="en-US" sz="1400" dirty="0" smtClean="0"/>
                        <a:t>36%</a:t>
                      </a:r>
                      <a:endParaRPr lang="en-US" sz="1400" dirty="0"/>
                    </a:p>
                  </a:txBody>
                  <a:tcPr/>
                </a:tc>
              </a:tr>
              <a:tr h="315310">
                <a:tc>
                  <a:txBody>
                    <a:bodyPr/>
                    <a:lstStyle/>
                    <a:p>
                      <a:pPr>
                        <a:buNone/>
                      </a:pPr>
                      <a:r>
                        <a:rPr lang="en-US" sz="1400" dirty="0" smtClean="0"/>
                        <a:t>Other: please explain</a:t>
                      </a:r>
                      <a:endParaRPr lang="en-US" sz="1400" dirty="0"/>
                    </a:p>
                  </a:txBody>
                  <a:tcPr/>
                </a:tc>
                <a:tc>
                  <a:txBody>
                    <a:bodyPr/>
                    <a:lstStyle/>
                    <a:p>
                      <a:pPr>
                        <a:buNone/>
                      </a:pPr>
                      <a:r>
                        <a:rPr lang="en-US" sz="1400" dirty="0" smtClean="0"/>
                        <a:t>6</a:t>
                      </a:r>
                      <a:endParaRPr lang="en-US" sz="1400" dirty="0"/>
                    </a:p>
                  </a:txBody>
                  <a:tcPr/>
                </a:tc>
                <a:tc>
                  <a:txBody>
                    <a:bodyPr/>
                    <a:lstStyle/>
                    <a:p>
                      <a:pPr>
                        <a:buNone/>
                      </a:pPr>
                      <a:r>
                        <a:rPr lang="en-US" sz="1400" dirty="0" smtClean="0"/>
                        <a:t>7%</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buNone/>
            </a:pPr>
            <a:r>
              <a:rPr lang="en-US" dirty="0" smtClean="0"/>
              <a:t>Which PROGRAMS do you use…</a:t>
            </a:r>
            <a:endParaRPr lang="en-US" dirty="0"/>
          </a:p>
        </p:txBody>
      </p:sp>
      <p:graphicFrame>
        <p:nvGraphicFramePr>
          <p:cNvPr id="3" name="Content Placeholder 2"/>
          <p:cNvGraphicFramePr>
            <a:graphicFrameLocks noGrp="1"/>
          </p:cNvGraphicFramePr>
          <p:nvPr>
            <p:ph idx="1"/>
          </p:nvPr>
        </p:nvGraphicFramePr>
        <p:xfrm>
          <a:off x="1447800" y="1752600"/>
          <a:ext cx="6172200" cy="24384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Mozilla Firefox</a:t>
                      </a:r>
                      <a:endParaRPr lang="en-US" sz="1400" dirty="0"/>
                    </a:p>
                  </a:txBody>
                  <a:tcPr/>
                </a:tc>
                <a:tc>
                  <a:txBody>
                    <a:bodyPr/>
                    <a:lstStyle/>
                    <a:p>
                      <a:pPr>
                        <a:buNone/>
                      </a:pPr>
                      <a:r>
                        <a:rPr lang="en-US" sz="1400" dirty="0" smtClean="0"/>
                        <a:t>58</a:t>
                      </a:r>
                      <a:endParaRPr lang="en-US" sz="1400" dirty="0"/>
                    </a:p>
                  </a:txBody>
                  <a:tcPr/>
                </a:tc>
                <a:tc>
                  <a:txBody>
                    <a:bodyPr/>
                    <a:lstStyle/>
                    <a:p>
                      <a:pPr>
                        <a:buNone/>
                      </a:pPr>
                      <a:r>
                        <a:rPr lang="en-US" sz="1400" dirty="0" smtClean="0"/>
                        <a:t>64%</a:t>
                      </a:r>
                      <a:endParaRPr lang="en-US" sz="1400" dirty="0"/>
                    </a:p>
                  </a:txBody>
                  <a:tcPr/>
                </a:tc>
              </a:tr>
              <a:tr h="0">
                <a:tc>
                  <a:txBody>
                    <a:bodyPr/>
                    <a:lstStyle/>
                    <a:p>
                      <a:pPr>
                        <a:buNone/>
                      </a:pPr>
                      <a:r>
                        <a:rPr lang="en-US" sz="1400" dirty="0" smtClean="0"/>
                        <a:t>Internet Explorer</a:t>
                      </a:r>
                      <a:endParaRPr lang="en-US" sz="1400" dirty="0"/>
                    </a:p>
                  </a:txBody>
                  <a:tcPr/>
                </a:tc>
                <a:tc>
                  <a:txBody>
                    <a:bodyPr/>
                    <a:lstStyle/>
                    <a:p>
                      <a:pPr>
                        <a:buNone/>
                      </a:pPr>
                      <a:r>
                        <a:rPr lang="en-US" sz="1400" dirty="0" smtClean="0"/>
                        <a:t>46</a:t>
                      </a:r>
                      <a:endParaRPr lang="en-US" sz="1400" dirty="0"/>
                    </a:p>
                  </a:txBody>
                  <a:tcPr/>
                </a:tc>
                <a:tc>
                  <a:txBody>
                    <a:bodyPr/>
                    <a:lstStyle/>
                    <a:p>
                      <a:pPr>
                        <a:buNone/>
                      </a:pPr>
                      <a:r>
                        <a:rPr lang="en-US" sz="1400" dirty="0" smtClean="0"/>
                        <a:t>51%</a:t>
                      </a:r>
                      <a:endParaRPr lang="en-US" sz="1400" dirty="0"/>
                    </a:p>
                  </a:txBody>
                  <a:tcPr/>
                </a:tc>
              </a:tr>
              <a:tr h="0">
                <a:tc>
                  <a:txBody>
                    <a:bodyPr/>
                    <a:lstStyle/>
                    <a:p>
                      <a:pPr>
                        <a:buNone/>
                      </a:pPr>
                      <a:r>
                        <a:rPr lang="en-US" sz="1400" dirty="0" smtClean="0"/>
                        <a:t>Microsoft Word</a:t>
                      </a:r>
                      <a:endParaRPr lang="en-US" sz="1400" dirty="0"/>
                    </a:p>
                  </a:txBody>
                  <a:tcPr/>
                </a:tc>
                <a:tc>
                  <a:txBody>
                    <a:bodyPr/>
                    <a:lstStyle/>
                    <a:p>
                      <a:pPr>
                        <a:buNone/>
                      </a:pPr>
                      <a:r>
                        <a:rPr lang="en-US" sz="1400" dirty="0" smtClean="0"/>
                        <a:t>33</a:t>
                      </a:r>
                      <a:endParaRPr lang="en-US" sz="1400" dirty="0"/>
                    </a:p>
                  </a:txBody>
                  <a:tcPr/>
                </a:tc>
                <a:tc>
                  <a:txBody>
                    <a:bodyPr/>
                    <a:lstStyle/>
                    <a:p>
                      <a:pPr>
                        <a:buNone/>
                      </a:pPr>
                      <a:r>
                        <a:rPr lang="en-US" sz="1400" dirty="0" smtClean="0"/>
                        <a:t>37%</a:t>
                      </a:r>
                      <a:endParaRPr lang="en-US" sz="1400" dirty="0"/>
                    </a:p>
                  </a:txBody>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Microsoft PowerPoint</a:t>
                      </a:r>
                      <a:endParaRPr lang="en-US" sz="1400" dirty="0"/>
                    </a:p>
                  </a:txBody>
                  <a:tcPr/>
                </a:tc>
                <a:tc>
                  <a:txBody>
                    <a:bodyPr/>
                    <a:lstStyle/>
                    <a:p>
                      <a:pPr>
                        <a:buNone/>
                      </a:pPr>
                      <a:r>
                        <a:rPr lang="en-US" sz="1400" dirty="0" smtClean="0"/>
                        <a:t>7</a:t>
                      </a:r>
                      <a:endParaRPr lang="en-US" sz="1400" dirty="0"/>
                    </a:p>
                  </a:txBody>
                  <a:tcPr/>
                </a:tc>
                <a:tc>
                  <a:txBody>
                    <a:bodyPr/>
                    <a:lstStyle/>
                    <a:p>
                      <a:pPr>
                        <a:buNone/>
                      </a:pPr>
                      <a:r>
                        <a:rPr lang="en-US" sz="1400" dirty="0" smtClean="0"/>
                        <a:t>8%</a:t>
                      </a:r>
                      <a:endParaRPr lang="en-US" sz="1400" dirty="0"/>
                    </a:p>
                  </a:txBody>
                  <a:tcPr/>
                </a:tc>
              </a:tr>
              <a:tr h="0">
                <a:tc>
                  <a:txBody>
                    <a:bodyPr/>
                    <a:lstStyle/>
                    <a:p>
                      <a:pPr>
                        <a:buNone/>
                      </a:pPr>
                      <a:r>
                        <a:rPr lang="en-US" sz="1400" dirty="0" smtClean="0"/>
                        <a:t>Microsoft Excel</a:t>
                      </a:r>
                      <a:endParaRPr lang="en-US" sz="1400" dirty="0"/>
                    </a:p>
                  </a:txBody>
                  <a:tcPr/>
                </a:tc>
                <a:tc>
                  <a:txBody>
                    <a:bodyPr/>
                    <a:lstStyle/>
                    <a:p>
                      <a:pPr>
                        <a:buNone/>
                      </a:pPr>
                      <a:r>
                        <a:rPr lang="en-US" sz="1400" dirty="0" smtClean="0"/>
                        <a:t>6</a:t>
                      </a:r>
                      <a:endParaRPr lang="en-US" sz="1400" dirty="0"/>
                    </a:p>
                  </a:txBody>
                  <a:tcPr/>
                </a:tc>
                <a:tc>
                  <a:txBody>
                    <a:bodyPr/>
                    <a:lstStyle/>
                    <a:p>
                      <a:pPr>
                        <a:buNone/>
                      </a:pPr>
                      <a:r>
                        <a:rPr lang="en-US" sz="1400" dirty="0" smtClean="0"/>
                        <a:t>7%</a:t>
                      </a:r>
                      <a:endParaRPr lang="en-US" sz="1400" dirty="0"/>
                    </a:p>
                  </a:txBody>
                  <a:tcPr/>
                </a:tc>
              </a:tr>
              <a:tr h="0">
                <a:tc>
                  <a:txBody>
                    <a:bodyPr/>
                    <a:lstStyle/>
                    <a:p>
                      <a:pPr>
                        <a:buNone/>
                      </a:pPr>
                      <a:r>
                        <a:rPr lang="en-US" sz="1400" dirty="0" smtClean="0"/>
                        <a:t>Audacity</a:t>
                      </a:r>
                      <a:endParaRPr lang="en-US" sz="1400" dirty="0"/>
                    </a:p>
                  </a:txBody>
                  <a:tcPr/>
                </a:tc>
                <a:tc>
                  <a:txBody>
                    <a:bodyPr/>
                    <a:lstStyle/>
                    <a:p>
                      <a:pPr>
                        <a:buNone/>
                      </a:pPr>
                      <a:r>
                        <a:rPr lang="en-US" sz="1400" dirty="0" smtClean="0"/>
                        <a:t>0</a:t>
                      </a:r>
                      <a:endParaRPr lang="en-US" sz="1400" dirty="0"/>
                    </a:p>
                  </a:txBody>
                  <a:tcPr/>
                </a:tc>
                <a:tc>
                  <a:txBody>
                    <a:bodyPr/>
                    <a:lstStyle/>
                    <a:p>
                      <a:pPr>
                        <a:buNone/>
                      </a:pPr>
                      <a:r>
                        <a:rPr lang="en-US" sz="1400" dirty="0" smtClean="0"/>
                        <a:t>0%</a:t>
                      </a:r>
                      <a:endParaRPr lang="en-US" sz="1400" dirty="0"/>
                    </a:p>
                  </a:txBody>
                  <a:tcPr/>
                </a:tc>
              </a:tr>
              <a:tr h="0">
                <a:tc>
                  <a:txBody>
                    <a:bodyPr/>
                    <a:lstStyle/>
                    <a:p>
                      <a:pPr>
                        <a:buNone/>
                      </a:pPr>
                      <a:r>
                        <a:rPr lang="en-US" sz="1400" dirty="0" smtClean="0"/>
                        <a:t>Other: (please explain)</a:t>
                      </a:r>
                      <a:endParaRPr lang="en-US" sz="1400" dirty="0"/>
                    </a:p>
                  </a:txBody>
                  <a:tcPr/>
                </a:tc>
                <a:tc>
                  <a:txBody>
                    <a:bodyPr/>
                    <a:lstStyle/>
                    <a:p>
                      <a:pPr>
                        <a:buNone/>
                      </a:pPr>
                      <a:r>
                        <a:rPr lang="en-US" sz="1400" dirty="0" smtClean="0"/>
                        <a:t>3</a:t>
                      </a:r>
                      <a:endParaRPr lang="en-US" sz="1400" dirty="0"/>
                    </a:p>
                  </a:txBody>
                  <a:tcPr/>
                </a:tc>
                <a:tc>
                  <a:txBody>
                    <a:bodyPr/>
                    <a:lstStyle/>
                    <a:p>
                      <a:pPr>
                        <a:buNone/>
                      </a:pPr>
                      <a:r>
                        <a:rPr lang="en-US" sz="1400" dirty="0" smtClean="0"/>
                        <a:t>3%</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pPr>
              <a:buNone/>
            </a:pPr>
            <a:r>
              <a:rPr lang="en-US" dirty="0" smtClean="0"/>
              <a:t>How would you rate the SPEED…</a:t>
            </a:r>
            <a:endParaRPr lang="en-US" dirty="0"/>
          </a:p>
        </p:txBody>
      </p:sp>
      <p:graphicFrame>
        <p:nvGraphicFramePr>
          <p:cNvPr id="3" name="Content Placeholder 2"/>
          <p:cNvGraphicFramePr>
            <a:graphicFrameLocks noGrp="1"/>
          </p:cNvGraphicFramePr>
          <p:nvPr>
            <p:ph idx="1"/>
          </p:nvPr>
        </p:nvGraphicFramePr>
        <p:xfrm>
          <a:off x="1600200" y="2133600"/>
          <a:ext cx="6172200" cy="18288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Slow</a:t>
                      </a:r>
                      <a:endParaRPr lang="en-US" sz="1400" dirty="0"/>
                    </a:p>
                  </a:txBody>
                  <a:tcPr/>
                </a:tc>
                <a:tc>
                  <a:txBody>
                    <a:bodyPr/>
                    <a:lstStyle/>
                    <a:p>
                      <a:pPr>
                        <a:buNone/>
                      </a:pPr>
                      <a:r>
                        <a:rPr lang="en-US" sz="1400" dirty="0" smtClean="0"/>
                        <a:t>7</a:t>
                      </a:r>
                      <a:endParaRPr lang="en-US" sz="1400" dirty="0"/>
                    </a:p>
                  </a:txBody>
                  <a:tcPr/>
                </a:tc>
                <a:tc>
                  <a:txBody>
                    <a:bodyPr/>
                    <a:lstStyle/>
                    <a:p>
                      <a:pPr>
                        <a:buNone/>
                      </a:pPr>
                      <a:r>
                        <a:rPr lang="en-US" sz="1400" dirty="0" smtClean="0"/>
                        <a:t>8%</a:t>
                      </a:r>
                      <a:endParaRPr lang="en-US" sz="1400" dirty="0"/>
                    </a:p>
                  </a:txBody>
                  <a:tcPr/>
                </a:tc>
              </a:tr>
              <a:tr h="0">
                <a:tc>
                  <a:txBody>
                    <a:bodyPr/>
                    <a:lstStyle/>
                    <a:p>
                      <a:pPr>
                        <a:buNone/>
                      </a:pPr>
                      <a:r>
                        <a:rPr lang="en-US" sz="1400" dirty="0" smtClean="0"/>
                        <a:t>Average</a:t>
                      </a:r>
                      <a:endParaRPr lang="en-US" sz="1400" dirty="0"/>
                    </a:p>
                  </a:txBody>
                  <a:tcPr/>
                </a:tc>
                <a:tc>
                  <a:txBody>
                    <a:bodyPr/>
                    <a:lstStyle/>
                    <a:p>
                      <a:pPr>
                        <a:buNone/>
                      </a:pPr>
                      <a:r>
                        <a:rPr lang="en-US" sz="1400" dirty="0" smtClean="0"/>
                        <a:t>42</a:t>
                      </a:r>
                      <a:endParaRPr lang="en-US" sz="1400" dirty="0"/>
                    </a:p>
                  </a:txBody>
                  <a:tcPr/>
                </a:tc>
                <a:tc>
                  <a:txBody>
                    <a:bodyPr/>
                    <a:lstStyle/>
                    <a:p>
                      <a:pPr>
                        <a:buNone/>
                      </a:pPr>
                      <a:r>
                        <a:rPr lang="en-US" sz="1400" dirty="0" smtClean="0"/>
                        <a:t>47%</a:t>
                      </a:r>
                      <a:endParaRPr lang="en-US" sz="1400" dirty="0"/>
                    </a:p>
                  </a:txBody>
                  <a:tcPr/>
                </a:tc>
              </a:tr>
              <a:tr h="0">
                <a:tc>
                  <a:txBody>
                    <a:bodyPr/>
                    <a:lstStyle/>
                    <a:p>
                      <a:pPr>
                        <a:buNone/>
                      </a:pPr>
                      <a:r>
                        <a:rPr lang="en-US" sz="1400" dirty="0" smtClean="0"/>
                        <a:t>Fast</a:t>
                      </a:r>
                      <a:endParaRPr lang="en-US" sz="1400" dirty="0"/>
                    </a:p>
                  </a:txBody>
                  <a:tcPr/>
                </a:tc>
                <a:tc>
                  <a:txBody>
                    <a:bodyPr/>
                    <a:lstStyle/>
                    <a:p>
                      <a:pPr>
                        <a:buNone/>
                      </a:pPr>
                      <a:r>
                        <a:rPr lang="en-US" sz="1400" dirty="0" smtClean="0"/>
                        <a:t>29</a:t>
                      </a:r>
                      <a:endParaRPr lang="en-US" sz="1400" dirty="0"/>
                    </a:p>
                  </a:txBody>
                  <a:tcPr/>
                </a:tc>
                <a:tc>
                  <a:txBody>
                    <a:bodyPr/>
                    <a:lstStyle/>
                    <a:p>
                      <a:pPr>
                        <a:buNone/>
                      </a:pPr>
                      <a:r>
                        <a:rPr lang="en-US" sz="1400" dirty="0" smtClean="0"/>
                        <a:t>32%</a:t>
                      </a:r>
                      <a:endParaRPr lang="en-US" sz="1400" dirty="0"/>
                    </a:p>
                  </a:txBody>
                  <a:tcPr/>
                </a:tc>
              </a:tr>
              <a:tr h="0">
                <a:tc>
                  <a:txBody>
                    <a:bodyPr/>
                    <a:lstStyle/>
                    <a:p>
                      <a:pPr>
                        <a:buNone/>
                      </a:pPr>
                      <a:r>
                        <a:rPr lang="en-US" sz="1400" dirty="0" smtClean="0"/>
                        <a:t>No opinion</a:t>
                      </a:r>
                      <a:endParaRPr lang="en-US" sz="1400" dirty="0"/>
                    </a:p>
                  </a:txBody>
                  <a:tcPr/>
                </a:tc>
                <a:tc>
                  <a:txBody>
                    <a:bodyPr/>
                    <a:lstStyle/>
                    <a:p>
                      <a:pPr>
                        <a:buNone/>
                      </a:pPr>
                      <a:r>
                        <a:rPr lang="en-US" sz="1400" dirty="0" smtClean="0"/>
                        <a:t>12</a:t>
                      </a:r>
                      <a:endParaRPr lang="en-US" sz="1400" dirty="0"/>
                    </a:p>
                  </a:txBody>
                  <a:tcPr/>
                </a:tc>
                <a:tc>
                  <a:txBody>
                    <a:bodyPr/>
                    <a:lstStyle/>
                    <a:p>
                      <a:pPr>
                        <a:buNone/>
                      </a:pPr>
                      <a:r>
                        <a:rPr lang="en-US" sz="1400" dirty="0" smtClean="0"/>
                        <a:t>13%</a:t>
                      </a:r>
                      <a:endParaRPr lang="en-US" sz="1400" dirty="0"/>
                    </a:p>
                  </a:txBody>
                  <a:tcPr/>
                </a:tc>
              </a:tr>
              <a:tr h="0">
                <a:tc>
                  <a:txBody>
                    <a:bodyPr/>
                    <a:lstStyle/>
                    <a:p>
                      <a:pPr>
                        <a:buNone/>
                      </a:pPr>
                      <a:r>
                        <a:rPr lang="en-US" sz="1400" dirty="0" smtClean="0"/>
                        <a:t>Total</a:t>
                      </a:r>
                      <a:endParaRPr lang="en-US" sz="1400" dirty="0"/>
                    </a:p>
                  </a:txBody>
                  <a:tcPr/>
                </a:tc>
                <a:tc>
                  <a:txBody>
                    <a:bodyPr/>
                    <a:lstStyle/>
                    <a:p>
                      <a:pPr>
                        <a:buNone/>
                      </a:pPr>
                      <a:r>
                        <a:rPr lang="en-US" sz="1400" dirty="0" smtClean="0"/>
                        <a:t>90</a:t>
                      </a:r>
                      <a:endParaRPr lang="en-US" sz="1400" dirty="0"/>
                    </a:p>
                  </a:txBody>
                  <a:tcPr/>
                </a:tc>
                <a:tc>
                  <a:txBody>
                    <a:bodyPr/>
                    <a:lstStyle/>
                    <a:p>
                      <a:pPr>
                        <a:buNone/>
                      </a:pPr>
                      <a:r>
                        <a:rPr lang="en-US" sz="1400" dirty="0" smtClean="0"/>
                        <a:t>100%</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buNone/>
            </a:pPr>
            <a:r>
              <a:rPr lang="en-US" dirty="0" smtClean="0"/>
              <a:t>How would you rate the VIDEO performance…</a:t>
            </a:r>
            <a:endParaRPr lang="en-US" dirty="0"/>
          </a:p>
        </p:txBody>
      </p:sp>
      <p:graphicFrame>
        <p:nvGraphicFramePr>
          <p:cNvPr id="3" name="Content Placeholder 2"/>
          <p:cNvGraphicFramePr>
            <a:graphicFrameLocks noGrp="1"/>
          </p:cNvGraphicFramePr>
          <p:nvPr>
            <p:ph idx="1"/>
          </p:nvPr>
        </p:nvGraphicFramePr>
        <p:xfrm>
          <a:off x="1447800" y="1752600"/>
          <a:ext cx="6172200" cy="21336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Very Bad</a:t>
                      </a:r>
                      <a:endParaRPr lang="en-US" sz="1400" dirty="0"/>
                    </a:p>
                  </a:txBody>
                  <a:tcPr/>
                </a:tc>
                <a:tc>
                  <a:txBody>
                    <a:bodyPr/>
                    <a:lstStyle/>
                    <a:p>
                      <a:pPr>
                        <a:buNone/>
                      </a:pPr>
                      <a:r>
                        <a:rPr lang="en-US" sz="1400" dirty="0" smtClean="0"/>
                        <a:t>4</a:t>
                      </a:r>
                      <a:endParaRPr lang="en-US" sz="1400" dirty="0"/>
                    </a:p>
                  </a:txBody>
                  <a:tcPr/>
                </a:tc>
                <a:tc>
                  <a:txBody>
                    <a:bodyPr/>
                    <a:lstStyle/>
                    <a:p>
                      <a:pPr>
                        <a:buNone/>
                      </a:pPr>
                      <a:r>
                        <a:rPr lang="en-US" sz="1400" dirty="0" smtClean="0"/>
                        <a:t>5%</a:t>
                      </a:r>
                      <a:endParaRPr lang="en-US" sz="1400" dirty="0"/>
                    </a:p>
                  </a:txBody>
                  <a:tcPr/>
                </a:tc>
              </a:tr>
              <a:tr h="0">
                <a:tc>
                  <a:txBody>
                    <a:bodyPr/>
                    <a:lstStyle/>
                    <a:p>
                      <a:pPr>
                        <a:buNone/>
                      </a:pPr>
                      <a:r>
                        <a:rPr lang="en-US" sz="1400" dirty="0" smtClean="0"/>
                        <a:t>Bad</a:t>
                      </a:r>
                      <a:endParaRPr lang="en-US" sz="1400" dirty="0"/>
                    </a:p>
                  </a:txBody>
                  <a:tcPr/>
                </a:tc>
                <a:tc>
                  <a:txBody>
                    <a:bodyPr/>
                    <a:lstStyle/>
                    <a:p>
                      <a:pPr>
                        <a:buNone/>
                      </a:pPr>
                      <a:r>
                        <a:rPr lang="en-US" sz="1400" dirty="0" smtClean="0"/>
                        <a:t>10</a:t>
                      </a:r>
                      <a:endParaRPr lang="en-US" sz="1400" dirty="0"/>
                    </a:p>
                  </a:txBody>
                  <a:tcPr/>
                </a:tc>
                <a:tc>
                  <a:txBody>
                    <a:bodyPr/>
                    <a:lstStyle/>
                    <a:p>
                      <a:pPr>
                        <a:buNone/>
                      </a:pPr>
                      <a:r>
                        <a:rPr lang="en-US" sz="1400" dirty="0" smtClean="0"/>
                        <a:t>12%</a:t>
                      </a:r>
                      <a:endParaRPr lang="en-US" sz="1400" dirty="0"/>
                    </a:p>
                  </a:txBody>
                  <a:tcPr/>
                </a:tc>
              </a:tr>
              <a:tr h="0">
                <a:tc>
                  <a:txBody>
                    <a:bodyPr/>
                    <a:lstStyle/>
                    <a:p>
                      <a:pPr>
                        <a:buNone/>
                      </a:pPr>
                      <a:r>
                        <a:rPr lang="en-US" sz="1400" dirty="0" smtClean="0"/>
                        <a:t>Neither Good nor Bad</a:t>
                      </a:r>
                      <a:endParaRPr lang="en-US" sz="1400" dirty="0"/>
                    </a:p>
                  </a:txBody>
                  <a:tcPr/>
                </a:tc>
                <a:tc>
                  <a:txBody>
                    <a:bodyPr/>
                    <a:lstStyle/>
                    <a:p>
                      <a:pPr>
                        <a:buNone/>
                      </a:pPr>
                      <a:r>
                        <a:rPr lang="en-US" sz="1400" dirty="0" smtClean="0"/>
                        <a:t>35</a:t>
                      </a:r>
                      <a:endParaRPr lang="en-US" sz="1400" dirty="0"/>
                    </a:p>
                  </a:txBody>
                  <a:tcPr/>
                </a:tc>
                <a:tc>
                  <a:txBody>
                    <a:bodyPr/>
                    <a:lstStyle/>
                    <a:p>
                      <a:pPr>
                        <a:buNone/>
                      </a:pPr>
                      <a:r>
                        <a:rPr lang="en-US" sz="1400" dirty="0" smtClean="0"/>
                        <a:t>41%</a:t>
                      </a:r>
                      <a:endParaRPr lang="en-US" sz="1400" dirty="0"/>
                    </a:p>
                  </a:txBody>
                  <a:tcPr/>
                </a:tc>
              </a:tr>
              <a:tr h="0">
                <a:tc>
                  <a:txBody>
                    <a:bodyPr/>
                    <a:lstStyle/>
                    <a:p>
                      <a:pPr>
                        <a:buNone/>
                      </a:pPr>
                      <a:r>
                        <a:rPr lang="en-US" sz="1400" dirty="0" smtClean="0"/>
                        <a:t>Good</a:t>
                      </a:r>
                      <a:endParaRPr lang="en-US" sz="1400" dirty="0"/>
                    </a:p>
                  </a:txBody>
                  <a:tcPr/>
                </a:tc>
                <a:tc>
                  <a:txBody>
                    <a:bodyPr/>
                    <a:lstStyle/>
                    <a:p>
                      <a:pPr>
                        <a:buNone/>
                      </a:pPr>
                      <a:r>
                        <a:rPr lang="en-US" sz="1400" dirty="0" smtClean="0"/>
                        <a:t>30</a:t>
                      </a:r>
                      <a:endParaRPr lang="en-US" sz="1400" dirty="0"/>
                    </a:p>
                  </a:txBody>
                  <a:tcPr/>
                </a:tc>
                <a:tc>
                  <a:txBody>
                    <a:bodyPr/>
                    <a:lstStyle/>
                    <a:p>
                      <a:pPr>
                        <a:buNone/>
                      </a:pPr>
                      <a:r>
                        <a:rPr lang="en-US" sz="1400" dirty="0" smtClean="0"/>
                        <a:t>35%</a:t>
                      </a:r>
                      <a:endParaRPr lang="en-US" sz="1400" dirty="0"/>
                    </a:p>
                  </a:txBody>
                  <a:tcPr/>
                </a:tc>
              </a:tr>
              <a:tr h="0">
                <a:tc>
                  <a:txBody>
                    <a:bodyPr/>
                    <a:lstStyle/>
                    <a:p>
                      <a:pPr>
                        <a:buNone/>
                      </a:pPr>
                      <a:r>
                        <a:rPr lang="en-US" sz="1400" dirty="0" smtClean="0"/>
                        <a:t>Very Good</a:t>
                      </a:r>
                      <a:endParaRPr lang="en-US" sz="1400" dirty="0"/>
                    </a:p>
                  </a:txBody>
                  <a:tcPr/>
                </a:tc>
                <a:tc>
                  <a:txBody>
                    <a:bodyPr/>
                    <a:lstStyle/>
                    <a:p>
                      <a:pPr>
                        <a:buNone/>
                      </a:pPr>
                      <a:r>
                        <a:rPr lang="en-US" sz="1400" dirty="0" smtClean="0"/>
                        <a:t>7</a:t>
                      </a:r>
                      <a:endParaRPr lang="en-US" sz="1400" dirty="0"/>
                    </a:p>
                  </a:txBody>
                  <a:tcPr/>
                </a:tc>
                <a:tc>
                  <a:txBody>
                    <a:bodyPr/>
                    <a:lstStyle/>
                    <a:p>
                      <a:pPr>
                        <a:buNone/>
                      </a:pPr>
                      <a:r>
                        <a:rPr lang="en-US" sz="1400" dirty="0" smtClean="0"/>
                        <a:t>8%</a:t>
                      </a:r>
                      <a:endParaRPr lang="en-US" sz="1400" dirty="0"/>
                    </a:p>
                  </a:txBody>
                  <a:tcPr/>
                </a:tc>
              </a:tr>
              <a:tr h="0">
                <a:tc>
                  <a:txBody>
                    <a:bodyPr/>
                    <a:lstStyle/>
                    <a:p>
                      <a:pPr>
                        <a:buNone/>
                      </a:pPr>
                      <a:r>
                        <a:rPr lang="en-US" sz="1400" dirty="0" smtClean="0"/>
                        <a:t>Total</a:t>
                      </a:r>
                      <a:endParaRPr lang="en-US" sz="1400" dirty="0"/>
                    </a:p>
                  </a:txBody>
                  <a:tcPr/>
                </a:tc>
                <a:tc>
                  <a:txBody>
                    <a:bodyPr/>
                    <a:lstStyle/>
                    <a:p>
                      <a:pPr>
                        <a:buNone/>
                      </a:pPr>
                      <a:r>
                        <a:rPr lang="en-US" sz="1400" dirty="0" smtClean="0"/>
                        <a:t>86</a:t>
                      </a:r>
                      <a:endParaRPr lang="en-US" sz="1400" dirty="0"/>
                    </a:p>
                  </a:txBody>
                  <a:tcPr/>
                </a:tc>
                <a:tc>
                  <a:txBody>
                    <a:bodyPr/>
                    <a:lstStyle/>
                    <a:p>
                      <a:pPr>
                        <a:buNone/>
                      </a:pPr>
                      <a:r>
                        <a:rPr lang="en-US" sz="1400" dirty="0" smtClean="0"/>
                        <a:t>100%</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buNone/>
            </a:pPr>
            <a:r>
              <a:rPr lang="en-US" dirty="0" smtClean="0"/>
              <a:t>OVERALL EXPERIENCE </a:t>
            </a:r>
            <a:br>
              <a:rPr lang="en-US" dirty="0" smtClean="0"/>
            </a:br>
            <a:r>
              <a:rPr lang="en-US" dirty="0" smtClean="0"/>
              <a:t>(compared to same lab last year)</a:t>
            </a:r>
            <a:endParaRPr lang="en-US" dirty="0"/>
          </a:p>
        </p:txBody>
      </p:sp>
      <p:graphicFrame>
        <p:nvGraphicFramePr>
          <p:cNvPr id="3" name="Content Placeholder 2"/>
          <p:cNvGraphicFramePr>
            <a:graphicFrameLocks noGrp="1"/>
          </p:cNvGraphicFramePr>
          <p:nvPr>
            <p:ph idx="1"/>
          </p:nvPr>
        </p:nvGraphicFramePr>
        <p:xfrm>
          <a:off x="1447800" y="2438400"/>
          <a:ext cx="6172200" cy="21336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Much Worse</a:t>
                      </a:r>
                      <a:endParaRPr lang="en-US" sz="1400" dirty="0"/>
                    </a:p>
                  </a:txBody>
                  <a:tcPr/>
                </a:tc>
                <a:tc>
                  <a:txBody>
                    <a:bodyPr/>
                    <a:lstStyle/>
                    <a:p>
                      <a:pPr>
                        <a:buNone/>
                      </a:pPr>
                      <a:r>
                        <a:rPr lang="en-US" sz="1400" dirty="0" smtClean="0"/>
                        <a:t>3</a:t>
                      </a:r>
                      <a:endParaRPr lang="en-US" sz="1400" dirty="0"/>
                    </a:p>
                  </a:txBody>
                  <a:tcPr/>
                </a:tc>
                <a:tc>
                  <a:txBody>
                    <a:bodyPr/>
                    <a:lstStyle/>
                    <a:p>
                      <a:pPr>
                        <a:buNone/>
                      </a:pPr>
                      <a:r>
                        <a:rPr lang="en-US" sz="1400" dirty="0" smtClean="0"/>
                        <a:t>4%</a:t>
                      </a:r>
                      <a:endParaRPr lang="en-US" sz="1400" dirty="0"/>
                    </a:p>
                  </a:txBody>
                  <a:tcPr/>
                </a:tc>
              </a:tr>
              <a:tr h="0">
                <a:tc>
                  <a:txBody>
                    <a:bodyPr/>
                    <a:lstStyle/>
                    <a:p>
                      <a:pPr>
                        <a:buNone/>
                      </a:pPr>
                      <a:r>
                        <a:rPr lang="en-US" sz="1400" dirty="0" smtClean="0"/>
                        <a:t>Worse</a:t>
                      </a:r>
                      <a:endParaRPr lang="en-US" sz="1400" dirty="0"/>
                    </a:p>
                  </a:txBody>
                  <a:tcPr/>
                </a:tc>
                <a:tc>
                  <a:txBody>
                    <a:bodyPr/>
                    <a:lstStyle/>
                    <a:p>
                      <a:pPr>
                        <a:buNone/>
                      </a:pPr>
                      <a:r>
                        <a:rPr lang="en-US" sz="1400" dirty="0" smtClean="0"/>
                        <a:t>7</a:t>
                      </a:r>
                      <a:endParaRPr lang="en-US" sz="1400" dirty="0"/>
                    </a:p>
                  </a:txBody>
                  <a:tcPr/>
                </a:tc>
                <a:tc>
                  <a:txBody>
                    <a:bodyPr/>
                    <a:lstStyle/>
                    <a:p>
                      <a:pPr>
                        <a:buNone/>
                      </a:pPr>
                      <a:r>
                        <a:rPr lang="en-US" sz="1400" dirty="0" smtClean="0"/>
                        <a:t>8%</a:t>
                      </a:r>
                      <a:endParaRPr lang="en-US" sz="1400" dirty="0"/>
                    </a:p>
                  </a:txBody>
                  <a:tcPr/>
                </a:tc>
              </a:tr>
              <a:tr h="0">
                <a:tc>
                  <a:txBody>
                    <a:bodyPr/>
                    <a:lstStyle/>
                    <a:p>
                      <a:pPr>
                        <a:buNone/>
                      </a:pPr>
                      <a:r>
                        <a:rPr lang="en-US" sz="1400" dirty="0" smtClean="0"/>
                        <a:t>About the Same</a:t>
                      </a:r>
                      <a:endParaRPr lang="en-US" sz="1400" dirty="0"/>
                    </a:p>
                  </a:txBody>
                  <a:tcPr/>
                </a:tc>
                <a:tc>
                  <a:txBody>
                    <a:bodyPr/>
                    <a:lstStyle/>
                    <a:p>
                      <a:pPr>
                        <a:buNone/>
                      </a:pPr>
                      <a:r>
                        <a:rPr lang="en-US" sz="1400" dirty="0" smtClean="0"/>
                        <a:t>34</a:t>
                      </a:r>
                      <a:endParaRPr lang="en-US" sz="1400" dirty="0"/>
                    </a:p>
                  </a:txBody>
                  <a:tcPr/>
                </a:tc>
                <a:tc>
                  <a:txBody>
                    <a:bodyPr/>
                    <a:lstStyle/>
                    <a:p>
                      <a:pPr>
                        <a:buNone/>
                      </a:pPr>
                      <a:r>
                        <a:rPr lang="en-US" sz="1400" dirty="0" smtClean="0"/>
                        <a:t>40%</a:t>
                      </a:r>
                      <a:endParaRPr lang="en-US" sz="1400" dirty="0"/>
                    </a:p>
                  </a:txBody>
                  <a:tcPr/>
                </a:tc>
              </a:tr>
              <a:tr h="0">
                <a:tc>
                  <a:txBody>
                    <a:bodyPr/>
                    <a:lstStyle/>
                    <a:p>
                      <a:pPr>
                        <a:buNone/>
                      </a:pPr>
                      <a:r>
                        <a:rPr lang="en-US" sz="1400" dirty="0" smtClean="0"/>
                        <a:t>Better</a:t>
                      </a:r>
                      <a:endParaRPr lang="en-US" sz="1400" dirty="0"/>
                    </a:p>
                  </a:txBody>
                  <a:tcPr/>
                </a:tc>
                <a:tc>
                  <a:txBody>
                    <a:bodyPr/>
                    <a:lstStyle/>
                    <a:p>
                      <a:pPr>
                        <a:buNone/>
                      </a:pPr>
                      <a:r>
                        <a:rPr lang="en-US" sz="1400" dirty="0" smtClean="0"/>
                        <a:t>30</a:t>
                      </a:r>
                      <a:endParaRPr lang="en-US" sz="1400" dirty="0"/>
                    </a:p>
                  </a:txBody>
                  <a:tcPr/>
                </a:tc>
                <a:tc>
                  <a:txBody>
                    <a:bodyPr/>
                    <a:lstStyle/>
                    <a:p>
                      <a:pPr>
                        <a:buNone/>
                      </a:pPr>
                      <a:r>
                        <a:rPr lang="en-US" sz="1400" dirty="0" smtClean="0"/>
                        <a:t>35%</a:t>
                      </a:r>
                      <a:endParaRPr lang="en-US" sz="1400" dirty="0"/>
                    </a:p>
                  </a:txBody>
                  <a:tcPr/>
                </a:tc>
              </a:tr>
              <a:tr h="0">
                <a:tc>
                  <a:txBody>
                    <a:bodyPr/>
                    <a:lstStyle/>
                    <a:p>
                      <a:pPr>
                        <a:buNone/>
                      </a:pPr>
                      <a:r>
                        <a:rPr lang="en-US" sz="1400" dirty="0" smtClean="0"/>
                        <a:t>Much Better</a:t>
                      </a:r>
                      <a:endParaRPr lang="en-US" sz="1400" dirty="0"/>
                    </a:p>
                  </a:txBody>
                  <a:tcPr/>
                </a:tc>
                <a:tc>
                  <a:txBody>
                    <a:bodyPr/>
                    <a:lstStyle/>
                    <a:p>
                      <a:pPr>
                        <a:buNone/>
                      </a:pPr>
                      <a:r>
                        <a:rPr lang="en-US" sz="1400" dirty="0" smtClean="0"/>
                        <a:t>11</a:t>
                      </a:r>
                      <a:endParaRPr lang="en-US" sz="1400" dirty="0"/>
                    </a:p>
                  </a:txBody>
                  <a:tcPr/>
                </a:tc>
                <a:tc>
                  <a:txBody>
                    <a:bodyPr/>
                    <a:lstStyle/>
                    <a:p>
                      <a:pPr>
                        <a:buNone/>
                      </a:pPr>
                      <a:r>
                        <a:rPr lang="en-US" sz="1400" dirty="0" smtClean="0"/>
                        <a:t>13%</a:t>
                      </a:r>
                      <a:endParaRPr lang="en-US" sz="1400" dirty="0"/>
                    </a:p>
                  </a:txBody>
                  <a:tcPr/>
                </a:tc>
              </a:tr>
              <a:tr h="0">
                <a:tc>
                  <a:txBody>
                    <a:bodyPr/>
                    <a:lstStyle/>
                    <a:p>
                      <a:pPr>
                        <a:buNone/>
                      </a:pPr>
                      <a:r>
                        <a:rPr lang="en-US" sz="1400" dirty="0" smtClean="0"/>
                        <a:t>Total</a:t>
                      </a:r>
                      <a:endParaRPr lang="en-US" sz="1400" dirty="0"/>
                    </a:p>
                  </a:txBody>
                  <a:tcPr/>
                </a:tc>
                <a:tc>
                  <a:txBody>
                    <a:bodyPr/>
                    <a:lstStyle/>
                    <a:p>
                      <a:pPr>
                        <a:buNone/>
                      </a:pPr>
                      <a:r>
                        <a:rPr lang="en-US" sz="1400" dirty="0" smtClean="0"/>
                        <a:t>85</a:t>
                      </a:r>
                      <a:endParaRPr lang="en-US" sz="1400" dirty="0"/>
                    </a:p>
                  </a:txBody>
                  <a:tcPr/>
                </a:tc>
                <a:tc>
                  <a:txBody>
                    <a:bodyPr/>
                    <a:lstStyle/>
                    <a:p>
                      <a:pPr>
                        <a:buNone/>
                      </a:pPr>
                      <a:r>
                        <a:rPr lang="en-US" sz="1400" dirty="0" smtClean="0"/>
                        <a:t>100%</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buNone/>
            </a:pPr>
            <a:r>
              <a:rPr lang="en-US" dirty="0" smtClean="0"/>
              <a:t>Were you aware that new computing devices were installed in these location(s)?</a:t>
            </a:r>
            <a:endParaRPr lang="en-US" dirty="0"/>
          </a:p>
        </p:txBody>
      </p:sp>
      <p:graphicFrame>
        <p:nvGraphicFramePr>
          <p:cNvPr id="3" name="Content Placeholder 2"/>
          <p:cNvGraphicFramePr>
            <a:graphicFrameLocks noGrp="1"/>
          </p:cNvGraphicFramePr>
          <p:nvPr>
            <p:ph idx="1"/>
          </p:nvPr>
        </p:nvGraphicFramePr>
        <p:xfrm>
          <a:off x="1524000" y="2743200"/>
          <a:ext cx="6172200" cy="12192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Yes</a:t>
                      </a:r>
                      <a:endParaRPr lang="en-US" sz="1400" dirty="0"/>
                    </a:p>
                  </a:txBody>
                  <a:tcPr/>
                </a:tc>
                <a:tc>
                  <a:txBody>
                    <a:bodyPr/>
                    <a:lstStyle/>
                    <a:p>
                      <a:pPr>
                        <a:buNone/>
                      </a:pPr>
                      <a:r>
                        <a:rPr lang="en-US" sz="1400" dirty="0" smtClean="0"/>
                        <a:t>59</a:t>
                      </a:r>
                      <a:endParaRPr lang="en-US" sz="1400" dirty="0"/>
                    </a:p>
                  </a:txBody>
                  <a:tcPr/>
                </a:tc>
                <a:tc>
                  <a:txBody>
                    <a:bodyPr/>
                    <a:lstStyle/>
                    <a:p>
                      <a:pPr>
                        <a:buNone/>
                      </a:pPr>
                      <a:r>
                        <a:rPr lang="en-US" sz="1400" dirty="0" smtClean="0"/>
                        <a:t>61%</a:t>
                      </a:r>
                      <a:endParaRPr lang="en-US" sz="1400" dirty="0"/>
                    </a:p>
                  </a:txBody>
                  <a:tcPr/>
                </a:tc>
              </a:tr>
              <a:tr h="0">
                <a:tc>
                  <a:txBody>
                    <a:bodyPr/>
                    <a:lstStyle/>
                    <a:p>
                      <a:pPr>
                        <a:buNone/>
                      </a:pPr>
                      <a:r>
                        <a:rPr lang="en-US" sz="1400" dirty="0" smtClean="0"/>
                        <a:t>No</a:t>
                      </a:r>
                      <a:endParaRPr lang="en-US" sz="1400" dirty="0"/>
                    </a:p>
                  </a:txBody>
                  <a:tcPr/>
                </a:tc>
                <a:tc>
                  <a:txBody>
                    <a:bodyPr/>
                    <a:lstStyle/>
                    <a:p>
                      <a:pPr>
                        <a:buNone/>
                      </a:pPr>
                      <a:r>
                        <a:rPr lang="en-US" sz="1400" dirty="0" smtClean="0"/>
                        <a:t>37</a:t>
                      </a:r>
                      <a:endParaRPr lang="en-US" sz="1400" dirty="0"/>
                    </a:p>
                  </a:txBody>
                  <a:tcPr/>
                </a:tc>
                <a:tc>
                  <a:txBody>
                    <a:bodyPr/>
                    <a:lstStyle/>
                    <a:p>
                      <a:pPr>
                        <a:buNone/>
                      </a:pPr>
                      <a:r>
                        <a:rPr lang="en-US" sz="1400" dirty="0" smtClean="0"/>
                        <a:t>39%</a:t>
                      </a:r>
                      <a:endParaRPr lang="en-US" sz="1400" dirty="0"/>
                    </a:p>
                  </a:txBody>
                  <a:tcPr/>
                </a:tc>
              </a:tr>
              <a:tr h="0">
                <a:tc>
                  <a:txBody>
                    <a:bodyPr/>
                    <a:lstStyle/>
                    <a:p>
                      <a:pPr>
                        <a:buNone/>
                      </a:pPr>
                      <a:r>
                        <a:rPr lang="en-US" sz="1400" dirty="0" smtClean="0"/>
                        <a:t>Total</a:t>
                      </a:r>
                      <a:endParaRPr lang="en-US" sz="1400" dirty="0"/>
                    </a:p>
                  </a:txBody>
                  <a:tcPr/>
                </a:tc>
                <a:tc>
                  <a:txBody>
                    <a:bodyPr/>
                    <a:lstStyle/>
                    <a:p>
                      <a:pPr>
                        <a:buNone/>
                      </a:pPr>
                      <a:r>
                        <a:rPr lang="en-US" sz="1400" dirty="0" smtClean="0"/>
                        <a:t>96</a:t>
                      </a:r>
                      <a:endParaRPr lang="en-US" sz="1400" dirty="0"/>
                    </a:p>
                  </a:txBody>
                  <a:tcPr/>
                </a:tc>
                <a:tc>
                  <a:txBody>
                    <a:bodyPr/>
                    <a:lstStyle/>
                    <a:p>
                      <a:pPr>
                        <a:buNone/>
                      </a:pPr>
                      <a:r>
                        <a:rPr lang="en-US" sz="1400" dirty="0" smtClean="0"/>
                        <a:t>100%</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dirty="0" smtClean="0">
                <a:solidFill>
                  <a:srgbClr val="006600"/>
                </a:solidFill>
                <a:effectLst>
                  <a:outerShdw blurRad="38100" dist="38100" dir="2700000" algn="tl">
                    <a:srgbClr val="000000">
                      <a:alpha val="43137"/>
                    </a:srgbClr>
                  </a:outerShdw>
                </a:effectLst>
              </a:rPr>
              <a:t>VIRTUALIZATION SURVEY</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533400" y="2819400"/>
            <a:ext cx="8229600" cy="1295400"/>
          </a:xfrm>
          <a:prstGeom prst="rect">
            <a:avLst/>
          </a:prstGeom>
        </p:spPr>
        <p:txBody>
          <a:bodyPr/>
          <a:lstStyle/>
          <a:p>
            <a:r>
              <a:rPr lang="en-US" sz="2400" b="1" i="1" dirty="0" smtClean="0"/>
              <a:t>1) Is your institution using virtualization?</a:t>
            </a:r>
          </a:p>
          <a:p>
            <a:r>
              <a:rPr lang="en-US" sz="2400" b="1" i="1" dirty="0" smtClean="0"/>
              <a:t>2) To vote: Text a CODE to 99503</a:t>
            </a:r>
          </a:p>
          <a:p>
            <a:endParaRPr lang="en-US" sz="2400" b="1" i="1" dirty="0" smtClean="0"/>
          </a:p>
          <a:p>
            <a:r>
              <a:rPr lang="en-US" b="1" i="1" dirty="0" smtClean="0"/>
              <a:t>YES	 45926</a:t>
            </a:r>
          </a:p>
          <a:p>
            <a:endParaRPr lang="en-US" b="1" i="1" dirty="0" smtClean="0"/>
          </a:p>
          <a:p>
            <a:r>
              <a:rPr lang="en-US" b="1" i="1" dirty="0" smtClean="0"/>
              <a:t>NO 	 42404 </a:t>
            </a:r>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pPr>
              <a:buNone/>
            </a:pPr>
            <a:r>
              <a:rPr lang="en-US" dirty="0" smtClean="0"/>
              <a:t>Were you aware that the new computing devices are using desktop virtualization?</a:t>
            </a:r>
            <a:endParaRPr lang="en-US" dirty="0"/>
          </a:p>
        </p:txBody>
      </p:sp>
      <p:graphicFrame>
        <p:nvGraphicFramePr>
          <p:cNvPr id="3" name="Content Placeholder 2"/>
          <p:cNvGraphicFramePr>
            <a:graphicFrameLocks noGrp="1"/>
          </p:cNvGraphicFramePr>
          <p:nvPr>
            <p:ph idx="1"/>
          </p:nvPr>
        </p:nvGraphicFramePr>
        <p:xfrm>
          <a:off x="1447800" y="2590800"/>
          <a:ext cx="6172200" cy="1219200"/>
        </p:xfrm>
        <a:graphic>
          <a:graphicData uri="http://schemas.openxmlformats.org/drawingml/2006/table">
            <a:tbl>
              <a:tblPr firstRow="1" bandRow="1">
                <a:tableStyleId>{BC89EF96-8CEA-46FF-86C4-4CE0E7609802}</a:tableStyleId>
              </a:tblPr>
              <a:tblGrid>
                <a:gridCol w="2057400"/>
                <a:gridCol w="2057400"/>
                <a:gridCol w="2057400"/>
              </a:tblGrid>
              <a:tr h="0">
                <a:tc>
                  <a:txBody>
                    <a:bodyPr/>
                    <a:lstStyle/>
                    <a:p>
                      <a:pPr>
                        <a:buNone/>
                      </a:pPr>
                      <a:r>
                        <a:rPr lang="en-US" sz="1400" dirty="0" smtClean="0"/>
                        <a:t>Answer</a:t>
                      </a:r>
                      <a:endParaRPr lang="en-US" sz="1400" dirty="0"/>
                    </a:p>
                  </a:txBody>
                  <a:tcPr/>
                </a:tc>
                <a:tc>
                  <a:txBody>
                    <a:bodyPr/>
                    <a:lstStyle/>
                    <a:p>
                      <a:pPr>
                        <a:buNone/>
                      </a:pPr>
                      <a:r>
                        <a:rPr lang="en-US" sz="1400" dirty="0" smtClean="0"/>
                        <a:t>Response</a:t>
                      </a:r>
                      <a:endParaRPr lang="en-US" sz="1400" dirty="0"/>
                    </a:p>
                  </a:txBody>
                  <a:tcPr/>
                </a:tc>
                <a:tc>
                  <a:txBody>
                    <a:bodyPr/>
                    <a:lstStyle/>
                    <a:p>
                      <a:pPr>
                        <a:buNone/>
                      </a:pPr>
                      <a:r>
                        <a:rPr lang="en-US" sz="1400" dirty="0" smtClean="0"/>
                        <a:t>%</a:t>
                      </a:r>
                      <a:endParaRPr lang="en-US" sz="1400" dirty="0"/>
                    </a:p>
                  </a:txBody>
                  <a:tcPr/>
                </a:tc>
              </a:tr>
              <a:tr h="0">
                <a:tc>
                  <a:txBody>
                    <a:bodyPr/>
                    <a:lstStyle/>
                    <a:p>
                      <a:pPr>
                        <a:buNone/>
                      </a:pPr>
                      <a:r>
                        <a:rPr lang="en-US" sz="1400" dirty="0" smtClean="0"/>
                        <a:t>Yes</a:t>
                      </a:r>
                      <a:endParaRPr lang="en-US" sz="1400" dirty="0"/>
                    </a:p>
                  </a:txBody>
                  <a:tcPr/>
                </a:tc>
                <a:tc>
                  <a:txBody>
                    <a:bodyPr/>
                    <a:lstStyle/>
                    <a:p>
                      <a:pPr>
                        <a:buNone/>
                      </a:pPr>
                      <a:r>
                        <a:rPr lang="en-US" sz="1400" dirty="0" smtClean="0"/>
                        <a:t>14</a:t>
                      </a:r>
                      <a:endParaRPr lang="en-US" sz="1400" dirty="0"/>
                    </a:p>
                  </a:txBody>
                  <a:tcPr/>
                </a:tc>
                <a:tc>
                  <a:txBody>
                    <a:bodyPr/>
                    <a:lstStyle/>
                    <a:p>
                      <a:pPr>
                        <a:buNone/>
                      </a:pPr>
                      <a:r>
                        <a:rPr lang="en-US" sz="1400" dirty="0" smtClean="0"/>
                        <a:t>16%</a:t>
                      </a:r>
                      <a:endParaRPr lang="en-US" sz="1400" dirty="0"/>
                    </a:p>
                  </a:txBody>
                  <a:tcPr/>
                </a:tc>
              </a:tr>
              <a:tr h="0">
                <a:tc>
                  <a:txBody>
                    <a:bodyPr/>
                    <a:lstStyle/>
                    <a:p>
                      <a:pPr>
                        <a:buNone/>
                      </a:pPr>
                      <a:r>
                        <a:rPr lang="en-US" sz="1400" dirty="0" smtClean="0"/>
                        <a:t>No</a:t>
                      </a:r>
                      <a:endParaRPr lang="en-US" sz="1400" dirty="0"/>
                    </a:p>
                  </a:txBody>
                  <a:tcPr/>
                </a:tc>
                <a:tc>
                  <a:txBody>
                    <a:bodyPr/>
                    <a:lstStyle/>
                    <a:p>
                      <a:pPr>
                        <a:buNone/>
                      </a:pPr>
                      <a:r>
                        <a:rPr lang="en-US" sz="1400" dirty="0" smtClean="0"/>
                        <a:t>71</a:t>
                      </a:r>
                      <a:endParaRPr lang="en-US" sz="1400" dirty="0"/>
                    </a:p>
                  </a:txBody>
                  <a:tcPr/>
                </a:tc>
                <a:tc>
                  <a:txBody>
                    <a:bodyPr/>
                    <a:lstStyle/>
                    <a:p>
                      <a:pPr>
                        <a:buNone/>
                      </a:pPr>
                      <a:r>
                        <a:rPr lang="en-US" sz="1400" dirty="0" smtClean="0"/>
                        <a:t>84%</a:t>
                      </a:r>
                      <a:endParaRPr lang="en-US" sz="1400" dirty="0"/>
                    </a:p>
                  </a:txBody>
                  <a:tcPr/>
                </a:tc>
              </a:tr>
              <a:tr h="0">
                <a:tc>
                  <a:txBody>
                    <a:bodyPr/>
                    <a:lstStyle/>
                    <a:p>
                      <a:pPr>
                        <a:buNone/>
                      </a:pPr>
                      <a:r>
                        <a:rPr lang="en-US" sz="1400" dirty="0" smtClean="0"/>
                        <a:t>Total</a:t>
                      </a:r>
                      <a:endParaRPr lang="en-US" sz="1400" dirty="0"/>
                    </a:p>
                  </a:txBody>
                  <a:tcPr/>
                </a:tc>
                <a:tc>
                  <a:txBody>
                    <a:bodyPr/>
                    <a:lstStyle/>
                    <a:p>
                      <a:pPr>
                        <a:buNone/>
                      </a:pPr>
                      <a:r>
                        <a:rPr lang="en-US" sz="1400" dirty="0" smtClean="0"/>
                        <a:t>85</a:t>
                      </a:r>
                      <a:endParaRPr lang="en-US" sz="1400" dirty="0"/>
                    </a:p>
                  </a:txBody>
                  <a:tcPr/>
                </a:tc>
                <a:tc>
                  <a:txBody>
                    <a:bodyPr/>
                    <a:lstStyle/>
                    <a:p>
                      <a:pPr>
                        <a:buNone/>
                      </a:pPr>
                      <a:r>
                        <a:rPr lang="en-US" sz="1400" dirty="0" smtClean="0"/>
                        <a:t>100%</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Experiences</a:t>
            </a:r>
            <a:endParaRPr lang="en-US" dirty="0"/>
          </a:p>
        </p:txBody>
      </p:sp>
      <p:sp>
        <p:nvSpPr>
          <p:cNvPr id="3" name="Content Placeholder 2"/>
          <p:cNvSpPr>
            <a:spLocks noGrp="1"/>
          </p:cNvSpPr>
          <p:nvPr>
            <p:ph idx="1"/>
          </p:nvPr>
        </p:nvSpPr>
        <p:spPr/>
        <p:txBody>
          <a:bodyPr/>
          <a:lstStyle/>
          <a:p>
            <a:r>
              <a:rPr lang="en-US" dirty="0" smtClean="0"/>
              <a:t>“The work/desk space saved by not having CPUs everywhere is extremely helpful.”</a:t>
            </a:r>
          </a:p>
          <a:p>
            <a:r>
              <a:rPr lang="en-US" dirty="0" smtClean="0"/>
              <a:t>“Its  great that you have sustainable computers.”</a:t>
            </a:r>
          </a:p>
          <a:p>
            <a:r>
              <a:rPr lang="en-US" dirty="0" smtClean="0"/>
              <a:t>“They are very fast and efficient.”</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Experiences</a:t>
            </a:r>
            <a:endParaRPr lang="en-US" dirty="0"/>
          </a:p>
        </p:txBody>
      </p:sp>
      <p:sp>
        <p:nvSpPr>
          <p:cNvPr id="3" name="Content Placeholder 2"/>
          <p:cNvSpPr>
            <a:spLocks noGrp="1"/>
          </p:cNvSpPr>
          <p:nvPr>
            <p:ph idx="1"/>
          </p:nvPr>
        </p:nvSpPr>
        <p:spPr/>
        <p:txBody>
          <a:bodyPr/>
          <a:lstStyle/>
          <a:p>
            <a:r>
              <a:rPr lang="en-US" dirty="0" smtClean="0"/>
              <a:t>“Slight lag on the displays when playing video or graphic intensive programs…</a:t>
            </a:r>
          </a:p>
          <a:p>
            <a:r>
              <a:rPr lang="en-US" dirty="0" smtClean="0"/>
              <a:t>“There is no slot for flash drives so I must email myself everything beforehand.”</a:t>
            </a:r>
          </a:p>
          <a:p>
            <a:r>
              <a:rPr lang="en-US" dirty="0" smtClean="0"/>
              <a:t>“Web pages lag when scrolling.”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371600"/>
            <a:ext cx="7772400" cy="1470025"/>
          </a:xfrm>
        </p:spPr>
        <p:txBody>
          <a:bodyPr/>
          <a:lstStyle/>
          <a:p>
            <a:r>
              <a:rPr lang="en-US" dirty="0" smtClean="0"/>
              <a:t>NComputing at Seaver College</a:t>
            </a:r>
            <a:endParaRPr lang="en-US" dirty="0"/>
          </a:p>
        </p:txBody>
      </p:sp>
    </p:spTree>
    <p:controls>
      <p:control spid="155650" name="ShockwaveFlash1" r:id="rId2" imgW="5942857" imgH="2895238"/>
    </p:controls>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spTree>
    <p:controls>
      <p:control spid="156674" name="ShockwaveFlash1" r:id="rId2" imgW="9142857" imgH="6857143"/>
    </p:controls>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sp>
        <p:nvSpPr>
          <p:cNvPr id="4" name="Title 1"/>
          <p:cNvSpPr txBox="1">
            <a:spLocks/>
          </p:cNvSpPr>
          <p:nvPr/>
        </p:nvSpPr>
        <p:spPr>
          <a:xfrm>
            <a:off x="533400" y="2027237"/>
            <a:ext cx="8229600" cy="654288"/>
          </a:xfrm>
          <a:prstGeom prst="rect">
            <a:avLst/>
          </a:prstGeom>
        </p:spPr>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rPr>
              <a:t>Are you interested?</a:t>
            </a:r>
          </a:p>
        </p:txBody>
      </p:sp>
      <p:sp>
        <p:nvSpPr>
          <p:cNvPr id="7" name="Content Placeholder 2"/>
          <p:cNvSpPr txBox="1">
            <a:spLocks/>
          </p:cNvSpPr>
          <p:nvPr/>
        </p:nvSpPr>
        <p:spPr>
          <a:xfrm>
            <a:off x="533400" y="2819400"/>
            <a:ext cx="8229600" cy="2590800"/>
          </a:xfrm>
          <a:prstGeom prst="rect">
            <a:avLst/>
          </a:prstGeom>
        </p:spPr>
        <p:txBody>
          <a:bodyPr vert="horz" lIns="91440" tIns="45720" rIns="91440" bIns="45720" rtlCol="0">
            <a:normAutofit fontScale="85000" lnSpcReduction="20000"/>
          </a:bodyPr>
          <a:lstStyle/>
          <a:p>
            <a:pPr lvl="0">
              <a:spcBef>
                <a:spcPct val="20000"/>
              </a:spcBef>
              <a:buFont typeface="Arial" pitchFamily="34" charset="0"/>
              <a:buChar char="•"/>
              <a:defRPr/>
            </a:pPr>
            <a:r>
              <a:rPr lang="en-US" sz="2800" b="1" dirty="0" smtClean="0">
                <a:solidFill>
                  <a:schemeClr val="tx2"/>
                </a:solidFill>
              </a:rPr>
              <a:t> Our Wiki: </a:t>
            </a:r>
            <a:r>
              <a:rPr lang="en-US" sz="2400" dirty="0" smtClean="0">
                <a:hlinkClick r:id="rId4" action="ppaction://hlinkfile"/>
              </a:rPr>
              <a:t>http://tinyurl.com/2009pepvm</a:t>
            </a:r>
            <a:endParaRPr lang="en-US" sz="2400" dirty="0" smtClean="0"/>
          </a:p>
          <a:p>
            <a:pPr lvl="0">
              <a:spcBef>
                <a:spcPct val="20000"/>
              </a:spcBef>
              <a:buFont typeface="Arial" pitchFamily="34" charset="0"/>
              <a:buChar char="•"/>
              <a:defRPr/>
            </a:pPr>
            <a:r>
              <a:rPr lang="en-US" sz="2800" b="1" dirty="0" smtClean="0">
                <a:solidFill>
                  <a:schemeClr val="tx2"/>
                </a:solidFill>
              </a:rPr>
              <a:t> NComputing: </a:t>
            </a:r>
            <a:r>
              <a:rPr lang="en-US" sz="2000" dirty="0" smtClean="0">
                <a:hlinkClick r:id="rId5"/>
              </a:rPr>
              <a:t>http://ncomputing.com/Solutions/Education.aspx</a:t>
            </a:r>
            <a:endParaRPr lang="en-US" sz="2000" dirty="0" smtClean="0"/>
          </a:p>
          <a:p>
            <a:pPr lvl="0">
              <a:spcBef>
                <a:spcPct val="20000"/>
              </a:spcBef>
              <a:buFont typeface="Arial" pitchFamily="34" charset="0"/>
              <a:buChar char="•"/>
              <a:defRPr/>
            </a:pPr>
            <a:r>
              <a:rPr lang="en-US" sz="2800" b="1" dirty="0" smtClean="0">
                <a:solidFill>
                  <a:schemeClr val="tx2"/>
                </a:solidFill>
              </a:rPr>
              <a:t> NComputing Cost Calculator: </a:t>
            </a:r>
            <a:r>
              <a:rPr lang="en-US" sz="2000" dirty="0" smtClean="0">
                <a:hlinkClick r:id="rId6"/>
              </a:rPr>
              <a:t>http://ncomputing.com/Portals/0/docs/calculators/guide_tcocalculator.xls</a:t>
            </a:r>
            <a:endParaRPr lang="en-US" sz="2000" dirty="0" smtClean="0"/>
          </a:p>
          <a:p>
            <a:pPr lvl="0">
              <a:spcBef>
                <a:spcPct val="20000"/>
              </a:spcBef>
              <a:buFont typeface="Arial" pitchFamily="34" charset="0"/>
              <a:buChar char="•"/>
              <a:defRPr/>
            </a:pPr>
            <a:r>
              <a:rPr lang="en-US" sz="2800" b="1" dirty="0" smtClean="0">
                <a:solidFill>
                  <a:schemeClr val="tx2"/>
                </a:solidFill>
              </a:rPr>
              <a:t> Birds of a Feather meeting</a:t>
            </a:r>
          </a:p>
          <a:p>
            <a:pPr lvl="1">
              <a:spcBef>
                <a:spcPct val="20000"/>
              </a:spcBef>
              <a:buFont typeface="Arial" pitchFamily="34" charset="0"/>
              <a:buChar char="•"/>
              <a:defRPr/>
            </a:pPr>
            <a:r>
              <a:rPr lang="en-US" sz="2800" dirty="0" smtClean="0"/>
              <a:t>NOW (11/4/09 from 4:55 – 6:10 p.m.)</a:t>
            </a:r>
          </a:p>
          <a:p>
            <a:pPr lvl="1">
              <a:spcBef>
                <a:spcPct val="20000"/>
              </a:spcBef>
              <a:buFont typeface="Arial" pitchFamily="34" charset="0"/>
              <a:buChar char="•"/>
              <a:defRPr/>
            </a:pPr>
            <a:r>
              <a:rPr lang="en-US" sz="2800" dirty="0" smtClean="0"/>
              <a:t>Korbel Ballroom 4 E/F</a:t>
            </a:r>
            <a:endParaRPr lang="en-US" sz="2800" b="1" dirty="0" smtClean="0">
              <a:solidFill>
                <a:schemeClr val="tx2"/>
              </a:solidFill>
            </a:endParaRPr>
          </a:p>
          <a:p>
            <a:pPr lvl="0">
              <a:spcBef>
                <a:spcPct val="20000"/>
              </a:spcBef>
              <a:buFont typeface="Arial" pitchFamily="34" charset="0"/>
              <a:buChar char="•"/>
              <a:defRPr/>
            </a:pPr>
            <a:endParaRPr kumimoji="0" lang="en-US" sz="2600" b="1"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Picture 5" descr="peppic.jpg"/>
          <p:cNvPicPr>
            <a:picLocks noChangeAspect="1"/>
          </p:cNvPicPr>
          <p:nvPr/>
        </p:nvPicPr>
        <p:blipFill>
          <a:blip r:embed="rId7"/>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dirty="0" smtClean="0">
                <a:solidFill>
                  <a:srgbClr val="006600"/>
                </a:solidFill>
                <a:effectLst>
                  <a:outerShdw blurRad="38100" dist="38100" dir="2700000" algn="tl">
                    <a:srgbClr val="000000">
                      <a:alpha val="43137"/>
                    </a:srgbClr>
                  </a:outerShdw>
                </a:effectLst>
              </a:rPr>
              <a:t>About Pepperdine University</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609600" y="2743200"/>
            <a:ext cx="8229600" cy="3352800"/>
          </a:xfrm>
          <a:prstGeom prst="rect">
            <a:avLst/>
          </a:prstGeom>
        </p:spPr>
        <p:txBody>
          <a:bodyPr/>
          <a:lstStyle/>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kumimoji="0" lang="en-US" sz="2800" b="0" i="0" u="none" strike="noStrike" kern="1200" cap="none" spc="0" normalizeH="0" noProof="0" dirty="0" smtClean="0">
                <a:ln>
                  <a:noFill/>
                </a:ln>
                <a:solidFill>
                  <a:schemeClr val="tx1"/>
                </a:solidFill>
                <a:effectLst/>
                <a:uLnTx/>
                <a:uFillTx/>
                <a:latin typeface="+mn-lt"/>
                <a:ea typeface="+mn-ea"/>
                <a:cs typeface="+mn-cs"/>
              </a:rPr>
              <a:t>Small  Private Christian Liberal Arts school</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lang="en-US" sz="2800" noProof="0" dirty="0" smtClean="0"/>
              <a:t>Five Southern California Campuses</a:t>
            </a:r>
          </a:p>
          <a:p>
            <a:pPr marL="742950" marR="0" lvl="1" indent="-285750" algn="l" defTabSz="914400" rtl="0" eaLnBrk="1" fontAlgn="auto" latinLnBrk="0" hangingPunct="1">
              <a:lnSpc>
                <a:spcPct val="100000"/>
              </a:lnSpc>
              <a:spcBef>
                <a:spcPct val="20000"/>
              </a:spcBef>
              <a:spcAft>
                <a:spcPts val="0"/>
              </a:spcAft>
              <a:buClrTx/>
              <a:buSzTx/>
              <a:buFontTx/>
              <a:buChar char="-"/>
              <a:tabLst/>
              <a:defRPr/>
            </a:pPr>
            <a:r>
              <a:rPr lang="en-US" sz="2800" noProof="0" dirty="0" smtClean="0"/>
              <a:t>Campuses around the world</a:t>
            </a:r>
            <a:endParaRPr kumimoji="0" lang="en-US" sz="2800" b="0" i="0" u="none" strike="noStrike" kern="1200" cap="none" spc="0" normalizeH="0" noProof="0" dirty="0" smtClean="0">
              <a:ln>
                <a:noFill/>
              </a:ln>
              <a:solidFill>
                <a:schemeClr val="tx1"/>
              </a:solidFill>
              <a:effectLst/>
              <a:uLnTx/>
              <a:uFillTx/>
              <a:latin typeface="+mn-lt"/>
              <a:ea typeface="+mn-ea"/>
              <a:cs typeface="+mn-cs"/>
            </a:endParaRPr>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dirty="0" smtClean="0">
                <a:solidFill>
                  <a:srgbClr val="006600"/>
                </a:solidFill>
                <a:effectLst>
                  <a:outerShdw blurRad="38100" dist="38100" dir="2700000" algn="tl">
                    <a:srgbClr val="000000">
                      <a:alpha val="43137"/>
                    </a:srgbClr>
                  </a:outerShdw>
                </a:effectLst>
              </a:rPr>
              <a:t>About Pepperdine University</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pic>
        <p:nvPicPr>
          <p:cNvPr id="9" name="Picture 8" descr="malibu2.jpg"/>
          <p:cNvPicPr>
            <a:picLocks noChangeAspect="1"/>
          </p:cNvPicPr>
          <p:nvPr/>
        </p:nvPicPr>
        <p:blipFill>
          <a:blip r:embed="rId5" cstate="print"/>
          <a:stretch>
            <a:fillRect/>
          </a:stretch>
        </p:blipFill>
        <p:spPr>
          <a:xfrm>
            <a:off x="0" y="2438400"/>
            <a:ext cx="2403012" cy="2438400"/>
          </a:xfrm>
          <a:prstGeom prst="rect">
            <a:avLst/>
          </a:prstGeom>
        </p:spPr>
      </p:pic>
      <p:pic>
        <p:nvPicPr>
          <p:cNvPr id="10" name="Picture 9" descr="grad campuses.jpg"/>
          <p:cNvPicPr>
            <a:picLocks noChangeAspect="1"/>
          </p:cNvPicPr>
          <p:nvPr/>
        </p:nvPicPr>
        <p:blipFill>
          <a:blip r:embed="rId6" cstate="print"/>
          <a:stretch>
            <a:fillRect/>
          </a:stretch>
        </p:blipFill>
        <p:spPr>
          <a:xfrm>
            <a:off x="5257800" y="2362200"/>
            <a:ext cx="2471898" cy="2209800"/>
          </a:xfrm>
          <a:prstGeom prst="rect">
            <a:avLst/>
          </a:prstGeom>
        </p:spPr>
      </p:pic>
      <p:pic>
        <p:nvPicPr>
          <p:cNvPr id="11" name="Picture 10" descr="uk.jpg"/>
          <p:cNvPicPr>
            <a:picLocks noChangeAspect="1"/>
          </p:cNvPicPr>
          <p:nvPr/>
        </p:nvPicPr>
        <p:blipFill>
          <a:blip r:embed="rId7"/>
          <a:stretch>
            <a:fillRect/>
          </a:stretch>
        </p:blipFill>
        <p:spPr>
          <a:xfrm>
            <a:off x="2286000" y="3886200"/>
            <a:ext cx="3019477" cy="2699318"/>
          </a:xfrm>
          <a:prstGeom prst="rect">
            <a:avLst/>
          </a:prstGeom>
        </p:spPr>
      </p:pic>
      <p:pic>
        <p:nvPicPr>
          <p:cNvPr id="12" name="Picture 11" descr="china.jpg"/>
          <p:cNvPicPr>
            <a:picLocks noChangeAspect="1"/>
          </p:cNvPicPr>
          <p:nvPr/>
        </p:nvPicPr>
        <p:blipFill>
          <a:blip r:embed="rId8" cstate="print"/>
          <a:stretch>
            <a:fillRect/>
          </a:stretch>
        </p:blipFill>
        <p:spPr>
          <a:xfrm>
            <a:off x="6400800" y="4191000"/>
            <a:ext cx="2311704" cy="206659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noProof="0" dirty="0" smtClean="0">
                <a:solidFill>
                  <a:srgbClr val="006600"/>
                </a:solidFill>
                <a:effectLst>
                  <a:outerShdw blurRad="38100" dist="38100" dir="2700000" algn="tl">
                    <a:srgbClr val="000000">
                      <a:alpha val="43137"/>
                    </a:srgbClr>
                  </a:outerShdw>
                </a:effectLst>
              </a:rPr>
              <a:t>Why desktop VM?</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533400" y="2819400"/>
            <a:ext cx="8229600" cy="1295400"/>
          </a:xfrm>
          <a:prstGeom prst="rect">
            <a:avLst/>
          </a:prstGeom>
        </p:spPr>
        <p:txBody>
          <a:bodyPr/>
          <a:lstStyle/>
          <a:p>
            <a:pPr algn="ctr"/>
            <a:endParaRPr lang="en-US" i="1" dirty="0" smtClean="0"/>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noProof="0" dirty="0" smtClean="0">
                <a:solidFill>
                  <a:srgbClr val="006600"/>
                </a:solidFill>
                <a:effectLst>
                  <a:outerShdw blurRad="38100" dist="38100" dir="2700000" algn="tl">
                    <a:srgbClr val="000000">
                      <a:alpha val="43137"/>
                    </a:srgbClr>
                  </a:outerShdw>
                </a:effectLst>
              </a:rPr>
              <a:t>Which VM?</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533400" y="2819400"/>
            <a:ext cx="8229600" cy="1295400"/>
          </a:xfrm>
          <a:prstGeom prst="rect">
            <a:avLst/>
          </a:prstGeom>
        </p:spPr>
        <p:txBody>
          <a:bodyPr/>
          <a:lstStyle/>
          <a:p>
            <a:pPr algn="ctr"/>
            <a:endParaRPr lang="en-US" i="1" dirty="0" smtClean="0"/>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676400"/>
            <a:ext cx="8229600" cy="685800"/>
          </a:xfrm>
          <a:prstGeom prst="rect">
            <a:avLst/>
          </a:prstGeom>
        </p:spPr>
        <p:txBody>
          <a:bodyPr/>
          <a:lstStyle/>
          <a:p>
            <a:pPr lvl="0" algn="ctr">
              <a:spcBef>
                <a:spcPct val="0"/>
              </a:spcBef>
              <a:defRPr/>
            </a:pPr>
            <a:r>
              <a:rPr lang="en-US" sz="4400" b="1" noProof="0" dirty="0" smtClean="0">
                <a:solidFill>
                  <a:srgbClr val="006600"/>
                </a:solidFill>
                <a:effectLst>
                  <a:outerShdw blurRad="38100" dist="38100" dir="2700000" algn="tl">
                    <a:srgbClr val="000000">
                      <a:alpha val="43137"/>
                    </a:srgbClr>
                  </a:outerShdw>
                </a:effectLst>
              </a:rPr>
              <a:t> Which VM?</a:t>
            </a:r>
            <a:endParaRPr kumimoji="0" lang="en-US" sz="4400" b="1" i="0" u="none" strike="noStrike" kern="1200" cap="none" spc="0" normalizeH="0" baseline="0" noProof="0" dirty="0" smtClean="0">
              <a:ln>
                <a:noFill/>
              </a:ln>
              <a:solidFill>
                <a:srgbClr val="006600"/>
              </a:solidFill>
              <a:effectLst>
                <a:outerShdw blurRad="38100" dist="38100" dir="2700000" algn="tl">
                  <a:srgbClr val="000000">
                    <a:alpha val="43137"/>
                  </a:srgbClr>
                </a:outerShdw>
              </a:effectLst>
              <a:uLnTx/>
              <a:uFillTx/>
              <a:latin typeface="+mj-lt"/>
              <a:ea typeface="+mj-ea"/>
              <a:cs typeface="+mj-cs"/>
            </a:endParaRPr>
          </a:p>
        </p:txBody>
      </p:sp>
      <p:sp>
        <p:nvSpPr>
          <p:cNvPr id="4" name="Content Placeholder 2"/>
          <p:cNvSpPr txBox="1">
            <a:spLocks/>
          </p:cNvSpPr>
          <p:nvPr/>
        </p:nvSpPr>
        <p:spPr>
          <a:xfrm>
            <a:off x="533400" y="2819400"/>
            <a:ext cx="8229600" cy="1295400"/>
          </a:xfrm>
          <a:prstGeom prst="rect">
            <a:avLst/>
          </a:prstGeom>
        </p:spPr>
        <p:txBody>
          <a:bodyPr/>
          <a:lstStyle/>
          <a:p>
            <a:pPr algn="ctr"/>
            <a:endParaRPr lang="en-US" i="1" dirty="0" smtClean="0"/>
          </a:p>
        </p:txBody>
      </p:sp>
      <p:pic>
        <p:nvPicPr>
          <p:cNvPr id="5" name="Picture 2"/>
          <p:cNvPicPr>
            <a:picLocks noChangeAspect="1" noChangeArrowheads="1"/>
          </p:cNvPicPr>
          <p:nvPr/>
        </p:nvPicPr>
        <p:blipFill>
          <a:blip r:embed="rId3"/>
          <a:srcRect r="39368"/>
          <a:stretch>
            <a:fillRect/>
          </a:stretch>
        </p:blipFill>
        <p:spPr bwMode="auto">
          <a:xfrm>
            <a:off x="0" y="0"/>
            <a:ext cx="9144000" cy="1447800"/>
          </a:xfrm>
          <a:prstGeom prst="rect">
            <a:avLst/>
          </a:prstGeom>
          <a:noFill/>
          <a:ln w="9525">
            <a:noFill/>
            <a:miter lim="800000"/>
            <a:headEnd/>
            <a:tailEnd/>
          </a:ln>
          <a:effectLst/>
        </p:spPr>
      </p:pic>
      <p:pic>
        <p:nvPicPr>
          <p:cNvPr id="6" name="Picture 5" descr="peppic.jpg"/>
          <p:cNvPicPr>
            <a:picLocks noChangeAspect="1"/>
          </p:cNvPicPr>
          <p:nvPr/>
        </p:nvPicPr>
        <p:blipFill>
          <a:blip r:embed="rId4"/>
          <a:stretch>
            <a:fillRect/>
          </a:stretch>
        </p:blipFill>
        <p:spPr>
          <a:xfrm>
            <a:off x="0" y="5432581"/>
            <a:ext cx="1905000" cy="1425419"/>
          </a:xfrm>
          <a:prstGeom prst="rect">
            <a:avLst/>
          </a:prstGeom>
        </p:spPr>
      </p:pic>
      <p:pic>
        <p:nvPicPr>
          <p:cNvPr id="7" name="Picture 6" descr="greenlogo.gif"/>
          <p:cNvPicPr>
            <a:picLocks noChangeAspect="1"/>
          </p:cNvPicPr>
          <p:nvPr/>
        </p:nvPicPr>
        <p:blipFill>
          <a:blip r:embed="rId5"/>
          <a:stretch>
            <a:fillRect/>
          </a:stretch>
        </p:blipFill>
        <p:spPr>
          <a:xfrm>
            <a:off x="2514600" y="2819400"/>
            <a:ext cx="3886200" cy="7620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11717</TotalTime>
  <Words>1256</Words>
  <Application>Microsoft Office PowerPoint</Application>
  <PresentationFormat>On-screen Show (4:3)</PresentationFormat>
  <Paragraphs>431</Paragraphs>
  <Slides>45</Slides>
  <Notes>31</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Office Theme</vt:lpstr>
      <vt:lpstr>Custom Design</vt:lpstr>
      <vt:lpstr>Slide 1</vt:lpstr>
      <vt:lpstr>Abstract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Cost per unit</vt:lpstr>
      <vt:lpstr>NComputing Installations</vt:lpstr>
      <vt:lpstr>Total Cost:  all PC lab computers vs. NComputing </vt:lpstr>
      <vt:lpstr>Slide 18</vt:lpstr>
      <vt:lpstr>Energy Cost Comparison</vt:lpstr>
      <vt:lpstr>Slide 20</vt:lpstr>
      <vt:lpstr> Public Areas </vt:lpstr>
      <vt:lpstr> Sandbar Café Malibu Campus </vt:lpstr>
      <vt:lpstr> West Los Angeles Graduate Campus </vt:lpstr>
      <vt:lpstr> Malibu Payson Library </vt:lpstr>
      <vt:lpstr>Center for Communications and Business Café</vt:lpstr>
      <vt:lpstr> Academic Areas </vt:lpstr>
      <vt:lpstr>Psychology Lab</vt:lpstr>
      <vt:lpstr>International Studies Labs</vt:lpstr>
      <vt:lpstr>NComputing at Seaver College</vt:lpstr>
      <vt:lpstr>Slide 30</vt:lpstr>
      <vt:lpstr>Slide 31</vt:lpstr>
      <vt:lpstr>Slide 32</vt:lpstr>
      <vt:lpstr>Slide 33</vt:lpstr>
      <vt:lpstr>What ACTIVITIES do you do on these new computing devices?</vt:lpstr>
      <vt:lpstr>Which PROGRAMS do you use…</vt:lpstr>
      <vt:lpstr>How would you rate the SPEED…</vt:lpstr>
      <vt:lpstr>How would you rate the VIDEO performance…</vt:lpstr>
      <vt:lpstr>OVERALL EXPERIENCE  (compared to same lab last year)</vt:lpstr>
      <vt:lpstr>Were you aware that new computing devices were installed in these location(s)?</vt:lpstr>
      <vt:lpstr>Were you aware that the new computing devices are using desktop virtualization?</vt:lpstr>
      <vt:lpstr>POSITIVE Experiences</vt:lpstr>
      <vt:lpstr>NEGATIVE Experiences</vt:lpstr>
      <vt:lpstr>NComputing at Seaver College</vt:lpstr>
      <vt:lpstr>Slide 44</vt:lpstr>
      <vt:lpstr>Slide 45</vt:lpstr>
    </vt:vector>
  </TitlesOfParts>
  <Company>Pepperdine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Virtual Desktops: 60% cheaper but are they worth it? </dc:title>
  <dc:subject>EDUCAUSE 2009</dc:subject>
  <dc:creator>Thomas Hoover and Gerard Flynn</dc:creator>
  <cp:lastModifiedBy>Hoover, Thomas</cp:lastModifiedBy>
  <cp:revision>735</cp:revision>
  <dcterms:created xsi:type="dcterms:W3CDTF">2008-11-14T17:06:33Z</dcterms:created>
  <dcterms:modified xsi:type="dcterms:W3CDTF">2009-11-12T00:42:39Z</dcterms:modified>
</cp:coreProperties>
</file>