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16" r:id="rId3"/>
    <p:sldMasterId id="2147483852" r:id="rId4"/>
    <p:sldMasterId id="2147483863" r:id="rId5"/>
  </p:sldMasterIdLst>
  <p:notesMasterIdLst>
    <p:notesMasterId r:id="rId30"/>
  </p:notesMasterIdLst>
  <p:sldIdLst>
    <p:sldId id="256" r:id="rId6"/>
    <p:sldId id="292" r:id="rId7"/>
    <p:sldId id="293" r:id="rId8"/>
    <p:sldId id="258" r:id="rId9"/>
    <p:sldId id="260" r:id="rId10"/>
    <p:sldId id="266" r:id="rId11"/>
    <p:sldId id="267" r:id="rId12"/>
    <p:sldId id="280" r:id="rId13"/>
    <p:sldId id="270" r:id="rId14"/>
    <p:sldId id="272" r:id="rId15"/>
    <p:sldId id="275" r:id="rId16"/>
    <p:sldId id="276" r:id="rId17"/>
    <p:sldId id="288" r:id="rId18"/>
    <p:sldId id="289" r:id="rId19"/>
    <p:sldId id="290" r:id="rId20"/>
    <p:sldId id="273" r:id="rId21"/>
    <p:sldId id="279" r:id="rId22"/>
    <p:sldId id="278" r:id="rId23"/>
    <p:sldId id="274" r:id="rId24"/>
    <p:sldId id="284" r:id="rId25"/>
    <p:sldId id="285" r:id="rId26"/>
    <p:sldId id="286" r:id="rId27"/>
    <p:sldId id="282" r:id="rId28"/>
    <p:sldId id="291" r:id="rId29"/>
  </p:sldIdLst>
  <p:sldSz cx="9144000" cy="6858000" type="screen4x3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8894" autoAdjust="0"/>
  </p:normalViewPr>
  <p:slideViewPr>
    <p:cSldViewPr>
      <p:cViewPr varScale="1">
        <p:scale>
          <a:sx n="105" d="100"/>
          <a:sy n="105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28" y="-108"/>
      </p:cViewPr>
      <p:guideLst>
        <p:guide orient="horz" pos="2925"/>
        <p:guide pos="22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CCE7CB-CF68-4C37-B21B-952CBC6E73A9}" type="datetimeFigureOut">
              <a:rPr lang="en-US"/>
              <a:pPr>
                <a:defRPr/>
              </a:pPr>
              <a:t>11/10/2009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1663"/>
            <a:ext cx="5607050" cy="4179887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1738"/>
            <a:ext cx="3036888" cy="465137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1738"/>
            <a:ext cx="3036888" cy="465137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CAE618-71D1-4E7F-AA6E-CBEEA680D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1845F1-7967-4C7C-9A78-F53B41764A8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12F33-3A50-4592-A516-EC0D8350306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83C839-DD24-4311-A14C-A57EA7EA972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defRPr/>
            </a:pPr>
            <a:endParaRPr lang="en-US" sz="1100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34E377-9DCE-4C6C-B8B2-C292704B909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FD0318-07B6-441A-91E9-BB0A4632CD6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For more info on the MISO survey, contact Dave Consiglio (dconsiglio@brynmawr.edu)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AB4D6F-B2CA-4087-B8DB-765DFBC56108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4312CE-8328-44E7-8653-124725451CC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955057-FEE1-4E4B-93F9-097C592EB69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232783" indent="-232783">
              <a:defRPr/>
            </a:pPr>
            <a:endParaRPr lang="en-US" sz="1400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541AA-291E-4734-85F7-1FC55A64F4F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232783" indent="-232783">
              <a:buFontTx/>
              <a:buNone/>
              <a:defRPr/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CA22D-0B2D-44DC-A202-B49D93243D7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A9098-009D-4BE4-A4E6-CF684B04A10C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D062CA-5193-4FAD-9E03-F0862F9710D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32783" indent="-232783">
              <a:buFontTx/>
              <a:buNone/>
              <a:defRPr/>
            </a:pPr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D68230-3970-4F86-AAE3-91D43DA235F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37D8CF-4F99-4C7F-9183-E9CC87AABC7C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874F80-F7C2-4019-93E7-42CDC0334345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32783" indent="-232783">
              <a:buFontTx/>
              <a:buNone/>
              <a:defRPr/>
            </a:pPr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B9E0DD-0764-4FA3-9BEF-888090280F4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CAE618-71D1-4E7F-AA6E-CBEEA680D2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4C21F3-3EBE-4851-8DCD-C3426DE1A27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F98225-FF1A-460F-9BDF-4DB2EBAE4AA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106B5-8E1C-4285-8AB1-E7FC7B25E85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70A94C-687C-4A31-8A09-5C602AF8290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180B7A-6A4A-4284-AF3D-69B495C8AF0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B365EC-C2F2-4DB2-8894-CAD8DB4F935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69F218-1BCC-493A-9C6D-A824A4ABA8B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0" y="6218238"/>
            <a:ext cx="9144000" cy="639762"/>
          </a:xfrm>
          <a:prstGeom prst="rect">
            <a:avLst/>
          </a:prstGeom>
          <a:solidFill>
            <a:srgbClr val="FBC8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13" descr="Dotsorange.png"/>
          <p:cNvPicPr>
            <a:picLocks noChangeAspect="1"/>
          </p:cNvPicPr>
          <p:nvPr/>
        </p:nvPicPr>
        <p:blipFill>
          <a:blip r:embed="rId2" cstate="print"/>
          <a:srcRect l="833" t="88850"/>
          <a:stretch>
            <a:fillRect/>
          </a:stretch>
        </p:blipFill>
        <p:spPr bwMode="auto">
          <a:xfrm>
            <a:off x="76200" y="6356350"/>
            <a:ext cx="9067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pic>
        <p:nvPicPr>
          <p:cNvPr id="7" name="Picture 14" descr="09Conference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3894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9718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5" cstate="print">
            <a:lum bright="-28000" contrast="20000"/>
          </a:blip>
          <a:srcRect b="56917"/>
          <a:stretch>
            <a:fillRect/>
          </a:stretch>
        </p:blipFill>
        <p:spPr bwMode="auto">
          <a:xfrm>
            <a:off x="3790950" y="6369050"/>
            <a:ext cx="1563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49575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1322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0" y="6218238"/>
            <a:ext cx="9144000" cy="639762"/>
          </a:xfrm>
          <a:prstGeom prst="rect">
            <a:avLst/>
          </a:prstGeom>
          <a:solidFill>
            <a:srgbClr val="FBC8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13" descr="Dotsorange.png"/>
          <p:cNvPicPr>
            <a:picLocks noChangeAspect="1"/>
          </p:cNvPicPr>
          <p:nvPr/>
        </p:nvPicPr>
        <p:blipFill>
          <a:blip r:embed="rId2" cstate="print"/>
          <a:srcRect l="833" t="88850"/>
          <a:stretch>
            <a:fillRect/>
          </a:stretch>
        </p:blipFill>
        <p:spPr bwMode="auto">
          <a:xfrm>
            <a:off x="76200" y="6356350"/>
            <a:ext cx="9067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pic>
        <p:nvPicPr>
          <p:cNvPr id="7" name="Picture 14" descr="09Conference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3894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9718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5" cstate="print">
            <a:lum bright="-28000" contrast="20000"/>
          </a:blip>
          <a:srcRect b="56917"/>
          <a:stretch>
            <a:fillRect/>
          </a:stretch>
        </p:blipFill>
        <p:spPr bwMode="auto">
          <a:xfrm>
            <a:off x="3790950" y="6369050"/>
            <a:ext cx="1563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49575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1322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5557-58C2-4401-87A3-6DCDC4A4DF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CEAC-D448-47FA-9451-765D5F6B2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810C1-9BD2-40F8-9B20-7615C70DA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4C7F-5646-49A6-8F0E-3B49F85E17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2F77-1F0F-4018-9405-93BF9EF86E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FCD1C-7382-4BFE-9249-5CEDE96C9B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D0B9-834F-4E84-8FB7-3A17EB9B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ABDD-A154-48F5-A463-E70DBAC4A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944B-A4D8-4440-8454-F36767A97C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E77D-168E-409E-9E54-07DE19E747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5EBE-0BFC-4895-A509-B9C8B9627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705C-53B2-42F4-99E5-15465993BB6B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97F6-EDC2-457B-8B9D-6B6A53207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A8C6-7FF4-40C9-A1BC-D5781243C18F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78D7-E344-41B0-BABB-5C6DA5CC38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B07AE-026A-41D5-B99E-D383D7B4E48A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354A-E998-497C-90B8-3A9F7FB117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9185D3F-F51E-46BF-9946-C33BB838D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otsorange.png"/>
          <p:cNvPicPr>
            <a:picLocks noChangeAspect="1"/>
          </p:cNvPicPr>
          <p:nvPr/>
        </p:nvPicPr>
        <p:blipFill>
          <a:blip r:embed="rId12" cstate="print"/>
          <a:srcRect l="833" t="88017"/>
          <a:stretch>
            <a:fillRect/>
          </a:stretch>
        </p:blipFill>
        <p:spPr bwMode="auto">
          <a:xfrm>
            <a:off x="76200" y="63246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09Conferencelogo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152400"/>
            <a:ext cx="1752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6100" y="1524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rgbClr val="FC7F1D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9185D3F-F51E-46BF-9946-C33BB838DF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otsorange.png"/>
          <p:cNvPicPr>
            <a:picLocks noChangeAspect="1"/>
          </p:cNvPicPr>
          <p:nvPr/>
        </p:nvPicPr>
        <p:blipFill>
          <a:blip r:embed="rId13" cstate="print"/>
          <a:srcRect l="833" t="88017"/>
          <a:stretch>
            <a:fillRect/>
          </a:stretch>
        </p:blipFill>
        <p:spPr bwMode="auto">
          <a:xfrm>
            <a:off x="76200" y="63246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09Conferencelogo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152400"/>
            <a:ext cx="1752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6100" y="1524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baylorwordmark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96200" y="6370638"/>
            <a:ext cx="1219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 cap="all">
          <a:solidFill>
            <a:srgbClr val="FC7F1D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1" fontAlgn="base" hangingPunct="1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osurvey.org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osurvey.org/index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71750"/>
            <a:ext cx="7772400" cy="2533650"/>
          </a:xfrm>
        </p:spPr>
        <p:txBody>
          <a:bodyPr/>
          <a:lstStyle/>
          <a:p>
            <a:pPr eaLnBrk="1" hangingPunct="1"/>
            <a:r>
              <a:rPr lang="en-US" dirty="0" smtClean="0"/>
              <a:t>Making Progress:</a:t>
            </a:r>
            <a:br>
              <a:rPr lang="en-US" dirty="0" smtClean="0"/>
            </a:br>
            <a:r>
              <a:rPr lang="en-US" dirty="0" smtClean="0"/>
              <a:t>Measurement, Collaboration, and Communication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876800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Pattie Orr</a:t>
            </a:r>
          </a:p>
          <a:p>
            <a:pPr eaLnBrk="1" hangingPunct="1"/>
            <a:r>
              <a:rPr lang="en-US" dirty="0" smtClean="0"/>
              <a:t>Becky King</a:t>
            </a:r>
          </a:p>
          <a:p>
            <a:pPr eaLnBrk="1" hangingPunct="1"/>
            <a:r>
              <a:rPr lang="en-US" dirty="0" smtClean="0"/>
              <a:t>Baylor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0" y="1752600"/>
            <a:ext cx="6477000" cy="1143000"/>
          </a:xfrm>
        </p:spPr>
        <p:txBody>
          <a:bodyPr/>
          <a:lstStyle/>
          <a:p>
            <a:r>
              <a:rPr lang="en-US" sz="6000" b="1" dirty="0" smtClean="0"/>
              <a:t>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we care?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7162800" cy="4525963"/>
          </a:xfrm>
        </p:spPr>
        <p:txBody>
          <a:bodyPr/>
          <a:lstStyle/>
          <a:p>
            <a:r>
              <a:rPr lang="en-US" smtClean="0"/>
              <a:t>Resource allocation</a:t>
            </a:r>
          </a:p>
          <a:p>
            <a:r>
              <a:rPr lang="en-US" smtClean="0"/>
              <a:t>Achieve university’s mission &amp; goals</a:t>
            </a:r>
          </a:p>
          <a:p>
            <a:r>
              <a:rPr lang="en-US" smtClean="0"/>
              <a:t>Build trust</a:t>
            </a:r>
          </a:p>
          <a:p>
            <a:r>
              <a:rPr lang="en-US" smtClean="0"/>
              <a:t>Understand community needs</a:t>
            </a:r>
          </a:p>
          <a:p>
            <a:r>
              <a:rPr lang="en-US" smtClean="0"/>
              <a:t>Correct problem areas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Measurement efforts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mtClean="0"/>
              <a:t>Customer feedback form</a:t>
            </a:r>
          </a:p>
          <a:p>
            <a:r>
              <a:rPr lang="en-US" smtClean="0"/>
              <a:t>After Help ticket resolution</a:t>
            </a:r>
          </a:p>
          <a:p>
            <a:r>
              <a:rPr lang="en-US" smtClean="0"/>
              <a:t>After training classes</a:t>
            </a:r>
          </a:p>
          <a:p>
            <a:r>
              <a:rPr lang="en-US" smtClean="0"/>
              <a:t>In Self-Service Help</a:t>
            </a:r>
          </a:p>
          <a:p>
            <a:r>
              <a:rPr lang="en-US" smtClean="0"/>
              <a:t>Annual ECAR Study of Students &amp; IT</a:t>
            </a:r>
          </a:p>
          <a:p>
            <a:r>
              <a:rPr lang="en-US" smtClean="0"/>
              <a:t>EDUCAUSE Core Data survey</a:t>
            </a:r>
          </a:p>
          <a:p>
            <a:r>
              <a:rPr lang="en-US" smtClean="0"/>
              <a:t>Annual departmental assessments</a:t>
            </a:r>
          </a:p>
          <a:p>
            <a:r>
              <a:rPr lang="en-US" smtClean="0"/>
              <a:t>MISO Survey</a:t>
            </a:r>
          </a:p>
        </p:txBody>
      </p:sp>
      <p:pic>
        <p:nvPicPr>
          <p:cNvPr id="17412" name="Picture 2" descr="C:\Documents and Settings\Becky_King\Local Settings\Temporary Internet Files\Content.IE5\6OH7ZPWE\MCj04126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230312"/>
            <a:ext cx="7207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Becky_King\Local Settings\Temporary Internet Files\Content.IE5\A493CW3C\MCj0434802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01712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http://downloads.clipart.com/21229115.png?t=1233940043&amp;h=bb4459591da8a83fdca648ebb6343a52&amp;u=Glenda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0850" y="773112"/>
            <a:ext cx="276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://downloads.clipart.com/20126627.png?t=1233940083&amp;h=3ce91ecd2109f527b57042278a9c87ae&amp;u=Glenda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1687512"/>
            <a:ext cx="674688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ECAR student survey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r>
              <a:rPr lang="en-US" dirty="0" smtClean="0"/>
              <a:t>Text, text, TEXT!</a:t>
            </a:r>
          </a:p>
          <a:p>
            <a:r>
              <a:rPr lang="en-US" dirty="0" smtClean="0"/>
              <a:t>Social networking – yes; gaming &amp; Second Life – not so much</a:t>
            </a:r>
          </a:p>
          <a:p>
            <a:r>
              <a:rPr lang="en-US" dirty="0" smtClean="0"/>
              <a:t>Opinion of IT use in classes</a:t>
            </a:r>
          </a:p>
          <a:p>
            <a:r>
              <a:rPr lang="en-US" dirty="0" smtClean="0"/>
              <a:t>Effectiveness of IT in classes</a:t>
            </a:r>
          </a:p>
          <a:p>
            <a:r>
              <a:rPr lang="en-US" dirty="0" smtClean="0"/>
              <a:t>Smart phones</a:t>
            </a:r>
          </a:p>
          <a:p>
            <a:r>
              <a:rPr lang="en-US" dirty="0" smtClean="0"/>
              <a:t>Legal/ethical issue knowledge</a:t>
            </a:r>
          </a:p>
          <a:p>
            <a:r>
              <a:rPr lang="en-US" dirty="0" smtClean="0"/>
              <a:t>Mostly similar to other schools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2741" t="16769" r="75160" b="75000"/>
          <a:stretch>
            <a:fillRect/>
          </a:stretch>
        </p:blipFill>
        <p:spPr bwMode="auto">
          <a:xfrm>
            <a:off x="6400800" y="5257800"/>
            <a:ext cx="2057400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MISO survey – IT key findings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Outage notifications</a:t>
            </a:r>
          </a:p>
          <a:p>
            <a:r>
              <a:rPr lang="en-US" dirty="0" err="1" smtClean="0"/>
              <a:t>BearWeb</a:t>
            </a:r>
            <a:r>
              <a:rPr lang="en-US" dirty="0" smtClean="0"/>
              <a:t> and Blackboard</a:t>
            </a:r>
          </a:p>
          <a:p>
            <a:r>
              <a:rPr lang="en-US" dirty="0" smtClean="0"/>
              <a:t>Input into computing decisions</a:t>
            </a:r>
          </a:p>
          <a:p>
            <a:r>
              <a:rPr lang="en-US" dirty="0" smtClean="0"/>
              <a:t>Satisfaction with tools available</a:t>
            </a:r>
          </a:p>
          <a:p>
            <a:r>
              <a:rPr lang="en-US" dirty="0" smtClean="0"/>
              <a:t>Feel uninformed</a:t>
            </a:r>
          </a:p>
          <a:p>
            <a:r>
              <a:rPr lang="en-US" dirty="0" smtClean="0"/>
              <a:t>Mac support</a:t>
            </a:r>
          </a:p>
          <a:p>
            <a:r>
              <a:rPr lang="en-US" dirty="0" smtClean="0"/>
              <a:t>How they learn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9460" name="Picture 2" descr="MISO: Merged Information Services Organizati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5035550"/>
            <a:ext cx="18478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624637" y="5638800"/>
            <a:ext cx="1814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www.misosurvey.org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MISO survey – IT actions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PC Jubilee</a:t>
            </a:r>
          </a:p>
          <a:p>
            <a:r>
              <a:rPr lang="en-US" dirty="0" smtClean="0"/>
              <a:t>Mac support</a:t>
            </a:r>
          </a:p>
          <a:p>
            <a:r>
              <a:rPr lang="en-US" dirty="0" smtClean="0"/>
              <a:t>Online faculty/staff &amp; student directory</a:t>
            </a:r>
          </a:p>
          <a:p>
            <a:r>
              <a:rPr lang="en-US" dirty="0" smtClean="0"/>
              <a:t>Wireless access</a:t>
            </a:r>
          </a:p>
          <a:p>
            <a:r>
              <a:rPr lang="en-US" dirty="0" smtClean="0"/>
              <a:t>Internet bandwidth</a:t>
            </a:r>
          </a:p>
          <a:p>
            <a:r>
              <a:rPr lang="en-US" dirty="0" smtClean="0"/>
              <a:t>Help Desk recording</a:t>
            </a:r>
          </a:p>
          <a:p>
            <a:r>
              <a:rPr lang="en-US" dirty="0" smtClean="0"/>
              <a:t>Information on security issues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2" descr="MISO: Merged Information Services Organizati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5035550"/>
            <a:ext cx="18478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624637" y="5638800"/>
            <a:ext cx="1814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www.misosurvey.org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6477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Commitment to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mtClean="0"/>
              <a:t>Other perspectives</a:t>
            </a:r>
          </a:p>
          <a:p>
            <a:r>
              <a:rPr lang="en-US" smtClean="0"/>
              <a:t>Build community</a:t>
            </a:r>
          </a:p>
          <a:p>
            <a:r>
              <a:rPr lang="en-US" smtClean="0"/>
              <a:t>Professional development</a:t>
            </a:r>
          </a:p>
          <a:p>
            <a:r>
              <a:rPr lang="en-US" smtClean="0"/>
              <a:t>Demonstrate commitment to sharing</a:t>
            </a:r>
          </a:p>
          <a:p>
            <a:r>
              <a:rPr lang="en-US" smtClean="0"/>
              <a:t>Political reasons</a:t>
            </a:r>
          </a:p>
          <a:p>
            <a:r>
              <a:rPr lang="en-US" smtClean="0"/>
              <a:t>Right thing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collaboration experiences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mtClean="0"/>
              <a:t>Library/IT Advisory Council</a:t>
            </a:r>
          </a:p>
          <a:p>
            <a:r>
              <a:rPr lang="en-US" smtClean="0"/>
              <a:t>Academic Technology Directors</a:t>
            </a:r>
          </a:p>
          <a:p>
            <a:r>
              <a:rPr lang="en-US" smtClean="0"/>
              <a:t>Administrative department IT liaisons</a:t>
            </a:r>
          </a:p>
          <a:p>
            <a:r>
              <a:rPr lang="en-US" smtClean="0"/>
              <a:t>Security Working Group</a:t>
            </a:r>
          </a:p>
          <a:p>
            <a:r>
              <a:rPr lang="en-US" smtClean="0"/>
              <a:t>Libraries Student Advisory Group</a:t>
            </a:r>
          </a:p>
          <a:p>
            <a:r>
              <a:rPr lang="en-US" smtClean="0"/>
              <a:t>Information systems ITS/client teams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95400" y="1752600"/>
            <a:ext cx="6477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Success?</a:t>
            </a:r>
          </a:p>
        </p:txBody>
      </p:sp>
      <p:pic>
        <p:nvPicPr>
          <p:cNvPr id="76802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00200"/>
            <a:ext cx="2971800" cy="4165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8915400" cy="792162"/>
          </a:xfrm>
        </p:spPr>
        <p:txBody>
          <a:bodyPr/>
          <a:lstStyle/>
          <a:p>
            <a:r>
              <a:rPr lang="en-US" dirty="0" smtClean="0"/>
              <a:t>INFO on Baylor IT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dirty="0" smtClean="0"/>
              <a:t>Leader priority</a:t>
            </a:r>
          </a:p>
          <a:p>
            <a:r>
              <a:rPr lang="en-US" dirty="0" smtClean="0"/>
              <a:t>Responsibilities of dean</a:t>
            </a:r>
          </a:p>
          <a:p>
            <a:r>
              <a:rPr lang="en-US" dirty="0" err="1" smtClean="0"/>
              <a:t>BearAware</a:t>
            </a:r>
            <a:endParaRPr lang="en-US" dirty="0" smtClean="0"/>
          </a:p>
          <a:p>
            <a:r>
              <a:rPr lang="en-US" dirty="0" smtClean="0"/>
              <a:t>Director of Communications &amp; Marketing</a:t>
            </a:r>
          </a:p>
          <a:p>
            <a:pPr lvl="1"/>
            <a:r>
              <a:rPr lang="en-US" dirty="0" smtClean="0"/>
              <a:t>Attends weekly ITS leadership meeting</a:t>
            </a:r>
          </a:p>
          <a:p>
            <a:pPr lvl="1"/>
            <a:r>
              <a:rPr lang="en-US" dirty="0" smtClean="0"/>
              <a:t>Works with IT AVP to create messages</a:t>
            </a:r>
          </a:p>
          <a:p>
            <a:pPr lvl="1"/>
            <a:r>
              <a:rPr lang="en-US" dirty="0" smtClean="0"/>
              <a:t>Special projects</a:t>
            </a:r>
          </a:p>
          <a:p>
            <a:pPr lvl="1"/>
            <a:r>
              <a:rPr lang="en-US" dirty="0" smtClean="0"/>
              <a:t>Branding of regular division communications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bearaware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362200"/>
            <a:ext cx="207114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"/>
            <a:ext cx="5410200" cy="136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28600" y="1371600"/>
            <a:ext cx="6248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omic Sans MS" pitchFamily="66" charset="0"/>
              </a:rPr>
              <a:t>Monthly electronic newsletter to division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2800" y="28194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solidFill>
                  <a:srgbClr val="C00000"/>
                </a:solidFill>
                <a:latin typeface="Comic Sans MS" pitchFamily="66" charset="0"/>
              </a:rPr>
              <a:t>Electronic newsletter to faculty/staff each term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 l="19780" t="9891" r="20879" b="74725"/>
          <a:stretch>
            <a:fillRect/>
          </a:stretch>
        </p:blipFill>
        <p:spPr bwMode="auto">
          <a:xfrm>
            <a:off x="3581400" y="1828800"/>
            <a:ext cx="52578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4572000"/>
            <a:ext cx="701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Quarterly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electronic 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newsletter to campus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29001"/>
            <a:ext cx="4267200" cy="11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s://www.baylor.edu/content/imglib/884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965080"/>
            <a:ext cx="3429000" cy="978520"/>
          </a:xfrm>
          <a:prstGeom prst="rect">
            <a:avLst/>
          </a:prstGeom>
          <a:noFill/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114800" y="5943600"/>
            <a:ext cx="4800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Internal IT </a:t>
            </a:r>
            <a:r>
              <a:rPr lang="en-US" sz="2200" b="1" dirty="0">
                <a:solidFill>
                  <a:srgbClr val="C00000"/>
                </a:solidFill>
                <a:latin typeface="Comic Sans MS" pitchFamily="66" charset="0"/>
              </a:rPr>
              <a:t>newsletter </a:t>
            </a:r>
            <a:r>
              <a:rPr 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for staff</a:t>
            </a:r>
            <a:endParaRPr lang="en-US" sz="2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 notification process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754563"/>
          </a:xfrm>
        </p:spPr>
        <p:txBody>
          <a:bodyPr/>
          <a:lstStyle/>
          <a:p>
            <a:r>
              <a:rPr lang="en-US" dirty="0" smtClean="0"/>
              <a:t>Need approved by IT AVP or manager</a:t>
            </a:r>
          </a:p>
          <a:p>
            <a:r>
              <a:rPr lang="en-US" dirty="0" smtClean="0"/>
              <a:t>Outage request form completed</a:t>
            </a:r>
          </a:p>
          <a:p>
            <a:r>
              <a:rPr lang="en-US" dirty="0" smtClean="0"/>
              <a:t>Pending outage notification sent</a:t>
            </a:r>
          </a:p>
          <a:p>
            <a:r>
              <a:rPr lang="en-US" dirty="0" smtClean="0"/>
              <a:t>Official outage notification sent</a:t>
            </a:r>
          </a:p>
          <a:p>
            <a:r>
              <a:rPr lang="en-US" dirty="0" smtClean="0"/>
              <a:t>DOWN phone line (ext. DOWN/3696)</a:t>
            </a:r>
          </a:p>
          <a:p>
            <a:r>
              <a:rPr lang="en-US" dirty="0" smtClean="0"/>
              <a:t>Posted to web page</a:t>
            </a:r>
          </a:p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5641" t="10042" r="23718" b="60898"/>
          <a:stretch>
            <a:fillRect/>
          </a:stretch>
        </p:blipFill>
        <p:spPr bwMode="auto">
          <a:xfrm>
            <a:off x="4572000" y="42672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143000"/>
          </a:xfrm>
        </p:spPr>
        <p:txBody>
          <a:bodyPr/>
          <a:lstStyle/>
          <a:p>
            <a:r>
              <a:rPr lang="en-US" dirty="0" smtClean="0"/>
              <a:t>It’s about more than information overload…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r>
              <a:rPr lang="en-US" dirty="0" smtClean="0"/>
              <a:t>Certain messages for certain audiences</a:t>
            </a:r>
          </a:p>
          <a:p>
            <a:r>
              <a:rPr lang="en-US" dirty="0" smtClean="0"/>
              <a:t>Timing</a:t>
            </a:r>
          </a:p>
          <a:p>
            <a:r>
              <a:rPr lang="en-US" dirty="0" smtClean="0"/>
              <a:t>Building trust</a:t>
            </a:r>
          </a:p>
          <a:p>
            <a:r>
              <a:rPr lang="en-US" dirty="0" smtClean="0"/>
              <a:t>Demonstrating competence &amp; credibility</a:t>
            </a:r>
          </a:p>
          <a:p>
            <a:r>
              <a:rPr lang="en-US" dirty="0" smtClean="0"/>
              <a:t>Branding</a:t>
            </a:r>
          </a:p>
          <a:p>
            <a:r>
              <a:rPr lang="en-US" dirty="0" smtClean="0"/>
              <a:t>Telling our story</a:t>
            </a:r>
          </a:p>
          <a:p>
            <a:endParaRPr lang="en-US" dirty="0" smtClean="0"/>
          </a:p>
        </p:txBody>
      </p:sp>
      <p:grpSp>
        <p:nvGrpSpPr>
          <p:cNvPr id="30725" name="Group 9"/>
          <p:cNvGrpSpPr>
            <a:grpSpLocks/>
          </p:cNvGrpSpPr>
          <p:nvPr/>
        </p:nvGrpSpPr>
        <p:grpSpPr bwMode="auto">
          <a:xfrm>
            <a:off x="6705600" y="4267200"/>
            <a:ext cx="2133600" cy="2028825"/>
            <a:chOff x="6705600" y="3687532"/>
            <a:chExt cx="2667000" cy="2562455"/>
          </a:xfrm>
        </p:grpSpPr>
        <p:pic>
          <p:nvPicPr>
            <p:cNvPr id="30726" name="Picture 7" descr="men with speech bubb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3687532"/>
              <a:ext cx="2667000" cy="256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7391400" y="3886200"/>
              <a:ext cx="1295400" cy="660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Blah, blah, blah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382000" cy="1143000"/>
          </a:xfrm>
        </p:spPr>
        <p:txBody>
          <a:bodyPr/>
          <a:lstStyle/>
          <a:p>
            <a:r>
              <a:rPr lang="en-US" dirty="0" smtClean="0"/>
              <a:t>Questions?  Comments?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590800" y="5094288"/>
            <a:ext cx="4572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Your input is important to us!</a:t>
            </a:r>
          </a:p>
          <a:p>
            <a:endParaRPr lang="en-US" sz="1000" dirty="0"/>
          </a:p>
          <a:p>
            <a:r>
              <a:rPr lang="en-US" dirty="0"/>
              <a:t>Click on “Evaluate This Session” on the </a:t>
            </a:r>
            <a:r>
              <a:rPr lang="en-US" dirty="0" smtClean="0"/>
              <a:t>conference program </a:t>
            </a:r>
            <a:r>
              <a:rPr lang="en-US" dirty="0"/>
              <a:t>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6971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Measurement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Collaboration</a:t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Info about Baylor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2296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Fall 2009 Facts:</a:t>
            </a:r>
          </a:p>
          <a:p>
            <a:pPr lvl="1" eaLnBrk="1" hangingPunct="1"/>
            <a:r>
              <a:rPr lang="en-US" dirty="0" smtClean="0"/>
              <a:t>12,149 undergraduate students</a:t>
            </a:r>
          </a:p>
          <a:p>
            <a:pPr lvl="1" eaLnBrk="1" hangingPunct="1"/>
            <a:r>
              <a:rPr lang="en-US" dirty="0" smtClean="0"/>
              <a:t>2,465 graduate/professional students</a:t>
            </a:r>
          </a:p>
          <a:p>
            <a:pPr lvl="1" eaLnBrk="1" hangingPunct="1"/>
            <a:r>
              <a:rPr lang="en-US" dirty="0" smtClean="0"/>
              <a:t>893 faculty, 1288 staff</a:t>
            </a:r>
          </a:p>
          <a:p>
            <a:pPr lvl="1" eaLnBrk="1" hangingPunct="1"/>
            <a:r>
              <a:rPr lang="en-US" dirty="0" smtClean="0"/>
              <a:t>151 bachelor, 75 masters,  29 doctoral programs plus two education specialist programs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New Century Schoolbook" pitchFamily="18" charset="0"/>
              </a:rPr>
              <a:t>Mission:  To educate men and women for worldwide leadership and service by integrating academic excellence and Christian commitment with a caring community.</a:t>
            </a:r>
          </a:p>
          <a:p>
            <a:pPr algn="ctr"/>
            <a:endParaRPr lang="en-US" dirty="0"/>
          </a:p>
        </p:txBody>
      </p:sp>
      <p:pic>
        <p:nvPicPr>
          <p:cNvPr id="45060" name="Picture 4" descr="https://www1.baylor.edu/graphics/download/BUbody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715000"/>
            <a:ext cx="1441847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_s15376"/>
          <p:cNvSpPr>
            <a:spLocks noChangeArrowheads="1"/>
          </p:cNvSpPr>
          <p:nvPr/>
        </p:nvSpPr>
        <p:spPr bwMode="auto">
          <a:xfrm>
            <a:off x="609600" y="4267200"/>
            <a:ext cx="1222375" cy="758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000">
                <a:cs typeface="Arial" charset="0"/>
              </a:rPr>
              <a:t>Other Libraries</a:t>
            </a: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Baylor IT/Libraries Organization</a:t>
            </a:r>
          </a:p>
        </p:txBody>
      </p:sp>
      <p:grpSp>
        <p:nvGrpSpPr>
          <p:cNvPr id="7172" name="Organization Chart 3"/>
          <p:cNvGrpSpPr>
            <a:grpSpLocks noChangeAspect="1"/>
          </p:cNvGrpSpPr>
          <p:nvPr/>
        </p:nvGrpSpPr>
        <p:grpSpPr bwMode="auto">
          <a:xfrm>
            <a:off x="1600200" y="1525587"/>
            <a:ext cx="6115050" cy="4646613"/>
            <a:chOff x="960" y="1248"/>
            <a:chExt cx="3852" cy="2927"/>
          </a:xfrm>
        </p:grpSpPr>
        <p:cxnSp>
          <p:nvCxnSpPr>
            <p:cNvPr id="7177" name="_s15364"/>
            <p:cNvCxnSpPr>
              <a:cxnSpLocks noChangeShapeType="1"/>
              <a:stCxn id="7189" idx="3"/>
              <a:endCxn id="7185" idx="2"/>
            </p:cNvCxnSpPr>
            <p:nvPr/>
          </p:nvCxnSpPr>
          <p:spPr bwMode="auto">
            <a:xfrm flipV="1">
              <a:off x="3408" y="2734"/>
              <a:ext cx="311" cy="52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78" name="_s15365"/>
            <p:cNvCxnSpPr>
              <a:cxnSpLocks noChangeShapeType="1"/>
              <a:stCxn id="7188" idx="1"/>
              <a:endCxn id="7185" idx="2"/>
            </p:cNvCxnSpPr>
            <p:nvPr/>
          </p:nvCxnSpPr>
          <p:spPr bwMode="auto">
            <a:xfrm rot="10800000">
              <a:off x="3719" y="2734"/>
              <a:ext cx="313" cy="53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79" name="_s15366"/>
            <p:cNvCxnSpPr>
              <a:cxnSpLocks noChangeShapeType="1"/>
              <a:stCxn id="7187" idx="1"/>
              <a:endCxn id="7185" idx="2"/>
            </p:cNvCxnSpPr>
            <p:nvPr/>
          </p:nvCxnSpPr>
          <p:spPr bwMode="auto">
            <a:xfrm rot="10800000">
              <a:off x="3719" y="3024"/>
              <a:ext cx="323" cy="91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80" name="_s15367"/>
            <p:cNvCxnSpPr>
              <a:cxnSpLocks noChangeShapeType="1"/>
              <a:stCxn id="7186" idx="3"/>
              <a:endCxn id="7185" idx="2"/>
            </p:cNvCxnSpPr>
            <p:nvPr/>
          </p:nvCxnSpPr>
          <p:spPr bwMode="auto">
            <a:xfrm flipV="1">
              <a:off x="3408" y="2734"/>
              <a:ext cx="311" cy="120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7181" name="_s15368"/>
            <p:cNvCxnSpPr>
              <a:cxnSpLocks noChangeShapeType="1"/>
              <a:stCxn id="7185" idx="1"/>
              <a:endCxn id="7183" idx="2"/>
            </p:cNvCxnSpPr>
            <p:nvPr/>
          </p:nvCxnSpPr>
          <p:spPr bwMode="auto">
            <a:xfrm rot="10800000">
              <a:off x="2562" y="1726"/>
              <a:ext cx="772" cy="76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7182" name="_s15369"/>
            <p:cNvCxnSpPr>
              <a:cxnSpLocks noChangeShapeType="1"/>
              <a:stCxn id="7184" idx="3"/>
              <a:endCxn id="7183" idx="2"/>
            </p:cNvCxnSpPr>
            <p:nvPr/>
          </p:nvCxnSpPr>
          <p:spPr bwMode="auto">
            <a:xfrm flipV="1">
              <a:off x="1730" y="1726"/>
              <a:ext cx="832" cy="769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7183" name="_s15370"/>
            <p:cNvSpPr>
              <a:spLocks noChangeArrowheads="1"/>
            </p:cNvSpPr>
            <p:nvPr/>
          </p:nvSpPr>
          <p:spPr bwMode="auto">
            <a:xfrm>
              <a:off x="1872" y="1248"/>
              <a:ext cx="1380" cy="4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Vice President for Information Technology and Dean of University Libraries</a:t>
              </a:r>
              <a:endParaRPr lang="en-US" sz="1100" b="1" dirty="0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7184" name="_s15371"/>
            <p:cNvSpPr>
              <a:spLocks noChangeArrowheads="1"/>
            </p:cNvSpPr>
            <p:nvPr/>
          </p:nvSpPr>
          <p:spPr bwMode="auto">
            <a:xfrm>
              <a:off x="960" y="2256"/>
              <a:ext cx="770" cy="4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University</a:t>
              </a:r>
            </a:p>
            <a:p>
              <a:pPr algn="ctr" eaLnBrk="0" hangingPunct="0"/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Libraries</a:t>
              </a:r>
              <a:endParaRPr lang="en-US" sz="1100" b="1" dirty="0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7185" name="_s15372"/>
            <p:cNvSpPr>
              <a:spLocks noChangeArrowheads="1"/>
            </p:cNvSpPr>
            <p:nvPr/>
          </p:nvSpPr>
          <p:spPr bwMode="auto">
            <a:xfrm>
              <a:off x="3334" y="2256"/>
              <a:ext cx="769" cy="47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/>
              <a:r>
                <a:rPr lang="en-US" sz="1100" b="1" dirty="0">
                  <a:solidFill>
                    <a:srgbClr val="000000"/>
                  </a:solidFill>
                  <a:cs typeface="Arial" charset="0"/>
                </a:rPr>
                <a:t>Information Technology Services</a:t>
              </a:r>
              <a:endParaRPr lang="en-US" sz="1100" b="1" dirty="0">
                <a:latin typeface="Arial Black" pitchFamily="34" charset="0"/>
                <a:cs typeface="Arial" charset="0"/>
              </a:endParaRPr>
            </a:p>
          </p:txBody>
        </p:sp>
        <p:sp>
          <p:nvSpPr>
            <p:cNvPr id="7186" name="_s15373"/>
            <p:cNvSpPr>
              <a:spLocks noChangeArrowheads="1"/>
            </p:cNvSpPr>
            <p:nvPr/>
          </p:nvSpPr>
          <p:spPr bwMode="auto">
            <a:xfrm>
              <a:off x="2637" y="3696"/>
              <a:ext cx="771" cy="47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000" b="1" dirty="0">
                  <a:cs typeface="Arial" charset="0"/>
                </a:rPr>
                <a:t>Information </a:t>
              </a:r>
              <a:endParaRPr lang="en-US" sz="1000" b="1" dirty="0" smtClean="0">
                <a:cs typeface="Arial" charset="0"/>
              </a:endParaRPr>
            </a:p>
            <a:p>
              <a:pPr algn="ctr" eaLnBrk="0" hangingPunct="0"/>
              <a:r>
                <a:rPr lang="en-US" sz="1000" b="1" dirty="0" smtClean="0">
                  <a:cs typeface="Arial" charset="0"/>
                </a:rPr>
                <a:t>Systems </a:t>
              </a:r>
              <a:endParaRPr lang="en-US" sz="1000" b="1" dirty="0">
                <a:cs typeface="Arial" charset="0"/>
              </a:endParaRPr>
            </a:p>
            <a:p>
              <a:pPr algn="ctr" eaLnBrk="0" hangingPunct="0"/>
              <a:r>
                <a:rPr lang="en-US" sz="1000" b="1" dirty="0">
                  <a:cs typeface="Arial" charset="0"/>
                </a:rPr>
                <a:t>&amp; Services</a:t>
              </a:r>
            </a:p>
          </p:txBody>
        </p:sp>
        <p:sp>
          <p:nvSpPr>
            <p:cNvPr id="7187" name="_s15374"/>
            <p:cNvSpPr>
              <a:spLocks noChangeArrowheads="1"/>
            </p:cNvSpPr>
            <p:nvPr/>
          </p:nvSpPr>
          <p:spPr bwMode="auto">
            <a:xfrm>
              <a:off x="4042" y="3696"/>
              <a:ext cx="770" cy="4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000" b="1" dirty="0">
                  <a:cs typeface="Arial" charset="0"/>
                </a:rPr>
                <a:t>Security, Servers, </a:t>
              </a:r>
            </a:p>
            <a:p>
              <a:pPr algn="ctr" eaLnBrk="0" hangingPunct="0"/>
              <a:r>
                <a:rPr lang="en-US" sz="1000" b="1" dirty="0">
                  <a:cs typeface="Arial" charset="0"/>
                </a:rPr>
                <a:t>&amp; Networking </a:t>
              </a:r>
            </a:p>
            <a:p>
              <a:pPr algn="ctr" eaLnBrk="0" hangingPunct="0"/>
              <a:r>
                <a:rPr lang="en-US" sz="1000" b="1" dirty="0">
                  <a:cs typeface="Arial" charset="0"/>
                </a:rPr>
                <a:t>Systems</a:t>
              </a:r>
            </a:p>
          </p:txBody>
        </p:sp>
        <p:sp>
          <p:nvSpPr>
            <p:cNvPr id="7188" name="_s15375"/>
            <p:cNvSpPr>
              <a:spLocks noChangeArrowheads="1"/>
            </p:cNvSpPr>
            <p:nvPr/>
          </p:nvSpPr>
          <p:spPr bwMode="auto">
            <a:xfrm>
              <a:off x="4032" y="3025"/>
              <a:ext cx="772" cy="4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000" b="1" dirty="0">
                  <a:cs typeface="Arial" charset="0"/>
                </a:rPr>
                <a:t>Client Services</a:t>
              </a:r>
            </a:p>
          </p:txBody>
        </p:sp>
        <p:sp>
          <p:nvSpPr>
            <p:cNvPr id="7189" name="_s15376"/>
            <p:cNvSpPr>
              <a:spLocks noChangeArrowheads="1"/>
            </p:cNvSpPr>
            <p:nvPr/>
          </p:nvSpPr>
          <p:spPr bwMode="auto">
            <a:xfrm>
              <a:off x="2638" y="3024"/>
              <a:ext cx="770" cy="47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1000" b="1" dirty="0">
                  <a:cs typeface="Arial" charset="0"/>
                </a:rPr>
                <a:t>Internet Services</a:t>
              </a:r>
            </a:p>
          </p:txBody>
        </p:sp>
        <p:cxnSp>
          <p:nvCxnSpPr>
            <p:cNvPr id="7190" name="_s15367"/>
            <p:cNvCxnSpPr>
              <a:cxnSpLocks noChangeShapeType="1"/>
            </p:cNvCxnSpPr>
            <p:nvPr/>
          </p:nvCxnSpPr>
          <p:spPr bwMode="auto">
            <a:xfrm flipV="1">
              <a:off x="3408" y="2736"/>
              <a:ext cx="311" cy="120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7173" name="_s15376"/>
          <p:cNvSpPr>
            <a:spLocks noChangeArrowheads="1"/>
          </p:cNvSpPr>
          <p:nvPr/>
        </p:nvSpPr>
        <p:spPr bwMode="auto">
          <a:xfrm>
            <a:off x="2590800" y="4343400"/>
            <a:ext cx="1222375" cy="758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000" b="1" dirty="0">
                <a:cs typeface="Arial" charset="0"/>
              </a:rPr>
              <a:t>Electronic Library</a:t>
            </a:r>
          </a:p>
        </p:txBody>
      </p:sp>
      <p:sp>
        <p:nvSpPr>
          <p:cNvPr id="7174" name="_s15376"/>
          <p:cNvSpPr>
            <a:spLocks noChangeArrowheads="1"/>
          </p:cNvSpPr>
          <p:nvPr/>
        </p:nvSpPr>
        <p:spPr bwMode="auto">
          <a:xfrm>
            <a:off x="685800" y="4343400"/>
            <a:ext cx="1222375" cy="758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r>
              <a:rPr lang="en-US" sz="1000" b="1" dirty="0">
                <a:cs typeface="Arial" charset="0"/>
              </a:rPr>
              <a:t>Other Libraries</a:t>
            </a:r>
          </a:p>
        </p:txBody>
      </p:sp>
      <p:cxnSp>
        <p:nvCxnSpPr>
          <p:cNvPr id="26" name="Straight Connector 25"/>
          <p:cNvCxnSpPr>
            <a:stCxn id="7184" idx="2"/>
          </p:cNvCxnSpPr>
          <p:nvPr/>
        </p:nvCxnSpPr>
        <p:spPr>
          <a:xfrm rot="5400000">
            <a:off x="1789906" y="4304506"/>
            <a:ext cx="8413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174" idx="3"/>
            <a:endCxn id="7173" idx="1"/>
          </p:cNvCxnSpPr>
          <p:nvPr/>
        </p:nvCxnSpPr>
        <p:spPr>
          <a:xfrm>
            <a:off x="1908175" y="4722813"/>
            <a:ext cx="6826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talk about Baylor IT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3810000"/>
          </a:xfrm>
        </p:spPr>
        <p:txBody>
          <a:bodyPr/>
          <a:lstStyle/>
          <a:p>
            <a:pPr eaLnBrk="1" hangingPunct="1"/>
            <a:r>
              <a:rPr lang="en-US" dirty="0" smtClean="0"/>
              <a:t>Admin systems – a mixed bag</a:t>
            </a:r>
          </a:p>
          <a:p>
            <a:pPr eaLnBrk="1" hangingPunct="1"/>
            <a:r>
              <a:rPr lang="en-US" dirty="0" smtClean="0"/>
              <a:t>LMS</a:t>
            </a:r>
          </a:p>
          <a:p>
            <a:pPr lvl="1" eaLnBrk="1" hangingPunct="1"/>
            <a:r>
              <a:rPr lang="en-US" dirty="0" smtClean="0"/>
              <a:t>Fall 09 in Blackboard</a:t>
            </a:r>
          </a:p>
          <a:p>
            <a:pPr lvl="2" eaLnBrk="1" hangingPunct="1"/>
            <a:r>
              <a:rPr lang="en-US" dirty="0" smtClean="0"/>
              <a:t>96.1% of students had at least one class active</a:t>
            </a:r>
          </a:p>
          <a:p>
            <a:pPr lvl="2" eaLnBrk="1" hangingPunct="1"/>
            <a:r>
              <a:rPr lang="en-US" dirty="0" smtClean="0"/>
              <a:t>55.35% of all courses for the term active</a:t>
            </a:r>
          </a:p>
          <a:p>
            <a:pPr lvl="2" eaLnBrk="1" hangingPunct="1"/>
            <a:r>
              <a:rPr lang="en-US" dirty="0" smtClean="0"/>
              <a:t>72.5% of instructors had at least one course active</a:t>
            </a:r>
          </a:p>
          <a:p>
            <a:pPr lvl="2" eaLnBrk="1" hangingPunct="1"/>
            <a:r>
              <a:rPr lang="en-US" dirty="0" smtClean="0"/>
              <a:t>518 organizations were active</a:t>
            </a:r>
          </a:p>
          <a:p>
            <a:r>
              <a:rPr lang="en-US" dirty="0" smtClean="0"/>
              <a:t>Email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 is good?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24400"/>
          </a:xfrm>
        </p:spPr>
        <p:txBody>
          <a:bodyPr/>
          <a:lstStyle/>
          <a:p>
            <a:r>
              <a:rPr lang="en-US" dirty="0" smtClean="0"/>
              <a:t>Culture change</a:t>
            </a:r>
          </a:p>
          <a:p>
            <a:pPr lvl="1"/>
            <a:r>
              <a:rPr lang="en-US" dirty="0" smtClean="0"/>
              <a:t>Baylor 2012</a:t>
            </a:r>
          </a:p>
          <a:p>
            <a:pPr lvl="1"/>
            <a:r>
              <a:rPr lang="en-US" dirty="0" smtClean="0"/>
              <a:t>SACS reaccreditation</a:t>
            </a:r>
          </a:p>
          <a:p>
            <a:pPr lvl="1"/>
            <a:r>
              <a:rPr lang="en-US" dirty="0" smtClean="0"/>
              <a:t>Annual department assessments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Organization change</a:t>
            </a:r>
          </a:p>
          <a:p>
            <a:pPr lvl="1"/>
            <a:r>
              <a:rPr lang="en-US" dirty="0" smtClean="0"/>
              <a:t>New VP/Dean position</a:t>
            </a:r>
          </a:p>
          <a:p>
            <a:pPr lvl="1"/>
            <a:r>
              <a:rPr lang="en-US" dirty="0" smtClean="0"/>
              <a:t>New Director of Communications &amp; Marketing</a:t>
            </a:r>
          </a:p>
          <a:p>
            <a:pPr lvl="1"/>
            <a:r>
              <a:rPr lang="en-US" dirty="0" smtClean="0"/>
              <a:t>Renewed emphasis on advisory groups</a:t>
            </a:r>
          </a:p>
          <a:p>
            <a:pPr lvl="1"/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5754187" y="838200"/>
            <a:ext cx="32768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000" b="1" i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Change is good.</a:t>
            </a:r>
          </a:p>
          <a:p>
            <a:r>
              <a:rPr lang="en-US" sz="3000" b="1" i="1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 go first.</a:t>
            </a:r>
          </a:p>
          <a:p>
            <a:pPr algn="r"/>
            <a:r>
              <a:rPr lang="en-US" sz="2800" b="1" cap="none" spc="50" dirty="0" smtClean="0">
                <a:ln w="11430"/>
                <a:solidFill>
                  <a:srgbClr val="33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Dilbert</a:t>
            </a:r>
            <a:endParaRPr lang="en-US" sz="2800" b="1" cap="none" spc="50" dirty="0">
              <a:ln w="11430"/>
              <a:solidFill>
                <a:srgbClr val="33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Some of our challenges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/>
              <a:t>More complex technologies</a:t>
            </a:r>
          </a:p>
          <a:p>
            <a:r>
              <a:rPr lang="en-US" dirty="0" smtClean="0"/>
              <a:t>Hugely increasing expectations</a:t>
            </a:r>
          </a:p>
          <a:p>
            <a:r>
              <a:rPr lang="en-US" dirty="0" smtClean="0"/>
              <a:t>Cost increases &amp; funding cuts</a:t>
            </a:r>
          </a:p>
          <a:p>
            <a:r>
              <a:rPr lang="en-US" smtClean="0"/>
              <a:t>No </a:t>
            </a:r>
            <a:r>
              <a:rPr lang="en-US" dirty="0" smtClean="0"/>
              <a:t>increases in IT staffing</a:t>
            </a:r>
          </a:p>
          <a:p>
            <a:r>
              <a:rPr lang="en-US" dirty="0" smtClean="0"/>
              <a:t>Increased emphasis on research</a:t>
            </a:r>
          </a:p>
          <a:p>
            <a:r>
              <a:rPr lang="en-US" dirty="0" smtClean="0"/>
              <a:t>Rate of upgrades/releases increasing</a:t>
            </a:r>
          </a:p>
          <a:p>
            <a:r>
              <a:rPr lang="en-US" dirty="0" smtClean="0"/>
              <a:t>Aging infrastructure</a:t>
            </a:r>
          </a:p>
          <a:p>
            <a:r>
              <a:rPr lang="en-US" dirty="0" smtClean="0"/>
              <a:t>Unfunded government mandates</a:t>
            </a:r>
          </a:p>
          <a:p>
            <a:r>
              <a:rPr lang="en-US" dirty="0" smtClean="0"/>
              <a:t>Etc…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so…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953000"/>
          </a:xfrm>
        </p:spPr>
        <p:txBody>
          <a:bodyPr/>
          <a:lstStyle/>
          <a:p>
            <a:r>
              <a:rPr lang="en-US" b="1" smtClean="0"/>
              <a:t>Measurement</a:t>
            </a:r>
          </a:p>
          <a:p>
            <a:pPr marL="461963" lvl="1" indent="-4763">
              <a:buFontTx/>
              <a:buNone/>
            </a:pPr>
            <a:r>
              <a:rPr lang="en-US" smtClean="0">
                <a:solidFill>
                  <a:srgbClr val="006600"/>
                </a:solidFill>
              </a:rPr>
              <a:t>How we’re incorporating assessment into our work and plans in the Libraries/ITS division</a:t>
            </a:r>
          </a:p>
          <a:p>
            <a:r>
              <a:rPr lang="en-US" b="1" smtClean="0"/>
              <a:t>Collaboration</a:t>
            </a:r>
          </a:p>
          <a:p>
            <a:pPr marL="461963" lvl="1" indent="-4763">
              <a:buFontTx/>
              <a:buNone/>
            </a:pPr>
            <a:r>
              <a:rPr lang="en-US" smtClean="0">
                <a:solidFill>
                  <a:srgbClr val="006600"/>
                </a:solidFill>
              </a:rPr>
              <a:t>How we’re using various campus groups and constituencies for consultation and input</a:t>
            </a:r>
          </a:p>
          <a:p>
            <a:r>
              <a:rPr lang="en-US" b="1" smtClean="0"/>
              <a:t>Communication</a:t>
            </a:r>
          </a:p>
          <a:p>
            <a:pPr marL="461963" lvl="1" indent="-4763">
              <a:buFontTx/>
              <a:buNone/>
            </a:pPr>
            <a:r>
              <a:rPr lang="en-US" smtClean="0">
                <a:solidFill>
                  <a:srgbClr val="006600"/>
                </a:solidFill>
              </a:rPr>
              <a:t>How we’re working to improve internal &amp; external communication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09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E09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swrc</Template>
  <TotalTime>11117</TotalTime>
  <Words>645</Words>
  <Application>Microsoft Office PowerPoint</Application>
  <PresentationFormat>On-screen Show (4:3)</PresentationFormat>
  <Paragraphs>189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1_Custom Design</vt:lpstr>
      <vt:lpstr>2_Custom Design</vt:lpstr>
      <vt:lpstr>Custom Design</vt:lpstr>
      <vt:lpstr>E09 template</vt:lpstr>
      <vt:lpstr>1_E09 template</vt:lpstr>
      <vt:lpstr>Making Progress: Measurement, Collaboration, and Communication</vt:lpstr>
      <vt:lpstr>Success?</vt:lpstr>
      <vt:lpstr>Measurement  Collaboration  Communication</vt:lpstr>
      <vt:lpstr>Some Info about Baylor</vt:lpstr>
      <vt:lpstr>Baylor IT/Libraries Organization</vt:lpstr>
      <vt:lpstr>More talk about Baylor IT</vt:lpstr>
      <vt:lpstr>Change is good?</vt:lpstr>
      <vt:lpstr>Some of our challenges</vt:lpstr>
      <vt:lpstr>And so…</vt:lpstr>
      <vt:lpstr>Measurement</vt:lpstr>
      <vt:lpstr>Why do we care?</vt:lpstr>
      <vt:lpstr>Measurement efforts</vt:lpstr>
      <vt:lpstr>ECAR student survey</vt:lpstr>
      <vt:lpstr>MISO survey – IT key findings</vt:lpstr>
      <vt:lpstr>MISO survey – IT actions</vt:lpstr>
      <vt:lpstr>Collaboration</vt:lpstr>
      <vt:lpstr>Commitment to collaboration</vt:lpstr>
      <vt:lpstr>Some collaboration experiences</vt:lpstr>
      <vt:lpstr>Communication</vt:lpstr>
      <vt:lpstr>INFO on Baylor IT communication</vt:lpstr>
      <vt:lpstr>Slide 21</vt:lpstr>
      <vt:lpstr>Outage notification process</vt:lpstr>
      <vt:lpstr>It’s about more than information overload…</vt:lpstr>
      <vt:lpstr>Questions?  Comments?</vt:lpstr>
    </vt:vector>
  </TitlesOfParts>
  <Manager/>
  <Company>EDUCAUSE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Leslie DeGrassi</dc:creator>
  <cp:keywords/>
  <dc:description/>
  <cp:lastModifiedBy>Becky King </cp:lastModifiedBy>
  <cp:revision>687</cp:revision>
  <dcterms:created xsi:type="dcterms:W3CDTF">2009-10-30T14:24:34Z</dcterms:created>
  <dcterms:modified xsi:type="dcterms:W3CDTF">2009-11-10T14:23:55Z</dcterms:modified>
  <cp:category/>
</cp:coreProperties>
</file>