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9" r:id="rId3"/>
    <p:sldId id="260" r:id="rId4"/>
    <p:sldId id="261" r:id="rId5"/>
    <p:sldId id="257" r:id="rId6"/>
    <p:sldId id="262" r:id="rId7"/>
    <p:sldId id="263" r:id="rId8"/>
    <p:sldId id="264" r:id="rId9"/>
    <p:sldId id="265" r:id="rId10"/>
    <p:sldId id="266" r:id="rId11"/>
    <p:sldId id="267" r:id="rId12"/>
    <p:sldId id="268" r:id="rId13"/>
    <p:sldId id="269" r:id="rId14"/>
    <p:sldId id="270" r:id="rId15"/>
    <p:sldId id="271" r:id="rId16"/>
    <p:sldId id="299" r:id="rId17"/>
    <p:sldId id="272" r:id="rId18"/>
    <p:sldId id="281" r:id="rId19"/>
    <p:sldId id="282" r:id="rId20"/>
    <p:sldId id="297" r:id="rId21"/>
    <p:sldId id="283" r:id="rId22"/>
    <p:sldId id="276" r:id="rId23"/>
    <p:sldId id="305" r:id="rId24"/>
    <p:sldId id="275" r:id="rId25"/>
    <p:sldId id="302" r:id="rId26"/>
    <p:sldId id="277" r:id="rId27"/>
    <p:sldId id="278" r:id="rId28"/>
    <p:sldId id="303" r:id="rId29"/>
    <p:sldId id="279" r:id="rId30"/>
    <p:sldId id="285" r:id="rId31"/>
    <p:sldId id="286" r:id="rId32"/>
    <p:sldId id="287" r:id="rId33"/>
    <p:sldId id="289" r:id="rId34"/>
    <p:sldId id="288" r:id="rId35"/>
    <p:sldId id="290" r:id="rId36"/>
    <p:sldId id="291" r:id="rId37"/>
    <p:sldId id="298" r:id="rId38"/>
    <p:sldId id="304" r:id="rId39"/>
    <p:sldId id="293" r:id="rId40"/>
    <p:sldId id="295" r:id="rId41"/>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0" charset="-128"/>
        <a:cs typeface="+mn-cs"/>
      </a:defRPr>
    </a:lvl5pPr>
    <a:lvl6pPr marL="2286000" algn="l" defTabSz="914400" rtl="0" eaLnBrk="1" latinLnBrk="0" hangingPunct="1">
      <a:defRPr kern="1200">
        <a:solidFill>
          <a:schemeClr val="tx1"/>
        </a:solidFill>
        <a:latin typeface="Arial" charset="0"/>
        <a:ea typeface="ＭＳ Ｐゴシック" pitchFamily="80" charset="-128"/>
        <a:cs typeface="+mn-cs"/>
      </a:defRPr>
    </a:lvl6pPr>
    <a:lvl7pPr marL="2743200" algn="l" defTabSz="914400" rtl="0" eaLnBrk="1" latinLnBrk="0" hangingPunct="1">
      <a:defRPr kern="1200">
        <a:solidFill>
          <a:schemeClr val="tx1"/>
        </a:solidFill>
        <a:latin typeface="Arial" charset="0"/>
        <a:ea typeface="ＭＳ Ｐゴシック" pitchFamily="80" charset="-128"/>
        <a:cs typeface="+mn-cs"/>
      </a:defRPr>
    </a:lvl7pPr>
    <a:lvl8pPr marL="3200400" algn="l" defTabSz="914400" rtl="0" eaLnBrk="1" latinLnBrk="0" hangingPunct="1">
      <a:defRPr kern="1200">
        <a:solidFill>
          <a:schemeClr val="tx1"/>
        </a:solidFill>
        <a:latin typeface="Arial" charset="0"/>
        <a:ea typeface="ＭＳ Ｐゴシック" pitchFamily="80" charset="-128"/>
        <a:cs typeface="+mn-cs"/>
      </a:defRPr>
    </a:lvl8pPr>
    <a:lvl9pPr marL="3657600" algn="l" defTabSz="914400" rtl="0" eaLnBrk="1" latinLnBrk="0" hangingPunct="1">
      <a:defRPr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7F1D"/>
    <a:srgbClr val="FBC82B"/>
    <a:srgbClr val="7BA62B"/>
    <a:srgbClr val="8A8889"/>
    <a:srgbClr val="4C4C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5" autoAdjust="0"/>
    <p:restoredTop sz="94718" autoAdjust="0"/>
  </p:normalViewPr>
  <p:slideViewPr>
    <p:cSldViewPr snapToGrid="0" snapToObjects="1">
      <p:cViewPr>
        <p:scale>
          <a:sx n="60" d="100"/>
          <a:sy n="60" d="100"/>
        </p:scale>
        <p:origin x="-678"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984D7-7DFD-49CF-B3BA-5CC8756A950C}" type="doc">
      <dgm:prSet loTypeId="urn:microsoft.com/office/officeart/2005/8/layout/radial3" loCatId="relationship" qsTypeId="urn:microsoft.com/office/officeart/2005/8/quickstyle/simple1#1" qsCatId="simple" csTypeId="urn:microsoft.com/office/officeart/2005/8/colors/accent1_2#1" csCatId="accent1" phldr="1"/>
      <dgm:spPr/>
      <dgm:t>
        <a:bodyPr/>
        <a:lstStyle/>
        <a:p>
          <a:endParaRPr lang="en-US"/>
        </a:p>
      </dgm:t>
    </dgm:pt>
    <dgm:pt modelId="{63DE630B-6C2D-4517-9F85-A56921A42EC4}">
      <dgm:prSet phldrT="[Text]"/>
      <dgm:spPr/>
      <dgm:t>
        <a:bodyPr/>
        <a:lstStyle/>
        <a:p>
          <a:endParaRPr lang="en-US" dirty="0"/>
        </a:p>
      </dgm:t>
    </dgm:pt>
    <dgm:pt modelId="{EDFD5A4F-1554-4212-9F03-A14DC7838DCB}" type="parTrans" cxnId="{BDF9DC46-73AC-4F59-8E54-7E91D1E5B821}">
      <dgm:prSet/>
      <dgm:spPr/>
      <dgm:t>
        <a:bodyPr/>
        <a:lstStyle/>
        <a:p>
          <a:endParaRPr lang="en-US"/>
        </a:p>
      </dgm:t>
    </dgm:pt>
    <dgm:pt modelId="{CB49DAAB-BCA9-42A2-85FF-0F5D1AE31ED7}" type="sibTrans" cxnId="{BDF9DC46-73AC-4F59-8E54-7E91D1E5B821}">
      <dgm:prSet/>
      <dgm:spPr/>
      <dgm:t>
        <a:bodyPr/>
        <a:lstStyle/>
        <a:p>
          <a:endParaRPr lang="en-US"/>
        </a:p>
      </dgm:t>
    </dgm:pt>
    <dgm:pt modelId="{0716FC3F-DCBB-432E-82BC-FEC3F3956B41}">
      <dgm:prSet phldrT="[Text]"/>
      <dgm:spPr/>
      <dgm:t>
        <a:bodyPr/>
        <a:lstStyle/>
        <a:p>
          <a:r>
            <a:rPr lang="en-US" dirty="0" smtClean="0"/>
            <a:t>Community</a:t>
          </a:r>
          <a:endParaRPr lang="en-US" dirty="0"/>
        </a:p>
      </dgm:t>
    </dgm:pt>
    <dgm:pt modelId="{F44FBD6B-3E66-479F-A2C8-21139835CDF7}" type="parTrans" cxnId="{FD87AEE9-D1FF-48F7-8FB8-684475461905}">
      <dgm:prSet/>
      <dgm:spPr/>
      <dgm:t>
        <a:bodyPr/>
        <a:lstStyle/>
        <a:p>
          <a:endParaRPr lang="en-US"/>
        </a:p>
      </dgm:t>
    </dgm:pt>
    <dgm:pt modelId="{7147F993-C3C3-4E3B-A644-765697E7B613}" type="sibTrans" cxnId="{FD87AEE9-D1FF-48F7-8FB8-684475461905}">
      <dgm:prSet/>
      <dgm:spPr/>
      <dgm:t>
        <a:bodyPr/>
        <a:lstStyle/>
        <a:p>
          <a:endParaRPr lang="en-US"/>
        </a:p>
      </dgm:t>
    </dgm:pt>
    <dgm:pt modelId="{ED0F3228-667E-4AE2-9AB8-343E6E4F39E8}">
      <dgm:prSet phldrT="[Text]"/>
      <dgm:spPr/>
      <dgm:t>
        <a:bodyPr/>
        <a:lstStyle/>
        <a:p>
          <a:r>
            <a:rPr lang="en-US" dirty="0" smtClean="0"/>
            <a:t>Collaborative Learning Environment Software</a:t>
          </a:r>
          <a:endParaRPr lang="en-US" dirty="0"/>
        </a:p>
      </dgm:t>
    </dgm:pt>
    <dgm:pt modelId="{653C463D-E8F9-44FC-9329-41C64267C3E7}" type="parTrans" cxnId="{D6A11963-171D-429A-A440-1163CD10BAB1}">
      <dgm:prSet/>
      <dgm:spPr/>
      <dgm:t>
        <a:bodyPr/>
        <a:lstStyle/>
        <a:p>
          <a:endParaRPr lang="en-US"/>
        </a:p>
      </dgm:t>
    </dgm:pt>
    <dgm:pt modelId="{B2F375BF-50F2-482E-ADF5-AD5CC2E0B1DE}" type="sibTrans" cxnId="{D6A11963-171D-429A-A440-1163CD10BAB1}">
      <dgm:prSet/>
      <dgm:spPr/>
      <dgm:t>
        <a:bodyPr/>
        <a:lstStyle/>
        <a:p>
          <a:endParaRPr lang="en-US"/>
        </a:p>
      </dgm:t>
    </dgm:pt>
    <dgm:pt modelId="{18D608D1-92C7-4D1C-BFF4-A5C513824428}">
      <dgm:prSet phldrT="[Text]"/>
      <dgm:spPr/>
      <dgm:t>
        <a:bodyPr/>
        <a:lstStyle/>
        <a:p>
          <a:r>
            <a:rPr lang="en-US" dirty="0" smtClean="0"/>
            <a:t>Sakai Foundation</a:t>
          </a:r>
          <a:endParaRPr lang="en-US" dirty="0"/>
        </a:p>
      </dgm:t>
    </dgm:pt>
    <dgm:pt modelId="{D2D048DB-DDE7-4ADA-9083-FCBF4BDE8782}" type="parTrans" cxnId="{936B185D-C439-452A-8C43-5661BE881FE8}">
      <dgm:prSet/>
      <dgm:spPr/>
      <dgm:t>
        <a:bodyPr/>
        <a:lstStyle/>
        <a:p>
          <a:endParaRPr lang="en-US"/>
        </a:p>
      </dgm:t>
    </dgm:pt>
    <dgm:pt modelId="{FC769043-D0F4-49D1-87D1-BDC568CDB68C}" type="sibTrans" cxnId="{936B185D-C439-452A-8C43-5661BE881FE8}">
      <dgm:prSet/>
      <dgm:spPr/>
      <dgm:t>
        <a:bodyPr/>
        <a:lstStyle/>
        <a:p>
          <a:endParaRPr lang="en-US"/>
        </a:p>
      </dgm:t>
    </dgm:pt>
    <dgm:pt modelId="{B3441ED0-3C19-4605-A6DE-8BB50751A5CD}">
      <dgm:prSet phldrT="[Text]"/>
      <dgm:spPr/>
      <dgm:t>
        <a:bodyPr/>
        <a:lstStyle/>
        <a:p>
          <a:r>
            <a:rPr lang="en-US" dirty="0" smtClean="0"/>
            <a:t>Open-Source Model</a:t>
          </a:r>
          <a:endParaRPr lang="en-US" dirty="0"/>
        </a:p>
      </dgm:t>
    </dgm:pt>
    <dgm:pt modelId="{4A8DE195-4D72-43ED-9320-B35FB2A6EA34}" type="parTrans" cxnId="{53C5800E-56D9-4957-B312-FE3E365D287D}">
      <dgm:prSet/>
      <dgm:spPr/>
      <dgm:t>
        <a:bodyPr/>
        <a:lstStyle/>
        <a:p>
          <a:endParaRPr lang="en-US"/>
        </a:p>
      </dgm:t>
    </dgm:pt>
    <dgm:pt modelId="{31C66123-BA71-4D66-B40C-2016AC3F09D3}" type="sibTrans" cxnId="{53C5800E-56D9-4957-B312-FE3E365D287D}">
      <dgm:prSet/>
      <dgm:spPr/>
      <dgm:t>
        <a:bodyPr/>
        <a:lstStyle/>
        <a:p>
          <a:endParaRPr lang="en-US"/>
        </a:p>
      </dgm:t>
    </dgm:pt>
    <dgm:pt modelId="{4C95585D-913D-4660-88E0-7DCFFDC2A86A}" type="pres">
      <dgm:prSet presAssocID="{A2F984D7-7DFD-49CF-B3BA-5CC8756A950C}" presName="composite" presStyleCnt="0">
        <dgm:presLayoutVars>
          <dgm:chMax val="1"/>
          <dgm:dir/>
          <dgm:resizeHandles val="exact"/>
        </dgm:presLayoutVars>
      </dgm:prSet>
      <dgm:spPr/>
      <dgm:t>
        <a:bodyPr/>
        <a:lstStyle/>
        <a:p>
          <a:endParaRPr lang="en-US"/>
        </a:p>
      </dgm:t>
    </dgm:pt>
    <dgm:pt modelId="{96E481FA-2E7C-40DA-8EC4-82B2188EA133}" type="pres">
      <dgm:prSet presAssocID="{A2F984D7-7DFD-49CF-B3BA-5CC8756A950C}" presName="radial" presStyleCnt="0">
        <dgm:presLayoutVars>
          <dgm:animLvl val="ctr"/>
        </dgm:presLayoutVars>
      </dgm:prSet>
      <dgm:spPr/>
    </dgm:pt>
    <dgm:pt modelId="{264EFA0E-4266-4244-B8B7-1505E61526D4}" type="pres">
      <dgm:prSet presAssocID="{63DE630B-6C2D-4517-9F85-A56921A42EC4}" presName="centerShape" presStyleLbl="vennNode1" presStyleIdx="0" presStyleCnt="5" custLinFactNeighborX="-829" custLinFactNeighborY="-60"/>
      <dgm:spPr/>
      <dgm:t>
        <a:bodyPr/>
        <a:lstStyle/>
        <a:p>
          <a:endParaRPr lang="en-US"/>
        </a:p>
      </dgm:t>
    </dgm:pt>
    <dgm:pt modelId="{5A06AE7F-1D58-424B-97F0-B38E0B06B338}" type="pres">
      <dgm:prSet presAssocID="{0716FC3F-DCBB-432E-82BC-FEC3F3956B41}" presName="node" presStyleLbl="vennNode1" presStyleIdx="1" presStyleCnt="5" custRadScaleRad="100027">
        <dgm:presLayoutVars>
          <dgm:bulletEnabled val="1"/>
        </dgm:presLayoutVars>
      </dgm:prSet>
      <dgm:spPr/>
      <dgm:t>
        <a:bodyPr/>
        <a:lstStyle/>
        <a:p>
          <a:endParaRPr lang="en-US"/>
        </a:p>
      </dgm:t>
    </dgm:pt>
    <dgm:pt modelId="{27EE77A3-E796-4608-AA76-1447C1B94E08}" type="pres">
      <dgm:prSet presAssocID="{ED0F3228-667E-4AE2-9AB8-343E6E4F39E8}" presName="node" presStyleLbl="vennNode1" presStyleIdx="2" presStyleCnt="5">
        <dgm:presLayoutVars>
          <dgm:bulletEnabled val="1"/>
        </dgm:presLayoutVars>
      </dgm:prSet>
      <dgm:spPr/>
      <dgm:t>
        <a:bodyPr/>
        <a:lstStyle/>
        <a:p>
          <a:endParaRPr lang="en-US"/>
        </a:p>
      </dgm:t>
    </dgm:pt>
    <dgm:pt modelId="{E8C189EB-2056-4B19-B475-A33E157AF7EC}" type="pres">
      <dgm:prSet presAssocID="{18D608D1-92C7-4D1C-BFF4-A5C513824428}" presName="node" presStyleLbl="vennNode1" presStyleIdx="3" presStyleCnt="5">
        <dgm:presLayoutVars>
          <dgm:bulletEnabled val="1"/>
        </dgm:presLayoutVars>
      </dgm:prSet>
      <dgm:spPr/>
      <dgm:t>
        <a:bodyPr/>
        <a:lstStyle/>
        <a:p>
          <a:endParaRPr lang="en-US"/>
        </a:p>
      </dgm:t>
    </dgm:pt>
    <dgm:pt modelId="{C9016256-7D65-49B1-8FC6-4C7BE87562C6}" type="pres">
      <dgm:prSet presAssocID="{B3441ED0-3C19-4605-A6DE-8BB50751A5CD}" presName="node" presStyleLbl="vennNode1" presStyleIdx="4" presStyleCnt="5">
        <dgm:presLayoutVars>
          <dgm:bulletEnabled val="1"/>
        </dgm:presLayoutVars>
      </dgm:prSet>
      <dgm:spPr/>
      <dgm:t>
        <a:bodyPr/>
        <a:lstStyle/>
        <a:p>
          <a:endParaRPr lang="en-US"/>
        </a:p>
      </dgm:t>
    </dgm:pt>
  </dgm:ptLst>
  <dgm:cxnLst>
    <dgm:cxn modelId="{BDF9DC46-73AC-4F59-8E54-7E91D1E5B821}" srcId="{A2F984D7-7DFD-49CF-B3BA-5CC8756A950C}" destId="{63DE630B-6C2D-4517-9F85-A56921A42EC4}" srcOrd="0" destOrd="0" parTransId="{EDFD5A4F-1554-4212-9F03-A14DC7838DCB}" sibTransId="{CB49DAAB-BCA9-42A2-85FF-0F5D1AE31ED7}"/>
    <dgm:cxn modelId="{2F852741-397C-4037-9C6F-3BBB896E68BD}" type="presOf" srcId="{A2F984D7-7DFD-49CF-B3BA-5CC8756A950C}" destId="{4C95585D-913D-4660-88E0-7DCFFDC2A86A}" srcOrd="0" destOrd="0" presId="urn:microsoft.com/office/officeart/2005/8/layout/radial3"/>
    <dgm:cxn modelId="{EDD1BB72-2D24-4753-B7B8-6E30E82B9A3E}" type="presOf" srcId="{18D608D1-92C7-4D1C-BFF4-A5C513824428}" destId="{E8C189EB-2056-4B19-B475-A33E157AF7EC}" srcOrd="0" destOrd="0" presId="urn:microsoft.com/office/officeart/2005/8/layout/radial3"/>
    <dgm:cxn modelId="{953B5117-8049-4CAD-8C83-E94A5DC3750C}" type="presOf" srcId="{63DE630B-6C2D-4517-9F85-A56921A42EC4}" destId="{264EFA0E-4266-4244-B8B7-1505E61526D4}" srcOrd="0" destOrd="0" presId="urn:microsoft.com/office/officeart/2005/8/layout/radial3"/>
    <dgm:cxn modelId="{16458B99-6BAA-4A49-AD2E-EE19D56D2D18}" type="presOf" srcId="{ED0F3228-667E-4AE2-9AB8-343E6E4F39E8}" destId="{27EE77A3-E796-4608-AA76-1447C1B94E08}" srcOrd="0" destOrd="0" presId="urn:microsoft.com/office/officeart/2005/8/layout/radial3"/>
    <dgm:cxn modelId="{936B185D-C439-452A-8C43-5661BE881FE8}" srcId="{63DE630B-6C2D-4517-9F85-A56921A42EC4}" destId="{18D608D1-92C7-4D1C-BFF4-A5C513824428}" srcOrd="2" destOrd="0" parTransId="{D2D048DB-DDE7-4ADA-9083-FCBF4BDE8782}" sibTransId="{FC769043-D0F4-49D1-87D1-BDC568CDB68C}"/>
    <dgm:cxn modelId="{FD87AEE9-D1FF-48F7-8FB8-684475461905}" srcId="{63DE630B-6C2D-4517-9F85-A56921A42EC4}" destId="{0716FC3F-DCBB-432E-82BC-FEC3F3956B41}" srcOrd="0" destOrd="0" parTransId="{F44FBD6B-3E66-479F-A2C8-21139835CDF7}" sibTransId="{7147F993-C3C3-4E3B-A644-765697E7B613}"/>
    <dgm:cxn modelId="{7412948D-AD81-48E3-A3FC-082F1DC53440}" type="presOf" srcId="{B3441ED0-3C19-4605-A6DE-8BB50751A5CD}" destId="{C9016256-7D65-49B1-8FC6-4C7BE87562C6}" srcOrd="0" destOrd="0" presId="urn:microsoft.com/office/officeart/2005/8/layout/radial3"/>
    <dgm:cxn modelId="{52F004B8-BFA1-4A09-8E21-9BC018175742}" type="presOf" srcId="{0716FC3F-DCBB-432E-82BC-FEC3F3956B41}" destId="{5A06AE7F-1D58-424B-97F0-B38E0B06B338}" srcOrd="0" destOrd="0" presId="urn:microsoft.com/office/officeart/2005/8/layout/radial3"/>
    <dgm:cxn modelId="{D6A11963-171D-429A-A440-1163CD10BAB1}" srcId="{63DE630B-6C2D-4517-9F85-A56921A42EC4}" destId="{ED0F3228-667E-4AE2-9AB8-343E6E4F39E8}" srcOrd="1" destOrd="0" parTransId="{653C463D-E8F9-44FC-9329-41C64267C3E7}" sibTransId="{B2F375BF-50F2-482E-ADF5-AD5CC2E0B1DE}"/>
    <dgm:cxn modelId="{53C5800E-56D9-4957-B312-FE3E365D287D}" srcId="{63DE630B-6C2D-4517-9F85-A56921A42EC4}" destId="{B3441ED0-3C19-4605-A6DE-8BB50751A5CD}" srcOrd="3" destOrd="0" parTransId="{4A8DE195-4D72-43ED-9320-B35FB2A6EA34}" sibTransId="{31C66123-BA71-4D66-B40C-2016AC3F09D3}"/>
    <dgm:cxn modelId="{C7FF2C8C-01CA-4197-8FE7-F8891F99122D}" type="presParOf" srcId="{4C95585D-913D-4660-88E0-7DCFFDC2A86A}" destId="{96E481FA-2E7C-40DA-8EC4-82B2188EA133}" srcOrd="0" destOrd="0" presId="urn:microsoft.com/office/officeart/2005/8/layout/radial3"/>
    <dgm:cxn modelId="{45F4725D-81AB-490D-94E0-168261682409}" type="presParOf" srcId="{96E481FA-2E7C-40DA-8EC4-82B2188EA133}" destId="{264EFA0E-4266-4244-B8B7-1505E61526D4}" srcOrd="0" destOrd="0" presId="urn:microsoft.com/office/officeart/2005/8/layout/radial3"/>
    <dgm:cxn modelId="{50B2FB0B-8CBA-4AEC-A61C-6F9ED0EFECB5}" type="presParOf" srcId="{96E481FA-2E7C-40DA-8EC4-82B2188EA133}" destId="{5A06AE7F-1D58-424B-97F0-B38E0B06B338}" srcOrd="1" destOrd="0" presId="urn:microsoft.com/office/officeart/2005/8/layout/radial3"/>
    <dgm:cxn modelId="{503E9EA7-B689-4DD1-A404-7554F31FB910}" type="presParOf" srcId="{96E481FA-2E7C-40DA-8EC4-82B2188EA133}" destId="{27EE77A3-E796-4608-AA76-1447C1B94E08}" srcOrd="2" destOrd="0" presId="urn:microsoft.com/office/officeart/2005/8/layout/radial3"/>
    <dgm:cxn modelId="{E84310F5-C012-4890-AD08-0F726580B621}" type="presParOf" srcId="{96E481FA-2E7C-40DA-8EC4-82B2188EA133}" destId="{E8C189EB-2056-4B19-B475-A33E157AF7EC}" srcOrd="3" destOrd="0" presId="urn:microsoft.com/office/officeart/2005/8/layout/radial3"/>
    <dgm:cxn modelId="{E3D2628E-912D-4458-9671-5A73DD44FC3E}" type="presParOf" srcId="{96E481FA-2E7C-40DA-8EC4-82B2188EA133}" destId="{C9016256-7D65-49B1-8FC6-4C7BE87562C6}" srcOrd="4" destOrd="0" presId="urn:microsoft.com/office/officeart/2005/8/layout/radial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F984D7-7DFD-49CF-B3BA-5CC8756A950C}" type="doc">
      <dgm:prSet loTypeId="urn:microsoft.com/office/officeart/2005/8/layout/radial3" loCatId="relationship" qsTypeId="urn:microsoft.com/office/officeart/2005/8/quickstyle/simple1#1" qsCatId="simple" csTypeId="urn:microsoft.com/office/officeart/2005/8/colors/accent1_2#1" csCatId="accent1" phldr="1"/>
      <dgm:spPr/>
      <dgm:t>
        <a:bodyPr/>
        <a:lstStyle/>
        <a:p>
          <a:endParaRPr lang="en-US"/>
        </a:p>
      </dgm:t>
    </dgm:pt>
    <dgm:pt modelId="{63DE630B-6C2D-4517-9F85-A56921A42EC4}">
      <dgm:prSet phldrT="[Text]"/>
      <dgm:spPr/>
      <dgm:t>
        <a:bodyPr/>
        <a:lstStyle/>
        <a:p>
          <a:endParaRPr lang="en-US" dirty="0"/>
        </a:p>
      </dgm:t>
    </dgm:pt>
    <dgm:pt modelId="{EDFD5A4F-1554-4212-9F03-A14DC7838DCB}" type="parTrans" cxnId="{BDF9DC46-73AC-4F59-8E54-7E91D1E5B821}">
      <dgm:prSet/>
      <dgm:spPr/>
      <dgm:t>
        <a:bodyPr/>
        <a:lstStyle/>
        <a:p>
          <a:endParaRPr lang="en-US"/>
        </a:p>
      </dgm:t>
    </dgm:pt>
    <dgm:pt modelId="{CB49DAAB-BCA9-42A2-85FF-0F5D1AE31ED7}" type="sibTrans" cxnId="{BDF9DC46-73AC-4F59-8E54-7E91D1E5B821}">
      <dgm:prSet/>
      <dgm:spPr/>
      <dgm:t>
        <a:bodyPr/>
        <a:lstStyle/>
        <a:p>
          <a:endParaRPr lang="en-US"/>
        </a:p>
      </dgm:t>
    </dgm:pt>
    <dgm:pt modelId="{0716FC3F-DCBB-432E-82BC-FEC3F3956B41}">
      <dgm:prSet phldrT="[Text]"/>
      <dgm:spPr/>
      <dgm:t>
        <a:bodyPr/>
        <a:lstStyle/>
        <a:p>
          <a:r>
            <a:rPr lang="en-US" dirty="0" smtClean="0"/>
            <a:t>Community</a:t>
          </a:r>
          <a:endParaRPr lang="en-US" dirty="0"/>
        </a:p>
      </dgm:t>
    </dgm:pt>
    <dgm:pt modelId="{F44FBD6B-3E66-479F-A2C8-21139835CDF7}" type="parTrans" cxnId="{FD87AEE9-D1FF-48F7-8FB8-684475461905}">
      <dgm:prSet/>
      <dgm:spPr/>
      <dgm:t>
        <a:bodyPr/>
        <a:lstStyle/>
        <a:p>
          <a:endParaRPr lang="en-US"/>
        </a:p>
      </dgm:t>
    </dgm:pt>
    <dgm:pt modelId="{7147F993-C3C3-4E3B-A644-765697E7B613}" type="sibTrans" cxnId="{FD87AEE9-D1FF-48F7-8FB8-684475461905}">
      <dgm:prSet/>
      <dgm:spPr/>
      <dgm:t>
        <a:bodyPr/>
        <a:lstStyle/>
        <a:p>
          <a:endParaRPr lang="en-US"/>
        </a:p>
      </dgm:t>
    </dgm:pt>
    <dgm:pt modelId="{ED0F3228-667E-4AE2-9AB8-343E6E4F39E8}">
      <dgm:prSet phldrT="[Text]"/>
      <dgm:spPr>
        <a:solidFill>
          <a:srgbClr val="FFC000">
            <a:alpha val="50000"/>
          </a:srgbClr>
        </a:solidFill>
      </dgm:spPr>
      <dgm:t>
        <a:bodyPr/>
        <a:lstStyle/>
        <a:p>
          <a:r>
            <a:rPr lang="en-US" dirty="0" smtClean="0"/>
            <a:t>Collaborative Learning Environment Software</a:t>
          </a:r>
          <a:endParaRPr lang="en-US" dirty="0"/>
        </a:p>
      </dgm:t>
    </dgm:pt>
    <dgm:pt modelId="{653C463D-E8F9-44FC-9329-41C64267C3E7}" type="parTrans" cxnId="{D6A11963-171D-429A-A440-1163CD10BAB1}">
      <dgm:prSet/>
      <dgm:spPr/>
      <dgm:t>
        <a:bodyPr/>
        <a:lstStyle/>
        <a:p>
          <a:endParaRPr lang="en-US"/>
        </a:p>
      </dgm:t>
    </dgm:pt>
    <dgm:pt modelId="{B2F375BF-50F2-482E-ADF5-AD5CC2E0B1DE}" type="sibTrans" cxnId="{D6A11963-171D-429A-A440-1163CD10BAB1}">
      <dgm:prSet/>
      <dgm:spPr/>
      <dgm:t>
        <a:bodyPr/>
        <a:lstStyle/>
        <a:p>
          <a:endParaRPr lang="en-US"/>
        </a:p>
      </dgm:t>
    </dgm:pt>
    <dgm:pt modelId="{18D608D1-92C7-4D1C-BFF4-A5C513824428}">
      <dgm:prSet phldrT="[Text]"/>
      <dgm:spPr/>
      <dgm:t>
        <a:bodyPr/>
        <a:lstStyle/>
        <a:p>
          <a:r>
            <a:rPr lang="en-US" dirty="0" smtClean="0"/>
            <a:t>Sakai Foundation</a:t>
          </a:r>
          <a:endParaRPr lang="en-US" dirty="0"/>
        </a:p>
      </dgm:t>
    </dgm:pt>
    <dgm:pt modelId="{D2D048DB-DDE7-4ADA-9083-FCBF4BDE8782}" type="parTrans" cxnId="{936B185D-C439-452A-8C43-5661BE881FE8}">
      <dgm:prSet/>
      <dgm:spPr/>
      <dgm:t>
        <a:bodyPr/>
        <a:lstStyle/>
        <a:p>
          <a:endParaRPr lang="en-US"/>
        </a:p>
      </dgm:t>
    </dgm:pt>
    <dgm:pt modelId="{FC769043-D0F4-49D1-87D1-BDC568CDB68C}" type="sibTrans" cxnId="{936B185D-C439-452A-8C43-5661BE881FE8}">
      <dgm:prSet/>
      <dgm:spPr/>
      <dgm:t>
        <a:bodyPr/>
        <a:lstStyle/>
        <a:p>
          <a:endParaRPr lang="en-US"/>
        </a:p>
      </dgm:t>
    </dgm:pt>
    <dgm:pt modelId="{B3441ED0-3C19-4605-A6DE-8BB50751A5CD}">
      <dgm:prSet phldrT="[Text]"/>
      <dgm:spPr/>
      <dgm:t>
        <a:bodyPr/>
        <a:lstStyle/>
        <a:p>
          <a:r>
            <a:rPr lang="en-US" dirty="0" smtClean="0"/>
            <a:t>Open-Source Model</a:t>
          </a:r>
          <a:endParaRPr lang="en-US" dirty="0"/>
        </a:p>
      </dgm:t>
    </dgm:pt>
    <dgm:pt modelId="{4A8DE195-4D72-43ED-9320-B35FB2A6EA34}" type="parTrans" cxnId="{53C5800E-56D9-4957-B312-FE3E365D287D}">
      <dgm:prSet/>
      <dgm:spPr/>
      <dgm:t>
        <a:bodyPr/>
        <a:lstStyle/>
        <a:p>
          <a:endParaRPr lang="en-US"/>
        </a:p>
      </dgm:t>
    </dgm:pt>
    <dgm:pt modelId="{31C66123-BA71-4D66-B40C-2016AC3F09D3}" type="sibTrans" cxnId="{53C5800E-56D9-4957-B312-FE3E365D287D}">
      <dgm:prSet/>
      <dgm:spPr/>
      <dgm:t>
        <a:bodyPr/>
        <a:lstStyle/>
        <a:p>
          <a:endParaRPr lang="en-US"/>
        </a:p>
      </dgm:t>
    </dgm:pt>
    <dgm:pt modelId="{4C95585D-913D-4660-88E0-7DCFFDC2A86A}" type="pres">
      <dgm:prSet presAssocID="{A2F984D7-7DFD-49CF-B3BA-5CC8756A950C}" presName="composite" presStyleCnt="0">
        <dgm:presLayoutVars>
          <dgm:chMax val="1"/>
          <dgm:dir/>
          <dgm:resizeHandles val="exact"/>
        </dgm:presLayoutVars>
      </dgm:prSet>
      <dgm:spPr/>
      <dgm:t>
        <a:bodyPr/>
        <a:lstStyle/>
        <a:p>
          <a:endParaRPr lang="en-US"/>
        </a:p>
      </dgm:t>
    </dgm:pt>
    <dgm:pt modelId="{96E481FA-2E7C-40DA-8EC4-82B2188EA133}" type="pres">
      <dgm:prSet presAssocID="{A2F984D7-7DFD-49CF-B3BA-5CC8756A950C}" presName="radial" presStyleCnt="0">
        <dgm:presLayoutVars>
          <dgm:animLvl val="ctr"/>
        </dgm:presLayoutVars>
      </dgm:prSet>
      <dgm:spPr/>
    </dgm:pt>
    <dgm:pt modelId="{264EFA0E-4266-4244-B8B7-1505E61526D4}" type="pres">
      <dgm:prSet presAssocID="{63DE630B-6C2D-4517-9F85-A56921A42EC4}" presName="centerShape" presStyleLbl="vennNode1" presStyleIdx="0" presStyleCnt="5" custLinFactNeighborX="-829" custLinFactNeighborY="-60"/>
      <dgm:spPr/>
      <dgm:t>
        <a:bodyPr/>
        <a:lstStyle/>
        <a:p>
          <a:endParaRPr lang="en-US"/>
        </a:p>
      </dgm:t>
    </dgm:pt>
    <dgm:pt modelId="{5A06AE7F-1D58-424B-97F0-B38E0B06B338}" type="pres">
      <dgm:prSet presAssocID="{0716FC3F-DCBB-432E-82BC-FEC3F3956B41}" presName="node" presStyleLbl="vennNode1" presStyleIdx="1" presStyleCnt="5" custRadScaleRad="100027">
        <dgm:presLayoutVars>
          <dgm:bulletEnabled val="1"/>
        </dgm:presLayoutVars>
      </dgm:prSet>
      <dgm:spPr/>
      <dgm:t>
        <a:bodyPr/>
        <a:lstStyle/>
        <a:p>
          <a:endParaRPr lang="en-US"/>
        </a:p>
      </dgm:t>
    </dgm:pt>
    <dgm:pt modelId="{27EE77A3-E796-4608-AA76-1447C1B94E08}" type="pres">
      <dgm:prSet presAssocID="{ED0F3228-667E-4AE2-9AB8-343E6E4F39E8}" presName="node" presStyleLbl="vennNode1" presStyleIdx="2" presStyleCnt="5">
        <dgm:presLayoutVars>
          <dgm:bulletEnabled val="1"/>
        </dgm:presLayoutVars>
      </dgm:prSet>
      <dgm:spPr/>
      <dgm:t>
        <a:bodyPr/>
        <a:lstStyle/>
        <a:p>
          <a:endParaRPr lang="en-US"/>
        </a:p>
      </dgm:t>
    </dgm:pt>
    <dgm:pt modelId="{E8C189EB-2056-4B19-B475-A33E157AF7EC}" type="pres">
      <dgm:prSet presAssocID="{18D608D1-92C7-4D1C-BFF4-A5C513824428}" presName="node" presStyleLbl="vennNode1" presStyleIdx="3" presStyleCnt="5">
        <dgm:presLayoutVars>
          <dgm:bulletEnabled val="1"/>
        </dgm:presLayoutVars>
      </dgm:prSet>
      <dgm:spPr/>
      <dgm:t>
        <a:bodyPr/>
        <a:lstStyle/>
        <a:p>
          <a:endParaRPr lang="en-US"/>
        </a:p>
      </dgm:t>
    </dgm:pt>
    <dgm:pt modelId="{C9016256-7D65-49B1-8FC6-4C7BE87562C6}" type="pres">
      <dgm:prSet presAssocID="{B3441ED0-3C19-4605-A6DE-8BB50751A5CD}" presName="node" presStyleLbl="vennNode1" presStyleIdx="4" presStyleCnt="5">
        <dgm:presLayoutVars>
          <dgm:bulletEnabled val="1"/>
        </dgm:presLayoutVars>
      </dgm:prSet>
      <dgm:spPr/>
      <dgm:t>
        <a:bodyPr/>
        <a:lstStyle/>
        <a:p>
          <a:endParaRPr lang="en-US"/>
        </a:p>
      </dgm:t>
    </dgm:pt>
  </dgm:ptLst>
  <dgm:cxnLst>
    <dgm:cxn modelId="{C0B5BE8B-2C39-404C-A073-9EC14CDA7CFE}" type="presOf" srcId="{18D608D1-92C7-4D1C-BFF4-A5C513824428}" destId="{E8C189EB-2056-4B19-B475-A33E157AF7EC}" srcOrd="0" destOrd="0" presId="urn:microsoft.com/office/officeart/2005/8/layout/radial3"/>
    <dgm:cxn modelId="{BDF9DC46-73AC-4F59-8E54-7E91D1E5B821}" srcId="{A2F984D7-7DFD-49CF-B3BA-5CC8756A950C}" destId="{63DE630B-6C2D-4517-9F85-A56921A42EC4}" srcOrd="0" destOrd="0" parTransId="{EDFD5A4F-1554-4212-9F03-A14DC7838DCB}" sibTransId="{CB49DAAB-BCA9-42A2-85FF-0F5D1AE31ED7}"/>
    <dgm:cxn modelId="{66EDCF10-AD05-48BC-BB68-6244412C2B0D}" type="presOf" srcId="{0716FC3F-DCBB-432E-82BC-FEC3F3956B41}" destId="{5A06AE7F-1D58-424B-97F0-B38E0B06B338}" srcOrd="0" destOrd="0" presId="urn:microsoft.com/office/officeart/2005/8/layout/radial3"/>
    <dgm:cxn modelId="{55C3794E-8E78-4E68-8131-4393B01991D6}" type="presOf" srcId="{B3441ED0-3C19-4605-A6DE-8BB50751A5CD}" destId="{C9016256-7D65-49B1-8FC6-4C7BE87562C6}" srcOrd="0" destOrd="0" presId="urn:microsoft.com/office/officeart/2005/8/layout/radial3"/>
    <dgm:cxn modelId="{D583A019-8E99-4A68-9EAF-F53335629D44}" type="presOf" srcId="{63DE630B-6C2D-4517-9F85-A56921A42EC4}" destId="{264EFA0E-4266-4244-B8B7-1505E61526D4}" srcOrd="0" destOrd="0" presId="urn:microsoft.com/office/officeart/2005/8/layout/radial3"/>
    <dgm:cxn modelId="{1E1EB996-AD37-4A0C-8A59-8ACDC6F0A495}" type="presOf" srcId="{ED0F3228-667E-4AE2-9AB8-343E6E4F39E8}" destId="{27EE77A3-E796-4608-AA76-1447C1B94E08}" srcOrd="0" destOrd="0" presId="urn:microsoft.com/office/officeart/2005/8/layout/radial3"/>
    <dgm:cxn modelId="{936B185D-C439-452A-8C43-5661BE881FE8}" srcId="{63DE630B-6C2D-4517-9F85-A56921A42EC4}" destId="{18D608D1-92C7-4D1C-BFF4-A5C513824428}" srcOrd="2" destOrd="0" parTransId="{D2D048DB-DDE7-4ADA-9083-FCBF4BDE8782}" sibTransId="{FC769043-D0F4-49D1-87D1-BDC568CDB68C}"/>
    <dgm:cxn modelId="{FD87AEE9-D1FF-48F7-8FB8-684475461905}" srcId="{63DE630B-6C2D-4517-9F85-A56921A42EC4}" destId="{0716FC3F-DCBB-432E-82BC-FEC3F3956B41}" srcOrd="0" destOrd="0" parTransId="{F44FBD6B-3E66-479F-A2C8-21139835CDF7}" sibTransId="{7147F993-C3C3-4E3B-A644-765697E7B613}"/>
    <dgm:cxn modelId="{51C73DB3-C7EF-43B8-B890-EDADA5757580}" type="presOf" srcId="{A2F984D7-7DFD-49CF-B3BA-5CC8756A950C}" destId="{4C95585D-913D-4660-88E0-7DCFFDC2A86A}" srcOrd="0" destOrd="0" presId="urn:microsoft.com/office/officeart/2005/8/layout/radial3"/>
    <dgm:cxn modelId="{D6A11963-171D-429A-A440-1163CD10BAB1}" srcId="{63DE630B-6C2D-4517-9F85-A56921A42EC4}" destId="{ED0F3228-667E-4AE2-9AB8-343E6E4F39E8}" srcOrd="1" destOrd="0" parTransId="{653C463D-E8F9-44FC-9329-41C64267C3E7}" sibTransId="{B2F375BF-50F2-482E-ADF5-AD5CC2E0B1DE}"/>
    <dgm:cxn modelId="{53C5800E-56D9-4957-B312-FE3E365D287D}" srcId="{63DE630B-6C2D-4517-9F85-A56921A42EC4}" destId="{B3441ED0-3C19-4605-A6DE-8BB50751A5CD}" srcOrd="3" destOrd="0" parTransId="{4A8DE195-4D72-43ED-9320-B35FB2A6EA34}" sibTransId="{31C66123-BA71-4D66-B40C-2016AC3F09D3}"/>
    <dgm:cxn modelId="{529DE79E-A63B-468E-9E5A-4FE8BA5946B6}" type="presParOf" srcId="{4C95585D-913D-4660-88E0-7DCFFDC2A86A}" destId="{96E481FA-2E7C-40DA-8EC4-82B2188EA133}" srcOrd="0" destOrd="0" presId="urn:microsoft.com/office/officeart/2005/8/layout/radial3"/>
    <dgm:cxn modelId="{E339946A-326E-4844-8007-2B3E80A8F3E0}" type="presParOf" srcId="{96E481FA-2E7C-40DA-8EC4-82B2188EA133}" destId="{264EFA0E-4266-4244-B8B7-1505E61526D4}" srcOrd="0" destOrd="0" presId="urn:microsoft.com/office/officeart/2005/8/layout/radial3"/>
    <dgm:cxn modelId="{CFB56428-1F52-4170-91E9-D9F194FCFE0B}" type="presParOf" srcId="{96E481FA-2E7C-40DA-8EC4-82B2188EA133}" destId="{5A06AE7F-1D58-424B-97F0-B38E0B06B338}" srcOrd="1" destOrd="0" presId="urn:microsoft.com/office/officeart/2005/8/layout/radial3"/>
    <dgm:cxn modelId="{D97F98F1-D47E-466D-BE3B-3710CD83BDFE}" type="presParOf" srcId="{96E481FA-2E7C-40DA-8EC4-82B2188EA133}" destId="{27EE77A3-E796-4608-AA76-1447C1B94E08}" srcOrd="2" destOrd="0" presId="urn:microsoft.com/office/officeart/2005/8/layout/radial3"/>
    <dgm:cxn modelId="{936B22E4-467A-46E6-9956-1E58986915DE}" type="presParOf" srcId="{96E481FA-2E7C-40DA-8EC4-82B2188EA133}" destId="{E8C189EB-2056-4B19-B475-A33E157AF7EC}" srcOrd="3" destOrd="0" presId="urn:microsoft.com/office/officeart/2005/8/layout/radial3"/>
    <dgm:cxn modelId="{F7DB65A0-128C-40A4-A44C-0D42537EBB71}" type="presParOf" srcId="{96E481FA-2E7C-40DA-8EC4-82B2188EA133}" destId="{C9016256-7D65-49B1-8FC6-4C7BE87562C6}" srcOrd="4" destOrd="0" presId="urn:microsoft.com/office/officeart/2005/8/layout/radial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F984D7-7DFD-49CF-B3BA-5CC8756A950C}" type="doc">
      <dgm:prSet loTypeId="urn:microsoft.com/office/officeart/2005/8/layout/radial3" loCatId="relationship" qsTypeId="urn:microsoft.com/office/officeart/2005/8/quickstyle/simple1#1" qsCatId="simple" csTypeId="urn:microsoft.com/office/officeart/2005/8/colors/accent1_2#1" csCatId="accent1" phldr="1"/>
      <dgm:spPr/>
      <dgm:t>
        <a:bodyPr/>
        <a:lstStyle/>
        <a:p>
          <a:endParaRPr lang="en-US"/>
        </a:p>
      </dgm:t>
    </dgm:pt>
    <dgm:pt modelId="{63DE630B-6C2D-4517-9F85-A56921A42EC4}">
      <dgm:prSet phldrT="[Text]"/>
      <dgm:spPr/>
      <dgm:t>
        <a:bodyPr/>
        <a:lstStyle/>
        <a:p>
          <a:endParaRPr lang="en-US" dirty="0"/>
        </a:p>
      </dgm:t>
    </dgm:pt>
    <dgm:pt modelId="{EDFD5A4F-1554-4212-9F03-A14DC7838DCB}" type="parTrans" cxnId="{BDF9DC46-73AC-4F59-8E54-7E91D1E5B821}">
      <dgm:prSet/>
      <dgm:spPr/>
      <dgm:t>
        <a:bodyPr/>
        <a:lstStyle/>
        <a:p>
          <a:endParaRPr lang="en-US"/>
        </a:p>
      </dgm:t>
    </dgm:pt>
    <dgm:pt modelId="{CB49DAAB-BCA9-42A2-85FF-0F5D1AE31ED7}" type="sibTrans" cxnId="{BDF9DC46-73AC-4F59-8E54-7E91D1E5B821}">
      <dgm:prSet/>
      <dgm:spPr/>
      <dgm:t>
        <a:bodyPr/>
        <a:lstStyle/>
        <a:p>
          <a:endParaRPr lang="en-US"/>
        </a:p>
      </dgm:t>
    </dgm:pt>
    <dgm:pt modelId="{0716FC3F-DCBB-432E-82BC-FEC3F3956B41}">
      <dgm:prSet phldrT="[Text]"/>
      <dgm:spPr>
        <a:solidFill>
          <a:srgbClr val="FFC000">
            <a:alpha val="50000"/>
          </a:srgbClr>
        </a:solidFill>
      </dgm:spPr>
      <dgm:t>
        <a:bodyPr/>
        <a:lstStyle/>
        <a:p>
          <a:r>
            <a:rPr lang="en-US" dirty="0" smtClean="0"/>
            <a:t>Community</a:t>
          </a:r>
          <a:endParaRPr lang="en-US" dirty="0"/>
        </a:p>
      </dgm:t>
    </dgm:pt>
    <dgm:pt modelId="{F44FBD6B-3E66-479F-A2C8-21139835CDF7}" type="parTrans" cxnId="{FD87AEE9-D1FF-48F7-8FB8-684475461905}">
      <dgm:prSet/>
      <dgm:spPr/>
      <dgm:t>
        <a:bodyPr/>
        <a:lstStyle/>
        <a:p>
          <a:endParaRPr lang="en-US"/>
        </a:p>
      </dgm:t>
    </dgm:pt>
    <dgm:pt modelId="{7147F993-C3C3-4E3B-A644-765697E7B613}" type="sibTrans" cxnId="{FD87AEE9-D1FF-48F7-8FB8-684475461905}">
      <dgm:prSet/>
      <dgm:spPr/>
      <dgm:t>
        <a:bodyPr/>
        <a:lstStyle/>
        <a:p>
          <a:endParaRPr lang="en-US"/>
        </a:p>
      </dgm:t>
    </dgm:pt>
    <dgm:pt modelId="{ED0F3228-667E-4AE2-9AB8-343E6E4F39E8}">
      <dgm:prSet phldrT="[Text]"/>
      <dgm:spPr/>
      <dgm:t>
        <a:bodyPr/>
        <a:lstStyle/>
        <a:p>
          <a:r>
            <a:rPr lang="en-US" dirty="0" smtClean="0"/>
            <a:t>Collaborative Learning Environment Software</a:t>
          </a:r>
          <a:endParaRPr lang="en-US" dirty="0"/>
        </a:p>
      </dgm:t>
    </dgm:pt>
    <dgm:pt modelId="{653C463D-E8F9-44FC-9329-41C64267C3E7}" type="parTrans" cxnId="{D6A11963-171D-429A-A440-1163CD10BAB1}">
      <dgm:prSet/>
      <dgm:spPr/>
      <dgm:t>
        <a:bodyPr/>
        <a:lstStyle/>
        <a:p>
          <a:endParaRPr lang="en-US"/>
        </a:p>
      </dgm:t>
    </dgm:pt>
    <dgm:pt modelId="{B2F375BF-50F2-482E-ADF5-AD5CC2E0B1DE}" type="sibTrans" cxnId="{D6A11963-171D-429A-A440-1163CD10BAB1}">
      <dgm:prSet/>
      <dgm:spPr/>
      <dgm:t>
        <a:bodyPr/>
        <a:lstStyle/>
        <a:p>
          <a:endParaRPr lang="en-US"/>
        </a:p>
      </dgm:t>
    </dgm:pt>
    <dgm:pt modelId="{18D608D1-92C7-4D1C-BFF4-A5C513824428}">
      <dgm:prSet phldrT="[Text]"/>
      <dgm:spPr/>
      <dgm:t>
        <a:bodyPr/>
        <a:lstStyle/>
        <a:p>
          <a:r>
            <a:rPr lang="en-US" dirty="0" smtClean="0"/>
            <a:t>Sakai Foundation</a:t>
          </a:r>
          <a:endParaRPr lang="en-US" dirty="0"/>
        </a:p>
      </dgm:t>
    </dgm:pt>
    <dgm:pt modelId="{D2D048DB-DDE7-4ADA-9083-FCBF4BDE8782}" type="parTrans" cxnId="{936B185D-C439-452A-8C43-5661BE881FE8}">
      <dgm:prSet/>
      <dgm:spPr/>
      <dgm:t>
        <a:bodyPr/>
        <a:lstStyle/>
        <a:p>
          <a:endParaRPr lang="en-US"/>
        </a:p>
      </dgm:t>
    </dgm:pt>
    <dgm:pt modelId="{FC769043-D0F4-49D1-87D1-BDC568CDB68C}" type="sibTrans" cxnId="{936B185D-C439-452A-8C43-5661BE881FE8}">
      <dgm:prSet/>
      <dgm:spPr/>
      <dgm:t>
        <a:bodyPr/>
        <a:lstStyle/>
        <a:p>
          <a:endParaRPr lang="en-US"/>
        </a:p>
      </dgm:t>
    </dgm:pt>
    <dgm:pt modelId="{B3441ED0-3C19-4605-A6DE-8BB50751A5CD}">
      <dgm:prSet phldrT="[Text]"/>
      <dgm:spPr/>
      <dgm:t>
        <a:bodyPr/>
        <a:lstStyle/>
        <a:p>
          <a:r>
            <a:rPr lang="en-US" dirty="0" smtClean="0"/>
            <a:t>Open-Source Model</a:t>
          </a:r>
          <a:endParaRPr lang="en-US" dirty="0"/>
        </a:p>
      </dgm:t>
    </dgm:pt>
    <dgm:pt modelId="{4A8DE195-4D72-43ED-9320-B35FB2A6EA34}" type="parTrans" cxnId="{53C5800E-56D9-4957-B312-FE3E365D287D}">
      <dgm:prSet/>
      <dgm:spPr/>
      <dgm:t>
        <a:bodyPr/>
        <a:lstStyle/>
        <a:p>
          <a:endParaRPr lang="en-US"/>
        </a:p>
      </dgm:t>
    </dgm:pt>
    <dgm:pt modelId="{31C66123-BA71-4D66-B40C-2016AC3F09D3}" type="sibTrans" cxnId="{53C5800E-56D9-4957-B312-FE3E365D287D}">
      <dgm:prSet/>
      <dgm:spPr/>
      <dgm:t>
        <a:bodyPr/>
        <a:lstStyle/>
        <a:p>
          <a:endParaRPr lang="en-US"/>
        </a:p>
      </dgm:t>
    </dgm:pt>
    <dgm:pt modelId="{4C95585D-913D-4660-88E0-7DCFFDC2A86A}" type="pres">
      <dgm:prSet presAssocID="{A2F984D7-7DFD-49CF-B3BA-5CC8756A950C}" presName="composite" presStyleCnt="0">
        <dgm:presLayoutVars>
          <dgm:chMax val="1"/>
          <dgm:dir/>
          <dgm:resizeHandles val="exact"/>
        </dgm:presLayoutVars>
      </dgm:prSet>
      <dgm:spPr/>
      <dgm:t>
        <a:bodyPr/>
        <a:lstStyle/>
        <a:p>
          <a:endParaRPr lang="en-US"/>
        </a:p>
      </dgm:t>
    </dgm:pt>
    <dgm:pt modelId="{96E481FA-2E7C-40DA-8EC4-82B2188EA133}" type="pres">
      <dgm:prSet presAssocID="{A2F984D7-7DFD-49CF-B3BA-5CC8756A950C}" presName="radial" presStyleCnt="0">
        <dgm:presLayoutVars>
          <dgm:animLvl val="ctr"/>
        </dgm:presLayoutVars>
      </dgm:prSet>
      <dgm:spPr/>
    </dgm:pt>
    <dgm:pt modelId="{264EFA0E-4266-4244-B8B7-1505E61526D4}" type="pres">
      <dgm:prSet presAssocID="{63DE630B-6C2D-4517-9F85-A56921A42EC4}" presName="centerShape" presStyleLbl="vennNode1" presStyleIdx="0" presStyleCnt="5" custLinFactNeighborX="-829" custLinFactNeighborY="-60"/>
      <dgm:spPr/>
      <dgm:t>
        <a:bodyPr/>
        <a:lstStyle/>
        <a:p>
          <a:endParaRPr lang="en-US"/>
        </a:p>
      </dgm:t>
    </dgm:pt>
    <dgm:pt modelId="{5A06AE7F-1D58-424B-97F0-B38E0B06B338}" type="pres">
      <dgm:prSet presAssocID="{0716FC3F-DCBB-432E-82BC-FEC3F3956B41}" presName="node" presStyleLbl="vennNode1" presStyleIdx="1" presStyleCnt="5" custRadScaleRad="100027">
        <dgm:presLayoutVars>
          <dgm:bulletEnabled val="1"/>
        </dgm:presLayoutVars>
      </dgm:prSet>
      <dgm:spPr/>
      <dgm:t>
        <a:bodyPr/>
        <a:lstStyle/>
        <a:p>
          <a:endParaRPr lang="en-US"/>
        </a:p>
      </dgm:t>
    </dgm:pt>
    <dgm:pt modelId="{27EE77A3-E796-4608-AA76-1447C1B94E08}" type="pres">
      <dgm:prSet presAssocID="{ED0F3228-667E-4AE2-9AB8-343E6E4F39E8}" presName="node" presStyleLbl="vennNode1" presStyleIdx="2" presStyleCnt="5">
        <dgm:presLayoutVars>
          <dgm:bulletEnabled val="1"/>
        </dgm:presLayoutVars>
      </dgm:prSet>
      <dgm:spPr/>
      <dgm:t>
        <a:bodyPr/>
        <a:lstStyle/>
        <a:p>
          <a:endParaRPr lang="en-US"/>
        </a:p>
      </dgm:t>
    </dgm:pt>
    <dgm:pt modelId="{E8C189EB-2056-4B19-B475-A33E157AF7EC}" type="pres">
      <dgm:prSet presAssocID="{18D608D1-92C7-4D1C-BFF4-A5C513824428}" presName="node" presStyleLbl="vennNode1" presStyleIdx="3" presStyleCnt="5">
        <dgm:presLayoutVars>
          <dgm:bulletEnabled val="1"/>
        </dgm:presLayoutVars>
      </dgm:prSet>
      <dgm:spPr/>
      <dgm:t>
        <a:bodyPr/>
        <a:lstStyle/>
        <a:p>
          <a:endParaRPr lang="en-US"/>
        </a:p>
      </dgm:t>
    </dgm:pt>
    <dgm:pt modelId="{C9016256-7D65-49B1-8FC6-4C7BE87562C6}" type="pres">
      <dgm:prSet presAssocID="{B3441ED0-3C19-4605-A6DE-8BB50751A5CD}" presName="node" presStyleLbl="vennNode1" presStyleIdx="4" presStyleCnt="5">
        <dgm:presLayoutVars>
          <dgm:bulletEnabled val="1"/>
        </dgm:presLayoutVars>
      </dgm:prSet>
      <dgm:spPr/>
      <dgm:t>
        <a:bodyPr/>
        <a:lstStyle/>
        <a:p>
          <a:endParaRPr lang="en-US"/>
        </a:p>
      </dgm:t>
    </dgm:pt>
  </dgm:ptLst>
  <dgm:cxnLst>
    <dgm:cxn modelId="{4CECA4E7-7681-4968-AA2A-338A0770F852}" type="presOf" srcId="{B3441ED0-3C19-4605-A6DE-8BB50751A5CD}" destId="{C9016256-7D65-49B1-8FC6-4C7BE87562C6}" srcOrd="0" destOrd="0" presId="urn:microsoft.com/office/officeart/2005/8/layout/radial3"/>
    <dgm:cxn modelId="{BDF9DC46-73AC-4F59-8E54-7E91D1E5B821}" srcId="{A2F984D7-7DFD-49CF-B3BA-5CC8756A950C}" destId="{63DE630B-6C2D-4517-9F85-A56921A42EC4}" srcOrd="0" destOrd="0" parTransId="{EDFD5A4F-1554-4212-9F03-A14DC7838DCB}" sibTransId="{CB49DAAB-BCA9-42A2-85FF-0F5D1AE31ED7}"/>
    <dgm:cxn modelId="{FB0A2C15-8F1D-4D41-A7A4-84F4E9D6247A}" type="presOf" srcId="{0716FC3F-DCBB-432E-82BC-FEC3F3956B41}" destId="{5A06AE7F-1D58-424B-97F0-B38E0B06B338}" srcOrd="0" destOrd="0" presId="urn:microsoft.com/office/officeart/2005/8/layout/radial3"/>
    <dgm:cxn modelId="{936B185D-C439-452A-8C43-5661BE881FE8}" srcId="{63DE630B-6C2D-4517-9F85-A56921A42EC4}" destId="{18D608D1-92C7-4D1C-BFF4-A5C513824428}" srcOrd="2" destOrd="0" parTransId="{D2D048DB-DDE7-4ADA-9083-FCBF4BDE8782}" sibTransId="{FC769043-D0F4-49D1-87D1-BDC568CDB68C}"/>
    <dgm:cxn modelId="{FD87AEE9-D1FF-48F7-8FB8-684475461905}" srcId="{63DE630B-6C2D-4517-9F85-A56921A42EC4}" destId="{0716FC3F-DCBB-432E-82BC-FEC3F3956B41}" srcOrd="0" destOrd="0" parTransId="{F44FBD6B-3E66-479F-A2C8-21139835CDF7}" sibTransId="{7147F993-C3C3-4E3B-A644-765697E7B613}"/>
    <dgm:cxn modelId="{D6A11963-171D-429A-A440-1163CD10BAB1}" srcId="{63DE630B-6C2D-4517-9F85-A56921A42EC4}" destId="{ED0F3228-667E-4AE2-9AB8-343E6E4F39E8}" srcOrd="1" destOrd="0" parTransId="{653C463D-E8F9-44FC-9329-41C64267C3E7}" sibTransId="{B2F375BF-50F2-482E-ADF5-AD5CC2E0B1DE}"/>
    <dgm:cxn modelId="{2C3D45D5-B26B-4F6D-82F4-F641E0CE31A8}" type="presOf" srcId="{ED0F3228-667E-4AE2-9AB8-343E6E4F39E8}" destId="{27EE77A3-E796-4608-AA76-1447C1B94E08}" srcOrd="0" destOrd="0" presId="urn:microsoft.com/office/officeart/2005/8/layout/radial3"/>
    <dgm:cxn modelId="{53C5800E-56D9-4957-B312-FE3E365D287D}" srcId="{63DE630B-6C2D-4517-9F85-A56921A42EC4}" destId="{B3441ED0-3C19-4605-A6DE-8BB50751A5CD}" srcOrd="3" destOrd="0" parTransId="{4A8DE195-4D72-43ED-9320-B35FB2A6EA34}" sibTransId="{31C66123-BA71-4D66-B40C-2016AC3F09D3}"/>
    <dgm:cxn modelId="{66DDC3BC-B595-4DC7-92BD-4C4A21FC7DE2}" type="presOf" srcId="{A2F984D7-7DFD-49CF-B3BA-5CC8756A950C}" destId="{4C95585D-913D-4660-88E0-7DCFFDC2A86A}" srcOrd="0" destOrd="0" presId="urn:microsoft.com/office/officeart/2005/8/layout/radial3"/>
    <dgm:cxn modelId="{D20E971B-7273-42AF-9394-52EC382DB465}" type="presOf" srcId="{18D608D1-92C7-4D1C-BFF4-A5C513824428}" destId="{E8C189EB-2056-4B19-B475-A33E157AF7EC}" srcOrd="0" destOrd="0" presId="urn:microsoft.com/office/officeart/2005/8/layout/radial3"/>
    <dgm:cxn modelId="{DD07C547-1339-415C-AF4C-39A58B1EFE12}" type="presOf" srcId="{63DE630B-6C2D-4517-9F85-A56921A42EC4}" destId="{264EFA0E-4266-4244-B8B7-1505E61526D4}" srcOrd="0" destOrd="0" presId="urn:microsoft.com/office/officeart/2005/8/layout/radial3"/>
    <dgm:cxn modelId="{ADF5791A-531A-47D8-8891-E80B945D18DC}" type="presParOf" srcId="{4C95585D-913D-4660-88E0-7DCFFDC2A86A}" destId="{96E481FA-2E7C-40DA-8EC4-82B2188EA133}" srcOrd="0" destOrd="0" presId="urn:microsoft.com/office/officeart/2005/8/layout/radial3"/>
    <dgm:cxn modelId="{7C2D8487-BE10-4655-802E-1C36FFFB4AF4}" type="presParOf" srcId="{96E481FA-2E7C-40DA-8EC4-82B2188EA133}" destId="{264EFA0E-4266-4244-B8B7-1505E61526D4}" srcOrd="0" destOrd="0" presId="urn:microsoft.com/office/officeart/2005/8/layout/radial3"/>
    <dgm:cxn modelId="{B5929E08-4269-48EC-AE11-26FF8E38E338}" type="presParOf" srcId="{96E481FA-2E7C-40DA-8EC4-82B2188EA133}" destId="{5A06AE7F-1D58-424B-97F0-B38E0B06B338}" srcOrd="1" destOrd="0" presId="urn:microsoft.com/office/officeart/2005/8/layout/radial3"/>
    <dgm:cxn modelId="{281C35AA-B197-4671-A5C4-FD33EC5F3707}" type="presParOf" srcId="{96E481FA-2E7C-40DA-8EC4-82B2188EA133}" destId="{27EE77A3-E796-4608-AA76-1447C1B94E08}" srcOrd="2" destOrd="0" presId="urn:microsoft.com/office/officeart/2005/8/layout/radial3"/>
    <dgm:cxn modelId="{422A112C-BB52-4E25-8B78-7EB772953009}" type="presParOf" srcId="{96E481FA-2E7C-40DA-8EC4-82B2188EA133}" destId="{E8C189EB-2056-4B19-B475-A33E157AF7EC}" srcOrd="3" destOrd="0" presId="urn:microsoft.com/office/officeart/2005/8/layout/radial3"/>
    <dgm:cxn modelId="{DAD98F6B-CB1B-4899-824F-D9921AB2026E}" type="presParOf" srcId="{96E481FA-2E7C-40DA-8EC4-82B2188EA133}" destId="{C9016256-7D65-49B1-8FC6-4C7BE87562C6}" srcOrd="4" destOrd="0" presId="urn:microsoft.com/office/officeart/2005/8/layout/radial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984D7-7DFD-49CF-B3BA-5CC8756A950C}" type="doc">
      <dgm:prSet loTypeId="urn:microsoft.com/office/officeart/2005/8/layout/radial3" loCatId="relationship" qsTypeId="urn:microsoft.com/office/officeart/2005/8/quickstyle/simple1#1" qsCatId="simple" csTypeId="urn:microsoft.com/office/officeart/2005/8/colors/accent1_2#1" csCatId="accent1" phldr="1"/>
      <dgm:spPr/>
      <dgm:t>
        <a:bodyPr/>
        <a:lstStyle/>
        <a:p>
          <a:endParaRPr lang="en-US"/>
        </a:p>
      </dgm:t>
    </dgm:pt>
    <dgm:pt modelId="{63DE630B-6C2D-4517-9F85-A56921A42EC4}">
      <dgm:prSet phldrT="[Text]"/>
      <dgm:spPr/>
      <dgm:t>
        <a:bodyPr/>
        <a:lstStyle/>
        <a:p>
          <a:endParaRPr lang="en-US" dirty="0"/>
        </a:p>
      </dgm:t>
    </dgm:pt>
    <dgm:pt modelId="{EDFD5A4F-1554-4212-9F03-A14DC7838DCB}" type="parTrans" cxnId="{BDF9DC46-73AC-4F59-8E54-7E91D1E5B821}">
      <dgm:prSet/>
      <dgm:spPr/>
      <dgm:t>
        <a:bodyPr/>
        <a:lstStyle/>
        <a:p>
          <a:endParaRPr lang="en-US"/>
        </a:p>
      </dgm:t>
    </dgm:pt>
    <dgm:pt modelId="{CB49DAAB-BCA9-42A2-85FF-0F5D1AE31ED7}" type="sibTrans" cxnId="{BDF9DC46-73AC-4F59-8E54-7E91D1E5B821}">
      <dgm:prSet/>
      <dgm:spPr/>
      <dgm:t>
        <a:bodyPr/>
        <a:lstStyle/>
        <a:p>
          <a:endParaRPr lang="en-US"/>
        </a:p>
      </dgm:t>
    </dgm:pt>
    <dgm:pt modelId="{0716FC3F-DCBB-432E-82BC-FEC3F3956B41}">
      <dgm:prSet phldrT="[Text]"/>
      <dgm:spPr/>
      <dgm:t>
        <a:bodyPr/>
        <a:lstStyle/>
        <a:p>
          <a:r>
            <a:rPr lang="en-US" dirty="0" smtClean="0"/>
            <a:t>Community</a:t>
          </a:r>
          <a:endParaRPr lang="en-US" dirty="0"/>
        </a:p>
      </dgm:t>
    </dgm:pt>
    <dgm:pt modelId="{F44FBD6B-3E66-479F-A2C8-21139835CDF7}" type="parTrans" cxnId="{FD87AEE9-D1FF-48F7-8FB8-684475461905}">
      <dgm:prSet/>
      <dgm:spPr/>
      <dgm:t>
        <a:bodyPr/>
        <a:lstStyle/>
        <a:p>
          <a:endParaRPr lang="en-US"/>
        </a:p>
      </dgm:t>
    </dgm:pt>
    <dgm:pt modelId="{7147F993-C3C3-4E3B-A644-765697E7B613}" type="sibTrans" cxnId="{FD87AEE9-D1FF-48F7-8FB8-684475461905}">
      <dgm:prSet/>
      <dgm:spPr/>
      <dgm:t>
        <a:bodyPr/>
        <a:lstStyle/>
        <a:p>
          <a:endParaRPr lang="en-US"/>
        </a:p>
      </dgm:t>
    </dgm:pt>
    <dgm:pt modelId="{ED0F3228-667E-4AE2-9AB8-343E6E4F39E8}">
      <dgm:prSet phldrT="[Text]"/>
      <dgm:spPr/>
      <dgm:t>
        <a:bodyPr/>
        <a:lstStyle/>
        <a:p>
          <a:r>
            <a:rPr lang="en-US" dirty="0" smtClean="0"/>
            <a:t>Collaborative Learning Environment Software</a:t>
          </a:r>
          <a:endParaRPr lang="en-US" dirty="0"/>
        </a:p>
      </dgm:t>
    </dgm:pt>
    <dgm:pt modelId="{653C463D-E8F9-44FC-9329-41C64267C3E7}" type="parTrans" cxnId="{D6A11963-171D-429A-A440-1163CD10BAB1}">
      <dgm:prSet/>
      <dgm:spPr/>
      <dgm:t>
        <a:bodyPr/>
        <a:lstStyle/>
        <a:p>
          <a:endParaRPr lang="en-US"/>
        </a:p>
      </dgm:t>
    </dgm:pt>
    <dgm:pt modelId="{B2F375BF-50F2-482E-ADF5-AD5CC2E0B1DE}" type="sibTrans" cxnId="{D6A11963-171D-429A-A440-1163CD10BAB1}">
      <dgm:prSet/>
      <dgm:spPr/>
      <dgm:t>
        <a:bodyPr/>
        <a:lstStyle/>
        <a:p>
          <a:endParaRPr lang="en-US"/>
        </a:p>
      </dgm:t>
    </dgm:pt>
    <dgm:pt modelId="{18D608D1-92C7-4D1C-BFF4-A5C513824428}">
      <dgm:prSet phldrT="[Text]"/>
      <dgm:spPr/>
      <dgm:t>
        <a:bodyPr/>
        <a:lstStyle/>
        <a:p>
          <a:r>
            <a:rPr lang="en-US" dirty="0" smtClean="0"/>
            <a:t>Sakai Foundation</a:t>
          </a:r>
          <a:endParaRPr lang="en-US" dirty="0"/>
        </a:p>
      </dgm:t>
    </dgm:pt>
    <dgm:pt modelId="{D2D048DB-DDE7-4ADA-9083-FCBF4BDE8782}" type="parTrans" cxnId="{936B185D-C439-452A-8C43-5661BE881FE8}">
      <dgm:prSet/>
      <dgm:spPr/>
      <dgm:t>
        <a:bodyPr/>
        <a:lstStyle/>
        <a:p>
          <a:endParaRPr lang="en-US"/>
        </a:p>
      </dgm:t>
    </dgm:pt>
    <dgm:pt modelId="{FC769043-D0F4-49D1-87D1-BDC568CDB68C}" type="sibTrans" cxnId="{936B185D-C439-452A-8C43-5661BE881FE8}">
      <dgm:prSet/>
      <dgm:spPr/>
      <dgm:t>
        <a:bodyPr/>
        <a:lstStyle/>
        <a:p>
          <a:endParaRPr lang="en-US"/>
        </a:p>
      </dgm:t>
    </dgm:pt>
    <dgm:pt modelId="{B3441ED0-3C19-4605-A6DE-8BB50751A5CD}">
      <dgm:prSet phldrT="[Text]"/>
      <dgm:spPr>
        <a:solidFill>
          <a:srgbClr val="FFC000">
            <a:alpha val="50000"/>
          </a:srgbClr>
        </a:solidFill>
      </dgm:spPr>
      <dgm:t>
        <a:bodyPr/>
        <a:lstStyle/>
        <a:p>
          <a:r>
            <a:rPr lang="en-US" dirty="0" smtClean="0"/>
            <a:t>Open-Source Model</a:t>
          </a:r>
          <a:endParaRPr lang="en-US" dirty="0"/>
        </a:p>
      </dgm:t>
    </dgm:pt>
    <dgm:pt modelId="{4A8DE195-4D72-43ED-9320-B35FB2A6EA34}" type="parTrans" cxnId="{53C5800E-56D9-4957-B312-FE3E365D287D}">
      <dgm:prSet/>
      <dgm:spPr/>
      <dgm:t>
        <a:bodyPr/>
        <a:lstStyle/>
        <a:p>
          <a:endParaRPr lang="en-US"/>
        </a:p>
      </dgm:t>
    </dgm:pt>
    <dgm:pt modelId="{31C66123-BA71-4D66-B40C-2016AC3F09D3}" type="sibTrans" cxnId="{53C5800E-56D9-4957-B312-FE3E365D287D}">
      <dgm:prSet/>
      <dgm:spPr/>
      <dgm:t>
        <a:bodyPr/>
        <a:lstStyle/>
        <a:p>
          <a:endParaRPr lang="en-US"/>
        </a:p>
      </dgm:t>
    </dgm:pt>
    <dgm:pt modelId="{4C95585D-913D-4660-88E0-7DCFFDC2A86A}" type="pres">
      <dgm:prSet presAssocID="{A2F984D7-7DFD-49CF-B3BA-5CC8756A950C}" presName="composite" presStyleCnt="0">
        <dgm:presLayoutVars>
          <dgm:chMax val="1"/>
          <dgm:dir/>
          <dgm:resizeHandles val="exact"/>
        </dgm:presLayoutVars>
      </dgm:prSet>
      <dgm:spPr/>
      <dgm:t>
        <a:bodyPr/>
        <a:lstStyle/>
        <a:p>
          <a:endParaRPr lang="en-US"/>
        </a:p>
      </dgm:t>
    </dgm:pt>
    <dgm:pt modelId="{96E481FA-2E7C-40DA-8EC4-82B2188EA133}" type="pres">
      <dgm:prSet presAssocID="{A2F984D7-7DFD-49CF-B3BA-5CC8756A950C}" presName="radial" presStyleCnt="0">
        <dgm:presLayoutVars>
          <dgm:animLvl val="ctr"/>
        </dgm:presLayoutVars>
      </dgm:prSet>
      <dgm:spPr/>
    </dgm:pt>
    <dgm:pt modelId="{264EFA0E-4266-4244-B8B7-1505E61526D4}" type="pres">
      <dgm:prSet presAssocID="{63DE630B-6C2D-4517-9F85-A56921A42EC4}" presName="centerShape" presStyleLbl="vennNode1" presStyleIdx="0" presStyleCnt="5" custLinFactNeighborX="-829" custLinFactNeighborY="-60"/>
      <dgm:spPr/>
      <dgm:t>
        <a:bodyPr/>
        <a:lstStyle/>
        <a:p>
          <a:endParaRPr lang="en-US"/>
        </a:p>
      </dgm:t>
    </dgm:pt>
    <dgm:pt modelId="{5A06AE7F-1D58-424B-97F0-B38E0B06B338}" type="pres">
      <dgm:prSet presAssocID="{0716FC3F-DCBB-432E-82BC-FEC3F3956B41}" presName="node" presStyleLbl="vennNode1" presStyleIdx="1" presStyleCnt="5" custRadScaleRad="100027">
        <dgm:presLayoutVars>
          <dgm:bulletEnabled val="1"/>
        </dgm:presLayoutVars>
      </dgm:prSet>
      <dgm:spPr/>
      <dgm:t>
        <a:bodyPr/>
        <a:lstStyle/>
        <a:p>
          <a:endParaRPr lang="en-US"/>
        </a:p>
      </dgm:t>
    </dgm:pt>
    <dgm:pt modelId="{27EE77A3-E796-4608-AA76-1447C1B94E08}" type="pres">
      <dgm:prSet presAssocID="{ED0F3228-667E-4AE2-9AB8-343E6E4F39E8}" presName="node" presStyleLbl="vennNode1" presStyleIdx="2" presStyleCnt="5">
        <dgm:presLayoutVars>
          <dgm:bulletEnabled val="1"/>
        </dgm:presLayoutVars>
      </dgm:prSet>
      <dgm:spPr/>
      <dgm:t>
        <a:bodyPr/>
        <a:lstStyle/>
        <a:p>
          <a:endParaRPr lang="en-US"/>
        </a:p>
      </dgm:t>
    </dgm:pt>
    <dgm:pt modelId="{E8C189EB-2056-4B19-B475-A33E157AF7EC}" type="pres">
      <dgm:prSet presAssocID="{18D608D1-92C7-4D1C-BFF4-A5C513824428}" presName="node" presStyleLbl="vennNode1" presStyleIdx="3" presStyleCnt="5">
        <dgm:presLayoutVars>
          <dgm:bulletEnabled val="1"/>
        </dgm:presLayoutVars>
      </dgm:prSet>
      <dgm:spPr/>
      <dgm:t>
        <a:bodyPr/>
        <a:lstStyle/>
        <a:p>
          <a:endParaRPr lang="en-US"/>
        </a:p>
      </dgm:t>
    </dgm:pt>
    <dgm:pt modelId="{C9016256-7D65-49B1-8FC6-4C7BE87562C6}" type="pres">
      <dgm:prSet presAssocID="{B3441ED0-3C19-4605-A6DE-8BB50751A5CD}" presName="node" presStyleLbl="vennNode1" presStyleIdx="4" presStyleCnt="5">
        <dgm:presLayoutVars>
          <dgm:bulletEnabled val="1"/>
        </dgm:presLayoutVars>
      </dgm:prSet>
      <dgm:spPr/>
      <dgm:t>
        <a:bodyPr/>
        <a:lstStyle/>
        <a:p>
          <a:endParaRPr lang="en-US"/>
        </a:p>
      </dgm:t>
    </dgm:pt>
  </dgm:ptLst>
  <dgm:cxnLst>
    <dgm:cxn modelId="{BDF9DC46-73AC-4F59-8E54-7E91D1E5B821}" srcId="{A2F984D7-7DFD-49CF-B3BA-5CC8756A950C}" destId="{63DE630B-6C2D-4517-9F85-A56921A42EC4}" srcOrd="0" destOrd="0" parTransId="{EDFD5A4F-1554-4212-9F03-A14DC7838DCB}" sibTransId="{CB49DAAB-BCA9-42A2-85FF-0F5D1AE31ED7}"/>
    <dgm:cxn modelId="{D75C4A36-EE34-465B-B8F4-FFAB64095119}" type="presOf" srcId="{63DE630B-6C2D-4517-9F85-A56921A42EC4}" destId="{264EFA0E-4266-4244-B8B7-1505E61526D4}" srcOrd="0" destOrd="0" presId="urn:microsoft.com/office/officeart/2005/8/layout/radial3"/>
    <dgm:cxn modelId="{F8275AA7-C0BC-44C3-AEA2-5931860C29CE}" type="presOf" srcId="{18D608D1-92C7-4D1C-BFF4-A5C513824428}" destId="{E8C189EB-2056-4B19-B475-A33E157AF7EC}" srcOrd="0" destOrd="0" presId="urn:microsoft.com/office/officeart/2005/8/layout/radial3"/>
    <dgm:cxn modelId="{C9FCA88C-9E70-4705-8001-64928ABFB964}" type="presOf" srcId="{A2F984D7-7DFD-49CF-B3BA-5CC8756A950C}" destId="{4C95585D-913D-4660-88E0-7DCFFDC2A86A}" srcOrd="0" destOrd="0" presId="urn:microsoft.com/office/officeart/2005/8/layout/radial3"/>
    <dgm:cxn modelId="{936B185D-C439-452A-8C43-5661BE881FE8}" srcId="{63DE630B-6C2D-4517-9F85-A56921A42EC4}" destId="{18D608D1-92C7-4D1C-BFF4-A5C513824428}" srcOrd="2" destOrd="0" parTransId="{D2D048DB-DDE7-4ADA-9083-FCBF4BDE8782}" sibTransId="{FC769043-D0F4-49D1-87D1-BDC568CDB68C}"/>
    <dgm:cxn modelId="{FD87AEE9-D1FF-48F7-8FB8-684475461905}" srcId="{63DE630B-6C2D-4517-9F85-A56921A42EC4}" destId="{0716FC3F-DCBB-432E-82BC-FEC3F3956B41}" srcOrd="0" destOrd="0" parTransId="{F44FBD6B-3E66-479F-A2C8-21139835CDF7}" sibTransId="{7147F993-C3C3-4E3B-A644-765697E7B613}"/>
    <dgm:cxn modelId="{8E5DE009-245D-47DA-A24C-79D838844054}" type="presOf" srcId="{ED0F3228-667E-4AE2-9AB8-343E6E4F39E8}" destId="{27EE77A3-E796-4608-AA76-1447C1B94E08}" srcOrd="0" destOrd="0" presId="urn:microsoft.com/office/officeart/2005/8/layout/radial3"/>
    <dgm:cxn modelId="{D6A11963-171D-429A-A440-1163CD10BAB1}" srcId="{63DE630B-6C2D-4517-9F85-A56921A42EC4}" destId="{ED0F3228-667E-4AE2-9AB8-343E6E4F39E8}" srcOrd="1" destOrd="0" parTransId="{653C463D-E8F9-44FC-9329-41C64267C3E7}" sibTransId="{B2F375BF-50F2-482E-ADF5-AD5CC2E0B1DE}"/>
    <dgm:cxn modelId="{AF1AF533-DCB1-4AB5-88D3-D5130FEFF88F}" type="presOf" srcId="{B3441ED0-3C19-4605-A6DE-8BB50751A5CD}" destId="{C9016256-7D65-49B1-8FC6-4C7BE87562C6}" srcOrd="0" destOrd="0" presId="urn:microsoft.com/office/officeart/2005/8/layout/radial3"/>
    <dgm:cxn modelId="{53C5800E-56D9-4957-B312-FE3E365D287D}" srcId="{63DE630B-6C2D-4517-9F85-A56921A42EC4}" destId="{B3441ED0-3C19-4605-A6DE-8BB50751A5CD}" srcOrd="3" destOrd="0" parTransId="{4A8DE195-4D72-43ED-9320-B35FB2A6EA34}" sibTransId="{31C66123-BA71-4D66-B40C-2016AC3F09D3}"/>
    <dgm:cxn modelId="{18E93B42-A096-430D-A175-5E9073620221}" type="presOf" srcId="{0716FC3F-DCBB-432E-82BC-FEC3F3956B41}" destId="{5A06AE7F-1D58-424B-97F0-B38E0B06B338}" srcOrd="0" destOrd="0" presId="urn:microsoft.com/office/officeart/2005/8/layout/radial3"/>
    <dgm:cxn modelId="{8784CD3E-4375-41C3-ADA7-6B927C82E825}" type="presParOf" srcId="{4C95585D-913D-4660-88E0-7DCFFDC2A86A}" destId="{96E481FA-2E7C-40DA-8EC4-82B2188EA133}" srcOrd="0" destOrd="0" presId="urn:microsoft.com/office/officeart/2005/8/layout/radial3"/>
    <dgm:cxn modelId="{41D0A5FC-B213-43EB-8D31-260811F89C92}" type="presParOf" srcId="{96E481FA-2E7C-40DA-8EC4-82B2188EA133}" destId="{264EFA0E-4266-4244-B8B7-1505E61526D4}" srcOrd="0" destOrd="0" presId="urn:microsoft.com/office/officeart/2005/8/layout/radial3"/>
    <dgm:cxn modelId="{DF6ECF7A-2C89-4AC6-A6FD-98CED65D56F1}" type="presParOf" srcId="{96E481FA-2E7C-40DA-8EC4-82B2188EA133}" destId="{5A06AE7F-1D58-424B-97F0-B38E0B06B338}" srcOrd="1" destOrd="0" presId="urn:microsoft.com/office/officeart/2005/8/layout/radial3"/>
    <dgm:cxn modelId="{8AA20156-4ABD-4B89-BDDC-7793AAF2692D}" type="presParOf" srcId="{96E481FA-2E7C-40DA-8EC4-82B2188EA133}" destId="{27EE77A3-E796-4608-AA76-1447C1B94E08}" srcOrd="2" destOrd="0" presId="urn:microsoft.com/office/officeart/2005/8/layout/radial3"/>
    <dgm:cxn modelId="{044B3CD9-3FF4-48F9-879A-6E6BA8433165}" type="presParOf" srcId="{96E481FA-2E7C-40DA-8EC4-82B2188EA133}" destId="{E8C189EB-2056-4B19-B475-A33E157AF7EC}" srcOrd="3" destOrd="0" presId="urn:microsoft.com/office/officeart/2005/8/layout/radial3"/>
    <dgm:cxn modelId="{14A8B5FC-8BDB-40FE-9066-A94BB5DB2D74}" type="presParOf" srcId="{96E481FA-2E7C-40DA-8EC4-82B2188EA133}" destId="{C9016256-7D65-49B1-8FC6-4C7BE87562C6}" srcOrd="4" destOrd="0" presId="urn:microsoft.com/office/officeart/2005/8/layout/radial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F984D7-7DFD-49CF-B3BA-5CC8756A950C}" type="doc">
      <dgm:prSet loTypeId="urn:microsoft.com/office/officeart/2005/8/layout/radial3" loCatId="relationship" qsTypeId="urn:microsoft.com/office/officeart/2005/8/quickstyle/simple1#1" qsCatId="simple" csTypeId="urn:microsoft.com/office/officeart/2005/8/colors/accent1_2#1" csCatId="accent1" phldr="1"/>
      <dgm:spPr/>
      <dgm:t>
        <a:bodyPr/>
        <a:lstStyle/>
        <a:p>
          <a:endParaRPr lang="en-US"/>
        </a:p>
      </dgm:t>
    </dgm:pt>
    <dgm:pt modelId="{63DE630B-6C2D-4517-9F85-A56921A42EC4}">
      <dgm:prSet phldrT="[Text]"/>
      <dgm:spPr/>
      <dgm:t>
        <a:bodyPr/>
        <a:lstStyle/>
        <a:p>
          <a:endParaRPr lang="en-US" dirty="0"/>
        </a:p>
      </dgm:t>
    </dgm:pt>
    <dgm:pt modelId="{EDFD5A4F-1554-4212-9F03-A14DC7838DCB}" type="parTrans" cxnId="{BDF9DC46-73AC-4F59-8E54-7E91D1E5B821}">
      <dgm:prSet/>
      <dgm:spPr/>
      <dgm:t>
        <a:bodyPr/>
        <a:lstStyle/>
        <a:p>
          <a:endParaRPr lang="en-US"/>
        </a:p>
      </dgm:t>
    </dgm:pt>
    <dgm:pt modelId="{CB49DAAB-BCA9-42A2-85FF-0F5D1AE31ED7}" type="sibTrans" cxnId="{BDF9DC46-73AC-4F59-8E54-7E91D1E5B821}">
      <dgm:prSet/>
      <dgm:spPr/>
      <dgm:t>
        <a:bodyPr/>
        <a:lstStyle/>
        <a:p>
          <a:endParaRPr lang="en-US"/>
        </a:p>
      </dgm:t>
    </dgm:pt>
    <dgm:pt modelId="{0716FC3F-DCBB-432E-82BC-FEC3F3956B41}">
      <dgm:prSet phldrT="[Text]"/>
      <dgm:spPr/>
      <dgm:t>
        <a:bodyPr/>
        <a:lstStyle/>
        <a:p>
          <a:r>
            <a:rPr lang="en-US" dirty="0" smtClean="0"/>
            <a:t>Community</a:t>
          </a:r>
          <a:endParaRPr lang="en-US" dirty="0"/>
        </a:p>
      </dgm:t>
    </dgm:pt>
    <dgm:pt modelId="{F44FBD6B-3E66-479F-A2C8-21139835CDF7}" type="parTrans" cxnId="{FD87AEE9-D1FF-48F7-8FB8-684475461905}">
      <dgm:prSet/>
      <dgm:spPr/>
      <dgm:t>
        <a:bodyPr/>
        <a:lstStyle/>
        <a:p>
          <a:endParaRPr lang="en-US"/>
        </a:p>
      </dgm:t>
    </dgm:pt>
    <dgm:pt modelId="{7147F993-C3C3-4E3B-A644-765697E7B613}" type="sibTrans" cxnId="{FD87AEE9-D1FF-48F7-8FB8-684475461905}">
      <dgm:prSet/>
      <dgm:spPr/>
      <dgm:t>
        <a:bodyPr/>
        <a:lstStyle/>
        <a:p>
          <a:endParaRPr lang="en-US"/>
        </a:p>
      </dgm:t>
    </dgm:pt>
    <dgm:pt modelId="{ED0F3228-667E-4AE2-9AB8-343E6E4F39E8}">
      <dgm:prSet phldrT="[Text]"/>
      <dgm:spPr/>
      <dgm:t>
        <a:bodyPr/>
        <a:lstStyle/>
        <a:p>
          <a:r>
            <a:rPr lang="en-US" dirty="0" smtClean="0"/>
            <a:t>Collaborative Learning Environment Software</a:t>
          </a:r>
          <a:endParaRPr lang="en-US" dirty="0"/>
        </a:p>
      </dgm:t>
    </dgm:pt>
    <dgm:pt modelId="{653C463D-E8F9-44FC-9329-41C64267C3E7}" type="parTrans" cxnId="{D6A11963-171D-429A-A440-1163CD10BAB1}">
      <dgm:prSet/>
      <dgm:spPr/>
      <dgm:t>
        <a:bodyPr/>
        <a:lstStyle/>
        <a:p>
          <a:endParaRPr lang="en-US"/>
        </a:p>
      </dgm:t>
    </dgm:pt>
    <dgm:pt modelId="{B2F375BF-50F2-482E-ADF5-AD5CC2E0B1DE}" type="sibTrans" cxnId="{D6A11963-171D-429A-A440-1163CD10BAB1}">
      <dgm:prSet/>
      <dgm:spPr/>
      <dgm:t>
        <a:bodyPr/>
        <a:lstStyle/>
        <a:p>
          <a:endParaRPr lang="en-US"/>
        </a:p>
      </dgm:t>
    </dgm:pt>
    <dgm:pt modelId="{18D608D1-92C7-4D1C-BFF4-A5C513824428}">
      <dgm:prSet phldrT="[Text]"/>
      <dgm:spPr>
        <a:solidFill>
          <a:srgbClr val="FFC000">
            <a:alpha val="50000"/>
          </a:srgbClr>
        </a:solidFill>
      </dgm:spPr>
      <dgm:t>
        <a:bodyPr/>
        <a:lstStyle/>
        <a:p>
          <a:r>
            <a:rPr lang="en-US" dirty="0" smtClean="0"/>
            <a:t>Sakai Foundation</a:t>
          </a:r>
          <a:endParaRPr lang="en-US" dirty="0"/>
        </a:p>
      </dgm:t>
    </dgm:pt>
    <dgm:pt modelId="{D2D048DB-DDE7-4ADA-9083-FCBF4BDE8782}" type="parTrans" cxnId="{936B185D-C439-452A-8C43-5661BE881FE8}">
      <dgm:prSet/>
      <dgm:spPr/>
      <dgm:t>
        <a:bodyPr/>
        <a:lstStyle/>
        <a:p>
          <a:endParaRPr lang="en-US"/>
        </a:p>
      </dgm:t>
    </dgm:pt>
    <dgm:pt modelId="{FC769043-D0F4-49D1-87D1-BDC568CDB68C}" type="sibTrans" cxnId="{936B185D-C439-452A-8C43-5661BE881FE8}">
      <dgm:prSet/>
      <dgm:spPr/>
      <dgm:t>
        <a:bodyPr/>
        <a:lstStyle/>
        <a:p>
          <a:endParaRPr lang="en-US"/>
        </a:p>
      </dgm:t>
    </dgm:pt>
    <dgm:pt modelId="{B3441ED0-3C19-4605-A6DE-8BB50751A5CD}">
      <dgm:prSet phldrT="[Text]"/>
      <dgm:spPr/>
      <dgm:t>
        <a:bodyPr/>
        <a:lstStyle/>
        <a:p>
          <a:r>
            <a:rPr lang="en-US" dirty="0" smtClean="0"/>
            <a:t>Open-Source Model</a:t>
          </a:r>
          <a:endParaRPr lang="en-US" dirty="0"/>
        </a:p>
      </dgm:t>
    </dgm:pt>
    <dgm:pt modelId="{4A8DE195-4D72-43ED-9320-B35FB2A6EA34}" type="parTrans" cxnId="{53C5800E-56D9-4957-B312-FE3E365D287D}">
      <dgm:prSet/>
      <dgm:spPr/>
      <dgm:t>
        <a:bodyPr/>
        <a:lstStyle/>
        <a:p>
          <a:endParaRPr lang="en-US"/>
        </a:p>
      </dgm:t>
    </dgm:pt>
    <dgm:pt modelId="{31C66123-BA71-4D66-B40C-2016AC3F09D3}" type="sibTrans" cxnId="{53C5800E-56D9-4957-B312-FE3E365D287D}">
      <dgm:prSet/>
      <dgm:spPr/>
      <dgm:t>
        <a:bodyPr/>
        <a:lstStyle/>
        <a:p>
          <a:endParaRPr lang="en-US"/>
        </a:p>
      </dgm:t>
    </dgm:pt>
    <dgm:pt modelId="{4C95585D-913D-4660-88E0-7DCFFDC2A86A}" type="pres">
      <dgm:prSet presAssocID="{A2F984D7-7DFD-49CF-B3BA-5CC8756A950C}" presName="composite" presStyleCnt="0">
        <dgm:presLayoutVars>
          <dgm:chMax val="1"/>
          <dgm:dir/>
          <dgm:resizeHandles val="exact"/>
        </dgm:presLayoutVars>
      </dgm:prSet>
      <dgm:spPr/>
      <dgm:t>
        <a:bodyPr/>
        <a:lstStyle/>
        <a:p>
          <a:endParaRPr lang="en-US"/>
        </a:p>
      </dgm:t>
    </dgm:pt>
    <dgm:pt modelId="{96E481FA-2E7C-40DA-8EC4-82B2188EA133}" type="pres">
      <dgm:prSet presAssocID="{A2F984D7-7DFD-49CF-B3BA-5CC8756A950C}" presName="radial" presStyleCnt="0">
        <dgm:presLayoutVars>
          <dgm:animLvl val="ctr"/>
        </dgm:presLayoutVars>
      </dgm:prSet>
      <dgm:spPr/>
    </dgm:pt>
    <dgm:pt modelId="{264EFA0E-4266-4244-B8B7-1505E61526D4}" type="pres">
      <dgm:prSet presAssocID="{63DE630B-6C2D-4517-9F85-A56921A42EC4}" presName="centerShape" presStyleLbl="vennNode1" presStyleIdx="0" presStyleCnt="5" custLinFactNeighborX="-829" custLinFactNeighborY="-60"/>
      <dgm:spPr/>
      <dgm:t>
        <a:bodyPr/>
        <a:lstStyle/>
        <a:p>
          <a:endParaRPr lang="en-US"/>
        </a:p>
      </dgm:t>
    </dgm:pt>
    <dgm:pt modelId="{5A06AE7F-1D58-424B-97F0-B38E0B06B338}" type="pres">
      <dgm:prSet presAssocID="{0716FC3F-DCBB-432E-82BC-FEC3F3956B41}" presName="node" presStyleLbl="vennNode1" presStyleIdx="1" presStyleCnt="5" custRadScaleRad="100027">
        <dgm:presLayoutVars>
          <dgm:bulletEnabled val="1"/>
        </dgm:presLayoutVars>
      </dgm:prSet>
      <dgm:spPr/>
      <dgm:t>
        <a:bodyPr/>
        <a:lstStyle/>
        <a:p>
          <a:endParaRPr lang="en-US"/>
        </a:p>
      </dgm:t>
    </dgm:pt>
    <dgm:pt modelId="{27EE77A3-E796-4608-AA76-1447C1B94E08}" type="pres">
      <dgm:prSet presAssocID="{ED0F3228-667E-4AE2-9AB8-343E6E4F39E8}" presName="node" presStyleLbl="vennNode1" presStyleIdx="2" presStyleCnt="5">
        <dgm:presLayoutVars>
          <dgm:bulletEnabled val="1"/>
        </dgm:presLayoutVars>
      </dgm:prSet>
      <dgm:spPr/>
      <dgm:t>
        <a:bodyPr/>
        <a:lstStyle/>
        <a:p>
          <a:endParaRPr lang="en-US"/>
        </a:p>
      </dgm:t>
    </dgm:pt>
    <dgm:pt modelId="{E8C189EB-2056-4B19-B475-A33E157AF7EC}" type="pres">
      <dgm:prSet presAssocID="{18D608D1-92C7-4D1C-BFF4-A5C513824428}" presName="node" presStyleLbl="vennNode1" presStyleIdx="3" presStyleCnt="5">
        <dgm:presLayoutVars>
          <dgm:bulletEnabled val="1"/>
        </dgm:presLayoutVars>
      </dgm:prSet>
      <dgm:spPr/>
      <dgm:t>
        <a:bodyPr/>
        <a:lstStyle/>
        <a:p>
          <a:endParaRPr lang="en-US"/>
        </a:p>
      </dgm:t>
    </dgm:pt>
    <dgm:pt modelId="{C9016256-7D65-49B1-8FC6-4C7BE87562C6}" type="pres">
      <dgm:prSet presAssocID="{B3441ED0-3C19-4605-A6DE-8BB50751A5CD}" presName="node" presStyleLbl="vennNode1" presStyleIdx="4" presStyleCnt="5">
        <dgm:presLayoutVars>
          <dgm:bulletEnabled val="1"/>
        </dgm:presLayoutVars>
      </dgm:prSet>
      <dgm:spPr/>
      <dgm:t>
        <a:bodyPr/>
        <a:lstStyle/>
        <a:p>
          <a:endParaRPr lang="en-US"/>
        </a:p>
      </dgm:t>
    </dgm:pt>
  </dgm:ptLst>
  <dgm:cxnLst>
    <dgm:cxn modelId="{BDF9DC46-73AC-4F59-8E54-7E91D1E5B821}" srcId="{A2F984D7-7DFD-49CF-B3BA-5CC8756A950C}" destId="{63DE630B-6C2D-4517-9F85-A56921A42EC4}" srcOrd="0" destOrd="0" parTransId="{EDFD5A4F-1554-4212-9F03-A14DC7838DCB}" sibTransId="{CB49DAAB-BCA9-42A2-85FF-0F5D1AE31ED7}"/>
    <dgm:cxn modelId="{22404F70-72D0-41F0-9ED9-EBE4A87E3FAE}" type="presOf" srcId="{18D608D1-92C7-4D1C-BFF4-A5C513824428}" destId="{E8C189EB-2056-4B19-B475-A33E157AF7EC}" srcOrd="0" destOrd="0" presId="urn:microsoft.com/office/officeart/2005/8/layout/radial3"/>
    <dgm:cxn modelId="{51A147B4-F307-4B96-B097-3BA4B96280F1}" type="presOf" srcId="{B3441ED0-3C19-4605-A6DE-8BB50751A5CD}" destId="{C9016256-7D65-49B1-8FC6-4C7BE87562C6}" srcOrd="0" destOrd="0" presId="urn:microsoft.com/office/officeart/2005/8/layout/radial3"/>
    <dgm:cxn modelId="{06F0D5C9-83D9-4581-88EA-63479724F6C5}" type="presOf" srcId="{ED0F3228-667E-4AE2-9AB8-343E6E4F39E8}" destId="{27EE77A3-E796-4608-AA76-1447C1B94E08}" srcOrd="0" destOrd="0" presId="urn:microsoft.com/office/officeart/2005/8/layout/radial3"/>
    <dgm:cxn modelId="{936B185D-C439-452A-8C43-5661BE881FE8}" srcId="{63DE630B-6C2D-4517-9F85-A56921A42EC4}" destId="{18D608D1-92C7-4D1C-BFF4-A5C513824428}" srcOrd="2" destOrd="0" parTransId="{D2D048DB-DDE7-4ADA-9083-FCBF4BDE8782}" sibTransId="{FC769043-D0F4-49D1-87D1-BDC568CDB68C}"/>
    <dgm:cxn modelId="{75977BEA-73CB-4774-A803-207B6D43118D}" type="presOf" srcId="{63DE630B-6C2D-4517-9F85-A56921A42EC4}" destId="{264EFA0E-4266-4244-B8B7-1505E61526D4}" srcOrd="0" destOrd="0" presId="urn:microsoft.com/office/officeart/2005/8/layout/radial3"/>
    <dgm:cxn modelId="{FD87AEE9-D1FF-48F7-8FB8-684475461905}" srcId="{63DE630B-6C2D-4517-9F85-A56921A42EC4}" destId="{0716FC3F-DCBB-432E-82BC-FEC3F3956B41}" srcOrd="0" destOrd="0" parTransId="{F44FBD6B-3E66-479F-A2C8-21139835CDF7}" sibTransId="{7147F993-C3C3-4E3B-A644-765697E7B613}"/>
    <dgm:cxn modelId="{D6A11963-171D-429A-A440-1163CD10BAB1}" srcId="{63DE630B-6C2D-4517-9F85-A56921A42EC4}" destId="{ED0F3228-667E-4AE2-9AB8-343E6E4F39E8}" srcOrd="1" destOrd="0" parTransId="{653C463D-E8F9-44FC-9329-41C64267C3E7}" sibTransId="{B2F375BF-50F2-482E-ADF5-AD5CC2E0B1DE}"/>
    <dgm:cxn modelId="{53C5800E-56D9-4957-B312-FE3E365D287D}" srcId="{63DE630B-6C2D-4517-9F85-A56921A42EC4}" destId="{B3441ED0-3C19-4605-A6DE-8BB50751A5CD}" srcOrd="3" destOrd="0" parTransId="{4A8DE195-4D72-43ED-9320-B35FB2A6EA34}" sibTransId="{31C66123-BA71-4D66-B40C-2016AC3F09D3}"/>
    <dgm:cxn modelId="{65A53DCC-B22C-4237-A5EB-26542BB85536}" type="presOf" srcId="{0716FC3F-DCBB-432E-82BC-FEC3F3956B41}" destId="{5A06AE7F-1D58-424B-97F0-B38E0B06B338}" srcOrd="0" destOrd="0" presId="urn:microsoft.com/office/officeart/2005/8/layout/radial3"/>
    <dgm:cxn modelId="{C802EED7-77E4-4A1F-B144-6B3C4DAFC71F}" type="presOf" srcId="{A2F984D7-7DFD-49CF-B3BA-5CC8756A950C}" destId="{4C95585D-913D-4660-88E0-7DCFFDC2A86A}" srcOrd="0" destOrd="0" presId="urn:microsoft.com/office/officeart/2005/8/layout/radial3"/>
    <dgm:cxn modelId="{88978F06-894D-40FB-8E09-44B09F3CB4E1}" type="presParOf" srcId="{4C95585D-913D-4660-88E0-7DCFFDC2A86A}" destId="{96E481FA-2E7C-40DA-8EC4-82B2188EA133}" srcOrd="0" destOrd="0" presId="urn:microsoft.com/office/officeart/2005/8/layout/radial3"/>
    <dgm:cxn modelId="{4C62CE10-3757-4F31-8F07-EFC0503E5FB2}" type="presParOf" srcId="{96E481FA-2E7C-40DA-8EC4-82B2188EA133}" destId="{264EFA0E-4266-4244-B8B7-1505E61526D4}" srcOrd="0" destOrd="0" presId="urn:microsoft.com/office/officeart/2005/8/layout/radial3"/>
    <dgm:cxn modelId="{DF2FDE96-3DB7-4134-A69A-B584CECE1E67}" type="presParOf" srcId="{96E481FA-2E7C-40DA-8EC4-82B2188EA133}" destId="{5A06AE7F-1D58-424B-97F0-B38E0B06B338}" srcOrd="1" destOrd="0" presId="urn:microsoft.com/office/officeart/2005/8/layout/radial3"/>
    <dgm:cxn modelId="{621F68A8-147B-45C4-B86B-1BC3E01E5F80}" type="presParOf" srcId="{96E481FA-2E7C-40DA-8EC4-82B2188EA133}" destId="{27EE77A3-E796-4608-AA76-1447C1B94E08}" srcOrd="2" destOrd="0" presId="urn:microsoft.com/office/officeart/2005/8/layout/radial3"/>
    <dgm:cxn modelId="{DF015F6A-A6F0-4E98-85B6-DEEB6CD39948}" type="presParOf" srcId="{96E481FA-2E7C-40DA-8EC4-82B2188EA133}" destId="{E8C189EB-2056-4B19-B475-A33E157AF7EC}" srcOrd="3" destOrd="0" presId="urn:microsoft.com/office/officeart/2005/8/layout/radial3"/>
    <dgm:cxn modelId="{127367C5-81EA-4D8F-9DD2-4A1D9D0AE29E}" type="presParOf" srcId="{96E481FA-2E7C-40DA-8EC4-82B2188EA133}" destId="{C9016256-7D65-49B1-8FC6-4C7BE87562C6}" srcOrd="4" destOrd="0" presId="urn:microsoft.com/office/officeart/2005/8/layout/radial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EFA0E-4266-4244-B8B7-1505E61526D4}">
      <dsp:nvSpPr>
        <dsp:cNvPr id="0" name=""/>
        <dsp:cNvSpPr/>
      </dsp:nvSpPr>
      <dsp:spPr>
        <a:xfrm>
          <a:off x="1882690" y="1388657"/>
          <a:ext cx="3466210" cy="3466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82690" y="1388657"/>
        <a:ext cx="3466210" cy="3466210"/>
      </dsp:txXfrm>
    </dsp:sp>
    <dsp:sp modelId="{5A06AE7F-1D58-424B-97F0-B38E0B06B338}">
      <dsp:nvSpPr>
        <dsp:cNvPr id="0" name=""/>
        <dsp:cNvSpPr/>
      </dsp:nvSpPr>
      <dsp:spPr>
        <a:xfrm>
          <a:off x="2786669" y="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a:t>
          </a:r>
          <a:endParaRPr lang="en-US" sz="1700" kern="1200" dirty="0"/>
        </a:p>
      </dsp:txBody>
      <dsp:txXfrm>
        <a:off x="2786669" y="9"/>
        <a:ext cx="1733105" cy="1733105"/>
      </dsp:txXfrm>
    </dsp:sp>
    <dsp:sp modelId="{27EE77A3-E796-4608-AA76-1447C1B94E08}">
      <dsp:nvSpPr>
        <dsp:cNvPr id="0" name=""/>
        <dsp:cNvSpPr/>
      </dsp:nvSpPr>
      <dsp:spPr>
        <a:xfrm>
          <a:off x="50439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Collaborative Learning Environment Software</a:t>
          </a:r>
          <a:endParaRPr lang="en-US" sz="1700" kern="1200" dirty="0"/>
        </a:p>
      </dsp:txBody>
      <dsp:txXfrm>
        <a:off x="5043969" y="2257918"/>
        <a:ext cx="1733105" cy="1733105"/>
      </dsp:txXfrm>
    </dsp:sp>
    <dsp:sp modelId="{E8C189EB-2056-4B19-B475-A33E157AF7EC}">
      <dsp:nvSpPr>
        <dsp:cNvPr id="0" name=""/>
        <dsp:cNvSpPr/>
      </dsp:nvSpPr>
      <dsp:spPr>
        <a:xfrm>
          <a:off x="2786669" y="451521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Sakai Foundation</a:t>
          </a:r>
          <a:endParaRPr lang="en-US" sz="1700" kern="1200" dirty="0"/>
        </a:p>
      </dsp:txBody>
      <dsp:txXfrm>
        <a:off x="2786669" y="4515219"/>
        <a:ext cx="1733105" cy="1733105"/>
      </dsp:txXfrm>
    </dsp:sp>
    <dsp:sp modelId="{C9016256-7D65-49B1-8FC6-4C7BE87562C6}">
      <dsp:nvSpPr>
        <dsp:cNvPr id="0" name=""/>
        <dsp:cNvSpPr/>
      </dsp:nvSpPr>
      <dsp:spPr>
        <a:xfrm>
          <a:off x="5293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Open-Source Model</a:t>
          </a:r>
          <a:endParaRPr lang="en-US" sz="1700" kern="1200" dirty="0"/>
        </a:p>
      </dsp:txBody>
      <dsp:txXfrm>
        <a:off x="529369" y="2257918"/>
        <a:ext cx="1733105" cy="17331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EFA0E-4266-4244-B8B7-1505E61526D4}">
      <dsp:nvSpPr>
        <dsp:cNvPr id="0" name=""/>
        <dsp:cNvSpPr/>
      </dsp:nvSpPr>
      <dsp:spPr>
        <a:xfrm>
          <a:off x="1882690" y="1388657"/>
          <a:ext cx="3466210" cy="3466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82690" y="1388657"/>
        <a:ext cx="3466210" cy="3466210"/>
      </dsp:txXfrm>
    </dsp:sp>
    <dsp:sp modelId="{5A06AE7F-1D58-424B-97F0-B38E0B06B338}">
      <dsp:nvSpPr>
        <dsp:cNvPr id="0" name=""/>
        <dsp:cNvSpPr/>
      </dsp:nvSpPr>
      <dsp:spPr>
        <a:xfrm>
          <a:off x="2786669" y="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a:t>
          </a:r>
          <a:endParaRPr lang="en-US" sz="1700" kern="1200" dirty="0"/>
        </a:p>
      </dsp:txBody>
      <dsp:txXfrm>
        <a:off x="2786669" y="9"/>
        <a:ext cx="1733105" cy="1733105"/>
      </dsp:txXfrm>
    </dsp:sp>
    <dsp:sp modelId="{27EE77A3-E796-4608-AA76-1447C1B94E08}">
      <dsp:nvSpPr>
        <dsp:cNvPr id="0" name=""/>
        <dsp:cNvSpPr/>
      </dsp:nvSpPr>
      <dsp:spPr>
        <a:xfrm>
          <a:off x="5043969" y="2257918"/>
          <a:ext cx="1733105" cy="173310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Collaborative Learning Environment Software</a:t>
          </a:r>
          <a:endParaRPr lang="en-US" sz="1700" kern="1200" dirty="0"/>
        </a:p>
      </dsp:txBody>
      <dsp:txXfrm>
        <a:off x="5043969" y="2257918"/>
        <a:ext cx="1733105" cy="1733105"/>
      </dsp:txXfrm>
    </dsp:sp>
    <dsp:sp modelId="{E8C189EB-2056-4B19-B475-A33E157AF7EC}">
      <dsp:nvSpPr>
        <dsp:cNvPr id="0" name=""/>
        <dsp:cNvSpPr/>
      </dsp:nvSpPr>
      <dsp:spPr>
        <a:xfrm>
          <a:off x="2786669" y="451521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Sakai Foundation</a:t>
          </a:r>
          <a:endParaRPr lang="en-US" sz="1700" kern="1200" dirty="0"/>
        </a:p>
      </dsp:txBody>
      <dsp:txXfrm>
        <a:off x="2786669" y="4515219"/>
        <a:ext cx="1733105" cy="1733105"/>
      </dsp:txXfrm>
    </dsp:sp>
    <dsp:sp modelId="{C9016256-7D65-49B1-8FC6-4C7BE87562C6}">
      <dsp:nvSpPr>
        <dsp:cNvPr id="0" name=""/>
        <dsp:cNvSpPr/>
      </dsp:nvSpPr>
      <dsp:spPr>
        <a:xfrm>
          <a:off x="5293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Open-Source Model</a:t>
          </a:r>
          <a:endParaRPr lang="en-US" sz="1700" kern="1200" dirty="0"/>
        </a:p>
      </dsp:txBody>
      <dsp:txXfrm>
        <a:off x="529369" y="2257918"/>
        <a:ext cx="1733105" cy="17331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EFA0E-4266-4244-B8B7-1505E61526D4}">
      <dsp:nvSpPr>
        <dsp:cNvPr id="0" name=""/>
        <dsp:cNvSpPr/>
      </dsp:nvSpPr>
      <dsp:spPr>
        <a:xfrm>
          <a:off x="1882690" y="1388657"/>
          <a:ext cx="3466210" cy="3466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82690" y="1388657"/>
        <a:ext cx="3466210" cy="3466210"/>
      </dsp:txXfrm>
    </dsp:sp>
    <dsp:sp modelId="{5A06AE7F-1D58-424B-97F0-B38E0B06B338}">
      <dsp:nvSpPr>
        <dsp:cNvPr id="0" name=""/>
        <dsp:cNvSpPr/>
      </dsp:nvSpPr>
      <dsp:spPr>
        <a:xfrm>
          <a:off x="2786669" y="9"/>
          <a:ext cx="1733105" cy="173310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a:t>
          </a:r>
          <a:endParaRPr lang="en-US" sz="1700" kern="1200" dirty="0"/>
        </a:p>
      </dsp:txBody>
      <dsp:txXfrm>
        <a:off x="2786669" y="9"/>
        <a:ext cx="1733105" cy="1733105"/>
      </dsp:txXfrm>
    </dsp:sp>
    <dsp:sp modelId="{27EE77A3-E796-4608-AA76-1447C1B94E08}">
      <dsp:nvSpPr>
        <dsp:cNvPr id="0" name=""/>
        <dsp:cNvSpPr/>
      </dsp:nvSpPr>
      <dsp:spPr>
        <a:xfrm>
          <a:off x="50439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Collaborative Learning Environment Software</a:t>
          </a:r>
          <a:endParaRPr lang="en-US" sz="1700" kern="1200" dirty="0"/>
        </a:p>
      </dsp:txBody>
      <dsp:txXfrm>
        <a:off x="5043969" y="2257918"/>
        <a:ext cx="1733105" cy="1733105"/>
      </dsp:txXfrm>
    </dsp:sp>
    <dsp:sp modelId="{E8C189EB-2056-4B19-B475-A33E157AF7EC}">
      <dsp:nvSpPr>
        <dsp:cNvPr id="0" name=""/>
        <dsp:cNvSpPr/>
      </dsp:nvSpPr>
      <dsp:spPr>
        <a:xfrm>
          <a:off x="2786669" y="451521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Sakai Foundation</a:t>
          </a:r>
          <a:endParaRPr lang="en-US" sz="1700" kern="1200" dirty="0"/>
        </a:p>
      </dsp:txBody>
      <dsp:txXfrm>
        <a:off x="2786669" y="4515219"/>
        <a:ext cx="1733105" cy="1733105"/>
      </dsp:txXfrm>
    </dsp:sp>
    <dsp:sp modelId="{C9016256-7D65-49B1-8FC6-4C7BE87562C6}">
      <dsp:nvSpPr>
        <dsp:cNvPr id="0" name=""/>
        <dsp:cNvSpPr/>
      </dsp:nvSpPr>
      <dsp:spPr>
        <a:xfrm>
          <a:off x="5293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Open-Source Model</a:t>
          </a:r>
          <a:endParaRPr lang="en-US" sz="1700" kern="1200" dirty="0"/>
        </a:p>
      </dsp:txBody>
      <dsp:txXfrm>
        <a:off x="529369" y="2257918"/>
        <a:ext cx="1733105" cy="173310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EFA0E-4266-4244-B8B7-1505E61526D4}">
      <dsp:nvSpPr>
        <dsp:cNvPr id="0" name=""/>
        <dsp:cNvSpPr/>
      </dsp:nvSpPr>
      <dsp:spPr>
        <a:xfrm>
          <a:off x="1882690" y="1388657"/>
          <a:ext cx="3466210" cy="3466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82690" y="1388657"/>
        <a:ext cx="3466210" cy="3466210"/>
      </dsp:txXfrm>
    </dsp:sp>
    <dsp:sp modelId="{5A06AE7F-1D58-424B-97F0-B38E0B06B338}">
      <dsp:nvSpPr>
        <dsp:cNvPr id="0" name=""/>
        <dsp:cNvSpPr/>
      </dsp:nvSpPr>
      <dsp:spPr>
        <a:xfrm>
          <a:off x="2786669" y="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a:t>
          </a:r>
          <a:endParaRPr lang="en-US" sz="1700" kern="1200" dirty="0"/>
        </a:p>
      </dsp:txBody>
      <dsp:txXfrm>
        <a:off x="2786669" y="9"/>
        <a:ext cx="1733105" cy="1733105"/>
      </dsp:txXfrm>
    </dsp:sp>
    <dsp:sp modelId="{27EE77A3-E796-4608-AA76-1447C1B94E08}">
      <dsp:nvSpPr>
        <dsp:cNvPr id="0" name=""/>
        <dsp:cNvSpPr/>
      </dsp:nvSpPr>
      <dsp:spPr>
        <a:xfrm>
          <a:off x="50439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Collaborative Learning Environment Software</a:t>
          </a:r>
          <a:endParaRPr lang="en-US" sz="1700" kern="1200" dirty="0"/>
        </a:p>
      </dsp:txBody>
      <dsp:txXfrm>
        <a:off x="5043969" y="2257918"/>
        <a:ext cx="1733105" cy="1733105"/>
      </dsp:txXfrm>
    </dsp:sp>
    <dsp:sp modelId="{E8C189EB-2056-4B19-B475-A33E157AF7EC}">
      <dsp:nvSpPr>
        <dsp:cNvPr id="0" name=""/>
        <dsp:cNvSpPr/>
      </dsp:nvSpPr>
      <dsp:spPr>
        <a:xfrm>
          <a:off x="2786669" y="451521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Sakai Foundation</a:t>
          </a:r>
          <a:endParaRPr lang="en-US" sz="1700" kern="1200" dirty="0"/>
        </a:p>
      </dsp:txBody>
      <dsp:txXfrm>
        <a:off x="2786669" y="4515219"/>
        <a:ext cx="1733105" cy="1733105"/>
      </dsp:txXfrm>
    </dsp:sp>
    <dsp:sp modelId="{C9016256-7D65-49B1-8FC6-4C7BE87562C6}">
      <dsp:nvSpPr>
        <dsp:cNvPr id="0" name=""/>
        <dsp:cNvSpPr/>
      </dsp:nvSpPr>
      <dsp:spPr>
        <a:xfrm>
          <a:off x="529369" y="2257918"/>
          <a:ext cx="1733105" cy="173310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Open-Source Model</a:t>
          </a:r>
          <a:endParaRPr lang="en-US" sz="1700" kern="1200" dirty="0"/>
        </a:p>
      </dsp:txBody>
      <dsp:txXfrm>
        <a:off x="529369" y="2257918"/>
        <a:ext cx="1733105" cy="17331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4EFA0E-4266-4244-B8B7-1505E61526D4}">
      <dsp:nvSpPr>
        <dsp:cNvPr id="0" name=""/>
        <dsp:cNvSpPr/>
      </dsp:nvSpPr>
      <dsp:spPr>
        <a:xfrm>
          <a:off x="1882690" y="1388657"/>
          <a:ext cx="3466210" cy="34662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882690" y="1388657"/>
        <a:ext cx="3466210" cy="3466210"/>
      </dsp:txXfrm>
    </dsp:sp>
    <dsp:sp modelId="{5A06AE7F-1D58-424B-97F0-B38E0B06B338}">
      <dsp:nvSpPr>
        <dsp:cNvPr id="0" name=""/>
        <dsp:cNvSpPr/>
      </dsp:nvSpPr>
      <dsp:spPr>
        <a:xfrm>
          <a:off x="2786669" y="9"/>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Community</a:t>
          </a:r>
          <a:endParaRPr lang="en-US" sz="1700" kern="1200" dirty="0"/>
        </a:p>
      </dsp:txBody>
      <dsp:txXfrm>
        <a:off x="2786669" y="9"/>
        <a:ext cx="1733105" cy="1733105"/>
      </dsp:txXfrm>
    </dsp:sp>
    <dsp:sp modelId="{27EE77A3-E796-4608-AA76-1447C1B94E08}">
      <dsp:nvSpPr>
        <dsp:cNvPr id="0" name=""/>
        <dsp:cNvSpPr/>
      </dsp:nvSpPr>
      <dsp:spPr>
        <a:xfrm>
          <a:off x="50439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Collaborative Learning Environment Software</a:t>
          </a:r>
          <a:endParaRPr lang="en-US" sz="1700" kern="1200" dirty="0"/>
        </a:p>
      </dsp:txBody>
      <dsp:txXfrm>
        <a:off x="5043969" y="2257918"/>
        <a:ext cx="1733105" cy="1733105"/>
      </dsp:txXfrm>
    </dsp:sp>
    <dsp:sp modelId="{E8C189EB-2056-4B19-B475-A33E157AF7EC}">
      <dsp:nvSpPr>
        <dsp:cNvPr id="0" name=""/>
        <dsp:cNvSpPr/>
      </dsp:nvSpPr>
      <dsp:spPr>
        <a:xfrm>
          <a:off x="2786669" y="4515219"/>
          <a:ext cx="1733105" cy="1733105"/>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Sakai Foundation</a:t>
          </a:r>
          <a:endParaRPr lang="en-US" sz="1700" kern="1200" dirty="0"/>
        </a:p>
      </dsp:txBody>
      <dsp:txXfrm>
        <a:off x="2786669" y="4515219"/>
        <a:ext cx="1733105" cy="1733105"/>
      </dsp:txXfrm>
    </dsp:sp>
    <dsp:sp modelId="{C9016256-7D65-49B1-8FC6-4C7BE87562C6}">
      <dsp:nvSpPr>
        <dsp:cNvPr id="0" name=""/>
        <dsp:cNvSpPr/>
      </dsp:nvSpPr>
      <dsp:spPr>
        <a:xfrm>
          <a:off x="529369" y="2257918"/>
          <a:ext cx="1733105" cy="17331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Open-Source Model</a:t>
          </a:r>
          <a:endParaRPr lang="en-US" sz="1700" kern="1200" dirty="0"/>
        </a:p>
      </dsp:txBody>
      <dsp:txXfrm>
        <a:off x="529369" y="2257918"/>
        <a:ext cx="1733105" cy="173310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E2EC08D0-1971-4C6F-8F43-359CB5677393}" type="datetimeFigureOut">
              <a:rPr lang="en-US" smtClean="0"/>
              <a:pPr/>
              <a:t>11/4/2009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0F6516E-1A89-4DDB-BEBF-40F1DA2A65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139BE37C-ACEC-4C81-A03A-2C8530530686}" type="datetimeFigureOut">
              <a:rPr lang="en-US" smtClean="0"/>
              <a:pPr/>
              <a:t>11/4/2009</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C4A2679-DF6E-417A-B153-205A59FD0B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Copylef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Copyrigh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11D976E7-ACBD-4E4F-A0D6-E932DEBF674D}" type="slidenum">
              <a:rPr lang="en-US" smtClean="0"/>
              <a:pPr/>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8FBE46E0-3E11-4DDC-B075-A7458D530410}"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F7E85-F5BA-452C-9DCE-9013E5B1A7F1}" type="slidenum">
              <a:rPr lang="en-US"/>
              <a:pPr/>
              <a:t>18</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EC5B6B72-5A52-4F6C-ADE8-655CE5AB6F31}" type="slidenum">
              <a:rPr lang="en-US" smtClean="0"/>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A34A2522-A948-45AF-AE22-99167EF7D4A3}" type="slidenum">
              <a:rPr lang="en-US" smtClean="0"/>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7AEC43D0-93B3-487E-B949-CE0B6FCADED9}"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AABA7C2D-2E15-4834-ABD6-69E6C282559C}"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34774E3D-A527-471D-BB01-ACE7472AC568}"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94341C11-A55E-4B2C-A0DB-C3A2B2EF4DFA}" type="slidenum">
              <a:rPr lang="en-US" smtClean="0"/>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06DC4109-CB6D-409D-8674-79D686F77125}"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204913" y="704850"/>
            <a:ext cx="4694237" cy="3519488"/>
          </a:xfrm>
          <a:solidFill>
            <a:srgbClr val="FFFFFF"/>
          </a:solidFill>
          <a:ln/>
        </p:spPr>
      </p:sp>
      <p:sp>
        <p:nvSpPr>
          <p:cNvPr id="55299" name="Rectangle 2"/>
          <p:cNvSpPr>
            <a:spLocks noGrp="1" noChangeArrowheads="1"/>
          </p:cNvSpPr>
          <p:nvPr>
            <p:ph type="body" idx="1"/>
          </p:nvPr>
        </p:nvSpPr>
        <p:spPr>
          <a:xfrm>
            <a:off x="710557" y="4459838"/>
            <a:ext cx="5681364" cy="4223881"/>
          </a:xfrm>
          <a:noFill/>
          <a:ln w="9525"/>
        </p:spPr>
        <p:txBody>
          <a:bodyPr/>
          <a:lstStyle/>
          <a:p>
            <a:pPr marL="80466"/>
            <a:r>
              <a:rPr lang="en-US" dirty="0" smtClean="0">
                <a:solidFill>
                  <a:srgbClr val="000000"/>
                </a:solidFill>
                <a:latin typeface="Lucida Grande" pitchFamily="80" charset="0"/>
                <a:sym typeface="Lucida Grande" pitchFamily="80" charset="0"/>
              </a:rPr>
              <a:t>ECL: Limitations are few: </a:t>
            </a:r>
            <a:r>
              <a:rPr lang="en-US" sz="1000" dirty="0">
                <a:solidFill>
                  <a:srgbClr val="000000"/>
                </a:solidFill>
                <a:latin typeface="Lucida Grande" pitchFamily="80" charset="0"/>
                <a:sym typeface="Lucida Grande" pitchFamily="80" charset="0"/>
              </a:rPr>
              <a:t>p</a:t>
            </a:r>
            <a:r>
              <a:rPr lang="en-US" sz="1000" dirty="0">
                <a:solidFill>
                  <a:srgbClr val="000000"/>
                </a:solidFill>
                <a:latin typeface="Helvetica" charset="0"/>
                <a:cs typeface="Helvetica" charset="0"/>
                <a:sym typeface="Helvetica" charset="0"/>
              </a:rPr>
              <a:t>reservation of the copyright notice &amp; disclaimer required; n</a:t>
            </a:r>
            <a:r>
              <a:rPr lang="en-US" sz="1000" dirty="0">
                <a:solidFill>
                  <a:srgbClr val="000000"/>
                </a:solidFill>
                <a:latin typeface="Lucida Grande" pitchFamily="80" charset="0"/>
                <a:sym typeface="Lucida Grande" pitchFamily="80" charset="0"/>
              </a:rPr>
              <a:t>ame &amp; trademarks of copyright holder(s) may NOT be used in advertising or publicity pertaining to the Original or Derivative Works without specific, written prior permission. It is very similar to the Apache 2.0 License</a:t>
            </a:r>
          </a:p>
          <a:p>
            <a:pPr marL="80466"/>
            <a:endParaRPr lang="en-US" u="sng" dirty="0" smtClean="0">
              <a:solidFill>
                <a:srgbClr val="000000"/>
              </a:solidFill>
              <a:latin typeface="Arial" pitchFamily="34" charset="0"/>
              <a:cs typeface="Arial" pitchFamily="34" charset="0"/>
              <a:sym typeface="Arial" pitchFamily="34" charset="0"/>
            </a:endParaRPr>
          </a:p>
          <a:p>
            <a:pPr marL="80466"/>
            <a:r>
              <a:rPr lang="en-US" b="1" dirty="0" smtClean="0">
                <a:solidFill>
                  <a:srgbClr val="000000"/>
                </a:solidFill>
                <a:latin typeface="Arial" pitchFamily="34" charset="0"/>
                <a:cs typeface="Arial" pitchFamily="34" charset="0"/>
                <a:sym typeface="Arial" pitchFamily="34" charset="0"/>
              </a:rPr>
              <a:t>The GPL </a:t>
            </a:r>
            <a:r>
              <a:rPr lang="en-US" b="1" dirty="0" err="1" smtClean="0">
                <a:solidFill>
                  <a:srgbClr val="000000"/>
                </a:solidFill>
                <a:latin typeface="Arial" pitchFamily="34" charset="0"/>
                <a:cs typeface="Arial" pitchFamily="34" charset="0"/>
                <a:sym typeface="Arial" pitchFamily="34" charset="0"/>
              </a:rPr>
              <a:t>copyleft</a:t>
            </a:r>
            <a:r>
              <a:rPr lang="en-US" b="1" dirty="0" smtClean="0">
                <a:solidFill>
                  <a:srgbClr val="000000"/>
                </a:solidFill>
                <a:latin typeface="Arial" pitchFamily="34" charset="0"/>
                <a:cs typeface="Arial" pitchFamily="34" charset="0"/>
                <a:sym typeface="Arial" pitchFamily="34" charset="0"/>
              </a:rPr>
              <a:t>: </a:t>
            </a:r>
            <a:r>
              <a:rPr lang="en-US" dirty="0" smtClean="0">
                <a:solidFill>
                  <a:srgbClr val="000000"/>
                </a:solidFill>
                <a:latin typeface="Helvetica" charset="0"/>
                <a:cs typeface="Helvetica" charset="0"/>
                <a:sym typeface="Helvetica" charset="0"/>
              </a:rPr>
              <a:t>The GPL does not give the licensee unlimited redistribution rights. The right to redistribute is granted only if the licensee includes the </a:t>
            </a:r>
            <a:r>
              <a:rPr lang="en-US" u="sng" dirty="0" smtClean="0">
                <a:solidFill>
                  <a:srgbClr val="009E99"/>
                </a:solidFill>
                <a:latin typeface="Arial" pitchFamily="34" charset="0"/>
                <a:cs typeface="Arial" pitchFamily="34" charset="0"/>
                <a:sym typeface="Arial" pitchFamily="34" charset="0"/>
              </a:rPr>
              <a:t>source code</a:t>
            </a:r>
            <a:r>
              <a:rPr lang="en-US" dirty="0" smtClean="0">
                <a:solidFill>
                  <a:srgbClr val="000000"/>
                </a:solidFill>
                <a:latin typeface="Helvetica" charset="0"/>
                <a:cs typeface="Helvetica" charset="0"/>
                <a:sym typeface="Helvetica" charset="0"/>
              </a:rPr>
              <a:t> (or a legally-binding offer to provide the source code), including any modifications made. Furthermore, the distri</a:t>
            </a:r>
            <a:r>
              <a:rPr lang="en-US" u="sng" dirty="0" smtClean="0">
                <a:solidFill>
                  <a:srgbClr val="009999"/>
                </a:solidFill>
                <a:latin typeface="Helvetica" charset="0"/>
                <a:cs typeface="Helvetica" charset="0"/>
                <a:sym typeface="Helvetica" charset="0"/>
                <a:hlinkClick r:id="rId3"/>
              </a:rPr>
              <a:t>buted copie</a:t>
            </a:r>
            <a:r>
              <a:rPr lang="en-US" dirty="0" smtClean="0">
                <a:solidFill>
                  <a:srgbClr val="000000"/>
                </a:solidFill>
                <a:latin typeface="Helvetica" charset="0"/>
                <a:cs typeface="Helvetica" charset="0"/>
                <a:sym typeface="Helvetica" charset="0"/>
              </a:rPr>
              <a:t>s, including the modifications, must also be licensed under the terms of the </a:t>
            </a:r>
            <a:r>
              <a:rPr lang="en-US" dirty="0" err="1" smtClean="0">
                <a:solidFill>
                  <a:srgbClr val="000000"/>
                </a:solidFill>
                <a:latin typeface="Helvetica" charset="0"/>
                <a:cs typeface="Helvetica" charset="0"/>
                <a:sym typeface="Helvetica" charset="0"/>
              </a:rPr>
              <a:t>GPL.This</a:t>
            </a:r>
            <a:r>
              <a:rPr lang="en-US" dirty="0" smtClean="0">
                <a:solidFill>
                  <a:srgbClr val="000000"/>
                </a:solidFill>
                <a:latin typeface="Helvetica" charset="0"/>
                <a:cs typeface="Helvetica" charset="0"/>
                <a:sym typeface="Helvetica" charset="0"/>
              </a:rPr>
              <a:t> requirement is known as </a:t>
            </a:r>
            <a:r>
              <a:rPr lang="en-US" u="sng" dirty="0" err="1" smtClean="0">
                <a:solidFill>
                  <a:srgbClr val="009E99"/>
                </a:solidFill>
                <a:latin typeface="Arial" pitchFamily="34" charset="0"/>
                <a:cs typeface="Arial" pitchFamily="34" charset="0"/>
                <a:sym typeface="Arial" pitchFamily="34" charset="0"/>
              </a:rPr>
              <a:t>copyleft</a:t>
            </a:r>
            <a:r>
              <a:rPr lang="en-US" dirty="0" smtClean="0">
                <a:solidFill>
                  <a:srgbClr val="000000"/>
                </a:solidFill>
                <a:latin typeface="Helvetica" charset="0"/>
                <a:cs typeface="Helvetica" charset="0"/>
                <a:sym typeface="Helvetica" charset="0"/>
              </a:rPr>
              <a:t>, &amp; it gets its legal teeth from the fact that the program is </a:t>
            </a:r>
            <a:r>
              <a:rPr lang="en-US" u="sng" dirty="0" smtClean="0">
                <a:solidFill>
                  <a:srgbClr val="009E99"/>
                </a:solidFill>
                <a:latin typeface="Arial" pitchFamily="34" charset="0"/>
                <a:cs typeface="Arial" pitchFamily="34" charset="0"/>
                <a:sym typeface="Arial" pitchFamily="34" charset="0"/>
              </a:rPr>
              <a:t>copyrighted</a:t>
            </a:r>
            <a:r>
              <a:rPr lang="en-US" dirty="0" smtClean="0">
                <a:solidFill>
                  <a:srgbClr val="000000"/>
                </a:solidFill>
                <a:latin typeface="Helvetica" charset="0"/>
                <a:cs typeface="Helvetica" charset="0"/>
                <a:sym typeface="Helvetica" charset="0"/>
              </a:rPr>
              <a:t>. Because it is copyrighted, a licensee has no right to </a:t>
            </a:r>
            <a:r>
              <a:rPr lang="en-US" u="sng" dirty="0" smtClean="0">
                <a:solidFill>
                  <a:srgbClr val="009999"/>
                </a:solidFill>
                <a:latin typeface="Helvetica" charset="0"/>
                <a:cs typeface="Helvetica" charset="0"/>
                <a:sym typeface="Helvetica" charset="0"/>
              </a:rPr>
              <a:t>modify o</a:t>
            </a:r>
            <a:r>
              <a:rPr lang="en-US" dirty="0" smtClean="0">
                <a:solidFill>
                  <a:srgbClr val="000000"/>
                </a:solidFill>
                <a:latin typeface="Helvetica" charset="0"/>
                <a:cs typeface="Helvetica" charset="0"/>
                <a:sym typeface="Helvetica" charset="0"/>
              </a:rPr>
              <a:t>r r</a:t>
            </a:r>
            <a:r>
              <a:rPr lang="en-US" dirty="0" smtClean="0">
                <a:solidFill>
                  <a:srgbClr val="000000"/>
                </a:solidFill>
                <a:latin typeface="Helvetica" charset="0"/>
                <a:cs typeface="Helvetica" charset="0"/>
                <a:sym typeface="Helvetica" charset="0"/>
                <a:hlinkClick r:id="rId4"/>
              </a:rPr>
              <a:t>edistrib</a:t>
            </a:r>
            <a:r>
              <a:rPr lang="en-US" dirty="0" smtClean="0">
                <a:solidFill>
                  <a:srgbClr val="000000"/>
                </a:solidFill>
                <a:latin typeface="Helvetica" charset="0"/>
                <a:cs typeface="Helvetica" charset="0"/>
                <a:sym typeface="Helvetica" charset="0"/>
              </a:rPr>
              <a:t>ute it (barring </a:t>
            </a:r>
            <a:r>
              <a:rPr lang="en-US" u="sng" dirty="0" smtClean="0">
                <a:solidFill>
                  <a:srgbClr val="009E99"/>
                </a:solidFill>
                <a:latin typeface="Arial" pitchFamily="34" charset="0"/>
                <a:cs typeface="Arial" pitchFamily="34" charset="0"/>
                <a:sym typeface="Arial" pitchFamily="34" charset="0"/>
              </a:rPr>
              <a:t>fair use</a:t>
            </a:r>
            <a:r>
              <a:rPr lang="en-US" dirty="0" smtClean="0">
                <a:solidFill>
                  <a:srgbClr val="000000"/>
                </a:solidFill>
                <a:latin typeface="Helvetica" charset="0"/>
                <a:cs typeface="Helvetica" charset="0"/>
                <a:sym typeface="Helvetica" charset="0"/>
              </a:rPr>
              <a:t>), except under the terms of the </a:t>
            </a:r>
            <a:r>
              <a:rPr lang="en-US" dirty="0" err="1" smtClean="0">
                <a:solidFill>
                  <a:srgbClr val="000000"/>
                </a:solidFill>
                <a:latin typeface="Helvetica" charset="0"/>
                <a:cs typeface="Helvetica" charset="0"/>
                <a:sym typeface="Helvetica" charset="0"/>
              </a:rPr>
              <a:t>co</a:t>
            </a:r>
            <a:r>
              <a:rPr lang="en-US" u="sng" dirty="0" err="1" smtClean="0">
                <a:solidFill>
                  <a:srgbClr val="009999"/>
                </a:solidFill>
                <a:latin typeface="Helvetica" charset="0"/>
                <a:cs typeface="Helvetica" charset="0"/>
                <a:sym typeface="Helvetica" charset="0"/>
              </a:rPr>
              <a:t>pyleft</a:t>
            </a:r>
            <a:r>
              <a:rPr lang="en-US" u="sng" dirty="0" smtClean="0">
                <a:solidFill>
                  <a:srgbClr val="009999"/>
                </a:solidFill>
                <a:latin typeface="Helvetica" charset="0"/>
                <a:cs typeface="Helvetica" charset="0"/>
                <a:sym typeface="Helvetica"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0224AC35-B804-4BE6-AE20-01B1F4BB31F7}"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akaiproject.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otsorange.png"/>
          <p:cNvPicPr>
            <a:picLocks noChangeAspect="1"/>
          </p:cNvPicPr>
          <p:nvPr userDrawn="1"/>
        </p:nvPicPr>
        <p:blipFill>
          <a:blip r:embed="rId2"/>
          <a:srcRect l="833" t="88017"/>
          <a:stretch>
            <a:fillRect/>
          </a:stretch>
        </p:blipFill>
        <p:spPr bwMode="auto">
          <a:xfrm>
            <a:off x="76200" y="6324600"/>
            <a:ext cx="9067800" cy="457200"/>
          </a:xfrm>
          <a:prstGeom prst="rect">
            <a:avLst/>
          </a:prstGeom>
          <a:noFill/>
          <a:ln w="9525">
            <a:noFill/>
            <a:miter lim="800000"/>
            <a:headEnd/>
            <a:tailEnd/>
          </a:ln>
        </p:spPr>
      </p:pic>
      <p:pic>
        <p:nvPicPr>
          <p:cNvPr id="5" name="Picture 10" descr="09Conferencelogo.png"/>
          <p:cNvPicPr>
            <a:picLocks noChangeAspect="1"/>
          </p:cNvPicPr>
          <p:nvPr userDrawn="1"/>
        </p:nvPicPr>
        <p:blipFill>
          <a:blip r:embed="rId3"/>
          <a:srcRect/>
          <a:stretch>
            <a:fillRect/>
          </a:stretch>
        </p:blipFill>
        <p:spPr bwMode="auto">
          <a:xfrm>
            <a:off x="7239000" y="152400"/>
            <a:ext cx="1752600" cy="414338"/>
          </a:xfrm>
          <a:prstGeom prst="rect">
            <a:avLst/>
          </a:prstGeom>
          <a:noFill/>
          <a:ln w="9525">
            <a:noFill/>
            <a:miter lim="800000"/>
            <a:headEnd/>
            <a:tailEnd/>
          </a:ln>
        </p:spPr>
      </p:pic>
      <p:pic>
        <p:nvPicPr>
          <p:cNvPr id="6" name="Picture 11"/>
          <p:cNvPicPr>
            <a:picLocks noChangeAspect="1"/>
          </p:cNvPicPr>
          <p:nvPr/>
        </p:nvPicPr>
        <p:blipFill>
          <a:blip r:embed="rId4"/>
          <a:srcRect/>
          <a:stretch>
            <a:fillRect/>
          </a:stretch>
        </p:blipFill>
        <p:spPr bwMode="auto">
          <a:xfrm>
            <a:off x="546100" y="152400"/>
            <a:ext cx="977900" cy="88900"/>
          </a:xfrm>
          <a:prstGeom prst="rect">
            <a:avLst/>
          </a:prstGeom>
          <a:noFill/>
          <a:ln w="9525">
            <a:noFill/>
            <a:miter lim="800000"/>
            <a:headEnd/>
            <a:tailEnd/>
          </a:ln>
        </p:spPr>
      </p:pic>
      <p:sp>
        <p:nvSpPr>
          <p:cNvPr id="7" name="Rectangle 6"/>
          <p:cNvSpPr>
            <a:spLocks noChangeArrowheads="1"/>
          </p:cNvSpPr>
          <p:nvPr userDrawn="1"/>
        </p:nvSpPr>
        <p:spPr bwMode="auto">
          <a:xfrm flipV="1">
            <a:off x="0" y="6218238"/>
            <a:ext cx="9144000" cy="639762"/>
          </a:xfrm>
          <a:prstGeom prst="rect">
            <a:avLst/>
          </a:prstGeom>
          <a:solidFill>
            <a:srgbClr val="FBC82B"/>
          </a:solidFill>
          <a:ln w="9525">
            <a:noFill/>
            <a:miter lim="800000"/>
            <a:headEnd/>
            <a:tailEnd/>
          </a:ln>
        </p:spPr>
        <p:txBody>
          <a:bodyPr anchor="ctr"/>
          <a:lstStyle/>
          <a:p>
            <a:pPr algn="ctr"/>
            <a:endParaRPr lang="en-US">
              <a:solidFill>
                <a:srgbClr val="FFFFFF"/>
              </a:solidFill>
              <a:latin typeface="Calibri" pitchFamily="34" charset="0"/>
            </a:endParaRPr>
          </a:p>
        </p:txBody>
      </p:sp>
      <p:pic>
        <p:nvPicPr>
          <p:cNvPr id="8" name="Picture 13" descr="Dotsorange.png"/>
          <p:cNvPicPr>
            <a:picLocks noChangeAspect="1"/>
          </p:cNvPicPr>
          <p:nvPr userDrawn="1"/>
        </p:nvPicPr>
        <p:blipFill>
          <a:blip r:embed="rId2"/>
          <a:srcRect l="833" t="88850"/>
          <a:stretch>
            <a:fillRect/>
          </a:stretch>
        </p:blipFill>
        <p:spPr bwMode="auto">
          <a:xfrm>
            <a:off x="76200" y="6356350"/>
            <a:ext cx="9067800" cy="425450"/>
          </a:xfrm>
          <a:prstGeom prst="rect">
            <a:avLst/>
          </a:prstGeom>
          <a:noFill/>
          <a:ln w="9525">
            <a:noFill/>
            <a:miter lim="800000"/>
            <a:headEnd/>
            <a:tailEnd/>
          </a:ln>
        </p:spPr>
      </p:pic>
      <p:sp>
        <p:nvSpPr>
          <p:cNvPr id="9" name="Rectangle 8"/>
          <p:cNvSpPr/>
          <p:nvPr userDrawn="1"/>
        </p:nvSpPr>
        <p:spPr>
          <a:xfrm>
            <a:off x="0" y="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10" name="Picture 14" descr="09Conferencelogo.png"/>
          <p:cNvPicPr>
            <a:picLocks noChangeAspect="1"/>
          </p:cNvPicPr>
          <p:nvPr userDrawn="1"/>
        </p:nvPicPr>
        <p:blipFill>
          <a:blip r:embed="rId3"/>
          <a:srcRect/>
          <a:stretch>
            <a:fillRect/>
          </a:stretch>
        </p:blipFill>
        <p:spPr bwMode="auto">
          <a:xfrm>
            <a:off x="2438400" y="990600"/>
            <a:ext cx="4389438" cy="1038225"/>
          </a:xfrm>
          <a:prstGeom prst="rect">
            <a:avLst/>
          </a:prstGeom>
          <a:noFill/>
          <a:ln w="9525">
            <a:noFill/>
            <a:miter lim="800000"/>
            <a:headEnd/>
            <a:tailEnd/>
          </a:ln>
        </p:spPr>
      </p:pic>
      <p:pic>
        <p:nvPicPr>
          <p:cNvPr id="11" name="Picture 15"/>
          <p:cNvPicPr>
            <a:picLocks noChangeAspect="1"/>
          </p:cNvPicPr>
          <p:nvPr userDrawn="1"/>
        </p:nvPicPr>
        <p:blipFill>
          <a:blip r:embed="rId5"/>
          <a:srcRect/>
          <a:stretch>
            <a:fillRect/>
          </a:stretch>
        </p:blipFill>
        <p:spPr bwMode="auto">
          <a:xfrm>
            <a:off x="4114800" y="2971800"/>
            <a:ext cx="977900" cy="88900"/>
          </a:xfrm>
          <a:prstGeom prst="rect">
            <a:avLst/>
          </a:prstGeom>
          <a:noFill/>
          <a:ln w="9525">
            <a:noFill/>
            <a:miter lim="800000"/>
            <a:headEnd/>
            <a:tailEnd/>
          </a:ln>
        </p:spPr>
      </p:pic>
      <p:pic>
        <p:nvPicPr>
          <p:cNvPr id="12" name="Picture 16"/>
          <p:cNvPicPr>
            <a:picLocks noChangeAspect="1"/>
          </p:cNvPicPr>
          <p:nvPr/>
        </p:nvPicPr>
        <p:blipFill>
          <a:blip r:embed="rId6">
            <a:lum bright="-28000" contrast="20000"/>
          </a:blip>
          <a:srcRect b="56917"/>
          <a:stretch>
            <a:fillRect/>
          </a:stretch>
        </p:blipFill>
        <p:spPr bwMode="auto">
          <a:xfrm>
            <a:off x="3790950" y="6369050"/>
            <a:ext cx="1563688" cy="365125"/>
          </a:xfrm>
          <a:prstGeom prst="rect">
            <a:avLst/>
          </a:prstGeom>
          <a:noFill/>
          <a:ln w="9525">
            <a:noFill/>
            <a:miter lim="800000"/>
            <a:headEnd/>
            <a:tailEnd/>
          </a:ln>
        </p:spPr>
      </p:pic>
      <p:sp>
        <p:nvSpPr>
          <p:cNvPr id="2" name="Title 1"/>
          <p:cNvSpPr>
            <a:spLocks noGrp="1"/>
          </p:cNvSpPr>
          <p:nvPr>
            <p:ph type="ctrTitle"/>
          </p:nvPr>
        </p:nvSpPr>
        <p:spPr>
          <a:xfrm>
            <a:off x="762000" y="2949575"/>
            <a:ext cx="7772400" cy="1470025"/>
          </a:xfrm>
        </p:spPr>
        <p:txBody>
          <a:bodyPr/>
          <a:lstStyle>
            <a:lvl1pPr algn="ct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4213225"/>
            <a:ext cx="6400800"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Footer Placeholder 4"/>
          <p:cNvSpPr>
            <a:spLocks noGrp="1"/>
          </p:cNvSpPr>
          <p:nvPr userDrawn="1">
            <p:ph type="ftr" sz="quarter" idx="10"/>
          </p:nvPr>
        </p:nvSpPr>
        <p:spPr/>
        <p:txBody>
          <a:bodyPr/>
          <a:lstStyle>
            <a:lvl1pPr>
              <a:defRPr/>
            </a:lvl1pPr>
          </a:lstStyle>
          <a:p>
            <a:endParaRPr lang="en-US"/>
          </a:p>
        </p:txBody>
      </p:sp>
      <p:sp>
        <p:nvSpPr>
          <p:cNvPr id="14" name="Date Placeholder 3"/>
          <p:cNvSpPr>
            <a:spLocks noGrp="1"/>
          </p:cNvSpPr>
          <p:nvPr userDrawn="1">
            <p:ph type="dt" sz="half" idx="11"/>
          </p:nvPr>
        </p:nvSpPr>
        <p:spPr/>
        <p:txBody>
          <a:bodyPr/>
          <a:lstStyle>
            <a:lvl1pPr>
              <a:defRPr/>
            </a:lvl1pPr>
          </a:lstStyle>
          <a:p>
            <a:fld id="{A0DE71A5-0AA9-48A2-B4B4-795A73231F7A}" type="datetime1">
              <a:rPr lang="en-US"/>
              <a:pPr/>
              <a:t>11/4/2009</a:t>
            </a:fld>
            <a:endParaRPr lang="en-US"/>
          </a:p>
        </p:txBody>
      </p:sp>
      <p:sp>
        <p:nvSpPr>
          <p:cNvPr id="15" name="Slide Number Placeholder 5"/>
          <p:cNvSpPr>
            <a:spLocks noGrp="1"/>
          </p:cNvSpPr>
          <p:nvPr userDrawn="1">
            <p:ph type="sldNum" sz="quarter" idx="12"/>
          </p:nvPr>
        </p:nvSpPr>
        <p:spPr/>
        <p:txBody>
          <a:bodyPr/>
          <a:lstStyle>
            <a:lvl1pPr>
              <a:defRPr/>
            </a:lvl1pPr>
          </a:lstStyle>
          <a:p>
            <a:fld id="{AD2465E9-032D-4980-B085-B84B9BBF9B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952D57-7FB7-4AB9-8213-A4C13F650E4F}" type="datetime1">
              <a:rPr lang="en-US"/>
              <a:pPr/>
              <a:t>11/4/2009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C07F27-78C2-47C3-82BA-8EFCD4F079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08EF231-5CE8-4FBA-97F6-96918BB961B0}" type="datetimeFigureOut">
              <a:rPr lang="en-US" smtClean="0"/>
              <a:pPr/>
              <a:t>11/4/2009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1263D9-B703-4004-9D51-ADC7A91E35A4}"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Picture 2" descr="Sakai Logo">
            <a:hlinkClick r:id="rId2"/>
          </p:cNvPr>
          <p:cNvPicPr>
            <a:picLocks noChangeAspect="1" noChangeArrowheads="1"/>
          </p:cNvPicPr>
          <p:nvPr userDrawn="1"/>
        </p:nvPicPr>
        <p:blipFill>
          <a:blip r:embed="rId3"/>
          <a:srcRect/>
          <a:stretch>
            <a:fillRect/>
          </a:stretch>
        </p:blipFill>
        <p:spPr bwMode="auto">
          <a:xfrm>
            <a:off x="7620000" y="6010275"/>
            <a:ext cx="1524000" cy="84772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5DF1DA-0138-4324-AC70-FE0A1D70B06F}" type="datetime1">
              <a:rPr lang="en-US"/>
              <a:pPr/>
              <a:t>11/4/2009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AA220B-24EF-4F02-A7F2-4D531B9639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1658A6-ED51-4E3E-ADE3-F7CDCAF8A95A}" type="datetime1">
              <a:rPr lang="en-US"/>
              <a:pPr/>
              <a:t>11/4/2009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E1EBA5-5195-4702-99F2-B3CF46753FB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559B7D8-3608-4C17-8D83-4C5F20FE6D53}" type="datetime1">
              <a:rPr lang="en-US"/>
              <a:pPr/>
              <a:t>11/4/2009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AB76718-048A-4803-AC51-A11F4B41CF1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B9B1057-F40B-491F-8F56-281EC20E8268}" type="datetime1">
              <a:rPr lang="en-US"/>
              <a:pPr/>
              <a:t>11/4/2009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D14F0E7-F956-4900-AEEC-7C92E81EACC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6C0A80-5E76-45EF-A8F6-B4F21987ED72}" type="datetime1">
              <a:rPr lang="en-US"/>
              <a:pPr/>
              <a:t>11/4/2009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355A67F-0C53-436F-8B64-8FEEAA41321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3602B85-E752-495E-8805-7722866DAE11}" type="datetime1">
              <a:rPr lang="en-US"/>
              <a:pPr/>
              <a:t>11/4/2009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C0EBA02-842A-46C6-85AF-47065D9853E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A0BA707-B963-4FAF-B71C-D04A5F4F32CF}" type="datetime1">
              <a:rPr lang="en-US"/>
              <a:pPr/>
              <a:t>11/4/2009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C7DAC68-C799-4870-8766-A192EAB754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DA553C-DDB5-49C5-A293-63A4E50D73D3}" type="datetime1">
              <a:rPr lang="en-US"/>
              <a:pPr/>
              <a:t>11/4/2009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57CABF-5479-4A81-A9CF-D1851C6AF17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FC702EE-838D-43FB-A73E-7469B1FBCFE7}" type="datetime1">
              <a:rPr lang="en-US"/>
              <a:pPr/>
              <a:t>11/4/2009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AF65888-7314-4BE8-8476-2EB40DDD1ECF}" type="slidenum">
              <a:rPr lang="en-US"/>
              <a:pPr/>
              <a:t>‹#›</a:t>
            </a:fld>
            <a:endParaRPr lang="en-US"/>
          </a:p>
        </p:txBody>
      </p:sp>
      <p:pic>
        <p:nvPicPr>
          <p:cNvPr id="1031" name="Picture 8" descr="Dotsorange.png"/>
          <p:cNvPicPr>
            <a:picLocks noChangeAspect="1"/>
          </p:cNvPicPr>
          <p:nvPr userDrawn="1"/>
        </p:nvPicPr>
        <p:blipFill>
          <a:blip r:embed="rId13"/>
          <a:srcRect l="833" t="88017"/>
          <a:stretch>
            <a:fillRect/>
          </a:stretch>
        </p:blipFill>
        <p:spPr bwMode="auto">
          <a:xfrm>
            <a:off x="76200" y="6324600"/>
            <a:ext cx="9067800" cy="457200"/>
          </a:xfrm>
          <a:prstGeom prst="rect">
            <a:avLst/>
          </a:prstGeom>
          <a:noFill/>
          <a:ln w="9525">
            <a:noFill/>
            <a:miter lim="800000"/>
            <a:headEnd/>
            <a:tailEnd/>
          </a:ln>
        </p:spPr>
      </p:pic>
      <p:pic>
        <p:nvPicPr>
          <p:cNvPr id="1032" name="Picture 10" descr="09Conferencelogo.png"/>
          <p:cNvPicPr>
            <a:picLocks noChangeAspect="1"/>
          </p:cNvPicPr>
          <p:nvPr userDrawn="1"/>
        </p:nvPicPr>
        <p:blipFill>
          <a:blip r:embed="rId14"/>
          <a:srcRect/>
          <a:stretch>
            <a:fillRect/>
          </a:stretch>
        </p:blipFill>
        <p:spPr bwMode="auto">
          <a:xfrm>
            <a:off x="7239000" y="152400"/>
            <a:ext cx="1752600" cy="414338"/>
          </a:xfrm>
          <a:prstGeom prst="rect">
            <a:avLst/>
          </a:prstGeom>
          <a:noFill/>
          <a:ln w="9525">
            <a:noFill/>
            <a:miter lim="800000"/>
            <a:headEnd/>
            <a:tailEnd/>
          </a:ln>
        </p:spPr>
      </p:pic>
      <p:pic>
        <p:nvPicPr>
          <p:cNvPr id="1033" name="Picture 11"/>
          <p:cNvPicPr>
            <a:picLocks noChangeAspect="1"/>
          </p:cNvPicPr>
          <p:nvPr/>
        </p:nvPicPr>
        <p:blipFill>
          <a:blip r:embed="rId15"/>
          <a:srcRect/>
          <a:stretch>
            <a:fillRect/>
          </a:stretch>
        </p:blipFill>
        <p:spPr bwMode="auto">
          <a:xfrm>
            <a:off x="546100" y="152400"/>
            <a:ext cx="977900" cy="88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xStyles>
    <p:titleStyle>
      <a:lvl1pPr algn="l" defTabSz="457200" rtl="0" eaLnBrk="0" fontAlgn="base" hangingPunct="0">
        <a:spcBef>
          <a:spcPct val="0"/>
        </a:spcBef>
        <a:spcAft>
          <a:spcPct val="0"/>
        </a:spcAft>
        <a:defRPr sz="3000" b="1" kern="1200" cap="all">
          <a:solidFill>
            <a:srgbClr val="FC7F1D"/>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rgbClr val="FC7F1D"/>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7BA62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7BA62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7BA62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7BA62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7BA62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kaiproject.org/"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akaiproject.org/" TargetMode="External"/><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akaiproject.org/" TargetMode="External"/><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6.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akaiproject.org/" TargetMode="External"/><Relationship Id="rId7" Type="http://schemas.openxmlformats.org/officeDocument/2006/relationships/diagramQuickStyle" Target="../diagrams/quickStyle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6.pn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ist.edu/publicaffairs/connected.html" TargetMode="External"/><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kaiproject.or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gif"/><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akaiproject.org/" TargetMode="External"/><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akaiproject.org/" TargetMode="External"/><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6.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220717" y="3091469"/>
            <a:ext cx="8718331" cy="1470025"/>
          </a:xfrm>
        </p:spPr>
        <p:txBody>
          <a:bodyPr/>
          <a:lstStyle/>
          <a:p>
            <a:r>
              <a:rPr lang="en-US" dirty="0" smtClean="0"/>
              <a:t>Community-Source Evaluation Strategies: Is Sakai Right for Your Institution?</a:t>
            </a:r>
            <a:endParaRPr lang="en-US" dirty="0"/>
          </a:p>
        </p:txBody>
      </p:sp>
      <p:sp>
        <p:nvSpPr>
          <p:cNvPr id="13315" name="Subtitle 2"/>
          <p:cNvSpPr>
            <a:spLocks noGrp="1"/>
          </p:cNvSpPr>
          <p:nvPr>
            <p:ph type="subTitle" idx="1"/>
          </p:nvPr>
        </p:nvSpPr>
        <p:spPr>
          <a:xfrm>
            <a:off x="1447800" y="4607375"/>
            <a:ext cx="6400800" cy="1219200"/>
          </a:xfrm>
        </p:spPr>
        <p:txBody>
          <a:bodyPr/>
          <a:lstStyle/>
          <a:p>
            <a:pPr eaLnBrk="1" hangingPunct="1"/>
            <a:r>
              <a:rPr lang="en-US" dirty="0" smtClean="0">
                <a:latin typeface="Arial" charset="0"/>
                <a:ea typeface="ＭＳ Ｐゴシック" pitchFamily="80" charset="-128"/>
              </a:rPr>
              <a:t>Josh Baron   |  November 5, 2009</a:t>
            </a:r>
          </a:p>
        </p:txBody>
      </p:sp>
      <p:pic>
        <p:nvPicPr>
          <p:cNvPr id="4" name="Picture 14" descr="Se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96706" y="4624809"/>
            <a:ext cx="1302188" cy="1312128"/>
          </a:xfrm>
          <a:prstGeom prst="rect">
            <a:avLst/>
          </a:prstGeom>
          <a:noFill/>
        </p:spPr>
      </p:pic>
      <p:pic>
        <p:nvPicPr>
          <p:cNvPr id="5" name="Picture 18"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124700" y="4990181"/>
            <a:ext cx="1447800" cy="8048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1463" y="2370185"/>
            <a:ext cx="2868612" cy="1595438"/>
          </a:xfrm>
          <a:prstGeom prst="rect">
            <a:avLst/>
          </a:prstGeom>
          <a:noFill/>
          <a:ln w="9525">
            <a:noFill/>
            <a:miter lim="800000"/>
            <a:headEnd/>
            <a:tailEnd/>
          </a:ln>
        </p:spPr>
      </p:pic>
      <p:sp>
        <p:nvSpPr>
          <p:cNvPr id="10244" name="TextBox 7"/>
          <p:cNvSpPr txBox="1">
            <a:spLocks noChangeArrowheads="1"/>
          </p:cNvSpPr>
          <p:nvPr/>
        </p:nvSpPr>
        <p:spPr bwMode="auto">
          <a:xfrm>
            <a:off x="152400" y="381000"/>
            <a:ext cx="3276600" cy="595313"/>
          </a:xfrm>
          <a:prstGeom prst="rect">
            <a:avLst/>
          </a:prstGeom>
          <a:noFill/>
          <a:ln w="9525">
            <a:noFill/>
            <a:miter lim="800000"/>
            <a:headEnd/>
            <a:tailEnd/>
          </a:ln>
        </p:spPr>
        <p:txBody>
          <a:bodyPr lIns="91430" tIns="45715" rIns="91430" bIns="45715">
            <a:spAutoFit/>
          </a:bodyPr>
          <a:lstStyle/>
          <a:p>
            <a:pPr algn="ctr" defTabSz="422275"/>
            <a:r>
              <a:rPr lang="en-US" sz="3300">
                <a:solidFill>
                  <a:srgbClr val="616BB0"/>
                </a:solidFill>
                <a:latin typeface="Trade Gothic LT Std Bold 2" charset="0"/>
                <a:ea typeface="ヒラギノ角ゴ ProN W6" pitchFamily="96" charset="-128"/>
                <a:sym typeface="Trade Gothic LT Std Bold 2" charset="0"/>
              </a:rPr>
              <a:t>What is Sakai?</a:t>
            </a:r>
          </a:p>
        </p:txBody>
      </p:sp>
      <p:graphicFrame>
        <p:nvGraphicFramePr>
          <p:cNvPr id="6" name="Content Placeholder 4"/>
          <p:cNvGraphicFramePr>
            <a:graphicFrameLocks/>
          </p:cNvGraphicFramePr>
          <p:nvPr/>
        </p:nvGraphicFramePr>
        <p:xfrm>
          <a:off x="1837955" y="38864"/>
          <a:ext cx="7306444" cy="6248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160276"/>
            <a:ext cx="8382000" cy="1143000"/>
          </a:xfrm>
        </p:spPr>
        <p:txBody>
          <a:bodyPr/>
          <a:lstStyle/>
          <a:p>
            <a:r>
              <a:rPr lang="en-US" dirty="0" smtClean="0"/>
              <a:t>The </a:t>
            </a:r>
            <a:r>
              <a:rPr lang="en-US" dirty="0" err="1" smtClean="0"/>
              <a:t>sakai</a:t>
            </a:r>
            <a:r>
              <a:rPr lang="en-US" dirty="0" smtClean="0"/>
              <a:t> community</a:t>
            </a:r>
            <a:endParaRPr lang="en-US" dirty="0"/>
          </a:p>
        </p:txBody>
      </p:sp>
      <p:pic>
        <p:nvPicPr>
          <p:cNvPr id="23555" name="Picture 3"/>
          <p:cNvPicPr>
            <a:picLocks noChangeAspect="1" noChangeArrowheads="1"/>
          </p:cNvPicPr>
          <p:nvPr/>
        </p:nvPicPr>
        <p:blipFill>
          <a:blip r:embed="rId3"/>
          <a:srcRect/>
          <a:stretch>
            <a:fillRect/>
          </a:stretch>
        </p:blipFill>
        <p:spPr bwMode="auto">
          <a:xfrm>
            <a:off x="599094" y="1235075"/>
            <a:ext cx="7962900" cy="5200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1463" y="2370185"/>
            <a:ext cx="2868612" cy="1595438"/>
          </a:xfrm>
          <a:prstGeom prst="rect">
            <a:avLst/>
          </a:prstGeom>
          <a:noFill/>
          <a:ln w="9525">
            <a:noFill/>
            <a:miter lim="800000"/>
            <a:headEnd/>
            <a:tailEnd/>
          </a:ln>
        </p:spPr>
      </p:pic>
      <p:graphicFrame>
        <p:nvGraphicFramePr>
          <p:cNvPr id="6" name="Content Placeholder 4"/>
          <p:cNvGraphicFramePr>
            <a:graphicFrameLocks/>
          </p:cNvGraphicFramePr>
          <p:nvPr/>
        </p:nvGraphicFramePr>
        <p:xfrm>
          <a:off x="1837955" y="38864"/>
          <a:ext cx="7306444" cy="6248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292" name="TextBox 7"/>
          <p:cNvSpPr txBox="1">
            <a:spLocks noChangeArrowheads="1"/>
          </p:cNvSpPr>
          <p:nvPr/>
        </p:nvSpPr>
        <p:spPr bwMode="auto">
          <a:xfrm>
            <a:off x="152400" y="381000"/>
            <a:ext cx="3276600" cy="595313"/>
          </a:xfrm>
          <a:prstGeom prst="rect">
            <a:avLst/>
          </a:prstGeom>
          <a:noFill/>
          <a:ln w="9525">
            <a:noFill/>
            <a:miter lim="800000"/>
            <a:headEnd/>
            <a:tailEnd/>
          </a:ln>
        </p:spPr>
        <p:txBody>
          <a:bodyPr lIns="91430" tIns="45715" rIns="91430" bIns="45715">
            <a:spAutoFit/>
          </a:bodyPr>
          <a:lstStyle/>
          <a:p>
            <a:pPr algn="ctr" defTabSz="422275"/>
            <a:r>
              <a:rPr lang="en-US" sz="3300">
                <a:solidFill>
                  <a:srgbClr val="616BB0"/>
                </a:solidFill>
                <a:latin typeface="Trade Gothic LT Std Bold 2" charset="0"/>
                <a:ea typeface="ヒラギノ角ゴ ProN W6" pitchFamily="96" charset="-128"/>
                <a:sym typeface="Trade Gothic LT Std Bold 2" charset="0"/>
              </a:rPr>
              <a:t>What is Sakai?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r>
              <a:rPr lang="en-US" smtClean="0"/>
              <a:t>Open Source Model: Licensing</a:t>
            </a:r>
          </a:p>
        </p:txBody>
      </p:sp>
      <p:sp>
        <p:nvSpPr>
          <p:cNvPr id="13315" name="Rectangle 2"/>
          <p:cNvSpPr>
            <a:spLocks noGrp="1" noChangeArrowheads="1"/>
          </p:cNvSpPr>
          <p:nvPr>
            <p:ph type="body" idx="1"/>
          </p:nvPr>
        </p:nvSpPr>
        <p:spPr/>
        <p:txBody>
          <a:bodyPr/>
          <a:lstStyle/>
          <a:p>
            <a:r>
              <a:rPr lang="en-US" b="1" dirty="0" smtClean="0"/>
              <a:t>OPEN LICENSING</a:t>
            </a:r>
          </a:p>
          <a:p>
            <a:pPr lvl="1"/>
            <a:r>
              <a:rPr lang="en-US" dirty="0" smtClean="0"/>
              <a:t>Sakai’s software is made available under </a:t>
            </a:r>
            <a:br>
              <a:rPr lang="en-US" dirty="0" smtClean="0"/>
            </a:br>
            <a:r>
              <a:rPr lang="en-US" dirty="0" smtClean="0"/>
              <a:t>the terms of the ECL, a variant of the Apache license</a:t>
            </a:r>
          </a:p>
          <a:p>
            <a:r>
              <a:rPr lang="en-US" b="1" dirty="0" smtClean="0"/>
              <a:t>NO FEES OR ROYALTIES</a:t>
            </a:r>
          </a:p>
          <a:p>
            <a:pPr lvl="1"/>
            <a:r>
              <a:rPr lang="en-US" dirty="0" smtClean="0"/>
              <a:t>Sakai is free to acquire, use, copy, modify, merge, publish, redistribute &amp; sublicense for any purpose provided our copyright notice &amp; disclaimer are included.</a:t>
            </a:r>
          </a:p>
          <a:p>
            <a:r>
              <a:rPr lang="en-US" b="1" dirty="0" smtClean="0"/>
              <a:t>CANNOT BE SOLD!</a:t>
            </a:r>
          </a:p>
          <a:p>
            <a:pPr lvl="1"/>
            <a:r>
              <a:rPr lang="en-US" dirty="0" smtClean="0"/>
              <a:t>Because of its licensing and Sakai Foundation’s ownership of copyrights and trademarks, Sakai cannot be sold to other entities!</a:t>
            </a:r>
          </a:p>
        </p:txBody>
      </p:sp>
      <p:pic>
        <p:nvPicPr>
          <p:cNvPr id="13316" name="Picture 3"/>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7028517" y="996108"/>
            <a:ext cx="1795462" cy="1528763"/>
          </a:xfrm>
          <a:prstGeom prst="rect">
            <a:avLst/>
          </a:prstGeom>
          <a:noFill/>
          <a:ln w="25400">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1463" y="2370185"/>
            <a:ext cx="2868612" cy="1595438"/>
          </a:xfrm>
          <a:prstGeom prst="rect">
            <a:avLst/>
          </a:prstGeom>
          <a:noFill/>
          <a:ln w="9525">
            <a:noFill/>
            <a:miter lim="800000"/>
            <a:headEnd/>
            <a:tailEnd/>
          </a:ln>
        </p:spPr>
      </p:pic>
      <p:graphicFrame>
        <p:nvGraphicFramePr>
          <p:cNvPr id="6" name="Content Placeholder 4"/>
          <p:cNvGraphicFramePr>
            <a:graphicFrameLocks/>
          </p:cNvGraphicFramePr>
          <p:nvPr/>
        </p:nvGraphicFramePr>
        <p:xfrm>
          <a:off x="1837955" y="38864"/>
          <a:ext cx="7306444" cy="6248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340" name="TextBox 7"/>
          <p:cNvSpPr txBox="1">
            <a:spLocks noChangeArrowheads="1"/>
          </p:cNvSpPr>
          <p:nvPr/>
        </p:nvSpPr>
        <p:spPr bwMode="auto">
          <a:xfrm>
            <a:off x="152400" y="381000"/>
            <a:ext cx="3276600" cy="673100"/>
          </a:xfrm>
          <a:prstGeom prst="rect">
            <a:avLst/>
          </a:prstGeom>
          <a:noFill/>
          <a:ln w="9525">
            <a:noFill/>
            <a:miter lim="800000"/>
            <a:headEnd/>
            <a:tailEnd/>
          </a:ln>
        </p:spPr>
        <p:txBody>
          <a:bodyPr lIns="91430" tIns="45715" rIns="91430" bIns="45715">
            <a:spAutoFit/>
          </a:bodyPr>
          <a:lstStyle/>
          <a:p>
            <a:pPr algn="ctr" defTabSz="422275"/>
            <a:r>
              <a:rPr lang="en-US" sz="3300">
                <a:solidFill>
                  <a:srgbClr val="616BB0"/>
                </a:solidFill>
                <a:latin typeface="Trade Gothic LT Std Bold 2" charset="0"/>
                <a:ea typeface="ヒラギノ角ゴ ProN W6" pitchFamily="96" charset="-128"/>
                <a:sym typeface="Trade Gothic LT Std Bold 2" charset="0"/>
              </a:rPr>
              <a:t>What is Sakai?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The Foundation</a:t>
            </a:r>
          </a:p>
        </p:txBody>
      </p:sp>
      <p:sp>
        <p:nvSpPr>
          <p:cNvPr id="15363" name="Rectangle 3"/>
          <p:cNvSpPr>
            <a:spLocks noGrp="1" noChangeArrowheads="1"/>
          </p:cNvSpPr>
          <p:nvPr>
            <p:ph sz="quarter" idx="1"/>
          </p:nvPr>
        </p:nvSpPr>
        <p:spPr>
          <a:xfrm>
            <a:off x="849313" y="1665288"/>
            <a:ext cx="7440612" cy="4467225"/>
          </a:xfrm>
        </p:spPr>
        <p:txBody>
          <a:bodyPr/>
          <a:lstStyle/>
          <a:p>
            <a:pPr eaLnBrk="1" hangingPunct="1">
              <a:lnSpc>
                <a:spcPct val="80000"/>
              </a:lnSpc>
            </a:pPr>
            <a:r>
              <a:rPr lang="en-US" sz="2000" b="1" dirty="0" smtClean="0"/>
              <a:t>MISSION  </a:t>
            </a:r>
            <a:r>
              <a:rPr lang="en-US" sz="2000" dirty="0" smtClean="0"/>
              <a:t>— manage &amp; protect intellectual property; provide basic infrastructure &amp; small staff; help coordinate design, development, testing &amp; distribution of software; champion open source &amp; open standards.</a:t>
            </a:r>
          </a:p>
          <a:p>
            <a:pPr eaLnBrk="1" hangingPunct="1">
              <a:lnSpc>
                <a:spcPct val="80000"/>
              </a:lnSpc>
            </a:pPr>
            <a:r>
              <a:rPr lang="en-US" sz="2000" b="1" dirty="0" smtClean="0"/>
              <a:t>GOVERNANCE </a:t>
            </a:r>
            <a:r>
              <a:rPr lang="en-US" sz="2000" dirty="0" smtClean="0"/>
              <a:t>— ten board members elected by member reps to serve three-year terms; Executive Director manages day-to-day operations.  </a:t>
            </a:r>
            <a:r>
              <a:rPr lang="en-US" sz="2000" dirty="0" smtClean="0">
                <a:solidFill>
                  <a:srgbClr val="7581BF"/>
                </a:solidFill>
              </a:rPr>
              <a:t>Product Council</a:t>
            </a:r>
            <a:r>
              <a:rPr lang="en-US" sz="2000" dirty="0" smtClean="0">
                <a:solidFill>
                  <a:srgbClr val="FFC000"/>
                </a:solidFill>
              </a:rPr>
              <a:t> </a:t>
            </a:r>
            <a:r>
              <a:rPr lang="en-US" sz="2000" dirty="0" smtClean="0"/>
              <a:t>(new!) oversees and coordinates releases.</a:t>
            </a:r>
          </a:p>
          <a:p>
            <a:pPr eaLnBrk="1" hangingPunct="1">
              <a:lnSpc>
                <a:spcPct val="80000"/>
              </a:lnSpc>
            </a:pPr>
            <a:r>
              <a:rPr lang="en-US" sz="2000" b="1" dirty="0" smtClean="0"/>
              <a:t>PARTNERS </a:t>
            </a:r>
            <a:r>
              <a:rPr lang="en-US" sz="2000" dirty="0" smtClean="0"/>
              <a:t>— over 100 member organizations contribute $10K per year ($5K for smaller institutions).</a:t>
            </a:r>
          </a:p>
          <a:p>
            <a:pPr eaLnBrk="1" hangingPunct="1">
              <a:lnSpc>
                <a:spcPct val="80000"/>
              </a:lnSpc>
            </a:pPr>
            <a:r>
              <a:rPr lang="en-US" sz="2000" b="1" dirty="0" smtClean="0"/>
              <a:t>BUDGET </a:t>
            </a:r>
            <a:r>
              <a:rPr lang="en-US" sz="2000" dirty="0" smtClean="0"/>
              <a:t>— funds 4-6 staffers, admin services, computing infrastructure, project coordination, </a:t>
            </a:r>
            <a:r>
              <a:rPr lang="en-US" sz="2000" dirty="0" smtClean="0">
                <a:solidFill>
                  <a:srgbClr val="7581BF"/>
                </a:solidFill>
              </a:rPr>
              <a:t>conferences</a:t>
            </a:r>
            <a:r>
              <a:rPr lang="en-US" sz="2000" dirty="0" smtClean="0"/>
              <a:t>, Sakai Fellows Program, advocacy &amp; outreach activities.</a:t>
            </a:r>
          </a:p>
          <a:p>
            <a:pPr eaLnBrk="1" hangingPunct="1">
              <a:lnSpc>
                <a:spcPct val="80000"/>
              </a:lnSpc>
            </a:pPr>
            <a:endParaRPr lang="en-US" sz="2000" dirty="0" smtClean="0"/>
          </a:p>
        </p:txBody>
      </p:sp>
      <p:sp>
        <p:nvSpPr>
          <p:cNvPr id="4" name="TextBox 3"/>
          <p:cNvSpPr txBox="1"/>
          <p:nvPr/>
        </p:nvSpPr>
        <p:spPr>
          <a:xfrm>
            <a:off x="457200" y="5328745"/>
            <a:ext cx="8103476" cy="646331"/>
          </a:xfrm>
          <a:prstGeom prst="rect">
            <a:avLst/>
          </a:prstGeom>
          <a:noFill/>
        </p:spPr>
        <p:txBody>
          <a:bodyPr wrap="square" rtlCol="0">
            <a:spAutoFit/>
          </a:bodyPr>
          <a:lstStyle/>
          <a:p>
            <a:pPr algn="ctr"/>
            <a:r>
              <a:rPr lang="en-US" b="1" dirty="0" smtClean="0"/>
              <a:t>Enjoying Denver? Come on back for the </a:t>
            </a:r>
            <a:r>
              <a:rPr lang="en-US" b="1" dirty="0" smtClean="0">
                <a:solidFill>
                  <a:srgbClr val="FC7F1D"/>
                </a:solidFill>
              </a:rPr>
              <a:t>11</a:t>
            </a:r>
            <a:r>
              <a:rPr lang="en-US" b="1" baseline="30000" dirty="0" smtClean="0">
                <a:solidFill>
                  <a:srgbClr val="FC7F1D"/>
                </a:solidFill>
              </a:rPr>
              <a:t>th</a:t>
            </a:r>
            <a:r>
              <a:rPr lang="en-US" b="1" dirty="0" smtClean="0">
                <a:solidFill>
                  <a:srgbClr val="FC7F1D"/>
                </a:solidFill>
              </a:rPr>
              <a:t> International Sakai Conference</a:t>
            </a:r>
            <a:r>
              <a:rPr lang="en-US" b="1" dirty="0" smtClean="0">
                <a:solidFill>
                  <a:schemeClr val="tx2"/>
                </a:solidFill>
              </a:rPr>
              <a:t> </a:t>
            </a:r>
            <a:r>
              <a:rPr lang="en-US" b="1" dirty="0" smtClean="0"/>
              <a:t>– July 2010 in Denver</a:t>
            </a:r>
            <a:endParaRPr lang="en-US"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0" dirty="0" smtClean="0"/>
              <a:t>Our New Website!</a:t>
            </a:r>
            <a:br>
              <a:rPr lang="en-US" b="0" dirty="0" smtClean="0"/>
            </a:br>
            <a:r>
              <a:rPr lang="en-US" dirty="0" smtClean="0"/>
              <a:t>www.sakaiproject.org</a:t>
            </a:r>
            <a:endParaRPr lang="en-US" dirty="0"/>
          </a:p>
        </p:txBody>
      </p:sp>
      <p:pic>
        <p:nvPicPr>
          <p:cNvPr id="79875" name="Picture 3"/>
          <p:cNvPicPr>
            <a:picLocks noChangeAspect="1" noChangeArrowheads="1"/>
          </p:cNvPicPr>
          <p:nvPr/>
        </p:nvPicPr>
        <p:blipFill>
          <a:blip r:embed="rId2"/>
          <a:srcRect/>
          <a:stretch>
            <a:fillRect/>
          </a:stretch>
        </p:blipFill>
        <p:spPr bwMode="auto">
          <a:xfrm>
            <a:off x="1466193" y="1887576"/>
            <a:ext cx="6412953" cy="3549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183894"/>
            <a:ext cx="7772400" cy="1362075"/>
          </a:xfrm>
        </p:spPr>
        <p:txBody>
          <a:bodyPr/>
          <a:lstStyle/>
          <a:p>
            <a:pPr algn="ctr"/>
            <a:r>
              <a:rPr lang="en-US" dirty="0" smtClean="0"/>
              <a:t>Marist College’s </a:t>
            </a:r>
            <a:br>
              <a:rPr lang="en-US" dirty="0" smtClean="0"/>
            </a:br>
            <a:r>
              <a:rPr lang="en-US" dirty="0" smtClean="0"/>
              <a:t>Sakai Journey</a:t>
            </a:r>
            <a:endParaRPr lang="en-US" dirty="0"/>
          </a:p>
        </p:txBody>
      </p:sp>
      <p:pic>
        <p:nvPicPr>
          <p:cNvPr id="7" name="Picture 14" descr="Se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05048" y="3749565"/>
            <a:ext cx="1663700" cy="1676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Marist College Snapshot</a:t>
            </a:r>
            <a:endParaRPr lang="en-US" dirty="0"/>
          </a:p>
        </p:txBody>
      </p:sp>
      <p:sp>
        <p:nvSpPr>
          <p:cNvPr id="242691" name="Rectangle 3"/>
          <p:cNvSpPr>
            <a:spLocks noGrp="1" noChangeArrowheads="1"/>
          </p:cNvSpPr>
          <p:nvPr>
            <p:ph type="body" idx="1"/>
          </p:nvPr>
        </p:nvSpPr>
        <p:spPr/>
        <p:txBody>
          <a:bodyPr/>
          <a:lstStyle/>
          <a:p>
            <a:r>
              <a:rPr lang="en-US" dirty="0" smtClean="0"/>
              <a:t>Comprehensive liberal arts college </a:t>
            </a:r>
          </a:p>
          <a:p>
            <a:r>
              <a:rPr lang="en-US" dirty="0" smtClean="0"/>
              <a:t>Located in Poughkeepsie, New York</a:t>
            </a:r>
          </a:p>
          <a:p>
            <a:r>
              <a:rPr lang="en-US" dirty="0" smtClean="0"/>
              <a:t>5700 FTE students, 220 full-time faculty, 450 part-time faculty</a:t>
            </a:r>
          </a:p>
          <a:p>
            <a:r>
              <a:rPr lang="en-US" dirty="0" smtClean="0"/>
              <a:t>Strategic plan calls for growth in distance learning</a:t>
            </a:r>
          </a:p>
          <a:p>
            <a:r>
              <a:rPr lang="en-US" dirty="0" smtClean="0"/>
              <a:t>LMS is a “business critical” technology</a:t>
            </a:r>
            <a:endParaRPr lang="en-US" dirty="0"/>
          </a:p>
        </p:txBody>
      </p:sp>
      <p:pic>
        <p:nvPicPr>
          <p:cNvPr id="242692" name="Picture 4" descr="Marist Among Most Connected Campuses">
            <a:hlinkClick r:id="rId3"/>
          </p:cNvPr>
          <p:cNvPicPr>
            <a:picLocks noChangeAspect="1" noChangeArrowheads="1"/>
          </p:cNvPicPr>
          <p:nvPr/>
        </p:nvPicPr>
        <p:blipFill>
          <a:blip r:embed="rId4"/>
          <a:srcRect/>
          <a:stretch>
            <a:fillRect/>
          </a:stretch>
        </p:blipFill>
        <p:spPr bwMode="auto">
          <a:xfrm>
            <a:off x="2619702" y="4973998"/>
            <a:ext cx="952500" cy="885825"/>
          </a:xfrm>
          <a:prstGeom prst="rect">
            <a:avLst/>
          </a:prstGeom>
          <a:noFill/>
        </p:spPr>
      </p:pic>
      <p:pic>
        <p:nvPicPr>
          <p:cNvPr id="242694" name="Picture 6" descr="2006 Campus Technology Innovator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43902" y="5126398"/>
            <a:ext cx="1066800" cy="788988"/>
          </a:xfrm>
          <a:prstGeom prst="rect">
            <a:avLst/>
          </a:prstGeom>
          <a:noFill/>
        </p:spPr>
      </p:pic>
      <p:pic>
        <p:nvPicPr>
          <p:cNvPr id="242706" name="Picture 18" descr="Sakai Logo">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991302" y="5050198"/>
            <a:ext cx="1447800" cy="804862"/>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smtClean="0"/>
              <a:t>How I (really) got started…</a:t>
            </a:r>
            <a:endParaRPr lang="en-US" dirty="0"/>
          </a:p>
        </p:txBody>
      </p:sp>
      <p:sp>
        <p:nvSpPr>
          <p:cNvPr id="264195" name="Rectangle 3"/>
          <p:cNvSpPr>
            <a:spLocks noGrp="1" noChangeArrowheads="1"/>
          </p:cNvSpPr>
          <p:nvPr>
            <p:ph type="body" idx="1"/>
          </p:nvPr>
        </p:nvSpPr>
        <p:spPr>
          <a:xfrm>
            <a:off x="630619" y="1290140"/>
            <a:ext cx="8255771" cy="5181600"/>
          </a:xfrm>
        </p:spPr>
        <p:txBody>
          <a:bodyPr>
            <a:normAutofit fontScale="70000" lnSpcReduction="20000"/>
          </a:bodyPr>
          <a:lstStyle/>
          <a:p>
            <a:pPr>
              <a:buNone/>
            </a:pPr>
            <a:r>
              <a:rPr lang="en-US" sz="4600" i="1" dirty="0" smtClean="0"/>
              <a:t>Flash Back to Spring 2005…</a:t>
            </a:r>
            <a:endParaRPr lang="en-US" dirty="0" smtClean="0"/>
          </a:p>
          <a:p>
            <a:pPr>
              <a:buNone/>
            </a:pPr>
            <a:endParaRPr lang="en-US" sz="4000" b="1" dirty="0" smtClean="0"/>
          </a:p>
          <a:p>
            <a:pPr>
              <a:buNone/>
            </a:pPr>
            <a:r>
              <a:rPr lang="en-US" sz="4000" b="1" dirty="0" smtClean="0"/>
              <a:t>Senior </a:t>
            </a:r>
            <a:r>
              <a:rPr lang="en-US" sz="4000" b="1" dirty="0" err="1" smtClean="0"/>
              <a:t>Muckety</a:t>
            </a:r>
            <a:r>
              <a:rPr lang="en-US" sz="4000" b="1" dirty="0" smtClean="0"/>
              <a:t>-Muck: </a:t>
            </a:r>
            <a:r>
              <a:rPr lang="en-US" sz="4000" dirty="0" smtClean="0"/>
              <a:t>“Hey Josh, the College thinks an open-source (i.e.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a:t>
            </a:r>
            <a:r>
              <a:rPr lang="en-US" sz="4000" dirty="0" smtClean="0"/>
              <a:t>) CMS would be great (i.e.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a:t>
            </a:r>
            <a:r>
              <a:rPr lang="en-US" sz="4000" dirty="0" smtClean="0"/>
              <a:t>)! Could you develop a plan to adopt Sakai? (i.e. </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 save money</a:t>
            </a:r>
            <a:r>
              <a:rPr lang="en-US" sz="4000" dirty="0" smtClean="0"/>
              <a:t>)</a:t>
            </a:r>
          </a:p>
          <a:p>
            <a:pPr>
              <a:buNone/>
            </a:pPr>
            <a:endParaRPr lang="en-US" sz="4000" b="1" dirty="0" smtClean="0"/>
          </a:p>
          <a:p>
            <a:pPr>
              <a:buNone/>
            </a:pPr>
            <a:r>
              <a:rPr lang="en-US" sz="4000" b="1" dirty="0" smtClean="0"/>
              <a:t>Josh</a:t>
            </a:r>
            <a:r>
              <a:rPr lang="en-US" sz="4000" dirty="0" smtClean="0"/>
              <a:t>: “Wow, that sounds great! You guys are so smart!” (i.e. </a:t>
            </a:r>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I’m a dead man!</a:t>
            </a:r>
            <a:r>
              <a:rPr lang="en-US" sz="4000" dirty="0" smtClean="0"/>
              <a:t>)</a:t>
            </a:r>
          </a:p>
          <a:p>
            <a:endParaRPr lang="en-US" dirty="0" smtClean="0"/>
          </a:p>
          <a:p>
            <a:pPr>
              <a:buFont typeface="Wingdings" pitchFamily="2" charset="2"/>
              <a:buChar char="Ø"/>
            </a:pPr>
            <a:r>
              <a:rPr lang="en-US" b="1" i="1" dirty="0" smtClean="0"/>
              <a:t>My Secret Evil Plan</a:t>
            </a:r>
            <a:r>
              <a:rPr lang="en-US" dirty="0" smtClean="0"/>
              <a:t>: Learn about Sakai, identify all of the reasons why it was crazy and get approval for proprietary system.</a:t>
            </a:r>
          </a:p>
          <a:p>
            <a:endParaRPr lang="en-US" dirty="0" smtClean="0"/>
          </a:p>
          <a:p>
            <a:pPr algn="ctr">
              <a:buNone/>
            </a:pPr>
            <a:r>
              <a:rPr lang="en-US" dirty="0" smtClean="0"/>
              <a:t>My Secret Plan Failed Miserably!!!</a:t>
            </a:r>
            <a:endParaRPr lang="en-US" dirty="0"/>
          </a:p>
        </p:txBody>
      </p:sp>
      <p:pic>
        <p:nvPicPr>
          <p:cNvPr id="264196" name="Picture 4" descr="MCj04238200000[1]"/>
          <p:cNvPicPr>
            <a:picLocks noChangeAspect="1" noChangeArrowheads="1"/>
          </p:cNvPicPr>
          <p:nvPr/>
        </p:nvPicPr>
        <p:blipFill>
          <a:blip r:embed="rId2"/>
          <a:srcRect/>
          <a:stretch>
            <a:fillRect/>
          </a:stretch>
        </p:blipFill>
        <p:spPr bwMode="auto">
          <a:xfrm>
            <a:off x="7124700" y="933577"/>
            <a:ext cx="1143000" cy="10284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797269"/>
            <a:ext cx="7772400" cy="1362075"/>
          </a:xfrm>
        </p:spPr>
        <p:txBody>
          <a:bodyPr>
            <a:normAutofit/>
          </a:bodyPr>
          <a:lstStyle/>
          <a:p>
            <a:pPr algn="ctr"/>
            <a:r>
              <a:rPr lang="en-US" dirty="0" smtClean="0"/>
              <a:t>How many are</a:t>
            </a:r>
            <a:br>
              <a:rPr lang="en-US" dirty="0" smtClean="0"/>
            </a:br>
            <a:r>
              <a:rPr lang="en-US" dirty="0" smtClean="0"/>
              <a:t>running Sakai today?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24896"/>
            <a:ext cx="7772400" cy="2088538"/>
          </a:xfrm>
        </p:spPr>
        <p:txBody>
          <a:bodyPr>
            <a:normAutofit/>
          </a:bodyPr>
          <a:lstStyle/>
          <a:p>
            <a:pPr algn="ctr"/>
            <a:r>
              <a:rPr lang="en-US" dirty="0" smtClean="0"/>
              <a:t>Community-source held potential to transform the LMS industry</a:t>
            </a:r>
            <a:endParaRPr lang="en-US" dirty="0"/>
          </a:p>
        </p:txBody>
      </p:sp>
      <p:sp>
        <p:nvSpPr>
          <p:cNvPr id="5" name="Text Placeholder 4"/>
          <p:cNvSpPr>
            <a:spLocks noGrp="1"/>
          </p:cNvSpPr>
          <p:nvPr>
            <p:ph type="body" idx="1"/>
          </p:nvPr>
        </p:nvSpPr>
        <p:spPr>
          <a:xfrm>
            <a:off x="722313" y="1424709"/>
            <a:ext cx="7772400" cy="1500187"/>
          </a:xfrm>
        </p:spPr>
        <p:txBody>
          <a:bodyPr/>
          <a:lstStyle/>
          <a:p>
            <a:r>
              <a:rPr lang="en-US" dirty="0" smtClean="0"/>
              <a:t>Why did I fail?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smtClean="0"/>
              <a:t>Community-source = innovation</a:t>
            </a:r>
          </a:p>
        </p:txBody>
      </p:sp>
      <p:sp>
        <p:nvSpPr>
          <p:cNvPr id="198659" name="Rectangle 3"/>
          <p:cNvSpPr>
            <a:spLocks noGrp="1" noChangeArrowheads="1"/>
          </p:cNvSpPr>
          <p:nvPr>
            <p:ph type="body" idx="1"/>
          </p:nvPr>
        </p:nvSpPr>
        <p:spPr/>
        <p:txBody>
          <a:bodyPr/>
          <a:lstStyle/>
          <a:p>
            <a:r>
              <a:rPr lang="en-US" dirty="0" smtClean="0"/>
              <a:t>“Built by educators, for educators”</a:t>
            </a:r>
          </a:p>
          <a:p>
            <a:pPr lvl="1"/>
            <a:r>
              <a:rPr lang="en-US" dirty="0" smtClean="0"/>
              <a:t>Bottom line is not a profit-margin </a:t>
            </a:r>
          </a:p>
          <a:p>
            <a:r>
              <a:rPr lang="en-US" dirty="0" smtClean="0"/>
              <a:t>“Crowd-sourcing”– The human collective</a:t>
            </a:r>
          </a:p>
          <a:p>
            <a:pPr lvl="1"/>
            <a:r>
              <a:rPr lang="en-US" dirty="0" smtClean="0"/>
              <a:t>5 Foundation staff</a:t>
            </a:r>
          </a:p>
          <a:p>
            <a:pPr lvl="1"/>
            <a:r>
              <a:rPr lang="en-US" dirty="0" smtClean="0"/>
              <a:t>225 developers &amp; 500 active contributors</a:t>
            </a:r>
          </a:p>
          <a:p>
            <a:pPr lvl="1"/>
            <a:r>
              <a:rPr lang="en-US" dirty="0" smtClean="0"/>
              <a:t>10,000+ instructors &amp; 1,000,000+ students</a:t>
            </a:r>
          </a:p>
          <a:p>
            <a:r>
              <a:rPr lang="en-US" dirty="0" smtClean="0"/>
              <a:t>Decoupling “code” from the “service”</a:t>
            </a:r>
          </a:p>
          <a:p>
            <a:r>
              <a:rPr lang="en-US" dirty="0" smtClean="0"/>
              <a:t>Open standards support interoperability </a:t>
            </a:r>
          </a:p>
          <a:p>
            <a:pPr lvl="1"/>
            <a:r>
              <a:rPr lang="en-US" dirty="0" smtClean="0"/>
              <a:t>IMS Course Cartridge, QTI</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74353"/>
            <a:ext cx="7772400" cy="1362075"/>
          </a:xfrm>
        </p:spPr>
        <p:txBody>
          <a:bodyPr/>
          <a:lstStyle/>
          <a:p>
            <a:pPr algn="ctr"/>
            <a:r>
              <a:rPr lang="en-US" dirty="0" smtClean="0"/>
              <a:t>Evaluation process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Phased pilot Model</a:t>
            </a:r>
            <a:endParaRPr lang="en-US" dirty="0"/>
          </a:p>
        </p:txBody>
      </p:sp>
      <p:sp>
        <p:nvSpPr>
          <p:cNvPr id="5" name="Content Placeholder 4"/>
          <p:cNvSpPr>
            <a:spLocks noGrp="1"/>
          </p:cNvSpPr>
          <p:nvPr>
            <p:ph idx="1"/>
          </p:nvPr>
        </p:nvSpPr>
        <p:spPr/>
        <p:txBody>
          <a:bodyPr/>
          <a:lstStyle/>
          <a:p>
            <a:r>
              <a:rPr lang="en-US" b="1" dirty="0" smtClean="0"/>
              <a:t>Phase I: Spring 2006 - </a:t>
            </a:r>
            <a:r>
              <a:rPr lang="en-US" b="1" i="1" dirty="0" smtClean="0"/>
              <a:t>Kicking the Tires</a:t>
            </a:r>
          </a:p>
          <a:p>
            <a:pPr lvl="1"/>
            <a:r>
              <a:rPr lang="en-US" dirty="0" smtClean="0"/>
              <a:t>Rigorous internal testing, small scale use by faculty</a:t>
            </a:r>
          </a:p>
          <a:p>
            <a:r>
              <a:rPr lang="en-US" b="1" dirty="0" smtClean="0"/>
              <a:t>Phase II: Fall 2006 - </a:t>
            </a:r>
            <a:r>
              <a:rPr lang="en-US" b="1" i="1" dirty="0" smtClean="0"/>
              <a:t>Production Pilot</a:t>
            </a:r>
          </a:p>
          <a:p>
            <a:pPr lvl="1"/>
            <a:r>
              <a:rPr lang="en-US" dirty="0" smtClean="0"/>
              <a:t>Began production pilot with one cohort (NSF funding)</a:t>
            </a:r>
          </a:p>
          <a:p>
            <a:pPr lvl="1"/>
            <a:r>
              <a:rPr lang="en-US" dirty="0" smtClean="0"/>
              <a:t>Upgraded to new version, migrated content</a:t>
            </a:r>
          </a:p>
          <a:p>
            <a:r>
              <a:rPr lang="en-US" b="1" dirty="0" smtClean="0"/>
              <a:t>Phase III: Fall 2007 - </a:t>
            </a:r>
            <a:r>
              <a:rPr lang="en-US" b="1" i="1" dirty="0" smtClean="0"/>
              <a:t>Expansion</a:t>
            </a:r>
          </a:p>
          <a:p>
            <a:pPr lvl="1"/>
            <a:r>
              <a:rPr lang="en-US" dirty="0" smtClean="0"/>
              <a:t>Established </a:t>
            </a:r>
            <a:r>
              <a:rPr lang="en-US" dirty="0" err="1" smtClean="0"/>
              <a:t>rSmart</a:t>
            </a:r>
            <a:r>
              <a:rPr lang="en-US" dirty="0" smtClean="0"/>
              <a:t> partnership for support services</a:t>
            </a:r>
          </a:p>
          <a:p>
            <a:pPr lvl="1"/>
            <a:r>
              <a:rPr lang="en-US" dirty="0" smtClean="0"/>
              <a:t>Faculty adoption and communication strategy</a:t>
            </a:r>
          </a:p>
          <a:p>
            <a:r>
              <a:rPr lang="en-US" b="1" dirty="0" smtClean="0"/>
              <a:t>Phase IV: Fall 2008 - </a:t>
            </a:r>
            <a:r>
              <a:rPr lang="en-US" b="1" i="1" dirty="0" smtClean="0"/>
              <a:t>Full Production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Evaluating Sakai - Decision Criteria</a:t>
            </a:r>
          </a:p>
        </p:txBody>
      </p:sp>
      <p:sp>
        <p:nvSpPr>
          <p:cNvPr id="21507" name="Rectangle 3"/>
          <p:cNvSpPr>
            <a:spLocks noGrp="1" noChangeArrowheads="1"/>
          </p:cNvSpPr>
          <p:nvPr>
            <p:ph sz="half" idx="1"/>
          </p:nvPr>
        </p:nvSpPr>
        <p:spPr/>
        <p:txBody>
          <a:bodyPr/>
          <a:lstStyle/>
          <a:p>
            <a:r>
              <a:rPr lang="en-US" dirty="0" smtClean="0"/>
              <a:t>Functionality Requirements</a:t>
            </a:r>
          </a:p>
          <a:p>
            <a:pPr lvl="1"/>
            <a:r>
              <a:rPr lang="en-US" sz="1800" dirty="0" smtClean="0"/>
              <a:t>Where there Critical, Essential or Desirable functionality gaps?</a:t>
            </a:r>
          </a:p>
          <a:p>
            <a:r>
              <a:rPr lang="en-US" dirty="0" smtClean="0"/>
              <a:t>Staffing and Support Requirements</a:t>
            </a:r>
          </a:p>
          <a:p>
            <a:pPr lvl="1"/>
            <a:r>
              <a:rPr lang="en-US" sz="1800" dirty="0" smtClean="0"/>
              <a:t>Would we need to hire more staff?</a:t>
            </a:r>
          </a:p>
          <a:p>
            <a:r>
              <a:rPr lang="en-US" dirty="0" smtClean="0"/>
              <a:t>Health of the Sakai Community</a:t>
            </a:r>
          </a:p>
          <a:p>
            <a:pPr lvl="1"/>
            <a:r>
              <a:rPr lang="en-US" sz="1800" dirty="0" smtClean="0"/>
              <a:t>Is the Sakai Community here to stay?</a:t>
            </a:r>
          </a:p>
        </p:txBody>
      </p:sp>
      <p:sp>
        <p:nvSpPr>
          <p:cNvPr id="21508" name="Content Placeholder 5"/>
          <p:cNvSpPr>
            <a:spLocks noGrp="1"/>
          </p:cNvSpPr>
          <p:nvPr>
            <p:ph sz="half" idx="2"/>
          </p:nvPr>
        </p:nvSpPr>
        <p:spPr/>
        <p:txBody>
          <a:bodyPr/>
          <a:lstStyle/>
          <a:p>
            <a:r>
              <a:rPr lang="en-US" dirty="0" smtClean="0"/>
              <a:t>Reliability &amp; Scalability</a:t>
            </a:r>
          </a:p>
          <a:p>
            <a:pPr lvl="1"/>
            <a:r>
              <a:rPr lang="en-US" sz="1800" dirty="0" smtClean="0"/>
              <a:t>Can we scale up over the next decade to meet demand?</a:t>
            </a:r>
          </a:p>
          <a:p>
            <a:r>
              <a:rPr lang="en-US" dirty="0" smtClean="0"/>
              <a:t>Realizing Innovation</a:t>
            </a:r>
          </a:p>
          <a:p>
            <a:pPr lvl="1"/>
            <a:r>
              <a:rPr lang="en-US" sz="1800" dirty="0" smtClean="0"/>
              <a:t>Would innovation truly be realized?</a:t>
            </a:r>
          </a:p>
        </p:txBody>
      </p:sp>
      <p:sp>
        <p:nvSpPr>
          <p:cNvPr id="5" name="TextBox 4"/>
          <p:cNvSpPr txBox="1"/>
          <p:nvPr/>
        </p:nvSpPr>
        <p:spPr>
          <a:xfrm>
            <a:off x="5155324" y="4130569"/>
            <a:ext cx="353147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Wingdings" pitchFamily="2" charset="2"/>
              <a:buChar char="ü"/>
            </a:pPr>
            <a:r>
              <a:rPr lang="en-US" sz="2000" dirty="0" smtClean="0"/>
              <a:t> Surveys</a:t>
            </a:r>
          </a:p>
          <a:p>
            <a:pPr>
              <a:buFont typeface="Wingdings" pitchFamily="2" charset="2"/>
              <a:buChar char="ü"/>
            </a:pPr>
            <a:r>
              <a:rPr lang="en-US" sz="2000" dirty="0" smtClean="0"/>
              <a:t> Focus Groups</a:t>
            </a:r>
          </a:p>
          <a:p>
            <a:pPr>
              <a:buFont typeface="Wingdings" pitchFamily="2" charset="2"/>
              <a:buChar char="ü"/>
            </a:pPr>
            <a:r>
              <a:rPr lang="en-US" sz="2000" dirty="0" smtClean="0"/>
              <a:t> Faculty Interviews</a:t>
            </a:r>
          </a:p>
          <a:p>
            <a:pPr>
              <a:buFont typeface="Wingdings" pitchFamily="2" charset="2"/>
              <a:buChar char="ü"/>
            </a:pPr>
            <a:r>
              <a:rPr lang="en-US" sz="2000" dirty="0" smtClean="0"/>
              <a:t> Faculty Committee Briefings</a:t>
            </a:r>
          </a:p>
          <a:p>
            <a:pPr>
              <a:buFont typeface="Wingdings" pitchFamily="2" charset="2"/>
              <a:buChar char="ü"/>
            </a:pPr>
            <a:r>
              <a:rPr lang="en-US" sz="2000" dirty="0" smtClean="0"/>
              <a:t> Deans Council Briefings</a:t>
            </a:r>
          </a:p>
          <a:p>
            <a:pPr>
              <a:buFont typeface="Wingdings" pitchFamily="2" charset="2"/>
              <a:buChar char="ü"/>
            </a:pPr>
            <a:r>
              <a:rPr lang="en-US" sz="2000" dirty="0" smtClean="0"/>
              <a:t> Sakai Conferences</a:t>
            </a:r>
            <a:endParaRPr lang="en-U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Functionality Requirements</a:t>
            </a:r>
            <a:endParaRPr lang="en-US" dirty="0"/>
          </a:p>
        </p:txBody>
      </p:sp>
      <p:sp>
        <p:nvSpPr>
          <p:cNvPr id="6" name="Content Placeholder 5"/>
          <p:cNvSpPr>
            <a:spLocks noGrp="1"/>
          </p:cNvSpPr>
          <p:nvPr>
            <p:ph idx="1"/>
          </p:nvPr>
        </p:nvSpPr>
        <p:spPr/>
        <p:txBody>
          <a:bodyPr/>
          <a:lstStyle/>
          <a:p>
            <a:r>
              <a:rPr lang="en-US" b="1" dirty="0" smtClean="0"/>
              <a:t>Key Questions and Issues</a:t>
            </a:r>
          </a:p>
          <a:p>
            <a:pPr lvl="1"/>
            <a:r>
              <a:rPr lang="en-US" dirty="0" smtClean="0"/>
              <a:t>What capabilities are considered “critical” by users?</a:t>
            </a:r>
          </a:p>
          <a:p>
            <a:pPr lvl="1"/>
            <a:r>
              <a:rPr lang="en-US" dirty="0" smtClean="0"/>
              <a:t>Will we lose capabilities found in our old LMS?</a:t>
            </a:r>
          </a:p>
          <a:p>
            <a:pPr lvl="1"/>
            <a:r>
              <a:rPr lang="en-US" dirty="0" smtClean="0"/>
              <a:t>What new capabilities would Sakai provide?</a:t>
            </a:r>
          </a:p>
          <a:p>
            <a:r>
              <a:rPr lang="en-US" b="1" dirty="0" smtClean="0"/>
              <a:t>Evaluation Approach</a:t>
            </a:r>
          </a:p>
          <a:p>
            <a:pPr lvl="1"/>
            <a:r>
              <a:rPr lang="en-US" dirty="0" smtClean="0"/>
              <a:t>Gap Analysis looked at 250+ </a:t>
            </a:r>
            <a:br>
              <a:rPr lang="en-US" dirty="0" smtClean="0"/>
            </a:br>
            <a:r>
              <a:rPr lang="en-US" dirty="0" smtClean="0"/>
              <a:t>distinct capabilities</a:t>
            </a:r>
          </a:p>
          <a:p>
            <a:pPr lvl="1"/>
            <a:r>
              <a:rPr lang="en-US" dirty="0" smtClean="0"/>
              <a:t>Categorized them as </a:t>
            </a:r>
            <a:br>
              <a:rPr lang="en-US" dirty="0" smtClean="0"/>
            </a:br>
            <a:r>
              <a:rPr lang="en-US" i="1" dirty="0" smtClean="0"/>
              <a:t>desirable</a:t>
            </a:r>
            <a:r>
              <a:rPr lang="en-US" dirty="0" smtClean="0"/>
              <a:t>, </a:t>
            </a:r>
            <a:r>
              <a:rPr lang="en-US" i="1" dirty="0" smtClean="0"/>
              <a:t>essential</a:t>
            </a:r>
            <a:r>
              <a:rPr lang="en-US" dirty="0" smtClean="0"/>
              <a:t> or </a:t>
            </a:r>
            <a:r>
              <a:rPr lang="en-US" i="1" dirty="0" smtClean="0"/>
              <a:t>critical</a:t>
            </a:r>
          </a:p>
          <a:p>
            <a:pPr lvl="1"/>
            <a:r>
              <a:rPr lang="en-US" b="1" dirty="0" smtClean="0"/>
              <a:t>Goal</a:t>
            </a:r>
            <a:r>
              <a:rPr lang="en-US" dirty="0" smtClean="0"/>
              <a:t>: no “critical” gaps &amp; </a:t>
            </a:r>
            <a:br>
              <a:rPr lang="en-US" dirty="0" smtClean="0"/>
            </a:br>
            <a:r>
              <a:rPr lang="en-US" dirty="0" smtClean="0"/>
              <a:t>solutions for “essential” gaps</a:t>
            </a:r>
          </a:p>
        </p:txBody>
      </p:sp>
      <p:pic>
        <p:nvPicPr>
          <p:cNvPr id="81922" name="Picture 2"/>
          <p:cNvPicPr>
            <a:picLocks noChangeAspect="1" noChangeArrowheads="1"/>
          </p:cNvPicPr>
          <p:nvPr/>
        </p:nvPicPr>
        <p:blipFill>
          <a:blip r:embed="rId2"/>
          <a:srcRect r="19480"/>
          <a:stretch>
            <a:fillRect/>
          </a:stretch>
        </p:blipFill>
        <p:spPr bwMode="auto">
          <a:xfrm>
            <a:off x="5371444" y="3817172"/>
            <a:ext cx="3236529" cy="19621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Functionality Requirements</a:t>
            </a:r>
            <a:endParaRPr lang="en-US" dirty="0"/>
          </a:p>
        </p:txBody>
      </p:sp>
      <p:sp>
        <p:nvSpPr>
          <p:cNvPr id="6" name="Content Placeholder 5"/>
          <p:cNvSpPr>
            <a:spLocks noGrp="1"/>
          </p:cNvSpPr>
          <p:nvPr>
            <p:ph idx="1"/>
          </p:nvPr>
        </p:nvSpPr>
        <p:spPr/>
        <p:txBody>
          <a:bodyPr/>
          <a:lstStyle/>
          <a:p>
            <a:r>
              <a:rPr lang="en-US" b="1" dirty="0" smtClean="0"/>
              <a:t>Outcomes</a:t>
            </a:r>
          </a:p>
          <a:p>
            <a:pPr lvl="1"/>
            <a:r>
              <a:rPr lang="en-US" dirty="0" smtClean="0"/>
              <a:t>Faculty valued effort and ability to track progress</a:t>
            </a:r>
          </a:p>
          <a:p>
            <a:pPr lvl="1"/>
            <a:r>
              <a:rPr lang="en-US" dirty="0" smtClean="0"/>
              <a:t>Within first year of the pilot the goal was met</a:t>
            </a:r>
          </a:p>
          <a:p>
            <a:pPr lvl="1"/>
            <a:r>
              <a:rPr lang="en-US" dirty="0" smtClean="0"/>
              <a:t>Sakai had more capabilities overall, some major</a:t>
            </a:r>
          </a:p>
          <a:p>
            <a:r>
              <a:rPr lang="en-US" b="1" dirty="0" smtClean="0"/>
              <a:t>Update from Today</a:t>
            </a:r>
          </a:p>
          <a:p>
            <a:pPr lvl="1"/>
            <a:r>
              <a:rPr lang="en-US" dirty="0" smtClean="0"/>
              <a:t>All of the essential gaps have been closed</a:t>
            </a:r>
          </a:p>
          <a:p>
            <a:pPr lvl="2"/>
            <a:r>
              <a:rPr lang="en-US" dirty="0" smtClean="0"/>
              <a:t>Addition of a “global” Student View</a:t>
            </a:r>
          </a:p>
          <a:p>
            <a:pPr lvl="2"/>
            <a:r>
              <a:rPr lang="en-US" dirty="0" smtClean="0"/>
              <a:t>Import grades from spreadsheet into </a:t>
            </a:r>
            <a:r>
              <a:rPr lang="en-US" dirty="0" err="1" smtClean="0"/>
              <a:t>Gradebook</a:t>
            </a:r>
            <a:endParaRPr lang="en-US" dirty="0" smtClean="0"/>
          </a:p>
          <a:p>
            <a:pPr lvl="2"/>
            <a:r>
              <a:rPr lang="en-US" dirty="0" smtClean="0"/>
              <a:t>Weighting of grades in </a:t>
            </a:r>
            <a:r>
              <a:rPr lang="en-US" dirty="0" err="1" smtClean="0"/>
              <a:t>Gradebook</a:t>
            </a:r>
            <a:endParaRPr lang="en-US" dirty="0" smtClean="0"/>
          </a:p>
          <a:p>
            <a:pPr lvl="2"/>
            <a:r>
              <a:rPr lang="en-US" dirty="0" smtClean="0"/>
              <a:t>Ability to edit publishes assessments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and support requirements</a:t>
            </a:r>
            <a:endParaRPr lang="en-US" dirty="0"/>
          </a:p>
        </p:txBody>
      </p:sp>
      <p:sp>
        <p:nvSpPr>
          <p:cNvPr id="3" name="Content Placeholder 2"/>
          <p:cNvSpPr>
            <a:spLocks noGrp="1"/>
          </p:cNvSpPr>
          <p:nvPr>
            <p:ph idx="1"/>
          </p:nvPr>
        </p:nvSpPr>
        <p:spPr/>
        <p:txBody>
          <a:bodyPr/>
          <a:lstStyle/>
          <a:p>
            <a:r>
              <a:rPr lang="en-US" b="1" dirty="0" smtClean="0"/>
              <a:t>Key Questions</a:t>
            </a:r>
          </a:p>
          <a:p>
            <a:pPr lvl="1"/>
            <a:r>
              <a:rPr lang="en-US" dirty="0" smtClean="0"/>
              <a:t>Will we need to add support staff to use OSS?</a:t>
            </a:r>
          </a:p>
          <a:p>
            <a:pPr lvl="1"/>
            <a:r>
              <a:rPr lang="en-US" dirty="0" smtClean="0"/>
              <a:t>Do we need JAVA developers to use Sakai?</a:t>
            </a:r>
          </a:p>
          <a:p>
            <a:pPr lvl="1"/>
            <a:r>
              <a:rPr lang="en-US" dirty="0" smtClean="0"/>
              <a:t>Can we live without commercial support?</a:t>
            </a:r>
          </a:p>
          <a:p>
            <a:r>
              <a:rPr lang="en-US" b="1" dirty="0" smtClean="0"/>
              <a:t>Evaluation Approach</a:t>
            </a:r>
          </a:p>
          <a:p>
            <a:pPr lvl="1"/>
            <a:r>
              <a:rPr lang="en-US" dirty="0" smtClean="0"/>
              <a:t>Looked at issues such as:</a:t>
            </a:r>
          </a:p>
          <a:p>
            <a:pPr lvl="2"/>
            <a:r>
              <a:rPr lang="en-US" dirty="0" smtClean="0"/>
              <a:t>FTE resources needed at other institutions</a:t>
            </a:r>
          </a:p>
          <a:p>
            <a:pPr lvl="2"/>
            <a:r>
              <a:rPr lang="en-US" dirty="0" smtClean="0"/>
              <a:t>Amount of JAVA coding required to run Sakai</a:t>
            </a:r>
          </a:p>
          <a:p>
            <a:pPr lvl="2"/>
            <a:r>
              <a:rPr lang="en-US" dirty="0" smtClean="0"/>
              <a:t>Availability and cost of commercial support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Staffing and support requirements</a:t>
            </a:r>
            <a:endParaRPr lang="en-US" dirty="0"/>
          </a:p>
        </p:txBody>
      </p:sp>
      <p:graphicFrame>
        <p:nvGraphicFramePr>
          <p:cNvPr id="5" name="Group 523"/>
          <p:cNvGraphicFramePr>
            <a:graphicFrameLocks noGrp="1"/>
          </p:cNvGraphicFramePr>
          <p:nvPr/>
        </p:nvGraphicFramePr>
        <p:xfrm>
          <a:off x="228600" y="1474072"/>
          <a:ext cx="8686802" cy="4703066"/>
        </p:xfrm>
        <a:graphic>
          <a:graphicData uri="http://schemas.openxmlformats.org/drawingml/2006/table">
            <a:tbl>
              <a:tblPr firstRow="1" lastRow="1" bandRow="1">
                <a:tableStyleId>{3C2FFA5D-87B4-456A-9821-1D502468CF0F}</a:tableStyleId>
              </a:tblPr>
              <a:tblGrid>
                <a:gridCol w="1447800"/>
                <a:gridCol w="916940"/>
                <a:gridCol w="942077"/>
                <a:gridCol w="896832"/>
                <a:gridCol w="896832"/>
                <a:gridCol w="895825"/>
                <a:gridCol w="896832"/>
                <a:gridCol w="896832"/>
                <a:gridCol w="896832"/>
              </a:tblGrid>
              <a:tr h="49505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Code Commits</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HIGH</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HIGH</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MED</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MED</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MED</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LOW</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LOW</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LOW</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r>
              <a:tr h="74258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Role</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Michigan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(45K users)</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Stanford</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(14K users)</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Rutgers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(27K users)</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GA Tech</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(20K users)</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UCT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(25K users)</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Yale</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(15K users)</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Cerritos</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(20K users)</a:t>
                      </a:r>
                      <a:endParaRPr kumimoji="0" lang="en-US" sz="1600" b="0" i="0" u="none" strike="noStrike" cap="none" normalizeH="0" baseline="0" smtClean="0">
                        <a:ln>
                          <a:noFill/>
                        </a:ln>
                        <a:solidFill>
                          <a:schemeClr val="bg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Rice </a:t>
                      </a: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(10K users)</a:t>
                      </a:r>
                      <a:endParaRPr kumimoji="0" lang="en-US" sz="1600" b="0" i="0" u="none" strike="noStrike" cap="none" normalizeH="0" baseline="0" dirty="0" smtClean="0">
                        <a:ln>
                          <a:noFill/>
                        </a:ln>
                        <a:solidFill>
                          <a:schemeClr val="bg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PM</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.75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Technical Lead</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Sys Admin</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DBA</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Developer</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3.00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3.00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QA</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UI Designer</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49505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Instructional Designer</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1.25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.75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Technical Writer</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r>
              <a:tr h="495059">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End-User Support</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3.00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4.00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1.00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1.25</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.25</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Trainer</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.10</a:t>
                      </a:r>
                      <a:endParaRPr kumimoji="0" lang="en-US" sz="1600" b="0"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r>
              <a:tr h="24753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Totals</a:t>
                      </a:r>
                      <a:endParaRPr kumimoji="0" lang="en-US" sz="1600" b="0"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14.00</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9.25</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5.25</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4.75</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3.75</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5.15</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smtClean="0">
                          <a:ln>
                            <a:noFill/>
                          </a:ln>
                          <a:effectLst/>
                        </a:rPr>
                        <a:t>2.00</a:t>
                      </a:r>
                      <a:endParaRPr kumimoji="0" lang="en-US" sz="1600" b="1" i="0" u="none" strike="noStrike" cap="none" normalizeH="0" baseline="0" smtClean="0">
                        <a:ln>
                          <a:noFill/>
                        </a:ln>
                        <a:solidFill>
                          <a:schemeClr val="tx1"/>
                        </a:solidFill>
                        <a:effectLst/>
                        <a:latin typeface="Arial" pitchFamily="34" charset="0"/>
                        <a:ea typeface="MS PGothic" pitchFamily="34" charset="-128"/>
                      </a:endParaRPr>
                    </a:p>
                  </a:txBody>
                  <a:tcPr marL="0" marR="0" marT="0" marB="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600" u="none" strike="noStrike" cap="none" normalizeH="0" baseline="0" dirty="0" smtClean="0">
                          <a:ln>
                            <a:noFill/>
                          </a:ln>
                          <a:effectLst/>
                        </a:rPr>
                        <a:t>1.85</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L="0" marR="0" marT="0" marB="0" anchor="ctr" horzOverflow="overflow"/>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and support requirements</a:t>
            </a:r>
            <a:endParaRPr lang="en-US" dirty="0"/>
          </a:p>
        </p:txBody>
      </p:sp>
      <p:sp>
        <p:nvSpPr>
          <p:cNvPr id="3" name="Content Placeholder 2"/>
          <p:cNvSpPr>
            <a:spLocks noGrp="1"/>
          </p:cNvSpPr>
          <p:nvPr>
            <p:ph idx="1"/>
          </p:nvPr>
        </p:nvSpPr>
        <p:spPr/>
        <p:txBody>
          <a:bodyPr/>
          <a:lstStyle/>
          <a:p>
            <a:r>
              <a:rPr lang="en-US" b="1" dirty="0" smtClean="0"/>
              <a:t>Outcomes and Findings</a:t>
            </a:r>
          </a:p>
          <a:p>
            <a:pPr lvl="1"/>
            <a:r>
              <a:rPr lang="en-US" dirty="0" smtClean="0"/>
              <a:t>Sakai has the some requirements as other LMSs with regards to end-user support</a:t>
            </a:r>
          </a:p>
          <a:p>
            <a:pPr lvl="1"/>
            <a:r>
              <a:rPr lang="en-US" dirty="0" smtClean="0"/>
              <a:t>Need for JAVA programmers turned out to be a myth</a:t>
            </a:r>
          </a:p>
          <a:p>
            <a:pPr lvl="1"/>
            <a:r>
              <a:rPr lang="en-US" dirty="0" smtClean="0"/>
              <a:t>Sakai Commercial Affiliates provide support services</a:t>
            </a:r>
          </a:p>
          <a:p>
            <a:r>
              <a:rPr lang="en-US" b="1" dirty="0" smtClean="0"/>
              <a:t>Update from Today</a:t>
            </a:r>
          </a:p>
          <a:p>
            <a:pPr lvl="1"/>
            <a:r>
              <a:rPr lang="en-US" dirty="0" smtClean="0"/>
              <a:t>Continue to support Sakai without additional FTE</a:t>
            </a:r>
          </a:p>
          <a:p>
            <a:pPr lvl="1"/>
            <a:r>
              <a:rPr lang="en-US" dirty="0" smtClean="0"/>
              <a:t>Materials, Tier 1 support and patches come from </a:t>
            </a:r>
            <a:r>
              <a:rPr lang="en-US" dirty="0" err="1" smtClean="0"/>
              <a:t>rSmart</a:t>
            </a:r>
            <a:endParaRPr lang="en-US" dirty="0" smtClean="0"/>
          </a:p>
          <a:p>
            <a:pPr lvl="1"/>
            <a:r>
              <a:rPr lang="en-US" dirty="0" smtClean="0"/>
              <a:t>Completed SIS integration in partnership with </a:t>
            </a:r>
            <a:r>
              <a:rPr lang="en-US" dirty="0" err="1" smtClean="0"/>
              <a:t>rSmart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639614"/>
            <a:ext cx="7772400" cy="1362075"/>
          </a:xfrm>
        </p:spPr>
        <p:txBody>
          <a:bodyPr>
            <a:noAutofit/>
          </a:bodyPr>
          <a:lstStyle/>
          <a:p>
            <a:pPr algn="ctr"/>
            <a:r>
              <a:rPr lang="en-US" dirty="0" smtClean="0"/>
              <a:t>How many are </a:t>
            </a:r>
            <a:br>
              <a:rPr lang="en-US" dirty="0" smtClean="0"/>
            </a:br>
            <a:r>
              <a:rPr lang="en-US" dirty="0" smtClean="0"/>
              <a:t>piloting or evaluating Sakai?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Realizing Innovation</a:t>
            </a:r>
            <a:endParaRPr lang="en-US" dirty="0"/>
          </a:p>
        </p:txBody>
      </p:sp>
      <p:sp>
        <p:nvSpPr>
          <p:cNvPr id="3" name="Content Placeholder 2"/>
          <p:cNvSpPr>
            <a:spLocks noGrp="1"/>
          </p:cNvSpPr>
          <p:nvPr>
            <p:ph idx="1"/>
          </p:nvPr>
        </p:nvSpPr>
        <p:spPr/>
        <p:txBody>
          <a:bodyPr/>
          <a:lstStyle/>
          <a:p>
            <a:r>
              <a:rPr lang="en-US" b="1" dirty="0" smtClean="0"/>
              <a:t>Key Questions</a:t>
            </a:r>
            <a:endParaRPr lang="en-US" dirty="0" smtClean="0"/>
          </a:p>
          <a:p>
            <a:pPr lvl="1"/>
            <a:r>
              <a:rPr lang="en-US" dirty="0" smtClean="0"/>
              <a:t>Would we save money moving to Sakai?</a:t>
            </a:r>
          </a:p>
          <a:p>
            <a:pPr lvl="1"/>
            <a:r>
              <a:rPr lang="en-US" dirty="0" smtClean="0"/>
              <a:t>Would we get a more innovative product?</a:t>
            </a:r>
          </a:p>
          <a:p>
            <a:pPr lvl="1"/>
            <a:r>
              <a:rPr lang="en-US" dirty="0" smtClean="0"/>
              <a:t>Would we receive better support services?</a:t>
            </a:r>
          </a:p>
          <a:p>
            <a:r>
              <a:rPr lang="en-US" b="1" dirty="0" smtClean="0"/>
              <a:t>Evaluation Approach</a:t>
            </a:r>
          </a:p>
          <a:p>
            <a:pPr lvl="1"/>
            <a:r>
              <a:rPr lang="en-US" dirty="0" smtClean="0"/>
              <a:t>Projected cost savings based on switch to other LMSs</a:t>
            </a:r>
          </a:p>
          <a:p>
            <a:pPr lvl="1"/>
            <a:r>
              <a:rPr lang="en-US" dirty="0" smtClean="0"/>
              <a:t>Tracked release of new and innovative capabilities</a:t>
            </a:r>
          </a:p>
          <a:p>
            <a:pPr lvl="1"/>
            <a:r>
              <a:rPr lang="en-US" dirty="0" smtClean="0"/>
              <a:t>Tracked response and resolution time on support issues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Realizing Innovation</a:t>
            </a:r>
            <a:endParaRPr lang="en-US" dirty="0"/>
          </a:p>
        </p:txBody>
      </p:sp>
      <p:sp>
        <p:nvSpPr>
          <p:cNvPr id="3" name="Content Placeholder 2"/>
          <p:cNvSpPr>
            <a:spLocks noGrp="1"/>
          </p:cNvSpPr>
          <p:nvPr>
            <p:ph idx="1"/>
          </p:nvPr>
        </p:nvSpPr>
        <p:spPr/>
        <p:txBody>
          <a:bodyPr/>
          <a:lstStyle/>
          <a:p>
            <a:r>
              <a:rPr lang="en-US" b="1" dirty="0" smtClean="0"/>
              <a:t>Outcomes and Findings</a:t>
            </a:r>
          </a:p>
          <a:p>
            <a:pPr lvl="1"/>
            <a:r>
              <a:rPr lang="en-US" dirty="0" smtClean="0"/>
              <a:t>Significant cost savings over commercial LMS</a:t>
            </a:r>
          </a:p>
          <a:p>
            <a:pPr lvl="1"/>
            <a:r>
              <a:rPr lang="en-US" dirty="0" smtClean="0"/>
              <a:t>Facilitated shifted from licensing fees to human capital</a:t>
            </a:r>
          </a:p>
          <a:p>
            <a:pPr lvl="1"/>
            <a:r>
              <a:rPr lang="en-US" dirty="0" smtClean="0"/>
              <a:t>Technical issues were rapidly responded to and resolved</a:t>
            </a:r>
          </a:p>
          <a:p>
            <a:pPr lvl="1"/>
            <a:r>
              <a:rPr lang="en-US" dirty="0" smtClean="0"/>
              <a:t>Suggestions were incorporated (e.g. student podcasting)</a:t>
            </a:r>
          </a:p>
          <a:p>
            <a:r>
              <a:rPr lang="en-US" b="1" dirty="0" smtClean="0"/>
              <a:t>Update from Today</a:t>
            </a:r>
          </a:p>
          <a:p>
            <a:pPr lvl="1"/>
            <a:r>
              <a:rPr lang="en-US" dirty="0" smtClean="0"/>
              <a:t>More than 20 “</a:t>
            </a:r>
            <a:r>
              <a:rPr lang="en-US" dirty="0" err="1" smtClean="0"/>
              <a:t>Contrib</a:t>
            </a:r>
            <a:r>
              <a:rPr lang="en-US" dirty="0" smtClean="0"/>
              <a:t>” tools available</a:t>
            </a:r>
          </a:p>
          <a:p>
            <a:pPr lvl="2"/>
            <a:r>
              <a:rPr lang="en-US" dirty="0" smtClean="0"/>
              <a:t>Citation Helper provide library database integration</a:t>
            </a:r>
          </a:p>
          <a:p>
            <a:pPr lvl="1"/>
            <a:r>
              <a:rPr lang="en-US" dirty="0" smtClean="0"/>
              <a:t>Lesson tool supports IMS Common Cartridge</a:t>
            </a:r>
          </a:p>
          <a:p>
            <a:pPr lvl="1"/>
            <a:r>
              <a:rPr lang="en-US" dirty="0" smtClean="0"/>
              <a:t>Test &amp; Quizzes support QTI</a:t>
            </a:r>
          </a:p>
        </p:txBody>
      </p:sp>
      <p:pic>
        <p:nvPicPr>
          <p:cNvPr id="6" name="Picture 2"/>
          <p:cNvPicPr>
            <a:picLocks noChangeAspect="1" noChangeArrowheads="1"/>
          </p:cNvPicPr>
          <p:nvPr/>
        </p:nvPicPr>
        <p:blipFill>
          <a:blip r:embed="rId2">
            <a:clrChange>
              <a:clrFrom>
                <a:srgbClr val="FFFFFF"/>
              </a:clrFrom>
              <a:clrTo>
                <a:srgbClr val="FFFFFF">
                  <a:alpha val="0"/>
                </a:srgbClr>
              </a:clrTo>
            </a:clrChange>
          </a:blip>
          <a:srcRect t="39786" r="69759" b="16007"/>
          <a:stretch>
            <a:fillRect/>
          </a:stretch>
        </p:blipFill>
        <p:spPr bwMode="auto">
          <a:xfrm>
            <a:off x="7141785" y="4129832"/>
            <a:ext cx="1870841" cy="11338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of the </a:t>
            </a:r>
            <a:r>
              <a:rPr lang="en-US" dirty="0" err="1" smtClean="0"/>
              <a:t>sakai</a:t>
            </a:r>
            <a:r>
              <a:rPr lang="en-US" dirty="0" smtClean="0"/>
              <a:t> community</a:t>
            </a:r>
            <a:endParaRPr lang="en-US" dirty="0"/>
          </a:p>
        </p:txBody>
      </p:sp>
      <p:sp>
        <p:nvSpPr>
          <p:cNvPr id="3" name="Content Placeholder 2"/>
          <p:cNvSpPr>
            <a:spLocks noGrp="1"/>
          </p:cNvSpPr>
          <p:nvPr>
            <p:ph idx="1"/>
          </p:nvPr>
        </p:nvSpPr>
        <p:spPr/>
        <p:txBody>
          <a:bodyPr/>
          <a:lstStyle/>
          <a:p>
            <a:r>
              <a:rPr lang="en-US" b="1" dirty="0" smtClean="0"/>
              <a:t>Key Questions</a:t>
            </a:r>
          </a:p>
          <a:p>
            <a:pPr lvl="1"/>
            <a:r>
              <a:rPr lang="en-US" dirty="0" smtClean="0"/>
              <a:t>Is the community growing or shrinking?</a:t>
            </a:r>
          </a:p>
          <a:p>
            <a:pPr lvl="1"/>
            <a:r>
              <a:rPr lang="en-US" dirty="0" smtClean="0"/>
              <a:t>Are community set deadlines and goals being met?</a:t>
            </a:r>
          </a:p>
          <a:p>
            <a:pPr lvl="1"/>
            <a:r>
              <a:rPr lang="en-US" dirty="0" smtClean="0"/>
              <a:t>Are commercial affiliates coming onboard?</a:t>
            </a:r>
          </a:p>
          <a:p>
            <a:pPr lvl="1"/>
            <a:r>
              <a:rPr lang="en-US" dirty="0" smtClean="0"/>
              <a:t>Disruptive forces (e.g. legal issues)</a:t>
            </a:r>
          </a:p>
          <a:p>
            <a:r>
              <a:rPr lang="en-US" b="1" dirty="0" smtClean="0"/>
              <a:t>Evaluation Criteria</a:t>
            </a:r>
          </a:p>
          <a:p>
            <a:pPr lvl="1"/>
            <a:r>
              <a:rPr lang="en-US" dirty="0" smtClean="0"/>
              <a:t>Sakai adoption rates and committers</a:t>
            </a:r>
          </a:p>
          <a:p>
            <a:pPr lvl="1"/>
            <a:r>
              <a:rPr lang="en-US" dirty="0" smtClean="0"/>
              <a:t>Deadlines for major releases</a:t>
            </a:r>
          </a:p>
          <a:p>
            <a:pPr lvl="1"/>
            <a:r>
              <a:rPr lang="en-US" dirty="0" smtClean="0"/>
              <a:t>Number and type of commercial affiliates</a:t>
            </a:r>
          </a:p>
          <a:p>
            <a:pPr lvl="1"/>
            <a:r>
              <a:rPr lang="en-US" dirty="0" smtClean="0"/>
              <a:t>Status of Blackboard patient lawsuits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6536013" y="1962148"/>
            <a:ext cx="1562460" cy="628651"/>
          </a:xfrm>
          <a:prstGeom prst="rect">
            <a:avLst/>
          </a:prstGeom>
          <a:ln>
            <a:noFill/>
          </a:ln>
          <a:effectLst>
            <a:outerShdw blurRad="292100" dist="139700" dir="2700000" algn="tl" rotWithShape="0">
              <a:srgbClr val="333333">
                <a:alpha val="65000"/>
              </a:srgbClr>
            </a:outerShdw>
          </a:effectLst>
        </p:spPr>
      </p:pic>
      <p:pic>
        <p:nvPicPr>
          <p:cNvPr id="24578" name="Picture 2" descr="John Wiley &amp; Sons logo"/>
          <p:cNvPicPr>
            <a:picLocks noChangeAspect="1" noChangeArrowheads="1"/>
          </p:cNvPicPr>
          <p:nvPr/>
        </p:nvPicPr>
        <p:blipFill>
          <a:blip r:embed="rId3"/>
          <a:srcRect/>
          <a:stretch>
            <a:fillRect/>
          </a:stretch>
        </p:blipFill>
        <p:spPr bwMode="auto">
          <a:xfrm>
            <a:off x="538162" y="1962149"/>
            <a:ext cx="1550666" cy="628650"/>
          </a:xfrm>
          <a:prstGeom prst="rect">
            <a:avLst/>
          </a:prstGeom>
          <a:noFill/>
        </p:spPr>
      </p:pic>
      <p:pic>
        <p:nvPicPr>
          <p:cNvPr id="24580" name="Picture 4" descr="Unitech logo"/>
          <p:cNvPicPr>
            <a:picLocks noChangeAspect="1" noChangeArrowheads="1"/>
          </p:cNvPicPr>
          <p:nvPr/>
        </p:nvPicPr>
        <p:blipFill>
          <a:blip r:embed="rId4"/>
          <a:srcRect/>
          <a:stretch>
            <a:fillRect/>
          </a:stretch>
        </p:blipFill>
        <p:spPr bwMode="auto">
          <a:xfrm>
            <a:off x="7255744" y="4064320"/>
            <a:ext cx="1431056" cy="313371"/>
          </a:xfrm>
          <a:prstGeom prst="rect">
            <a:avLst/>
          </a:prstGeom>
          <a:noFill/>
        </p:spPr>
      </p:pic>
      <p:pic>
        <p:nvPicPr>
          <p:cNvPr id="24582" name="Picture 6" descr="Brasil Educação logo"/>
          <p:cNvPicPr>
            <a:picLocks noChangeAspect="1" noChangeArrowheads="1"/>
          </p:cNvPicPr>
          <p:nvPr/>
        </p:nvPicPr>
        <p:blipFill>
          <a:blip r:embed="rId5"/>
          <a:srcRect/>
          <a:stretch>
            <a:fillRect/>
          </a:stretch>
        </p:blipFill>
        <p:spPr bwMode="auto">
          <a:xfrm>
            <a:off x="6078066" y="5648323"/>
            <a:ext cx="1314754" cy="477130"/>
          </a:xfrm>
          <a:prstGeom prst="rect">
            <a:avLst/>
          </a:prstGeom>
          <a:noFill/>
        </p:spPr>
      </p:pic>
      <p:pic>
        <p:nvPicPr>
          <p:cNvPr id="24584" name="Picture 8" descr="Sungard HE logo"/>
          <p:cNvPicPr>
            <a:picLocks noChangeAspect="1" noChangeArrowheads="1"/>
          </p:cNvPicPr>
          <p:nvPr/>
        </p:nvPicPr>
        <p:blipFill>
          <a:blip r:embed="rId6"/>
          <a:srcRect/>
          <a:stretch>
            <a:fillRect/>
          </a:stretch>
        </p:blipFill>
        <p:spPr bwMode="auto">
          <a:xfrm>
            <a:off x="6078066" y="4782658"/>
            <a:ext cx="2761134" cy="346637"/>
          </a:xfrm>
          <a:prstGeom prst="rect">
            <a:avLst/>
          </a:prstGeom>
          <a:noFill/>
        </p:spPr>
      </p:pic>
      <p:pic>
        <p:nvPicPr>
          <p:cNvPr id="24586" name="Picture 10" descr="Sun Microsystems logo"/>
          <p:cNvPicPr>
            <a:picLocks noChangeAspect="1" noChangeArrowheads="1"/>
          </p:cNvPicPr>
          <p:nvPr/>
        </p:nvPicPr>
        <p:blipFill>
          <a:blip r:embed="rId7"/>
          <a:srcRect/>
          <a:stretch>
            <a:fillRect/>
          </a:stretch>
        </p:blipFill>
        <p:spPr bwMode="auto">
          <a:xfrm>
            <a:off x="2856411" y="4375426"/>
            <a:ext cx="1791816" cy="814464"/>
          </a:xfrm>
          <a:prstGeom prst="rect">
            <a:avLst/>
          </a:prstGeom>
          <a:noFill/>
        </p:spPr>
      </p:pic>
      <p:pic>
        <p:nvPicPr>
          <p:cNvPr id="24588" name="Picture 12" descr="Netspot logo"/>
          <p:cNvPicPr>
            <a:picLocks noChangeAspect="1" noChangeArrowheads="1"/>
          </p:cNvPicPr>
          <p:nvPr/>
        </p:nvPicPr>
        <p:blipFill>
          <a:blip r:embed="rId8"/>
          <a:srcRect/>
          <a:stretch>
            <a:fillRect/>
          </a:stretch>
        </p:blipFill>
        <p:spPr bwMode="auto">
          <a:xfrm>
            <a:off x="348897" y="4782659"/>
            <a:ext cx="1303690" cy="471334"/>
          </a:xfrm>
          <a:prstGeom prst="rect">
            <a:avLst/>
          </a:prstGeom>
          <a:noFill/>
        </p:spPr>
      </p:pic>
      <p:pic>
        <p:nvPicPr>
          <p:cNvPr id="24590" name="Picture 14" descr="http://sakaiproject.org/sites/default/files/transparent/longsightlogo_246x30.png"/>
          <p:cNvPicPr>
            <a:picLocks noChangeAspect="1" noChangeArrowheads="1"/>
          </p:cNvPicPr>
          <p:nvPr/>
        </p:nvPicPr>
        <p:blipFill>
          <a:blip r:embed="rId9"/>
          <a:srcRect/>
          <a:stretch>
            <a:fillRect/>
          </a:stretch>
        </p:blipFill>
        <p:spPr bwMode="auto">
          <a:xfrm>
            <a:off x="348897" y="3767139"/>
            <a:ext cx="2663359" cy="324801"/>
          </a:xfrm>
          <a:prstGeom prst="rect">
            <a:avLst/>
          </a:prstGeom>
          <a:noFill/>
        </p:spPr>
      </p:pic>
      <p:pic>
        <p:nvPicPr>
          <p:cNvPr id="24592" name="Picture 16" descr="Cengage Learning logo"/>
          <p:cNvPicPr>
            <a:picLocks noChangeAspect="1" noChangeArrowheads="1"/>
          </p:cNvPicPr>
          <p:nvPr/>
        </p:nvPicPr>
        <p:blipFill>
          <a:blip r:embed="rId10"/>
          <a:srcRect/>
          <a:stretch>
            <a:fillRect/>
          </a:stretch>
        </p:blipFill>
        <p:spPr bwMode="auto">
          <a:xfrm>
            <a:off x="2672880" y="1671635"/>
            <a:ext cx="1500186" cy="600076"/>
          </a:xfrm>
          <a:prstGeom prst="rect">
            <a:avLst/>
          </a:prstGeom>
          <a:noFill/>
        </p:spPr>
      </p:pic>
      <p:pic>
        <p:nvPicPr>
          <p:cNvPr id="24594" name="Picture 18" descr="Serensoft logo"/>
          <p:cNvPicPr>
            <a:picLocks noChangeAspect="1" noChangeArrowheads="1"/>
          </p:cNvPicPr>
          <p:nvPr/>
        </p:nvPicPr>
        <p:blipFill>
          <a:blip r:embed="rId11"/>
          <a:srcRect/>
          <a:stretch>
            <a:fillRect/>
          </a:stretch>
        </p:blipFill>
        <p:spPr bwMode="auto">
          <a:xfrm>
            <a:off x="6620179" y="3038474"/>
            <a:ext cx="2066621" cy="504825"/>
          </a:xfrm>
          <a:prstGeom prst="rect">
            <a:avLst/>
          </a:prstGeom>
          <a:noFill/>
        </p:spPr>
      </p:pic>
      <p:pic>
        <p:nvPicPr>
          <p:cNvPr id="24596" name="Picture 20" descr="CampusEAI logo"/>
          <p:cNvPicPr>
            <a:picLocks noChangeAspect="1" noChangeArrowheads="1"/>
          </p:cNvPicPr>
          <p:nvPr/>
        </p:nvPicPr>
        <p:blipFill>
          <a:blip r:embed="rId12"/>
          <a:srcRect/>
          <a:stretch>
            <a:fillRect/>
          </a:stretch>
        </p:blipFill>
        <p:spPr bwMode="auto">
          <a:xfrm>
            <a:off x="930166" y="5648323"/>
            <a:ext cx="1903521" cy="336778"/>
          </a:xfrm>
          <a:prstGeom prst="rect">
            <a:avLst/>
          </a:prstGeom>
          <a:noFill/>
        </p:spPr>
      </p:pic>
      <p:pic>
        <p:nvPicPr>
          <p:cNvPr id="24598" name="Picture 22" descr="Stoas logo"/>
          <p:cNvPicPr>
            <a:picLocks noChangeAspect="1" noChangeArrowheads="1"/>
          </p:cNvPicPr>
          <p:nvPr/>
        </p:nvPicPr>
        <p:blipFill>
          <a:blip r:embed="rId13"/>
          <a:srcRect/>
          <a:stretch>
            <a:fillRect/>
          </a:stretch>
        </p:blipFill>
        <p:spPr bwMode="auto">
          <a:xfrm>
            <a:off x="3752319" y="5507971"/>
            <a:ext cx="1564958" cy="504827"/>
          </a:xfrm>
          <a:prstGeom prst="rect">
            <a:avLst/>
          </a:prstGeom>
          <a:noFill/>
        </p:spPr>
      </p:pic>
      <p:pic>
        <p:nvPicPr>
          <p:cNvPr id="24600" name="Picture 24" descr="Unicon logo"/>
          <p:cNvPicPr>
            <a:picLocks noChangeAspect="1" noChangeArrowheads="1"/>
          </p:cNvPicPr>
          <p:nvPr/>
        </p:nvPicPr>
        <p:blipFill>
          <a:blip r:embed="rId14"/>
          <a:srcRect/>
          <a:stretch>
            <a:fillRect/>
          </a:stretch>
        </p:blipFill>
        <p:spPr bwMode="auto">
          <a:xfrm>
            <a:off x="1652587" y="2909886"/>
            <a:ext cx="2099732" cy="442914"/>
          </a:xfrm>
          <a:prstGeom prst="rect">
            <a:avLst/>
          </a:prstGeom>
          <a:noFill/>
        </p:spPr>
      </p:pic>
      <p:pic>
        <p:nvPicPr>
          <p:cNvPr id="24602" name="Picture 26" descr="Oracle logo"/>
          <p:cNvPicPr>
            <a:picLocks noChangeAspect="1" noChangeArrowheads="1"/>
          </p:cNvPicPr>
          <p:nvPr/>
        </p:nvPicPr>
        <p:blipFill>
          <a:blip r:embed="rId15"/>
          <a:srcRect/>
          <a:stretch>
            <a:fillRect/>
          </a:stretch>
        </p:blipFill>
        <p:spPr bwMode="auto">
          <a:xfrm>
            <a:off x="4173066" y="3543299"/>
            <a:ext cx="2645717" cy="610552"/>
          </a:xfrm>
          <a:prstGeom prst="rect">
            <a:avLst/>
          </a:prstGeom>
          <a:noFill/>
        </p:spPr>
      </p:pic>
      <p:pic>
        <p:nvPicPr>
          <p:cNvPr id="24604" name="Picture 28" descr="http://sakaiproject.org/sites/default/files/rSmart_logo_2008_trans_200px.png"/>
          <p:cNvPicPr>
            <a:picLocks noChangeAspect="1" noChangeArrowheads="1"/>
          </p:cNvPicPr>
          <p:nvPr/>
        </p:nvPicPr>
        <p:blipFill>
          <a:blip r:embed="rId16"/>
          <a:srcRect/>
          <a:stretch>
            <a:fillRect/>
          </a:stretch>
        </p:blipFill>
        <p:spPr bwMode="auto">
          <a:xfrm>
            <a:off x="4173066" y="2271711"/>
            <a:ext cx="1905000" cy="638175"/>
          </a:xfrm>
          <a:prstGeom prst="rect">
            <a:avLst/>
          </a:prstGeom>
          <a:noFill/>
        </p:spPr>
      </p:pic>
      <p:sp>
        <p:nvSpPr>
          <p:cNvPr id="30" name="Title 29"/>
          <p:cNvSpPr>
            <a:spLocks noGrp="1"/>
          </p:cNvSpPr>
          <p:nvPr>
            <p:ph type="title"/>
          </p:nvPr>
        </p:nvSpPr>
        <p:spPr/>
        <p:txBody>
          <a:bodyPr/>
          <a:lstStyle/>
          <a:p>
            <a:r>
              <a:rPr lang="en-US" dirty="0" smtClean="0"/>
              <a:t>Sakai commercial affiliates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of the </a:t>
            </a:r>
            <a:r>
              <a:rPr lang="en-US" dirty="0" err="1" smtClean="0"/>
              <a:t>sakai</a:t>
            </a:r>
            <a:r>
              <a:rPr lang="en-US" dirty="0" smtClean="0"/>
              <a:t> community</a:t>
            </a:r>
            <a:endParaRPr lang="en-US" dirty="0"/>
          </a:p>
        </p:txBody>
      </p:sp>
      <p:sp>
        <p:nvSpPr>
          <p:cNvPr id="3" name="Content Placeholder 2"/>
          <p:cNvSpPr>
            <a:spLocks noGrp="1"/>
          </p:cNvSpPr>
          <p:nvPr>
            <p:ph idx="1"/>
          </p:nvPr>
        </p:nvSpPr>
        <p:spPr/>
        <p:txBody>
          <a:bodyPr/>
          <a:lstStyle/>
          <a:p>
            <a:r>
              <a:rPr lang="en-US" b="1" dirty="0" smtClean="0"/>
              <a:t>Outcomes and Findings</a:t>
            </a:r>
          </a:p>
          <a:p>
            <a:pPr lvl="1"/>
            <a:r>
              <a:rPr lang="en-US" dirty="0" smtClean="0"/>
              <a:t>Increase in number of committers</a:t>
            </a:r>
          </a:p>
          <a:p>
            <a:pPr lvl="1"/>
            <a:r>
              <a:rPr lang="en-US" dirty="0" smtClean="0"/>
              <a:t>Diverse group of Commercial Affiliates</a:t>
            </a:r>
          </a:p>
          <a:p>
            <a:pPr lvl="1"/>
            <a:r>
              <a:rPr lang="en-US" dirty="0" smtClean="0"/>
              <a:t>Blackboard committed to not suing open-source LMSs</a:t>
            </a:r>
          </a:p>
          <a:p>
            <a:r>
              <a:rPr lang="en-US" b="1" dirty="0" smtClean="0"/>
              <a:t>Update from Today</a:t>
            </a:r>
          </a:p>
          <a:p>
            <a:pPr lvl="1"/>
            <a:r>
              <a:rPr lang="en-US" dirty="0" smtClean="0"/>
              <a:t>160 institutions/organizations around the world</a:t>
            </a:r>
          </a:p>
          <a:p>
            <a:pPr lvl="1"/>
            <a:r>
              <a:rPr lang="en-US" dirty="0" smtClean="0"/>
              <a:t>5 out of the top 10 institutions in the world use Sakai</a:t>
            </a:r>
          </a:p>
          <a:p>
            <a:pPr lvl="1"/>
            <a:r>
              <a:rPr lang="en-US" dirty="0" smtClean="0"/>
              <a:t>Blackboard has lost each round of litigation to date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scalability</a:t>
            </a:r>
            <a:endParaRPr lang="en-US" dirty="0"/>
          </a:p>
        </p:txBody>
      </p:sp>
      <p:sp>
        <p:nvSpPr>
          <p:cNvPr id="3" name="Content Placeholder 2"/>
          <p:cNvSpPr>
            <a:spLocks noGrp="1"/>
          </p:cNvSpPr>
          <p:nvPr>
            <p:ph idx="1"/>
          </p:nvPr>
        </p:nvSpPr>
        <p:spPr/>
        <p:txBody>
          <a:bodyPr/>
          <a:lstStyle/>
          <a:p>
            <a:r>
              <a:rPr lang="en-US" b="1" dirty="0" smtClean="0"/>
              <a:t>Key Questions</a:t>
            </a:r>
          </a:p>
          <a:p>
            <a:pPr lvl="1"/>
            <a:r>
              <a:rPr lang="en-US" dirty="0" smtClean="0"/>
              <a:t>What type of quality assurance testing is done?</a:t>
            </a:r>
          </a:p>
          <a:p>
            <a:pPr lvl="1"/>
            <a:r>
              <a:rPr lang="en-US" dirty="0" smtClean="0"/>
              <a:t>How are security issues handled?</a:t>
            </a:r>
          </a:p>
          <a:p>
            <a:pPr lvl="1"/>
            <a:r>
              <a:rPr lang="en-US" dirty="0" smtClean="0"/>
              <a:t>Can Sakai scale to meet future needs?</a:t>
            </a:r>
          </a:p>
          <a:p>
            <a:pPr lvl="1"/>
            <a:r>
              <a:rPr lang="en-US" dirty="0" smtClean="0"/>
              <a:t>Can Sakai integrate with other systems (e.g. SIS)?</a:t>
            </a:r>
          </a:p>
          <a:p>
            <a:r>
              <a:rPr lang="en-US" b="1" dirty="0" smtClean="0"/>
              <a:t>Evaluation Criteria</a:t>
            </a:r>
          </a:p>
          <a:p>
            <a:pPr lvl="1"/>
            <a:r>
              <a:rPr lang="en-US" dirty="0" smtClean="0"/>
              <a:t>Review QA and security reporting processes</a:t>
            </a:r>
          </a:p>
          <a:p>
            <a:pPr lvl="1"/>
            <a:r>
              <a:rPr lang="en-US" dirty="0" smtClean="0"/>
              <a:t>Tracked speed at which bugs were addressed</a:t>
            </a:r>
          </a:p>
          <a:p>
            <a:pPr lvl="1"/>
            <a:r>
              <a:rPr lang="en-US" dirty="0" smtClean="0"/>
              <a:t>Reviewed performance benchmarks at larger institutions</a:t>
            </a:r>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scalability</a:t>
            </a:r>
            <a:endParaRPr lang="en-US" dirty="0"/>
          </a:p>
        </p:txBody>
      </p:sp>
      <p:sp>
        <p:nvSpPr>
          <p:cNvPr id="3" name="Content Placeholder 2"/>
          <p:cNvSpPr>
            <a:spLocks noGrp="1"/>
          </p:cNvSpPr>
          <p:nvPr>
            <p:ph idx="1"/>
          </p:nvPr>
        </p:nvSpPr>
        <p:spPr/>
        <p:txBody>
          <a:bodyPr/>
          <a:lstStyle/>
          <a:p>
            <a:r>
              <a:rPr lang="en-US" b="1" dirty="0" smtClean="0"/>
              <a:t>Outcomes and Findings</a:t>
            </a:r>
          </a:p>
          <a:p>
            <a:pPr lvl="1"/>
            <a:r>
              <a:rPr lang="en-US" dirty="0" smtClean="0"/>
              <a:t>Robust software engineering processes for coding and Quality Assurance.</a:t>
            </a:r>
          </a:p>
          <a:p>
            <a:pPr lvl="1"/>
            <a:r>
              <a:rPr lang="en-US" dirty="0" smtClean="0"/>
              <a:t>Security issues are handled through private communication channels</a:t>
            </a:r>
          </a:p>
          <a:p>
            <a:pPr lvl="1"/>
            <a:r>
              <a:rPr lang="en-US" dirty="0" smtClean="0"/>
              <a:t>Being used with 100,000+ students at some institutions</a:t>
            </a:r>
          </a:p>
          <a:p>
            <a:r>
              <a:rPr lang="en-US" b="1" dirty="0" smtClean="0"/>
              <a:t>Update from Today</a:t>
            </a:r>
          </a:p>
          <a:p>
            <a:pPr lvl="1"/>
            <a:r>
              <a:rPr lang="en-US" dirty="0" smtClean="0"/>
              <a:t>Integrations already exist for most major SIS systems as well as other proprietary software (e.g. </a:t>
            </a:r>
            <a:r>
              <a:rPr lang="en-US" dirty="0" err="1" smtClean="0"/>
              <a:t>Eluminate</a:t>
            </a:r>
            <a:r>
              <a:rPr lang="en-US" dirty="0" smtClean="0"/>
              <a:t>, Turnitin.com,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 Sakai Evaluation Final Report</a:t>
            </a:r>
            <a:endParaRPr lang="en-US" dirty="0"/>
          </a:p>
        </p:txBody>
      </p:sp>
      <p:sp>
        <p:nvSpPr>
          <p:cNvPr id="3" name="Content Placeholder 2"/>
          <p:cNvSpPr>
            <a:spLocks noGrp="1"/>
          </p:cNvSpPr>
          <p:nvPr>
            <p:ph type="body" idx="1"/>
          </p:nvPr>
        </p:nvSpPr>
        <p:spPr/>
        <p:txBody>
          <a:bodyPr/>
          <a:lstStyle/>
          <a:p>
            <a:r>
              <a:rPr lang="en-US" dirty="0" smtClean="0"/>
              <a:t>Looking for more evaluation data?</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341554"/>
            <a:ext cx="7772400" cy="1362075"/>
          </a:xfrm>
        </p:spPr>
        <p:txBody>
          <a:bodyPr/>
          <a:lstStyle/>
          <a:p>
            <a:pPr algn="ctr"/>
            <a:r>
              <a:rPr lang="en-US" dirty="0" smtClean="0"/>
              <a:t>Where we are today and were we are headed…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Sakai Transition Overview</a:t>
            </a:r>
          </a:p>
        </p:txBody>
      </p:sp>
      <p:sp>
        <p:nvSpPr>
          <p:cNvPr id="22531" name="Content Placeholder 9"/>
          <p:cNvSpPr>
            <a:spLocks noGrp="1"/>
          </p:cNvSpPr>
          <p:nvPr>
            <p:ph idx="1"/>
          </p:nvPr>
        </p:nvSpPr>
        <p:spPr/>
        <p:txBody>
          <a:bodyPr/>
          <a:lstStyle/>
          <a:p>
            <a:r>
              <a:rPr lang="en-US" dirty="0" smtClean="0"/>
              <a:t>Sakai Conversion Rates</a:t>
            </a:r>
          </a:p>
          <a:p>
            <a:pPr lvl="1"/>
            <a:r>
              <a:rPr lang="en-US" dirty="0" smtClean="0"/>
              <a:t>Goal for Fall 08: 20%; Outcome: 65%</a:t>
            </a:r>
          </a:p>
          <a:p>
            <a:pPr lvl="1"/>
            <a:r>
              <a:rPr lang="en-US" dirty="0" smtClean="0"/>
              <a:t>Conversion was completed Fall 2009</a:t>
            </a:r>
          </a:p>
          <a:p>
            <a:pPr lvl="1"/>
            <a:r>
              <a:rPr lang="en-US" dirty="0" smtClean="0"/>
              <a:t>Seeing big increase in use of Project Sites</a:t>
            </a:r>
          </a:p>
          <a:p>
            <a:r>
              <a:rPr lang="en-US" dirty="0" smtClean="0"/>
              <a:t>Training Services</a:t>
            </a:r>
          </a:p>
          <a:p>
            <a:pPr lvl="1"/>
            <a:r>
              <a:rPr lang="en-US" dirty="0" smtClean="0"/>
              <a:t>Introduction to Sakai, Refresher, &amp; Open Labs</a:t>
            </a:r>
          </a:p>
          <a:p>
            <a:r>
              <a:rPr lang="en-US" dirty="0" smtClean="0"/>
              <a:t>Migration Services</a:t>
            </a:r>
          </a:p>
          <a:p>
            <a:pPr lvl="1"/>
            <a:r>
              <a:rPr lang="en-US" dirty="0" smtClean="0"/>
              <a:t>Migrated data from old CMS to Sakai for faculty</a:t>
            </a:r>
          </a:p>
          <a:p>
            <a:r>
              <a:rPr lang="en-US" dirty="0" err="1" smtClean="0"/>
              <a:t>ePortfolios</a:t>
            </a:r>
            <a:r>
              <a:rPr lang="en-US" dirty="0" smtClean="0"/>
              <a:t> are our next major initiative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024759"/>
            <a:ext cx="7772400" cy="1362075"/>
          </a:xfrm>
        </p:spPr>
        <p:txBody>
          <a:bodyPr>
            <a:normAutofit fontScale="90000"/>
          </a:bodyPr>
          <a:lstStyle/>
          <a:p>
            <a:pPr algn="ctr"/>
            <a:r>
              <a:rPr lang="en-US" b="0" dirty="0" smtClean="0"/>
              <a:t>How many came because you thought we were evaluating </a:t>
            </a:r>
            <a:br>
              <a:rPr lang="en-US" b="0" dirty="0" smtClean="0"/>
            </a:br>
            <a:r>
              <a:rPr lang="en-US" i="1" dirty="0" smtClean="0"/>
              <a:t>rice wine </a:t>
            </a:r>
            <a:r>
              <a:rPr lang="en-US" b="0" dirty="0" smtClean="0"/>
              <a:t>or </a:t>
            </a:r>
            <a:r>
              <a:rPr lang="en-US" i="1" dirty="0" smtClean="0"/>
              <a:t>sushi</a:t>
            </a:r>
            <a:r>
              <a:rPr lang="en-US" b="0" dirty="0" smtClean="0"/>
              <a:t>? </a:t>
            </a:r>
            <a:br>
              <a:rPr lang="en-US" b="0" dirty="0" smtClean="0"/>
            </a:br>
            <a:r>
              <a:rPr lang="en-US" b="0" dirty="0" smtClean="0">
                <a:sym typeface="Wingdings" pitchFamily="2" charset="2"/>
              </a:rPr>
              <a:t></a:t>
            </a:r>
            <a:endParaRPr lang="en-US" b="0" dirty="0"/>
          </a:p>
        </p:txBody>
      </p:sp>
      <p:pic>
        <p:nvPicPr>
          <p:cNvPr id="2050" name="Picture 2" descr="C:\Users\jsbql\AppData\Local\Microsoft\Windows\Temporary Internet Files\Content.IE5\QVP2MCV3\MCj04119660000[1].wmf"/>
          <p:cNvPicPr>
            <a:picLocks noChangeAspect="1" noChangeArrowheads="1"/>
          </p:cNvPicPr>
          <p:nvPr/>
        </p:nvPicPr>
        <p:blipFill>
          <a:blip r:embed="rId2"/>
          <a:srcRect/>
          <a:stretch>
            <a:fillRect/>
          </a:stretch>
        </p:blipFill>
        <p:spPr bwMode="auto">
          <a:xfrm>
            <a:off x="3733800" y="3163190"/>
            <a:ext cx="2156234" cy="1582654"/>
          </a:xfrm>
          <a:prstGeom prst="rect">
            <a:avLst/>
          </a:prstGeom>
          <a:noFill/>
        </p:spPr>
      </p:pic>
      <p:sp>
        <p:nvSpPr>
          <p:cNvPr id="4" name="Rectangle 3"/>
          <p:cNvSpPr/>
          <p:nvPr/>
        </p:nvSpPr>
        <p:spPr>
          <a:xfrm>
            <a:off x="1087821" y="5108028"/>
            <a:ext cx="6984124" cy="830997"/>
          </a:xfrm>
          <a:prstGeom prst="rect">
            <a:avLst/>
          </a:prstGeom>
        </p:spPr>
        <p:txBody>
          <a:bodyPr wrap="square">
            <a:spAutoFit/>
          </a:bodyPr>
          <a:lstStyle/>
          <a:p>
            <a:r>
              <a:rPr lang="en-US" sz="2400" dirty="0" smtClean="0"/>
              <a:t>Do you know where the name Sakai comes from? Remind me to answer that later…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00552"/>
            <a:ext cx="7772400" cy="1362075"/>
          </a:xfrm>
        </p:spPr>
        <p:txBody>
          <a:bodyPr/>
          <a:lstStyle/>
          <a:p>
            <a:pPr algn="ctr"/>
            <a:r>
              <a:rPr lang="en-US" dirty="0" smtClean="0"/>
              <a:t>Q &amp; A</a:t>
            </a:r>
            <a:endParaRPr lang="en-US" dirty="0"/>
          </a:p>
        </p:txBody>
      </p:sp>
      <p:sp>
        <p:nvSpPr>
          <p:cNvPr id="6" name="TextBox 5"/>
          <p:cNvSpPr txBox="1"/>
          <p:nvPr/>
        </p:nvSpPr>
        <p:spPr>
          <a:xfrm>
            <a:off x="911505" y="2522485"/>
            <a:ext cx="7391127" cy="2246769"/>
          </a:xfrm>
          <a:prstGeom prst="rect">
            <a:avLst/>
          </a:prstGeom>
          <a:noFill/>
        </p:spPr>
        <p:txBody>
          <a:bodyPr wrap="square" rtlCol="0">
            <a:spAutoFit/>
          </a:bodyPr>
          <a:lstStyle/>
          <a:p>
            <a:pPr algn="ctr"/>
            <a:r>
              <a:rPr lang="en-US" sz="2800" dirty="0" smtClean="0"/>
              <a:t>Josh Baron</a:t>
            </a:r>
          </a:p>
          <a:p>
            <a:pPr algn="ctr"/>
            <a:r>
              <a:rPr lang="en-US" sz="2800" dirty="0" smtClean="0"/>
              <a:t>Director, Academic Technology &amp; eLearning</a:t>
            </a:r>
          </a:p>
          <a:p>
            <a:pPr algn="ctr"/>
            <a:r>
              <a:rPr lang="en-US" sz="2800" dirty="0" smtClean="0"/>
              <a:t>Marist College</a:t>
            </a:r>
          </a:p>
          <a:p>
            <a:pPr algn="ctr"/>
            <a:r>
              <a:rPr lang="en-US" sz="2800" b="1" dirty="0" smtClean="0"/>
              <a:t>Josh.Baron@marist.edu</a:t>
            </a:r>
          </a:p>
          <a:p>
            <a:pPr algn="ctr"/>
            <a:r>
              <a:rPr lang="en-US" sz="2800" b="1" dirty="0" smtClean="0"/>
              <a:t>(845) 575 - 3623</a:t>
            </a:r>
            <a:endParaRPr lang="en-US" sz="2800" b="1" dirty="0"/>
          </a:p>
        </p:txBody>
      </p:sp>
      <p:pic>
        <p:nvPicPr>
          <p:cNvPr id="7" name="Picture 14" descr="Se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88679" y="4911140"/>
            <a:ext cx="1185479" cy="11945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p:txBody>
          <a:bodyPr/>
          <a:lstStyle/>
          <a:p>
            <a:pPr eaLnBrk="1" hangingPunct="1"/>
            <a:r>
              <a:rPr lang="en-US" cap="none" dirty="0" smtClean="0">
                <a:latin typeface="Arial" charset="0"/>
                <a:ea typeface="ＭＳ Ｐゴシック" pitchFamily="80" charset="-128"/>
              </a:rPr>
              <a:t>Presentation Overview</a:t>
            </a:r>
          </a:p>
        </p:txBody>
      </p:sp>
      <p:sp>
        <p:nvSpPr>
          <p:cNvPr id="14339" name="Content Placeholder 2"/>
          <p:cNvSpPr>
            <a:spLocks noGrp="1"/>
          </p:cNvSpPr>
          <p:nvPr>
            <p:ph idx="4294967295"/>
          </p:nvPr>
        </p:nvSpPr>
        <p:spPr>
          <a:xfrm>
            <a:off x="533400" y="1600200"/>
            <a:ext cx="8229600" cy="4525963"/>
          </a:xfrm>
        </p:spPr>
        <p:txBody>
          <a:bodyPr/>
          <a:lstStyle/>
          <a:p>
            <a:pPr eaLnBrk="1" hangingPunct="1"/>
            <a:r>
              <a:rPr lang="en-US" dirty="0" smtClean="0">
                <a:latin typeface="Arial" charset="0"/>
                <a:ea typeface="ＭＳ Ｐゴシック" pitchFamily="80" charset="-128"/>
              </a:rPr>
              <a:t>What is Sakai? – Brief Overview</a:t>
            </a:r>
          </a:p>
          <a:p>
            <a:pPr eaLnBrk="1" hangingPunct="1"/>
            <a:r>
              <a:rPr lang="en-US" dirty="0" smtClean="0">
                <a:latin typeface="Arial" charset="0"/>
                <a:ea typeface="ＭＳ Ｐゴシック" pitchFamily="80" charset="-128"/>
              </a:rPr>
              <a:t>Marist College’s Sakai Journey</a:t>
            </a:r>
          </a:p>
          <a:p>
            <a:pPr eaLnBrk="1" hangingPunct="1"/>
            <a:r>
              <a:rPr lang="en-US" dirty="0" smtClean="0">
                <a:latin typeface="Arial" charset="0"/>
                <a:ea typeface="ＭＳ Ｐゴシック" pitchFamily="80" charset="-128"/>
              </a:rPr>
              <a:t>Sakai Evaluation and Outcomes</a:t>
            </a:r>
          </a:p>
          <a:p>
            <a:pPr eaLnBrk="1" hangingPunct="1"/>
            <a:r>
              <a:rPr lang="en-US" dirty="0" smtClean="0">
                <a:latin typeface="Arial" charset="0"/>
                <a:ea typeface="ＭＳ Ｐゴシック" pitchFamily="80" charset="-128"/>
              </a:rPr>
              <a:t>Transition Update – We’re done!</a:t>
            </a:r>
          </a:p>
          <a:p>
            <a:pPr eaLnBrk="1" hangingPunct="1"/>
            <a:r>
              <a:rPr lang="en-US" dirty="0" smtClean="0">
                <a:latin typeface="Arial" charset="0"/>
                <a:ea typeface="ＭＳ Ｐゴシック" pitchFamily="80" charset="-128"/>
              </a:rPr>
              <a:t>Where We are Going Next</a:t>
            </a:r>
          </a:p>
          <a:p>
            <a:pPr eaLnBrk="1" hangingPunct="1"/>
            <a:r>
              <a:rPr lang="en-US" dirty="0" smtClean="0">
                <a:latin typeface="Arial" charset="0"/>
                <a:ea typeface="ＭＳ Ｐゴシック" pitchFamily="80" charset="-128"/>
              </a:rPr>
              <a:t>Q &amp; 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a:lstStyle/>
          <a:p>
            <a:r>
              <a:rPr lang="en-US" dirty="0" smtClean="0"/>
              <a:t>Sakai – Solving a Classic Challenge</a:t>
            </a:r>
          </a:p>
        </p:txBody>
      </p:sp>
      <p:sp>
        <p:nvSpPr>
          <p:cNvPr id="6147" name="Rectangle 2"/>
          <p:cNvSpPr>
            <a:spLocks noGrp="1" noChangeArrowheads="1"/>
          </p:cNvSpPr>
          <p:nvPr>
            <p:ph sz="quarter" idx="1"/>
          </p:nvPr>
        </p:nvSpPr>
        <p:spPr/>
        <p:txBody>
          <a:bodyPr/>
          <a:lstStyle/>
          <a:p>
            <a:r>
              <a:rPr lang="en-US" dirty="0" smtClean="0"/>
              <a:t>By late 1990’s “homegrown” LMSs were old</a:t>
            </a:r>
          </a:p>
          <a:p>
            <a:r>
              <a:rPr lang="en-US" dirty="0" smtClean="0"/>
              <a:t>Faced “Build (again) or Buy” dilemma</a:t>
            </a:r>
          </a:p>
          <a:p>
            <a:pPr lvl="1"/>
            <a:r>
              <a:rPr lang="en-US" dirty="0" smtClean="0"/>
              <a:t>Wanted to control destiny without the risks and costs of “homegrown”</a:t>
            </a:r>
          </a:p>
          <a:p>
            <a:r>
              <a:rPr lang="en-US" dirty="0" smtClean="0"/>
              <a:t>Sakai Project started in 2004 to address dilemma</a:t>
            </a:r>
          </a:p>
          <a:p>
            <a:pPr lvl="1"/>
            <a:r>
              <a:rPr lang="en-US" dirty="0" smtClean="0"/>
              <a:t>Michigan, Indiana, Stanford, MIT (and Berkeley)</a:t>
            </a:r>
          </a:p>
          <a:p>
            <a:pPr lvl="1"/>
            <a:r>
              <a:rPr lang="en-US" dirty="0" smtClean="0"/>
              <a:t>Mellon Foundation Grant</a:t>
            </a:r>
          </a:p>
          <a:p>
            <a:r>
              <a:rPr lang="en-US" dirty="0" smtClean="0"/>
              <a:t>Version 2.6.1 just released</a:t>
            </a:r>
          </a:p>
        </p:txBody>
      </p:sp>
      <p:pic>
        <p:nvPicPr>
          <p:cNvPr id="6148" name="Picture 4"/>
          <p:cNvPicPr>
            <a:picLocks noChangeArrowheads="1"/>
          </p:cNvPicPr>
          <p:nvPr/>
        </p:nvPicPr>
        <p:blipFill>
          <a:blip r:embed="rId3"/>
          <a:srcRect/>
          <a:stretch>
            <a:fillRect/>
          </a:stretch>
        </p:blipFill>
        <p:spPr bwMode="auto">
          <a:xfrm>
            <a:off x="7443958" y="4963520"/>
            <a:ext cx="942975" cy="655638"/>
          </a:xfrm>
          <a:prstGeom prst="rect">
            <a:avLst/>
          </a:prstGeom>
          <a:noFill/>
          <a:ln w="12700">
            <a:noFill/>
            <a:miter lim="800000"/>
            <a:headEnd/>
            <a:tailEnd/>
          </a:ln>
        </p:spPr>
      </p:pic>
      <p:pic>
        <p:nvPicPr>
          <p:cNvPr id="6149" name="Picture 3"/>
          <p:cNvPicPr>
            <a:picLocks noChangeArrowheads="1"/>
          </p:cNvPicPr>
          <p:nvPr/>
        </p:nvPicPr>
        <p:blipFill>
          <a:blip r:embed="rId4"/>
          <a:srcRect/>
          <a:stretch>
            <a:fillRect/>
          </a:stretch>
        </p:blipFill>
        <p:spPr bwMode="auto">
          <a:xfrm>
            <a:off x="4929358" y="5496920"/>
            <a:ext cx="784225" cy="762000"/>
          </a:xfrm>
          <a:prstGeom prst="rect">
            <a:avLst/>
          </a:prstGeom>
          <a:noFill/>
          <a:ln w="12700">
            <a:noFill/>
            <a:miter lim="800000"/>
            <a:headEnd/>
            <a:tailEnd/>
          </a:ln>
        </p:spPr>
      </p:pic>
      <p:pic>
        <p:nvPicPr>
          <p:cNvPr id="6150" name="Picture 5"/>
          <p:cNvPicPr>
            <a:picLocks noChangeArrowheads="1"/>
          </p:cNvPicPr>
          <p:nvPr/>
        </p:nvPicPr>
        <p:blipFill>
          <a:blip r:embed="rId5"/>
          <a:srcRect/>
          <a:stretch>
            <a:fillRect/>
          </a:stretch>
        </p:blipFill>
        <p:spPr bwMode="auto">
          <a:xfrm>
            <a:off x="7748758" y="3896720"/>
            <a:ext cx="815975" cy="838200"/>
          </a:xfrm>
          <a:prstGeom prst="rect">
            <a:avLst/>
          </a:prstGeom>
          <a:noFill/>
          <a:ln w="12700">
            <a:noFill/>
            <a:miter lim="800000"/>
            <a:headEnd/>
            <a:tailEnd/>
          </a:ln>
        </p:spPr>
      </p:pic>
      <p:pic>
        <p:nvPicPr>
          <p:cNvPr id="6151" name="Picture 6"/>
          <p:cNvPicPr>
            <a:picLocks noChangeAspect="1" noChangeArrowheads="1"/>
          </p:cNvPicPr>
          <p:nvPr/>
        </p:nvPicPr>
        <p:blipFill>
          <a:blip r:embed="rId6"/>
          <a:srcRect/>
          <a:stretch>
            <a:fillRect/>
          </a:stretch>
        </p:blipFill>
        <p:spPr bwMode="auto">
          <a:xfrm>
            <a:off x="6377158" y="4582520"/>
            <a:ext cx="858838" cy="606425"/>
          </a:xfrm>
          <a:prstGeom prst="rect">
            <a:avLst/>
          </a:prstGeom>
          <a:noFill/>
          <a:ln w="12700">
            <a:noFill/>
            <a:miter lim="800000"/>
            <a:headEnd/>
            <a:tailEnd/>
          </a:ln>
        </p:spPr>
      </p:pic>
      <p:pic>
        <p:nvPicPr>
          <p:cNvPr id="6152" name="Picture 7"/>
          <p:cNvPicPr>
            <a:picLocks noChangeAspect="1" noChangeArrowheads="1"/>
          </p:cNvPicPr>
          <p:nvPr/>
        </p:nvPicPr>
        <p:blipFill>
          <a:blip r:embed="rId7"/>
          <a:srcRect/>
          <a:stretch>
            <a:fillRect/>
          </a:stretch>
        </p:blipFill>
        <p:spPr bwMode="auto">
          <a:xfrm>
            <a:off x="6072358" y="5420720"/>
            <a:ext cx="1030288" cy="865188"/>
          </a:xfrm>
          <a:prstGeom prst="rect">
            <a:avLst/>
          </a:prstGeom>
          <a:noFill/>
          <a:ln w="12700">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1463" y="2370185"/>
            <a:ext cx="2868612" cy="1595438"/>
          </a:xfrm>
          <a:prstGeom prst="rect">
            <a:avLst/>
          </a:prstGeom>
          <a:noFill/>
          <a:ln w="9525">
            <a:noFill/>
            <a:miter lim="800000"/>
            <a:headEnd/>
            <a:tailEnd/>
          </a:ln>
        </p:spPr>
      </p:pic>
      <p:graphicFrame>
        <p:nvGraphicFramePr>
          <p:cNvPr id="9" name="Content Placeholder 4"/>
          <p:cNvGraphicFramePr>
            <a:graphicFrameLocks/>
          </p:cNvGraphicFramePr>
          <p:nvPr/>
        </p:nvGraphicFramePr>
        <p:xfrm>
          <a:off x="1837955" y="38864"/>
          <a:ext cx="7306444" cy="6248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171" name="TextBox 7"/>
          <p:cNvSpPr txBox="1">
            <a:spLocks noChangeArrowheads="1"/>
          </p:cNvSpPr>
          <p:nvPr/>
        </p:nvSpPr>
        <p:spPr bwMode="auto">
          <a:xfrm>
            <a:off x="152400" y="381000"/>
            <a:ext cx="3276600" cy="595313"/>
          </a:xfrm>
          <a:prstGeom prst="rect">
            <a:avLst/>
          </a:prstGeom>
          <a:noFill/>
          <a:ln w="9525">
            <a:noFill/>
            <a:miter lim="800000"/>
            <a:headEnd/>
            <a:tailEnd/>
          </a:ln>
        </p:spPr>
        <p:txBody>
          <a:bodyPr lIns="91430" tIns="45715" rIns="91430" bIns="45715">
            <a:spAutoFit/>
          </a:bodyPr>
          <a:lstStyle/>
          <a:p>
            <a:pPr algn="ctr" defTabSz="422275"/>
            <a:r>
              <a:rPr lang="en-US" sz="3300" dirty="0">
                <a:solidFill>
                  <a:srgbClr val="616BB0"/>
                </a:solidFill>
                <a:latin typeface="Trade Gothic LT Std Bold 2" charset="0"/>
                <a:ea typeface="ヒラギノ角ゴ ProN W6" pitchFamily="96" charset="-128"/>
                <a:sym typeface="Trade Gothic LT Std Bold 2" charset="0"/>
              </a:rPr>
              <a:t>What is Sakai?</a:t>
            </a:r>
          </a:p>
        </p:txBody>
      </p:sp>
      <p:sp>
        <p:nvSpPr>
          <p:cNvPr id="7173" name="TextBox 9"/>
          <p:cNvSpPr txBox="1">
            <a:spLocks noChangeArrowheads="1"/>
          </p:cNvSpPr>
          <p:nvPr/>
        </p:nvSpPr>
        <p:spPr bwMode="auto">
          <a:xfrm>
            <a:off x="685800" y="1625600"/>
            <a:ext cx="2416175" cy="835025"/>
          </a:xfrm>
          <a:prstGeom prst="rect">
            <a:avLst/>
          </a:prstGeom>
          <a:noFill/>
          <a:ln w="9525">
            <a:noFill/>
            <a:miter lim="800000"/>
            <a:headEnd/>
            <a:tailEnd/>
          </a:ln>
        </p:spPr>
        <p:txBody>
          <a:bodyPr lIns="42200" tIns="21100" rIns="42200" bIns="21100">
            <a:spAutoFit/>
          </a:bodyPr>
          <a:lstStyle/>
          <a:p>
            <a:pPr defTabSz="422275"/>
            <a:r>
              <a:rPr lang="en-US" dirty="0">
                <a:latin typeface="Trade Gothic LT Std" pitchFamily="80" charset="0"/>
              </a:rPr>
              <a:t>It’s more than just software…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Sakai Logo">
            <a:hlinkClick r:id="rId3"/>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1463" y="2370185"/>
            <a:ext cx="2868612" cy="1595438"/>
          </a:xfrm>
          <a:prstGeom prst="rect">
            <a:avLst/>
          </a:prstGeom>
          <a:noFill/>
          <a:ln w="9525">
            <a:noFill/>
            <a:miter lim="800000"/>
            <a:headEnd/>
            <a:tailEnd/>
          </a:ln>
        </p:spPr>
      </p:pic>
      <p:sp>
        <p:nvSpPr>
          <p:cNvPr id="8196" name="TextBox 7"/>
          <p:cNvSpPr txBox="1">
            <a:spLocks noChangeArrowheads="1"/>
          </p:cNvSpPr>
          <p:nvPr/>
        </p:nvSpPr>
        <p:spPr bwMode="auto">
          <a:xfrm>
            <a:off x="152400" y="381000"/>
            <a:ext cx="3276600" cy="595313"/>
          </a:xfrm>
          <a:prstGeom prst="rect">
            <a:avLst/>
          </a:prstGeom>
          <a:noFill/>
          <a:ln w="9525">
            <a:noFill/>
            <a:miter lim="800000"/>
            <a:headEnd/>
            <a:tailEnd/>
          </a:ln>
        </p:spPr>
        <p:txBody>
          <a:bodyPr lIns="91430" tIns="45715" rIns="91430" bIns="45715">
            <a:spAutoFit/>
          </a:bodyPr>
          <a:lstStyle/>
          <a:p>
            <a:pPr algn="ctr" defTabSz="422275"/>
            <a:r>
              <a:rPr lang="en-US" sz="3300">
                <a:solidFill>
                  <a:srgbClr val="616BB0"/>
                </a:solidFill>
                <a:latin typeface="Trade Gothic LT Std Bold 2" charset="0"/>
                <a:ea typeface="ヒラギノ角ゴ ProN W6" pitchFamily="96" charset="-128"/>
                <a:sym typeface="Trade Gothic LT Std Bold 2" charset="0"/>
              </a:rPr>
              <a:t>What is Sakai?</a:t>
            </a:r>
          </a:p>
        </p:txBody>
      </p:sp>
      <p:graphicFrame>
        <p:nvGraphicFramePr>
          <p:cNvPr id="13" name="Content Placeholder 4"/>
          <p:cNvGraphicFramePr>
            <a:graphicFrameLocks/>
          </p:cNvGraphicFramePr>
          <p:nvPr/>
        </p:nvGraphicFramePr>
        <p:xfrm>
          <a:off x="1837955" y="38864"/>
          <a:ext cx="7306444" cy="62489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2640013" y="1470025"/>
            <a:ext cx="1638300" cy="4867275"/>
          </a:xfrm>
          <a:prstGeom prst="rect">
            <a:avLst/>
          </a:prstGeom>
          <a:ln>
            <a:noFill/>
          </a:ln>
          <a:effectLst>
            <a:outerShdw blurRad="292100" dist="139700" dir="2700000" algn="tl" rotWithShape="0">
              <a:srgbClr val="333333">
                <a:alpha val="65000"/>
              </a:srgbClr>
            </a:outerShdw>
          </a:effectLst>
        </p:spPr>
      </p:pic>
      <p:pic>
        <p:nvPicPr>
          <p:cNvPr id="29699" name="Picture 3"/>
          <p:cNvPicPr>
            <a:picLocks noChangeAspect="1" noChangeArrowheads="1"/>
          </p:cNvPicPr>
          <p:nvPr/>
        </p:nvPicPr>
        <p:blipFill>
          <a:blip r:embed="rId4"/>
          <a:srcRect/>
          <a:stretch>
            <a:fillRect/>
          </a:stretch>
        </p:blipFill>
        <p:spPr bwMode="auto">
          <a:xfrm>
            <a:off x="261938" y="1470025"/>
            <a:ext cx="1647825" cy="5191125"/>
          </a:xfrm>
          <a:prstGeom prst="rect">
            <a:avLst/>
          </a:prstGeom>
          <a:ln>
            <a:noFill/>
          </a:ln>
          <a:effectLst>
            <a:outerShdw blurRad="292100" dist="139700" dir="2700000" algn="tl" rotWithShape="0">
              <a:srgbClr val="333333">
                <a:alpha val="65000"/>
              </a:srgbClr>
            </a:outerShdw>
          </a:effectLst>
        </p:spPr>
      </p:pic>
      <p:pic>
        <p:nvPicPr>
          <p:cNvPr id="29700" name="Picture 4"/>
          <p:cNvPicPr>
            <a:picLocks noChangeAspect="1" noChangeArrowheads="1"/>
          </p:cNvPicPr>
          <p:nvPr/>
        </p:nvPicPr>
        <p:blipFill>
          <a:blip r:embed="rId5"/>
          <a:srcRect/>
          <a:stretch>
            <a:fillRect/>
          </a:stretch>
        </p:blipFill>
        <p:spPr bwMode="auto">
          <a:xfrm>
            <a:off x="4930775" y="1508125"/>
            <a:ext cx="1666875" cy="3905250"/>
          </a:xfrm>
          <a:prstGeom prst="rect">
            <a:avLst/>
          </a:prstGeom>
          <a:ln>
            <a:noFill/>
          </a:ln>
          <a:effectLst>
            <a:outerShdw blurRad="292100" dist="139700" dir="2700000" algn="tl" rotWithShape="0">
              <a:srgbClr val="333333">
                <a:alpha val="65000"/>
              </a:srgbClr>
            </a:outerShdw>
          </a:effectLst>
        </p:spPr>
      </p:pic>
      <p:pic>
        <p:nvPicPr>
          <p:cNvPr id="29701" name="Picture 5"/>
          <p:cNvPicPr>
            <a:picLocks noChangeAspect="1" noChangeArrowheads="1"/>
          </p:cNvPicPr>
          <p:nvPr/>
        </p:nvPicPr>
        <p:blipFill>
          <a:blip r:embed="rId6"/>
          <a:srcRect/>
          <a:stretch>
            <a:fillRect/>
          </a:stretch>
        </p:blipFill>
        <p:spPr bwMode="auto">
          <a:xfrm>
            <a:off x="7119938" y="1508125"/>
            <a:ext cx="1638300" cy="3086100"/>
          </a:xfrm>
          <a:prstGeom prst="rect">
            <a:avLst/>
          </a:prstGeom>
          <a:ln>
            <a:noFill/>
          </a:ln>
          <a:effectLst>
            <a:outerShdw blurRad="292100" dist="139700" dir="2700000" algn="tl" rotWithShape="0">
              <a:srgbClr val="333333">
                <a:alpha val="65000"/>
              </a:srgbClr>
            </a:outerShdw>
          </a:effectLst>
        </p:spPr>
      </p:pic>
      <p:sp>
        <p:nvSpPr>
          <p:cNvPr id="9222" name="Rectangle 8"/>
          <p:cNvSpPr>
            <a:spLocks noChangeArrowheads="1"/>
          </p:cNvSpPr>
          <p:nvPr/>
        </p:nvSpPr>
        <p:spPr bwMode="auto">
          <a:xfrm>
            <a:off x="6892925" y="1038225"/>
            <a:ext cx="2143125" cy="427038"/>
          </a:xfrm>
          <a:prstGeom prst="rect">
            <a:avLst/>
          </a:prstGeom>
          <a:noFill/>
          <a:ln w="9525">
            <a:noFill/>
            <a:miter lim="800000"/>
            <a:headEnd/>
            <a:tailEnd/>
          </a:ln>
        </p:spPr>
        <p:txBody>
          <a:bodyPr wrap="none" lIns="91430" tIns="45715" rIns="91430" bIns="45715">
            <a:spAutoFit/>
          </a:bodyPr>
          <a:lstStyle/>
          <a:p>
            <a:pPr algn="ctr" defTabSz="422275"/>
            <a:r>
              <a:rPr lang="en-US" sz="2200" b="1">
                <a:latin typeface="Trade Gothic LT Std" pitchFamily="80" charset="0"/>
              </a:rPr>
              <a:t>My Workspace</a:t>
            </a:r>
            <a:endParaRPr lang="en-US" sz="2200">
              <a:latin typeface="Trade Gothic LT Std" pitchFamily="80" charset="0"/>
            </a:endParaRPr>
          </a:p>
        </p:txBody>
      </p:sp>
      <p:sp>
        <p:nvSpPr>
          <p:cNvPr id="9223" name="Rectangle 9"/>
          <p:cNvSpPr>
            <a:spLocks noChangeArrowheads="1"/>
          </p:cNvSpPr>
          <p:nvPr/>
        </p:nvSpPr>
        <p:spPr bwMode="auto">
          <a:xfrm>
            <a:off x="471488" y="1069975"/>
            <a:ext cx="1303337" cy="427038"/>
          </a:xfrm>
          <a:prstGeom prst="rect">
            <a:avLst/>
          </a:prstGeom>
          <a:noFill/>
          <a:ln w="9525">
            <a:noFill/>
            <a:miter lim="800000"/>
            <a:headEnd/>
            <a:tailEnd/>
          </a:ln>
        </p:spPr>
        <p:txBody>
          <a:bodyPr wrap="none" lIns="91430" tIns="45715" rIns="91430" bIns="45715">
            <a:spAutoFit/>
          </a:bodyPr>
          <a:lstStyle/>
          <a:p>
            <a:pPr algn="ctr" defTabSz="422275"/>
            <a:r>
              <a:rPr lang="en-US" sz="2200" b="1">
                <a:latin typeface="Trade Gothic LT Std" pitchFamily="80" charset="0"/>
              </a:rPr>
              <a:t>Courses</a:t>
            </a:r>
            <a:endParaRPr lang="en-US" sz="2200">
              <a:latin typeface="Trade Gothic LT Std" pitchFamily="80" charset="0"/>
            </a:endParaRPr>
          </a:p>
        </p:txBody>
      </p:sp>
      <p:sp>
        <p:nvSpPr>
          <p:cNvPr id="9224" name="Rectangle 10"/>
          <p:cNvSpPr>
            <a:spLocks noChangeArrowheads="1"/>
          </p:cNvSpPr>
          <p:nvPr/>
        </p:nvSpPr>
        <p:spPr bwMode="auto">
          <a:xfrm>
            <a:off x="2727325" y="1038225"/>
            <a:ext cx="1490663" cy="427038"/>
          </a:xfrm>
          <a:prstGeom prst="rect">
            <a:avLst/>
          </a:prstGeom>
          <a:noFill/>
          <a:ln w="9525">
            <a:noFill/>
            <a:miter lim="800000"/>
            <a:headEnd/>
            <a:tailEnd/>
          </a:ln>
        </p:spPr>
        <p:txBody>
          <a:bodyPr wrap="none" lIns="91430" tIns="45715" rIns="91430" bIns="45715">
            <a:spAutoFit/>
          </a:bodyPr>
          <a:lstStyle/>
          <a:p>
            <a:pPr algn="ctr" defTabSz="422275"/>
            <a:r>
              <a:rPr lang="en-US" sz="2200" b="1">
                <a:latin typeface="Trade Gothic LT Std" pitchFamily="80" charset="0"/>
              </a:rPr>
              <a:t>Portfolios</a:t>
            </a:r>
            <a:endParaRPr lang="en-US" sz="2200">
              <a:latin typeface="Trade Gothic LT Std" pitchFamily="80" charset="0"/>
            </a:endParaRPr>
          </a:p>
        </p:txBody>
      </p:sp>
      <p:sp>
        <p:nvSpPr>
          <p:cNvPr id="9225" name="Rectangle 11"/>
          <p:cNvSpPr>
            <a:spLocks noChangeArrowheads="1"/>
          </p:cNvSpPr>
          <p:nvPr/>
        </p:nvSpPr>
        <p:spPr bwMode="auto">
          <a:xfrm>
            <a:off x="5156200" y="1038225"/>
            <a:ext cx="1287463" cy="427038"/>
          </a:xfrm>
          <a:prstGeom prst="rect">
            <a:avLst/>
          </a:prstGeom>
          <a:noFill/>
          <a:ln w="9525">
            <a:noFill/>
            <a:miter lim="800000"/>
            <a:headEnd/>
            <a:tailEnd/>
          </a:ln>
        </p:spPr>
        <p:txBody>
          <a:bodyPr wrap="none" lIns="91430" tIns="45715" rIns="91430" bIns="45715">
            <a:spAutoFit/>
          </a:bodyPr>
          <a:lstStyle/>
          <a:p>
            <a:pPr algn="ctr" defTabSz="422275"/>
            <a:r>
              <a:rPr lang="en-US" sz="2200" b="1">
                <a:latin typeface="Trade Gothic LT Std" pitchFamily="80" charset="0"/>
              </a:rPr>
              <a:t>Projects</a:t>
            </a:r>
            <a:endParaRPr lang="en-US" sz="2200">
              <a:latin typeface="Trade Gothic LT Std" pitchFamily="80" charset="0"/>
            </a:endParaRPr>
          </a:p>
        </p:txBody>
      </p:sp>
      <p:sp>
        <p:nvSpPr>
          <p:cNvPr id="9226" name="Rectangle 12"/>
          <p:cNvSpPr>
            <a:spLocks noGrp="1" noChangeArrowheads="1"/>
          </p:cNvSpPr>
          <p:nvPr>
            <p:ph type="title" idx="4294967295"/>
          </p:nvPr>
        </p:nvSpPr>
        <p:spPr>
          <a:xfrm>
            <a:off x="849313" y="-176213"/>
            <a:ext cx="7440612" cy="1606551"/>
          </a:xfrm>
        </p:spPr>
        <p:txBody>
          <a:bodyPr/>
          <a:lstStyle/>
          <a:p>
            <a:r>
              <a:rPr lang="en-US" smtClean="0"/>
              <a:t>Sakai CLE Tool Overview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3142</TotalTime>
  <Words>1794</Words>
  <Application>Microsoft Office PowerPoint</Application>
  <PresentationFormat>On-screen Show (4:3)</PresentationFormat>
  <Paragraphs>362</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Community-Source Evaluation Strategies: Is Sakai Right for Your Institution?</vt:lpstr>
      <vt:lpstr>How many are running Sakai today?</vt:lpstr>
      <vt:lpstr>How many are  piloting or evaluating Sakai?</vt:lpstr>
      <vt:lpstr>How many came because you thought we were evaluating  rice wine or sushi?  </vt:lpstr>
      <vt:lpstr>Presentation Overview</vt:lpstr>
      <vt:lpstr>Sakai – Solving a Classic Challenge</vt:lpstr>
      <vt:lpstr>Slide 7</vt:lpstr>
      <vt:lpstr>Slide 8</vt:lpstr>
      <vt:lpstr>Sakai CLE Tool Overview</vt:lpstr>
      <vt:lpstr>Slide 10</vt:lpstr>
      <vt:lpstr>The sakai community</vt:lpstr>
      <vt:lpstr>Slide 12</vt:lpstr>
      <vt:lpstr>Open Source Model: Licensing</vt:lpstr>
      <vt:lpstr>Slide 14</vt:lpstr>
      <vt:lpstr>The Foundation</vt:lpstr>
      <vt:lpstr>Our New Website! www.sakaiproject.org</vt:lpstr>
      <vt:lpstr>Marist College’s  Sakai Journey</vt:lpstr>
      <vt:lpstr>Marist College Snapshot</vt:lpstr>
      <vt:lpstr>How I (really) got started…</vt:lpstr>
      <vt:lpstr>Community-source held potential to transform the LMS industry</vt:lpstr>
      <vt:lpstr>Community-source = innovation</vt:lpstr>
      <vt:lpstr>Evaluation process</vt:lpstr>
      <vt:lpstr>Phased pilot Model</vt:lpstr>
      <vt:lpstr>Evaluating Sakai - Decision Criteria</vt:lpstr>
      <vt:lpstr>Functionality Requirements</vt:lpstr>
      <vt:lpstr>Functionality Requirements</vt:lpstr>
      <vt:lpstr>Staffing and support requirements</vt:lpstr>
      <vt:lpstr>Staffing and support requirements</vt:lpstr>
      <vt:lpstr>Staffing and support requirements</vt:lpstr>
      <vt:lpstr>Realizing Innovation</vt:lpstr>
      <vt:lpstr>Realizing Innovation</vt:lpstr>
      <vt:lpstr>Health of the sakai community</vt:lpstr>
      <vt:lpstr>Sakai commercial affiliates</vt:lpstr>
      <vt:lpstr>Health of the sakai community</vt:lpstr>
      <vt:lpstr>Reliability and scalability</vt:lpstr>
      <vt:lpstr>Reliability and scalability</vt:lpstr>
      <vt:lpstr>UNC Sakai Evaluation Final Report</vt:lpstr>
      <vt:lpstr>Where we are today and were we are headed…</vt:lpstr>
      <vt:lpstr>Sakai Transition Overview</vt:lpstr>
      <vt:lpstr>Q &amp; A</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Marist User</cp:lastModifiedBy>
  <cp:revision>156</cp:revision>
  <dcterms:created xsi:type="dcterms:W3CDTF">2009-07-02T20:25:27Z</dcterms:created>
  <dcterms:modified xsi:type="dcterms:W3CDTF">2009-11-05T14:37:39Z</dcterms:modified>
</cp:coreProperties>
</file>