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29"/>
  </p:notesMasterIdLst>
  <p:handoutMasterIdLst>
    <p:handoutMasterId r:id="rId30"/>
  </p:handoutMasterIdLst>
  <p:sldIdLst>
    <p:sldId id="265" r:id="rId2"/>
    <p:sldId id="292" r:id="rId3"/>
    <p:sldId id="266" r:id="rId4"/>
    <p:sldId id="267" r:id="rId5"/>
    <p:sldId id="289" r:id="rId6"/>
    <p:sldId id="293" r:id="rId7"/>
    <p:sldId id="291" r:id="rId8"/>
    <p:sldId id="284" r:id="rId9"/>
    <p:sldId id="285" r:id="rId10"/>
    <p:sldId id="290" r:id="rId11"/>
    <p:sldId id="263" r:id="rId12"/>
    <p:sldId id="288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3"/>
    <a:srgbClr val="66CC66"/>
    <a:srgbClr val="CCFF99"/>
    <a:srgbClr val="FFCCCC"/>
    <a:srgbClr val="FF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4660"/>
  </p:normalViewPr>
  <p:slideViewPr>
    <p:cSldViewPr>
      <p:cViewPr varScale="1">
        <p:scale>
          <a:sx n="57" d="100"/>
          <a:sy n="5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it-redirect.ad.gatech.edu\folder_redirect\pc21\my%20documents\zimbra-stats-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set:Documents:Projects:Directors:Dcntrl_Penn_Email_wnum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set:Desktop:Penn-EDUCAUSE-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Monthly_mail_logins!$B$1</c:f>
              <c:strCache>
                <c:ptCount val="1"/>
                <c:pt idx="0">
                  <c:v>caldav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Monthly_mail_logins!$B$2:$B$8</c:f>
            </c:numRef>
          </c:val>
        </c:ser>
        <c:ser>
          <c:idx val="1"/>
          <c:order val="1"/>
          <c:tx>
            <c:strRef>
              <c:f>Monthly_mail_logins!$C$1</c:f>
              <c:strCache>
                <c:ptCount val="1"/>
                <c:pt idx="0">
                  <c:v>caldav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Monthly_mail_logins!$C$2:$C$8</c:f>
            </c:numRef>
          </c:val>
        </c:ser>
        <c:ser>
          <c:idx val="2"/>
          <c:order val="2"/>
          <c:tx>
            <c:strRef>
              <c:f>Monthly_mail_logins!$D$1</c:f>
              <c:strCache>
                <c:ptCount val="1"/>
                <c:pt idx="0">
                  <c:v>caldav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Monthly_mail_logins!$D$2:$D$8</c:f>
            </c:numRef>
          </c:val>
        </c:ser>
        <c:ser>
          <c:idx val="3"/>
          <c:order val="3"/>
          <c:tx>
            <c:strRef>
              <c:f>Monthly_mail_logins!$E$1</c:f>
              <c:strCache>
                <c:ptCount val="1"/>
                <c:pt idx="0">
                  <c:v>caldav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Monthly_mail_logins!$E$2:$E$8</c:f>
            </c:numRef>
          </c:val>
        </c:ser>
        <c:ser>
          <c:idx val="4"/>
          <c:order val="4"/>
          <c:tx>
            <c:strRef>
              <c:f>Monthly_mail_logins!$F$1</c:f>
              <c:strCache>
                <c:ptCount val="1"/>
                <c:pt idx="0">
                  <c:v>caldav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Monthly_mail_logins!$F$2:$F$8</c:f>
            </c:numRef>
          </c:val>
        </c:ser>
        <c:ser>
          <c:idx val="5"/>
          <c:order val="5"/>
          <c:tx>
            <c:strRef>
              <c:f>Monthly_mail_logins!$G$1</c:f>
              <c:strCache>
                <c:ptCount val="1"/>
                <c:pt idx="0">
                  <c:v>caldav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Monthly_mail_logins!$G$2:$G$8</c:f>
            </c:numRef>
          </c:val>
        </c:ser>
        <c:ser>
          <c:idx val="6"/>
          <c:order val="6"/>
          <c:tx>
            <c:strRef>
              <c:f>Monthly_mail_logins!$H$1</c:f>
              <c:strCache>
                <c:ptCount val="1"/>
                <c:pt idx="0">
                  <c:v>caldav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Monthly_mail_logins!$H$2:$H$8</c:f>
            </c:numRef>
          </c:val>
        </c:ser>
        <c:ser>
          <c:idx val="7"/>
          <c:order val="7"/>
          <c:tx>
            <c:strRef>
              <c:f>Monthly_mail_logins!$I$1</c:f>
              <c:strCache>
                <c:ptCount val="1"/>
                <c:pt idx="0">
                  <c:v>caldav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Monthly_mail_logins!$I$2:$I$8</c:f>
            </c:numRef>
          </c:val>
        </c:ser>
        <c:ser>
          <c:idx val="8"/>
          <c:order val="8"/>
          <c:tx>
            <c:strRef>
              <c:f>Monthly_mail_logins!$J$1</c:f>
              <c:strCache>
                <c:ptCount val="1"/>
                <c:pt idx="0">
                  <c:v>caldav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Monthly_mail_logins!$J$2:$J$8</c:f>
            </c:numRef>
          </c:val>
        </c:ser>
        <c:ser>
          <c:idx val="9"/>
          <c:order val="9"/>
          <c:tx>
            <c:strRef>
              <c:f>Monthly_mail_logins!$K$1</c:f>
              <c:strCache>
                <c:ptCount val="1"/>
                <c:pt idx="0">
                  <c:v>caldav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Monthly_mail_logins!$K$2:$K$8</c:f>
            </c:numRef>
          </c:val>
        </c:ser>
        <c:ser>
          <c:idx val="10"/>
          <c:order val="10"/>
          <c:tx>
            <c:strRef>
              <c:f>Monthly_mail_logins!$L$1</c:f>
              <c:strCache>
                <c:ptCount val="1"/>
                <c:pt idx="0">
                  <c:v>caldav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Monthly_mail_logins!$L$2:$L$8</c:f>
            </c:numRef>
          </c:val>
        </c:ser>
        <c:ser>
          <c:idx val="11"/>
          <c:order val="11"/>
          <c:tx>
            <c:strRef>
              <c:f>Monthly_mail_logins!$M$1</c:f>
              <c:strCache>
                <c:ptCount val="1"/>
                <c:pt idx="0">
                  <c:v>caldav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Monthly_mail_logins!$M$2:$M$8</c:f>
            </c:numRef>
          </c:val>
        </c:ser>
        <c:ser>
          <c:idx val="12"/>
          <c:order val="12"/>
          <c:tx>
            <c:strRef>
              <c:f>Monthly_mail_logins!$N$1</c:f>
              <c:strCache>
                <c:ptCount val="1"/>
                <c:pt idx="0">
                  <c:v>caldav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Monthly_mail_logins!$N$2:$N$8</c:f>
            </c:numRef>
          </c:val>
        </c:ser>
        <c:ser>
          <c:idx val="13"/>
          <c:order val="13"/>
          <c:tx>
            <c:strRef>
              <c:f>Monthly_mail_logins!$O$1</c:f>
              <c:strCache>
                <c:ptCount val="1"/>
                <c:pt idx="0">
                  <c:v>caldav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Monthly_mail_logins!$O$2:$O$8</c:f>
            </c:numRef>
          </c:val>
        </c:ser>
        <c:ser>
          <c:idx val="14"/>
          <c:order val="14"/>
          <c:tx>
            <c:strRef>
              <c:f>Monthly_mail_logins!$P$1</c:f>
              <c:strCache>
                <c:ptCount val="1"/>
                <c:pt idx="0">
                  <c:v>caldav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Monthly_mail_logins!$P$2:$P$8</c:f>
            </c:numRef>
          </c:val>
        </c:ser>
        <c:ser>
          <c:idx val="15"/>
          <c:order val="15"/>
          <c:tx>
            <c:strRef>
              <c:f>Monthly_mail_logins!$Q$1</c:f>
              <c:strCache>
                <c:ptCount val="1"/>
                <c:pt idx="0">
                  <c:v>caldav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Monthly_mail_logins!$Q$2:$Q$8</c:f>
            </c:numRef>
          </c:val>
        </c:ser>
        <c:ser>
          <c:idx val="16"/>
          <c:order val="16"/>
          <c:tx>
            <c:strRef>
              <c:f>Monthly_mail_logins!$R$1</c:f>
              <c:strCache>
                <c:ptCount val="1"/>
                <c:pt idx="0">
                  <c:v>caldav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Monthly_mail_logins!$R$2:$R$8</c:f>
            </c:numRef>
          </c:val>
        </c:ser>
        <c:ser>
          <c:idx val="17"/>
          <c:order val="17"/>
          <c:tx>
            <c:strRef>
              <c:f>Monthly_mail_logins!$S$1</c:f>
              <c:strCache>
                <c:ptCount val="1"/>
                <c:pt idx="0">
                  <c:v>caldav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Monthly_mail_logins!$S$2:$S$8</c:f>
            </c:numRef>
          </c:val>
        </c:ser>
        <c:ser>
          <c:idx val="18"/>
          <c:order val="18"/>
          <c:tx>
            <c:strRef>
              <c:f>Monthly_mail_logins!$T$1</c:f>
              <c:strCache>
                <c:ptCount val="1"/>
                <c:pt idx="0">
                  <c:v>caldav unique</c:v>
                </c:pt>
              </c:strCache>
            </c:strRef>
          </c:tx>
          <c:spPr>
            <a:ln>
              <a:solidFill>
                <a:srgbClr val="E709CD"/>
              </a:solidFill>
            </a:ln>
          </c:spPr>
          <c:marker>
            <c:spPr>
              <a:solidFill>
                <a:srgbClr val="E709CD"/>
              </a:solidFill>
              <a:ln>
                <a:solidFill>
                  <a:srgbClr val="E709CD"/>
                </a:solidFill>
              </a:ln>
            </c:spPr>
          </c:marker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Monthly_mail_logins!$T$2:$T$8</c:f>
              <c:numCache>
                <c:formatCode>General</c:formatCode>
                <c:ptCount val="5"/>
                <c:pt idx="0">
                  <c:v>99</c:v>
                </c:pt>
                <c:pt idx="1">
                  <c:v>115</c:v>
                </c:pt>
                <c:pt idx="2">
                  <c:v>116</c:v>
                </c:pt>
                <c:pt idx="3">
                  <c:v>160</c:v>
                </c:pt>
                <c:pt idx="4">
                  <c:v>171</c:v>
                </c:pt>
              </c:numCache>
            </c:numRef>
          </c:val>
        </c:ser>
        <c:ser>
          <c:idx val="19"/>
          <c:order val="19"/>
          <c:tx>
            <c:strRef>
              <c:f>Monthly_mail_logins!$U$1</c:f>
              <c:strCache>
                <c:ptCount val="1"/>
                <c:pt idx="0">
                  <c:v>caldav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Monthly_mail_logins!$U$2:$U$8</c:f>
            </c:numRef>
          </c:val>
        </c:ser>
        <c:ser>
          <c:idx val="20"/>
          <c:order val="20"/>
          <c:tx>
            <c:strRef>
              <c:f>Monthly_mail_logins!$V$1</c:f>
              <c:strCache>
                <c:ptCount val="1"/>
                <c:pt idx="0">
                  <c:v>imap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Monthly_mail_logins!$V$2:$V$8</c:f>
            </c:numRef>
          </c:val>
        </c:ser>
        <c:ser>
          <c:idx val="21"/>
          <c:order val="21"/>
          <c:tx>
            <c:strRef>
              <c:f>Monthly_mail_logins!$W$1</c:f>
              <c:strCache>
                <c:ptCount val="1"/>
                <c:pt idx="0">
                  <c:v>imap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Monthly_mail_logins!$W$2:$W$8</c:f>
            </c:numRef>
          </c:val>
        </c:ser>
        <c:ser>
          <c:idx val="22"/>
          <c:order val="22"/>
          <c:tx>
            <c:strRef>
              <c:f>Monthly_mail_logins!$X$1</c:f>
              <c:strCache>
                <c:ptCount val="1"/>
                <c:pt idx="0">
                  <c:v>imap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Monthly_mail_logins!$X$2:$X$8</c:f>
            </c:numRef>
          </c:val>
        </c:ser>
        <c:ser>
          <c:idx val="23"/>
          <c:order val="23"/>
          <c:tx>
            <c:strRef>
              <c:f>Monthly_mail_logins!$Y$1</c:f>
              <c:strCache>
                <c:ptCount val="1"/>
                <c:pt idx="0">
                  <c:v>imap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Monthly_mail_logins!$Y$2:$Y$8</c:f>
            </c:numRef>
          </c:val>
        </c:ser>
        <c:ser>
          <c:idx val="24"/>
          <c:order val="24"/>
          <c:tx>
            <c:strRef>
              <c:f>Monthly_mail_logins!$Z$1</c:f>
              <c:strCache>
                <c:ptCount val="1"/>
                <c:pt idx="0">
                  <c:v>imap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Monthly_mail_logins!$Z$2:$Z$8</c:f>
            </c:numRef>
          </c:val>
        </c:ser>
        <c:ser>
          <c:idx val="25"/>
          <c:order val="25"/>
          <c:tx>
            <c:strRef>
              <c:f>Monthly_mail_logins!$AA$1</c:f>
              <c:strCache>
                <c:ptCount val="1"/>
                <c:pt idx="0">
                  <c:v>imap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Monthly_mail_logins!$AA$2:$AA$8</c:f>
            </c:numRef>
          </c:val>
        </c:ser>
        <c:ser>
          <c:idx val="26"/>
          <c:order val="26"/>
          <c:tx>
            <c:strRef>
              <c:f>Monthly_mail_logins!$AB$1</c:f>
              <c:strCache>
                <c:ptCount val="1"/>
                <c:pt idx="0">
                  <c:v>imap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Monthly_mail_logins!$AB$2:$AB$8</c:f>
            </c:numRef>
          </c:val>
        </c:ser>
        <c:ser>
          <c:idx val="27"/>
          <c:order val="27"/>
          <c:tx>
            <c:strRef>
              <c:f>Monthly_mail_logins!$AC$1</c:f>
              <c:strCache>
                <c:ptCount val="1"/>
                <c:pt idx="0">
                  <c:v>imap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Monthly_mail_logins!$AC$2:$AC$8</c:f>
            </c:numRef>
          </c:val>
        </c:ser>
        <c:ser>
          <c:idx val="28"/>
          <c:order val="28"/>
          <c:tx>
            <c:strRef>
              <c:f>Monthly_mail_logins!$AD$1</c:f>
              <c:strCache>
                <c:ptCount val="1"/>
                <c:pt idx="0">
                  <c:v>imap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Monthly_mail_logins!$AD$2:$AD$8</c:f>
            </c:numRef>
          </c:val>
        </c:ser>
        <c:ser>
          <c:idx val="29"/>
          <c:order val="29"/>
          <c:tx>
            <c:strRef>
              <c:f>Monthly_mail_logins!$AE$1</c:f>
              <c:strCache>
                <c:ptCount val="1"/>
                <c:pt idx="0">
                  <c:v>imap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Monthly_mail_logins!$AE$2:$AE$8</c:f>
            </c:numRef>
          </c:val>
        </c:ser>
        <c:ser>
          <c:idx val="30"/>
          <c:order val="30"/>
          <c:tx>
            <c:strRef>
              <c:f>Monthly_mail_logins!$AF$1</c:f>
              <c:strCache>
                <c:ptCount val="1"/>
                <c:pt idx="0">
                  <c:v>imap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Monthly_mail_logins!$AF$2:$AF$8</c:f>
            </c:numRef>
          </c:val>
        </c:ser>
        <c:ser>
          <c:idx val="31"/>
          <c:order val="31"/>
          <c:tx>
            <c:strRef>
              <c:f>Monthly_mail_logins!$AG$1</c:f>
              <c:strCache>
                <c:ptCount val="1"/>
                <c:pt idx="0">
                  <c:v>imap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Monthly_mail_logins!$AG$2:$AG$8</c:f>
            </c:numRef>
          </c:val>
        </c:ser>
        <c:ser>
          <c:idx val="32"/>
          <c:order val="32"/>
          <c:tx>
            <c:strRef>
              <c:f>Monthly_mail_logins!$AH$1</c:f>
              <c:strCache>
                <c:ptCount val="1"/>
                <c:pt idx="0">
                  <c:v>imap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Monthly_mail_logins!$AH$2:$AH$8</c:f>
            </c:numRef>
          </c:val>
        </c:ser>
        <c:ser>
          <c:idx val="33"/>
          <c:order val="33"/>
          <c:tx>
            <c:strRef>
              <c:f>Monthly_mail_logins!$AI$1</c:f>
              <c:strCache>
                <c:ptCount val="1"/>
                <c:pt idx="0">
                  <c:v>imap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Monthly_mail_logins!$AI$2:$AI$8</c:f>
            </c:numRef>
          </c:val>
        </c:ser>
        <c:ser>
          <c:idx val="34"/>
          <c:order val="34"/>
          <c:tx>
            <c:strRef>
              <c:f>Monthly_mail_logins!$AJ$1</c:f>
              <c:strCache>
                <c:ptCount val="1"/>
                <c:pt idx="0">
                  <c:v>imap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Monthly_mail_logins!$AJ$2:$AJ$8</c:f>
            </c:numRef>
          </c:val>
        </c:ser>
        <c:ser>
          <c:idx val="35"/>
          <c:order val="35"/>
          <c:tx>
            <c:strRef>
              <c:f>Monthly_mail_logins!$AK$1</c:f>
              <c:strCache>
                <c:ptCount val="1"/>
                <c:pt idx="0">
                  <c:v>imap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Monthly_mail_logins!$AK$2:$AK$8</c:f>
            </c:numRef>
          </c:val>
        </c:ser>
        <c:ser>
          <c:idx val="36"/>
          <c:order val="36"/>
          <c:tx>
            <c:strRef>
              <c:f>Monthly_mail_logins!$AL$1</c:f>
              <c:strCache>
                <c:ptCount val="1"/>
                <c:pt idx="0">
                  <c:v>imap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Monthly_mail_logins!$AL$2:$AL$8</c:f>
            </c:numRef>
          </c:val>
        </c:ser>
        <c:ser>
          <c:idx val="37"/>
          <c:order val="37"/>
          <c:tx>
            <c:strRef>
              <c:f>Monthly_mail_logins!$AM$1</c:f>
              <c:strCache>
                <c:ptCount val="1"/>
                <c:pt idx="0">
                  <c:v>imap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Monthly_mail_logins!$AM$2:$AM$8</c:f>
            </c:numRef>
          </c:val>
        </c:ser>
        <c:ser>
          <c:idx val="38"/>
          <c:order val="38"/>
          <c:tx>
            <c:strRef>
              <c:f>Monthly_mail_logins!$AN$1</c:f>
              <c:strCache>
                <c:ptCount val="1"/>
                <c:pt idx="0">
                  <c:v>imap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Monthly_mail_logins!$AN$2:$AN$8</c:f>
            </c:numRef>
          </c:val>
        </c:ser>
        <c:ser>
          <c:idx val="39"/>
          <c:order val="39"/>
          <c:tx>
            <c:strRef>
              <c:f>Monthly_mail_logins!$AO$1</c:f>
              <c:strCache>
                <c:ptCount val="1"/>
                <c:pt idx="0">
                  <c:v>mobility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Monthly_mail_logins!$AO$2:$AO$8</c:f>
            </c:numRef>
          </c:val>
        </c:ser>
        <c:ser>
          <c:idx val="40"/>
          <c:order val="40"/>
          <c:tx>
            <c:strRef>
              <c:f>Monthly_mail_logins!$AP$1</c:f>
              <c:strCache>
                <c:ptCount val="1"/>
                <c:pt idx="0">
                  <c:v>mobility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Monthly_mail_logins!$AP$2:$AP$8</c:f>
            </c:numRef>
          </c:val>
        </c:ser>
        <c:ser>
          <c:idx val="41"/>
          <c:order val="41"/>
          <c:tx>
            <c:strRef>
              <c:f>Monthly_mail_logins!$AQ$1</c:f>
              <c:strCache>
                <c:ptCount val="1"/>
                <c:pt idx="0">
                  <c:v>mobility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Monthly_mail_logins!$AQ$2:$AQ$8</c:f>
            </c:numRef>
          </c:val>
        </c:ser>
        <c:ser>
          <c:idx val="42"/>
          <c:order val="42"/>
          <c:tx>
            <c:strRef>
              <c:f>Monthly_mail_logins!$AR$1</c:f>
              <c:strCache>
                <c:ptCount val="1"/>
                <c:pt idx="0">
                  <c:v>mobility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Monthly_mail_logins!$AR$2:$AR$8</c:f>
            </c:numRef>
          </c:val>
        </c:ser>
        <c:ser>
          <c:idx val="43"/>
          <c:order val="43"/>
          <c:tx>
            <c:strRef>
              <c:f>Monthly_mail_logins!$AS$1</c:f>
              <c:strCache>
                <c:ptCount val="1"/>
                <c:pt idx="0">
                  <c:v>mobility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Monthly_mail_logins!$AS$2:$AS$8</c:f>
            </c:numRef>
          </c:val>
        </c:ser>
        <c:ser>
          <c:idx val="44"/>
          <c:order val="44"/>
          <c:tx>
            <c:strRef>
              <c:f>Monthly_mail_logins!$AT$1</c:f>
              <c:strCache>
                <c:ptCount val="1"/>
                <c:pt idx="0">
                  <c:v>mobility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Monthly_mail_logins!$AT$2:$AT$8</c:f>
            </c:numRef>
          </c:val>
        </c:ser>
        <c:ser>
          <c:idx val="45"/>
          <c:order val="45"/>
          <c:tx>
            <c:strRef>
              <c:f>Monthly_mail_logins!$AU$1</c:f>
              <c:strCache>
                <c:ptCount val="1"/>
                <c:pt idx="0">
                  <c:v>mobility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Monthly_mail_logins!$AU$2:$AU$8</c:f>
            </c:numRef>
          </c:val>
        </c:ser>
        <c:ser>
          <c:idx val="46"/>
          <c:order val="46"/>
          <c:tx>
            <c:strRef>
              <c:f>Monthly_mail_logins!$AV$1</c:f>
              <c:strCache>
                <c:ptCount val="1"/>
                <c:pt idx="0">
                  <c:v>mobility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Monthly_mail_logins!$AV$2:$AV$8</c:f>
            </c:numRef>
          </c:val>
        </c:ser>
        <c:ser>
          <c:idx val="47"/>
          <c:order val="47"/>
          <c:tx>
            <c:strRef>
              <c:f>Monthly_mail_logins!$AW$1</c:f>
              <c:strCache>
                <c:ptCount val="1"/>
                <c:pt idx="0">
                  <c:v>mobility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Monthly_mail_logins!$AW$2:$AW$8</c:f>
            </c:numRef>
          </c:val>
        </c:ser>
        <c:ser>
          <c:idx val="48"/>
          <c:order val="48"/>
          <c:tx>
            <c:strRef>
              <c:f>Monthly_mail_logins!$AX$1</c:f>
              <c:strCache>
                <c:ptCount val="1"/>
                <c:pt idx="0">
                  <c:v>mobility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Monthly_mail_logins!$AX$2:$AX$8</c:f>
            </c:numRef>
          </c:val>
        </c:ser>
        <c:ser>
          <c:idx val="49"/>
          <c:order val="49"/>
          <c:tx>
            <c:strRef>
              <c:f>Monthly_mail_logins!$AY$1</c:f>
              <c:strCache>
                <c:ptCount val="1"/>
                <c:pt idx="0">
                  <c:v>mobility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Monthly_mail_logins!$AY$2:$AY$8</c:f>
            </c:numRef>
          </c:val>
        </c:ser>
        <c:ser>
          <c:idx val="50"/>
          <c:order val="50"/>
          <c:tx>
            <c:strRef>
              <c:f>Monthly_mail_logins!$AZ$1</c:f>
              <c:strCache>
                <c:ptCount val="1"/>
                <c:pt idx="0">
                  <c:v>mobility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Monthly_mail_logins!$AZ$2:$AZ$8</c:f>
            </c:numRef>
          </c:val>
        </c:ser>
        <c:ser>
          <c:idx val="51"/>
          <c:order val="51"/>
          <c:tx>
            <c:strRef>
              <c:f>Monthly_mail_logins!$BA$1</c:f>
              <c:strCache>
                <c:ptCount val="1"/>
                <c:pt idx="0">
                  <c:v>mobility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Monthly_mail_logins!$BA$2:$BA$8</c:f>
            </c:numRef>
          </c:val>
        </c:ser>
        <c:ser>
          <c:idx val="52"/>
          <c:order val="52"/>
          <c:tx>
            <c:strRef>
              <c:f>Monthly_mail_logins!$BB$1</c:f>
              <c:strCache>
                <c:ptCount val="1"/>
                <c:pt idx="0">
                  <c:v>mobility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Monthly_mail_logins!$BB$2:$BB$8</c:f>
            </c:numRef>
          </c:val>
        </c:ser>
        <c:ser>
          <c:idx val="53"/>
          <c:order val="53"/>
          <c:tx>
            <c:strRef>
              <c:f>Monthly_mail_logins!$BC$1</c:f>
              <c:strCache>
                <c:ptCount val="1"/>
                <c:pt idx="0">
                  <c:v>mobility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Monthly_mail_logins!$BC$2:$BC$8</c:f>
            </c:numRef>
          </c:val>
        </c:ser>
        <c:ser>
          <c:idx val="54"/>
          <c:order val="54"/>
          <c:tx>
            <c:strRef>
              <c:f>Monthly_mail_logins!$BD$1</c:f>
              <c:strCache>
                <c:ptCount val="1"/>
                <c:pt idx="0">
                  <c:v>mobility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Monthly_mail_logins!$BD$2:$BD$8</c:f>
            </c:numRef>
          </c:val>
        </c:ser>
        <c:ser>
          <c:idx val="55"/>
          <c:order val="55"/>
          <c:tx>
            <c:strRef>
              <c:f>Monthly_mail_logins!$BE$1</c:f>
              <c:strCache>
                <c:ptCount val="1"/>
                <c:pt idx="0">
                  <c:v>mobility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Monthly_mail_logins!$BE$2:$BE$8</c:f>
            </c:numRef>
          </c:val>
        </c:ser>
        <c:ser>
          <c:idx val="56"/>
          <c:order val="56"/>
          <c:tx>
            <c:strRef>
              <c:f>Monthly_mail_logins!$BF$1</c:f>
              <c:strCache>
                <c:ptCount val="1"/>
                <c:pt idx="0">
                  <c:v>mobility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Monthly_mail_logins!$BF$2:$BF$8</c:f>
            </c:numRef>
          </c:val>
        </c:ser>
        <c:ser>
          <c:idx val="57"/>
          <c:order val="57"/>
          <c:tx>
            <c:strRef>
              <c:f>Monthly_mail_logins!$BG$1</c:f>
              <c:strCache>
                <c:ptCount val="1"/>
                <c:pt idx="0">
                  <c:v>Activesync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Monthly_mail_logins!$BG$2:$BG$8</c:f>
              <c:numCache>
                <c:formatCode>General</c:formatCode>
                <c:ptCount val="5"/>
                <c:pt idx="0">
                  <c:v>352</c:v>
                </c:pt>
                <c:pt idx="1">
                  <c:v>393</c:v>
                </c:pt>
                <c:pt idx="2">
                  <c:v>419</c:v>
                </c:pt>
                <c:pt idx="3">
                  <c:v>467</c:v>
                </c:pt>
                <c:pt idx="4">
                  <c:v>505</c:v>
                </c:pt>
              </c:numCache>
            </c:numRef>
          </c:val>
        </c:ser>
        <c:ser>
          <c:idx val="58"/>
          <c:order val="58"/>
          <c:tx>
            <c:strRef>
              <c:f>Monthly_mail_logins!$BH$1</c:f>
              <c:strCache>
                <c:ptCount val="1"/>
                <c:pt idx="0">
                  <c:v>mobility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Monthly_mail_logins!$BH$2:$BH$8</c:f>
            </c:numRef>
          </c:val>
        </c:ser>
        <c:ser>
          <c:idx val="59"/>
          <c:order val="59"/>
          <c:tx>
            <c:strRef>
              <c:f>Monthly_mail_logins!$BI$1</c:f>
              <c:strCache>
                <c:ptCount val="1"/>
                <c:pt idx="0">
                  <c:v>outlook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Monthly_mail_logins!$BI$2:$BI$8</c:f>
            </c:numRef>
          </c:val>
        </c:ser>
        <c:ser>
          <c:idx val="60"/>
          <c:order val="60"/>
          <c:tx>
            <c:strRef>
              <c:f>Monthly_mail_logins!$BJ$1</c:f>
              <c:strCache>
                <c:ptCount val="1"/>
                <c:pt idx="0">
                  <c:v>outlook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Monthly_mail_logins!$BJ$2:$BJ$8</c:f>
            </c:numRef>
          </c:val>
        </c:ser>
        <c:ser>
          <c:idx val="61"/>
          <c:order val="61"/>
          <c:tx>
            <c:strRef>
              <c:f>Monthly_mail_logins!$BK$1</c:f>
              <c:strCache>
                <c:ptCount val="1"/>
                <c:pt idx="0">
                  <c:v>outlook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Monthly_mail_logins!$BK$2:$BK$8</c:f>
            </c:numRef>
          </c:val>
        </c:ser>
        <c:ser>
          <c:idx val="62"/>
          <c:order val="62"/>
          <c:tx>
            <c:strRef>
              <c:f>Monthly_mail_logins!$BL$1</c:f>
              <c:strCache>
                <c:ptCount val="1"/>
                <c:pt idx="0">
                  <c:v>outlook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Monthly_mail_logins!$BL$2:$BL$8</c:f>
            </c:numRef>
          </c:val>
        </c:ser>
        <c:ser>
          <c:idx val="63"/>
          <c:order val="63"/>
          <c:tx>
            <c:strRef>
              <c:f>Monthly_mail_logins!$BM$1</c:f>
              <c:strCache>
                <c:ptCount val="1"/>
                <c:pt idx="0">
                  <c:v>outlook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Monthly_mail_logins!$BM$2:$BM$8</c:f>
            </c:numRef>
          </c:val>
        </c:ser>
        <c:ser>
          <c:idx val="64"/>
          <c:order val="64"/>
          <c:tx>
            <c:strRef>
              <c:f>Monthly_mail_logins!$BN$1</c:f>
              <c:strCache>
                <c:ptCount val="1"/>
                <c:pt idx="0">
                  <c:v>outlook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Monthly_mail_logins!$BN$2:$BN$8</c:f>
            </c:numRef>
          </c:val>
        </c:ser>
        <c:ser>
          <c:idx val="65"/>
          <c:order val="65"/>
          <c:tx>
            <c:strRef>
              <c:f>Monthly_mail_logins!$BO$1</c:f>
              <c:strCache>
                <c:ptCount val="1"/>
                <c:pt idx="0">
                  <c:v>outlook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Monthly_mail_logins!$BO$2:$BO$8</c:f>
            </c:numRef>
          </c:val>
        </c:ser>
        <c:ser>
          <c:idx val="66"/>
          <c:order val="66"/>
          <c:tx>
            <c:strRef>
              <c:f>Monthly_mail_logins!$BP$1</c:f>
              <c:strCache>
                <c:ptCount val="1"/>
                <c:pt idx="0">
                  <c:v>outlook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Monthly_mail_logins!$BP$2:$BP$8</c:f>
            </c:numRef>
          </c:val>
        </c:ser>
        <c:ser>
          <c:idx val="67"/>
          <c:order val="67"/>
          <c:tx>
            <c:strRef>
              <c:f>Monthly_mail_logins!$BQ$1</c:f>
              <c:strCache>
                <c:ptCount val="1"/>
                <c:pt idx="0">
                  <c:v>outlook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Monthly_mail_logins!$BQ$2:$BQ$8</c:f>
            </c:numRef>
          </c:val>
        </c:ser>
        <c:ser>
          <c:idx val="68"/>
          <c:order val="68"/>
          <c:tx>
            <c:strRef>
              <c:f>Monthly_mail_logins!$BR$1</c:f>
              <c:strCache>
                <c:ptCount val="1"/>
                <c:pt idx="0">
                  <c:v>outlook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Monthly_mail_logins!$BR$2:$BR$8</c:f>
            </c:numRef>
          </c:val>
        </c:ser>
        <c:ser>
          <c:idx val="69"/>
          <c:order val="69"/>
          <c:tx>
            <c:strRef>
              <c:f>Monthly_mail_logins!$BS$1</c:f>
              <c:strCache>
                <c:ptCount val="1"/>
                <c:pt idx="0">
                  <c:v>outlook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Monthly_mail_logins!$BS$2:$BS$8</c:f>
            </c:numRef>
          </c:val>
        </c:ser>
        <c:ser>
          <c:idx val="70"/>
          <c:order val="70"/>
          <c:tx>
            <c:strRef>
              <c:f>Monthly_mail_logins!$BT$1</c:f>
              <c:strCache>
                <c:ptCount val="1"/>
                <c:pt idx="0">
                  <c:v>outlook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Monthly_mail_logins!$BT$2:$BT$8</c:f>
            </c:numRef>
          </c:val>
        </c:ser>
        <c:ser>
          <c:idx val="71"/>
          <c:order val="71"/>
          <c:tx>
            <c:strRef>
              <c:f>Monthly_mail_logins!$BU$1</c:f>
              <c:strCache>
                <c:ptCount val="1"/>
                <c:pt idx="0">
                  <c:v>outlook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Monthly_mail_logins!$BU$2:$BU$8</c:f>
            </c:numRef>
          </c:val>
        </c:ser>
        <c:ser>
          <c:idx val="72"/>
          <c:order val="72"/>
          <c:tx>
            <c:strRef>
              <c:f>Monthly_mail_logins!$BV$1</c:f>
              <c:strCache>
                <c:ptCount val="1"/>
                <c:pt idx="0">
                  <c:v>outlook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Monthly_mail_logins!$BV$2:$BV$8</c:f>
            </c:numRef>
          </c:val>
        </c:ser>
        <c:ser>
          <c:idx val="73"/>
          <c:order val="73"/>
          <c:tx>
            <c:strRef>
              <c:f>Monthly_mail_logins!$BW$1</c:f>
              <c:strCache>
                <c:ptCount val="1"/>
                <c:pt idx="0">
                  <c:v>outlook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Monthly_mail_logins!$BW$2:$BW$8</c:f>
            </c:numRef>
          </c:val>
        </c:ser>
        <c:ser>
          <c:idx val="74"/>
          <c:order val="74"/>
          <c:tx>
            <c:strRef>
              <c:f>Monthly_mail_logins!$BX$1</c:f>
              <c:strCache>
                <c:ptCount val="1"/>
                <c:pt idx="0">
                  <c:v>outlook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Monthly_mail_logins!$BX$2:$BX$8</c:f>
            </c:numRef>
          </c:val>
        </c:ser>
        <c:ser>
          <c:idx val="75"/>
          <c:order val="75"/>
          <c:tx>
            <c:strRef>
              <c:f>Monthly_mail_logins!$BY$1</c:f>
              <c:strCache>
                <c:ptCount val="1"/>
                <c:pt idx="0">
                  <c:v>outlook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Monthly_mail_logins!$BY$2:$BY$8</c:f>
            </c:numRef>
          </c:val>
        </c:ser>
        <c:ser>
          <c:idx val="76"/>
          <c:order val="76"/>
          <c:tx>
            <c:strRef>
              <c:f>Monthly_mail_logins!$BZ$1</c:f>
              <c:strCache>
                <c:ptCount val="1"/>
                <c:pt idx="0">
                  <c:v>outlook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Monthly_mail_logins!$BZ$2:$BZ$8</c:f>
            </c:numRef>
          </c:val>
        </c:ser>
        <c:ser>
          <c:idx val="77"/>
          <c:order val="77"/>
          <c:tx>
            <c:strRef>
              <c:f>Monthly_mail_logins!$CA$1</c:f>
              <c:strCache>
                <c:ptCount val="1"/>
                <c:pt idx="0">
                  <c:v>outlook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Monthly_mail_logins!$CA$2:$CA$8</c:f>
              <c:numCache>
                <c:formatCode>General</c:formatCode>
                <c:ptCount val="5"/>
                <c:pt idx="0">
                  <c:v>981</c:v>
                </c:pt>
                <c:pt idx="1">
                  <c:v>991</c:v>
                </c:pt>
                <c:pt idx="2">
                  <c:v>991</c:v>
                </c:pt>
                <c:pt idx="3">
                  <c:v>1065</c:v>
                </c:pt>
                <c:pt idx="4">
                  <c:v>1112</c:v>
                </c:pt>
              </c:numCache>
            </c:numRef>
          </c:val>
        </c:ser>
        <c:ser>
          <c:idx val="78"/>
          <c:order val="78"/>
          <c:tx>
            <c:strRef>
              <c:f>Monthly_mail_logins!$CB$1</c:f>
              <c:strCache>
                <c:ptCount val="1"/>
                <c:pt idx="0">
                  <c:v>outlook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Monthly_mail_logins!$CB$2:$CB$8</c:f>
            </c:numRef>
          </c:val>
        </c:ser>
        <c:ser>
          <c:idx val="79"/>
          <c:order val="79"/>
          <c:tx>
            <c:strRef>
              <c:f>Monthly_mail_logins!$CC$1</c:f>
              <c:strCache>
                <c:ptCount val="1"/>
                <c:pt idx="0">
                  <c:v>pop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Monthly_mail_logins!$CC$2:$CC$8</c:f>
            </c:numRef>
          </c:val>
        </c:ser>
        <c:ser>
          <c:idx val="80"/>
          <c:order val="80"/>
          <c:tx>
            <c:strRef>
              <c:f>Monthly_mail_logins!$CD$1</c:f>
              <c:strCache>
                <c:ptCount val="1"/>
                <c:pt idx="0">
                  <c:v>pop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Monthly_mail_logins!$CD$2:$CD$8</c:f>
            </c:numRef>
          </c:val>
        </c:ser>
        <c:ser>
          <c:idx val="81"/>
          <c:order val="81"/>
          <c:tx>
            <c:strRef>
              <c:f>Monthly_mail_logins!$CE$1</c:f>
              <c:strCache>
                <c:ptCount val="1"/>
                <c:pt idx="0">
                  <c:v>pop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Monthly_mail_logins!$CE$2:$CE$8</c:f>
            </c:numRef>
          </c:val>
        </c:ser>
        <c:ser>
          <c:idx val="82"/>
          <c:order val="82"/>
          <c:tx>
            <c:strRef>
              <c:f>Monthly_mail_logins!$CF$1</c:f>
              <c:strCache>
                <c:ptCount val="1"/>
                <c:pt idx="0">
                  <c:v>pop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Monthly_mail_logins!$CF$2:$CF$8</c:f>
            </c:numRef>
          </c:val>
        </c:ser>
        <c:ser>
          <c:idx val="83"/>
          <c:order val="83"/>
          <c:tx>
            <c:strRef>
              <c:f>Monthly_mail_logins!$CG$1</c:f>
              <c:strCache>
                <c:ptCount val="1"/>
                <c:pt idx="0">
                  <c:v>pop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Monthly_mail_logins!$CG$2:$CG$8</c:f>
            </c:numRef>
          </c:val>
        </c:ser>
        <c:ser>
          <c:idx val="84"/>
          <c:order val="84"/>
          <c:tx>
            <c:strRef>
              <c:f>Monthly_mail_logins!$CH$1</c:f>
              <c:strCache>
                <c:ptCount val="1"/>
                <c:pt idx="0">
                  <c:v>pop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Monthly_mail_logins!$CH$2:$CH$8</c:f>
            </c:numRef>
          </c:val>
        </c:ser>
        <c:ser>
          <c:idx val="85"/>
          <c:order val="85"/>
          <c:tx>
            <c:strRef>
              <c:f>Monthly_mail_logins!$CI$1</c:f>
              <c:strCache>
                <c:ptCount val="1"/>
                <c:pt idx="0">
                  <c:v>pop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Monthly_mail_logins!$CI$2:$CI$8</c:f>
            </c:numRef>
          </c:val>
        </c:ser>
        <c:ser>
          <c:idx val="86"/>
          <c:order val="86"/>
          <c:tx>
            <c:strRef>
              <c:f>Monthly_mail_logins!$CJ$1</c:f>
              <c:strCache>
                <c:ptCount val="1"/>
                <c:pt idx="0">
                  <c:v>pop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Monthly_mail_logins!$CJ$2:$CJ$8</c:f>
            </c:numRef>
          </c:val>
        </c:ser>
        <c:ser>
          <c:idx val="87"/>
          <c:order val="87"/>
          <c:tx>
            <c:strRef>
              <c:f>Monthly_mail_logins!$CK$1</c:f>
              <c:strCache>
                <c:ptCount val="1"/>
                <c:pt idx="0">
                  <c:v>pop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Monthly_mail_logins!$CK$2:$CK$8</c:f>
            </c:numRef>
          </c:val>
        </c:ser>
        <c:ser>
          <c:idx val="88"/>
          <c:order val="88"/>
          <c:tx>
            <c:strRef>
              <c:f>Monthly_mail_logins!$CL$1</c:f>
              <c:strCache>
                <c:ptCount val="1"/>
                <c:pt idx="0">
                  <c:v>pop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Monthly_mail_logins!$CL$2:$CL$8</c:f>
            </c:numRef>
          </c:val>
        </c:ser>
        <c:ser>
          <c:idx val="89"/>
          <c:order val="89"/>
          <c:tx>
            <c:strRef>
              <c:f>Monthly_mail_logins!$CM$1</c:f>
              <c:strCache>
                <c:ptCount val="1"/>
                <c:pt idx="0">
                  <c:v>pop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Monthly_mail_logins!$CM$2:$CM$8</c:f>
            </c:numRef>
          </c:val>
        </c:ser>
        <c:ser>
          <c:idx val="90"/>
          <c:order val="90"/>
          <c:tx>
            <c:strRef>
              <c:f>Monthly_mail_logins!$CN$1</c:f>
              <c:strCache>
                <c:ptCount val="1"/>
                <c:pt idx="0">
                  <c:v>pop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Monthly_mail_logins!$CN$2:$CN$8</c:f>
            </c:numRef>
          </c:val>
        </c:ser>
        <c:ser>
          <c:idx val="91"/>
          <c:order val="91"/>
          <c:tx>
            <c:strRef>
              <c:f>Monthly_mail_logins!$CO$1</c:f>
              <c:strCache>
                <c:ptCount val="1"/>
                <c:pt idx="0">
                  <c:v>pop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Monthly_mail_logins!$CO$2:$CO$8</c:f>
            </c:numRef>
          </c:val>
        </c:ser>
        <c:ser>
          <c:idx val="92"/>
          <c:order val="92"/>
          <c:tx>
            <c:strRef>
              <c:f>Monthly_mail_logins!$CP$1</c:f>
              <c:strCache>
                <c:ptCount val="1"/>
                <c:pt idx="0">
                  <c:v>pop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Monthly_mail_logins!$CP$2:$CP$8</c:f>
            </c:numRef>
          </c:val>
        </c:ser>
        <c:ser>
          <c:idx val="93"/>
          <c:order val="93"/>
          <c:tx>
            <c:strRef>
              <c:f>Monthly_mail_logins!$CQ$1</c:f>
              <c:strCache>
                <c:ptCount val="1"/>
                <c:pt idx="0">
                  <c:v>pop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Monthly_mail_logins!$CQ$2:$CQ$8</c:f>
            </c:numRef>
          </c:val>
        </c:ser>
        <c:ser>
          <c:idx val="94"/>
          <c:order val="94"/>
          <c:tx>
            <c:strRef>
              <c:f>Monthly_mail_logins!$CR$1</c:f>
              <c:strCache>
                <c:ptCount val="1"/>
                <c:pt idx="0">
                  <c:v>pop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Monthly_mail_logins!$CR$2:$CR$8</c:f>
            </c:numRef>
          </c:val>
        </c:ser>
        <c:ser>
          <c:idx val="95"/>
          <c:order val="95"/>
          <c:tx>
            <c:strRef>
              <c:f>Monthly_mail_logins!$CS$1</c:f>
              <c:strCache>
                <c:ptCount val="1"/>
                <c:pt idx="0">
                  <c:v>pop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Monthly_mail_logins!$CS$2:$CS$8</c:f>
            </c:numRef>
          </c:val>
        </c:ser>
        <c:ser>
          <c:idx val="96"/>
          <c:order val="96"/>
          <c:tx>
            <c:strRef>
              <c:f>Monthly_mail_logins!$CT$1</c:f>
              <c:strCache>
                <c:ptCount val="1"/>
                <c:pt idx="0">
                  <c:v>pop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Monthly_mail_logins!$CT$2:$CT$8</c:f>
            </c:numRef>
          </c:val>
        </c:ser>
        <c:ser>
          <c:idx val="97"/>
          <c:order val="97"/>
          <c:tx>
            <c:strRef>
              <c:f>Monthly_mail_logins!$CU$1</c:f>
              <c:strCache>
                <c:ptCount val="1"/>
                <c:pt idx="0">
                  <c:v>pop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Monthly_mail_logins!$CU$2:$CU$8</c:f>
              <c:numCache>
                <c:formatCode>General</c:formatCode>
                <c:ptCount val="5"/>
                <c:pt idx="0">
                  <c:v>3613</c:v>
                </c:pt>
                <c:pt idx="1">
                  <c:v>3627</c:v>
                </c:pt>
                <c:pt idx="2">
                  <c:v>3403</c:v>
                </c:pt>
                <c:pt idx="3">
                  <c:v>3498</c:v>
                </c:pt>
                <c:pt idx="4">
                  <c:v>3596</c:v>
                </c:pt>
              </c:numCache>
            </c:numRef>
          </c:val>
        </c:ser>
        <c:ser>
          <c:idx val="98"/>
          <c:order val="98"/>
          <c:tx>
            <c:strRef>
              <c:f>Monthly_mail_logins!$CV$1</c:f>
              <c:strCache>
                <c:ptCount val="1"/>
                <c:pt idx="0">
                  <c:v>pop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Monthly_mail_logins!$CV$2:$CV$8</c:f>
            </c:numRef>
          </c:val>
        </c:ser>
        <c:ser>
          <c:idx val="99"/>
          <c:order val="99"/>
          <c:tx>
            <c:strRef>
              <c:f>Monthly_mail_logins!$CW$1</c:f>
              <c:strCache>
                <c:ptCount val="1"/>
                <c:pt idx="0">
                  <c:v>web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Monthly_mail_logins!$CW$2:$CW$8</c:f>
            </c:numRef>
          </c:val>
        </c:ser>
        <c:ser>
          <c:idx val="100"/>
          <c:order val="100"/>
          <c:tx>
            <c:strRef>
              <c:f>Monthly_mail_logins!$CX$1</c:f>
              <c:strCache>
                <c:ptCount val="1"/>
                <c:pt idx="0">
                  <c:v>web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Monthly_mail_logins!$CX$2:$CX$8</c:f>
            </c:numRef>
          </c:val>
        </c:ser>
        <c:ser>
          <c:idx val="101"/>
          <c:order val="101"/>
          <c:tx>
            <c:strRef>
              <c:f>Monthly_mail_logins!$CY$1</c:f>
              <c:strCache>
                <c:ptCount val="1"/>
                <c:pt idx="0">
                  <c:v>web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Monthly_mail_logins!$CY$2:$CY$8</c:f>
            </c:numRef>
          </c:val>
        </c:ser>
        <c:ser>
          <c:idx val="102"/>
          <c:order val="102"/>
          <c:tx>
            <c:strRef>
              <c:f>Monthly_mail_logins!$CZ$1</c:f>
              <c:strCache>
                <c:ptCount val="1"/>
                <c:pt idx="0">
                  <c:v>web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Monthly_mail_logins!$CZ$2:$CZ$8</c:f>
            </c:numRef>
          </c:val>
        </c:ser>
        <c:ser>
          <c:idx val="103"/>
          <c:order val="103"/>
          <c:tx>
            <c:strRef>
              <c:f>Monthly_mail_logins!$DA$1</c:f>
              <c:strCache>
                <c:ptCount val="1"/>
                <c:pt idx="0">
                  <c:v>web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Monthly_mail_logins!$DA$2:$DA$8</c:f>
            </c:numRef>
          </c:val>
        </c:ser>
        <c:ser>
          <c:idx val="104"/>
          <c:order val="104"/>
          <c:tx>
            <c:strRef>
              <c:f>Monthly_mail_logins!$DB$1</c:f>
              <c:strCache>
                <c:ptCount val="1"/>
                <c:pt idx="0">
                  <c:v>web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Monthly_mail_logins!$DB$2:$DB$8</c:f>
            </c:numRef>
          </c:val>
        </c:ser>
        <c:ser>
          <c:idx val="105"/>
          <c:order val="105"/>
          <c:tx>
            <c:strRef>
              <c:f>Monthly_mail_logins!$DC$1</c:f>
              <c:strCache>
                <c:ptCount val="1"/>
                <c:pt idx="0">
                  <c:v>web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Monthly_mail_logins!$DC$2:$DC$8</c:f>
            </c:numRef>
          </c:val>
        </c:ser>
        <c:ser>
          <c:idx val="106"/>
          <c:order val="106"/>
          <c:tx>
            <c:strRef>
              <c:f>Monthly_mail_logins!$DD$1</c:f>
              <c:strCache>
                <c:ptCount val="1"/>
                <c:pt idx="0">
                  <c:v>web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Monthly_mail_logins!$DD$2:$DD$8</c:f>
            </c:numRef>
          </c:val>
        </c:ser>
        <c:ser>
          <c:idx val="107"/>
          <c:order val="107"/>
          <c:tx>
            <c:strRef>
              <c:f>Monthly_mail_logins!$DE$1</c:f>
              <c:strCache>
                <c:ptCount val="1"/>
                <c:pt idx="0">
                  <c:v>web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Monthly_mail_logins!$DE$2:$DE$8</c:f>
            </c:numRef>
          </c:val>
        </c:ser>
        <c:ser>
          <c:idx val="108"/>
          <c:order val="108"/>
          <c:tx>
            <c:strRef>
              <c:f>Monthly_mail_logins!$DF$1</c:f>
              <c:strCache>
                <c:ptCount val="1"/>
                <c:pt idx="0">
                  <c:v>web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Monthly_mail_logins!$DF$2:$DF$8</c:f>
            </c:numRef>
          </c:val>
        </c:ser>
        <c:ser>
          <c:idx val="109"/>
          <c:order val="109"/>
          <c:tx>
            <c:strRef>
              <c:f>Monthly_mail_logins!$DG$1</c:f>
              <c:strCache>
                <c:ptCount val="1"/>
                <c:pt idx="0">
                  <c:v>web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Monthly_mail_logins!$DG$2:$DG$8</c:f>
            </c:numRef>
          </c:val>
        </c:ser>
        <c:ser>
          <c:idx val="110"/>
          <c:order val="110"/>
          <c:tx>
            <c:strRef>
              <c:f>Monthly_mail_logins!$DH$1</c:f>
              <c:strCache>
                <c:ptCount val="1"/>
                <c:pt idx="0">
                  <c:v>web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Monthly_mail_logins!$DH$2:$DH$8</c:f>
            </c:numRef>
          </c:val>
        </c:ser>
        <c:ser>
          <c:idx val="111"/>
          <c:order val="111"/>
          <c:tx>
            <c:strRef>
              <c:f>Monthly_mail_logins!$DI$1</c:f>
              <c:strCache>
                <c:ptCount val="1"/>
                <c:pt idx="0">
                  <c:v>web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Monthly_mail_logins!$DI$2:$DI$8</c:f>
            </c:numRef>
          </c:val>
        </c:ser>
        <c:ser>
          <c:idx val="112"/>
          <c:order val="112"/>
          <c:tx>
            <c:strRef>
              <c:f>Monthly_mail_logins!$DJ$1</c:f>
              <c:strCache>
                <c:ptCount val="1"/>
                <c:pt idx="0">
                  <c:v>web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Monthly_mail_logins!$DJ$2:$DJ$8</c:f>
            </c:numRef>
          </c:val>
        </c:ser>
        <c:ser>
          <c:idx val="113"/>
          <c:order val="113"/>
          <c:tx>
            <c:strRef>
              <c:f>Monthly_mail_logins!$DK$1</c:f>
              <c:strCache>
                <c:ptCount val="1"/>
                <c:pt idx="0">
                  <c:v>web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Monthly_mail_logins!$DK$2:$DK$8</c:f>
            </c:numRef>
          </c:val>
        </c:ser>
        <c:ser>
          <c:idx val="114"/>
          <c:order val="114"/>
          <c:tx>
            <c:strRef>
              <c:f>Monthly_mail_logins!$DL$1</c:f>
              <c:strCache>
                <c:ptCount val="1"/>
                <c:pt idx="0">
                  <c:v>web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Monthly_mail_logins!$DL$2:$DL$8</c:f>
            </c:numRef>
          </c:val>
        </c:ser>
        <c:ser>
          <c:idx val="115"/>
          <c:order val="115"/>
          <c:tx>
            <c:strRef>
              <c:f>Monthly_mail_logins!$DM$1</c:f>
              <c:strCache>
                <c:ptCount val="1"/>
                <c:pt idx="0">
                  <c:v>web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Monthly_mail_logins!$DM$2:$DM$8</c:f>
            </c:numRef>
          </c:val>
        </c:ser>
        <c:ser>
          <c:idx val="116"/>
          <c:order val="116"/>
          <c:tx>
            <c:strRef>
              <c:f>Monthly_mail_logins!$DN$1</c:f>
              <c:strCache>
                <c:ptCount val="1"/>
                <c:pt idx="0">
                  <c:v>web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Monthly_mail_logins!$DN$2:$DN$8</c:f>
            </c:numRef>
          </c:val>
        </c:ser>
        <c:ser>
          <c:idx val="117"/>
          <c:order val="117"/>
          <c:tx>
            <c:strRef>
              <c:f>Monthly_mail_logins!$DO$1</c:f>
              <c:strCache>
                <c:ptCount val="1"/>
                <c:pt idx="0">
                  <c:v>imap unique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Monthly_mail_logins!$DO$2:$DO$8</c:f>
              <c:numCache>
                <c:formatCode>General</c:formatCode>
                <c:ptCount val="5"/>
                <c:pt idx="0">
                  <c:v>7831</c:v>
                </c:pt>
                <c:pt idx="1">
                  <c:v>6404</c:v>
                </c:pt>
                <c:pt idx="2">
                  <c:v>5723</c:v>
                </c:pt>
                <c:pt idx="3">
                  <c:v>6051</c:v>
                </c:pt>
                <c:pt idx="4">
                  <c:v>6216</c:v>
                </c:pt>
              </c:numCache>
            </c:numRef>
          </c:val>
        </c:ser>
        <c:ser>
          <c:idx val="118"/>
          <c:order val="118"/>
          <c:tx>
            <c:strRef>
              <c:f>Monthly_mail_logins!$DP$1</c:f>
              <c:strCache>
                <c:ptCount val="1"/>
                <c:pt idx="0">
                  <c:v>web unique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9BBB59">
                    <a:lumMod val="50000"/>
                  </a:srgbClr>
                </a:solidFill>
              </a:ln>
            </c:spPr>
          </c:marker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Monthly_mail_logins!$DP$2:$DP$8</c:f>
              <c:numCache>
                <c:formatCode>General</c:formatCode>
                <c:ptCount val="5"/>
                <c:pt idx="0">
                  <c:v>14943</c:v>
                </c:pt>
                <c:pt idx="1">
                  <c:v>20467</c:v>
                </c:pt>
                <c:pt idx="2">
                  <c:v>21209</c:v>
                </c:pt>
                <c:pt idx="3">
                  <c:v>23312</c:v>
                </c:pt>
                <c:pt idx="4">
                  <c:v>23091</c:v>
                </c:pt>
              </c:numCache>
            </c:numRef>
          </c:val>
        </c:ser>
        <c:ser>
          <c:idx val="119"/>
          <c:order val="119"/>
          <c:tx>
            <c:strRef>
              <c:f>Monthly_mail_logins!$DQ$1</c:f>
              <c:strCache>
                <c:ptCount val="1"/>
                <c:pt idx="0">
                  <c:v>web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Monthly_mail_logins!$DQ$2:$DQ$8</c:f>
            </c:numRef>
          </c:val>
        </c:ser>
        <c:ser>
          <c:idx val="120"/>
          <c:order val="120"/>
          <c:tx>
            <c:strRef>
              <c:f>Monthly_mail_logins!$DR$1</c:f>
              <c:strCache>
                <c:ptCount val="1"/>
                <c:pt idx="0">
                  <c:v>total affiliate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Monthly_mail_logins!$DR$2:$DR$8</c:f>
            </c:numRef>
          </c:val>
        </c:ser>
        <c:ser>
          <c:idx val="121"/>
          <c:order val="121"/>
          <c:tx>
            <c:strRef>
              <c:f>Monthly_mail_logins!$DS$1</c:f>
              <c:strCache>
                <c:ptCount val="1"/>
                <c:pt idx="0">
                  <c:v>total affiliate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Monthly_mail_logins!$DS$2:$DS$8</c:f>
            </c:numRef>
          </c:val>
        </c:ser>
        <c:ser>
          <c:idx val="122"/>
          <c:order val="122"/>
          <c:tx>
            <c:strRef>
              <c:f>Monthly_mail_logins!$DT$1</c:f>
              <c:strCache>
                <c:ptCount val="1"/>
                <c:pt idx="0">
                  <c:v>total employee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Monthly_mail_logins!$DT$2:$DT$8</c:f>
            </c:numRef>
          </c:val>
        </c:ser>
        <c:ser>
          <c:idx val="123"/>
          <c:order val="123"/>
          <c:tx>
            <c:strRef>
              <c:f>Monthly_mail_logins!$DU$1</c:f>
              <c:strCache>
                <c:ptCount val="1"/>
                <c:pt idx="0">
                  <c:v>total employee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Monthly_mail_logins!$DU$2:$DU$8</c:f>
            </c:numRef>
          </c:val>
        </c:ser>
        <c:ser>
          <c:idx val="124"/>
          <c:order val="124"/>
          <c:tx>
            <c:strRef>
              <c:f>Monthly_mail_logins!$DV$1</c:f>
              <c:strCache>
                <c:ptCount val="1"/>
                <c:pt idx="0">
                  <c:v>total faculty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Monthly_mail_logins!$DV$2:$DV$8</c:f>
            </c:numRef>
          </c:val>
        </c:ser>
        <c:ser>
          <c:idx val="125"/>
          <c:order val="125"/>
          <c:tx>
            <c:strRef>
              <c:f>Monthly_mail_logins!$DW$1</c:f>
              <c:strCache>
                <c:ptCount val="1"/>
                <c:pt idx="0">
                  <c:v>total faculty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Monthly_mail_logins!$DW$2:$DW$8</c:f>
            </c:numRef>
          </c:val>
        </c:ser>
        <c:ser>
          <c:idx val="126"/>
          <c:order val="126"/>
          <c:tx>
            <c:strRef>
              <c:f>Monthly_mail_logins!$DX$1</c:f>
              <c:strCache>
                <c:ptCount val="1"/>
                <c:pt idx="0">
                  <c:v>total guest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Monthly_mail_logins!$DX$2:$DX$8</c:f>
            </c:numRef>
          </c:val>
        </c:ser>
        <c:ser>
          <c:idx val="127"/>
          <c:order val="127"/>
          <c:tx>
            <c:strRef>
              <c:f>Monthly_mail_logins!$DY$1</c:f>
              <c:strCache>
                <c:ptCount val="1"/>
                <c:pt idx="0">
                  <c:v>total guest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Monthly_mail_logins!$DY$2:$DY$8</c:f>
            </c:numRef>
          </c:val>
        </c:ser>
        <c:ser>
          <c:idx val="128"/>
          <c:order val="128"/>
          <c:tx>
            <c:strRef>
              <c:f>Monthly_mail_logins!$DZ$1</c:f>
              <c:strCache>
                <c:ptCount val="1"/>
                <c:pt idx="0">
                  <c:v>total member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Monthly_mail_logins!$DZ$2:$DZ$8</c:f>
            </c:numRef>
          </c:val>
        </c:ser>
        <c:ser>
          <c:idx val="129"/>
          <c:order val="129"/>
          <c:tx>
            <c:strRef>
              <c:f>Monthly_mail_logins!$EA$1</c:f>
              <c:strCache>
                <c:ptCount val="1"/>
                <c:pt idx="0">
                  <c:v>total member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Monthly_mail_logins!$EA$2:$EA$8</c:f>
            </c:numRef>
          </c:val>
        </c:ser>
        <c:ser>
          <c:idx val="130"/>
          <c:order val="130"/>
          <c:tx>
            <c:strRef>
              <c:f>Monthly_mail_logins!$EB$1</c:f>
              <c:strCache>
                <c:ptCount val="1"/>
                <c:pt idx="0">
                  <c:v>total retiree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Monthly_mail_logins!$EB$2:$EB$8</c:f>
            </c:numRef>
          </c:val>
        </c:ser>
        <c:ser>
          <c:idx val="131"/>
          <c:order val="131"/>
          <c:tx>
            <c:strRef>
              <c:f>Monthly_mail_logins!$EC$1</c:f>
              <c:strCache>
                <c:ptCount val="1"/>
                <c:pt idx="0">
                  <c:v>total retiree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Monthly_mail_logins!$EC$2:$EC$8</c:f>
            </c:numRef>
          </c:val>
        </c:ser>
        <c:ser>
          <c:idx val="132"/>
          <c:order val="132"/>
          <c:tx>
            <c:strRef>
              <c:f>Monthly_mail_logins!$ED$1</c:f>
              <c:strCache>
                <c:ptCount val="1"/>
                <c:pt idx="0">
                  <c:v>total staff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Monthly_mail_logins!$ED$2:$ED$8</c:f>
            </c:numRef>
          </c:val>
        </c:ser>
        <c:ser>
          <c:idx val="133"/>
          <c:order val="133"/>
          <c:tx>
            <c:strRef>
              <c:f>Monthly_mail_logins!$EE$1</c:f>
              <c:strCache>
                <c:ptCount val="1"/>
                <c:pt idx="0">
                  <c:v>total staff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Monthly_mail_logins!$EE$2:$EE$8</c:f>
            </c:numRef>
          </c:val>
        </c:ser>
        <c:ser>
          <c:idx val="134"/>
          <c:order val="134"/>
          <c:tx>
            <c:strRef>
              <c:f>Monthly_mail_logins!$EF$1</c:f>
              <c:strCache>
                <c:ptCount val="1"/>
                <c:pt idx="0">
                  <c:v>total student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Monthly_mail_logins!$EF$2:$EF$8</c:f>
            </c:numRef>
          </c:val>
        </c:ser>
        <c:ser>
          <c:idx val="135"/>
          <c:order val="135"/>
          <c:tx>
            <c:strRef>
              <c:f>Monthly_mail_logins!$EG$1</c:f>
              <c:strCache>
                <c:ptCount val="1"/>
                <c:pt idx="0">
                  <c:v>total student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Monthly_mail_logins!$EG$2:$EG$8</c:f>
            </c:numRef>
          </c:val>
        </c:ser>
        <c:ser>
          <c:idx val="136"/>
          <c:order val="136"/>
          <c:tx>
            <c:strRef>
              <c:f>Monthly_mail_logins!$EH$1</c:f>
              <c:strCache>
                <c:ptCount val="1"/>
                <c:pt idx="0">
                  <c:v>total unknown unique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Monthly_mail_logins!$EH$2:$EH$8</c:f>
            </c:numRef>
          </c:val>
        </c:ser>
        <c:ser>
          <c:idx val="137"/>
          <c:order val="137"/>
          <c:tx>
            <c:strRef>
              <c:f>Monthly_mail_logins!$EI$1</c:f>
              <c:strCache>
                <c:ptCount val="1"/>
                <c:pt idx="0">
                  <c:v>total unknown total</c:v>
                </c:pt>
              </c:strCache>
            </c:strRef>
          </c:tx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Monthly_mail_logins!$EI$2:$EI$8</c:f>
            </c:numRef>
          </c:val>
        </c:ser>
        <c:ser>
          <c:idx val="138"/>
          <c:order val="138"/>
          <c:tx>
            <c:strRef>
              <c:f>Monthly_mail_logins!$EJ$1</c:f>
              <c:strCache>
                <c:ptCount val="1"/>
                <c:pt idx="0">
                  <c:v>total unique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numRef>
              <c:f>Monthly_mail_logins!$A$2:$A$8</c:f>
              <c:numCache>
                <c:formatCode>m/d/yyyy</c:formatCode>
                <c:ptCount val="5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</c:numCache>
            </c:numRef>
          </c:cat>
          <c:val>
            <c:numRef>
              <c:f>Monthly_mail_logins!$EJ$2:$EJ$8</c:f>
              <c:numCache>
                <c:formatCode>General</c:formatCode>
                <c:ptCount val="5"/>
                <c:pt idx="0">
                  <c:v>21005</c:v>
                </c:pt>
                <c:pt idx="1">
                  <c:v>23723</c:v>
                </c:pt>
                <c:pt idx="2">
                  <c:v>23916</c:v>
                </c:pt>
                <c:pt idx="3">
                  <c:v>25420</c:v>
                </c:pt>
                <c:pt idx="4">
                  <c:v>25375</c:v>
                </c:pt>
              </c:numCache>
            </c:numRef>
          </c:val>
        </c:ser>
        <c:marker val="1"/>
        <c:axId val="70107904"/>
        <c:axId val="70109824"/>
      </c:lineChart>
      <c:dateAx>
        <c:axId val="70107904"/>
        <c:scaling>
          <c:orientation val="minMax"/>
        </c:scaling>
        <c:axPos val="b"/>
        <c:numFmt formatCode="m/d/yyyy" sourceLinked="1"/>
        <c:majorTickMark val="none"/>
        <c:tickLblPos val="nextTo"/>
        <c:crossAx val="70109824"/>
        <c:crosses val="autoZero"/>
        <c:auto val="1"/>
        <c:lblOffset val="100"/>
      </c:dateAx>
      <c:valAx>
        <c:axId val="70109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Unique 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0107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FF66"/>
              </a:solidFill>
            </c:spPr>
          </c:dPt>
          <c:dPt>
            <c:idx val="7"/>
            <c:spPr>
              <a:solidFill>
                <a:srgbClr val="008000"/>
              </a:solidFill>
            </c:spPr>
          </c:dPt>
          <c:dPt>
            <c:idx val="8"/>
            <c:spPr>
              <a:solidFill>
                <a:srgbClr val="009933"/>
              </a:solidFill>
            </c:spPr>
          </c:dPt>
          <c:dPt>
            <c:idx val="9"/>
            <c:spPr>
              <a:solidFill>
                <a:srgbClr val="66CC66"/>
              </a:solidFill>
            </c:spPr>
          </c:dPt>
          <c:dPt>
            <c:idx val="10"/>
            <c:spPr>
              <a:solidFill>
                <a:srgbClr val="CCFF99"/>
              </a:solidFill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Pt>
            <c:idx val="14"/>
            <c:spPr>
              <a:solidFill>
                <a:srgbClr val="FFCCCC"/>
              </a:solidFill>
            </c:spPr>
          </c:dPt>
          <c:dPt>
            <c:idx val="15"/>
            <c:spPr>
              <a:solidFill>
                <a:srgbClr val="0000FF"/>
              </a:solidFill>
            </c:spPr>
          </c:dPt>
          <c:dPt>
            <c:idx val="16"/>
            <c:spPr>
              <a:solidFill>
                <a:srgbClr val="3366FF"/>
              </a:solidFill>
            </c:spPr>
          </c:dPt>
          <c:cat>
            <c:strRef>
              <c:f>'[Dcntrl_Penn_Email_wnums2.xlsx]Sheet1'!$M$39:$M$55</c:f>
              <c:strCache>
                <c:ptCount val="17"/>
                <c:pt idx="0">
                  <c:v>Annenberg School (Fac/Staff) 210</c:v>
                </c:pt>
                <c:pt idx="1">
                  <c:v>Annenberg School (Students) 100</c:v>
                </c:pt>
                <c:pt idx="2">
                  <c:v>Public Safety 78</c:v>
                </c:pt>
                <c:pt idx="3">
                  <c:v>Student Financial 100</c:v>
                </c:pt>
                <c:pt idx="4">
                  <c:v>Law 450</c:v>
                </c:pt>
                <c:pt idx="5">
                  <c:v>Nursing (Fac/Staff) 500</c:v>
                </c:pt>
                <c:pt idx="6">
                  <c:v>Nursing (Students) 1500</c:v>
                </c:pt>
                <c:pt idx="7">
                  <c:v>Outlook Live 800</c:v>
                </c:pt>
                <c:pt idx="8">
                  <c:v>SAS (Fac/Staff) 2900</c:v>
                </c:pt>
                <c:pt idx="9">
                  <c:v>SAS (Students Local) 1500</c:v>
                </c:pt>
                <c:pt idx="10">
                  <c:v>SAS (Students Outsourced) 12500</c:v>
                </c:pt>
                <c:pt idx="11">
                  <c:v>SEAS (Fac/Staff) 547</c:v>
                </c:pt>
                <c:pt idx="12">
                  <c:v>SEAS (Students Local) 4802</c:v>
                </c:pt>
                <c:pt idx="13">
                  <c:v>Wharton (Fac/Staff/Students) 8500</c:v>
                </c:pt>
                <c:pt idx="14">
                  <c:v>Wharton (Students Outsourced) 1500</c:v>
                </c:pt>
                <c:pt idx="15">
                  <c:v>ISC Zimbra 13733</c:v>
                </c:pt>
                <c:pt idx="16">
                  <c:v>ISC Exchange 3114</c:v>
                </c:pt>
              </c:strCache>
            </c:strRef>
          </c:cat>
          <c:val>
            <c:numRef>
              <c:f>'[Dcntrl_Penn_Email_wnums2.xlsx]Sheet1'!$B$39:$B$55</c:f>
              <c:numCache>
                <c:formatCode>General</c:formatCode>
                <c:ptCount val="17"/>
                <c:pt idx="0">
                  <c:v>210</c:v>
                </c:pt>
                <c:pt idx="1">
                  <c:v>100</c:v>
                </c:pt>
                <c:pt idx="2">
                  <c:v>78</c:v>
                </c:pt>
                <c:pt idx="3">
                  <c:v>100</c:v>
                </c:pt>
                <c:pt idx="4">
                  <c:v>450</c:v>
                </c:pt>
                <c:pt idx="5">
                  <c:v>500</c:v>
                </c:pt>
                <c:pt idx="6">
                  <c:v>1500</c:v>
                </c:pt>
                <c:pt idx="7">
                  <c:v>800</c:v>
                </c:pt>
                <c:pt idx="8">
                  <c:v>2900</c:v>
                </c:pt>
                <c:pt idx="9">
                  <c:v>1500</c:v>
                </c:pt>
                <c:pt idx="10">
                  <c:v>12500</c:v>
                </c:pt>
                <c:pt idx="11">
                  <c:v>547</c:v>
                </c:pt>
                <c:pt idx="12">
                  <c:v>4802</c:v>
                </c:pt>
                <c:pt idx="13">
                  <c:v>8500</c:v>
                </c:pt>
                <c:pt idx="14">
                  <c:v>1500</c:v>
                </c:pt>
                <c:pt idx="15">
                  <c:v>13733</c:v>
                </c:pt>
                <c:pt idx="16">
                  <c:v>3114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Hardware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10125</c:v>
                </c:pt>
                <c:pt idx="1">
                  <c:v>75950</c:v>
                </c:pt>
                <c:pt idx="2">
                  <c:v>26700</c:v>
                </c:pt>
                <c:pt idx="3">
                  <c:v>3319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Storage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90126</c:v>
                </c:pt>
                <c:pt idx="2">
                  <c:v>12000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Software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12733</c:v>
                </c:pt>
                <c:pt idx="2">
                  <c:v>55136</c:v>
                </c:pt>
                <c:pt idx="3">
                  <c:v>7476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Support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2100</c:v>
                </c:pt>
                <c:pt idx="1">
                  <c:v>20224</c:v>
                </c:pt>
                <c:pt idx="2">
                  <c:v>72149</c:v>
                </c:pt>
                <c:pt idx="3">
                  <c:v>8148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Infrastructure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1260</c:v>
                </c:pt>
                <c:pt idx="1">
                  <c:v>115898</c:v>
                </c:pt>
                <c:pt idx="2">
                  <c:v>99593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Staff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Mail Routing</c:v>
                </c:pt>
                <c:pt idx="1">
                  <c:v>Zimbra</c:v>
                </c:pt>
                <c:pt idx="2">
                  <c:v>Exchange</c:v>
                </c:pt>
                <c:pt idx="3">
                  <c:v>BlackBerry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28312</c:v>
                </c:pt>
                <c:pt idx="1">
                  <c:v>249150</c:v>
                </c:pt>
                <c:pt idx="2">
                  <c:v>351075</c:v>
                </c:pt>
                <c:pt idx="3">
                  <c:v>55625</c:v>
                </c:pt>
              </c:numCache>
            </c:numRef>
          </c:val>
        </c:ser>
        <c:overlap val="100"/>
        <c:axId val="69654016"/>
        <c:axId val="69655552"/>
      </c:barChart>
      <c:catAx>
        <c:axId val="6965401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69655552"/>
        <c:crosses val="autoZero"/>
        <c:auto val="1"/>
        <c:lblAlgn val="ctr"/>
        <c:lblOffset val="100"/>
      </c:catAx>
      <c:valAx>
        <c:axId val="6965555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69654016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2A63-5195-324B-87F9-8B52791AFD30}" type="datetime1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1817-AABC-8446-9656-F3CD1D895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3B755-2E88-3041-87CD-FDE070CE149C}" type="datetime1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EE74-F2F3-4326-8F69-259172356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7432-5BA2-7145-BC45-684A131EE8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Domains split via central mail routing infrastructure.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7432-5BA2-7145-BC45-684A131EE8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constant</a:t>
            </a:r>
            <a:r>
              <a:rPr lang="en-US" baseline="0" dirty="0" smtClean="0"/>
              <a:t> is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7432-5BA2-7145-BC45-684A131EE8D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Labels for X axis</a:t>
            </a:r>
            <a:r>
              <a:rPr lang="en-US" baseline="0" dirty="0" smtClean="0"/>
              <a:t> removed, but the scale is right. </a:t>
            </a:r>
            <a:r>
              <a:rPr lang="en-US" dirty="0" smtClean="0"/>
              <a:t>Mail</a:t>
            </a:r>
            <a:r>
              <a:rPr lang="en-US" baseline="0" dirty="0" smtClean="0"/>
              <a:t> routing shared across Exchange and Zimbra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7432-5BA2-7145-BC45-684A131EE8D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67432-5BA2-7145-BC45-684A131EE8D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56260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5626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Georgia Tech • UPenn / Email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fld id="{B36FCCE8-56A8-4256-9D38-078E5C05C919}" type="slidenum">
              <a:rPr lang="en-US" sz="1000"/>
              <a:pPr algn="ctr">
                <a:spcBef>
                  <a:spcPct val="50000"/>
                </a:spcBef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bg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enn.edu/computing/emai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m.buffington@oit.gatech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043-P23-66.jpg"/>
          <p:cNvPicPr>
            <a:picLocks noChangeAspect="1"/>
          </p:cNvPicPr>
          <p:nvPr/>
        </p:nvPicPr>
        <p:blipFill>
          <a:blip r:embed="rId2" cstate="print">
            <a:alphaModFix amt="40000"/>
            <a:biLevel thresh="50000"/>
          </a:blip>
          <a:stretch>
            <a:fillRect/>
          </a:stretch>
        </p:blipFill>
        <p:spPr>
          <a:xfrm>
            <a:off x="1" y="2"/>
            <a:ext cx="2514599" cy="3801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86200" y="304800"/>
            <a:ext cx="50292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Implementing a </a:t>
            </a:r>
            <a:b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Cost-Effective and</a:t>
            </a:r>
            <a:b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User-Friendly E-Mail, Calendaring, and Collaboration System 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35280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Georgia Tech and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University of Pennsylvania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EDUCAUSE 2009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Enterprise Systems Track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7251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0" dirty="0" smtClean="0">
                <a:solidFill>
                  <a:srgbClr val="FFFFFF"/>
                </a:solidFill>
                <a:latin typeface="+mj-lt"/>
              </a:rPr>
              <a:t>Friday, Nov 6th, 2009 • 8:10 AM - 9:00 AM • </a:t>
            </a:r>
            <a:r>
              <a:rPr lang="en-US" sz="1400" b="0" dirty="0" err="1" smtClean="0">
                <a:solidFill>
                  <a:srgbClr val="FFFFFF"/>
                </a:solidFill>
                <a:latin typeface="+mj-lt"/>
              </a:rPr>
              <a:t>Korbel</a:t>
            </a:r>
            <a:r>
              <a:rPr lang="en-US" sz="1400" b="0" dirty="0" smtClean="0">
                <a:solidFill>
                  <a:srgbClr val="FFFFFF"/>
                </a:solidFill>
                <a:latin typeface="+mj-lt"/>
              </a:rPr>
              <a:t> Ballroom 1E/F</a:t>
            </a:r>
          </a:p>
          <a:p>
            <a:endParaRPr lang="en-US" sz="1400" b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grayscl/>
            <a:alphaModFix amt="37000"/>
          </a:blip>
          <a:stretch>
            <a:fillRect/>
          </a:stretch>
        </p:blipFill>
        <p:spPr>
          <a:xfrm>
            <a:off x="1978446" y="2781300"/>
            <a:ext cx="184861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GT Timeline</a:t>
            </a:r>
            <a:endParaRPr lang="en-US" dirty="0"/>
          </a:p>
        </p:txBody>
      </p:sp>
      <p:graphicFrame>
        <p:nvGraphicFramePr>
          <p:cNvPr id="21" name="Group 3"/>
          <p:cNvGraphicFramePr>
            <a:graphicFrameLocks/>
          </p:cNvGraphicFramePr>
          <p:nvPr/>
        </p:nvGraphicFramePr>
        <p:xfrm>
          <a:off x="76200" y="1295400"/>
          <a:ext cx="9067800" cy="45104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Half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2007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nd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Half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2007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Half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2008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nd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Half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2008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FFFFFF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Half 2009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rgbClr val="FFFFFF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Half 2009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st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Half 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2010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87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1828800" y="2214563"/>
            <a:ext cx="1143000" cy="523875"/>
          </a:xfrm>
          <a:prstGeom prst="homePlate">
            <a:avLst>
              <a:gd name="adj" fmla="val 65370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square" lIns="92075" tIns="46038" rIns="92075" bIns="46038" anchor="ctr"/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OIT Email</a:t>
            </a: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2667000" y="2976563"/>
            <a:ext cx="2482849" cy="604837"/>
          </a:xfrm>
          <a:prstGeom prst="homePlate">
            <a:avLst>
              <a:gd name="adj" fmla="val 10621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Email migration</a:t>
            </a:r>
            <a:endParaRPr lang="en-US" sz="12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4298950" y="460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867400" y="4876800"/>
            <a:ext cx="152400" cy="228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5791200" y="4800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EOL Oracle </a:t>
            </a:r>
            <a:r>
              <a:rPr lang="en-US" sz="1200" b="1" dirty="0" smtClean="0">
                <a:solidFill>
                  <a:srgbClr val="FFFFFF"/>
                </a:solidFill>
              </a:rPr>
              <a:t>Calendar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(5/26/09)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>
            <a:off x="457200" y="4724400"/>
            <a:ext cx="4191000" cy="474662"/>
          </a:xfrm>
          <a:prstGeom prst="homePlate">
            <a:avLst>
              <a:gd name="adj" fmla="val 106233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square" lIns="92075" tIns="46038" rIns="92075" bIns="46038" anchor="ctr"/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Ident</a:t>
            </a:r>
            <a:r>
              <a:rPr lang="en-US" sz="1200" dirty="0" smtClean="0">
                <a:solidFill>
                  <a:srgbClr val="006699"/>
                </a:solidFill>
                <a:latin typeface="Verdana" pitchFamily="34" charset="0"/>
              </a:rPr>
              <a:t>ify Gaps &amp; </a:t>
            </a:r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Prepare </a:t>
            </a:r>
            <a:r>
              <a:rPr lang="en-US" sz="1200" b="1" dirty="0">
                <a:solidFill>
                  <a:srgbClr val="006699"/>
                </a:solidFill>
                <a:latin typeface="Verdana" pitchFamily="34" charset="0"/>
              </a:rPr>
              <a:t>for Calendar Cutover</a:t>
            </a:r>
          </a:p>
        </p:txBody>
      </p:sp>
      <p:sp>
        <p:nvSpPr>
          <p:cNvPr id="28" name="Diamond 27"/>
          <p:cNvSpPr/>
          <p:nvPr/>
        </p:nvSpPr>
        <p:spPr>
          <a:xfrm>
            <a:off x="5127625" y="3162955"/>
            <a:ext cx="152400" cy="228600"/>
          </a:xfrm>
          <a:prstGeom prst="diamond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5356225" y="2981980"/>
            <a:ext cx="185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Last </a:t>
            </a:r>
            <a:r>
              <a:rPr lang="en-US" sz="1400" dirty="0" smtClean="0">
                <a:solidFill>
                  <a:srgbClr val="FFFFFF"/>
                </a:solidFill>
              </a:rPr>
              <a:t>legacy a</a:t>
            </a:r>
            <a:r>
              <a:rPr lang="en-US" sz="1400" b="1" dirty="0" smtClean="0">
                <a:solidFill>
                  <a:srgbClr val="FFFFFF"/>
                </a:solidFill>
              </a:rPr>
              <a:t>ccounts migrated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>
            <a:off x="4724400" y="4800600"/>
            <a:ext cx="1136649" cy="371475"/>
          </a:xfrm>
          <a:prstGeom prst="homePlate">
            <a:avLst>
              <a:gd name="adj" fmla="val 65370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no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OIT Calendar</a:t>
            </a:r>
          </a:p>
        </p:txBody>
      </p:sp>
      <p:sp>
        <p:nvSpPr>
          <p:cNvPr id="31" name="Diamond 30"/>
          <p:cNvSpPr/>
          <p:nvPr/>
        </p:nvSpPr>
        <p:spPr>
          <a:xfrm>
            <a:off x="4419600" y="5432425"/>
            <a:ext cx="152400" cy="228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971800" y="5257800"/>
            <a:ext cx="1371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b="1" dirty="0" smtClean="0">
                <a:solidFill>
                  <a:srgbClr val="FFFFFF"/>
                </a:solidFill>
              </a:rPr>
              <a:t>Mobile </a:t>
            </a:r>
          </a:p>
          <a:p>
            <a:pPr algn="r"/>
            <a:r>
              <a:rPr lang="en-US" sz="1400" b="1" dirty="0" smtClean="0">
                <a:solidFill>
                  <a:srgbClr val="FFFFFF"/>
                </a:solidFill>
              </a:rPr>
              <a:t>support</a:t>
            </a:r>
          </a:p>
          <a:p>
            <a:pPr algn="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AutoShape 44"/>
          <p:cNvSpPr>
            <a:spLocks noChangeArrowheads="1"/>
          </p:cNvSpPr>
          <p:nvPr/>
        </p:nvSpPr>
        <p:spPr bwMode="auto">
          <a:xfrm>
            <a:off x="3581400" y="3886200"/>
            <a:ext cx="2924175" cy="533400"/>
          </a:xfrm>
          <a:prstGeom prst="homePlate">
            <a:avLst>
              <a:gd name="adj" fmla="val 65370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noAutofit/>
          </a:bodyPr>
          <a:lstStyle/>
          <a:p>
            <a:pPr algn="r" eaLnBrk="0" hangingPunct="0"/>
            <a:r>
              <a:rPr lang="en-US" sz="1200" b="1" dirty="0" err="1" smtClean="0">
                <a:solidFill>
                  <a:srgbClr val="006699"/>
                </a:solidFill>
                <a:latin typeface="Verdana" pitchFamily="34" charset="0"/>
              </a:rPr>
              <a:t>Luminus</a:t>
            </a:r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 Portal Integration</a:t>
            </a: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7010401" y="4038600"/>
            <a:ext cx="2057399" cy="322262"/>
          </a:xfrm>
          <a:prstGeom prst="homePlate">
            <a:avLst>
              <a:gd name="adj" fmla="val 106233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BES Testing</a:t>
            </a:r>
            <a:endParaRPr lang="en-US" sz="12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7543800" y="3048000"/>
            <a:ext cx="1219200" cy="474662"/>
          </a:xfrm>
          <a:prstGeom prst="homePlate">
            <a:avLst>
              <a:gd name="adj" fmla="val 106233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0" scaled="1"/>
          </a:gradFill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 dirty="0" smtClean="0">
                <a:solidFill>
                  <a:srgbClr val="006699"/>
                </a:solidFill>
                <a:latin typeface="Verdana" pitchFamily="34" charset="0"/>
              </a:rPr>
              <a:t>6.0 Testing</a:t>
            </a:r>
            <a:endParaRPr lang="en-US" sz="12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04800" y="1219200"/>
          <a:ext cx="81057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GT Zimbra protocol usage by month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/>
              <a:t>GT Zimbra usage by population</a:t>
            </a:r>
            <a:endParaRPr lang="en-US" dirty="0"/>
          </a:p>
        </p:txBody>
      </p:sp>
      <p:pic>
        <p:nvPicPr>
          <p:cNvPr id="5" name="Picture 4" descr="grap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95" y="1319212"/>
            <a:ext cx="8714805" cy="4624388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GT Lessons Learned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59468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Mobility and BES specifically are requirements not an optional addition – BES not yet ready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Outlook with ZCO has been rocky.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5GB employee &amp; 2 GB student quotas are A LOT of data.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Corporate Time &amp; Zimbra calendar philosophies are different and require some business process changes.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Beware of scope creep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Be aware of your Executive branch.</a:t>
            </a:r>
          </a:p>
          <a:p>
            <a:endParaRPr lang="en-US" b="0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r>
              <a:rPr lang="en-US" b="0" dirty="0" smtClean="0">
                <a:solidFill>
                  <a:srgbClr val="FFFFFF"/>
                </a:solidFill>
                <a:latin typeface="Gill Sans MT"/>
                <a:cs typeface="Gill Sans MT"/>
              </a:rPr>
              <a:t>Beware of bugs that have nothing to do with Zimbra</a:t>
            </a:r>
          </a:p>
          <a:p>
            <a:endParaRPr lang="en-US" b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62000"/>
          </a:xfrm>
        </p:spPr>
        <p:txBody>
          <a:bodyPr/>
          <a:lstStyle/>
          <a:p>
            <a:r>
              <a:rPr lang="en-US" dirty="0" smtClean="0"/>
              <a:t>GT 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6968574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Webclient</a:t>
            </a: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is a huge hit!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Departments are migrating to central service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2800" b="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Zimlet</a:t>
            </a: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Class!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Integration with Course Info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Integration with </a:t>
            </a:r>
            <a:r>
              <a:rPr lang="en-US" sz="2800" b="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Luminus</a:t>
            </a: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Portal</a:t>
            </a:r>
          </a:p>
          <a:p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People want More!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Blackberry Enterprise Service (hold)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Integration with SSO (Dec 2009)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Integration with Sakai (proposed)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2800" b="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Crowdsourcing</a:t>
            </a: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for Zimlets (proposed)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FF"/>
                </a:solidFill>
                <a:latin typeface="Gill Sans MT"/>
                <a:cs typeface="Gill Sans MT"/>
              </a:rPr>
              <a:t> More Campus Calendars</a:t>
            </a: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Georgia Tech • UPenn / Email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n_logo_noname_revers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419600" cy="1676400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Central services with no central funding</a:t>
            </a:r>
          </a:p>
          <a:p>
            <a:r>
              <a:rPr lang="en-US" sz="3200" dirty="0" smtClean="0"/>
              <a:t>Chargeback</a:t>
            </a:r>
          </a:p>
          <a:p>
            <a:r>
              <a:rPr lang="en-US" sz="3200" dirty="0" smtClean="0"/>
              <a:t>Zimbra and Exchange interoperating</a:t>
            </a:r>
          </a:p>
          <a:p>
            <a:r>
              <a:rPr lang="en-US" sz="3200" dirty="0" smtClean="0"/>
              <a:t>15 </a:t>
            </a:r>
            <a:r>
              <a:rPr lang="en-US" sz="3200" dirty="0" err="1" smtClean="0"/>
              <a:t>subdomains</a:t>
            </a:r>
            <a:r>
              <a:rPr lang="en-US" sz="3200" dirty="0" smtClean="0"/>
              <a:t> as well as @</a:t>
            </a:r>
            <a:r>
              <a:rPr lang="en-US" sz="3200" dirty="0" err="1" smtClean="0"/>
              <a:t>upenn.edu</a:t>
            </a:r>
            <a:r>
              <a:rPr lang="en-US" sz="3200" dirty="0" smtClean="0"/>
              <a:t> addresses</a:t>
            </a:r>
          </a:p>
          <a:p>
            <a:r>
              <a:rPr lang="en-US" sz="3200" dirty="0" smtClean="0"/>
              <a:t>Only faculty, staff, and graduate students</a:t>
            </a:r>
          </a:p>
          <a:p>
            <a:r>
              <a:rPr lang="en-US" sz="3200" dirty="0" smtClean="0"/>
              <a:t>Penn schools with undergrads run separate Exchange or Open Source </a:t>
            </a:r>
            <a:r>
              <a:rPr lang="en-US" sz="3200" dirty="0" err="1" smtClean="0"/>
              <a:t>collab</a:t>
            </a:r>
            <a:r>
              <a:rPr lang="en-US" sz="3200" dirty="0" smtClean="0"/>
              <a:t> solutions, or they outsource</a:t>
            </a:r>
            <a:endParaRPr lang="en-US" sz="32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Mail Services at Penn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90600" y="1576182"/>
          <a:ext cx="6858000" cy="478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736237">
            <a:off x="2728397" y="3200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Zimbra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4668127">
            <a:off x="3511505" y="2200552"/>
            <a:ext cx="121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Exchange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38% of campus email users on central service</a:t>
            </a:r>
          </a:p>
          <a:p>
            <a:r>
              <a:rPr lang="en-US" sz="3200" dirty="0" smtClean="0"/>
              <a:t>Zimbra 5.0.15 (13,700 accounts)</a:t>
            </a:r>
          </a:p>
          <a:p>
            <a:r>
              <a:rPr lang="en-US" sz="3200" dirty="0" smtClean="0"/>
              <a:t>Exchange 2007 SP1 (3,100 accounts)</a:t>
            </a:r>
          </a:p>
          <a:p>
            <a:endParaRPr lang="en-US" sz="3200" dirty="0" smtClean="0"/>
          </a:p>
          <a:p>
            <a:r>
              <a:rPr lang="en-US" sz="3200" dirty="0" smtClean="0"/>
              <a:t>9-15 million inbound messages per month</a:t>
            </a:r>
          </a:p>
          <a:p>
            <a:r>
              <a:rPr lang="en-US" sz="3200" dirty="0"/>
              <a:t>54% valid / 45% spam / 1% virus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1 million outbound messages per month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Single sign-on via Kerberos/</a:t>
            </a:r>
            <a:r>
              <a:rPr lang="en-US" sz="2800" dirty="0" err="1" smtClean="0"/>
              <a:t>CoSign</a:t>
            </a:r>
            <a:r>
              <a:rPr lang="en-US" sz="2800" dirty="0" smtClean="0"/>
              <a:t> works</a:t>
            </a:r>
          </a:p>
          <a:p>
            <a:r>
              <a:rPr lang="en-US" sz="2800" dirty="0" smtClean="0"/>
              <a:t>Mail domains can be split across services, e.g. staff on Exchange, faculty/grad students on Zimbra</a:t>
            </a:r>
          </a:p>
          <a:p>
            <a:r>
              <a:rPr lang="en-US" sz="2800" dirty="0" smtClean="0"/>
              <a:t>Same AV/AS solution (</a:t>
            </a:r>
            <a:r>
              <a:rPr lang="en-US" sz="2800" dirty="0" err="1" smtClean="0"/>
              <a:t>MessageLabs</a:t>
            </a:r>
            <a:r>
              <a:rPr lang="en-US" sz="2800" dirty="0" smtClean="0"/>
              <a:t>) for both services</a:t>
            </a:r>
          </a:p>
          <a:p>
            <a:r>
              <a:rPr lang="en-US" sz="2800" dirty="0" smtClean="0"/>
              <a:t>Boundary encryption across both (HIPAA)</a:t>
            </a:r>
          </a:p>
          <a:p>
            <a:r>
              <a:rPr lang="en-US" sz="2800" dirty="0" smtClean="0"/>
              <a:t>Free/busy schedule sharing no matter what service</a:t>
            </a:r>
          </a:p>
          <a:p>
            <a:r>
              <a:rPr lang="en-US" sz="2800" dirty="0" smtClean="0"/>
              <a:t>Unified Communications:  Voicemail to email</a:t>
            </a:r>
          </a:p>
          <a:p>
            <a:r>
              <a:rPr lang="en-US" sz="2800" dirty="0" smtClean="0"/>
              <a:t>Similar look and feel for local web provisioning tools</a:t>
            </a:r>
          </a:p>
          <a:p>
            <a:r>
              <a:rPr lang="en-US" sz="2800" dirty="0" smtClean="0"/>
              <a:t>Quarterly release cycles (alternating features / infra)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Zimbra? </a:t>
            </a:r>
          </a:p>
          <a:p>
            <a:r>
              <a:rPr lang="en-US" sz="3600" dirty="0" smtClean="0"/>
              <a:t>GT Implementation</a:t>
            </a:r>
          </a:p>
          <a:p>
            <a:r>
              <a:rPr lang="en-US" sz="3600" dirty="0" smtClean="0"/>
              <a:t>UPenn Implementation</a:t>
            </a:r>
          </a:p>
          <a:p>
            <a:r>
              <a:rPr lang="en-US" sz="3600" dirty="0" smtClean="0"/>
              <a:t>Discussion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and Free/busy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Zimbra&lt;-&gt;Exchange works much of the time, but not all</a:t>
            </a:r>
          </a:p>
          <a:p>
            <a:endParaRPr lang="en-US" dirty="0" smtClean="0">
              <a:solidFill>
                <a:srgbClr val="FFFFFF"/>
              </a:solidFill>
              <a:latin typeface="Corbel"/>
              <a:ea typeface="Consolas"/>
              <a:cs typeface="Corbe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Users with accounts on both services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May appear in the GAL twice (unless hidden)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May use one service for calendar and other for email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Zimbra may not recognize Exchange invites or updates and vice versa (more often anomalies from Mac clients)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  <a:latin typeface="Corbel"/>
              <a:ea typeface="Consolas"/>
              <a:cs typeface="Corbel"/>
            </a:endParaRPr>
          </a:p>
          <a:p>
            <a:pPr marL="0" lvl="1"/>
            <a:r>
              <a:rPr lang="en-US" dirty="0" smtClean="0">
                <a:solidFill>
                  <a:srgbClr val="FFFFFF"/>
                </a:solidFill>
                <a:latin typeface="Corbel"/>
                <a:ea typeface="Consolas"/>
                <a:cs typeface="Corbel"/>
              </a:rPr>
              <a:t>Strategy to share free/busy with other campus providers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  <a:latin typeface="Corbel"/>
              <a:ea typeface="Consolas"/>
              <a:cs typeface="Corbel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Timeline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3" y="1600198"/>
          <a:ext cx="8229597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6"/>
                <a:gridCol w="2058658"/>
                <a:gridCol w="2049667"/>
                <a:gridCol w="1987676"/>
                <a:gridCol w="685800"/>
              </a:tblGrid>
              <a:tr h="30496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2007</a:t>
                      </a:r>
                      <a:endParaRPr lang="en-US" sz="13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2008</a:t>
                      </a:r>
                      <a:endParaRPr lang="en-US" sz="13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2009</a:t>
                      </a:r>
                      <a:endParaRPr lang="en-US" sz="13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2010</a:t>
                      </a:r>
                      <a:endParaRPr lang="en-US" sz="13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4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Exchange 2007</a:t>
                      </a:r>
                    </a:p>
                    <a:p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1332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Development / Integration / Projects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6857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Zimbra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5181600"/>
            <a:ext cx="68580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Milestone Key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FFFFFF"/>
                </a:solidFill>
              </a:rPr>
              <a:t>Rollouts, service packs		New services, infrastructure changes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FFFFFF"/>
                </a:solidFill>
              </a:rPr>
              <a:t>Migrations, policy changes	Rollouts, migrations, point releases</a:t>
            </a:r>
          </a:p>
        </p:txBody>
      </p:sp>
      <p:sp>
        <p:nvSpPr>
          <p:cNvPr id="9" name="Diamond 8"/>
          <p:cNvSpPr/>
          <p:nvPr/>
        </p:nvSpPr>
        <p:spPr>
          <a:xfrm>
            <a:off x="3352800" y="5998720"/>
            <a:ext cx="152400" cy="1524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iamond 9"/>
          <p:cNvSpPr/>
          <p:nvPr/>
        </p:nvSpPr>
        <p:spPr>
          <a:xfrm>
            <a:off x="3352800" y="5715000"/>
            <a:ext cx="152400" cy="152400"/>
          </a:xfrm>
          <a:prstGeom prst="diamon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iamond 10"/>
          <p:cNvSpPr/>
          <p:nvPr/>
        </p:nvSpPr>
        <p:spPr>
          <a:xfrm>
            <a:off x="7010400" y="6019800"/>
            <a:ext cx="152400" cy="1524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>
            <a:off x="7010400" y="5736080"/>
            <a:ext cx="152400" cy="15240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1905000" y="1981200"/>
            <a:ext cx="9144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2895600" y="1981200"/>
            <a:ext cx="304800" cy="304800"/>
          </a:xfrm>
          <a:prstGeom prst="diamon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hevron 14"/>
          <p:cNvSpPr/>
          <p:nvPr/>
        </p:nvSpPr>
        <p:spPr>
          <a:xfrm>
            <a:off x="3124200" y="1981200"/>
            <a:ext cx="3276600" cy="3048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Rollups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00800" y="1981200"/>
            <a:ext cx="304800" cy="304800"/>
          </a:xfrm>
          <a:prstGeom prst="diamon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iamond 16"/>
          <p:cNvSpPr/>
          <p:nvPr/>
        </p:nvSpPr>
        <p:spPr>
          <a:xfrm>
            <a:off x="4038600" y="2438400"/>
            <a:ext cx="304800" cy="304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3124200" y="2438400"/>
            <a:ext cx="9144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9" name="Chevron 18"/>
          <p:cNvSpPr/>
          <p:nvPr/>
        </p:nvSpPr>
        <p:spPr>
          <a:xfrm>
            <a:off x="6629400" y="1981200"/>
            <a:ext cx="1524000" cy="3048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Rollups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191000" y="2819400"/>
            <a:ext cx="11430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 Policy</a:t>
            </a:r>
          </a:p>
        </p:txBody>
      </p:sp>
      <p:sp>
        <p:nvSpPr>
          <p:cNvPr id="21" name="Diamond 20"/>
          <p:cNvSpPr/>
          <p:nvPr/>
        </p:nvSpPr>
        <p:spPr>
          <a:xfrm>
            <a:off x="8153400" y="1981200"/>
            <a:ext cx="304800" cy="304800"/>
          </a:xfrm>
          <a:prstGeom prst="diamon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4038600" y="4572000"/>
            <a:ext cx="990600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 5.0.8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5029200" y="4572000"/>
            <a:ext cx="304800" cy="304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hevron 23"/>
          <p:cNvSpPr/>
          <p:nvPr/>
        </p:nvSpPr>
        <p:spPr>
          <a:xfrm>
            <a:off x="3962400" y="4114800"/>
            <a:ext cx="3505200" cy="3048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Migrate SAN</a:t>
            </a:r>
          </a:p>
        </p:txBody>
      </p:sp>
      <p:sp>
        <p:nvSpPr>
          <p:cNvPr id="25" name="Diamond 24"/>
          <p:cNvSpPr/>
          <p:nvPr/>
        </p:nvSpPr>
        <p:spPr>
          <a:xfrm>
            <a:off x="6629400" y="2819400"/>
            <a:ext cx="304800" cy="304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iamond 25"/>
          <p:cNvSpPr/>
          <p:nvPr/>
        </p:nvSpPr>
        <p:spPr>
          <a:xfrm>
            <a:off x="5334000" y="2819400"/>
            <a:ext cx="304800" cy="304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hevron 26"/>
          <p:cNvSpPr/>
          <p:nvPr/>
        </p:nvSpPr>
        <p:spPr>
          <a:xfrm>
            <a:off x="5562600" y="2819400"/>
            <a:ext cx="10668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Revisions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" y="2438400"/>
            <a:ext cx="1422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rgbClr val="376092"/>
                </a:solidFill>
                <a:latin typeface="+mn-lt"/>
              </a:rPr>
              <a:t>Mmaker</a:t>
            </a:r>
            <a:r>
              <a:rPr lang="en-US" sz="1050" b="1" dirty="0" smtClean="0">
                <a:solidFill>
                  <a:srgbClr val="376092"/>
                </a:solidFill>
                <a:latin typeface="+mn-lt"/>
              </a:rPr>
              <a:t>-&gt;Exchange</a:t>
            </a:r>
            <a:endParaRPr lang="en-US" sz="105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2819400"/>
            <a:ext cx="1383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376092"/>
                </a:solidFill>
                <a:latin typeface="+mn-lt"/>
              </a:rPr>
              <a:t>PDA Security</a:t>
            </a:r>
            <a:endParaRPr lang="en-US" sz="105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7543800" y="2819400"/>
            <a:ext cx="304800" cy="304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hevron 30"/>
          <p:cNvSpPr/>
          <p:nvPr/>
        </p:nvSpPr>
        <p:spPr>
          <a:xfrm>
            <a:off x="6858000" y="2819400"/>
            <a:ext cx="6858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0" y="4142601"/>
            <a:ext cx="1383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</a:rPr>
              <a:t>Storage</a:t>
            </a: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953000" y="3733800"/>
            <a:ext cx="2590800" cy="3048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34" name="Diamond 33"/>
          <p:cNvSpPr/>
          <p:nvPr/>
        </p:nvSpPr>
        <p:spPr>
          <a:xfrm>
            <a:off x="7543800" y="3733800"/>
            <a:ext cx="304800" cy="30480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3733800"/>
            <a:ext cx="1383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</a:rPr>
              <a:t>BlackBerry</a:t>
            </a: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638800" y="3276600"/>
            <a:ext cx="1066800" cy="30480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37" name="Diamond 36"/>
          <p:cNvSpPr/>
          <p:nvPr/>
        </p:nvSpPr>
        <p:spPr>
          <a:xfrm>
            <a:off x="6705600" y="3276600"/>
            <a:ext cx="304800" cy="304800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iamond 37"/>
          <p:cNvSpPr/>
          <p:nvPr/>
        </p:nvSpPr>
        <p:spPr>
          <a:xfrm>
            <a:off x="7467600" y="4114800"/>
            <a:ext cx="304800" cy="30480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3276600"/>
            <a:ext cx="1383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Free/Busy</a:t>
            </a:r>
            <a:endParaRPr lang="en-US" sz="105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6629400" y="4572000"/>
            <a:ext cx="304800" cy="304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iamond 40"/>
          <p:cNvSpPr/>
          <p:nvPr/>
        </p:nvSpPr>
        <p:spPr>
          <a:xfrm>
            <a:off x="7162800" y="4572000"/>
            <a:ext cx="304800" cy="304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hevron 41"/>
          <p:cNvSpPr/>
          <p:nvPr/>
        </p:nvSpPr>
        <p:spPr>
          <a:xfrm>
            <a:off x="5562600" y="4572000"/>
            <a:ext cx="1066800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Test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5.0.11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6858000" y="4572000"/>
            <a:ext cx="304800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77200" y="4572000"/>
            <a:ext cx="304800" cy="304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hevron 44"/>
          <p:cNvSpPr/>
          <p:nvPr/>
        </p:nvSpPr>
        <p:spPr>
          <a:xfrm>
            <a:off x="7391400" y="4572000"/>
            <a:ext cx="685800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6.0</a:t>
            </a:r>
          </a:p>
        </p:txBody>
      </p:sp>
      <p:sp>
        <p:nvSpPr>
          <p:cNvPr id="46" name="Chevron 45"/>
          <p:cNvSpPr/>
          <p:nvPr/>
        </p:nvSpPr>
        <p:spPr>
          <a:xfrm>
            <a:off x="6934200" y="3276600"/>
            <a:ext cx="1752600" cy="30480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47" name="Chevron 46"/>
          <p:cNvSpPr/>
          <p:nvPr/>
        </p:nvSpPr>
        <p:spPr>
          <a:xfrm>
            <a:off x="7772400" y="3733800"/>
            <a:ext cx="914400" cy="3048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48" name="Chevron 47"/>
          <p:cNvSpPr/>
          <p:nvPr/>
        </p:nvSpPr>
        <p:spPr>
          <a:xfrm>
            <a:off x="7772400" y="2819400"/>
            <a:ext cx="9144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49" name="Chevron 48"/>
          <p:cNvSpPr/>
          <p:nvPr/>
        </p:nvSpPr>
        <p:spPr>
          <a:xfrm>
            <a:off x="8382000" y="1981200"/>
            <a:ext cx="304800" cy="304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8305800" y="4572000"/>
            <a:ext cx="381000" cy="3048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51" name="Diamond 50"/>
          <p:cNvSpPr/>
          <p:nvPr/>
        </p:nvSpPr>
        <p:spPr>
          <a:xfrm>
            <a:off x="5334000" y="4572000"/>
            <a:ext cx="304800" cy="304800"/>
          </a:xfrm>
          <a:prstGeom prst="diamon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Components at Penn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4478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Zimbra: $3.00/account/month</a:t>
            </a:r>
          </a:p>
          <a:p>
            <a:r>
              <a:rPr lang="en-US" sz="3200" dirty="0" smtClean="0"/>
              <a:t>Exchange: $7.50/account/month</a:t>
            </a:r>
          </a:p>
          <a:p>
            <a:r>
              <a:rPr lang="en-US" sz="3200" dirty="0" smtClean="0"/>
              <a:t>BlackBerry: $13.50/account/month</a:t>
            </a:r>
          </a:p>
          <a:p>
            <a:r>
              <a:rPr lang="en-US" sz="3200" dirty="0" smtClean="0"/>
              <a:t>500 </a:t>
            </a:r>
            <a:r>
              <a:rPr lang="en-US" sz="3200" dirty="0"/>
              <a:t>MB base quota, </a:t>
            </a:r>
            <a:r>
              <a:rPr lang="en-US" sz="3200" dirty="0" smtClean="0"/>
              <a:t>multi-GB max, uplift charges for more quota</a:t>
            </a:r>
          </a:p>
          <a:p>
            <a:endParaRPr lang="en-US" sz="3200" dirty="0" smtClean="0"/>
          </a:p>
          <a:p>
            <a:r>
              <a:rPr lang="en-US" sz="3200" dirty="0" smtClean="0"/>
              <a:t>Rates are set based on our costs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 delegated provisioning tools</a:t>
            </a:r>
          </a:p>
          <a:p>
            <a:r>
              <a:rPr lang="en-US" sz="3200" dirty="0" smtClean="0"/>
              <a:t>Use </a:t>
            </a:r>
            <a:r>
              <a:rPr lang="en-US" sz="3200" dirty="0" err="1" smtClean="0"/>
              <a:t>cheap(er</a:t>
            </a:r>
            <a:r>
              <a:rPr lang="en-US" sz="3200" dirty="0" smtClean="0"/>
              <a:t>) disk</a:t>
            </a:r>
          </a:p>
          <a:p>
            <a:r>
              <a:rPr lang="en-US" sz="3200" dirty="0" smtClean="0"/>
              <a:t>Prepay license costs (or go perpetual)</a:t>
            </a:r>
          </a:p>
          <a:p>
            <a:r>
              <a:rPr lang="en-US" sz="3200" dirty="0" smtClean="0"/>
              <a:t>Leave old calendar data behind</a:t>
            </a:r>
          </a:p>
          <a:p>
            <a:r>
              <a:rPr lang="en-US" sz="3200" dirty="0" smtClean="0"/>
              <a:t>Track staff time well</a:t>
            </a:r>
          </a:p>
          <a:p>
            <a:r>
              <a:rPr lang="en-US" sz="3200" dirty="0" smtClean="0"/>
              <a:t>Bring trainers to staff</a:t>
            </a:r>
          </a:p>
          <a:p>
            <a:r>
              <a:rPr lang="en-US" sz="3200" dirty="0" smtClean="0"/>
              <a:t>Budget for backfill or consulting help</a:t>
            </a:r>
          </a:p>
          <a:p>
            <a:r>
              <a:rPr lang="en-US" sz="3200" dirty="0" smtClean="0"/>
              <a:t>Someday: Server-to-server sync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critical infrastructure (storage) at the same time adds complexity</a:t>
            </a:r>
          </a:p>
          <a:p>
            <a:r>
              <a:rPr lang="en-US" dirty="0" smtClean="0"/>
              <a:t>Integrating existing local Jabber and Asterisk services still needs work</a:t>
            </a:r>
          </a:p>
          <a:p>
            <a:r>
              <a:rPr lang="en-US" dirty="0" smtClean="0"/>
              <a:t>It may be a long wait for </a:t>
            </a:r>
            <a:r>
              <a:rPr lang="en-US" dirty="0" err="1" smtClean="0"/>
              <a:t>Kerberized</a:t>
            </a:r>
            <a:r>
              <a:rPr lang="en-US" dirty="0" smtClean="0"/>
              <a:t> access to calendars on the server or the clients</a:t>
            </a:r>
          </a:p>
          <a:p>
            <a:r>
              <a:rPr lang="en-US" dirty="0" smtClean="0"/>
              <a:t>Low quotas can discourage use of </a:t>
            </a:r>
            <a:r>
              <a:rPr lang="en-US" dirty="0" err="1" smtClean="0"/>
              <a:t>collab</a:t>
            </a:r>
            <a:r>
              <a:rPr lang="en-US" dirty="0" smtClean="0"/>
              <a:t> features</a:t>
            </a:r>
          </a:p>
          <a:p>
            <a:r>
              <a:rPr lang="en-US" dirty="0" smtClean="0"/>
              <a:t>BlackBerry handhelds may take more staff time to support</a:t>
            </a:r>
          </a:p>
          <a:p>
            <a:r>
              <a:rPr lang="en-US" dirty="0" smtClean="0"/>
              <a:t>Mobile devices need </a:t>
            </a:r>
            <a:r>
              <a:rPr lang="en-US" dirty="0" err="1" smtClean="0"/>
              <a:t>PINs</a:t>
            </a:r>
            <a:r>
              <a:rPr lang="en-US" dirty="0" smtClean="0"/>
              <a:t>, remote wipe, and encryption, but policies and capabilities vary across devices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http://info.my.gatech.edu/</a:t>
            </a:r>
          </a:p>
          <a:p>
            <a:r>
              <a:rPr lang="en-US" dirty="0" smtClean="0"/>
              <a:t>Pam Buffington &lt;pam.buffington@oit.gatech.edu&gt;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http://www.upenn.edu/computing/email/</a:t>
            </a:r>
            <a:endParaRPr lang="en-US" dirty="0" smtClean="0"/>
          </a:p>
          <a:p>
            <a:r>
              <a:rPr lang="en-US" dirty="0" smtClean="0"/>
              <a:t>“Case Study: Penn Migrates 13,000 Open-Source E-Mail Users to Zimbra” (Gartner ID G00165040, February 18, 2009)</a:t>
            </a:r>
          </a:p>
          <a:p>
            <a:r>
              <a:rPr lang="en-US" dirty="0" smtClean="0"/>
              <a:t>Adam Preset &lt;</a:t>
            </a:r>
            <a:r>
              <a:rPr lang="en-US" dirty="0" err="1" smtClean="0"/>
              <a:t>preset@isc.upenn.edu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2286000" y="2971800"/>
            <a:ext cx="6858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Discussion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Tech and the University of Pennsylvania have both transitioned to Zimbra for centralized e-mail and calendaring services. Come hear about the transition challenges, cost-effectiveness, and integration aspects of these two initiatives and the unique aspects of each implementation. The University of Pennsylvania interoperates with Exchange to streamline collaboration across the institution through calendar free/busy sharing, while Georgia Tech has integrated Zimbra with its student portal and is leveraging student development of Zimlets to enhance adoption among students.	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Zimbra?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Zimbra Collaboration Suite is a complete messaging and collaboration server with an AJAX Web Client. It features Email, Contacts, Calendar, Documents, Instant Messaging, Tasks, plus synchronization to other desktops and devices.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" name="Picture 4" descr="6.0_Zimbra.png"/>
          <p:cNvPicPr>
            <a:picLocks noChangeAspect="1"/>
          </p:cNvPicPr>
          <p:nvPr/>
        </p:nvPicPr>
        <p:blipFill>
          <a:blip r:embed="rId2" cstate="print"/>
          <a:srcRect t="19302"/>
          <a:stretch>
            <a:fillRect/>
          </a:stretch>
        </p:blipFill>
        <p:spPr>
          <a:xfrm>
            <a:off x="0" y="457200"/>
            <a:ext cx="91440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Tech • UPenn / Email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social_zimlet.png"/>
          <p:cNvPicPr>
            <a:picLocks noChangeAspect="1"/>
          </p:cNvPicPr>
          <p:nvPr/>
        </p:nvPicPr>
        <p:blipFill>
          <a:blip r:embed="rId2" cstate="print"/>
          <a:srcRect t="16512"/>
          <a:stretch>
            <a:fillRect/>
          </a:stretch>
        </p:blipFill>
        <p:spPr>
          <a:xfrm>
            <a:off x="0" y="381000"/>
            <a:ext cx="914400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043-P23-66.jpg"/>
          <p:cNvPicPr>
            <a:picLocks noChangeAspect="1"/>
          </p:cNvPicPr>
          <p:nvPr/>
        </p:nvPicPr>
        <p:blipFill>
          <a:blip r:embed="rId2" cstate="print">
            <a:alphaModFix amt="40000"/>
            <a:biLevel thresh="50000"/>
          </a:blip>
          <a:stretch>
            <a:fillRect/>
          </a:stretch>
        </p:blipFill>
        <p:spPr>
          <a:xfrm>
            <a:off x="1" y="2"/>
            <a:ext cx="3276600" cy="4953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28600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Georgia Tech </a:t>
            </a:r>
            <a:br>
              <a:rPr lang="en-US" sz="28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https://my.gatech.edu</a:t>
            </a: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Pam Buffington project manager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hlinkClick r:id="rId3"/>
              </a:rPr>
              <a:t>pam.buffington@oit.gatech.edu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http://info.my.gatech.edu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95401"/>
          <a:ext cx="89916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375256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for Change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577743">
                <a:tc>
                  <a:txBody>
                    <a:bodyPr/>
                    <a:lstStyle/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Cyrus IMAP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Horde/Imp webmail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Oracle </a:t>
                      </a:r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CorporateTime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9.0.4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Sympa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lists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Highly decentralized campus email &amp; calendar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Eudora POP users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Aging hardware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Outdated email features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1800 calendar accounts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Limited funds 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Mobile access</a:t>
                      </a:r>
                    </a:p>
                    <a:p>
                      <a:pPr marL="0"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Replace email infrastructure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Replace/integrate calendar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(everyone)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Upgrade edge infrastructure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Upgrade </a:t>
                      </a:r>
                      <a:r>
                        <a:rPr lang="en-US" sz="1800" baseline="0" dirty="0" err="1" smtClean="0">
                          <a:solidFill>
                            <a:srgbClr val="FFFFFF"/>
                          </a:solidFill>
                        </a:rPr>
                        <a:t>Sympa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list server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Add in mobility (cherry on top)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6 edge, 1 </a:t>
                      </a:r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Sympa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11 Zimbra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12.7T of mail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(7.2T primary,     5.4T  HSM)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23T NAS (D2D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backups)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60,000 accounts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10,000 employees 22,000 students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20,000 applicants 8,000 others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GT student portal &amp; Zimbra integration</a:t>
            </a:r>
            <a:endParaRPr lang="en-US" dirty="0"/>
          </a:p>
        </p:txBody>
      </p:sp>
      <p:pic>
        <p:nvPicPr>
          <p:cNvPr id="4" name="Picture 3" descr="buzz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08799"/>
            <a:ext cx="8153400" cy="5064630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r>
              <a:rPr kumimoji="0" lang="en-US" b="0" dirty="0" smtClean="0"/>
              <a:t>Georgia Tech • UPenn / Email</a:t>
            </a:r>
            <a:endParaRPr kumimoji="0" lang="en-US" b="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672</TotalTime>
  <Words>1187</Words>
  <Application>Microsoft Office PowerPoint</Application>
  <PresentationFormat>On-screen Show (4:3)</PresentationFormat>
  <Paragraphs>279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Implementing a  Cost-Effective and User-Friendly E-Mail, Calendaring, and Collaboration System </vt:lpstr>
      <vt:lpstr>Outline</vt:lpstr>
      <vt:lpstr>Abstract</vt:lpstr>
      <vt:lpstr>What is Zimbra?</vt:lpstr>
      <vt:lpstr>Slide 5</vt:lpstr>
      <vt:lpstr>Slide 6</vt:lpstr>
      <vt:lpstr>Slide 7</vt:lpstr>
      <vt:lpstr>GT Summary</vt:lpstr>
      <vt:lpstr>GT student portal &amp; Zimbra integration</vt:lpstr>
      <vt:lpstr>GT Timeline</vt:lpstr>
      <vt:lpstr>GT Zimbra protocol usage by month</vt:lpstr>
      <vt:lpstr>GT Zimbra usage by population</vt:lpstr>
      <vt:lpstr>GT Lessons Learned</vt:lpstr>
      <vt:lpstr>GT Conclusion</vt:lpstr>
      <vt:lpstr>Slide 15</vt:lpstr>
      <vt:lpstr>Penn Model</vt:lpstr>
      <vt:lpstr>Decentralized Mail Services at Penn</vt:lpstr>
      <vt:lpstr>Penn Numbers</vt:lpstr>
      <vt:lpstr>Penn Integration</vt:lpstr>
      <vt:lpstr>Penn and Free/busy</vt:lpstr>
      <vt:lpstr>Penn Timeline</vt:lpstr>
      <vt:lpstr>Cost Components at Penn</vt:lpstr>
      <vt:lpstr>Penn Charges</vt:lpstr>
      <vt:lpstr>Cost Strategies</vt:lpstr>
      <vt:lpstr>Penn Challenges</vt:lpstr>
      <vt:lpstr>References</vt:lpstr>
      <vt:lpstr>Discussion</vt:lpstr>
    </vt:vector>
  </TitlesOfParts>
  <Manager/>
  <Company>Georgia Intitute of Technology / University of Pennsylvania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 Cost-Effective and User-Friendly E-Mail, Calendaring, and Collaboration System</dc:title>
  <dc:subject>Enterprise Systems: Email</dc:subject>
  <dc:creator>Pam Buffington / Adam Preset</dc:creator>
  <cp:keywords>EDUCAUSE</cp:keywords>
  <dc:description/>
  <cp:lastModifiedBy>pc21</cp:lastModifiedBy>
  <cp:revision>83</cp:revision>
  <dcterms:created xsi:type="dcterms:W3CDTF">2009-11-05T22:45:38Z</dcterms:created>
  <dcterms:modified xsi:type="dcterms:W3CDTF">2009-11-06T01:22:24Z</dcterms:modified>
  <cp:category/>
</cp:coreProperties>
</file>