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1"/>
  </p:notesMasterIdLst>
  <p:handoutMasterIdLst>
    <p:handoutMasterId r:id="rId32"/>
  </p:handoutMasterIdLst>
  <p:sldIdLst>
    <p:sldId id="385" r:id="rId2"/>
    <p:sldId id="517" r:id="rId3"/>
    <p:sldId id="506" r:id="rId4"/>
    <p:sldId id="531" r:id="rId5"/>
    <p:sldId id="508" r:id="rId6"/>
    <p:sldId id="451" r:id="rId7"/>
    <p:sldId id="507" r:id="rId8"/>
    <p:sldId id="463" r:id="rId9"/>
    <p:sldId id="510" r:id="rId10"/>
    <p:sldId id="519" r:id="rId11"/>
    <p:sldId id="522" r:id="rId12"/>
    <p:sldId id="523" r:id="rId13"/>
    <p:sldId id="529" r:id="rId14"/>
    <p:sldId id="501" r:id="rId15"/>
    <p:sldId id="514" r:id="rId16"/>
    <p:sldId id="503" r:id="rId17"/>
    <p:sldId id="504" r:id="rId18"/>
    <p:sldId id="485" r:id="rId19"/>
    <p:sldId id="481" r:id="rId20"/>
    <p:sldId id="502" r:id="rId21"/>
    <p:sldId id="466" r:id="rId22"/>
    <p:sldId id="527" r:id="rId23"/>
    <p:sldId id="528" r:id="rId24"/>
    <p:sldId id="511" r:id="rId25"/>
    <p:sldId id="512" r:id="rId26"/>
    <p:sldId id="513" r:id="rId27"/>
    <p:sldId id="495" r:id="rId28"/>
    <p:sldId id="496" r:id="rId29"/>
    <p:sldId id="505" r:id="rId30"/>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4310A"/>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33" autoAdjust="0"/>
  </p:normalViewPr>
  <p:slideViewPr>
    <p:cSldViewPr>
      <p:cViewPr>
        <p:scale>
          <a:sx n="75" d="100"/>
          <a:sy n="75" d="100"/>
        </p:scale>
        <p:origin x="-750" y="204"/>
      </p:cViewPr>
      <p:guideLst>
        <p:guide orient="horz" pos="2160"/>
        <p:guide pos="2880"/>
      </p:guideLst>
    </p:cSldViewPr>
  </p:slideViewPr>
  <p:outlineViewPr>
    <p:cViewPr>
      <p:scale>
        <a:sx n="33" d="100"/>
        <a:sy n="33" d="100"/>
      </p:scale>
      <p:origin x="0" y="4608"/>
    </p:cViewPr>
    <p:sldLst>
      <p:sld r:id="rId1" collapse="1"/>
    </p:sldLst>
  </p:outlineViewPr>
  <p:notesTextViewPr>
    <p:cViewPr>
      <p:scale>
        <a:sx n="100" d="100"/>
        <a:sy n="100" d="100"/>
      </p:scale>
      <p:origin x="0" y="0"/>
    </p:cViewPr>
  </p:notesTextViewPr>
  <p:sorterViewPr>
    <p:cViewPr>
      <p:scale>
        <a:sx n="66" d="100"/>
        <a:sy n="66" d="100"/>
      </p:scale>
      <p:origin x="0" y="3300"/>
    </p:cViewPr>
  </p:sorterViewPr>
  <p:notesViewPr>
    <p:cSldViewPr>
      <p:cViewPr>
        <p:scale>
          <a:sx n="66" d="100"/>
          <a:sy n="66" d="100"/>
        </p:scale>
        <p:origin x="-1590" y="-78"/>
      </p:cViewPr>
      <p:guideLst>
        <p:guide orient="horz" pos="311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189443" name="Rectangle 3"/>
          <p:cNvSpPr>
            <a:spLocks noGrp="1" noChangeArrowheads="1"/>
          </p:cNvSpPr>
          <p:nvPr>
            <p:ph type="dt" sz="quarter" idx="1"/>
          </p:nvPr>
        </p:nvSpPr>
        <p:spPr bwMode="auto">
          <a:xfrm>
            <a:off x="3851275"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189444" name="Rectangle 4"/>
          <p:cNvSpPr>
            <a:spLocks noGrp="1" noChangeArrowheads="1"/>
          </p:cNvSpPr>
          <p:nvPr>
            <p:ph type="ftr" sz="quarter" idx="2"/>
          </p:nvPr>
        </p:nvSpPr>
        <p:spPr bwMode="auto">
          <a:xfrm>
            <a:off x="0" y="9378950"/>
            <a:ext cx="29448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189445" name="Rectangle 5"/>
          <p:cNvSpPr>
            <a:spLocks noGrp="1" noChangeArrowheads="1"/>
          </p:cNvSpPr>
          <p:nvPr>
            <p:ph type="sldNum" sz="quarter" idx="3"/>
          </p:nvPr>
        </p:nvSpPr>
        <p:spPr bwMode="auto">
          <a:xfrm>
            <a:off x="3851275" y="9378950"/>
            <a:ext cx="29448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789AF5-8794-44BA-81B9-6CE365AFE42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6147" name="Rectangle 3"/>
          <p:cNvSpPr>
            <a:spLocks noGrp="1" noChangeArrowheads="1"/>
          </p:cNvSpPr>
          <p:nvPr>
            <p:ph type="dt" idx="1"/>
          </p:nvPr>
        </p:nvSpPr>
        <p:spPr bwMode="auto">
          <a:xfrm>
            <a:off x="3851275"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24580"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450" y="4691063"/>
            <a:ext cx="5438775"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378950"/>
            <a:ext cx="29448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6151" name="Rectangle 7"/>
          <p:cNvSpPr>
            <a:spLocks noGrp="1" noChangeArrowheads="1"/>
          </p:cNvSpPr>
          <p:nvPr>
            <p:ph type="sldNum" sz="quarter" idx="5"/>
          </p:nvPr>
        </p:nvSpPr>
        <p:spPr bwMode="auto">
          <a:xfrm>
            <a:off x="3851275" y="9378950"/>
            <a:ext cx="29448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1E5A5CF-FCDE-4FF6-99E3-6D84047D1C0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DCFA063-8653-423B-A758-164046316030}" type="slidenum">
              <a:rPr lang="en-US" smtClean="0"/>
              <a:pPr/>
              <a:t>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2FC71-67B5-48CB-8467-594CF6C9AA29}" type="slidenum">
              <a:rPr lang="en-GB"/>
              <a:pPr/>
              <a:t>11</a:t>
            </a:fld>
            <a:endParaRPr lang="en-GB"/>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GB"/>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5616B-DF55-452D-82D7-0A15B4106C56}" type="slidenum">
              <a:rPr lang="en-GB"/>
              <a:pPr/>
              <a:t>12</a:t>
            </a:fld>
            <a:endParaRPr lang="en-GB"/>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GB"/>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ABDBD-2F6B-45A8-A579-7D751565604C}" type="slidenum">
              <a:rPr lang="en-GB"/>
              <a:pPr/>
              <a:t>15</a:t>
            </a:fld>
            <a:endParaRPr lang="en-GB"/>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GB" smtClean="0"/>
          </a:p>
        </p:txBody>
      </p:sp>
      <p:sp>
        <p:nvSpPr>
          <p:cNvPr id="20484" name="Slide Number Placeholder 3"/>
          <p:cNvSpPr>
            <a:spLocks noGrp="1"/>
          </p:cNvSpPr>
          <p:nvPr>
            <p:ph type="sldNum" sz="quarter" idx="5"/>
          </p:nvPr>
        </p:nvSpPr>
        <p:spPr>
          <a:noFill/>
        </p:spPr>
        <p:txBody>
          <a:bodyPr/>
          <a:lstStyle/>
          <a:p>
            <a:fld id="{DEF7A9D9-F1D9-415D-BE03-373DCE8D27E0}"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D35E9F5-A658-4D49-B731-A78DF3F60B6E}" type="slidenum">
              <a:rPr lang="en-US" smtClean="0"/>
              <a:pPr/>
              <a:t>21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mtClean="0"/>
              <a:t>A popular set of guides created from the findings from our innovation programmes. They will be of interest to anyone who seeks to better understand better how to integrate technology into teaching.</a:t>
            </a:r>
            <a:br>
              <a:rPr lang="en-US" smtClean="0"/>
            </a:b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New</a:t>
            </a:r>
            <a:r>
              <a:rPr lang="en-GB" baseline="0" dirty="0" smtClean="0"/>
              <a:t>castle University</a:t>
            </a:r>
            <a:endParaRPr lang="en-US" dirty="0"/>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1A66E8D-FEED-4FD3-8343-8AD9CAF9F19D}" type="slidenum">
              <a:rPr lang="en-US" smtClean="0"/>
              <a:pPr/>
              <a:t>3</a:t>
            </a:fld>
            <a:endParaRPr lang="en-US" smtClean="0"/>
          </a:p>
        </p:txBody>
      </p:sp>
      <p:sp>
        <p:nvSpPr>
          <p:cNvPr id="26627" name="Rectangle 7"/>
          <p:cNvSpPr txBox="1">
            <a:spLocks noGrp="1" noChangeArrowheads="1"/>
          </p:cNvSpPr>
          <p:nvPr/>
        </p:nvSpPr>
        <p:spPr bwMode="auto">
          <a:xfrm>
            <a:off x="3851275" y="9378950"/>
            <a:ext cx="2944813" cy="493713"/>
          </a:xfrm>
          <a:prstGeom prst="rect">
            <a:avLst/>
          </a:prstGeom>
          <a:noFill/>
          <a:ln w="9525">
            <a:noFill/>
            <a:miter lim="800000"/>
            <a:headEnd/>
            <a:tailEnd/>
          </a:ln>
        </p:spPr>
        <p:txBody>
          <a:bodyPr anchor="b"/>
          <a:lstStyle/>
          <a:p>
            <a:pPr algn="r"/>
            <a:fld id="{AE331F63-56BA-4071-B61F-18F66C6713E4}" type="slidenum">
              <a:rPr lang="en-US" sz="1200">
                <a:cs typeface="Arial" charset="0"/>
              </a:rPr>
              <a:pPr algn="r"/>
              <a:t>3</a:t>
            </a:fld>
            <a:endParaRPr lang="en-US" sz="1200">
              <a:cs typeface="Arial" charset="0"/>
            </a:endParaRPr>
          </a:p>
        </p:txBody>
      </p:sp>
      <p:sp>
        <p:nvSpPr>
          <p:cNvPr id="26628" name="Rectangle 2"/>
          <p:cNvSpPr>
            <a:spLocks noGrp="1" noRot="1" noChangeAspect="1" noChangeArrowheads="1" noTextEdit="1"/>
          </p:cNvSpPr>
          <p:nvPr>
            <p:ph type="sldImg"/>
          </p:nvPr>
        </p:nvSpPr>
        <p:spPr>
          <a:xfrm>
            <a:off x="930275" y="739775"/>
            <a:ext cx="4937125" cy="3703638"/>
          </a:xfrm>
          <a:ln/>
        </p:spPr>
      </p:sp>
      <p:sp>
        <p:nvSpPr>
          <p:cNvPr id="2662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E5A5CF-FCDE-4FF6-99E3-6D84047D1C0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8818589-C516-42DD-A0E1-A084BD716581}" type="slidenum">
              <a:rPr lang="en-US" smtClean="0"/>
              <a:pPr/>
              <a:t>5</a:t>
            </a:fld>
            <a:endParaRPr lang="en-US" smtClean="0"/>
          </a:p>
        </p:txBody>
      </p:sp>
      <p:sp>
        <p:nvSpPr>
          <p:cNvPr id="29699" name="Rectangle 7"/>
          <p:cNvSpPr txBox="1">
            <a:spLocks noGrp="1" noChangeArrowheads="1"/>
          </p:cNvSpPr>
          <p:nvPr/>
        </p:nvSpPr>
        <p:spPr bwMode="auto">
          <a:xfrm>
            <a:off x="3851275" y="9378950"/>
            <a:ext cx="2944813" cy="493713"/>
          </a:xfrm>
          <a:prstGeom prst="rect">
            <a:avLst/>
          </a:prstGeom>
          <a:noFill/>
          <a:ln w="9525">
            <a:noFill/>
            <a:miter lim="800000"/>
            <a:headEnd/>
            <a:tailEnd/>
          </a:ln>
        </p:spPr>
        <p:txBody>
          <a:bodyPr anchor="b"/>
          <a:lstStyle/>
          <a:p>
            <a:pPr algn="r"/>
            <a:fld id="{EEDEEF59-DB0C-4743-ACA6-A685773B23A3}" type="slidenum">
              <a:rPr lang="en-US" sz="1200">
                <a:cs typeface="Arial" charset="0"/>
              </a:rPr>
              <a:pPr algn="r"/>
              <a:t>5</a:t>
            </a:fld>
            <a:endParaRPr lang="en-US" sz="1200">
              <a:cs typeface="Arial" charset="0"/>
            </a:endParaRPr>
          </a:p>
        </p:txBody>
      </p:sp>
      <p:sp>
        <p:nvSpPr>
          <p:cNvPr id="29700" name="Rectangle 2"/>
          <p:cNvSpPr>
            <a:spLocks noGrp="1" noRot="1" noChangeAspect="1" noChangeArrowheads="1" noTextEdit="1"/>
          </p:cNvSpPr>
          <p:nvPr>
            <p:ph type="sldImg"/>
          </p:nvPr>
        </p:nvSpPr>
        <p:spPr>
          <a:xfrm>
            <a:off x="930275" y="739775"/>
            <a:ext cx="4937125" cy="3703638"/>
          </a:xfrm>
          <a:ln/>
        </p:spPr>
      </p:sp>
      <p:sp>
        <p:nvSpPr>
          <p:cNvPr id="29701" name="Rectangle 3"/>
          <p:cNvSpPr>
            <a:spLocks noGrp="1" noChangeArrowheads="1"/>
          </p:cNvSpPr>
          <p:nvPr>
            <p:ph type="body" idx="1"/>
          </p:nvPr>
        </p:nvSpPr>
        <p:spPr>
          <a:noFill/>
          <a:ln/>
        </p:spPr>
        <p:txBody>
          <a:bodyPr/>
          <a:lstStyle/>
          <a:p>
            <a:r>
              <a:rPr lang="en-GB" smtClean="0"/>
              <a:t>HEFCE contribution to recurrent budget is 74.8%. May wish to mention cuts / that we are subject to similar spending controls as HEFCE.</a:t>
            </a:r>
          </a:p>
          <a:p>
            <a:endParaRPr lang="en-GB" smtClean="0"/>
          </a:p>
          <a:p>
            <a:r>
              <a:rPr lang="en-GB" smtClean="0"/>
              <a:t>JISC receives core funding on an annual basis (August - July) from its core funders (HEFCE, SFC, HEFCW, DCELLS &amp; DEL N.I.). In addition to this, JISC receives capital funding for new innovation programmes from HEFCE and HEFCW.  The funding (whether core or capital) used for each activity impacts on the eligibility of HE/FE institutions from the devolved countries.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7C83415-219C-45F4-989A-54B016A43B97}" type="slidenum">
              <a:rPr lang="en-US" smtClean="0"/>
              <a:pPr/>
              <a:t>6</a:t>
            </a:fld>
            <a:endParaRPr lang="en-US" smtClean="0"/>
          </a:p>
        </p:txBody>
      </p:sp>
      <p:sp>
        <p:nvSpPr>
          <p:cNvPr id="28675" name="Rectangle 7"/>
          <p:cNvSpPr txBox="1">
            <a:spLocks noGrp="1" noChangeArrowheads="1"/>
          </p:cNvSpPr>
          <p:nvPr/>
        </p:nvSpPr>
        <p:spPr bwMode="auto">
          <a:xfrm>
            <a:off x="3851275" y="9378950"/>
            <a:ext cx="2944813" cy="493713"/>
          </a:xfrm>
          <a:prstGeom prst="rect">
            <a:avLst/>
          </a:prstGeom>
          <a:noFill/>
          <a:ln w="9525">
            <a:noFill/>
            <a:miter lim="800000"/>
            <a:headEnd/>
            <a:tailEnd/>
          </a:ln>
        </p:spPr>
        <p:txBody>
          <a:bodyPr anchor="b"/>
          <a:lstStyle/>
          <a:p>
            <a:pPr algn="r"/>
            <a:fld id="{4B87EF15-93FE-4F63-B4CE-6C577050F4F3}" type="slidenum">
              <a:rPr lang="en-US" sz="1200">
                <a:cs typeface="Arial" charset="0"/>
              </a:rPr>
              <a:pPr algn="r"/>
              <a:t>6</a:t>
            </a:fld>
            <a:endParaRPr lang="en-US" sz="1200">
              <a:cs typeface="Arial" charset="0"/>
            </a:endParaRPr>
          </a:p>
        </p:txBody>
      </p:sp>
      <p:sp>
        <p:nvSpPr>
          <p:cNvPr id="28676" name="Rectangle 2"/>
          <p:cNvSpPr>
            <a:spLocks noGrp="1" noRot="1" noChangeAspect="1" noChangeArrowheads="1" noTextEdit="1"/>
          </p:cNvSpPr>
          <p:nvPr>
            <p:ph type="sldImg"/>
          </p:nvPr>
        </p:nvSpPr>
        <p:spPr>
          <a:xfrm>
            <a:off x="930275" y="739775"/>
            <a:ext cx="4937125" cy="3703638"/>
          </a:xfrm>
          <a:ln/>
        </p:spPr>
      </p:sp>
      <p:sp>
        <p:nvSpPr>
          <p:cNvPr id="28677" name="Rectangle 3"/>
          <p:cNvSpPr>
            <a:spLocks noGrp="1" noChangeArrowheads="1"/>
          </p:cNvSpPr>
          <p:nvPr>
            <p:ph type="body" idx="1"/>
          </p:nvPr>
        </p:nvSpPr>
        <p:spPr>
          <a:noFill/>
          <a:ln/>
        </p:spPr>
        <p:txBody>
          <a:bodyPr/>
          <a:lstStyle/>
          <a:p>
            <a:r>
              <a:rPr lang="en-GB" smtClean="0"/>
              <a:t>JISC funds through thematic areas of investment based around the strategic objectives. These objectives match the main relevant concerns of universities and colleges, the funding councils and central and devolved governments. Investment areas are also influenced by and seek to influence relevant global issues and concerns.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C25E2-6F6E-4B2D-AA64-C4F7797EAA2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A45D560-0E57-4436-B9EE-6B83558967BE}" type="slidenum">
              <a:rPr lang="en-US" smtClean="0"/>
              <a:pPr/>
              <a:t>8</a:t>
            </a:fld>
            <a:endParaRPr lang="en-US" smtClean="0"/>
          </a:p>
        </p:txBody>
      </p:sp>
      <p:sp>
        <p:nvSpPr>
          <p:cNvPr id="31747" name="Rectangle 2"/>
          <p:cNvSpPr>
            <a:spLocks noGrp="1" noRot="1" noChangeAspect="1" noChangeArrowheads="1" noTextEdit="1"/>
          </p:cNvSpPr>
          <p:nvPr>
            <p:ph type="sldImg"/>
          </p:nvPr>
        </p:nvSpPr>
        <p:spPr>
          <a:xfrm>
            <a:off x="931863" y="741363"/>
            <a:ext cx="4933950" cy="3700462"/>
          </a:xfrm>
          <a:ln/>
        </p:spPr>
      </p:sp>
      <p:sp>
        <p:nvSpPr>
          <p:cNvPr id="3174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1105D30-09A4-4835-A83F-59A0720C0D0E}" type="slidenum">
              <a:rPr lang="en-US" smtClean="0"/>
              <a:pPr/>
              <a:t>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GB"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250825" y="6381750"/>
            <a:ext cx="8637588" cy="252413"/>
          </a:xfrm>
          <a:prstGeom prst="rect">
            <a:avLst/>
          </a:prstGeom>
          <a:solidFill>
            <a:srgbClr val="293352"/>
          </a:solidFill>
          <a:ln w="9525">
            <a:noFill/>
            <a:miter lim="800000"/>
            <a:headEnd/>
            <a:tailEnd/>
          </a:ln>
          <a:effectLst/>
        </p:spPr>
        <p:txBody>
          <a:bodyPr wrap="none" anchor="ctr"/>
          <a:lstStyle/>
          <a:p>
            <a:pPr>
              <a:defRPr/>
            </a:pPr>
            <a:endParaRPr lang="en-GB" dirty="0"/>
          </a:p>
        </p:txBody>
      </p:sp>
      <p:sp>
        <p:nvSpPr>
          <p:cNvPr id="5" name="Rectangle 3"/>
          <p:cNvSpPr>
            <a:spLocks noChangeArrowheads="1"/>
          </p:cNvSpPr>
          <p:nvPr userDrawn="1"/>
        </p:nvSpPr>
        <p:spPr bwMode="auto">
          <a:xfrm>
            <a:off x="250825" y="261938"/>
            <a:ext cx="8637588" cy="1943100"/>
          </a:xfrm>
          <a:prstGeom prst="rect">
            <a:avLst/>
          </a:prstGeom>
          <a:solidFill>
            <a:srgbClr val="293352"/>
          </a:solidFill>
          <a:ln w="9525">
            <a:noFill/>
            <a:miter lim="800000"/>
            <a:headEnd/>
            <a:tailEnd/>
          </a:ln>
          <a:effectLst/>
        </p:spPr>
        <p:txBody>
          <a:bodyPr wrap="none" anchor="ctr"/>
          <a:lstStyle/>
          <a:p>
            <a:pPr>
              <a:defRPr/>
            </a:pPr>
            <a:endParaRPr lang="en-GB" dirty="0"/>
          </a:p>
        </p:txBody>
      </p:sp>
      <p:sp>
        <p:nvSpPr>
          <p:cNvPr id="6" name="Rectangle 6"/>
          <p:cNvSpPr>
            <a:spLocks noChangeArrowheads="1"/>
          </p:cNvSpPr>
          <p:nvPr userDrawn="1"/>
        </p:nvSpPr>
        <p:spPr bwMode="auto">
          <a:xfrm>
            <a:off x="234950" y="6381750"/>
            <a:ext cx="4337050" cy="244475"/>
          </a:xfrm>
          <a:prstGeom prst="rect">
            <a:avLst/>
          </a:prstGeom>
          <a:noFill/>
          <a:ln w="9525">
            <a:noFill/>
            <a:miter lim="800000"/>
            <a:headEnd/>
            <a:tailEnd/>
          </a:ln>
          <a:effectLst/>
        </p:spPr>
        <p:txBody>
          <a:bodyPr>
            <a:spAutoFit/>
          </a:bodyPr>
          <a:lstStyle/>
          <a:p>
            <a:pPr>
              <a:defRPr/>
            </a:pPr>
            <a:r>
              <a:rPr lang="en-GB" sz="1000" b="1" dirty="0">
                <a:solidFill>
                  <a:srgbClr val="9CA1BD"/>
                </a:solidFill>
              </a:rPr>
              <a:t>Joint Information Systems Committee</a:t>
            </a:r>
          </a:p>
        </p:txBody>
      </p:sp>
      <p:sp>
        <p:nvSpPr>
          <p:cNvPr id="7" name="Rectangle 7"/>
          <p:cNvSpPr>
            <a:spLocks noChangeArrowheads="1"/>
          </p:cNvSpPr>
          <p:nvPr userDrawn="1"/>
        </p:nvSpPr>
        <p:spPr bwMode="auto">
          <a:xfrm>
            <a:off x="250825" y="2420938"/>
            <a:ext cx="8637588" cy="3976687"/>
          </a:xfrm>
          <a:prstGeom prst="rect">
            <a:avLst/>
          </a:prstGeom>
          <a:solidFill>
            <a:srgbClr val="9CA1BD"/>
          </a:solidFill>
          <a:ln w="9525">
            <a:noFill/>
            <a:miter lim="800000"/>
            <a:headEnd/>
            <a:tailEnd/>
          </a:ln>
          <a:effectLst/>
        </p:spPr>
        <p:txBody>
          <a:bodyPr wrap="none" anchor="ctr"/>
          <a:lstStyle/>
          <a:p>
            <a:pPr>
              <a:defRPr/>
            </a:pPr>
            <a:endParaRPr lang="en-GB" dirty="0"/>
          </a:p>
        </p:txBody>
      </p:sp>
      <p:sp>
        <p:nvSpPr>
          <p:cNvPr id="8" name="Freeform 9"/>
          <p:cNvSpPr>
            <a:spLocks noEditPoints="1"/>
          </p:cNvSpPr>
          <p:nvPr userDrawn="1"/>
        </p:nvSpPr>
        <p:spPr bwMode="auto">
          <a:xfrm>
            <a:off x="469900" y="446088"/>
            <a:ext cx="912813" cy="476250"/>
          </a:xfrm>
          <a:custGeom>
            <a:avLst/>
            <a:gdLst/>
            <a:ahLst/>
            <a:cxnLst>
              <a:cxn ang="0">
                <a:pos x="530" y="251"/>
              </a:cxn>
              <a:cxn ang="0">
                <a:pos x="461" y="254"/>
              </a:cxn>
              <a:cxn ang="0">
                <a:pos x="405" y="229"/>
              </a:cxn>
              <a:cxn ang="0">
                <a:pos x="376" y="192"/>
              </a:cxn>
              <a:cxn ang="0">
                <a:pos x="362" y="127"/>
              </a:cxn>
              <a:cxn ang="0">
                <a:pos x="373" y="73"/>
              </a:cxn>
              <a:cxn ang="0">
                <a:pos x="397" y="37"/>
              </a:cxn>
              <a:cxn ang="0">
                <a:pos x="445" y="8"/>
              </a:cxn>
              <a:cxn ang="0">
                <a:pos x="508" y="0"/>
              </a:cxn>
              <a:cxn ang="0">
                <a:pos x="566" y="13"/>
              </a:cxn>
              <a:cxn ang="0">
                <a:pos x="562" y="41"/>
              </a:cxn>
              <a:cxn ang="0">
                <a:pos x="516" y="16"/>
              </a:cxn>
              <a:cxn ang="0">
                <a:pos x="463" y="19"/>
              </a:cxn>
              <a:cxn ang="0">
                <a:pos x="429" y="40"/>
              </a:cxn>
              <a:cxn ang="0">
                <a:pos x="401" y="95"/>
              </a:cxn>
              <a:cxn ang="0">
                <a:pos x="400" y="159"/>
              </a:cxn>
              <a:cxn ang="0">
                <a:pos x="424" y="211"/>
              </a:cxn>
              <a:cxn ang="0">
                <a:pos x="464" y="237"/>
              </a:cxn>
              <a:cxn ang="0">
                <a:pos x="508" y="241"/>
              </a:cxn>
              <a:cxn ang="0">
                <a:pos x="561" y="220"/>
              </a:cxn>
              <a:cxn ang="0">
                <a:pos x="209" y="219"/>
              </a:cxn>
              <a:cxn ang="0">
                <a:pos x="256" y="241"/>
              </a:cxn>
              <a:cxn ang="0">
                <a:pos x="285" y="231"/>
              </a:cxn>
              <a:cxn ang="0">
                <a:pos x="303" y="208"/>
              </a:cxn>
              <a:cxn ang="0">
                <a:pos x="305" y="176"/>
              </a:cxn>
              <a:cxn ang="0">
                <a:pos x="289" y="152"/>
              </a:cxn>
              <a:cxn ang="0">
                <a:pos x="229" y="125"/>
              </a:cxn>
              <a:cxn ang="0">
                <a:pos x="201" y="100"/>
              </a:cxn>
              <a:cxn ang="0">
                <a:pos x="194" y="60"/>
              </a:cxn>
              <a:cxn ang="0">
                <a:pos x="212" y="21"/>
              </a:cxn>
              <a:cxn ang="0">
                <a:pos x="250" y="2"/>
              </a:cxn>
              <a:cxn ang="0">
                <a:pos x="301" y="4"/>
              </a:cxn>
              <a:cxn ang="0">
                <a:pos x="320" y="31"/>
              </a:cxn>
              <a:cxn ang="0">
                <a:pos x="300" y="28"/>
              </a:cxn>
              <a:cxn ang="0">
                <a:pos x="267" y="15"/>
              </a:cxn>
              <a:cxn ang="0">
                <a:pos x="238" y="24"/>
              </a:cxn>
              <a:cxn ang="0">
                <a:pos x="224" y="44"/>
              </a:cxn>
              <a:cxn ang="0">
                <a:pos x="224" y="74"/>
              </a:cxn>
              <a:cxn ang="0">
                <a:pos x="248" y="98"/>
              </a:cxn>
              <a:cxn ang="0">
                <a:pos x="313" y="129"/>
              </a:cxn>
              <a:cxn ang="0">
                <a:pos x="332" y="155"/>
              </a:cxn>
              <a:cxn ang="0">
                <a:pos x="332" y="196"/>
              </a:cxn>
              <a:cxn ang="0">
                <a:pos x="317" y="226"/>
              </a:cxn>
              <a:cxn ang="0">
                <a:pos x="285" y="249"/>
              </a:cxn>
              <a:cxn ang="0">
                <a:pos x="239" y="255"/>
              </a:cxn>
              <a:cxn ang="0">
                <a:pos x="199" y="244"/>
              </a:cxn>
              <a:cxn ang="0">
                <a:pos x="193" y="211"/>
              </a:cxn>
              <a:cxn ang="0">
                <a:pos x="142" y="5"/>
              </a:cxn>
              <a:cxn ang="0">
                <a:pos x="118" y="252"/>
              </a:cxn>
              <a:cxn ang="0">
                <a:pos x="74" y="243"/>
              </a:cxn>
              <a:cxn ang="0">
                <a:pos x="53" y="281"/>
              </a:cxn>
              <a:cxn ang="0">
                <a:pos x="12" y="299"/>
              </a:cxn>
              <a:cxn ang="0">
                <a:pos x="24" y="284"/>
              </a:cxn>
              <a:cxn ang="0">
                <a:pos x="40" y="264"/>
              </a:cxn>
              <a:cxn ang="0">
                <a:pos x="45" y="5"/>
              </a:cxn>
            </a:cxnLst>
            <a:rect l="0" t="0" r="r" b="b"/>
            <a:pathLst>
              <a:path w="575" h="300">
                <a:moveTo>
                  <a:pt x="568" y="235"/>
                </a:moveTo>
                <a:lnTo>
                  <a:pt x="564" y="238"/>
                </a:lnTo>
                <a:lnTo>
                  <a:pt x="560" y="241"/>
                </a:lnTo>
                <a:lnTo>
                  <a:pt x="550" y="245"/>
                </a:lnTo>
                <a:lnTo>
                  <a:pt x="541" y="248"/>
                </a:lnTo>
                <a:lnTo>
                  <a:pt x="530" y="251"/>
                </a:lnTo>
                <a:lnTo>
                  <a:pt x="520" y="253"/>
                </a:lnTo>
                <a:lnTo>
                  <a:pt x="510" y="255"/>
                </a:lnTo>
                <a:lnTo>
                  <a:pt x="499" y="256"/>
                </a:lnTo>
                <a:lnTo>
                  <a:pt x="489" y="256"/>
                </a:lnTo>
                <a:lnTo>
                  <a:pt x="474" y="255"/>
                </a:lnTo>
                <a:lnTo>
                  <a:pt x="461" y="254"/>
                </a:lnTo>
                <a:lnTo>
                  <a:pt x="448" y="251"/>
                </a:lnTo>
                <a:lnTo>
                  <a:pt x="442" y="249"/>
                </a:lnTo>
                <a:lnTo>
                  <a:pt x="436" y="247"/>
                </a:lnTo>
                <a:lnTo>
                  <a:pt x="424" y="242"/>
                </a:lnTo>
                <a:lnTo>
                  <a:pt x="414" y="236"/>
                </a:lnTo>
                <a:lnTo>
                  <a:pt x="405" y="229"/>
                </a:lnTo>
                <a:lnTo>
                  <a:pt x="400" y="225"/>
                </a:lnTo>
                <a:lnTo>
                  <a:pt x="396" y="221"/>
                </a:lnTo>
                <a:lnTo>
                  <a:pt x="388" y="212"/>
                </a:lnTo>
                <a:lnTo>
                  <a:pt x="385" y="207"/>
                </a:lnTo>
                <a:lnTo>
                  <a:pt x="381" y="202"/>
                </a:lnTo>
                <a:lnTo>
                  <a:pt x="376" y="192"/>
                </a:lnTo>
                <a:lnTo>
                  <a:pt x="371" y="180"/>
                </a:lnTo>
                <a:lnTo>
                  <a:pt x="369" y="174"/>
                </a:lnTo>
                <a:lnTo>
                  <a:pt x="367" y="168"/>
                </a:lnTo>
                <a:lnTo>
                  <a:pt x="364" y="155"/>
                </a:lnTo>
                <a:lnTo>
                  <a:pt x="363" y="141"/>
                </a:lnTo>
                <a:lnTo>
                  <a:pt x="362" y="127"/>
                </a:lnTo>
                <a:lnTo>
                  <a:pt x="362" y="120"/>
                </a:lnTo>
                <a:lnTo>
                  <a:pt x="363" y="112"/>
                </a:lnTo>
                <a:lnTo>
                  <a:pt x="365" y="98"/>
                </a:lnTo>
                <a:lnTo>
                  <a:pt x="368" y="85"/>
                </a:lnTo>
                <a:lnTo>
                  <a:pt x="370" y="79"/>
                </a:lnTo>
                <a:lnTo>
                  <a:pt x="373" y="73"/>
                </a:lnTo>
                <a:lnTo>
                  <a:pt x="375" y="67"/>
                </a:lnTo>
                <a:lnTo>
                  <a:pt x="378" y="62"/>
                </a:lnTo>
                <a:lnTo>
                  <a:pt x="382" y="56"/>
                </a:lnTo>
                <a:lnTo>
                  <a:pt x="385" y="51"/>
                </a:lnTo>
                <a:lnTo>
                  <a:pt x="393" y="42"/>
                </a:lnTo>
                <a:lnTo>
                  <a:pt x="397" y="37"/>
                </a:lnTo>
                <a:lnTo>
                  <a:pt x="402" y="33"/>
                </a:lnTo>
                <a:lnTo>
                  <a:pt x="411" y="25"/>
                </a:lnTo>
                <a:lnTo>
                  <a:pt x="416" y="22"/>
                </a:lnTo>
                <a:lnTo>
                  <a:pt x="422" y="19"/>
                </a:lnTo>
                <a:lnTo>
                  <a:pt x="433" y="13"/>
                </a:lnTo>
                <a:lnTo>
                  <a:pt x="445" y="8"/>
                </a:lnTo>
                <a:lnTo>
                  <a:pt x="451" y="6"/>
                </a:lnTo>
                <a:lnTo>
                  <a:pt x="457" y="5"/>
                </a:lnTo>
                <a:lnTo>
                  <a:pt x="470" y="2"/>
                </a:lnTo>
                <a:lnTo>
                  <a:pt x="484" y="0"/>
                </a:lnTo>
                <a:lnTo>
                  <a:pt x="498" y="0"/>
                </a:lnTo>
                <a:lnTo>
                  <a:pt x="508" y="0"/>
                </a:lnTo>
                <a:lnTo>
                  <a:pt x="518" y="1"/>
                </a:lnTo>
                <a:lnTo>
                  <a:pt x="528" y="2"/>
                </a:lnTo>
                <a:lnTo>
                  <a:pt x="537" y="4"/>
                </a:lnTo>
                <a:lnTo>
                  <a:pt x="547" y="7"/>
                </a:lnTo>
                <a:lnTo>
                  <a:pt x="557" y="9"/>
                </a:lnTo>
                <a:lnTo>
                  <a:pt x="566" y="13"/>
                </a:lnTo>
                <a:lnTo>
                  <a:pt x="575" y="16"/>
                </a:lnTo>
                <a:lnTo>
                  <a:pt x="573" y="23"/>
                </a:lnTo>
                <a:lnTo>
                  <a:pt x="571" y="30"/>
                </a:lnTo>
                <a:lnTo>
                  <a:pt x="568" y="44"/>
                </a:lnTo>
                <a:lnTo>
                  <a:pt x="565" y="44"/>
                </a:lnTo>
                <a:lnTo>
                  <a:pt x="562" y="41"/>
                </a:lnTo>
                <a:lnTo>
                  <a:pt x="558" y="37"/>
                </a:lnTo>
                <a:lnTo>
                  <a:pt x="551" y="32"/>
                </a:lnTo>
                <a:lnTo>
                  <a:pt x="543" y="27"/>
                </a:lnTo>
                <a:lnTo>
                  <a:pt x="533" y="22"/>
                </a:lnTo>
                <a:lnTo>
                  <a:pt x="522" y="17"/>
                </a:lnTo>
                <a:lnTo>
                  <a:pt x="516" y="16"/>
                </a:lnTo>
                <a:lnTo>
                  <a:pt x="510" y="15"/>
                </a:lnTo>
                <a:lnTo>
                  <a:pt x="503" y="14"/>
                </a:lnTo>
                <a:lnTo>
                  <a:pt x="497" y="13"/>
                </a:lnTo>
                <a:lnTo>
                  <a:pt x="484" y="14"/>
                </a:lnTo>
                <a:lnTo>
                  <a:pt x="473" y="16"/>
                </a:lnTo>
                <a:lnTo>
                  <a:pt x="463" y="19"/>
                </a:lnTo>
                <a:lnTo>
                  <a:pt x="453" y="23"/>
                </a:lnTo>
                <a:lnTo>
                  <a:pt x="444" y="28"/>
                </a:lnTo>
                <a:lnTo>
                  <a:pt x="440" y="31"/>
                </a:lnTo>
                <a:lnTo>
                  <a:pt x="436" y="34"/>
                </a:lnTo>
                <a:lnTo>
                  <a:pt x="432" y="37"/>
                </a:lnTo>
                <a:lnTo>
                  <a:pt x="429" y="40"/>
                </a:lnTo>
                <a:lnTo>
                  <a:pt x="422" y="48"/>
                </a:lnTo>
                <a:lnTo>
                  <a:pt x="416" y="56"/>
                </a:lnTo>
                <a:lnTo>
                  <a:pt x="411" y="65"/>
                </a:lnTo>
                <a:lnTo>
                  <a:pt x="407" y="75"/>
                </a:lnTo>
                <a:lnTo>
                  <a:pt x="404" y="85"/>
                </a:lnTo>
                <a:lnTo>
                  <a:pt x="401" y="95"/>
                </a:lnTo>
                <a:lnTo>
                  <a:pt x="399" y="106"/>
                </a:lnTo>
                <a:lnTo>
                  <a:pt x="398" y="117"/>
                </a:lnTo>
                <a:lnTo>
                  <a:pt x="398" y="128"/>
                </a:lnTo>
                <a:lnTo>
                  <a:pt x="398" y="141"/>
                </a:lnTo>
                <a:lnTo>
                  <a:pt x="399" y="153"/>
                </a:lnTo>
                <a:lnTo>
                  <a:pt x="400" y="159"/>
                </a:lnTo>
                <a:lnTo>
                  <a:pt x="402" y="165"/>
                </a:lnTo>
                <a:lnTo>
                  <a:pt x="405" y="175"/>
                </a:lnTo>
                <a:lnTo>
                  <a:pt x="408" y="185"/>
                </a:lnTo>
                <a:lnTo>
                  <a:pt x="413" y="195"/>
                </a:lnTo>
                <a:lnTo>
                  <a:pt x="418" y="203"/>
                </a:lnTo>
                <a:lnTo>
                  <a:pt x="424" y="211"/>
                </a:lnTo>
                <a:lnTo>
                  <a:pt x="431" y="218"/>
                </a:lnTo>
                <a:lnTo>
                  <a:pt x="438" y="224"/>
                </a:lnTo>
                <a:lnTo>
                  <a:pt x="442" y="227"/>
                </a:lnTo>
                <a:lnTo>
                  <a:pt x="446" y="230"/>
                </a:lnTo>
                <a:lnTo>
                  <a:pt x="455" y="234"/>
                </a:lnTo>
                <a:lnTo>
                  <a:pt x="464" y="237"/>
                </a:lnTo>
                <a:lnTo>
                  <a:pt x="474" y="240"/>
                </a:lnTo>
                <a:lnTo>
                  <a:pt x="478" y="241"/>
                </a:lnTo>
                <a:lnTo>
                  <a:pt x="484" y="241"/>
                </a:lnTo>
                <a:lnTo>
                  <a:pt x="494" y="242"/>
                </a:lnTo>
                <a:lnTo>
                  <a:pt x="501" y="242"/>
                </a:lnTo>
                <a:lnTo>
                  <a:pt x="508" y="241"/>
                </a:lnTo>
                <a:lnTo>
                  <a:pt x="515" y="240"/>
                </a:lnTo>
                <a:lnTo>
                  <a:pt x="521" y="238"/>
                </a:lnTo>
                <a:lnTo>
                  <a:pt x="533" y="234"/>
                </a:lnTo>
                <a:lnTo>
                  <a:pt x="544" y="230"/>
                </a:lnTo>
                <a:lnTo>
                  <a:pt x="553" y="225"/>
                </a:lnTo>
                <a:lnTo>
                  <a:pt x="561" y="220"/>
                </a:lnTo>
                <a:lnTo>
                  <a:pt x="567" y="216"/>
                </a:lnTo>
                <a:lnTo>
                  <a:pt x="570" y="213"/>
                </a:lnTo>
                <a:lnTo>
                  <a:pt x="568" y="235"/>
                </a:lnTo>
                <a:close/>
                <a:moveTo>
                  <a:pt x="198" y="203"/>
                </a:moveTo>
                <a:lnTo>
                  <a:pt x="203" y="211"/>
                </a:lnTo>
                <a:lnTo>
                  <a:pt x="209" y="219"/>
                </a:lnTo>
                <a:lnTo>
                  <a:pt x="215" y="225"/>
                </a:lnTo>
                <a:lnTo>
                  <a:pt x="222" y="230"/>
                </a:lnTo>
                <a:lnTo>
                  <a:pt x="229" y="235"/>
                </a:lnTo>
                <a:lnTo>
                  <a:pt x="237" y="238"/>
                </a:lnTo>
                <a:lnTo>
                  <a:pt x="246" y="240"/>
                </a:lnTo>
                <a:lnTo>
                  <a:pt x="256" y="241"/>
                </a:lnTo>
                <a:lnTo>
                  <a:pt x="262" y="240"/>
                </a:lnTo>
                <a:lnTo>
                  <a:pt x="267" y="239"/>
                </a:lnTo>
                <a:lnTo>
                  <a:pt x="272" y="238"/>
                </a:lnTo>
                <a:lnTo>
                  <a:pt x="276" y="236"/>
                </a:lnTo>
                <a:lnTo>
                  <a:pt x="281" y="234"/>
                </a:lnTo>
                <a:lnTo>
                  <a:pt x="285" y="231"/>
                </a:lnTo>
                <a:lnTo>
                  <a:pt x="289" y="228"/>
                </a:lnTo>
                <a:lnTo>
                  <a:pt x="292" y="225"/>
                </a:lnTo>
                <a:lnTo>
                  <a:pt x="295" y="221"/>
                </a:lnTo>
                <a:lnTo>
                  <a:pt x="298" y="217"/>
                </a:lnTo>
                <a:lnTo>
                  <a:pt x="301" y="213"/>
                </a:lnTo>
                <a:lnTo>
                  <a:pt x="303" y="208"/>
                </a:lnTo>
                <a:lnTo>
                  <a:pt x="304" y="203"/>
                </a:lnTo>
                <a:lnTo>
                  <a:pt x="305" y="198"/>
                </a:lnTo>
                <a:lnTo>
                  <a:pt x="306" y="193"/>
                </a:lnTo>
                <a:lnTo>
                  <a:pt x="306" y="188"/>
                </a:lnTo>
                <a:lnTo>
                  <a:pt x="306" y="182"/>
                </a:lnTo>
                <a:lnTo>
                  <a:pt x="305" y="176"/>
                </a:lnTo>
                <a:lnTo>
                  <a:pt x="303" y="171"/>
                </a:lnTo>
                <a:lnTo>
                  <a:pt x="301" y="167"/>
                </a:lnTo>
                <a:lnTo>
                  <a:pt x="299" y="163"/>
                </a:lnTo>
                <a:lnTo>
                  <a:pt x="296" y="159"/>
                </a:lnTo>
                <a:lnTo>
                  <a:pt x="292" y="156"/>
                </a:lnTo>
                <a:lnTo>
                  <a:pt x="289" y="152"/>
                </a:lnTo>
                <a:lnTo>
                  <a:pt x="280" y="147"/>
                </a:lnTo>
                <a:lnTo>
                  <a:pt x="271" y="142"/>
                </a:lnTo>
                <a:lnTo>
                  <a:pt x="260" y="138"/>
                </a:lnTo>
                <a:lnTo>
                  <a:pt x="250" y="134"/>
                </a:lnTo>
                <a:lnTo>
                  <a:pt x="239" y="129"/>
                </a:lnTo>
                <a:lnTo>
                  <a:pt x="229" y="125"/>
                </a:lnTo>
                <a:lnTo>
                  <a:pt x="220" y="119"/>
                </a:lnTo>
                <a:lnTo>
                  <a:pt x="215" y="116"/>
                </a:lnTo>
                <a:lnTo>
                  <a:pt x="211" y="112"/>
                </a:lnTo>
                <a:lnTo>
                  <a:pt x="207" y="108"/>
                </a:lnTo>
                <a:lnTo>
                  <a:pt x="204" y="104"/>
                </a:lnTo>
                <a:lnTo>
                  <a:pt x="201" y="100"/>
                </a:lnTo>
                <a:lnTo>
                  <a:pt x="198" y="95"/>
                </a:lnTo>
                <a:lnTo>
                  <a:pt x="196" y="89"/>
                </a:lnTo>
                <a:lnTo>
                  <a:pt x="195" y="83"/>
                </a:lnTo>
                <a:lnTo>
                  <a:pt x="194" y="76"/>
                </a:lnTo>
                <a:lnTo>
                  <a:pt x="193" y="69"/>
                </a:lnTo>
                <a:lnTo>
                  <a:pt x="194" y="60"/>
                </a:lnTo>
                <a:lnTo>
                  <a:pt x="195" y="52"/>
                </a:lnTo>
                <a:lnTo>
                  <a:pt x="197" y="45"/>
                </a:lnTo>
                <a:lnTo>
                  <a:pt x="200" y="38"/>
                </a:lnTo>
                <a:lnTo>
                  <a:pt x="203" y="32"/>
                </a:lnTo>
                <a:lnTo>
                  <a:pt x="207" y="26"/>
                </a:lnTo>
                <a:lnTo>
                  <a:pt x="212" y="21"/>
                </a:lnTo>
                <a:lnTo>
                  <a:pt x="217" y="17"/>
                </a:lnTo>
                <a:lnTo>
                  <a:pt x="223" y="13"/>
                </a:lnTo>
                <a:lnTo>
                  <a:pt x="229" y="9"/>
                </a:lnTo>
                <a:lnTo>
                  <a:pt x="236" y="6"/>
                </a:lnTo>
                <a:lnTo>
                  <a:pt x="243" y="4"/>
                </a:lnTo>
                <a:lnTo>
                  <a:pt x="250" y="2"/>
                </a:lnTo>
                <a:lnTo>
                  <a:pt x="258" y="1"/>
                </a:lnTo>
                <a:lnTo>
                  <a:pt x="265" y="0"/>
                </a:lnTo>
                <a:lnTo>
                  <a:pt x="273" y="0"/>
                </a:lnTo>
                <a:lnTo>
                  <a:pt x="280" y="0"/>
                </a:lnTo>
                <a:lnTo>
                  <a:pt x="287" y="1"/>
                </a:lnTo>
                <a:lnTo>
                  <a:pt x="301" y="4"/>
                </a:lnTo>
                <a:lnTo>
                  <a:pt x="307" y="6"/>
                </a:lnTo>
                <a:lnTo>
                  <a:pt x="314" y="9"/>
                </a:lnTo>
                <a:lnTo>
                  <a:pt x="320" y="13"/>
                </a:lnTo>
                <a:lnTo>
                  <a:pt x="325" y="17"/>
                </a:lnTo>
                <a:lnTo>
                  <a:pt x="322" y="24"/>
                </a:lnTo>
                <a:lnTo>
                  <a:pt x="320" y="31"/>
                </a:lnTo>
                <a:lnTo>
                  <a:pt x="315" y="46"/>
                </a:lnTo>
                <a:lnTo>
                  <a:pt x="312" y="46"/>
                </a:lnTo>
                <a:lnTo>
                  <a:pt x="308" y="39"/>
                </a:lnTo>
                <a:lnTo>
                  <a:pt x="304" y="33"/>
                </a:lnTo>
                <a:lnTo>
                  <a:pt x="302" y="30"/>
                </a:lnTo>
                <a:lnTo>
                  <a:pt x="300" y="28"/>
                </a:lnTo>
                <a:lnTo>
                  <a:pt x="294" y="23"/>
                </a:lnTo>
                <a:lnTo>
                  <a:pt x="288" y="20"/>
                </a:lnTo>
                <a:lnTo>
                  <a:pt x="282" y="17"/>
                </a:lnTo>
                <a:lnTo>
                  <a:pt x="278" y="16"/>
                </a:lnTo>
                <a:lnTo>
                  <a:pt x="275" y="15"/>
                </a:lnTo>
                <a:lnTo>
                  <a:pt x="267" y="15"/>
                </a:lnTo>
                <a:lnTo>
                  <a:pt x="262" y="15"/>
                </a:lnTo>
                <a:lnTo>
                  <a:pt x="258" y="16"/>
                </a:lnTo>
                <a:lnTo>
                  <a:pt x="254" y="17"/>
                </a:lnTo>
                <a:lnTo>
                  <a:pt x="249" y="18"/>
                </a:lnTo>
                <a:lnTo>
                  <a:pt x="242" y="22"/>
                </a:lnTo>
                <a:lnTo>
                  <a:pt x="238" y="24"/>
                </a:lnTo>
                <a:lnTo>
                  <a:pt x="235" y="26"/>
                </a:lnTo>
                <a:lnTo>
                  <a:pt x="232" y="29"/>
                </a:lnTo>
                <a:lnTo>
                  <a:pt x="229" y="33"/>
                </a:lnTo>
                <a:lnTo>
                  <a:pt x="227" y="36"/>
                </a:lnTo>
                <a:lnTo>
                  <a:pt x="225" y="40"/>
                </a:lnTo>
                <a:lnTo>
                  <a:pt x="224" y="44"/>
                </a:lnTo>
                <a:lnTo>
                  <a:pt x="223" y="48"/>
                </a:lnTo>
                <a:lnTo>
                  <a:pt x="222" y="52"/>
                </a:lnTo>
                <a:lnTo>
                  <a:pt x="222" y="57"/>
                </a:lnTo>
                <a:lnTo>
                  <a:pt x="222" y="63"/>
                </a:lnTo>
                <a:lnTo>
                  <a:pt x="223" y="69"/>
                </a:lnTo>
                <a:lnTo>
                  <a:pt x="224" y="74"/>
                </a:lnTo>
                <a:lnTo>
                  <a:pt x="227" y="78"/>
                </a:lnTo>
                <a:lnTo>
                  <a:pt x="229" y="82"/>
                </a:lnTo>
                <a:lnTo>
                  <a:pt x="232" y="86"/>
                </a:lnTo>
                <a:lnTo>
                  <a:pt x="236" y="89"/>
                </a:lnTo>
                <a:lnTo>
                  <a:pt x="239" y="93"/>
                </a:lnTo>
                <a:lnTo>
                  <a:pt x="248" y="98"/>
                </a:lnTo>
                <a:lnTo>
                  <a:pt x="258" y="103"/>
                </a:lnTo>
                <a:lnTo>
                  <a:pt x="278" y="112"/>
                </a:lnTo>
                <a:lnTo>
                  <a:pt x="289" y="116"/>
                </a:lnTo>
                <a:lnTo>
                  <a:pt x="299" y="121"/>
                </a:lnTo>
                <a:lnTo>
                  <a:pt x="309" y="126"/>
                </a:lnTo>
                <a:lnTo>
                  <a:pt x="313" y="129"/>
                </a:lnTo>
                <a:lnTo>
                  <a:pt x="317" y="132"/>
                </a:lnTo>
                <a:lnTo>
                  <a:pt x="321" y="136"/>
                </a:lnTo>
                <a:lnTo>
                  <a:pt x="325" y="140"/>
                </a:lnTo>
                <a:lnTo>
                  <a:pt x="328" y="145"/>
                </a:lnTo>
                <a:lnTo>
                  <a:pt x="330" y="149"/>
                </a:lnTo>
                <a:lnTo>
                  <a:pt x="332" y="155"/>
                </a:lnTo>
                <a:lnTo>
                  <a:pt x="334" y="161"/>
                </a:lnTo>
                <a:lnTo>
                  <a:pt x="335" y="167"/>
                </a:lnTo>
                <a:lnTo>
                  <a:pt x="335" y="174"/>
                </a:lnTo>
                <a:lnTo>
                  <a:pt x="335" y="183"/>
                </a:lnTo>
                <a:lnTo>
                  <a:pt x="333" y="192"/>
                </a:lnTo>
                <a:lnTo>
                  <a:pt x="332" y="196"/>
                </a:lnTo>
                <a:lnTo>
                  <a:pt x="331" y="201"/>
                </a:lnTo>
                <a:lnTo>
                  <a:pt x="330" y="205"/>
                </a:lnTo>
                <a:lnTo>
                  <a:pt x="328" y="208"/>
                </a:lnTo>
                <a:lnTo>
                  <a:pt x="324" y="216"/>
                </a:lnTo>
                <a:lnTo>
                  <a:pt x="320" y="222"/>
                </a:lnTo>
                <a:lnTo>
                  <a:pt x="317" y="226"/>
                </a:lnTo>
                <a:lnTo>
                  <a:pt x="315" y="229"/>
                </a:lnTo>
                <a:lnTo>
                  <a:pt x="309" y="234"/>
                </a:lnTo>
                <a:lnTo>
                  <a:pt x="303" y="239"/>
                </a:lnTo>
                <a:lnTo>
                  <a:pt x="296" y="243"/>
                </a:lnTo>
                <a:lnTo>
                  <a:pt x="288" y="247"/>
                </a:lnTo>
                <a:lnTo>
                  <a:pt x="285" y="249"/>
                </a:lnTo>
                <a:lnTo>
                  <a:pt x="281" y="250"/>
                </a:lnTo>
                <a:lnTo>
                  <a:pt x="273" y="253"/>
                </a:lnTo>
                <a:lnTo>
                  <a:pt x="264" y="254"/>
                </a:lnTo>
                <a:lnTo>
                  <a:pt x="255" y="255"/>
                </a:lnTo>
                <a:lnTo>
                  <a:pt x="246" y="256"/>
                </a:lnTo>
                <a:lnTo>
                  <a:pt x="239" y="255"/>
                </a:lnTo>
                <a:lnTo>
                  <a:pt x="231" y="254"/>
                </a:lnTo>
                <a:lnTo>
                  <a:pt x="223" y="253"/>
                </a:lnTo>
                <a:lnTo>
                  <a:pt x="215" y="250"/>
                </a:lnTo>
                <a:lnTo>
                  <a:pt x="211" y="249"/>
                </a:lnTo>
                <a:lnTo>
                  <a:pt x="207" y="247"/>
                </a:lnTo>
                <a:lnTo>
                  <a:pt x="199" y="244"/>
                </a:lnTo>
                <a:lnTo>
                  <a:pt x="193" y="240"/>
                </a:lnTo>
                <a:lnTo>
                  <a:pt x="190" y="238"/>
                </a:lnTo>
                <a:lnTo>
                  <a:pt x="187" y="235"/>
                </a:lnTo>
                <a:lnTo>
                  <a:pt x="190" y="227"/>
                </a:lnTo>
                <a:lnTo>
                  <a:pt x="192" y="219"/>
                </a:lnTo>
                <a:lnTo>
                  <a:pt x="193" y="211"/>
                </a:lnTo>
                <a:lnTo>
                  <a:pt x="194" y="203"/>
                </a:lnTo>
                <a:lnTo>
                  <a:pt x="198" y="203"/>
                </a:lnTo>
                <a:close/>
                <a:moveTo>
                  <a:pt x="118" y="5"/>
                </a:moveTo>
                <a:lnTo>
                  <a:pt x="126" y="5"/>
                </a:lnTo>
                <a:lnTo>
                  <a:pt x="134" y="6"/>
                </a:lnTo>
                <a:lnTo>
                  <a:pt x="142" y="5"/>
                </a:lnTo>
                <a:lnTo>
                  <a:pt x="150" y="5"/>
                </a:lnTo>
                <a:lnTo>
                  <a:pt x="150" y="252"/>
                </a:lnTo>
                <a:lnTo>
                  <a:pt x="142" y="251"/>
                </a:lnTo>
                <a:lnTo>
                  <a:pt x="134" y="250"/>
                </a:lnTo>
                <a:lnTo>
                  <a:pt x="126" y="251"/>
                </a:lnTo>
                <a:lnTo>
                  <a:pt x="118" y="252"/>
                </a:lnTo>
                <a:lnTo>
                  <a:pt x="118" y="5"/>
                </a:lnTo>
                <a:close/>
                <a:moveTo>
                  <a:pt x="76" y="219"/>
                </a:moveTo>
                <a:lnTo>
                  <a:pt x="76" y="227"/>
                </a:lnTo>
                <a:lnTo>
                  <a:pt x="76" y="236"/>
                </a:lnTo>
                <a:lnTo>
                  <a:pt x="75" y="239"/>
                </a:lnTo>
                <a:lnTo>
                  <a:pt x="74" y="243"/>
                </a:lnTo>
                <a:lnTo>
                  <a:pt x="72" y="251"/>
                </a:lnTo>
                <a:lnTo>
                  <a:pt x="70" y="258"/>
                </a:lnTo>
                <a:lnTo>
                  <a:pt x="66" y="264"/>
                </a:lnTo>
                <a:lnTo>
                  <a:pt x="62" y="271"/>
                </a:lnTo>
                <a:lnTo>
                  <a:pt x="58" y="276"/>
                </a:lnTo>
                <a:lnTo>
                  <a:pt x="53" y="281"/>
                </a:lnTo>
                <a:lnTo>
                  <a:pt x="47" y="286"/>
                </a:lnTo>
                <a:lnTo>
                  <a:pt x="41" y="290"/>
                </a:lnTo>
                <a:lnTo>
                  <a:pt x="35" y="293"/>
                </a:lnTo>
                <a:lnTo>
                  <a:pt x="27" y="296"/>
                </a:lnTo>
                <a:lnTo>
                  <a:pt x="20" y="298"/>
                </a:lnTo>
                <a:lnTo>
                  <a:pt x="12" y="299"/>
                </a:lnTo>
                <a:lnTo>
                  <a:pt x="3" y="300"/>
                </a:lnTo>
                <a:lnTo>
                  <a:pt x="0" y="290"/>
                </a:lnTo>
                <a:lnTo>
                  <a:pt x="7" y="290"/>
                </a:lnTo>
                <a:lnTo>
                  <a:pt x="14" y="288"/>
                </a:lnTo>
                <a:lnTo>
                  <a:pt x="19" y="286"/>
                </a:lnTo>
                <a:lnTo>
                  <a:pt x="24" y="284"/>
                </a:lnTo>
                <a:lnTo>
                  <a:pt x="28" y="281"/>
                </a:lnTo>
                <a:lnTo>
                  <a:pt x="30" y="279"/>
                </a:lnTo>
                <a:lnTo>
                  <a:pt x="32" y="277"/>
                </a:lnTo>
                <a:lnTo>
                  <a:pt x="35" y="273"/>
                </a:lnTo>
                <a:lnTo>
                  <a:pt x="37" y="268"/>
                </a:lnTo>
                <a:lnTo>
                  <a:pt x="40" y="264"/>
                </a:lnTo>
                <a:lnTo>
                  <a:pt x="41" y="258"/>
                </a:lnTo>
                <a:lnTo>
                  <a:pt x="42" y="253"/>
                </a:lnTo>
                <a:lnTo>
                  <a:pt x="43" y="247"/>
                </a:lnTo>
                <a:lnTo>
                  <a:pt x="44" y="236"/>
                </a:lnTo>
                <a:lnTo>
                  <a:pt x="45" y="224"/>
                </a:lnTo>
                <a:lnTo>
                  <a:pt x="45" y="5"/>
                </a:lnTo>
                <a:lnTo>
                  <a:pt x="53" y="5"/>
                </a:lnTo>
                <a:lnTo>
                  <a:pt x="61" y="6"/>
                </a:lnTo>
                <a:lnTo>
                  <a:pt x="68" y="5"/>
                </a:lnTo>
                <a:lnTo>
                  <a:pt x="76" y="5"/>
                </a:lnTo>
                <a:lnTo>
                  <a:pt x="76" y="219"/>
                </a:lnTo>
                <a:close/>
              </a:path>
            </a:pathLst>
          </a:custGeom>
          <a:solidFill>
            <a:srgbClr val="D95900"/>
          </a:solidFill>
          <a:ln w="9525">
            <a:noFill/>
            <a:round/>
            <a:headEnd/>
            <a:tailEnd/>
          </a:ln>
        </p:spPr>
        <p:txBody>
          <a:bodyPr/>
          <a:lstStyle/>
          <a:p>
            <a:pPr>
              <a:defRPr/>
            </a:pPr>
            <a:endParaRPr lang="en-GB" dirty="0"/>
          </a:p>
        </p:txBody>
      </p:sp>
      <p:sp>
        <p:nvSpPr>
          <p:cNvPr id="4100" name="Rectangle 4"/>
          <p:cNvSpPr>
            <a:spLocks noGrp="1" noChangeArrowheads="1"/>
          </p:cNvSpPr>
          <p:nvPr>
            <p:ph type="ctrTitle"/>
          </p:nvPr>
        </p:nvSpPr>
        <p:spPr>
          <a:xfrm>
            <a:off x="250825" y="1125538"/>
            <a:ext cx="8569325" cy="574675"/>
          </a:xfrm>
        </p:spPr>
        <p:txBody>
          <a:bodyPr/>
          <a:lstStyle>
            <a:lvl1pPr>
              <a:defRPr sz="3000">
                <a:solidFill>
                  <a:srgbClr val="9CA1BD"/>
                </a:solidFill>
              </a:defRPr>
            </a:lvl1pPr>
          </a:lstStyle>
          <a:p>
            <a:r>
              <a:rPr lang="en-GB"/>
              <a:t>Click to edit Master title style</a:t>
            </a:r>
          </a:p>
        </p:txBody>
      </p:sp>
      <p:sp>
        <p:nvSpPr>
          <p:cNvPr id="4101" name="Rectangle 5"/>
          <p:cNvSpPr>
            <a:spLocks noGrp="1" noChangeArrowheads="1"/>
          </p:cNvSpPr>
          <p:nvPr>
            <p:ph type="subTitle" idx="1"/>
          </p:nvPr>
        </p:nvSpPr>
        <p:spPr>
          <a:xfrm>
            <a:off x="250825" y="1771650"/>
            <a:ext cx="8569325" cy="288925"/>
          </a:xfrm>
        </p:spPr>
        <p:txBody>
          <a:bodyPr/>
          <a:lstStyle>
            <a:lvl1pPr marL="0" indent="0" algn="r">
              <a:buFont typeface="Wingdings" pitchFamily="2" charset="2"/>
              <a:buNone/>
              <a:defRPr sz="2600">
                <a:solidFill>
                  <a:schemeClr val="bg1"/>
                </a:solidFill>
              </a:defRPr>
            </a:lvl1pPr>
          </a:lstStyle>
          <a:p>
            <a:r>
              <a:rPr lang="en-GB"/>
              <a:t>Click to edit Master subtitle style</a:t>
            </a:r>
          </a:p>
        </p:txBody>
      </p:sp>
      <p:sp>
        <p:nvSpPr>
          <p:cNvPr id="9" name="Rectangle 8"/>
          <p:cNvSpPr>
            <a:spLocks noGrp="1" noChangeArrowheads="1"/>
          </p:cNvSpPr>
          <p:nvPr>
            <p:ph type="sldNum" sz="quarter" idx="10"/>
          </p:nvPr>
        </p:nvSpPr>
        <p:spPr/>
        <p:txBody>
          <a:bodyPr/>
          <a:lstStyle>
            <a:lvl1pPr>
              <a:defRPr/>
            </a:lvl1pPr>
          </a:lstStyle>
          <a:p>
            <a:pPr>
              <a:defRPr/>
            </a:pPr>
            <a:fld id="{49069342-6E55-433E-B0D6-94C9435C3C0E}"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8AC841E4-C4BE-44CD-BD65-C9A4B5190711}" type="slidenum">
              <a:rPr lang="en-GB" b="1">
                <a:solidFill>
                  <a:srgbClr val="9CA1BD"/>
                </a:solidFill>
              </a:rPr>
              <a:pPr>
                <a:defRPr/>
              </a:pPr>
              <a:t>‹#›</a:t>
            </a:fld>
            <a:endParaRPr lang="en-GB" b="1" dirty="0">
              <a:solidFill>
                <a:srgbClr val="9CA1BD"/>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0EB3EDB-A4E1-4BC5-881D-1D441813EB6A}"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EFFE867B-BD1A-4220-93AB-22086B288735}" type="slidenum">
              <a:rPr lang="en-GB" b="1">
                <a:solidFill>
                  <a:srgbClr val="9CA1BD"/>
                </a:solidFill>
              </a:rPr>
              <a:pPr>
                <a:defRPr/>
              </a:pPr>
              <a:t>‹#›</a:t>
            </a:fld>
            <a:endParaRPr lang="en-GB" b="1" dirty="0">
              <a:solidFill>
                <a:srgbClr val="9CA1BD"/>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74688"/>
            <a:ext cx="2198688" cy="5451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7000" y="674688"/>
            <a:ext cx="6445250"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0EB3EDB-A4E1-4BC5-881D-1D441813EB6A}"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F976F92F-9B83-49F9-8EDF-BEF2A542FE9E}" type="slidenum">
              <a:rPr lang="en-GB" b="1">
                <a:solidFill>
                  <a:srgbClr val="9CA1BD"/>
                </a:solidFill>
              </a:rPr>
              <a:pPr>
                <a:defRPr/>
              </a:pPr>
              <a:t>‹#›</a:t>
            </a:fld>
            <a:endParaRPr lang="en-GB" b="1" dirty="0">
              <a:solidFill>
                <a:srgbClr val="9CA1BD"/>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0EB3EDB-A4E1-4BC5-881D-1D441813EB6A}"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A98D8292-8347-4F7B-8C6A-5EA898F5DAFE}" type="slidenum">
              <a:rPr lang="en-GB" b="1">
                <a:solidFill>
                  <a:srgbClr val="9CA1BD"/>
                </a:solidFill>
              </a:rPr>
              <a:pPr>
                <a:defRPr/>
              </a:pPr>
              <a:t>‹#›</a:t>
            </a:fld>
            <a:endParaRPr lang="en-GB" b="1" dirty="0">
              <a:solidFill>
                <a:srgbClr val="9CA1BD"/>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10EB3EDB-A4E1-4BC5-881D-1D441813EB6A}"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FD8CB703-F3FF-45DE-A1D2-FDD8AAD489D6}" type="slidenum">
              <a:rPr lang="en-GB" b="1">
                <a:solidFill>
                  <a:srgbClr val="9CA1BD"/>
                </a:solidFill>
              </a:rPr>
              <a:pPr>
                <a:defRPr/>
              </a:pPr>
              <a:t>‹#›</a:t>
            </a:fld>
            <a:endParaRPr lang="en-GB" b="1" dirty="0">
              <a:solidFill>
                <a:srgbClr val="9CA1BD"/>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7000" y="1341438"/>
            <a:ext cx="4300538"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9938" y="1341438"/>
            <a:ext cx="4302125"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10EB3EDB-A4E1-4BC5-881D-1D441813EB6A}"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82FF2F14-730B-4D24-B32B-7D2F73B0FF1A}" type="slidenum">
              <a:rPr lang="en-GB" b="1">
                <a:solidFill>
                  <a:srgbClr val="9CA1BD"/>
                </a:solidFill>
              </a:rPr>
              <a:pPr>
                <a:defRPr/>
              </a:pPr>
              <a:t>‹#›</a:t>
            </a:fld>
            <a:endParaRPr lang="en-GB" b="1" dirty="0">
              <a:solidFill>
                <a:srgbClr val="9CA1BD"/>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10EB3EDB-A4E1-4BC5-881D-1D441813EB6A}"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AA4C11A7-52C9-4C20-8830-B3C043A27A0A}" type="slidenum">
              <a:rPr lang="en-GB" b="1">
                <a:solidFill>
                  <a:srgbClr val="9CA1BD"/>
                </a:solidFill>
              </a:rPr>
              <a:pPr>
                <a:defRPr/>
              </a:pPr>
              <a:t>‹#›</a:t>
            </a:fld>
            <a:endParaRPr lang="en-GB" b="1" dirty="0">
              <a:solidFill>
                <a:srgbClr val="9CA1BD"/>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10EB3EDB-A4E1-4BC5-881D-1D441813EB6A}"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77791DC6-ABBA-4754-B6E6-29A51BD6F8E8}" type="slidenum">
              <a:rPr lang="en-GB" b="1">
                <a:solidFill>
                  <a:srgbClr val="9CA1BD"/>
                </a:solidFill>
              </a:rPr>
              <a:pPr>
                <a:defRPr/>
              </a:pPr>
              <a:t>‹#›</a:t>
            </a:fld>
            <a:endParaRPr lang="en-GB" b="1" dirty="0">
              <a:solidFill>
                <a:srgbClr val="9CA1B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10EB3EDB-A4E1-4BC5-881D-1D441813EB6A}"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BF5AA6D3-9F14-49B0-ACE3-A364C885127F}" type="slidenum">
              <a:rPr lang="en-GB" b="1">
                <a:solidFill>
                  <a:srgbClr val="9CA1BD"/>
                </a:solidFill>
              </a:rPr>
              <a:pPr>
                <a:defRPr/>
              </a:pPr>
              <a:t>‹#›</a:t>
            </a:fld>
            <a:endParaRPr lang="en-GB" b="1" dirty="0">
              <a:solidFill>
                <a:srgbClr val="9CA1B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0EB3EDB-A4E1-4BC5-881D-1D441813EB6A}"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C7CA2C47-C8D3-48C2-8840-B2AA4C1BA122}" type="slidenum">
              <a:rPr lang="en-GB" b="1">
                <a:solidFill>
                  <a:srgbClr val="9CA1BD"/>
                </a:solidFill>
              </a:rPr>
              <a:pPr>
                <a:defRPr/>
              </a:pPr>
              <a:t>‹#›</a:t>
            </a:fld>
            <a:endParaRPr lang="en-GB" b="1" dirty="0">
              <a:solidFill>
                <a:srgbClr val="9CA1BD"/>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0EB3EDB-A4E1-4BC5-881D-1D441813EB6A}"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168DE985-4615-4C93-A302-2551FB856724}" type="slidenum">
              <a:rPr lang="en-GB" b="1">
                <a:solidFill>
                  <a:srgbClr val="9CA1BD"/>
                </a:solidFill>
              </a:rPr>
              <a:pPr>
                <a:defRPr/>
              </a:pPr>
              <a:t>‹#›</a:t>
            </a:fld>
            <a:endParaRPr lang="en-GB" b="1" dirty="0">
              <a:solidFill>
                <a:srgbClr val="9CA1BD"/>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674688"/>
            <a:ext cx="8743950" cy="450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27000" y="1341438"/>
            <a:ext cx="8755063"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6" name="Freeform 4"/>
          <p:cNvSpPr>
            <a:spLocks noEditPoints="1"/>
          </p:cNvSpPr>
          <p:nvPr userDrawn="1"/>
        </p:nvSpPr>
        <p:spPr bwMode="auto">
          <a:xfrm>
            <a:off x="201613" y="190500"/>
            <a:ext cx="912812" cy="476250"/>
          </a:xfrm>
          <a:custGeom>
            <a:avLst/>
            <a:gdLst/>
            <a:ahLst/>
            <a:cxnLst>
              <a:cxn ang="0">
                <a:pos x="530" y="251"/>
              </a:cxn>
              <a:cxn ang="0">
                <a:pos x="461" y="254"/>
              </a:cxn>
              <a:cxn ang="0">
                <a:pos x="405" y="229"/>
              </a:cxn>
              <a:cxn ang="0">
                <a:pos x="376" y="192"/>
              </a:cxn>
              <a:cxn ang="0">
                <a:pos x="362" y="127"/>
              </a:cxn>
              <a:cxn ang="0">
                <a:pos x="373" y="73"/>
              </a:cxn>
              <a:cxn ang="0">
                <a:pos x="397" y="37"/>
              </a:cxn>
              <a:cxn ang="0">
                <a:pos x="445" y="8"/>
              </a:cxn>
              <a:cxn ang="0">
                <a:pos x="508" y="0"/>
              </a:cxn>
              <a:cxn ang="0">
                <a:pos x="566" y="13"/>
              </a:cxn>
              <a:cxn ang="0">
                <a:pos x="562" y="41"/>
              </a:cxn>
              <a:cxn ang="0">
                <a:pos x="516" y="16"/>
              </a:cxn>
              <a:cxn ang="0">
                <a:pos x="463" y="19"/>
              </a:cxn>
              <a:cxn ang="0">
                <a:pos x="429" y="40"/>
              </a:cxn>
              <a:cxn ang="0">
                <a:pos x="401" y="95"/>
              </a:cxn>
              <a:cxn ang="0">
                <a:pos x="400" y="159"/>
              </a:cxn>
              <a:cxn ang="0">
                <a:pos x="424" y="211"/>
              </a:cxn>
              <a:cxn ang="0">
                <a:pos x="464" y="237"/>
              </a:cxn>
              <a:cxn ang="0">
                <a:pos x="508" y="241"/>
              </a:cxn>
              <a:cxn ang="0">
                <a:pos x="561" y="220"/>
              </a:cxn>
              <a:cxn ang="0">
                <a:pos x="209" y="219"/>
              </a:cxn>
              <a:cxn ang="0">
                <a:pos x="256" y="241"/>
              </a:cxn>
              <a:cxn ang="0">
                <a:pos x="285" y="231"/>
              </a:cxn>
              <a:cxn ang="0">
                <a:pos x="303" y="208"/>
              </a:cxn>
              <a:cxn ang="0">
                <a:pos x="305" y="176"/>
              </a:cxn>
              <a:cxn ang="0">
                <a:pos x="289" y="152"/>
              </a:cxn>
              <a:cxn ang="0">
                <a:pos x="229" y="125"/>
              </a:cxn>
              <a:cxn ang="0">
                <a:pos x="201" y="100"/>
              </a:cxn>
              <a:cxn ang="0">
                <a:pos x="194" y="60"/>
              </a:cxn>
              <a:cxn ang="0">
                <a:pos x="212" y="21"/>
              </a:cxn>
              <a:cxn ang="0">
                <a:pos x="250" y="2"/>
              </a:cxn>
              <a:cxn ang="0">
                <a:pos x="301" y="4"/>
              </a:cxn>
              <a:cxn ang="0">
                <a:pos x="320" y="31"/>
              </a:cxn>
              <a:cxn ang="0">
                <a:pos x="300" y="28"/>
              </a:cxn>
              <a:cxn ang="0">
                <a:pos x="267" y="15"/>
              </a:cxn>
              <a:cxn ang="0">
                <a:pos x="238" y="24"/>
              </a:cxn>
              <a:cxn ang="0">
                <a:pos x="224" y="44"/>
              </a:cxn>
              <a:cxn ang="0">
                <a:pos x="224" y="74"/>
              </a:cxn>
              <a:cxn ang="0">
                <a:pos x="248" y="98"/>
              </a:cxn>
              <a:cxn ang="0">
                <a:pos x="313" y="129"/>
              </a:cxn>
              <a:cxn ang="0">
                <a:pos x="332" y="155"/>
              </a:cxn>
              <a:cxn ang="0">
                <a:pos x="332" y="196"/>
              </a:cxn>
              <a:cxn ang="0">
                <a:pos x="317" y="226"/>
              </a:cxn>
              <a:cxn ang="0">
                <a:pos x="285" y="249"/>
              </a:cxn>
              <a:cxn ang="0">
                <a:pos x="239" y="255"/>
              </a:cxn>
              <a:cxn ang="0">
                <a:pos x="199" y="244"/>
              </a:cxn>
              <a:cxn ang="0">
                <a:pos x="193" y="211"/>
              </a:cxn>
              <a:cxn ang="0">
                <a:pos x="142" y="5"/>
              </a:cxn>
              <a:cxn ang="0">
                <a:pos x="118" y="252"/>
              </a:cxn>
              <a:cxn ang="0">
                <a:pos x="74" y="243"/>
              </a:cxn>
              <a:cxn ang="0">
                <a:pos x="53" y="281"/>
              </a:cxn>
              <a:cxn ang="0">
                <a:pos x="12" y="299"/>
              </a:cxn>
              <a:cxn ang="0">
                <a:pos x="24" y="284"/>
              </a:cxn>
              <a:cxn ang="0">
                <a:pos x="40" y="264"/>
              </a:cxn>
              <a:cxn ang="0">
                <a:pos x="45" y="5"/>
              </a:cxn>
            </a:cxnLst>
            <a:rect l="0" t="0" r="r" b="b"/>
            <a:pathLst>
              <a:path w="575" h="300">
                <a:moveTo>
                  <a:pt x="568" y="235"/>
                </a:moveTo>
                <a:lnTo>
                  <a:pt x="564" y="238"/>
                </a:lnTo>
                <a:lnTo>
                  <a:pt x="560" y="241"/>
                </a:lnTo>
                <a:lnTo>
                  <a:pt x="550" y="245"/>
                </a:lnTo>
                <a:lnTo>
                  <a:pt x="541" y="248"/>
                </a:lnTo>
                <a:lnTo>
                  <a:pt x="530" y="251"/>
                </a:lnTo>
                <a:lnTo>
                  <a:pt x="520" y="253"/>
                </a:lnTo>
                <a:lnTo>
                  <a:pt x="510" y="255"/>
                </a:lnTo>
                <a:lnTo>
                  <a:pt x="499" y="256"/>
                </a:lnTo>
                <a:lnTo>
                  <a:pt x="489" y="256"/>
                </a:lnTo>
                <a:lnTo>
                  <a:pt x="474" y="255"/>
                </a:lnTo>
                <a:lnTo>
                  <a:pt x="461" y="254"/>
                </a:lnTo>
                <a:lnTo>
                  <a:pt x="448" y="251"/>
                </a:lnTo>
                <a:lnTo>
                  <a:pt x="442" y="249"/>
                </a:lnTo>
                <a:lnTo>
                  <a:pt x="436" y="247"/>
                </a:lnTo>
                <a:lnTo>
                  <a:pt x="424" y="242"/>
                </a:lnTo>
                <a:lnTo>
                  <a:pt x="414" y="236"/>
                </a:lnTo>
                <a:lnTo>
                  <a:pt x="405" y="229"/>
                </a:lnTo>
                <a:lnTo>
                  <a:pt x="400" y="225"/>
                </a:lnTo>
                <a:lnTo>
                  <a:pt x="396" y="221"/>
                </a:lnTo>
                <a:lnTo>
                  <a:pt x="388" y="212"/>
                </a:lnTo>
                <a:lnTo>
                  <a:pt x="385" y="207"/>
                </a:lnTo>
                <a:lnTo>
                  <a:pt x="381" y="202"/>
                </a:lnTo>
                <a:lnTo>
                  <a:pt x="376" y="192"/>
                </a:lnTo>
                <a:lnTo>
                  <a:pt x="371" y="180"/>
                </a:lnTo>
                <a:lnTo>
                  <a:pt x="369" y="174"/>
                </a:lnTo>
                <a:lnTo>
                  <a:pt x="367" y="168"/>
                </a:lnTo>
                <a:lnTo>
                  <a:pt x="364" y="155"/>
                </a:lnTo>
                <a:lnTo>
                  <a:pt x="363" y="141"/>
                </a:lnTo>
                <a:lnTo>
                  <a:pt x="362" y="127"/>
                </a:lnTo>
                <a:lnTo>
                  <a:pt x="362" y="120"/>
                </a:lnTo>
                <a:lnTo>
                  <a:pt x="363" y="112"/>
                </a:lnTo>
                <a:lnTo>
                  <a:pt x="365" y="98"/>
                </a:lnTo>
                <a:lnTo>
                  <a:pt x="368" y="85"/>
                </a:lnTo>
                <a:lnTo>
                  <a:pt x="370" y="79"/>
                </a:lnTo>
                <a:lnTo>
                  <a:pt x="373" y="73"/>
                </a:lnTo>
                <a:lnTo>
                  <a:pt x="375" y="67"/>
                </a:lnTo>
                <a:lnTo>
                  <a:pt x="378" y="62"/>
                </a:lnTo>
                <a:lnTo>
                  <a:pt x="382" y="56"/>
                </a:lnTo>
                <a:lnTo>
                  <a:pt x="385" y="51"/>
                </a:lnTo>
                <a:lnTo>
                  <a:pt x="393" y="42"/>
                </a:lnTo>
                <a:lnTo>
                  <a:pt x="397" y="37"/>
                </a:lnTo>
                <a:lnTo>
                  <a:pt x="402" y="33"/>
                </a:lnTo>
                <a:lnTo>
                  <a:pt x="411" y="25"/>
                </a:lnTo>
                <a:lnTo>
                  <a:pt x="416" y="22"/>
                </a:lnTo>
                <a:lnTo>
                  <a:pt x="422" y="19"/>
                </a:lnTo>
                <a:lnTo>
                  <a:pt x="433" y="13"/>
                </a:lnTo>
                <a:lnTo>
                  <a:pt x="445" y="8"/>
                </a:lnTo>
                <a:lnTo>
                  <a:pt x="451" y="6"/>
                </a:lnTo>
                <a:lnTo>
                  <a:pt x="457" y="5"/>
                </a:lnTo>
                <a:lnTo>
                  <a:pt x="470" y="2"/>
                </a:lnTo>
                <a:lnTo>
                  <a:pt x="484" y="0"/>
                </a:lnTo>
                <a:lnTo>
                  <a:pt x="498" y="0"/>
                </a:lnTo>
                <a:lnTo>
                  <a:pt x="508" y="0"/>
                </a:lnTo>
                <a:lnTo>
                  <a:pt x="518" y="1"/>
                </a:lnTo>
                <a:lnTo>
                  <a:pt x="528" y="2"/>
                </a:lnTo>
                <a:lnTo>
                  <a:pt x="537" y="4"/>
                </a:lnTo>
                <a:lnTo>
                  <a:pt x="547" y="7"/>
                </a:lnTo>
                <a:lnTo>
                  <a:pt x="557" y="9"/>
                </a:lnTo>
                <a:lnTo>
                  <a:pt x="566" y="13"/>
                </a:lnTo>
                <a:lnTo>
                  <a:pt x="575" y="16"/>
                </a:lnTo>
                <a:lnTo>
                  <a:pt x="573" y="23"/>
                </a:lnTo>
                <a:lnTo>
                  <a:pt x="571" y="30"/>
                </a:lnTo>
                <a:lnTo>
                  <a:pt x="568" y="44"/>
                </a:lnTo>
                <a:lnTo>
                  <a:pt x="565" y="44"/>
                </a:lnTo>
                <a:lnTo>
                  <a:pt x="562" y="41"/>
                </a:lnTo>
                <a:lnTo>
                  <a:pt x="558" y="37"/>
                </a:lnTo>
                <a:lnTo>
                  <a:pt x="551" y="32"/>
                </a:lnTo>
                <a:lnTo>
                  <a:pt x="543" y="27"/>
                </a:lnTo>
                <a:lnTo>
                  <a:pt x="533" y="22"/>
                </a:lnTo>
                <a:lnTo>
                  <a:pt x="522" y="17"/>
                </a:lnTo>
                <a:lnTo>
                  <a:pt x="516" y="16"/>
                </a:lnTo>
                <a:lnTo>
                  <a:pt x="510" y="15"/>
                </a:lnTo>
                <a:lnTo>
                  <a:pt x="503" y="14"/>
                </a:lnTo>
                <a:lnTo>
                  <a:pt x="497" y="13"/>
                </a:lnTo>
                <a:lnTo>
                  <a:pt x="484" y="14"/>
                </a:lnTo>
                <a:lnTo>
                  <a:pt x="473" y="16"/>
                </a:lnTo>
                <a:lnTo>
                  <a:pt x="463" y="19"/>
                </a:lnTo>
                <a:lnTo>
                  <a:pt x="453" y="23"/>
                </a:lnTo>
                <a:lnTo>
                  <a:pt x="444" y="28"/>
                </a:lnTo>
                <a:lnTo>
                  <a:pt x="440" y="31"/>
                </a:lnTo>
                <a:lnTo>
                  <a:pt x="436" y="34"/>
                </a:lnTo>
                <a:lnTo>
                  <a:pt x="432" y="37"/>
                </a:lnTo>
                <a:lnTo>
                  <a:pt x="429" y="40"/>
                </a:lnTo>
                <a:lnTo>
                  <a:pt x="422" y="48"/>
                </a:lnTo>
                <a:lnTo>
                  <a:pt x="416" y="56"/>
                </a:lnTo>
                <a:lnTo>
                  <a:pt x="411" y="65"/>
                </a:lnTo>
                <a:lnTo>
                  <a:pt x="407" y="75"/>
                </a:lnTo>
                <a:lnTo>
                  <a:pt x="404" y="85"/>
                </a:lnTo>
                <a:lnTo>
                  <a:pt x="401" y="95"/>
                </a:lnTo>
                <a:lnTo>
                  <a:pt x="399" y="106"/>
                </a:lnTo>
                <a:lnTo>
                  <a:pt x="398" y="117"/>
                </a:lnTo>
                <a:lnTo>
                  <a:pt x="398" y="128"/>
                </a:lnTo>
                <a:lnTo>
                  <a:pt x="398" y="141"/>
                </a:lnTo>
                <a:lnTo>
                  <a:pt x="399" y="153"/>
                </a:lnTo>
                <a:lnTo>
                  <a:pt x="400" y="159"/>
                </a:lnTo>
                <a:lnTo>
                  <a:pt x="402" y="165"/>
                </a:lnTo>
                <a:lnTo>
                  <a:pt x="405" y="175"/>
                </a:lnTo>
                <a:lnTo>
                  <a:pt x="408" y="185"/>
                </a:lnTo>
                <a:lnTo>
                  <a:pt x="413" y="195"/>
                </a:lnTo>
                <a:lnTo>
                  <a:pt x="418" y="203"/>
                </a:lnTo>
                <a:lnTo>
                  <a:pt x="424" y="211"/>
                </a:lnTo>
                <a:lnTo>
                  <a:pt x="431" y="218"/>
                </a:lnTo>
                <a:lnTo>
                  <a:pt x="438" y="224"/>
                </a:lnTo>
                <a:lnTo>
                  <a:pt x="442" y="227"/>
                </a:lnTo>
                <a:lnTo>
                  <a:pt x="446" y="230"/>
                </a:lnTo>
                <a:lnTo>
                  <a:pt x="455" y="234"/>
                </a:lnTo>
                <a:lnTo>
                  <a:pt x="464" y="237"/>
                </a:lnTo>
                <a:lnTo>
                  <a:pt x="474" y="240"/>
                </a:lnTo>
                <a:lnTo>
                  <a:pt x="478" y="241"/>
                </a:lnTo>
                <a:lnTo>
                  <a:pt x="484" y="241"/>
                </a:lnTo>
                <a:lnTo>
                  <a:pt x="494" y="242"/>
                </a:lnTo>
                <a:lnTo>
                  <a:pt x="501" y="242"/>
                </a:lnTo>
                <a:lnTo>
                  <a:pt x="508" y="241"/>
                </a:lnTo>
                <a:lnTo>
                  <a:pt x="515" y="240"/>
                </a:lnTo>
                <a:lnTo>
                  <a:pt x="521" y="238"/>
                </a:lnTo>
                <a:lnTo>
                  <a:pt x="533" y="234"/>
                </a:lnTo>
                <a:lnTo>
                  <a:pt x="544" y="230"/>
                </a:lnTo>
                <a:lnTo>
                  <a:pt x="553" y="225"/>
                </a:lnTo>
                <a:lnTo>
                  <a:pt x="561" y="220"/>
                </a:lnTo>
                <a:lnTo>
                  <a:pt x="567" y="216"/>
                </a:lnTo>
                <a:lnTo>
                  <a:pt x="570" y="213"/>
                </a:lnTo>
                <a:lnTo>
                  <a:pt x="568" y="235"/>
                </a:lnTo>
                <a:close/>
                <a:moveTo>
                  <a:pt x="198" y="203"/>
                </a:moveTo>
                <a:lnTo>
                  <a:pt x="203" y="211"/>
                </a:lnTo>
                <a:lnTo>
                  <a:pt x="209" y="219"/>
                </a:lnTo>
                <a:lnTo>
                  <a:pt x="215" y="225"/>
                </a:lnTo>
                <a:lnTo>
                  <a:pt x="222" y="230"/>
                </a:lnTo>
                <a:lnTo>
                  <a:pt x="229" y="235"/>
                </a:lnTo>
                <a:lnTo>
                  <a:pt x="237" y="238"/>
                </a:lnTo>
                <a:lnTo>
                  <a:pt x="246" y="240"/>
                </a:lnTo>
                <a:lnTo>
                  <a:pt x="256" y="241"/>
                </a:lnTo>
                <a:lnTo>
                  <a:pt x="262" y="240"/>
                </a:lnTo>
                <a:lnTo>
                  <a:pt x="267" y="239"/>
                </a:lnTo>
                <a:lnTo>
                  <a:pt x="272" y="238"/>
                </a:lnTo>
                <a:lnTo>
                  <a:pt x="276" y="236"/>
                </a:lnTo>
                <a:lnTo>
                  <a:pt x="281" y="234"/>
                </a:lnTo>
                <a:lnTo>
                  <a:pt x="285" y="231"/>
                </a:lnTo>
                <a:lnTo>
                  <a:pt x="289" y="228"/>
                </a:lnTo>
                <a:lnTo>
                  <a:pt x="292" y="225"/>
                </a:lnTo>
                <a:lnTo>
                  <a:pt x="295" y="221"/>
                </a:lnTo>
                <a:lnTo>
                  <a:pt x="298" y="217"/>
                </a:lnTo>
                <a:lnTo>
                  <a:pt x="301" y="213"/>
                </a:lnTo>
                <a:lnTo>
                  <a:pt x="303" y="208"/>
                </a:lnTo>
                <a:lnTo>
                  <a:pt x="304" y="203"/>
                </a:lnTo>
                <a:lnTo>
                  <a:pt x="305" y="198"/>
                </a:lnTo>
                <a:lnTo>
                  <a:pt x="306" y="193"/>
                </a:lnTo>
                <a:lnTo>
                  <a:pt x="306" y="188"/>
                </a:lnTo>
                <a:lnTo>
                  <a:pt x="306" y="182"/>
                </a:lnTo>
                <a:lnTo>
                  <a:pt x="305" y="176"/>
                </a:lnTo>
                <a:lnTo>
                  <a:pt x="303" y="171"/>
                </a:lnTo>
                <a:lnTo>
                  <a:pt x="301" y="167"/>
                </a:lnTo>
                <a:lnTo>
                  <a:pt x="299" y="163"/>
                </a:lnTo>
                <a:lnTo>
                  <a:pt x="296" y="159"/>
                </a:lnTo>
                <a:lnTo>
                  <a:pt x="292" y="156"/>
                </a:lnTo>
                <a:lnTo>
                  <a:pt x="289" y="152"/>
                </a:lnTo>
                <a:lnTo>
                  <a:pt x="280" y="147"/>
                </a:lnTo>
                <a:lnTo>
                  <a:pt x="271" y="142"/>
                </a:lnTo>
                <a:lnTo>
                  <a:pt x="260" y="138"/>
                </a:lnTo>
                <a:lnTo>
                  <a:pt x="250" y="134"/>
                </a:lnTo>
                <a:lnTo>
                  <a:pt x="239" y="129"/>
                </a:lnTo>
                <a:lnTo>
                  <a:pt x="229" y="125"/>
                </a:lnTo>
                <a:lnTo>
                  <a:pt x="220" y="119"/>
                </a:lnTo>
                <a:lnTo>
                  <a:pt x="215" y="116"/>
                </a:lnTo>
                <a:lnTo>
                  <a:pt x="211" y="112"/>
                </a:lnTo>
                <a:lnTo>
                  <a:pt x="207" y="108"/>
                </a:lnTo>
                <a:lnTo>
                  <a:pt x="204" y="104"/>
                </a:lnTo>
                <a:lnTo>
                  <a:pt x="201" y="100"/>
                </a:lnTo>
                <a:lnTo>
                  <a:pt x="198" y="95"/>
                </a:lnTo>
                <a:lnTo>
                  <a:pt x="196" y="89"/>
                </a:lnTo>
                <a:lnTo>
                  <a:pt x="195" y="83"/>
                </a:lnTo>
                <a:lnTo>
                  <a:pt x="194" y="76"/>
                </a:lnTo>
                <a:lnTo>
                  <a:pt x="193" y="69"/>
                </a:lnTo>
                <a:lnTo>
                  <a:pt x="194" y="60"/>
                </a:lnTo>
                <a:lnTo>
                  <a:pt x="195" y="52"/>
                </a:lnTo>
                <a:lnTo>
                  <a:pt x="197" y="45"/>
                </a:lnTo>
                <a:lnTo>
                  <a:pt x="200" y="38"/>
                </a:lnTo>
                <a:lnTo>
                  <a:pt x="203" y="32"/>
                </a:lnTo>
                <a:lnTo>
                  <a:pt x="207" y="26"/>
                </a:lnTo>
                <a:lnTo>
                  <a:pt x="212" y="21"/>
                </a:lnTo>
                <a:lnTo>
                  <a:pt x="217" y="17"/>
                </a:lnTo>
                <a:lnTo>
                  <a:pt x="223" y="13"/>
                </a:lnTo>
                <a:lnTo>
                  <a:pt x="229" y="9"/>
                </a:lnTo>
                <a:lnTo>
                  <a:pt x="236" y="6"/>
                </a:lnTo>
                <a:lnTo>
                  <a:pt x="243" y="4"/>
                </a:lnTo>
                <a:lnTo>
                  <a:pt x="250" y="2"/>
                </a:lnTo>
                <a:lnTo>
                  <a:pt x="258" y="1"/>
                </a:lnTo>
                <a:lnTo>
                  <a:pt x="265" y="0"/>
                </a:lnTo>
                <a:lnTo>
                  <a:pt x="273" y="0"/>
                </a:lnTo>
                <a:lnTo>
                  <a:pt x="280" y="0"/>
                </a:lnTo>
                <a:lnTo>
                  <a:pt x="287" y="1"/>
                </a:lnTo>
                <a:lnTo>
                  <a:pt x="301" y="4"/>
                </a:lnTo>
                <a:lnTo>
                  <a:pt x="307" y="6"/>
                </a:lnTo>
                <a:lnTo>
                  <a:pt x="314" y="9"/>
                </a:lnTo>
                <a:lnTo>
                  <a:pt x="320" y="13"/>
                </a:lnTo>
                <a:lnTo>
                  <a:pt x="325" y="17"/>
                </a:lnTo>
                <a:lnTo>
                  <a:pt x="322" y="24"/>
                </a:lnTo>
                <a:lnTo>
                  <a:pt x="320" y="31"/>
                </a:lnTo>
                <a:lnTo>
                  <a:pt x="315" y="46"/>
                </a:lnTo>
                <a:lnTo>
                  <a:pt x="312" y="46"/>
                </a:lnTo>
                <a:lnTo>
                  <a:pt x="308" y="39"/>
                </a:lnTo>
                <a:lnTo>
                  <a:pt x="304" y="33"/>
                </a:lnTo>
                <a:lnTo>
                  <a:pt x="302" y="30"/>
                </a:lnTo>
                <a:lnTo>
                  <a:pt x="300" y="28"/>
                </a:lnTo>
                <a:lnTo>
                  <a:pt x="294" y="23"/>
                </a:lnTo>
                <a:lnTo>
                  <a:pt x="288" y="20"/>
                </a:lnTo>
                <a:lnTo>
                  <a:pt x="282" y="17"/>
                </a:lnTo>
                <a:lnTo>
                  <a:pt x="278" y="16"/>
                </a:lnTo>
                <a:lnTo>
                  <a:pt x="275" y="15"/>
                </a:lnTo>
                <a:lnTo>
                  <a:pt x="267" y="15"/>
                </a:lnTo>
                <a:lnTo>
                  <a:pt x="262" y="15"/>
                </a:lnTo>
                <a:lnTo>
                  <a:pt x="258" y="16"/>
                </a:lnTo>
                <a:lnTo>
                  <a:pt x="254" y="17"/>
                </a:lnTo>
                <a:lnTo>
                  <a:pt x="249" y="18"/>
                </a:lnTo>
                <a:lnTo>
                  <a:pt x="242" y="22"/>
                </a:lnTo>
                <a:lnTo>
                  <a:pt x="238" y="24"/>
                </a:lnTo>
                <a:lnTo>
                  <a:pt x="235" y="26"/>
                </a:lnTo>
                <a:lnTo>
                  <a:pt x="232" y="29"/>
                </a:lnTo>
                <a:lnTo>
                  <a:pt x="229" y="33"/>
                </a:lnTo>
                <a:lnTo>
                  <a:pt x="227" y="36"/>
                </a:lnTo>
                <a:lnTo>
                  <a:pt x="225" y="40"/>
                </a:lnTo>
                <a:lnTo>
                  <a:pt x="224" y="44"/>
                </a:lnTo>
                <a:lnTo>
                  <a:pt x="223" y="48"/>
                </a:lnTo>
                <a:lnTo>
                  <a:pt x="222" y="52"/>
                </a:lnTo>
                <a:lnTo>
                  <a:pt x="222" y="57"/>
                </a:lnTo>
                <a:lnTo>
                  <a:pt x="222" y="63"/>
                </a:lnTo>
                <a:lnTo>
                  <a:pt x="223" y="69"/>
                </a:lnTo>
                <a:lnTo>
                  <a:pt x="224" y="74"/>
                </a:lnTo>
                <a:lnTo>
                  <a:pt x="227" y="78"/>
                </a:lnTo>
                <a:lnTo>
                  <a:pt x="229" y="82"/>
                </a:lnTo>
                <a:lnTo>
                  <a:pt x="232" y="86"/>
                </a:lnTo>
                <a:lnTo>
                  <a:pt x="236" y="89"/>
                </a:lnTo>
                <a:lnTo>
                  <a:pt x="239" y="93"/>
                </a:lnTo>
                <a:lnTo>
                  <a:pt x="248" y="98"/>
                </a:lnTo>
                <a:lnTo>
                  <a:pt x="258" y="103"/>
                </a:lnTo>
                <a:lnTo>
                  <a:pt x="278" y="112"/>
                </a:lnTo>
                <a:lnTo>
                  <a:pt x="289" y="116"/>
                </a:lnTo>
                <a:lnTo>
                  <a:pt x="299" y="121"/>
                </a:lnTo>
                <a:lnTo>
                  <a:pt x="309" y="126"/>
                </a:lnTo>
                <a:lnTo>
                  <a:pt x="313" y="129"/>
                </a:lnTo>
                <a:lnTo>
                  <a:pt x="317" y="132"/>
                </a:lnTo>
                <a:lnTo>
                  <a:pt x="321" y="136"/>
                </a:lnTo>
                <a:lnTo>
                  <a:pt x="325" y="140"/>
                </a:lnTo>
                <a:lnTo>
                  <a:pt x="328" y="145"/>
                </a:lnTo>
                <a:lnTo>
                  <a:pt x="330" y="149"/>
                </a:lnTo>
                <a:lnTo>
                  <a:pt x="332" y="155"/>
                </a:lnTo>
                <a:lnTo>
                  <a:pt x="334" y="161"/>
                </a:lnTo>
                <a:lnTo>
                  <a:pt x="335" y="167"/>
                </a:lnTo>
                <a:lnTo>
                  <a:pt x="335" y="174"/>
                </a:lnTo>
                <a:lnTo>
                  <a:pt x="335" y="183"/>
                </a:lnTo>
                <a:lnTo>
                  <a:pt x="333" y="192"/>
                </a:lnTo>
                <a:lnTo>
                  <a:pt x="332" y="196"/>
                </a:lnTo>
                <a:lnTo>
                  <a:pt x="331" y="201"/>
                </a:lnTo>
                <a:lnTo>
                  <a:pt x="330" y="205"/>
                </a:lnTo>
                <a:lnTo>
                  <a:pt x="328" y="208"/>
                </a:lnTo>
                <a:lnTo>
                  <a:pt x="324" y="216"/>
                </a:lnTo>
                <a:lnTo>
                  <a:pt x="320" y="222"/>
                </a:lnTo>
                <a:lnTo>
                  <a:pt x="317" y="226"/>
                </a:lnTo>
                <a:lnTo>
                  <a:pt x="315" y="229"/>
                </a:lnTo>
                <a:lnTo>
                  <a:pt x="309" y="234"/>
                </a:lnTo>
                <a:lnTo>
                  <a:pt x="303" y="239"/>
                </a:lnTo>
                <a:lnTo>
                  <a:pt x="296" y="243"/>
                </a:lnTo>
                <a:lnTo>
                  <a:pt x="288" y="247"/>
                </a:lnTo>
                <a:lnTo>
                  <a:pt x="285" y="249"/>
                </a:lnTo>
                <a:lnTo>
                  <a:pt x="281" y="250"/>
                </a:lnTo>
                <a:lnTo>
                  <a:pt x="273" y="253"/>
                </a:lnTo>
                <a:lnTo>
                  <a:pt x="264" y="254"/>
                </a:lnTo>
                <a:lnTo>
                  <a:pt x="255" y="255"/>
                </a:lnTo>
                <a:lnTo>
                  <a:pt x="246" y="256"/>
                </a:lnTo>
                <a:lnTo>
                  <a:pt x="239" y="255"/>
                </a:lnTo>
                <a:lnTo>
                  <a:pt x="231" y="254"/>
                </a:lnTo>
                <a:lnTo>
                  <a:pt x="223" y="253"/>
                </a:lnTo>
                <a:lnTo>
                  <a:pt x="215" y="250"/>
                </a:lnTo>
                <a:lnTo>
                  <a:pt x="211" y="249"/>
                </a:lnTo>
                <a:lnTo>
                  <a:pt x="207" y="247"/>
                </a:lnTo>
                <a:lnTo>
                  <a:pt x="199" y="244"/>
                </a:lnTo>
                <a:lnTo>
                  <a:pt x="193" y="240"/>
                </a:lnTo>
                <a:lnTo>
                  <a:pt x="190" y="238"/>
                </a:lnTo>
                <a:lnTo>
                  <a:pt x="187" y="235"/>
                </a:lnTo>
                <a:lnTo>
                  <a:pt x="190" y="227"/>
                </a:lnTo>
                <a:lnTo>
                  <a:pt x="192" y="219"/>
                </a:lnTo>
                <a:lnTo>
                  <a:pt x="193" y="211"/>
                </a:lnTo>
                <a:lnTo>
                  <a:pt x="194" y="203"/>
                </a:lnTo>
                <a:lnTo>
                  <a:pt x="198" y="203"/>
                </a:lnTo>
                <a:close/>
                <a:moveTo>
                  <a:pt x="118" y="5"/>
                </a:moveTo>
                <a:lnTo>
                  <a:pt x="126" y="5"/>
                </a:lnTo>
                <a:lnTo>
                  <a:pt x="134" y="6"/>
                </a:lnTo>
                <a:lnTo>
                  <a:pt x="142" y="5"/>
                </a:lnTo>
                <a:lnTo>
                  <a:pt x="150" y="5"/>
                </a:lnTo>
                <a:lnTo>
                  <a:pt x="150" y="252"/>
                </a:lnTo>
                <a:lnTo>
                  <a:pt x="142" y="251"/>
                </a:lnTo>
                <a:lnTo>
                  <a:pt x="134" y="250"/>
                </a:lnTo>
                <a:lnTo>
                  <a:pt x="126" y="251"/>
                </a:lnTo>
                <a:lnTo>
                  <a:pt x="118" y="252"/>
                </a:lnTo>
                <a:lnTo>
                  <a:pt x="118" y="5"/>
                </a:lnTo>
                <a:close/>
                <a:moveTo>
                  <a:pt x="76" y="219"/>
                </a:moveTo>
                <a:lnTo>
                  <a:pt x="76" y="227"/>
                </a:lnTo>
                <a:lnTo>
                  <a:pt x="76" y="236"/>
                </a:lnTo>
                <a:lnTo>
                  <a:pt x="75" y="239"/>
                </a:lnTo>
                <a:lnTo>
                  <a:pt x="74" y="243"/>
                </a:lnTo>
                <a:lnTo>
                  <a:pt x="72" y="251"/>
                </a:lnTo>
                <a:lnTo>
                  <a:pt x="70" y="258"/>
                </a:lnTo>
                <a:lnTo>
                  <a:pt x="66" y="264"/>
                </a:lnTo>
                <a:lnTo>
                  <a:pt x="62" y="271"/>
                </a:lnTo>
                <a:lnTo>
                  <a:pt x="58" y="276"/>
                </a:lnTo>
                <a:lnTo>
                  <a:pt x="53" y="281"/>
                </a:lnTo>
                <a:lnTo>
                  <a:pt x="47" y="286"/>
                </a:lnTo>
                <a:lnTo>
                  <a:pt x="41" y="290"/>
                </a:lnTo>
                <a:lnTo>
                  <a:pt x="35" y="293"/>
                </a:lnTo>
                <a:lnTo>
                  <a:pt x="27" y="296"/>
                </a:lnTo>
                <a:lnTo>
                  <a:pt x="20" y="298"/>
                </a:lnTo>
                <a:lnTo>
                  <a:pt x="12" y="299"/>
                </a:lnTo>
                <a:lnTo>
                  <a:pt x="3" y="300"/>
                </a:lnTo>
                <a:lnTo>
                  <a:pt x="0" y="290"/>
                </a:lnTo>
                <a:lnTo>
                  <a:pt x="7" y="290"/>
                </a:lnTo>
                <a:lnTo>
                  <a:pt x="14" y="288"/>
                </a:lnTo>
                <a:lnTo>
                  <a:pt x="19" y="286"/>
                </a:lnTo>
                <a:lnTo>
                  <a:pt x="24" y="284"/>
                </a:lnTo>
                <a:lnTo>
                  <a:pt x="28" y="281"/>
                </a:lnTo>
                <a:lnTo>
                  <a:pt x="30" y="279"/>
                </a:lnTo>
                <a:lnTo>
                  <a:pt x="32" y="277"/>
                </a:lnTo>
                <a:lnTo>
                  <a:pt x="35" y="273"/>
                </a:lnTo>
                <a:lnTo>
                  <a:pt x="37" y="268"/>
                </a:lnTo>
                <a:lnTo>
                  <a:pt x="40" y="264"/>
                </a:lnTo>
                <a:lnTo>
                  <a:pt x="41" y="258"/>
                </a:lnTo>
                <a:lnTo>
                  <a:pt x="42" y="253"/>
                </a:lnTo>
                <a:lnTo>
                  <a:pt x="43" y="247"/>
                </a:lnTo>
                <a:lnTo>
                  <a:pt x="44" y="236"/>
                </a:lnTo>
                <a:lnTo>
                  <a:pt x="45" y="224"/>
                </a:lnTo>
                <a:lnTo>
                  <a:pt x="45" y="5"/>
                </a:lnTo>
                <a:lnTo>
                  <a:pt x="53" y="5"/>
                </a:lnTo>
                <a:lnTo>
                  <a:pt x="61" y="6"/>
                </a:lnTo>
                <a:lnTo>
                  <a:pt x="68" y="5"/>
                </a:lnTo>
                <a:lnTo>
                  <a:pt x="76" y="5"/>
                </a:lnTo>
                <a:lnTo>
                  <a:pt x="76" y="219"/>
                </a:lnTo>
                <a:close/>
              </a:path>
            </a:pathLst>
          </a:custGeom>
          <a:solidFill>
            <a:srgbClr val="D95900"/>
          </a:solidFill>
          <a:ln w="9525">
            <a:noFill/>
            <a:round/>
            <a:headEnd/>
            <a:tailEnd/>
          </a:ln>
        </p:spPr>
        <p:txBody>
          <a:bodyPr/>
          <a:lstStyle/>
          <a:p>
            <a:pPr>
              <a:defRPr/>
            </a:pPr>
            <a:endParaRPr lang="en-GB" dirty="0"/>
          </a:p>
        </p:txBody>
      </p:sp>
      <p:sp>
        <p:nvSpPr>
          <p:cNvPr id="3077" name="Line 5"/>
          <p:cNvSpPr>
            <a:spLocks noChangeShapeType="1"/>
          </p:cNvSpPr>
          <p:nvPr userDrawn="1"/>
        </p:nvSpPr>
        <p:spPr bwMode="auto">
          <a:xfrm>
            <a:off x="223838" y="1182688"/>
            <a:ext cx="8637587" cy="0"/>
          </a:xfrm>
          <a:prstGeom prst="line">
            <a:avLst/>
          </a:prstGeom>
          <a:noFill/>
          <a:ln w="12700">
            <a:solidFill>
              <a:srgbClr val="9CA1BD"/>
            </a:solidFill>
            <a:round/>
            <a:headEnd/>
            <a:tailEnd/>
          </a:ln>
          <a:effectLst/>
        </p:spPr>
        <p:txBody>
          <a:bodyPr/>
          <a:lstStyle/>
          <a:p>
            <a:pPr>
              <a:defRPr/>
            </a:pPr>
            <a:endParaRPr lang="en-GB" dirty="0"/>
          </a:p>
        </p:txBody>
      </p:sp>
      <p:sp>
        <p:nvSpPr>
          <p:cNvPr id="3079" name="Rectangle 7"/>
          <p:cNvSpPr>
            <a:spLocks noChangeArrowheads="1"/>
          </p:cNvSpPr>
          <p:nvPr userDrawn="1"/>
        </p:nvSpPr>
        <p:spPr bwMode="auto">
          <a:xfrm>
            <a:off x="250825" y="6381750"/>
            <a:ext cx="8637588" cy="252413"/>
          </a:xfrm>
          <a:prstGeom prst="rect">
            <a:avLst/>
          </a:prstGeom>
          <a:solidFill>
            <a:srgbClr val="293352"/>
          </a:solidFill>
          <a:ln w="9525">
            <a:noFill/>
            <a:miter lim="800000"/>
            <a:headEnd/>
            <a:tailEnd/>
          </a:ln>
          <a:effectLst/>
        </p:spPr>
        <p:txBody>
          <a:bodyPr wrap="none" anchor="ctr"/>
          <a:lstStyle/>
          <a:p>
            <a:pPr>
              <a:defRPr/>
            </a:pPr>
            <a:endParaRPr lang="en-GB" dirty="0"/>
          </a:p>
        </p:txBody>
      </p:sp>
      <p:sp>
        <p:nvSpPr>
          <p:cNvPr id="3080" name="Rectangle 8"/>
          <p:cNvSpPr>
            <a:spLocks noChangeArrowheads="1"/>
          </p:cNvSpPr>
          <p:nvPr userDrawn="1"/>
        </p:nvSpPr>
        <p:spPr bwMode="auto">
          <a:xfrm>
            <a:off x="234950" y="6381750"/>
            <a:ext cx="4337050" cy="244475"/>
          </a:xfrm>
          <a:prstGeom prst="rect">
            <a:avLst/>
          </a:prstGeom>
          <a:noFill/>
          <a:ln w="9525">
            <a:noFill/>
            <a:miter lim="800000"/>
            <a:headEnd/>
            <a:tailEnd/>
          </a:ln>
          <a:effectLst/>
        </p:spPr>
        <p:txBody>
          <a:bodyPr>
            <a:spAutoFit/>
          </a:bodyPr>
          <a:lstStyle/>
          <a:p>
            <a:pPr>
              <a:defRPr/>
            </a:pPr>
            <a:r>
              <a:rPr lang="en-GB" sz="1000" b="1" dirty="0">
                <a:solidFill>
                  <a:srgbClr val="9CA1BD"/>
                </a:solidFill>
              </a:rPr>
              <a:t>Joint Information Systems Committee</a:t>
            </a:r>
          </a:p>
        </p:txBody>
      </p:sp>
      <p:sp>
        <p:nvSpPr>
          <p:cNvPr id="3081" name="Rectangle 9"/>
          <p:cNvSpPr>
            <a:spLocks noGrp="1" noChangeArrowheads="1"/>
          </p:cNvSpPr>
          <p:nvPr>
            <p:ph type="sldNum" sz="quarter" idx="4"/>
          </p:nvPr>
        </p:nvSpPr>
        <p:spPr bwMode="auto">
          <a:xfrm>
            <a:off x="4859338" y="6394450"/>
            <a:ext cx="3960812" cy="20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pPr>
              <a:defRPr/>
            </a:pPr>
            <a:fld id="{10EB3EDB-A4E1-4BC5-881D-1D441813EB6A}" type="datetime1">
              <a:rPr lang="en-GB"/>
              <a:pPr>
                <a:defRPr/>
              </a:pPr>
              <a:t>15/10/2010</a:t>
            </a:fld>
            <a:r>
              <a:rPr lang="en-GB" dirty="0"/>
              <a:t> </a:t>
            </a:r>
            <a:r>
              <a:rPr lang="en-GB" b="1" dirty="0">
                <a:solidFill>
                  <a:srgbClr val="9CA1BD"/>
                </a:solidFill>
              </a:rPr>
              <a:t>| </a:t>
            </a:r>
            <a:r>
              <a:rPr lang="en-GB" dirty="0"/>
              <a:t>Supporting education and research </a:t>
            </a:r>
            <a:r>
              <a:rPr lang="en-GB" b="1" dirty="0">
                <a:solidFill>
                  <a:srgbClr val="9CA1BD"/>
                </a:solidFill>
              </a:rPr>
              <a:t>|</a:t>
            </a:r>
            <a:r>
              <a:rPr lang="en-GB" dirty="0"/>
              <a:t> Slide </a:t>
            </a:r>
            <a:fld id="{E26DC678-18A4-4870-9F5E-4F0F7B6B7A78}" type="slidenum">
              <a:rPr lang="en-GB" b="1">
                <a:solidFill>
                  <a:srgbClr val="9CA1BD"/>
                </a:solidFill>
              </a:rPr>
              <a:pPr>
                <a:defRPr/>
              </a:pPr>
              <a:t>‹#›</a:t>
            </a:fld>
            <a:endParaRPr lang="en-GB" b="1" dirty="0">
              <a:solidFill>
                <a:srgbClr val="9CA1BD"/>
              </a:solidFill>
            </a:endParaRPr>
          </a:p>
        </p:txBody>
      </p:sp>
    </p:spTree>
  </p:cSld>
  <p:clrMap bg1="lt1" tx1="dk1" bg2="lt2" tx2="dk2" accent1="accent1" accent2="accent2" accent3="accent3" accent4="accent4" accent5="accent5" accent6="accent6" hlink="hlink" folHlink="folHlink"/>
  <p:sldLayoutIdLst>
    <p:sldLayoutId id="2147483888"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r" rtl="0" eaLnBrk="0" fontAlgn="base" hangingPunct="0">
        <a:spcBef>
          <a:spcPct val="0"/>
        </a:spcBef>
        <a:spcAft>
          <a:spcPct val="0"/>
        </a:spcAft>
        <a:defRPr sz="2400">
          <a:solidFill>
            <a:srgbClr val="293352"/>
          </a:solidFill>
          <a:latin typeface="+mj-lt"/>
          <a:ea typeface="+mj-ea"/>
          <a:cs typeface="+mj-cs"/>
        </a:defRPr>
      </a:lvl1pPr>
      <a:lvl2pPr algn="r" rtl="0" eaLnBrk="0" fontAlgn="base" hangingPunct="0">
        <a:spcBef>
          <a:spcPct val="0"/>
        </a:spcBef>
        <a:spcAft>
          <a:spcPct val="0"/>
        </a:spcAft>
        <a:defRPr sz="2400">
          <a:solidFill>
            <a:srgbClr val="293352"/>
          </a:solidFill>
          <a:latin typeface="Arial" charset="0"/>
        </a:defRPr>
      </a:lvl2pPr>
      <a:lvl3pPr algn="r" rtl="0" eaLnBrk="0" fontAlgn="base" hangingPunct="0">
        <a:spcBef>
          <a:spcPct val="0"/>
        </a:spcBef>
        <a:spcAft>
          <a:spcPct val="0"/>
        </a:spcAft>
        <a:defRPr sz="2400">
          <a:solidFill>
            <a:srgbClr val="293352"/>
          </a:solidFill>
          <a:latin typeface="Arial" charset="0"/>
        </a:defRPr>
      </a:lvl3pPr>
      <a:lvl4pPr algn="r" rtl="0" eaLnBrk="0" fontAlgn="base" hangingPunct="0">
        <a:spcBef>
          <a:spcPct val="0"/>
        </a:spcBef>
        <a:spcAft>
          <a:spcPct val="0"/>
        </a:spcAft>
        <a:defRPr sz="2400">
          <a:solidFill>
            <a:srgbClr val="293352"/>
          </a:solidFill>
          <a:latin typeface="Arial" charset="0"/>
        </a:defRPr>
      </a:lvl4pPr>
      <a:lvl5pPr algn="r" rtl="0" eaLnBrk="0" fontAlgn="base" hangingPunct="0">
        <a:spcBef>
          <a:spcPct val="0"/>
        </a:spcBef>
        <a:spcAft>
          <a:spcPct val="0"/>
        </a:spcAft>
        <a:defRPr sz="2400">
          <a:solidFill>
            <a:srgbClr val="293352"/>
          </a:solidFill>
          <a:latin typeface="Arial" charset="0"/>
        </a:defRPr>
      </a:lvl5pPr>
      <a:lvl6pPr marL="457200" algn="r" rtl="0" fontAlgn="base">
        <a:spcBef>
          <a:spcPct val="0"/>
        </a:spcBef>
        <a:spcAft>
          <a:spcPct val="0"/>
        </a:spcAft>
        <a:defRPr sz="2400">
          <a:solidFill>
            <a:srgbClr val="293352"/>
          </a:solidFill>
          <a:latin typeface="Arial" charset="0"/>
        </a:defRPr>
      </a:lvl6pPr>
      <a:lvl7pPr marL="914400" algn="r" rtl="0" fontAlgn="base">
        <a:spcBef>
          <a:spcPct val="0"/>
        </a:spcBef>
        <a:spcAft>
          <a:spcPct val="0"/>
        </a:spcAft>
        <a:defRPr sz="2400">
          <a:solidFill>
            <a:srgbClr val="293352"/>
          </a:solidFill>
          <a:latin typeface="Arial" charset="0"/>
        </a:defRPr>
      </a:lvl7pPr>
      <a:lvl8pPr marL="1371600" algn="r" rtl="0" fontAlgn="base">
        <a:spcBef>
          <a:spcPct val="0"/>
        </a:spcBef>
        <a:spcAft>
          <a:spcPct val="0"/>
        </a:spcAft>
        <a:defRPr sz="2400">
          <a:solidFill>
            <a:srgbClr val="293352"/>
          </a:solidFill>
          <a:latin typeface="Arial" charset="0"/>
        </a:defRPr>
      </a:lvl8pPr>
      <a:lvl9pPr marL="1828800" algn="r" rtl="0" fontAlgn="base">
        <a:spcBef>
          <a:spcPct val="0"/>
        </a:spcBef>
        <a:spcAft>
          <a:spcPct val="0"/>
        </a:spcAft>
        <a:defRPr sz="2400">
          <a:solidFill>
            <a:srgbClr val="293352"/>
          </a:solidFill>
          <a:latin typeface="Arial" charset="0"/>
        </a:defRPr>
      </a:lvl9pPr>
    </p:titleStyle>
    <p:bodyStyle>
      <a:lvl1pPr marL="342900" indent="-342900" algn="l" rtl="0" eaLnBrk="0" fontAlgn="base" hangingPunct="0">
        <a:spcBef>
          <a:spcPct val="50000"/>
        </a:spcBef>
        <a:spcAft>
          <a:spcPct val="0"/>
        </a:spcAft>
        <a:buClr>
          <a:srgbClr val="EBAD14"/>
        </a:buClr>
        <a:buFont typeface="Wingdings" pitchFamily="1" charset="2"/>
        <a:buChar char="n"/>
        <a:defRPr sz="2000">
          <a:solidFill>
            <a:srgbClr val="293352"/>
          </a:solidFill>
          <a:latin typeface="+mn-lt"/>
          <a:ea typeface="+mn-ea"/>
          <a:cs typeface="+mn-cs"/>
        </a:defRPr>
      </a:lvl1pPr>
      <a:lvl2pPr marL="742950" indent="-285750" algn="l" rtl="0" eaLnBrk="0" fontAlgn="base" hangingPunct="0">
        <a:spcBef>
          <a:spcPct val="50000"/>
        </a:spcBef>
        <a:spcAft>
          <a:spcPct val="0"/>
        </a:spcAft>
        <a:buChar char="–"/>
        <a:defRPr>
          <a:solidFill>
            <a:srgbClr val="293352"/>
          </a:solidFill>
          <a:latin typeface="+mn-lt"/>
        </a:defRPr>
      </a:lvl2pPr>
      <a:lvl3pPr marL="1143000" indent="-228600" algn="l" rtl="0" eaLnBrk="0" fontAlgn="base" hangingPunct="0">
        <a:spcBef>
          <a:spcPct val="50000"/>
        </a:spcBef>
        <a:spcAft>
          <a:spcPct val="0"/>
        </a:spcAft>
        <a:buChar char="•"/>
        <a:defRPr>
          <a:solidFill>
            <a:srgbClr val="293352"/>
          </a:solidFill>
          <a:latin typeface="+mn-lt"/>
        </a:defRPr>
      </a:lvl3pPr>
      <a:lvl4pPr marL="1600200" indent="-228600" algn="l" rtl="0" eaLnBrk="0" fontAlgn="base" hangingPunct="0">
        <a:spcBef>
          <a:spcPct val="50000"/>
        </a:spcBef>
        <a:spcAft>
          <a:spcPct val="0"/>
        </a:spcAft>
        <a:buChar char="–"/>
        <a:defRPr>
          <a:solidFill>
            <a:srgbClr val="293352"/>
          </a:solidFill>
          <a:latin typeface="+mn-lt"/>
        </a:defRPr>
      </a:lvl4pPr>
      <a:lvl5pPr marL="2057400" indent="-228600" algn="l" rtl="0" eaLnBrk="0" fontAlgn="base" hangingPunct="0">
        <a:spcBef>
          <a:spcPct val="50000"/>
        </a:spcBef>
        <a:spcAft>
          <a:spcPct val="0"/>
        </a:spcAft>
        <a:buChar char="»"/>
        <a:defRPr>
          <a:solidFill>
            <a:srgbClr val="293352"/>
          </a:solidFill>
          <a:latin typeface="+mn-lt"/>
        </a:defRPr>
      </a:lvl5pPr>
      <a:lvl6pPr marL="2514600" indent="-228600" algn="l" rtl="0" fontAlgn="base">
        <a:spcBef>
          <a:spcPct val="50000"/>
        </a:spcBef>
        <a:spcAft>
          <a:spcPct val="0"/>
        </a:spcAft>
        <a:buChar char="»"/>
        <a:defRPr>
          <a:solidFill>
            <a:srgbClr val="293352"/>
          </a:solidFill>
          <a:latin typeface="+mn-lt"/>
        </a:defRPr>
      </a:lvl6pPr>
      <a:lvl7pPr marL="2971800" indent="-228600" algn="l" rtl="0" fontAlgn="base">
        <a:spcBef>
          <a:spcPct val="50000"/>
        </a:spcBef>
        <a:spcAft>
          <a:spcPct val="0"/>
        </a:spcAft>
        <a:buChar char="»"/>
        <a:defRPr>
          <a:solidFill>
            <a:srgbClr val="293352"/>
          </a:solidFill>
          <a:latin typeface="+mn-lt"/>
        </a:defRPr>
      </a:lvl7pPr>
      <a:lvl8pPr marL="3429000" indent="-228600" algn="l" rtl="0" fontAlgn="base">
        <a:spcBef>
          <a:spcPct val="50000"/>
        </a:spcBef>
        <a:spcAft>
          <a:spcPct val="0"/>
        </a:spcAft>
        <a:buChar char="»"/>
        <a:defRPr>
          <a:solidFill>
            <a:srgbClr val="293352"/>
          </a:solidFill>
          <a:latin typeface="+mn-lt"/>
        </a:defRPr>
      </a:lvl8pPr>
      <a:lvl9pPr marL="3886200" indent="-228600" algn="l" rtl="0" fontAlgn="base">
        <a:spcBef>
          <a:spcPct val="50000"/>
        </a:spcBef>
        <a:spcAft>
          <a:spcPct val="0"/>
        </a:spcAft>
        <a:buChar char="»"/>
        <a:defRPr>
          <a:solidFill>
            <a:srgbClr val="2933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cartoons.ac.uk/" TargetMode="Externa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hyperlink" Target="http://www.jisc.ac.uk/whatwedo/programmes/inf11/digpres/bril.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jisc.ac.uk/publicatio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porter@jisc.ac.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jisc.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www.procureweb.ac.uk/" TargetMode="External"/><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10"/>
          </p:nvPr>
        </p:nvSpPr>
        <p:spPr>
          <a:noFill/>
        </p:spPr>
        <p:txBody>
          <a:bodyPr/>
          <a:lstStyle/>
          <a:p>
            <a:fld id="{B00EC75D-DB88-4800-9038-631A9B2F8EE6}" type="datetime1">
              <a:rPr lang="en-GB" smtClean="0"/>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3EB392E-4A9D-4C77-8887-8F113223061E}" type="slidenum">
              <a:rPr lang="en-GB" b="1" smtClean="0">
                <a:solidFill>
                  <a:srgbClr val="9CA1BD"/>
                </a:solidFill>
              </a:rPr>
              <a:pPr/>
              <a:t>1</a:t>
            </a:fld>
            <a:endParaRPr lang="en-GB" b="1" smtClean="0">
              <a:solidFill>
                <a:srgbClr val="9CA1BD"/>
              </a:solidFill>
            </a:endParaRPr>
          </a:p>
        </p:txBody>
      </p:sp>
      <p:sp>
        <p:nvSpPr>
          <p:cNvPr id="3075" name="Rectangle 2"/>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endParaRPr lang="en-GB"/>
          </a:p>
        </p:txBody>
      </p:sp>
      <p:sp>
        <p:nvSpPr>
          <p:cNvPr id="3076" name="Rectangle 3"/>
          <p:cNvSpPr>
            <a:spLocks noChangeArrowheads="1"/>
          </p:cNvSpPr>
          <p:nvPr/>
        </p:nvSpPr>
        <p:spPr bwMode="auto">
          <a:xfrm>
            <a:off x="250825" y="6381750"/>
            <a:ext cx="8637588" cy="252413"/>
          </a:xfrm>
          <a:prstGeom prst="rect">
            <a:avLst/>
          </a:prstGeom>
          <a:solidFill>
            <a:srgbClr val="293352"/>
          </a:solidFill>
          <a:ln w="9525">
            <a:noFill/>
            <a:miter lim="800000"/>
            <a:headEnd/>
            <a:tailEnd/>
          </a:ln>
        </p:spPr>
        <p:txBody>
          <a:bodyPr wrap="none" anchor="ctr"/>
          <a:lstStyle/>
          <a:p>
            <a:endParaRPr lang="en-GB"/>
          </a:p>
        </p:txBody>
      </p:sp>
      <p:sp>
        <p:nvSpPr>
          <p:cNvPr id="3077" name="Rectangle 4"/>
          <p:cNvSpPr>
            <a:spLocks noChangeArrowheads="1"/>
          </p:cNvSpPr>
          <p:nvPr/>
        </p:nvSpPr>
        <p:spPr bwMode="auto">
          <a:xfrm>
            <a:off x="250825" y="261938"/>
            <a:ext cx="8637588" cy="1943100"/>
          </a:xfrm>
          <a:prstGeom prst="rect">
            <a:avLst/>
          </a:prstGeom>
          <a:solidFill>
            <a:srgbClr val="293352"/>
          </a:solidFill>
          <a:ln w="9525">
            <a:noFill/>
            <a:miter lim="800000"/>
            <a:headEnd/>
            <a:tailEnd/>
          </a:ln>
        </p:spPr>
        <p:txBody>
          <a:bodyPr wrap="none" anchor="ctr"/>
          <a:lstStyle/>
          <a:p>
            <a:endParaRPr lang="en-GB"/>
          </a:p>
        </p:txBody>
      </p:sp>
      <p:sp>
        <p:nvSpPr>
          <p:cNvPr id="3078" name="Rectangle 5"/>
          <p:cNvSpPr>
            <a:spLocks noGrp="1" noChangeArrowheads="1"/>
          </p:cNvSpPr>
          <p:nvPr>
            <p:ph type="ctrTitle"/>
          </p:nvPr>
        </p:nvSpPr>
        <p:spPr>
          <a:xfrm>
            <a:off x="250825" y="908720"/>
            <a:ext cx="8569325" cy="574675"/>
          </a:xfrm>
          <a:noFill/>
        </p:spPr>
        <p:txBody>
          <a:bodyPr/>
          <a:lstStyle/>
          <a:p>
            <a:pPr eaLnBrk="1" hangingPunct="1"/>
            <a:r>
              <a:rPr lang="en-GB" sz="2600" b="1" dirty="0" smtClean="0">
                <a:solidFill>
                  <a:srgbClr val="9CA1BD"/>
                </a:solidFill>
              </a:rPr>
              <a:t>Collaboration in a Competitive Environment: Sustaining Success through Shared Services</a:t>
            </a:r>
          </a:p>
        </p:txBody>
      </p:sp>
      <p:sp>
        <p:nvSpPr>
          <p:cNvPr id="3079" name="Rectangle 6"/>
          <p:cNvSpPr>
            <a:spLocks noGrp="1" noChangeArrowheads="1"/>
          </p:cNvSpPr>
          <p:nvPr>
            <p:ph type="subTitle" idx="4294967295"/>
          </p:nvPr>
        </p:nvSpPr>
        <p:spPr>
          <a:xfrm>
            <a:off x="130175" y="1771650"/>
            <a:ext cx="8688388" cy="288925"/>
          </a:xfrm>
          <a:noFill/>
        </p:spPr>
        <p:txBody>
          <a:bodyPr/>
          <a:lstStyle/>
          <a:p>
            <a:pPr algn="r" eaLnBrk="1" hangingPunct="1">
              <a:lnSpc>
                <a:spcPct val="80000"/>
              </a:lnSpc>
              <a:buFont typeface="Wingdings" pitchFamily="1" charset="2"/>
              <a:buNone/>
            </a:pPr>
            <a:r>
              <a:rPr lang="en-GB" sz="2200" smtClean="0">
                <a:solidFill>
                  <a:schemeClr val="bg1"/>
                </a:solidFill>
              </a:rPr>
              <a:t>Sarah Porter, Head of Innovation, JISC</a:t>
            </a:r>
          </a:p>
        </p:txBody>
      </p:sp>
      <p:pic>
        <p:nvPicPr>
          <p:cNvPr id="3080" name="Picture 7" descr="10180742-2"/>
          <p:cNvPicPr>
            <a:picLocks noChangeAspect="1" noChangeArrowheads="1"/>
          </p:cNvPicPr>
          <p:nvPr/>
        </p:nvPicPr>
        <p:blipFill>
          <a:blip r:embed="rId3" cstate="print"/>
          <a:srcRect/>
          <a:stretch>
            <a:fillRect/>
          </a:stretch>
        </p:blipFill>
        <p:spPr bwMode="auto">
          <a:xfrm>
            <a:off x="250825" y="2406650"/>
            <a:ext cx="8636000" cy="3975100"/>
          </a:xfrm>
          <a:prstGeom prst="rect">
            <a:avLst/>
          </a:prstGeom>
          <a:noFill/>
          <a:ln w="9525">
            <a:noFill/>
            <a:miter lim="800000"/>
            <a:headEnd/>
            <a:tailEnd/>
          </a:ln>
        </p:spPr>
      </p:pic>
      <p:sp>
        <p:nvSpPr>
          <p:cNvPr id="3081" name="Rectangle 8"/>
          <p:cNvSpPr>
            <a:spLocks noChangeArrowheads="1"/>
          </p:cNvSpPr>
          <p:nvPr/>
        </p:nvSpPr>
        <p:spPr bwMode="auto">
          <a:xfrm>
            <a:off x="234950" y="6381750"/>
            <a:ext cx="4337050" cy="244475"/>
          </a:xfrm>
          <a:prstGeom prst="rect">
            <a:avLst/>
          </a:prstGeom>
          <a:noFill/>
          <a:ln w="9525">
            <a:noFill/>
            <a:miter lim="800000"/>
            <a:headEnd/>
            <a:tailEnd/>
          </a:ln>
        </p:spPr>
        <p:txBody>
          <a:bodyPr>
            <a:spAutoFit/>
          </a:bodyPr>
          <a:lstStyle/>
          <a:p>
            <a:r>
              <a:rPr lang="en-GB" sz="1000" b="1">
                <a:solidFill>
                  <a:srgbClr val="9CA1BD"/>
                </a:solidFill>
              </a:rPr>
              <a:t>Joint Information Systems Committee</a:t>
            </a:r>
          </a:p>
        </p:txBody>
      </p:sp>
      <p:sp>
        <p:nvSpPr>
          <p:cNvPr id="3082" name="Rectangle 9"/>
          <p:cNvSpPr>
            <a:spLocks noChangeArrowheads="1"/>
          </p:cNvSpPr>
          <p:nvPr/>
        </p:nvSpPr>
        <p:spPr bwMode="auto">
          <a:xfrm>
            <a:off x="4500563" y="6381750"/>
            <a:ext cx="4337050" cy="244475"/>
          </a:xfrm>
          <a:prstGeom prst="rect">
            <a:avLst/>
          </a:prstGeom>
          <a:noFill/>
          <a:ln w="9525">
            <a:noFill/>
            <a:miter lim="800000"/>
            <a:headEnd/>
            <a:tailEnd/>
          </a:ln>
        </p:spPr>
        <p:txBody>
          <a:bodyPr>
            <a:spAutoFit/>
          </a:bodyPr>
          <a:lstStyle/>
          <a:p>
            <a:pPr algn="r"/>
            <a:r>
              <a:rPr lang="en-GB" sz="1000">
                <a:solidFill>
                  <a:schemeClr val="bg1"/>
                </a:solidFill>
              </a:rPr>
              <a:t>Supporting education and research</a:t>
            </a:r>
          </a:p>
        </p:txBody>
      </p:sp>
      <p:sp>
        <p:nvSpPr>
          <p:cNvPr id="3083" name="Freeform 10"/>
          <p:cNvSpPr>
            <a:spLocks noEditPoints="1"/>
          </p:cNvSpPr>
          <p:nvPr/>
        </p:nvSpPr>
        <p:spPr bwMode="auto">
          <a:xfrm>
            <a:off x="469900" y="446088"/>
            <a:ext cx="912813" cy="476250"/>
          </a:xfrm>
          <a:custGeom>
            <a:avLst/>
            <a:gdLst>
              <a:gd name="T0" fmla="*/ 2147483647 w 575"/>
              <a:gd name="T1" fmla="*/ 2147483647 h 300"/>
              <a:gd name="T2" fmla="*/ 2147483647 w 575"/>
              <a:gd name="T3" fmla="*/ 2147483647 h 300"/>
              <a:gd name="T4" fmla="*/ 2147483647 w 575"/>
              <a:gd name="T5" fmla="*/ 2147483647 h 300"/>
              <a:gd name="T6" fmla="*/ 2147483647 w 575"/>
              <a:gd name="T7" fmla="*/ 2147483647 h 300"/>
              <a:gd name="T8" fmla="*/ 2147483647 w 575"/>
              <a:gd name="T9" fmla="*/ 2147483647 h 300"/>
              <a:gd name="T10" fmla="*/ 2147483647 w 575"/>
              <a:gd name="T11" fmla="*/ 2147483647 h 300"/>
              <a:gd name="T12" fmla="*/ 2147483647 w 575"/>
              <a:gd name="T13" fmla="*/ 2147483647 h 300"/>
              <a:gd name="T14" fmla="*/ 2147483647 w 575"/>
              <a:gd name="T15" fmla="*/ 2147483647 h 300"/>
              <a:gd name="T16" fmla="*/ 2147483647 w 575"/>
              <a:gd name="T17" fmla="*/ 0 h 300"/>
              <a:gd name="T18" fmla="*/ 2147483647 w 575"/>
              <a:gd name="T19" fmla="*/ 2147483647 h 300"/>
              <a:gd name="T20" fmla="*/ 2147483647 w 575"/>
              <a:gd name="T21" fmla="*/ 2147483647 h 300"/>
              <a:gd name="T22" fmla="*/ 2147483647 w 575"/>
              <a:gd name="T23" fmla="*/ 2147483647 h 300"/>
              <a:gd name="T24" fmla="*/ 2147483647 w 575"/>
              <a:gd name="T25" fmla="*/ 2147483647 h 300"/>
              <a:gd name="T26" fmla="*/ 2147483647 w 575"/>
              <a:gd name="T27" fmla="*/ 2147483647 h 300"/>
              <a:gd name="T28" fmla="*/ 2147483647 w 575"/>
              <a:gd name="T29" fmla="*/ 2147483647 h 300"/>
              <a:gd name="T30" fmla="*/ 2147483647 w 575"/>
              <a:gd name="T31" fmla="*/ 2147483647 h 300"/>
              <a:gd name="T32" fmla="*/ 2147483647 w 575"/>
              <a:gd name="T33" fmla="*/ 2147483647 h 300"/>
              <a:gd name="T34" fmla="*/ 2147483647 w 575"/>
              <a:gd name="T35" fmla="*/ 2147483647 h 300"/>
              <a:gd name="T36" fmla="*/ 2147483647 w 575"/>
              <a:gd name="T37" fmla="*/ 2147483647 h 300"/>
              <a:gd name="T38" fmla="*/ 2147483647 w 575"/>
              <a:gd name="T39" fmla="*/ 2147483647 h 300"/>
              <a:gd name="T40" fmla="*/ 2147483647 w 575"/>
              <a:gd name="T41" fmla="*/ 2147483647 h 300"/>
              <a:gd name="T42" fmla="*/ 2147483647 w 575"/>
              <a:gd name="T43" fmla="*/ 2147483647 h 300"/>
              <a:gd name="T44" fmla="*/ 2147483647 w 575"/>
              <a:gd name="T45" fmla="*/ 2147483647 h 300"/>
              <a:gd name="T46" fmla="*/ 2147483647 w 575"/>
              <a:gd name="T47" fmla="*/ 2147483647 h 300"/>
              <a:gd name="T48" fmla="*/ 2147483647 w 575"/>
              <a:gd name="T49" fmla="*/ 2147483647 h 300"/>
              <a:gd name="T50" fmla="*/ 2147483647 w 575"/>
              <a:gd name="T51" fmla="*/ 2147483647 h 300"/>
              <a:gd name="T52" fmla="*/ 2147483647 w 575"/>
              <a:gd name="T53" fmla="*/ 2147483647 h 300"/>
              <a:gd name="T54" fmla="*/ 2147483647 w 575"/>
              <a:gd name="T55" fmla="*/ 2147483647 h 300"/>
              <a:gd name="T56" fmla="*/ 2147483647 w 575"/>
              <a:gd name="T57" fmla="*/ 2147483647 h 300"/>
              <a:gd name="T58" fmla="*/ 2147483647 w 575"/>
              <a:gd name="T59" fmla="*/ 2147483647 h 300"/>
              <a:gd name="T60" fmla="*/ 2147483647 w 575"/>
              <a:gd name="T61" fmla="*/ 2147483647 h 300"/>
              <a:gd name="T62" fmla="*/ 2147483647 w 575"/>
              <a:gd name="T63" fmla="*/ 2147483647 h 300"/>
              <a:gd name="T64" fmla="*/ 2147483647 w 575"/>
              <a:gd name="T65" fmla="*/ 2147483647 h 300"/>
              <a:gd name="T66" fmla="*/ 2147483647 w 575"/>
              <a:gd name="T67" fmla="*/ 2147483647 h 300"/>
              <a:gd name="T68" fmla="*/ 2147483647 w 575"/>
              <a:gd name="T69" fmla="*/ 2147483647 h 300"/>
              <a:gd name="T70" fmla="*/ 2147483647 w 575"/>
              <a:gd name="T71" fmla="*/ 2147483647 h 300"/>
              <a:gd name="T72" fmla="*/ 2147483647 w 575"/>
              <a:gd name="T73" fmla="*/ 2147483647 h 300"/>
              <a:gd name="T74" fmla="*/ 2147483647 w 575"/>
              <a:gd name="T75" fmla="*/ 2147483647 h 300"/>
              <a:gd name="T76" fmla="*/ 2147483647 w 575"/>
              <a:gd name="T77" fmla="*/ 2147483647 h 300"/>
              <a:gd name="T78" fmla="*/ 2147483647 w 575"/>
              <a:gd name="T79" fmla="*/ 2147483647 h 300"/>
              <a:gd name="T80" fmla="*/ 2147483647 w 575"/>
              <a:gd name="T81" fmla="*/ 2147483647 h 300"/>
              <a:gd name="T82" fmla="*/ 2147483647 w 575"/>
              <a:gd name="T83" fmla="*/ 2147483647 h 300"/>
              <a:gd name="T84" fmla="*/ 2147483647 w 575"/>
              <a:gd name="T85" fmla="*/ 2147483647 h 300"/>
              <a:gd name="T86" fmla="*/ 2147483647 w 575"/>
              <a:gd name="T87" fmla="*/ 2147483647 h 300"/>
              <a:gd name="T88" fmla="*/ 2147483647 w 575"/>
              <a:gd name="T89" fmla="*/ 2147483647 h 300"/>
              <a:gd name="T90" fmla="*/ 2147483647 w 575"/>
              <a:gd name="T91" fmla="*/ 2147483647 h 300"/>
              <a:gd name="T92" fmla="*/ 2147483647 w 575"/>
              <a:gd name="T93" fmla="*/ 2147483647 h 300"/>
              <a:gd name="T94" fmla="*/ 2147483647 w 575"/>
              <a:gd name="T95" fmla="*/ 2147483647 h 300"/>
              <a:gd name="T96" fmla="*/ 2147483647 w 575"/>
              <a:gd name="T97" fmla="*/ 2147483647 h 300"/>
              <a:gd name="T98" fmla="*/ 2147483647 w 575"/>
              <a:gd name="T99" fmla="*/ 2147483647 h 300"/>
              <a:gd name="T100" fmla="*/ 2147483647 w 575"/>
              <a:gd name="T101" fmla="*/ 2147483647 h 300"/>
              <a:gd name="T102" fmla="*/ 2147483647 w 575"/>
              <a:gd name="T103" fmla="*/ 2147483647 h 300"/>
              <a:gd name="T104" fmla="*/ 2147483647 w 575"/>
              <a:gd name="T105" fmla="*/ 2147483647 h 300"/>
              <a:gd name="T106" fmla="*/ 2147483647 w 575"/>
              <a:gd name="T107" fmla="*/ 2147483647 h 300"/>
              <a:gd name="T108" fmla="*/ 2147483647 w 575"/>
              <a:gd name="T109" fmla="*/ 2147483647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5"/>
              <a:gd name="T166" fmla="*/ 0 h 300"/>
              <a:gd name="T167" fmla="*/ 575 w 575"/>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5" h="300">
                <a:moveTo>
                  <a:pt x="568" y="235"/>
                </a:moveTo>
                <a:lnTo>
                  <a:pt x="564" y="238"/>
                </a:lnTo>
                <a:lnTo>
                  <a:pt x="560" y="241"/>
                </a:lnTo>
                <a:lnTo>
                  <a:pt x="550" y="245"/>
                </a:lnTo>
                <a:lnTo>
                  <a:pt x="541" y="248"/>
                </a:lnTo>
                <a:lnTo>
                  <a:pt x="530" y="251"/>
                </a:lnTo>
                <a:lnTo>
                  <a:pt x="520" y="253"/>
                </a:lnTo>
                <a:lnTo>
                  <a:pt x="510" y="255"/>
                </a:lnTo>
                <a:lnTo>
                  <a:pt x="499" y="256"/>
                </a:lnTo>
                <a:lnTo>
                  <a:pt x="489" y="256"/>
                </a:lnTo>
                <a:lnTo>
                  <a:pt x="474" y="255"/>
                </a:lnTo>
                <a:lnTo>
                  <a:pt x="461" y="254"/>
                </a:lnTo>
                <a:lnTo>
                  <a:pt x="448" y="251"/>
                </a:lnTo>
                <a:lnTo>
                  <a:pt x="442" y="249"/>
                </a:lnTo>
                <a:lnTo>
                  <a:pt x="436" y="247"/>
                </a:lnTo>
                <a:lnTo>
                  <a:pt x="424" y="242"/>
                </a:lnTo>
                <a:lnTo>
                  <a:pt x="414" y="236"/>
                </a:lnTo>
                <a:lnTo>
                  <a:pt x="405" y="229"/>
                </a:lnTo>
                <a:lnTo>
                  <a:pt x="400" y="225"/>
                </a:lnTo>
                <a:lnTo>
                  <a:pt x="396" y="221"/>
                </a:lnTo>
                <a:lnTo>
                  <a:pt x="388" y="212"/>
                </a:lnTo>
                <a:lnTo>
                  <a:pt x="385" y="207"/>
                </a:lnTo>
                <a:lnTo>
                  <a:pt x="381" y="202"/>
                </a:lnTo>
                <a:lnTo>
                  <a:pt x="376" y="192"/>
                </a:lnTo>
                <a:lnTo>
                  <a:pt x="371" y="180"/>
                </a:lnTo>
                <a:lnTo>
                  <a:pt x="369" y="174"/>
                </a:lnTo>
                <a:lnTo>
                  <a:pt x="367" y="168"/>
                </a:lnTo>
                <a:lnTo>
                  <a:pt x="364" y="155"/>
                </a:lnTo>
                <a:lnTo>
                  <a:pt x="363" y="141"/>
                </a:lnTo>
                <a:lnTo>
                  <a:pt x="362" y="127"/>
                </a:lnTo>
                <a:lnTo>
                  <a:pt x="362" y="120"/>
                </a:lnTo>
                <a:lnTo>
                  <a:pt x="363" y="112"/>
                </a:lnTo>
                <a:lnTo>
                  <a:pt x="365" y="98"/>
                </a:lnTo>
                <a:lnTo>
                  <a:pt x="368" y="85"/>
                </a:lnTo>
                <a:lnTo>
                  <a:pt x="370" y="79"/>
                </a:lnTo>
                <a:lnTo>
                  <a:pt x="373" y="73"/>
                </a:lnTo>
                <a:lnTo>
                  <a:pt x="375" y="67"/>
                </a:lnTo>
                <a:lnTo>
                  <a:pt x="378" y="62"/>
                </a:lnTo>
                <a:lnTo>
                  <a:pt x="382" y="56"/>
                </a:lnTo>
                <a:lnTo>
                  <a:pt x="385" y="51"/>
                </a:lnTo>
                <a:lnTo>
                  <a:pt x="393" y="42"/>
                </a:lnTo>
                <a:lnTo>
                  <a:pt x="397" y="37"/>
                </a:lnTo>
                <a:lnTo>
                  <a:pt x="402" y="33"/>
                </a:lnTo>
                <a:lnTo>
                  <a:pt x="411" y="25"/>
                </a:lnTo>
                <a:lnTo>
                  <a:pt x="416" y="22"/>
                </a:lnTo>
                <a:lnTo>
                  <a:pt x="422" y="19"/>
                </a:lnTo>
                <a:lnTo>
                  <a:pt x="433" y="13"/>
                </a:lnTo>
                <a:lnTo>
                  <a:pt x="445" y="8"/>
                </a:lnTo>
                <a:lnTo>
                  <a:pt x="451" y="6"/>
                </a:lnTo>
                <a:lnTo>
                  <a:pt x="457" y="5"/>
                </a:lnTo>
                <a:lnTo>
                  <a:pt x="470" y="2"/>
                </a:lnTo>
                <a:lnTo>
                  <a:pt x="484" y="0"/>
                </a:lnTo>
                <a:lnTo>
                  <a:pt x="498" y="0"/>
                </a:lnTo>
                <a:lnTo>
                  <a:pt x="508" y="0"/>
                </a:lnTo>
                <a:lnTo>
                  <a:pt x="518" y="1"/>
                </a:lnTo>
                <a:lnTo>
                  <a:pt x="528" y="2"/>
                </a:lnTo>
                <a:lnTo>
                  <a:pt x="537" y="4"/>
                </a:lnTo>
                <a:lnTo>
                  <a:pt x="547" y="7"/>
                </a:lnTo>
                <a:lnTo>
                  <a:pt x="557" y="9"/>
                </a:lnTo>
                <a:lnTo>
                  <a:pt x="566" y="13"/>
                </a:lnTo>
                <a:lnTo>
                  <a:pt x="575" y="16"/>
                </a:lnTo>
                <a:lnTo>
                  <a:pt x="573" y="23"/>
                </a:lnTo>
                <a:lnTo>
                  <a:pt x="571" y="30"/>
                </a:lnTo>
                <a:lnTo>
                  <a:pt x="568" y="44"/>
                </a:lnTo>
                <a:lnTo>
                  <a:pt x="565" y="44"/>
                </a:lnTo>
                <a:lnTo>
                  <a:pt x="562" y="41"/>
                </a:lnTo>
                <a:lnTo>
                  <a:pt x="558" y="37"/>
                </a:lnTo>
                <a:lnTo>
                  <a:pt x="551" y="32"/>
                </a:lnTo>
                <a:lnTo>
                  <a:pt x="543" y="27"/>
                </a:lnTo>
                <a:lnTo>
                  <a:pt x="533" y="22"/>
                </a:lnTo>
                <a:lnTo>
                  <a:pt x="522" y="17"/>
                </a:lnTo>
                <a:lnTo>
                  <a:pt x="516" y="16"/>
                </a:lnTo>
                <a:lnTo>
                  <a:pt x="510" y="15"/>
                </a:lnTo>
                <a:lnTo>
                  <a:pt x="503" y="14"/>
                </a:lnTo>
                <a:lnTo>
                  <a:pt x="497" y="13"/>
                </a:lnTo>
                <a:lnTo>
                  <a:pt x="484" y="14"/>
                </a:lnTo>
                <a:lnTo>
                  <a:pt x="473" y="16"/>
                </a:lnTo>
                <a:lnTo>
                  <a:pt x="463" y="19"/>
                </a:lnTo>
                <a:lnTo>
                  <a:pt x="453" y="23"/>
                </a:lnTo>
                <a:lnTo>
                  <a:pt x="444" y="28"/>
                </a:lnTo>
                <a:lnTo>
                  <a:pt x="440" y="31"/>
                </a:lnTo>
                <a:lnTo>
                  <a:pt x="436" y="34"/>
                </a:lnTo>
                <a:lnTo>
                  <a:pt x="432" y="37"/>
                </a:lnTo>
                <a:lnTo>
                  <a:pt x="429" y="40"/>
                </a:lnTo>
                <a:lnTo>
                  <a:pt x="422" y="48"/>
                </a:lnTo>
                <a:lnTo>
                  <a:pt x="416" y="56"/>
                </a:lnTo>
                <a:lnTo>
                  <a:pt x="411" y="65"/>
                </a:lnTo>
                <a:lnTo>
                  <a:pt x="407" y="75"/>
                </a:lnTo>
                <a:lnTo>
                  <a:pt x="404" y="85"/>
                </a:lnTo>
                <a:lnTo>
                  <a:pt x="401" y="95"/>
                </a:lnTo>
                <a:lnTo>
                  <a:pt x="399" y="106"/>
                </a:lnTo>
                <a:lnTo>
                  <a:pt x="398" y="117"/>
                </a:lnTo>
                <a:lnTo>
                  <a:pt x="398" y="128"/>
                </a:lnTo>
                <a:lnTo>
                  <a:pt x="398" y="141"/>
                </a:lnTo>
                <a:lnTo>
                  <a:pt x="399" y="153"/>
                </a:lnTo>
                <a:lnTo>
                  <a:pt x="400" y="159"/>
                </a:lnTo>
                <a:lnTo>
                  <a:pt x="402" y="165"/>
                </a:lnTo>
                <a:lnTo>
                  <a:pt x="405" y="175"/>
                </a:lnTo>
                <a:lnTo>
                  <a:pt x="408" y="185"/>
                </a:lnTo>
                <a:lnTo>
                  <a:pt x="413" y="195"/>
                </a:lnTo>
                <a:lnTo>
                  <a:pt x="418" y="203"/>
                </a:lnTo>
                <a:lnTo>
                  <a:pt x="424" y="211"/>
                </a:lnTo>
                <a:lnTo>
                  <a:pt x="431" y="218"/>
                </a:lnTo>
                <a:lnTo>
                  <a:pt x="438" y="224"/>
                </a:lnTo>
                <a:lnTo>
                  <a:pt x="442" y="227"/>
                </a:lnTo>
                <a:lnTo>
                  <a:pt x="446" y="230"/>
                </a:lnTo>
                <a:lnTo>
                  <a:pt x="455" y="234"/>
                </a:lnTo>
                <a:lnTo>
                  <a:pt x="464" y="237"/>
                </a:lnTo>
                <a:lnTo>
                  <a:pt x="474" y="240"/>
                </a:lnTo>
                <a:lnTo>
                  <a:pt x="478" y="241"/>
                </a:lnTo>
                <a:lnTo>
                  <a:pt x="484" y="241"/>
                </a:lnTo>
                <a:lnTo>
                  <a:pt x="494" y="242"/>
                </a:lnTo>
                <a:lnTo>
                  <a:pt x="501" y="242"/>
                </a:lnTo>
                <a:lnTo>
                  <a:pt x="508" y="241"/>
                </a:lnTo>
                <a:lnTo>
                  <a:pt x="515" y="240"/>
                </a:lnTo>
                <a:lnTo>
                  <a:pt x="521" y="238"/>
                </a:lnTo>
                <a:lnTo>
                  <a:pt x="533" y="234"/>
                </a:lnTo>
                <a:lnTo>
                  <a:pt x="544" y="230"/>
                </a:lnTo>
                <a:lnTo>
                  <a:pt x="553" y="225"/>
                </a:lnTo>
                <a:lnTo>
                  <a:pt x="561" y="220"/>
                </a:lnTo>
                <a:lnTo>
                  <a:pt x="567" y="216"/>
                </a:lnTo>
                <a:lnTo>
                  <a:pt x="570" y="213"/>
                </a:lnTo>
                <a:lnTo>
                  <a:pt x="568" y="235"/>
                </a:lnTo>
                <a:close/>
                <a:moveTo>
                  <a:pt x="198" y="203"/>
                </a:moveTo>
                <a:lnTo>
                  <a:pt x="203" y="211"/>
                </a:lnTo>
                <a:lnTo>
                  <a:pt x="209" y="219"/>
                </a:lnTo>
                <a:lnTo>
                  <a:pt x="215" y="225"/>
                </a:lnTo>
                <a:lnTo>
                  <a:pt x="222" y="230"/>
                </a:lnTo>
                <a:lnTo>
                  <a:pt x="229" y="235"/>
                </a:lnTo>
                <a:lnTo>
                  <a:pt x="237" y="238"/>
                </a:lnTo>
                <a:lnTo>
                  <a:pt x="246" y="240"/>
                </a:lnTo>
                <a:lnTo>
                  <a:pt x="256" y="241"/>
                </a:lnTo>
                <a:lnTo>
                  <a:pt x="262" y="240"/>
                </a:lnTo>
                <a:lnTo>
                  <a:pt x="267" y="239"/>
                </a:lnTo>
                <a:lnTo>
                  <a:pt x="272" y="238"/>
                </a:lnTo>
                <a:lnTo>
                  <a:pt x="276" y="236"/>
                </a:lnTo>
                <a:lnTo>
                  <a:pt x="281" y="234"/>
                </a:lnTo>
                <a:lnTo>
                  <a:pt x="285" y="231"/>
                </a:lnTo>
                <a:lnTo>
                  <a:pt x="289" y="228"/>
                </a:lnTo>
                <a:lnTo>
                  <a:pt x="292" y="225"/>
                </a:lnTo>
                <a:lnTo>
                  <a:pt x="295" y="221"/>
                </a:lnTo>
                <a:lnTo>
                  <a:pt x="298" y="217"/>
                </a:lnTo>
                <a:lnTo>
                  <a:pt x="301" y="213"/>
                </a:lnTo>
                <a:lnTo>
                  <a:pt x="303" y="208"/>
                </a:lnTo>
                <a:lnTo>
                  <a:pt x="304" y="203"/>
                </a:lnTo>
                <a:lnTo>
                  <a:pt x="305" y="198"/>
                </a:lnTo>
                <a:lnTo>
                  <a:pt x="306" y="193"/>
                </a:lnTo>
                <a:lnTo>
                  <a:pt x="306" y="188"/>
                </a:lnTo>
                <a:lnTo>
                  <a:pt x="306" y="182"/>
                </a:lnTo>
                <a:lnTo>
                  <a:pt x="305" y="176"/>
                </a:lnTo>
                <a:lnTo>
                  <a:pt x="303" y="171"/>
                </a:lnTo>
                <a:lnTo>
                  <a:pt x="301" y="167"/>
                </a:lnTo>
                <a:lnTo>
                  <a:pt x="299" y="163"/>
                </a:lnTo>
                <a:lnTo>
                  <a:pt x="296" y="159"/>
                </a:lnTo>
                <a:lnTo>
                  <a:pt x="292" y="156"/>
                </a:lnTo>
                <a:lnTo>
                  <a:pt x="289" y="152"/>
                </a:lnTo>
                <a:lnTo>
                  <a:pt x="280" y="147"/>
                </a:lnTo>
                <a:lnTo>
                  <a:pt x="271" y="142"/>
                </a:lnTo>
                <a:lnTo>
                  <a:pt x="260" y="138"/>
                </a:lnTo>
                <a:lnTo>
                  <a:pt x="250" y="134"/>
                </a:lnTo>
                <a:lnTo>
                  <a:pt x="239" y="129"/>
                </a:lnTo>
                <a:lnTo>
                  <a:pt x="229" y="125"/>
                </a:lnTo>
                <a:lnTo>
                  <a:pt x="220" y="119"/>
                </a:lnTo>
                <a:lnTo>
                  <a:pt x="215" y="116"/>
                </a:lnTo>
                <a:lnTo>
                  <a:pt x="211" y="112"/>
                </a:lnTo>
                <a:lnTo>
                  <a:pt x="207" y="108"/>
                </a:lnTo>
                <a:lnTo>
                  <a:pt x="204" y="104"/>
                </a:lnTo>
                <a:lnTo>
                  <a:pt x="201" y="100"/>
                </a:lnTo>
                <a:lnTo>
                  <a:pt x="198" y="95"/>
                </a:lnTo>
                <a:lnTo>
                  <a:pt x="196" y="89"/>
                </a:lnTo>
                <a:lnTo>
                  <a:pt x="195" y="83"/>
                </a:lnTo>
                <a:lnTo>
                  <a:pt x="194" y="76"/>
                </a:lnTo>
                <a:lnTo>
                  <a:pt x="193" y="69"/>
                </a:lnTo>
                <a:lnTo>
                  <a:pt x="194" y="60"/>
                </a:lnTo>
                <a:lnTo>
                  <a:pt x="195" y="52"/>
                </a:lnTo>
                <a:lnTo>
                  <a:pt x="197" y="45"/>
                </a:lnTo>
                <a:lnTo>
                  <a:pt x="200" y="38"/>
                </a:lnTo>
                <a:lnTo>
                  <a:pt x="203" y="32"/>
                </a:lnTo>
                <a:lnTo>
                  <a:pt x="207" y="26"/>
                </a:lnTo>
                <a:lnTo>
                  <a:pt x="212" y="21"/>
                </a:lnTo>
                <a:lnTo>
                  <a:pt x="217" y="17"/>
                </a:lnTo>
                <a:lnTo>
                  <a:pt x="223" y="13"/>
                </a:lnTo>
                <a:lnTo>
                  <a:pt x="229" y="9"/>
                </a:lnTo>
                <a:lnTo>
                  <a:pt x="236" y="6"/>
                </a:lnTo>
                <a:lnTo>
                  <a:pt x="243" y="4"/>
                </a:lnTo>
                <a:lnTo>
                  <a:pt x="250" y="2"/>
                </a:lnTo>
                <a:lnTo>
                  <a:pt x="258" y="1"/>
                </a:lnTo>
                <a:lnTo>
                  <a:pt x="265" y="0"/>
                </a:lnTo>
                <a:lnTo>
                  <a:pt x="273" y="0"/>
                </a:lnTo>
                <a:lnTo>
                  <a:pt x="280" y="0"/>
                </a:lnTo>
                <a:lnTo>
                  <a:pt x="287" y="1"/>
                </a:lnTo>
                <a:lnTo>
                  <a:pt x="301" y="4"/>
                </a:lnTo>
                <a:lnTo>
                  <a:pt x="307" y="6"/>
                </a:lnTo>
                <a:lnTo>
                  <a:pt x="314" y="9"/>
                </a:lnTo>
                <a:lnTo>
                  <a:pt x="320" y="13"/>
                </a:lnTo>
                <a:lnTo>
                  <a:pt x="325" y="17"/>
                </a:lnTo>
                <a:lnTo>
                  <a:pt x="322" y="24"/>
                </a:lnTo>
                <a:lnTo>
                  <a:pt x="320" y="31"/>
                </a:lnTo>
                <a:lnTo>
                  <a:pt x="315" y="46"/>
                </a:lnTo>
                <a:lnTo>
                  <a:pt x="312" y="46"/>
                </a:lnTo>
                <a:lnTo>
                  <a:pt x="308" y="39"/>
                </a:lnTo>
                <a:lnTo>
                  <a:pt x="304" y="33"/>
                </a:lnTo>
                <a:lnTo>
                  <a:pt x="302" y="30"/>
                </a:lnTo>
                <a:lnTo>
                  <a:pt x="300" y="28"/>
                </a:lnTo>
                <a:lnTo>
                  <a:pt x="294" y="23"/>
                </a:lnTo>
                <a:lnTo>
                  <a:pt x="288" y="20"/>
                </a:lnTo>
                <a:lnTo>
                  <a:pt x="282" y="17"/>
                </a:lnTo>
                <a:lnTo>
                  <a:pt x="278" y="16"/>
                </a:lnTo>
                <a:lnTo>
                  <a:pt x="275" y="15"/>
                </a:lnTo>
                <a:lnTo>
                  <a:pt x="267" y="15"/>
                </a:lnTo>
                <a:lnTo>
                  <a:pt x="262" y="15"/>
                </a:lnTo>
                <a:lnTo>
                  <a:pt x="258" y="16"/>
                </a:lnTo>
                <a:lnTo>
                  <a:pt x="254" y="17"/>
                </a:lnTo>
                <a:lnTo>
                  <a:pt x="249" y="18"/>
                </a:lnTo>
                <a:lnTo>
                  <a:pt x="242" y="22"/>
                </a:lnTo>
                <a:lnTo>
                  <a:pt x="238" y="24"/>
                </a:lnTo>
                <a:lnTo>
                  <a:pt x="235" y="26"/>
                </a:lnTo>
                <a:lnTo>
                  <a:pt x="232" y="29"/>
                </a:lnTo>
                <a:lnTo>
                  <a:pt x="229" y="33"/>
                </a:lnTo>
                <a:lnTo>
                  <a:pt x="227" y="36"/>
                </a:lnTo>
                <a:lnTo>
                  <a:pt x="225" y="40"/>
                </a:lnTo>
                <a:lnTo>
                  <a:pt x="224" y="44"/>
                </a:lnTo>
                <a:lnTo>
                  <a:pt x="223" y="48"/>
                </a:lnTo>
                <a:lnTo>
                  <a:pt x="222" y="52"/>
                </a:lnTo>
                <a:lnTo>
                  <a:pt x="222" y="57"/>
                </a:lnTo>
                <a:lnTo>
                  <a:pt x="222" y="63"/>
                </a:lnTo>
                <a:lnTo>
                  <a:pt x="223" y="69"/>
                </a:lnTo>
                <a:lnTo>
                  <a:pt x="224" y="74"/>
                </a:lnTo>
                <a:lnTo>
                  <a:pt x="227" y="78"/>
                </a:lnTo>
                <a:lnTo>
                  <a:pt x="229" y="82"/>
                </a:lnTo>
                <a:lnTo>
                  <a:pt x="232" y="86"/>
                </a:lnTo>
                <a:lnTo>
                  <a:pt x="236" y="89"/>
                </a:lnTo>
                <a:lnTo>
                  <a:pt x="239" y="93"/>
                </a:lnTo>
                <a:lnTo>
                  <a:pt x="248" y="98"/>
                </a:lnTo>
                <a:lnTo>
                  <a:pt x="258" y="103"/>
                </a:lnTo>
                <a:lnTo>
                  <a:pt x="278" y="112"/>
                </a:lnTo>
                <a:lnTo>
                  <a:pt x="289" y="116"/>
                </a:lnTo>
                <a:lnTo>
                  <a:pt x="299" y="121"/>
                </a:lnTo>
                <a:lnTo>
                  <a:pt x="309" y="126"/>
                </a:lnTo>
                <a:lnTo>
                  <a:pt x="313" y="129"/>
                </a:lnTo>
                <a:lnTo>
                  <a:pt x="317" y="132"/>
                </a:lnTo>
                <a:lnTo>
                  <a:pt x="321" y="136"/>
                </a:lnTo>
                <a:lnTo>
                  <a:pt x="325" y="140"/>
                </a:lnTo>
                <a:lnTo>
                  <a:pt x="328" y="145"/>
                </a:lnTo>
                <a:lnTo>
                  <a:pt x="330" y="149"/>
                </a:lnTo>
                <a:lnTo>
                  <a:pt x="332" y="155"/>
                </a:lnTo>
                <a:lnTo>
                  <a:pt x="334" y="161"/>
                </a:lnTo>
                <a:lnTo>
                  <a:pt x="335" y="167"/>
                </a:lnTo>
                <a:lnTo>
                  <a:pt x="335" y="174"/>
                </a:lnTo>
                <a:lnTo>
                  <a:pt x="335" y="183"/>
                </a:lnTo>
                <a:lnTo>
                  <a:pt x="333" y="192"/>
                </a:lnTo>
                <a:lnTo>
                  <a:pt x="332" y="196"/>
                </a:lnTo>
                <a:lnTo>
                  <a:pt x="331" y="201"/>
                </a:lnTo>
                <a:lnTo>
                  <a:pt x="330" y="205"/>
                </a:lnTo>
                <a:lnTo>
                  <a:pt x="328" y="208"/>
                </a:lnTo>
                <a:lnTo>
                  <a:pt x="324" y="216"/>
                </a:lnTo>
                <a:lnTo>
                  <a:pt x="320" y="222"/>
                </a:lnTo>
                <a:lnTo>
                  <a:pt x="317" y="226"/>
                </a:lnTo>
                <a:lnTo>
                  <a:pt x="315" y="229"/>
                </a:lnTo>
                <a:lnTo>
                  <a:pt x="309" y="234"/>
                </a:lnTo>
                <a:lnTo>
                  <a:pt x="303" y="239"/>
                </a:lnTo>
                <a:lnTo>
                  <a:pt x="296" y="243"/>
                </a:lnTo>
                <a:lnTo>
                  <a:pt x="288" y="247"/>
                </a:lnTo>
                <a:lnTo>
                  <a:pt x="285" y="249"/>
                </a:lnTo>
                <a:lnTo>
                  <a:pt x="281" y="250"/>
                </a:lnTo>
                <a:lnTo>
                  <a:pt x="273" y="253"/>
                </a:lnTo>
                <a:lnTo>
                  <a:pt x="264" y="254"/>
                </a:lnTo>
                <a:lnTo>
                  <a:pt x="255" y="255"/>
                </a:lnTo>
                <a:lnTo>
                  <a:pt x="246" y="256"/>
                </a:lnTo>
                <a:lnTo>
                  <a:pt x="239" y="255"/>
                </a:lnTo>
                <a:lnTo>
                  <a:pt x="231" y="254"/>
                </a:lnTo>
                <a:lnTo>
                  <a:pt x="223" y="253"/>
                </a:lnTo>
                <a:lnTo>
                  <a:pt x="215" y="250"/>
                </a:lnTo>
                <a:lnTo>
                  <a:pt x="211" y="249"/>
                </a:lnTo>
                <a:lnTo>
                  <a:pt x="207" y="247"/>
                </a:lnTo>
                <a:lnTo>
                  <a:pt x="199" y="244"/>
                </a:lnTo>
                <a:lnTo>
                  <a:pt x="193" y="240"/>
                </a:lnTo>
                <a:lnTo>
                  <a:pt x="190" y="238"/>
                </a:lnTo>
                <a:lnTo>
                  <a:pt x="187" y="235"/>
                </a:lnTo>
                <a:lnTo>
                  <a:pt x="190" y="227"/>
                </a:lnTo>
                <a:lnTo>
                  <a:pt x="192" y="219"/>
                </a:lnTo>
                <a:lnTo>
                  <a:pt x="193" y="211"/>
                </a:lnTo>
                <a:lnTo>
                  <a:pt x="194" y="203"/>
                </a:lnTo>
                <a:lnTo>
                  <a:pt x="198" y="203"/>
                </a:lnTo>
                <a:close/>
                <a:moveTo>
                  <a:pt x="118" y="5"/>
                </a:moveTo>
                <a:lnTo>
                  <a:pt x="126" y="5"/>
                </a:lnTo>
                <a:lnTo>
                  <a:pt x="134" y="6"/>
                </a:lnTo>
                <a:lnTo>
                  <a:pt x="142" y="5"/>
                </a:lnTo>
                <a:lnTo>
                  <a:pt x="150" y="5"/>
                </a:lnTo>
                <a:lnTo>
                  <a:pt x="150" y="252"/>
                </a:lnTo>
                <a:lnTo>
                  <a:pt x="142" y="251"/>
                </a:lnTo>
                <a:lnTo>
                  <a:pt x="134" y="250"/>
                </a:lnTo>
                <a:lnTo>
                  <a:pt x="126" y="251"/>
                </a:lnTo>
                <a:lnTo>
                  <a:pt x="118" y="252"/>
                </a:lnTo>
                <a:lnTo>
                  <a:pt x="118" y="5"/>
                </a:lnTo>
                <a:close/>
                <a:moveTo>
                  <a:pt x="76" y="219"/>
                </a:moveTo>
                <a:lnTo>
                  <a:pt x="76" y="227"/>
                </a:lnTo>
                <a:lnTo>
                  <a:pt x="76" y="236"/>
                </a:lnTo>
                <a:lnTo>
                  <a:pt x="75" y="239"/>
                </a:lnTo>
                <a:lnTo>
                  <a:pt x="74" y="243"/>
                </a:lnTo>
                <a:lnTo>
                  <a:pt x="72" y="251"/>
                </a:lnTo>
                <a:lnTo>
                  <a:pt x="70" y="258"/>
                </a:lnTo>
                <a:lnTo>
                  <a:pt x="66" y="264"/>
                </a:lnTo>
                <a:lnTo>
                  <a:pt x="62" y="271"/>
                </a:lnTo>
                <a:lnTo>
                  <a:pt x="58" y="276"/>
                </a:lnTo>
                <a:lnTo>
                  <a:pt x="53" y="281"/>
                </a:lnTo>
                <a:lnTo>
                  <a:pt x="47" y="286"/>
                </a:lnTo>
                <a:lnTo>
                  <a:pt x="41" y="290"/>
                </a:lnTo>
                <a:lnTo>
                  <a:pt x="35" y="293"/>
                </a:lnTo>
                <a:lnTo>
                  <a:pt x="27" y="296"/>
                </a:lnTo>
                <a:lnTo>
                  <a:pt x="20" y="298"/>
                </a:lnTo>
                <a:lnTo>
                  <a:pt x="12" y="299"/>
                </a:lnTo>
                <a:lnTo>
                  <a:pt x="3" y="300"/>
                </a:lnTo>
                <a:lnTo>
                  <a:pt x="0" y="290"/>
                </a:lnTo>
                <a:lnTo>
                  <a:pt x="7" y="290"/>
                </a:lnTo>
                <a:lnTo>
                  <a:pt x="14" y="288"/>
                </a:lnTo>
                <a:lnTo>
                  <a:pt x="19" y="286"/>
                </a:lnTo>
                <a:lnTo>
                  <a:pt x="24" y="284"/>
                </a:lnTo>
                <a:lnTo>
                  <a:pt x="28" y="281"/>
                </a:lnTo>
                <a:lnTo>
                  <a:pt x="30" y="279"/>
                </a:lnTo>
                <a:lnTo>
                  <a:pt x="32" y="277"/>
                </a:lnTo>
                <a:lnTo>
                  <a:pt x="35" y="273"/>
                </a:lnTo>
                <a:lnTo>
                  <a:pt x="37" y="268"/>
                </a:lnTo>
                <a:lnTo>
                  <a:pt x="40" y="264"/>
                </a:lnTo>
                <a:lnTo>
                  <a:pt x="41" y="258"/>
                </a:lnTo>
                <a:lnTo>
                  <a:pt x="42" y="253"/>
                </a:lnTo>
                <a:lnTo>
                  <a:pt x="43" y="247"/>
                </a:lnTo>
                <a:lnTo>
                  <a:pt x="44" y="236"/>
                </a:lnTo>
                <a:lnTo>
                  <a:pt x="45" y="224"/>
                </a:lnTo>
                <a:lnTo>
                  <a:pt x="45" y="5"/>
                </a:lnTo>
                <a:lnTo>
                  <a:pt x="53" y="5"/>
                </a:lnTo>
                <a:lnTo>
                  <a:pt x="61" y="6"/>
                </a:lnTo>
                <a:lnTo>
                  <a:pt x="68" y="5"/>
                </a:lnTo>
                <a:lnTo>
                  <a:pt x="76" y="5"/>
                </a:lnTo>
                <a:lnTo>
                  <a:pt x="76" y="219"/>
                </a:lnTo>
                <a:close/>
              </a:path>
            </a:pathLst>
          </a:custGeom>
          <a:solidFill>
            <a:srgbClr val="D95900"/>
          </a:solidFill>
          <a:ln w="9525">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a:t>
            </a:r>
            <a:endParaRPr lang="en-US" dirty="0"/>
          </a:p>
        </p:txBody>
      </p:sp>
      <p:sp>
        <p:nvSpPr>
          <p:cNvPr id="3" name="Content Placeholder 2"/>
          <p:cNvSpPr>
            <a:spLocks noGrp="1"/>
          </p:cNvSpPr>
          <p:nvPr>
            <p:ph idx="1"/>
          </p:nvPr>
        </p:nvSpPr>
        <p:spPr>
          <a:xfrm>
            <a:off x="127001" y="1341438"/>
            <a:ext cx="4012952" cy="4784725"/>
          </a:xfrm>
        </p:spPr>
        <p:txBody>
          <a:bodyPr/>
          <a:lstStyle/>
          <a:p>
            <a:r>
              <a:rPr lang="en-GB" dirty="0" smtClean="0"/>
              <a:t>Block grant of about £40m per year from JISC</a:t>
            </a:r>
          </a:p>
          <a:p>
            <a:r>
              <a:rPr lang="en-GB" dirty="0" smtClean="0"/>
              <a:t>Additional one-off funding from JISC for significant upgrades</a:t>
            </a:r>
          </a:p>
          <a:p>
            <a:r>
              <a:rPr lang="en-GB" dirty="0" smtClean="0"/>
              <a:t>Tiered Annual Tariff for higher education institutions based on their annual income</a:t>
            </a:r>
          </a:p>
          <a:p>
            <a:r>
              <a:rPr lang="en-GB" dirty="0" smtClean="0"/>
              <a:t>Access by colleges and schools funded by income from other central funding bodies</a:t>
            </a:r>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10</a:t>
            </a:fld>
            <a:endParaRPr lang="en-GB" b="1" dirty="0">
              <a:solidFill>
                <a:srgbClr val="9CA1BD"/>
              </a:solidFill>
            </a:endParaRPr>
          </a:p>
        </p:txBody>
      </p:sp>
      <p:pic>
        <p:nvPicPr>
          <p:cNvPr id="3076" name="Picture 4"/>
          <p:cNvPicPr>
            <a:picLocks noChangeAspect="1" noChangeArrowheads="1"/>
          </p:cNvPicPr>
          <p:nvPr/>
        </p:nvPicPr>
        <p:blipFill>
          <a:blip r:embed="rId3" cstate="print"/>
          <a:srcRect/>
          <a:stretch>
            <a:fillRect/>
          </a:stretch>
        </p:blipFill>
        <p:spPr bwMode="auto">
          <a:xfrm>
            <a:off x="5076056" y="1412776"/>
            <a:ext cx="3486150" cy="2247900"/>
          </a:xfrm>
          <a:prstGeom prst="rect">
            <a:avLst/>
          </a:prstGeom>
          <a:noFill/>
          <a:ln w="9525">
            <a:noFill/>
            <a:miter lim="800000"/>
            <a:headEnd/>
            <a:tailEnd/>
          </a:ln>
        </p:spPr>
      </p:pic>
      <p:sp>
        <p:nvSpPr>
          <p:cNvPr id="8" name="TextBox 7"/>
          <p:cNvSpPr txBox="1"/>
          <p:nvPr/>
        </p:nvSpPr>
        <p:spPr>
          <a:xfrm>
            <a:off x="5076056" y="4365104"/>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749D573-0C6C-4E80-AA06-54B02342C959}" type="slidenum">
              <a:rPr lang="en-GB"/>
              <a:pPr/>
              <a:t>11</a:t>
            </a:fld>
            <a:endParaRPr lang="en-GB"/>
          </a:p>
        </p:txBody>
      </p:sp>
      <p:pic>
        <p:nvPicPr>
          <p:cNvPr id="215043" name="Picture 3" descr="UKAccManFed-(LARGE)"/>
          <p:cNvPicPr>
            <a:picLocks noChangeAspect="1" noChangeArrowheads="1"/>
          </p:cNvPicPr>
          <p:nvPr/>
        </p:nvPicPr>
        <p:blipFill>
          <a:blip r:embed="rId3" cstate="print"/>
          <a:srcRect/>
          <a:stretch>
            <a:fillRect/>
          </a:stretch>
        </p:blipFill>
        <p:spPr bwMode="auto">
          <a:xfrm>
            <a:off x="1692275" y="1196975"/>
            <a:ext cx="5545138" cy="44529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76B609-CCB9-4591-B8E4-A2400E143502}" type="slidenum">
              <a:rPr lang="en-GB"/>
              <a:pPr/>
              <a:t>12</a:t>
            </a:fld>
            <a:endParaRPr lang="en-GB"/>
          </a:p>
        </p:txBody>
      </p:sp>
      <p:sp>
        <p:nvSpPr>
          <p:cNvPr id="217090" name="Rectangle 2"/>
          <p:cNvSpPr>
            <a:spLocks noGrp="1" noChangeArrowheads="1"/>
          </p:cNvSpPr>
          <p:nvPr>
            <p:ph type="title"/>
          </p:nvPr>
        </p:nvSpPr>
        <p:spPr/>
        <p:txBody>
          <a:bodyPr/>
          <a:lstStyle/>
          <a:p>
            <a:r>
              <a:rPr lang="en-GB" dirty="0">
                <a:solidFill>
                  <a:schemeClr val="tx1"/>
                </a:solidFill>
              </a:rPr>
              <a:t>The </a:t>
            </a:r>
            <a:r>
              <a:rPr lang="en-GB" dirty="0" smtClean="0">
                <a:solidFill>
                  <a:schemeClr val="tx1"/>
                </a:solidFill>
              </a:rPr>
              <a:t>UK access management </a:t>
            </a:r>
            <a:r>
              <a:rPr lang="en-GB" dirty="0">
                <a:solidFill>
                  <a:schemeClr val="tx1"/>
                </a:solidFill>
              </a:rPr>
              <a:t>federation</a:t>
            </a:r>
          </a:p>
        </p:txBody>
      </p:sp>
      <p:sp>
        <p:nvSpPr>
          <p:cNvPr id="217091" name="Rectangle 3"/>
          <p:cNvSpPr>
            <a:spLocks noGrp="1" noChangeArrowheads="1"/>
          </p:cNvSpPr>
          <p:nvPr>
            <p:ph type="body" idx="1"/>
          </p:nvPr>
        </p:nvSpPr>
        <p:spPr>
          <a:xfrm>
            <a:off x="251520" y="1196753"/>
            <a:ext cx="5040560" cy="4537298"/>
          </a:xfrm>
        </p:spPr>
        <p:txBody>
          <a:bodyPr/>
          <a:lstStyle/>
          <a:p>
            <a:r>
              <a:rPr lang="en-GB" dirty="0"/>
              <a:t>Launched November </a:t>
            </a:r>
            <a:r>
              <a:rPr lang="en-GB" dirty="0" smtClean="0"/>
              <a:t>2006</a:t>
            </a:r>
          </a:p>
          <a:p>
            <a:r>
              <a:rPr lang="en-GB" dirty="0" smtClean="0"/>
              <a:t>Replaced system that had been in place since mid 1990s</a:t>
            </a:r>
            <a:endParaRPr lang="en-GB" dirty="0"/>
          </a:p>
          <a:p>
            <a:r>
              <a:rPr lang="en-GB" dirty="0" smtClean="0"/>
              <a:t>Used by all UK research institutes and public education at all levels (K12, community colleges and higher education)</a:t>
            </a:r>
          </a:p>
          <a:p>
            <a:pPr rtl="0" eaLnBrk="0" fontAlgn="base" hangingPunct="0"/>
            <a:r>
              <a:rPr lang="en-GB" sz="2000" dirty="0" smtClean="0">
                <a:solidFill>
                  <a:srgbClr val="293352"/>
                </a:solidFill>
                <a:latin typeface="+mn-lt"/>
                <a:ea typeface="+mn-ea"/>
                <a:cs typeface="+mn-cs"/>
              </a:rPr>
              <a:t>Shibboleth based system</a:t>
            </a:r>
            <a:endParaRPr lang="en-US" sz="2000" dirty="0" smtClean="0"/>
          </a:p>
          <a:p>
            <a:pPr rtl="0" eaLnBrk="0" fontAlgn="base" hangingPunct="0"/>
            <a:r>
              <a:rPr lang="en-GB" sz="2000" dirty="0" smtClean="0">
                <a:solidFill>
                  <a:srgbClr val="293352"/>
                </a:solidFill>
                <a:latin typeface="+mn-lt"/>
                <a:ea typeface="+mn-ea"/>
                <a:cs typeface="+mn-cs"/>
              </a:rPr>
              <a:t>Discovery Service</a:t>
            </a:r>
            <a:endParaRPr lang="en-US" sz="2400" dirty="0" smtClean="0"/>
          </a:p>
          <a:p>
            <a:pPr rtl="0" eaLnBrk="0" fontAlgn="base" hangingPunct="0"/>
            <a:r>
              <a:rPr lang="en-GB" sz="2000" dirty="0" smtClean="0">
                <a:solidFill>
                  <a:srgbClr val="293352"/>
                </a:solidFill>
                <a:latin typeface="+mn-lt"/>
                <a:ea typeface="+mn-ea"/>
                <a:cs typeface="+mn-cs"/>
              </a:rPr>
              <a:t>Resilient WAYF service</a:t>
            </a:r>
            <a:endParaRPr lang="en-US" sz="2400" dirty="0" smtClean="0"/>
          </a:p>
          <a:p>
            <a:pPr rtl="0" eaLnBrk="0" fontAlgn="base" hangingPunct="0"/>
            <a:r>
              <a:rPr lang="en-GB" sz="2000" dirty="0" smtClean="0">
                <a:solidFill>
                  <a:srgbClr val="293352"/>
                </a:solidFill>
                <a:latin typeface="+mn-lt"/>
                <a:ea typeface="+mn-ea"/>
                <a:cs typeface="+mn-cs"/>
              </a:rPr>
              <a:t>Hosting of metadata</a:t>
            </a:r>
            <a:endParaRPr lang="en-US" sz="2400" dirty="0" smtClean="0"/>
          </a:p>
          <a:p>
            <a:pPr rtl="0" eaLnBrk="0" fontAlgn="base" hangingPunct="0"/>
            <a:r>
              <a:rPr lang="en-GB" dirty="0" smtClean="0">
                <a:solidFill>
                  <a:srgbClr val="293352"/>
                </a:solidFill>
                <a:latin typeface="+mn-lt"/>
                <a:ea typeface="+mn-ea"/>
                <a:cs typeface="+mn-cs"/>
              </a:rPr>
              <a:t>Monitoring of Service Providers and Identity Providers</a:t>
            </a:r>
            <a:endParaRPr lang="en-GB" sz="2400" dirty="0"/>
          </a:p>
        </p:txBody>
      </p:sp>
      <p:pic>
        <p:nvPicPr>
          <p:cNvPr id="1026" name="Picture 2"/>
          <p:cNvPicPr>
            <a:picLocks noChangeAspect="1" noChangeArrowheads="1"/>
          </p:cNvPicPr>
          <p:nvPr/>
        </p:nvPicPr>
        <p:blipFill>
          <a:blip r:embed="rId3" cstate="print"/>
          <a:srcRect/>
          <a:stretch>
            <a:fillRect/>
          </a:stretch>
        </p:blipFill>
        <p:spPr bwMode="auto">
          <a:xfrm>
            <a:off x="5580112" y="1268760"/>
            <a:ext cx="3336371" cy="266429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5580112" y="4221089"/>
            <a:ext cx="3377952" cy="1266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a typeface="+mn-ea"/>
                <a:cs typeface="+mn-cs"/>
              </a:rPr>
              <a:t>Funding and governance</a:t>
            </a:r>
            <a:endParaRPr lang="en-US" dirty="0"/>
          </a:p>
        </p:txBody>
      </p:sp>
      <p:sp>
        <p:nvSpPr>
          <p:cNvPr id="3" name="Content Placeholder 2"/>
          <p:cNvSpPr>
            <a:spLocks noGrp="1"/>
          </p:cNvSpPr>
          <p:nvPr>
            <p:ph idx="1"/>
          </p:nvPr>
        </p:nvSpPr>
        <p:spPr>
          <a:xfrm>
            <a:off x="127001" y="1341438"/>
            <a:ext cx="5525119" cy="4784725"/>
          </a:xfrm>
        </p:spPr>
        <p:txBody>
          <a:bodyPr/>
          <a:lstStyle/>
          <a:p>
            <a:pPr marL="342900" lvl="1" indent="-342900">
              <a:buClr>
                <a:srgbClr val="EBAD14"/>
              </a:buClr>
              <a:buFont typeface="Wingdings" pitchFamily="1" charset="2"/>
              <a:buChar char="n"/>
            </a:pPr>
            <a:r>
              <a:rPr lang="en-GB" sz="2600" dirty="0" smtClean="0"/>
              <a:t>Organisational structure</a:t>
            </a:r>
          </a:p>
          <a:p>
            <a:pPr marL="742950" lvl="2" indent="-342900">
              <a:buClr>
                <a:srgbClr val="EBAD14"/>
              </a:buClr>
              <a:buFont typeface="Wingdings" pitchFamily="1" charset="2"/>
              <a:buChar char="n"/>
            </a:pPr>
            <a:r>
              <a:rPr lang="en-GB" sz="2400" dirty="0" smtClean="0"/>
              <a:t>Federation ‘owned’ by JISC and </a:t>
            </a:r>
            <a:r>
              <a:rPr lang="en-GB" sz="2400" dirty="0" err="1" smtClean="0"/>
              <a:t>Becta</a:t>
            </a:r>
            <a:endParaRPr lang="en-GB" sz="2400" dirty="0" smtClean="0"/>
          </a:p>
          <a:p>
            <a:pPr marL="742950" lvl="2" indent="-342900">
              <a:buClr>
                <a:srgbClr val="EBAD14"/>
              </a:buClr>
              <a:buFont typeface="Wingdings" pitchFamily="1" charset="2"/>
              <a:buChar char="n"/>
            </a:pPr>
            <a:r>
              <a:rPr lang="en-GB" sz="2400" dirty="0" smtClean="0">
                <a:ea typeface="+mn-ea"/>
                <a:cs typeface="+mn-cs"/>
              </a:rPr>
              <a:t>Policy &amp; Governance Board</a:t>
            </a:r>
          </a:p>
          <a:p>
            <a:pPr marL="742950" lvl="2" indent="-342900">
              <a:buClr>
                <a:srgbClr val="EBAD14"/>
              </a:buClr>
              <a:buFont typeface="Wingdings" pitchFamily="1" charset="2"/>
              <a:buChar char="n"/>
            </a:pPr>
            <a:r>
              <a:rPr lang="en-GB" sz="2400" dirty="0" smtClean="0">
                <a:ea typeface="+mn-ea"/>
                <a:cs typeface="+mn-cs"/>
              </a:rPr>
              <a:t>Technical Advisory Group</a:t>
            </a:r>
            <a:endParaRPr lang="en-US" sz="2400" dirty="0" smtClean="0"/>
          </a:p>
          <a:p>
            <a:r>
              <a:rPr lang="en-GB" sz="2400" dirty="0" smtClean="0"/>
              <a:t>Funding</a:t>
            </a:r>
          </a:p>
          <a:p>
            <a:pPr lvl="1"/>
            <a:r>
              <a:rPr lang="en-GB" sz="2800" dirty="0" smtClean="0"/>
              <a:t>Funded entirely by JISC and </a:t>
            </a:r>
            <a:r>
              <a:rPr lang="en-GB" sz="2800" dirty="0" err="1" smtClean="0"/>
              <a:t>Becta</a:t>
            </a:r>
            <a:r>
              <a:rPr lang="en-GB" sz="2800" dirty="0" smtClean="0"/>
              <a:t> at present</a:t>
            </a:r>
          </a:p>
          <a:p>
            <a:pPr lvl="1"/>
            <a:endParaRPr lang="en-GB"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13</a:t>
            </a:fld>
            <a:endParaRPr lang="en-GB" b="1" dirty="0">
              <a:solidFill>
                <a:srgbClr val="9CA1BD"/>
              </a:solidFill>
            </a:endParaRPr>
          </a:p>
        </p:txBody>
      </p:sp>
      <p:pic>
        <p:nvPicPr>
          <p:cNvPr id="5" name="Picture 2"/>
          <p:cNvPicPr>
            <a:picLocks noChangeAspect="1" noChangeArrowheads="1"/>
          </p:cNvPicPr>
          <p:nvPr/>
        </p:nvPicPr>
        <p:blipFill>
          <a:blip r:embed="rId3" cstate="print"/>
          <a:srcRect/>
          <a:stretch>
            <a:fillRect/>
          </a:stretch>
        </p:blipFill>
        <p:spPr bwMode="auto">
          <a:xfrm>
            <a:off x="5580112" y="1268760"/>
            <a:ext cx="3336371" cy="2664296"/>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5580112" y="4221089"/>
            <a:ext cx="3377952" cy="126673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14</a:t>
            </a:fld>
            <a:endParaRPr lang="en-GB" b="1" dirty="0">
              <a:solidFill>
                <a:srgbClr val="9CA1BD"/>
              </a:solidFill>
            </a:endParaRPr>
          </a:p>
        </p:txBody>
      </p:sp>
      <p:sp>
        <p:nvSpPr>
          <p:cNvPr id="6" name="Content Placeholder 5"/>
          <p:cNvSpPr>
            <a:spLocks noGrp="1"/>
          </p:cNvSpPr>
          <p:nvPr>
            <p:ph idx="1"/>
          </p:nvPr>
        </p:nvSpPr>
        <p:spPr>
          <a:xfrm>
            <a:off x="127000" y="1341438"/>
            <a:ext cx="530915" cy="523220"/>
          </a:xfrm>
          <a:prstGeom prst="rect">
            <a:avLst/>
          </a:prstGeom>
        </p:spPr>
        <p:txBody>
          <a:bodyPr wrap="none">
            <a:spAutoFit/>
          </a:bodyPr>
          <a:lstStyle/>
          <a:p>
            <a:endParaRPr lang="en-US" sz="2800" dirty="0"/>
          </a:p>
        </p:txBody>
      </p:sp>
      <p:sp>
        <p:nvSpPr>
          <p:cNvPr id="7" name="Rectangle 6"/>
          <p:cNvSpPr/>
          <p:nvPr/>
        </p:nvSpPr>
        <p:spPr>
          <a:xfrm>
            <a:off x="2411760" y="5795972"/>
            <a:ext cx="4152740" cy="461665"/>
          </a:xfrm>
          <a:prstGeom prst="rect">
            <a:avLst/>
          </a:prstGeom>
        </p:spPr>
        <p:txBody>
          <a:bodyPr wrap="none">
            <a:spAutoFit/>
          </a:bodyPr>
          <a:lstStyle/>
          <a:p>
            <a:r>
              <a:rPr lang="en-US" sz="2400" dirty="0" smtClean="0"/>
              <a:t>http://www.jisc-content.ac.uk/</a:t>
            </a:r>
            <a:endParaRPr lang="en-US" sz="2400" dirty="0"/>
          </a:p>
        </p:txBody>
      </p:sp>
      <p:pic>
        <p:nvPicPr>
          <p:cNvPr id="4098" name="Picture 2"/>
          <p:cNvPicPr>
            <a:picLocks noChangeAspect="1" noChangeArrowheads="1"/>
          </p:cNvPicPr>
          <p:nvPr/>
        </p:nvPicPr>
        <p:blipFill>
          <a:blip r:embed="rId3" cstate="print"/>
          <a:srcRect/>
          <a:stretch>
            <a:fillRect/>
          </a:stretch>
        </p:blipFill>
        <p:spPr bwMode="auto">
          <a:xfrm>
            <a:off x="0" y="0"/>
            <a:ext cx="914400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501DE412-D406-42F8-88FE-A6DFE0A60F16}" type="datetime4">
              <a:rPr lang="en-GB"/>
              <a:pPr/>
              <a:t>15 October 2010</a:t>
            </a:fld>
            <a:r>
              <a:rPr lang="en-GB"/>
              <a:t> </a:t>
            </a:r>
            <a:r>
              <a:rPr lang="en-GB" b="1">
                <a:solidFill>
                  <a:srgbClr val="EB9CA8"/>
                </a:solidFill>
              </a:rPr>
              <a:t>|</a:t>
            </a:r>
            <a:r>
              <a:rPr lang="en-GB" b="1">
                <a:solidFill>
                  <a:srgbClr val="9CA1BD"/>
                </a:solidFill>
              </a:rPr>
              <a:t> </a:t>
            </a:r>
            <a:r>
              <a:rPr lang="en-GB"/>
              <a:t> </a:t>
            </a:r>
            <a:r>
              <a:rPr lang="en-GB" b="1">
                <a:solidFill>
                  <a:srgbClr val="EB9CA8"/>
                </a:solidFill>
              </a:rPr>
              <a:t>|</a:t>
            </a:r>
            <a:r>
              <a:rPr lang="en-GB"/>
              <a:t> Slide </a:t>
            </a:r>
            <a:fld id="{F71D50DB-476B-4924-9F9E-F75C50ECEF46}" type="slidenum">
              <a:rPr lang="en-GB" b="1">
                <a:solidFill>
                  <a:srgbClr val="EB9CA8"/>
                </a:solidFill>
              </a:rPr>
              <a:pPr/>
              <a:t>15</a:t>
            </a:fld>
            <a:endParaRPr lang="en-GB" b="1">
              <a:solidFill>
                <a:srgbClr val="9EB387"/>
              </a:solidFill>
            </a:endParaRPr>
          </a:p>
        </p:txBody>
      </p:sp>
      <p:sp>
        <p:nvSpPr>
          <p:cNvPr id="2067" name="Rectangle 19"/>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endParaRPr lang="en-US"/>
          </a:p>
        </p:txBody>
      </p:sp>
      <p:sp>
        <p:nvSpPr>
          <p:cNvPr id="2069" name="Rectangle 21"/>
          <p:cNvSpPr>
            <a:spLocks noChangeArrowheads="1"/>
          </p:cNvSpPr>
          <p:nvPr/>
        </p:nvSpPr>
        <p:spPr bwMode="auto">
          <a:xfrm>
            <a:off x="250825" y="6381750"/>
            <a:ext cx="8637588" cy="252413"/>
          </a:xfrm>
          <a:prstGeom prst="rect">
            <a:avLst/>
          </a:prstGeom>
          <a:solidFill>
            <a:srgbClr val="97122D"/>
          </a:solidFill>
          <a:ln w="9525">
            <a:noFill/>
            <a:miter lim="800000"/>
            <a:headEnd/>
            <a:tailEnd/>
          </a:ln>
          <a:effectLst/>
        </p:spPr>
        <p:txBody>
          <a:bodyPr wrap="none" anchor="ctr"/>
          <a:lstStyle/>
          <a:p>
            <a:endParaRPr lang="en-US"/>
          </a:p>
        </p:txBody>
      </p:sp>
      <p:sp>
        <p:nvSpPr>
          <p:cNvPr id="2070" name="Rectangle 22"/>
          <p:cNvSpPr>
            <a:spLocks noChangeArrowheads="1"/>
          </p:cNvSpPr>
          <p:nvPr/>
        </p:nvSpPr>
        <p:spPr bwMode="auto">
          <a:xfrm>
            <a:off x="425450" y="1316038"/>
            <a:ext cx="8569325" cy="574675"/>
          </a:xfrm>
          <a:prstGeom prst="rect">
            <a:avLst/>
          </a:prstGeom>
          <a:noFill/>
          <a:ln w="9525">
            <a:noFill/>
            <a:miter lim="800000"/>
            <a:headEnd/>
            <a:tailEnd/>
          </a:ln>
          <a:effectLst/>
        </p:spPr>
        <p:txBody>
          <a:bodyPr anchor="ctr"/>
          <a:lstStyle/>
          <a:p>
            <a:endParaRPr lang="en-GB" sz="3000" dirty="0">
              <a:solidFill>
                <a:srgbClr val="EB9CA8"/>
              </a:solidFill>
            </a:endParaRPr>
          </a:p>
        </p:txBody>
      </p:sp>
      <p:pic>
        <p:nvPicPr>
          <p:cNvPr id="2076" name="Picture 28" descr="collections-logo"/>
          <p:cNvPicPr>
            <a:picLocks noChangeAspect="1" noChangeArrowheads="1"/>
          </p:cNvPicPr>
          <p:nvPr/>
        </p:nvPicPr>
        <p:blipFill>
          <a:blip r:embed="rId3" cstate="print"/>
          <a:srcRect/>
          <a:stretch>
            <a:fillRect/>
          </a:stretch>
        </p:blipFill>
        <p:spPr bwMode="auto">
          <a:xfrm>
            <a:off x="252413" y="249238"/>
            <a:ext cx="2686050" cy="903287"/>
          </a:xfrm>
          <a:prstGeom prst="rect">
            <a:avLst/>
          </a:prstGeom>
          <a:noFill/>
        </p:spPr>
      </p:pic>
      <p:sp>
        <p:nvSpPr>
          <p:cNvPr id="8" name="Title 7"/>
          <p:cNvSpPr>
            <a:spLocks noGrp="1"/>
          </p:cNvSpPr>
          <p:nvPr>
            <p:ph type="title" idx="4294967295"/>
          </p:nvPr>
        </p:nvSpPr>
        <p:spPr/>
        <p:txBody>
          <a:bodyPr/>
          <a:lstStyle/>
          <a:p>
            <a:endParaRPr lang="en-US" dirty="0"/>
          </a:p>
        </p:txBody>
      </p:sp>
      <p:sp>
        <p:nvSpPr>
          <p:cNvPr id="9" name="Text Placeholder 8"/>
          <p:cNvSpPr>
            <a:spLocks noGrp="1"/>
          </p:cNvSpPr>
          <p:nvPr>
            <p:ph type="body" idx="4294967295"/>
          </p:nvPr>
        </p:nvSpPr>
        <p:spPr>
          <a:xfrm>
            <a:off x="127001" y="1341438"/>
            <a:ext cx="4517008" cy="4784725"/>
          </a:xfrm>
        </p:spPr>
        <p:txBody>
          <a:bodyPr/>
          <a:lstStyle/>
          <a:p>
            <a:r>
              <a:rPr lang="en-GB" sz="1800" dirty="0" smtClean="0"/>
              <a:t>Not-for-profit membership organisation spun out from the JISC several years ago</a:t>
            </a:r>
          </a:p>
          <a:p>
            <a:r>
              <a:rPr lang="en-GB" sz="1800" dirty="0" smtClean="0"/>
              <a:t>Negotiates reasonable licence costs for access to digital resources</a:t>
            </a:r>
          </a:p>
          <a:p>
            <a:r>
              <a:rPr lang="en-GB" sz="1800" dirty="0" smtClean="0"/>
              <a:t>Tiered charging approach</a:t>
            </a:r>
          </a:p>
          <a:p>
            <a:r>
              <a:rPr lang="en-GB" sz="1800" dirty="0" smtClean="0"/>
              <a:t>Some resources provided free to education in perpetuity after bulk purchase</a:t>
            </a:r>
          </a:p>
          <a:p>
            <a:r>
              <a:rPr lang="en-GB" sz="1800" dirty="0" smtClean="0"/>
              <a:t>Delivered over £25 million in efficiency gains in 2008/09</a:t>
            </a:r>
          </a:p>
          <a:p>
            <a:r>
              <a:rPr lang="en-US" sz="1800" dirty="0" smtClean="0"/>
              <a:t>Most collections heavily used. E.g. Over 2 million articles were downloaded from the Oxford Journals Archive in 2008/09.</a:t>
            </a:r>
          </a:p>
          <a:p>
            <a:r>
              <a:rPr lang="en-US" sz="1800" dirty="0" smtClean="0"/>
              <a:t/>
            </a:r>
            <a:br>
              <a:rPr lang="en-US" sz="1800" dirty="0" smtClean="0"/>
            </a:br>
            <a:endParaRPr lang="en-US" sz="1800" dirty="0" smtClean="0"/>
          </a:p>
        </p:txBody>
      </p:sp>
      <p:pic>
        <p:nvPicPr>
          <p:cNvPr id="2051" name="Picture 3"/>
          <p:cNvPicPr>
            <a:picLocks noChangeAspect="1" noChangeArrowheads="1"/>
          </p:cNvPicPr>
          <p:nvPr/>
        </p:nvPicPr>
        <p:blipFill>
          <a:blip r:embed="rId4" cstate="print"/>
          <a:srcRect/>
          <a:stretch>
            <a:fillRect/>
          </a:stretch>
        </p:blipFill>
        <p:spPr bwMode="auto">
          <a:xfrm>
            <a:off x="5767139" y="1333500"/>
            <a:ext cx="2981325" cy="4543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16</a:t>
            </a:fld>
            <a:endParaRPr lang="en-GB" b="1" dirty="0">
              <a:solidFill>
                <a:srgbClr val="9CA1BD"/>
              </a:solidFill>
            </a:endParaRPr>
          </a:p>
        </p:txBody>
      </p:sp>
      <p:pic>
        <p:nvPicPr>
          <p:cNvPr id="67586" name="Picture 2"/>
          <p:cNvPicPr>
            <a:picLocks noChangeAspect="1" noChangeArrowheads="1"/>
          </p:cNvPicPr>
          <p:nvPr/>
        </p:nvPicPr>
        <p:blipFill>
          <a:blip r:embed="rId3" cstate="print"/>
          <a:srcRect/>
          <a:stretch>
            <a:fillRect/>
          </a:stretch>
        </p:blipFill>
        <p:spPr bwMode="auto">
          <a:xfrm>
            <a:off x="0" y="0"/>
            <a:ext cx="9174439"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17</a:t>
            </a:fld>
            <a:endParaRPr lang="en-GB" b="1" dirty="0">
              <a:solidFill>
                <a:srgbClr val="9CA1BD"/>
              </a:solidFill>
            </a:endParaRPr>
          </a:p>
        </p:txBody>
      </p:sp>
      <p:pic>
        <p:nvPicPr>
          <p:cNvPr id="68610" name="Picture 2"/>
          <p:cNvPicPr>
            <a:picLocks noChangeAspect="1" noChangeArrowheads="1"/>
          </p:cNvPicPr>
          <p:nvPr/>
        </p:nvPicPr>
        <p:blipFill>
          <a:blip r:embed="rId3" cstate="print"/>
          <a:srcRect/>
          <a:stretch>
            <a:fillRect/>
          </a:stretch>
        </p:blipFill>
        <p:spPr bwMode="auto">
          <a:xfrm>
            <a:off x="-27632" y="188640"/>
            <a:ext cx="9171632"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rgbClr val="293352"/>
                </a:solidFill>
                <a:latin typeface="+mj-lt"/>
                <a:ea typeface="+mj-ea"/>
                <a:cs typeface="+mj-cs"/>
              </a:rPr>
              <a:t>Images and other media from a range of </a:t>
            </a:r>
            <a:r>
              <a:rPr lang="en-US" sz="1800" dirty="0" err="1" smtClean="0">
                <a:solidFill>
                  <a:srgbClr val="293352"/>
                </a:solidFill>
                <a:latin typeface="+mj-lt"/>
                <a:ea typeface="+mj-ea"/>
                <a:cs typeface="+mj-cs"/>
              </a:rPr>
              <a:t>organisations</a:t>
            </a:r>
            <a:endParaRPr lang="en-US" dirty="0"/>
          </a:p>
        </p:txBody>
      </p:sp>
      <p:sp>
        <p:nvSpPr>
          <p:cNvPr id="3" name="Content Placeholder 2"/>
          <p:cNvSpPr>
            <a:spLocks noGrp="1"/>
          </p:cNvSpPr>
          <p:nvPr>
            <p:ph idx="1"/>
          </p:nvPr>
        </p:nvSpPr>
        <p:spPr>
          <a:xfrm>
            <a:off x="127001" y="1341438"/>
            <a:ext cx="5381103" cy="4784725"/>
          </a:xfrm>
        </p:spPr>
        <p:txBody>
          <a:bodyPr/>
          <a:lstStyle/>
          <a:p>
            <a:pPr lvl="0"/>
            <a:r>
              <a:rPr lang="en-US" sz="1800" dirty="0" smtClean="0">
                <a:solidFill>
                  <a:srgbClr val="293352"/>
                </a:solidFill>
                <a:latin typeface="+mj-lt"/>
                <a:ea typeface="+mj-ea"/>
                <a:cs typeface="+mj-cs"/>
              </a:rPr>
              <a:t> British Film Institute - </a:t>
            </a:r>
            <a:r>
              <a:rPr lang="en-US" sz="1800" dirty="0" err="1" smtClean="0">
                <a:solidFill>
                  <a:srgbClr val="293352"/>
                </a:solidFill>
                <a:latin typeface="+mj-lt"/>
                <a:ea typeface="+mj-ea"/>
                <a:cs typeface="+mj-cs"/>
              </a:rPr>
              <a:t>InView</a:t>
            </a:r>
            <a:r>
              <a:rPr lang="en-US" sz="1800" dirty="0" smtClean="0">
                <a:solidFill>
                  <a:srgbClr val="293352"/>
                </a:solidFill>
                <a:latin typeface="+mj-lt"/>
                <a:ea typeface="+mj-ea"/>
                <a:cs typeface="+mj-cs"/>
              </a:rPr>
              <a:t> (Authentication required - free for all FE and HE) </a:t>
            </a:r>
            <a:r>
              <a:rPr lang="en-US" sz="1800" u="sng" dirty="0" smtClean="0">
                <a:solidFill>
                  <a:srgbClr val="293352"/>
                </a:solidFill>
                <a:latin typeface="+mj-lt"/>
                <a:ea typeface="+mj-ea"/>
                <a:cs typeface="+mj-cs"/>
              </a:rPr>
              <a:t>https://www.bfi.org.uk/inview/theme/health</a:t>
            </a:r>
            <a:endParaRPr lang="en-US" sz="1800" dirty="0" smtClean="0">
              <a:solidFill>
                <a:srgbClr val="293352"/>
              </a:solidFill>
              <a:latin typeface="+mj-lt"/>
              <a:ea typeface="+mj-ea"/>
              <a:cs typeface="+mj-cs"/>
            </a:endParaRPr>
          </a:p>
          <a:p>
            <a:pPr lvl="0"/>
            <a:r>
              <a:rPr lang="en-US" sz="1800" dirty="0" smtClean="0">
                <a:solidFill>
                  <a:srgbClr val="293352"/>
                </a:solidFill>
                <a:latin typeface="+mj-lt"/>
                <a:ea typeface="+mj-ea"/>
                <a:cs typeface="+mj-cs"/>
              </a:rPr>
              <a:t>Over a thousand hours of non-fiction films from the BFI archives</a:t>
            </a:r>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18</a:t>
            </a:fld>
            <a:endParaRPr lang="en-GB" b="1" dirty="0">
              <a:solidFill>
                <a:srgbClr val="9CA1BD"/>
              </a:solidFill>
            </a:endParaRPr>
          </a:p>
        </p:txBody>
      </p:sp>
      <p:pic>
        <p:nvPicPr>
          <p:cNvPr id="72706" name="Picture 2"/>
          <p:cNvPicPr>
            <a:picLocks noChangeAspect="1" noChangeArrowheads="1"/>
          </p:cNvPicPr>
          <p:nvPr/>
        </p:nvPicPr>
        <p:blipFill>
          <a:blip r:embed="rId3" cstate="print"/>
          <a:srcRect/>
          <a:stretch>
            <a:fillRect/>
          </a:stretch>
        </p:blipFill>
        <p:spPr bwMode="auto">
          <a:xfrm>
            <a:off x="6012160" y="1412776"/>
            <a:ext cx="2864719" cy="1872208"/>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39552" y="3645024"/>
            <a:ext cx="5076453" cy="2590031"/>
          </a:xfrm>
          <a:prstGeom prst="rect">
            <a:avLst/>
          </a:prstGeom>
          <a:noFill/>
          <a:ln w="9525">
            <a:noFill/>
            <a:miter lim="800000"/>
            <a:headEnd/>
            <a:tailEnd/>
          </a:ln>
        </p:spPr>
      </p:pic>
      <p:sp>
        <p:nvSpPr>
          <p:cNvPr id="9" name="TextBox 8"/>
          <p:cNvSpPr txBox="1"/>
          <p:nvPr/>
        </p:nvSpPr>
        <p:spPr>
          <a:xfrm>
            <a:off x="5940152" y="4737918"/>
            <a:ext cx="2877775" cy="1477328"/>
          </a:xfrm>
          <a:prstGeom prst="rect">
            <a:avLst/>
          </a:prstGeom>
          <a:noFill/>
        </p:spPr>
        <p:txBody>
          <a:bodyPr wrap="none" rtlCol="0">
            <a:spAutoFit/>
          </a:bodyPr>
          <a:lstStyle/>
          <a:p>
            <a:pPr lvl="0"/>
            <a:r>
              <a:rPr lang="en-US" dirty="0" smtClean="0">
                <a:solidFill>
                  <a:srgbClr val="293352"/>
                </a:solidFill>
              </a:rPr>
              <a:t>British Cartoon Archive</a:t>
            </a:r>
          </a:p>
          <a:p>
            <a:pPr lvl="0"/>
            <a:r>
              <a:rPr lang="en-US" u="sng" dirty="0" smtClean="0">
                <a:solidFill>
                  <a:srgbClr val="293352"/>
                </a:solidFill>
                <a:hlinkClick r:id="rId5"/>
              </a:rPr>
              <a:t>http://www.cartoons.ac.uk/</a:t>
            </a:r>
            <a:endParaRPr lang="en-US" u="sng" dirty="0" smtClean="0">
              <a:solidFill>
                <a:srgbClr val="293352"/>
              </a:solidFill>
            </a:endParaRPr>
          </a:p>
          <a:p>
            <a:pPr lvl="0"/>
            <a:endParaRPr lang="en-GB" u="sng" dirty="0" smtClean="0">
              <a:solidFill>
                <a:srgbClr val="293352"/>
              </a:solidFill>
            </a:endParaRPr>
          </a:p>
          <a:p>
            <a:pPr lvl="0"/>
            <a:r>
              <a:rPr lang="en-GB" dirty="0" smtClean="0">
                <a:solidFill>
                  <a:srgbClr val="293352"/>
                </a:solidFill>
              </a:rPr>
              <a:t>150,000 cartoons</a:t>
            </a:r>
            <a:endParaRPr lang="en-US" dirty="0" smtClean="0">
              <a:solidFill>
                <a:srgbClr val="293352"/>
              </a:solidFill>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solidFill>
                  <a:srgbClr val="293352"/>
                </a:solidFill>
                <a:latin typeface="+mj-lt"/>
                <a:ea typeface="+mj-ea"/>
                <a:cs typeface="+mj-cs"/>
              </a:rPr>
              <a:t>Community content: repositories for learning, teaching and research</a:t>
            </a:r>
            <a:endParaRPr lang="en-US" sz="1800" dirty="0"/>
          </a:p>
        </p:txBody>
      </p:sp>
      <p:sp>
        <p:nvSpPr>
          <p:cNvPr id="3" name="Content Placeholder 2"/>
          <p:cNvSpPr>
            <a:spLocks noGrp="1"/>
          </p:cNvSpPr>
          <p:nvPr>
            <p:ph idx="1"/>
          </p:nvPr>
        </p:nvSpPr>
        <p:spPr>
          <a:xfrm>
            <a:off x="127000" y="1341439"/>
            <a:ext cx="5885159" cy="3671738"/>
          </a:xfrm>
        </p:spPr>
        <p:txBody>
          <a:bodyPr/>
          <a:lstStyle/>
          <a:p>
            <a:pPr lvl="0"/>
            <a:r>
              <a:rPr lang="en-US" sz="1800" dirty="0" smtClean="0">
                <a:solidFill>
                  <a:srgbClr val="293352"/>
                </a:solidFill>
                <a:latin typeface="+mj-lt"/>
                <a:ea typeface="+mj-ea"/>
                <a:cs typeface="+mj-cs"/>
              </a:rPr>
              <a:t>Medical image repository at Middlesex university: </a:t>
            </a:r>
            <a:r>
              <a:rPr lang="en-US" sz="1800" u="sng" dirty="0" smtClean="0">
                <a:solidFill>
                  <a:srgbClr val="293352"/>
                </a:solidFill>
                <a:latin typeface="+mj-lt"/>
                <a:ea typeface="+mj-ea"/>
                <a:cs typeface="+mj-cs"/>
              </a:rPr>
              <a:t>http://www.jisc.ac.uk/whatwedo/programmes/inf11/sue2/mirage.aspx</a:t>
            </a:r>
            <a:endParaRPr lang="en-US" sz="1800" dirty="0" smtClean="0">
              <a:solidFill>
                <a:srgbClr val="293352"/>
              </a:solidFill>
              <a:latin typeface="+mj-lt"/>
              <a:ea typeface="+mj-ea"/>
              <a:cs typeface="+mj-cs"/>
            </a:endParaRPr>
          </a:p>
          <a:p>
            <a:r>
              <a:rPr lang="en-US" sz="1800" dirty="0" smtClean="0">
                <a:latin typeface="+mj-lt"/>
                <a:ea typeface="+mj-ea"/>
                <a:cs typeface="+mj-cs"/>
              </a:rPr>
              <a:t>biophysical repository at King’s College London </a:t>
            </a:r>
            <a:r>
              <a:rPr lang="en-US" sz="1800" dirty="0" smtClean="0">
                <a:latin typeface="+mj-lt"/>
                <a:ea typeface="+mj-ea"/>
                <a:cs typeface="+mj-cs"/>
                <a:hlinkClick r:id="rId3"/>
              </a:rPr>
              <a:t> </a:t>
            </a:r>
            <a:r>
              <a:rPr lang="en-US" sz="1800" u="sng" dirty="0" smtClean="0">
                <a:latin typeface="+mj-lt"/>
                <a:ea typeface="+mj-ea"/>
                <a:cs typeface="+mj-cs"/>
                <a:hlinkClick r:id="rId3"/>
              </a:rPr>
              <a:t>http://www.jisc.ac.uk/whatwedo/programmes/inf11/digpres/bril.aspx</a:t>
            </a:r>
            <a:endParaRPr lang="en-US" sz="1800" u="sng" dirty="0" smtClean="0">
              <a:latin typeface="+mj-lt"/>
              <a:ea typeface="+mj-ea"/>
              <a:cs typeface="+mj-cs"/>
            </a:endParaRPr>
          </a:p>
          <a:p>
            <a:pPr lvl="0"/>
            <a:r>
              <a:rPr lang="en-US" sz="1800" dirty="0" smtClean="0">
                <a:solidFill>
                  <a:srgbClr val="293352"/>
                </a:solidFill>
                <a:latin typeface="+mj-lt"/>
                <a:ea typeface="+mj-ea"/>
                <a:cs typeface="+mj-cs"/>
              </a:rPr>
              <a:t>A </a:t>
            </a:r>
            <a:r>
              <a:rPr lang="en-US" sz="1800" dirty="0" smtClean="0">
                <a:latin typeface="+mj-lt"/>
                <a:ea typeface="+mj-ea"/>
                <a:cs typeface="+mj-cs"/>
              </a:rPr>
              <a:t>G</a:t>
            </a:r>
            <a:r>
              <a:rPr lang="en-US" sz="1800" dirty="0" smtClean="0">
                <a:solidFill>
                  <a:srgbClr val="293352"/>
                </a:solidFill>
                <a:latin typeface="+mj-lt"/>
                <a:ea typeface="+mj-ea"/>
                <a:cs typeface="+mj-cs"/>
              </a:rPr>
              <a:t>oogle maps type interface for exploring and annotating embryo images: </a:t>
            </a:r>
            <a:r>
              <a:rPr lang="en-US" sz="1800" u="sng" dirty="0" smtClean="0">
                <a:solidFill>
                  <a:srgbClr val="293352"/>
                </a:solidFill>
                <a:latin typeface="+mj-lt"/>
                <a:ea typeface="+mj-ea"/>
                <a:cs typeface="+mj-cs"/>
              </a:rPr>
              <a:t>http://www.jisc.ac.uk/whatwedo/programmes/inf11/sue2/nextgenerationembryology.aspx</a:t>
            </a:r>
            <a:endParaRPr lang="en-US" sz="1800" dirty="0" smtClean="0">
              <a:solidFill>
                <a:srgbClr val="293352"/>
              </a:solidFill>
              <a:latin typeface="+mj-lt"/>
              <a:ea typeface="+mj-ea"/>
              <a:cs typeface="+mj-cs"/>
            </a:endParaRPr>
          </a:p>
          <a:p>
            <a:pPr lvl="0"/>
            <a:endParaRPr lang="en-US" sz="1800" u="none" dirty="0" smtClean="0">
              <a:solidFill>
                <a:srgbClr val="293352"/>
              </a:solidFill>
              <a:latin typeface="+mj-lt"/>
              <a:ea typeface="+mj-ea"/>
              <a:cs typeface="+mj-cs"/>
            </a:endParaRPr>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19</a:t>
            </a:fld>
            <a:endParaRPr lang="en-GB" b="1" dirty="0">
              <a:solidFill>
                <a:srgbClr val="9CA1BD"/>
              </a:solidFill>
            </a:endParaRPr>
          </a:p>
        </p:txBody>
      </p:sp>
      <p:pic>
        <p:nvPicPr>
          <p:cNvPr id="62466" name="Picture 2"/>
          <p:cNvPicPr>
            <a:picLocks noChangeAspect="1" noChangeArrowheads="1"/>
          </p:cNvPicPr>
          <p:nvPr/>
        </p:nvPicPr>
        <p:blipFill>
          <a:blip r:embed="rId4" cstate="print"/>
          <a:srcRect/>
          <a:stretch>
            <a:fillRect/>
          </a:stretch>
        </p:blipFill>
        <p:spPr bwMode="auto">
          <a:xfrm>
            <a:off x="755576" y="4509120"/>
            <a:ext cx="2438400" cy="1533525"/>
          </a:xfrm>
          <a:prstGeom prst="rect">
            <a:avLst/>
          </a:prstGeom>
          <a:noFill/>
          <a:ln w="9525">
            <a:noFill/>
            <a:miter lim="800000"/>
            <a:headEnd/>
            <a:tailEnd/>
          </a:ln>
        </p:spPr>
      </p:pic>
      <p:sp>
        <p:nvSpPr>
          <p:cNvPr id="6" name="Rectangle 5"/>
          <p:cNvSpPr/>
          <p:nvPr/>
        </p:nvSpPr>
        <p:spPr>
          <a:xfrm>
            <a:off x="3923928" y="4581128"/>
            <a:ext cx="4572000" cy="1477328"/>
          </a:xfrm>
          <a:prstGeom prst="rect">
            <a:avLst/>
          </a:prstGeom>
        </p:spPr>
        <p:txBody>
          <a:bodyPr>
            <a:spAutoFit/>
          </a:bodyPr>
          <a:lstStyle/>
          <a:p>
            <a:r>
              <a:rPr lang="en-US" dirty="0" smtClean="0"/>
              <a:t>An information environment for neuroscientists – collaboration between Oxford, Reading and Southampton </a:t>
            </a:r>
            <a:r>
              <a:rPr lang="en-US" u="sng" dirty="0" smtClean="0"/>
              <a:t>http://www.jisc.ac.uk/whatwedo/programmes/inf11/einf/neurohub.aspx</a:t>
            </a:r>
            <a:endParaRPr lang="en-US" dirty="0" smtClean="0"/>
          </a:p>
        </p:txBody>
      </p:sp>
      <p:pic>
        <p:nvPicPr>
          <p:cNvPr id="1026" name="Picture 2"/>
          <p:cNvPicPr>
            <a:picLocks noChangeAspect="1" noChangeArrowheads="1"/>
          </p:cNvPicPr>
          <p:nvPr/>
        </p:nvPicPr>
        <p:blipFill>
          <a:blip r:embed="rId5" cstate="print"/>
          <a:srcRect/>
          <a:stretch>
            <a:fillRect/>
          </a:stretch>
        </p:blipFill>
        <p:spPr bwMode="auto">
          <a:xfrm>
            <a:off x="6084168" y="1412776"/>
            <a:ext cx="267652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b="1" dirty="0" smtClean="0"/>
              <a:t>The UK Higher Education Sector</a:t>
            </a:r>
          </a:p>
        </p:txBody>
      </p:sp>
      <p:sp>
        <p:nvSpPr>
          <p:cNvPr id="19459" name="Content Placeholder 2"/>
          <p:cNvSpPr>
            <a:spLocks noGrp="1"/>
          </p:cNvSpPr>
          <p:nvPr>
            <p:ph idx="1"/>
          </p:nvPr>
        </p:nvSpPr>
        <p:spPr>
          <a:xfrm>
            <a:off x="127001" y="1124744"/>
            <a:ext cx="5669135" cy="4929411"/>
          </a:xfrm>
        </p:spPr>
        <p:txBody>
          <a:bodyPr/>
          <a:lstStyle/>
          <a:p>
            <a:pPr eaLnBrk="1" hangingPunct="1">
              <a:spcBef>
                <a:spcPts val="600"/>
              </a:spcBef>
              <a:buFont typeface="Wingdings" pitchFamily="2" charset="2"/>
              <a:buChar char="§"/>
            </a:pPr>
            <a:r>
              <a:rPr lang="en-GB" dirty="0" smtClean="0"/>
              <a:t>165</a:t>
            </a:r>
            <a:r>
              <a:rPr lang="en-GB" baseline="0" dirty="0" smtClean="0"/>
              <a:t> higher education</a:t>
            </a:r>
            <a:r>
              <a:rPr lang="en-GB" dirty="0" smtClean="0"/>
              <a:t> institutions in the UK</a:t>
            </a:r>
          </a:p>
          <a:p>
            <a:pPr eaLnBrk="1" hangingPunct="1">
              <a:spcBef>
                <a:spcPts val="600"/>
              </a:spcBef>
              <a:buFont typeface="Wingdings" pitchFamily="2" charset="2"/>
              <a:buChar char="§"/>
            </a:pPr>
            <a:r>
              <a:rPr lang="en-GB" dirty="0" smtClean="0"/>
              <a:t>450 colleges of further education</a:t>
            </a:r>
          </a:p>
          <a:p>
            <a:pPr eaLnBrk="1" hangingPunct="1">
              <a:spcBef>
                <a:spcPts val="600"/>
              </a:spcBef>
              <a:buFont typeface="Wingdings" pitchFamily="2" charset="2"/>
              <a:buChar char="§"/>
            </a:pPr>
            <a:r>
              <a:rPr lang="en-GB" dirty="0" smtClean="0"/>
              <a:t>Average annual turnover of individual universities is £100 </a:t>
            </a:r>
            <a:r>
              <a:rPr lang="en-GB" dirty="0" smtClean="0"/>
              <a:t>million</a:t>
            </a:r>
            <a:endParaRPr lang="en-GB" dirty="0" smtClean="0"/>
          </a:p>
          <a:p>
            <a:pPr eaLnBrk="1" hangingPunct="1">
              <a:spcBef>
                <a:spcPts val="600"/>
              </a:spcBef>
              <a:buFont typeface="Wingdings" pitchFamily="2" charset="2"/>
              <a:buChar char="§"/>
            </a:pPr>
            <a:r>
              <a:rPr lang="en-GB" dirty="0" smtClean="0"/>
              <a:t>About </a:t>
            </a:r>
            <a:r>
              <a:rPr lang="en-GB" dirty="0" smtClean="0"/>
              <a:t>2 million full time students (1 in 7 from overseas)</a:t>
            </a:r>
          </a:p>
          <a:p>
            <a:pPr eaLnBrk="1" hangingPunct="1">
              <a:spcBef>
                <a:spcPts val="600"/>
              </a:spcBef>
              <a:buFont typeface="Wingdings" pitchFamily="2" charset="2"/>
              <a:buChar char="§"/>
            </a:pPr>
            <a:r>
              <a:rPr lang="en-GB" dirty="0" smtClean="0"/>
              <a:t>Overseas’ student fees income: £1.3 billion</a:t>
            </a:r>
          </a:p>
          <a:p>
            <a:pPr eaLnBrk="1" hangingPunct="1">
              <a:spcBef>
                <a:spcPts val="600"/>
              </a:spcBef>
              <a:buFont typeface="Wingdings" pitchFamily="2" charset="2"/>
              <a:buChar char="§"/>
            </a:pPr>
            <a:r>
              <a:rPr lang="en-GB" dirty="0" smtClean="0"/>
              <a:t>England the favourite destination of international students after the US university system</a:t>
            </a:r>
          </a:p>
          <a:p>
            <a:pPr eaLnBrk="1" hangingPunct="1">
              <a:spcBef>
                <a:spcPts val="600"/>
              </a:spcBef>
              <a:buFont typeface="Wingdings" pitchFamily="2" charset="2"/>
              <a:buChar char="§"/>
            </a:pPr>
            <a:r>
              <a:rPr lang="en-GB" dirty="0" smtClean="0"/>
              <a:t>UK HE sector a substantial industry (£45.1bn total output 2003/04)</a:t>
            </a:r>
          </a:p>
          <a:p>
            <a:pPr eaLnBrk="1" hangingPunct="1">
              <a:spcBef>
                <a:spcPts val="600"/>
              </a:spcBef>
              <a:buFont typeface="Wingdings" pitchFamily="2" charset="2"/>
              <a:buChar char="§"/>
            </a:pPr>
            <a:r>
              <a:rPr lang="en-GB" dirty="0" smtClean="0"/>
              <a:t>Income (earned revenue) of UK HEIs is £16.87 billion (2003/04)</a:t>
            </a:r>
          </a:p>
          <a:p>
            <a:pPr eaLnBrk="1" hangingPunct="1">
              <a:spcBef>
                <a:spcPts val="600"/>
              </a:spcBef>
              <a:buFont typeface="Wingdings" pitchFamily="2" charset="2"/>
              <a:buChar char="§"/>
            </a:pPr>
            <a:endParaRPr lang="en-GB" sz="1800" dirty="0" smtClean="0"/>
          </a:p>
        </p:txBody>
      </p:sp>
      <p:sp>
        <p:nvSpPr>
          <p:cNvPr id="19460" name="Slide Number Placeholder 3"/>
          <p:cNvSpPr>
            <a:spLocks noGrp="1"/>
          </p:cNvSpPr>
          <p:nvPr>
            <p:ph type="sldNum" sz="quarter" idx="10"/>
          </p:nvPr>
        </p:nvSpPr>
        <p:spPr>
          <a:noFill/>
        </p:spPr>
        <p:txBody>
          <a:bodyPr/>
          <a:lstStyle/>
          <a:p>
            <a:fld id="{4BD46E07-AB0B-48F5-8395-FF8A388A648A}" type="datetime1">
              <a:rPr lang="en-GB"/>
              <a:pPr/>
              <a:t>15/10/2010</a:t>
            </a:fld>
            <a:r>
              <a:rPr lang="en-GB"/>
              <a:t> </a:t>
            </a:r>
            <a:r>
              <a:rPr lang="en-GB" b="1">
                <a:solidFill>
                  <a:srgbClr val="9CA1BD"/>
                </a:solidFill>
              </a:rPr>
              <a:t>| </a:t>
            </a:r>
            <a:r>
              <a:rPr lang="en-GB"/>
              <a:t>Supporting education and research </a:t>
            </a:r>
            <a:r>
              <a:rPr lang="en-GB" b="1">
                <a:solidFill>
                  <a:srgbClr val="9CA1BD"/>
                </a:solidFill>
              </a:rPr>
              <a:t>|</a:t>
            </a:r>
            <a:r>
              <a:rPr lang="en-GB"/>
              <a:t> Slide </a:t>
            </a:r>
            <a:fld id="{24E1FF80-01C7-475B-A627-FE90B463F70C}" type="slidenum">
              <a:rPr lang="en-GB" b="1">
                <a:solidFill>
                  <a:srgbClr val="9CA1BD"/>
                </a:solidFill>
              </a:rPr>
              <a:pPr/>
              <a:t>2</a:t>
            </a:fld>
            <a:endParaRPr lang="en-GB" b="1">
              <a:solidFill>
                <a:srgbClr val="9CA1BD"/>
              </a:solidFill>
            </a:endParaRPr>
          </a:p>
        </p:txBody>
      </p:sp>
      <p:pic>
        <p:nvPicPr>
          <p:cNvPr id="6" name="Picture 13" descr="ppt image 6"/>
          <p:cNvPicPr>
            <a:picLocks noChangeAspect="1" noChangeArrowheads="1"/>
          </p:cNvPicPr>
          <p:nvPr/>
        </p:nvPicPr>
        <p:blipFill>
          <a:blip r:embed="rId3" cstate="print"/>
          <a:srcRect/>
          <a:stretch>
            <a:fillRect/>
          </a:stretch>
        </p:blipFill>
        <p:spPr bwMode="auto">
          <a:xfrm>
            <a:off x="5845617" y="1412875"/>
            <a:ext cx="2990408" cy="439238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Community content: Open Educational Resources</a:t>
            </a:r>
            <a:endParaRPr lang="en-US" sz="2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20</a:t>
            </a:fld>
            <a:endParaRPr lang="en-GB" b="1" dirty="0">
              <a:solidFill>
                <a:srgbClr val="9CA1BD"/>
              </a:solidFill>
            </a:endParaRPr>
          </a:p>
        </p:txBody>
      </p:sp>
      <p:pic>
        <p:nvPicPr>
          <p:cNvPr id="66562" name="Picture 2"/>
          <p:cNvPicPr>
            <a:picLocks noChangeAspect="1" noChangeArrowheads="1"/>
          </p:cNvPicPr>
          <p:nvPr/>
        </p:nvPicPr>
        <p:blipFill>
          <a:blip r:embed="rId3" cstate="print"/>
          <a:srcRect/>
          <a:stretch>
            <a:fillRect/>
          </a:stretch>
        </p:blipFill>
        <p:spPr bwMode="auto">
          <a:xfrm>
            <a:off x="100013" y="1233488"/>
            <a:ext cx="894397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311ADEF0-CB79-40A3-87F0-47C7E6D4BF34}" type="datetime1">
              <a:rPr lang="en-GB" smtClean="0"/>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C5017928-C085-40F6-84B9-88FAF6E673E5}" type="slidenum">
              <a:rPr lang="en-GB" b="1" smtClean="0">
                <a:solidFill>
                  <a:srgbClr val="9CA1BD"/>
                </a:solidFill>
              </a:rPr>
              <a:pPr/>
              <a:t>21</a:t>
            </a:fld>
            <a:endParaRPr lang="en-GB" b="1" smtClean="0">
              <a:solidFill>
                <a:srgbClr val="9CA1BD"/>
              </a:solidFill>
            </a:endParaRPr>
          </a:p>
        </p:txBody>
      </p:sp>
      <p:sp>
        <p:nvSpPr>
          <p:cNvPr id="22531" name="Rectangle 2"/>
          <p:cNvSpPr>
            <a:spLocks noGrp="1" noChangeArrowheads="1"/>
          </p:cNvSpPr>
          <p:nvPr>
            <p:ph type="title"/>
          </p:nvPr>
        </p:nvSpPr>
        <p:spPr/>
        <p:txBody>
          <a:bodyPr/>
          <a:lstStyle/>
          <a:p>
            <a:r>
              <a:rPr lang="en-GB" b="1" i="1" dirty="0" smtClean="0"/>
              <a:t>Effective Practice</a:t>
            </a:r>
            <a:r>
              <a:rPr lang="en-GB" b="1" dirty="0" smtClean="0"/>
              <a:t> series </a:t>
            </a:r>
            <a:r>
              <a:rPr lang="en-GB" sz="1400" b="1" dirty="0" smtClean="0"/>
              <a:t>(</a:t>
            </a:r>
            <a:r>
              <a:rPr lang="en-GB" sz="1400" b="1" dirty="0" smtClean="0">
                <a:hlinkClick r:id="rId3"/>
              </a:rPr>
              <a:t>www.jisc.ac.uk/publications</a:t>
            </a:r>
            <a:r>
              <a:rPr lang="en-GB" sz="1400" dirty="0" smtClean="0"/>
              <a:t>)</a:t>
            </a:r>
            <a:r>
              <a:rPr lang="en-GB" sz="1800" dirty="0" smtClean="0"/>
              <a:t> </a:t>
            </a:r>
            <a:endParaRPr lang="en-US" sz="1800" dirty="0" smtClean="0"/>
          </a:p>
        </p:txBody>
      </p:sp>
      <p:sp>
        <p:nvSpPr>
          <p:cNvPr id="22532" name="Rectangle 3"/>
          <p:cNvSpPr>
            <a:spLocks noGrp="1" noChangeArrowheads="1"/>
          </p:cNvSpPr>
          <p:nvPr>
            <p:ph type="body" idx="1"/>
          </p:nvPr>
        </p:nvSpPr>
        <p:spPr>
          <a:xfrm>
            <a:off x="3924300" y="1357313"/>
            <a:ext cx="4895850" cy="4784725"/>
          </a:xfrm>
        </p:spPr>
        <p:txBody>
          <a:bodyPr/>
          <a:lstStyle/>
          <a:p>
            <a:r>
              <a:rPr lang="en-GB" sz="1800" dirty="0" smtClean="0">
                <a:solidFill>
                  <a:schemeClr val="tx1"/>
                </a:solidFill>
              </a:rPr>
              <a:t>Effective Assessment in a Digital Age</a:t>
            </a:r>
          </a:p>
          <a:p>
            <a:r>
              <a:rPr lang="en-GB" sz="1800" dirty="0" smtClean="0">
                <a:solidFill>
                  <a:schemeClr val="tx1"/>
                </a:solidFill>
              </a:rPr>
              <a:t>Effective Practice in a Digital Age</a:t>
            </a:r>
          </a:p>
          <a:p>
            <a:r>
              <a:rPr lang="en-GB" sz="1800" dirty="0" smtClean="0">
                <a:solidFill>
                  <a:schemeClr val="tx1"/>
                </a:solidFill>
              </a:rPr>
              <a:t>Effective Practice with e-Portfolios</a:t>
            </a:r>
          </a:p>
          <a:p>
            <a:r>
              <a:rPr lang="en-GB" sz="1800" dirty="0" smtClean="0">
                <a:solidFill>
                  <a:schemeClr val="tx1"/>
                </a:solidFill>
              </a:rPr>
              <a:t>In Their Own Words – Exploring the learners’ perspective on e-learning</a:t>
            </a:r>
          </a:p>
          <a:p>
            <a:r>
              <a:rPr lang="en-GB" sz="1800" dirty="0" smtClean="0">
                <a:solidFill>
                  <a:schemeClr val="tx1"/>
                </a:solidFill>
              </a:rPr>
              <a:t>Designing Spaces for Effective Learning</a:t>
            </a:r>
          </a:p>
          <a:p>
            <a:r>
              <a:rPr lang="en-GB" sz="1800" dirty="0" smtClean="0">
                <a:solidFill>
                  <a:schemeClr val="tx1"/>
                </a:solidFill>
              </a:rPr>
              <a:t>Innovative Practice with e-Learning</a:t>
            </a:r>
            <a:endParaRPr lang="en-US" sz="1800" dirty="0" smtClean="0">
              <a:solidFill>
                <a:schemeClr val="tx1"/>
              </a:solidFill>
            </a:endParaRPr>
          </a:p>
        </p:txBody>
      </p:sp>
      <p:pic>
        <p:nvPicPr>
          <p:cNvPr id="22533" name="Picture 4"/>
          <p:cNvPicPr>
            <a:picLocks noChangeAspect="1" noChangeArrowheads="1"/>
          </p:cNvPicPr>
          <p:nvPr/>
        </p:nvPicPr>
        <p:blipFill>
          <a:blip r:embed="rId4" cstate="print"/>
          <a:srcRect/>
          <a:stretch>
            <a:fillRect/>
          </a:stretch>
        </p:blipFill>
        <p:spPr bwMode="auto">
          <a:xfrm>
            <a:off x="206375" y="1192213"/>
            <a:ext cx="3633788"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of Future Services</a:t>
            </a:r>
            <a:endParaRPr lang="en-US" dirty="0"/>
          </a:p>
        </p:txBody>
      </p:sp>
      <p:sp>
        <p:nvSpPr>
          <p:cNvPr id="3" name="Content Placeholder 2"/>
          <p:cNvSpPr>
            <a:spLocks noGrp="1"/>
          </p:cNvSpPr>
          <p:nvPr>
            <p:ph idx="1"/>
          </p:nvPr>
        </p:nvSpPr>
        <p:spPr>
          <a:xfrm>
            <a:off x="127001" y="1341438"/>
            <a:ext cx="4805040" cy="4784725"/>
          </a:xfrm>
        </p:spPr>
        <p:txBody>
          <a:bodyPr/>
          <a:lstStyle/>
          <a:p>
            <a:r>
              <a:rPr lang="en-GB" dirty="0" smtClean="0"/>
              <a:t>UK Cloud for Higher Education</a:t>
            </a:r>
          </a:p>
          <a:p>
            <a:pPr lvl="1"/>
            <a:r>
              <a:rPr lang="en-GB" dirty="0" smtClean="0"/>
              <a:t>Focused upon research community in its first phase</a:t>
            </a:r>
          </a:p>
          <a:p>
            <a:pPr lvl="1"/>
            <a:r>
              <a:rPr lang="en-GB" dirty="0" smtClean="0"/>
              <a:t>Challenging timescales for delivery</a:t>
            </a:r>
          </a:p>
          <a:p>
            <a:r>
              <a:rPr lang="en-GB" dirty="0" smtClean="0"/>
              <a:t>Software and application services in the Cloud</a:t>
            </a:r>
          </a:p>
          <a:p>
            <a:pPr lvl="1"/>
            <a:r>
              <a:rPr lang="en-GB" dirty="0" smtClean="0"/>
              <a:t>Working with commercial sector to work towards cloud-based hosting for major administrative services used by colleges and universities</a:t>
            </a:r>
          </a:p>
          <a:p>
            <a:pPr lvl="1"/>
            <a:r>
              <a:rPr lang="en-GB" dirty="0" smtClean="0"/>
              <a:t>Not clear what areas should be targeted</a:t>
            </a:r>
          </a:p>
          <a:p>
            <a:pPr lvl="1"/>
            <a:r>
              <a:rPr lang="en-GB" dirty="0" smtClean="0"/>
              <a:t>Shared procurement services or central hosting – or both?</a:t>
            </a:r>
            <a:endParaRPr lang="en-US" dirty="0"/>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22</a:t>
            </a:fld>
            <a:endParaRPr lang="en-GB" b="1" dirty="0">
              <a:solidFill>
                <a:srgbClr val="9CA1BD"/>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perspectives on Shared Services and Cloud Computing</a:t>
            </a:r>
            <a:endParaRPr lang="en-US" dirty="0"/>
          </a:p>
        </p:txBody>
      </p:sp>
      <p:sp>
        <p:nvSpPr>
          <p:cNvPr id="3" name="Content Placeholder 2"/>
          <p:cNvSpPr>
            <a:spLocks noGrp="1"/>
          </p:cNvSpPr>
          <p:nvPr>
            <p:ph idx="1"/>
          </p:nvPr>
        </p:nvSpPr>
        <p:spPr/>
        <p:txBody>
          <a:bodyPr/>
          <a:lstStyle/>
          <a:p>
            <a:r>
              <a:rPr lang="en-GB" sz="3600" dirty="0" smtClean="0"/>
              <a:t>Walter van </a:t>
            </a:r>
            <a:r>
              <a:rPr lang="en-GB" sz="3600" dirty="0" err="1" smtClean="0"/>
              <a:t>Dijk</a:t>
            </a:r>
            <a:r>
              <a:rPr lang="en-GB" sz="3600" dirty="0" smtClean="0"/>
              <a:t>, SURF NET, Dutch approach to Shared Services and Cloud </a:t>
            </a:r>
          </a:p>
          <a:p>
            <a:r>
              <a:rPr lang="en-GB" sz="3600" dirty="0" smtClean="0"/>
              <a:t>Jacob-Steen Madsen, WAYF, Danish approach to Shared Services and Cloud</a:t>
            </a:r>
            <a:endParaRPr lang="en-US" dirty="0"/>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23</a:t>
            </a:fld>
            <a:endParaRPr lang="en-GB" b="1" dirty="0">
              <a:solidFill>
                <a:srgbClr val="9CA1BD"/>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 1: business models</a:t>
            </a:r>
            <a:endParaRPr lang="en-US" dirty="0"/>
          </a:p>
        </p:txBody>
      </p:sp>
      <p:sp>
        <p:nvSpPr>
          <p:cNvPr id="3" name="Content Placeholder 2"/>
          <p:cNvSpPr>
            <a:spLocks noGrp="1"/>
          </p:cNvSpPr>
          <p:nvPr>
            <p:ph idx="1"/>
          </p:nvPr>
        </p:nvSpPr>
        <p:spPr/>
        <p:txBody>
          <a:bodyPr/>
          <a:lstStyle/>
          <a:p>
            <a:r>
              <a:rPr lang="en-GB" dirty="0" smtClean="0"/>
              <a:t>Business model based upon central funding from government may be challenged</a:t>
            </a:r>
          </a:p>
          <a:p>
            <a:pPr lvl="1"/>
            <a:r>
              <a:rPr lang="en-GB" dirty="0" smtClean="0"/>
              <a:t>Also, not enough funding to provide all desired services (‘gap between aspiration and resource’)</a:t>
            </a:r>
          </a:p>
          <a:p>
            <a:r>
              <a:rPr lang="en-GB" dirty="0" smtClean="0"/>
              <a:t>Option: Pass all costs on to institutions?</a:t>
            </a:r>
          </a:p>
          <a:p>
            <a:r>
              <a:rPr lang="en-GB" dirty="0" smtClean="0"/>
              <a:t>Risks: </a:t>
            </a:r>
          </a:p>
          <a:p>
            <a:pPr lvl="1"/>
            <a:r>
              <a:rPr lang="en-GB" dirty="0" smtClean="0"/>
              <a:t>may lead to break up of the organisation</a:t>
            </a:r>
          </a:p>
          <a:p>
            <a:pPr lvl="1"/>
            <a:r>
              <a:rPr lang="en-GB" dirty="0" smtClean="0"/>
              <a:t>May lead to ‘lowest common denominator’ instead of broad portfolio of innovative services</a:t>
            </a:r>
          </a:p>
          <a:p>
            <a:r>
              <a:rPr lang="en-GB" dirty="0" smtClean="0"/>
              <a:t>Option: collaborate with commercial sector or other bodies</a:t>
            </a:r>
          </a:p>
          <a:p>
            <a:r>
              <a:rPr lang="en-GB" dirty="0" smtClean="0"/>
              <a:t>Risks</a:t>
            </a:r>
          </a:p>
          <a:p>
            <a:pPr lvl="1"/>
            <a:r>
              <a:rPr lang="en-GB" dirty="0" smtClean="0"/>
              <a:t>May lose ability to respond to needs of public sector </a:t>
            </a:r>
          </a:p>
          <a:p>
            <a:endParaRPr lang="en-US" dirty="0"/>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24</a:t>
            </a:fld>
            <a:endParaRPr lang="en-GB" b="1" dirty="0">
              <a:solidFill>
                <a:srgbClr val="9CA1BD"/>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 2: governance</a:t>
            </a:r>
            <a:endParaRPr lang="en-US" dirty="0"/>
          </a:p>
        </p:txBody>
      </p:sp>
      <p:sp>
        <p:nvSpPr>
          <p:cNvPr id="3" name="Content Placeholder 2"/>
          <p:cNvSpPr>
            <a:spLocks noGrp="1"/>
          </p:cNvSpPr>
          <p:nvPr>
            <p:ph idx="1"/>
          </p:nvPr>
        </p:nvSpPr>
        <p:spPr/>
        <p:txBody>
          <a:bodyPr/>
          <a:lstStyle/>
          <a:p>
            <a:r>
              <a:rPr lang="en-GB" dirty="0" smtClean="0"/>
              <a:t>Option to provide differentiated offer</a:t>
            </a:r>
          </a:p>
          <a:p>
            <a:pPr lvl="1"/>
            <a:r>
              <a:rPr lang="en-GB" dirty="0" smtClean="0"/>
              <a:t>Core set of services for all</a:t>
            </a:r>
          </a:p>
          <a:p>
            <a:pPr lvl="1"/>
            <a:r>
              <a:rPr lang="en-GB" dirty="0" smtClean="0"/>
              <a:t>‘opt in’ services in some cases</a:t>
            </a:r>
          </a:p>
          <a:p>
            <a:r>
              <a:rPr lang="en-GB" dirty="0" smtClean="0"/>
              <a:t>Risks:</a:t>
            </a:r>
          </a:p>
          <a:p>
            <a:pPr lvl="1"/>
            <a:r>
              <a:rPr lang="en-GB" dirty="0" smtClean="0"/>
              <a:t>Need to retain balance in favour of core services for all</a:t>
            </a:r>
          </a:p>
          <a:p>
            <a:pPr lvl="1"/>
            <a:r>
              <a:rPr lang="en-GB" dirty="0" smtClean="0"/>
              <a:t>Where value is considered for the consortium as a whole, not for each individual organisation</a:t>
            </a:r>
          </a:p>
          <a:p>
            <a:pPr lvl="1"/>
            <a:r>
              <a:rPr lang="en-GB" dirty="0" smtClean="0"/>
              <a:t>May lose bargaining power if fragmentation is allowed to start</a:t>
            </a:r>
          </a:p>
          <a:p>
            <a:pPr lvl="1"/>
            <a:endParaRPr lang="en-US" dirty="0"/>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25</a:t>
            </a:fld>
            <a:endParaRPr lang="en-GB" b="1" dirty="0">
              <a:solidFill>
                <a:srgbClr val="9CA1BD"/>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 3: sustaining innovation</a:t>
            </a:r>
            <a:endParaRPr lang="en-US" dirty="0"/>
          </a:p>
        </p:txBody>
      </p:sp>
      <p:sp>
        <p:nvSpPr>
          <p:cNvPr id="3" name="Content Placeholder 2"/>
          <p:cNvSpPr>
            <a:spLocks noGrp="1"/>
          </p:cNvSpPr>
          <p:nvPr>
            <p:ph idx="1"/>
          </p:nvPr>
        </p:nvSpPr>
        <p:spPr/>
        <p:txBody>
          <a:bodyPr/>
          <a:lstStyle/>
          <a:p>
            <a:r>
              <a:rPr lang="en-GB" dirty="0" smtClean="0"/>
              <a:t>All services have developed from experimental, innovative funding</a:t>
            </a:r>
          </a:p>
          <a:p>
            <a:r>
              <a:rPr lang="en-GB" dirty="0" smtClean="0"/>
              <a:t>After innovation has proved its value, becomes part of the JISC Service Portfolio</a:t>
            </a:r>
          </a:p>
          <a:p>
            <a:pPr lvl="1"/>
            <a:r>
              <a:rPr lang="en-GB" dirty="0" smtClean="0"/>
              <a:t>JANET, Access Management Federation, JISC Collections, data centres ...</a:t>
            </a:r>
          </a:p>
          <a:p>
            <a:r>
              <a:rPr lang="en-GB" dirty="0" smtClean="0"/>
              <a:t>Need to sustain development of new services </a:t>
            </a:r>
          </a:p>
          <a:p>
            <a:r>
              <a:rPr lang="en-GB" dirty="0" smtClean="0"/>
              <a:t>Whilst maintaining reliable portfolio with long-term commitment</a:t>
            </a:r>
          </a:p>
          <a:p>
            <a:r>
              <a:rPr lang="en-GB" dirty="0" smtClean="0"/>
              <a:t>Models that allow innovation ‘bottom up’ rather than trying to anticipate requirements centrally</a:t>
            </a:r>
            <a:endParaRPr lang="en-US" dirty="0"/>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26</a:t>
            </a:fld>
            <a:endParaRPr lang="en-GB" b="1" dirty="0">
              <a:solidFill>
                <a:srgbClr val="9CA1BD"/>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future Shared Service: </a:t>
            </a:r>
            <a:r>
              <a:rPr lang="en-GB" dirty="0" err="1" smtClean="0"/>
              <a:t>eBioLabs</a:t>
            </a:r>
            <a:endParaRPr lang="en-US" dirty="0"/>
          </a:p>
        </p:txBody>
      </p:sp>
      <p:sp>
        <p:nvSpPr>
          <p:cNvPr id="3" name="Content Placeholder 2"/>
          <p:cNvSpPr>
            <a:spLocks noGrp="1"/>
          </p:cNvSpPr>
          <p:nvPr>
            <p:ph idx="1"/>
          </p:nvPr>
        </p:nvSpPr>
        <p:spPr>
          <a:xfrm>
            <a:off x="127001" y="1196752"/>
            <a:ext cx="4012952" cy="4784725"/>
          </a:xfrm>
        </p:spPr>
        <p:txBody>
          <a:bodyPr/>
          <a:lstStyle/>
          <a:p>
            <a:pPr lvl="0"/>
            <a:r>
              <a:rPr lang="en-US" sz="1800" dirty="0" err="1" smtClean="0">
                <a:solidFill>
                  <a:srgbClr val="293352"/>
                </a:solidFill>
                <a:latin typeface="+mj-lt"/>
                <a:ea typeface="+mj-ea"/>
                <a:cs typeface="+mj-cs"/>
              </a:rPr>
              <a:t>eBioLabs</a:t>
            </a:r>
            <a:r>
              <a:rPr lang="en-US" sz="1800" dirty="0" smtClean="0">
                <a:solidFill>
                  <a:srgbClr val="293352"/>
                </a:solidFill>
                <a:latin typeface="+mj-lt"/>
                <a:ea typeface="+mj-ea"/>
                <a:cs typeface="+mj-cs"/>
              </a:rPr>
              <a:t>, </a:t>
            </a:r>
            <a:r>
              <a:rPr lang="en-GB" sz="1800" dirty="0" smtClean="0"/>
              <a:t>Dept of Biochemistry, University of Bristol</a:t>
            </a:r>
            <a:endParaRPr lang="en-US" sz="1800" dirty="0" smtClean="0">
              <a:solidFill>
                <a:srgbClr val="293352"/>
              </a:solidFill>
              <a:latin typeface="+mj-lt"/>
              <a:ea typeface="+mj-ea"/>
              <a:cs typeface="+mj-cs"/>
            </a:endParaRPr>
          </a:p>
          <a:p>
            <a:pPr lvl="0" algn="l"/>
            <a:r>
              <a:rPr lang="en-US" sz="1800" dirty="0" smtClean="0">
                <a:latin typeface="+mj-lt"/>
                <a:ea typeface="+mj-ea"/>
                <a:cs typeface="+mj-cs"/>
              </a:rPr>
              <a:t>Focused upon </a:t>
            </a:r>
            <a:r>
              <a:rPr lang="en-US" sz="1800" dirty="0" smtClean="0">
                <a:solidFill>
                  <a:srgbClr val="293352"/>
                </a:solidFill>
                <a:latin typeface="+mj-lt"/>
                <a:ea typeface="+mj-ea"/>
                <a:cs typeface="+mj-cs"/>
              </a:rPr>
              <a:t>laboratory based modules in the biosciences</a:t>
            </a:r>
          </a:p>
          <a:p>
            <a:pPr lvl="0" algn="l"/>
            <a:r>
              <a:rPr lang="en-US" sz="1800" dirty="0" smtClean="0">
                <a:solidFill>
                  <a:srgbClr val="293352"/>
                </a:solidFill>
                <a:latin typeface="+mj-lt"/>
                <a:ea typeface="+mj-ea"/>
                <a:cs typeface="+mj-cs"/>
              </a:rPr>
              <a:t>developed preparatory materials online which learners have to engage with pre-lab, </a:t>
            </a:r>
          </a:p>
          <a:p>
            <a:pPr lvl="0" algn="l"/>
            <a:r>
              <a:rPr lang="en-US" sz="1800" dirty="0" smtClean="0">
                <a:latin typeface="+mj-lt"/>
                <a:ea typeface="+mj-ea"/>
                <a:cs typeface="+mj-cs"/>
              </a:rPr>
              <a:t>Learners are </a:t>
            </a:r>
            <a:r>
              <a:rPr lang="en-US" sz="1800" dirty="0" smtClean="0">
                <a:solidFill>
                  <a:srgbClr val="293352"/>
                </a:solidFill>
                <a:latin typeface="+mj-lt"/>
                <a:ea typeface="+mj-ea"/>
                <a:cs typeface="+mj-cs"/>
              </a:rPr>
              <a:t>better prepared for the face to face lab session. </a:t>
            </a:r>
          </a:p>
          <a:p>
            <a:pPr lvl="0" algn="l"/>
            <a:r>
              <a:rPr lang="en-US" sz="1800" dirty="0" smtClean="0">
                <a:latin typeface="+mj-lt"/>
                <a:ea typeface="+mj-ea"/>
                <a:cs typeface="+mj-cs"/>
              </a:rPr>
              <a:t>Learners </a:t>
            </a:r>
            <a:r>
              <a:rPr lang="en-US" sz="1800" dirty="0" smtClean="0">
                <a:solidFill>
                  <a:srgbClr val="293352"/>
                </a:solidFill>
                <a:latin typeface="+mj-lt"/>
                <a:ea typeface="+mj-ea"/>
                <a:cs typeface="+mj-cs"/>
              </a:rPr>
              <a:t>are assessed online - with support for marking which has made the process more efficient. </a:t>
            </a:r>
          </a:p>
          <a:p>
            <a:pPr lvl="0" algn="l"/>
            <a:r>
              <a:rPr lang="en-US" sz="1800" dirty="0" smtClean="0">
                <a:solidFill>
                  <a:srgbClr val="293352"/>
                </a:solidFill>
                <a:latin typeface="+mj-lt"/>
                <a:ea typeface="+mj-ea"/>
                <a:cs typeface="+mj-cs"/>
              </a:rPr>
              <a:t>More info at: </a:t>
            </a:r>
            <a:r>
              <a:rPr lang="en-US" sz="1800" u="sng" dirty="0" smtClean="0">
                <a:solidFill>
                  <a:srgbClr val="293352"/>
                </a:solidFill>
                <a:latin typeface="+mj-lt"/>
                <a:ea typeface="+mj-ea"/>
                <a:cs typeface="+mj-cs"/>
              </a:rPr>
              <a:t>http://www.jisc.ac.uk/whatwedo/programmes/elearning/curriculumdelivery/ebiolabs.aspx</a:t>
            </a:r>
            <a:r>
              <a:rPr lang="en-US" sz="1800" dirty="0" smtClean="0">
                <a:solidFill>
                  <a:srgbClr val="293352"/>
                </a:solidFill>
                <a:latin typeface="+mj-lt"/>
                <a:ea typeface="+mj-ea"/>
                <a:cs typeface="+mj-cs"/>
              </a:rPr>
              <a:t> </a:t>
            </a:r>
            <a:endParaRPr lang="en-US" sz="2800" dirty="0"/>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27</a:t>
            </a:fld>
            <a:endParaRPr lang="en-GB" b="1" dirty="0">
              <a:solidFill>
                <a:srgbClr val="9CA1BD"/>
              </a:solidFill>
            </a:endParaRPr>
          </a:p>
        </p:txBody>
      </p:sp>
      <p:pic>
        <p:nvPicPr>
          <p:cNvPr id="58371" name="Picture 3"/>
          <p:cNvPicPr>
            <a:picLocks noChangeAspect="1" noChangeArrowheads="1"/>
          </p:cNvPicPr>
          <p:nvPr/>
        </p:nvPicPr>
        <p:blipFill>
          <a:blip r:embed="rId3" cstate="print"/>
          <a:srcRect/>
          <a:stretch>
            <a:fillRect/>
          </a:stretch>
        </p:blipFill>
        <p:spPr bwMode="auto">
          <a:xfrm>
            <a:off x="4716016" y="1988840"/>
            <a:ext cx="4181475"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future Shared Service: dynamic learning maps</a:t>
            </a:r>
            <a:endParaRPr lang="en-US" dirty="0"/>
          </a:p>
        </p:txBody>
      </p:sp>
      <p:sp>
        <p:nvSpPr>
          <p:cNvPr id="3" name="Content Placeholder 2"/>
          <p:cNvSpPr>
            <a:spLocks noGrp="1"/>
          </p:cNvSpPr>
          <p:nvPr>
            <p:ph idx="1"/>
          </p:nvPr>
        </p:nvSpPr>
        <p:spPr>
          <a:xfrm>
            <a:off x="127001" y="1341438"/>
            <a:ext cx="5453112" cy="4784725"/>
          </a:xfrm>
        </p:spPr>
        <p:txBody>
          <a:bodyPr/>
          <a:lstStyle/>
          <a:p>
            <a:pPr lvl="0" algn="l"/>
            <a:r>
              <a:rPr lang="en-US" sz="1800" dirty="0" smtClean="0">
                <a:solidFill>
                  <a:srgbClr val="293352"/>
                </a:solidFill>
                <a:latin typeface="+mj-lt"/>
                <a:ea typeface="+mj-ea"/>
                <a:cs typeface="+mj-cs"/>
              </a:rPr>
              <a:t>Dynamic Learning Maps, School of Medical Sciences, Newcastle University</a:t>
            </a:r>
          </a:p>
          <a:p>
            <a:pPr lvl="0" algn="l"/>
            <a:r>
              <a:rPr lang="en-US" sz="1800" dirty="0" smtClean="0">
                <a:solidFill>
                  <a:srgbClr val="293352"/>
                </a:solidFill>
                <a:latin typeface="+mj-lt"/>
                <a:ea typeface="+mj-ea"/>
                <a:cs typeface="+mj-cs"/>
              </a:rPr>
              <a:t>Viewing the ‘curriculum’ using a fusion of curriculum maps, learner content with elements of web 2.0 and semantic web approaches;</a:t>
            </a:r>
          </a:p>
          <a:p>
            <a:pPr lvl="0" algn="l"/>
            <a:r>
              <a:rPr lang="en-US" sz="1800" dirty="0" smtClean="0">
                <a:latin typeface="+mj-lt"/>
                <a:ea typeface="+mj-ea"/>
                <a:cs typeface="+mj-cs"/>
              </a:rPr>
              <a:t>E</a:t>
            </a:r>
            <a:r>
              <a:rPr lang="en-US" sz="1800" dirty="0" smtClean="0">
                <a:solidFill>
                  <a:srgbClr val="293352"/>
                </a:solidFill>
                <a:latin typeface="+mj-lt"/>
                <a:ea typeface="+mj-ea"/>
                <a:cs typeface="+mj-cs"/>
              </a:rPr>
              <a:t>nable learners and tutors to see an alternative map of the curriculum, either in nodes or list form;</a:t>
            </a:r>
          </a:p>
          <a:p>
            <a:pPr lvl="0" algn="l"/>
            <a:r>
              <a:rPr lang="en-US" sz="1800" dirty="0" smtClean="0">
                <a:latin typeface="+mj-lt"/>
                <a:ea typeface="+mj-ea"/>
                <a:cs typeface="+mj-cs"/>
              </a:rPr>
              <a:t>H</a:t>
            </a:r>
            <a:r>
              <a:rPr lang="en-US" sz="1800" dirty="0" smtClean="0">
                <a:solidFill>
                  <a:srgbClr val="293352"/>
                </a:solidFill>
                <a:latin typeface="+mj-lt"/>
                <a:ea typeface="+mj-ea"/>
                <a:cs typeface="+mj-cs"/>
              </a:rPr>
              <a:t>elps to map the relationships between modules, and links through the learners portfolios - so enabling more sense to be made of the curricula as a whole. More info at: </a:t>
            </a:r>
            <a:r>
              <a:rPr lang="en-US" sz="1800" u="sng" dirty="0" smtClean="0">
                <a:solidFill>
                  <a:srgbClr val="293352"/>
                </a:solidFill>
                <a:latin typeface="+mj-lt"/>
                <a:ea typeface="+mj-ea"/>
                <a:cs typeface="+mj-cs"/>
              </a:rPr>
              <a:t>http://www.jisc.ac.uk/whatwedo/programmes/elearning/curriculumdelivery/dynamiclearningmaps.aspx</a:t>
            </a:r>
            <a:endParaRPr lang="en-US" sz="2800" dirty="0"/>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28</a:t>
            </a:fld>
            <a:endParaRPr lang="en-GB" b="1" dirty="0">
              <a:solidFill>
                <a:srgbClr val="9CA1BD"/>
              </a:solidFill>
            </a:endParaRPr>
          </a:p>
        </p:txBody>
      </p:sp>
      <p:pic>
        <p:nvPicPr>
          <p:cNvPr id="59394" name="Picture 2"/>
          <p:cNvPicPr>
            <a:picLocks noChangeAspect="1" noChangeArrowheads="1"/>
          </p:cNvPicPr>
          <p:nvPr/>
        </p:nvPicPr>
        <p:blipFill>
          <a:blip r:embed="rId3" cstate="print"/>
          <a:srcRect/>
          <a:stretch>
            <a:fillRect/>
          </a:stretch>
        </p:blipFill>
        <p:spPr bwMode="auto">
          <a:xfrm>
            <a:off x="5652120" y="1772816"/>
            <a:ext cx="3342506"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US" dirty="0"/>
          </a:p>
        </p:txBody>
      </p:sp>
      <p:sp>
        <p:nvSpPr>
          <p:cNvPr id="3" name="Content Placeholder 2"/>
          <p:cNvSpPr>
            <a:spLocks noGrp="1"/>
          </p:cNvSpPr>
          <p:nvPr>
            <p:ph idx="1"/>
          </p:nvPr>
        </p:nvSpPr>
        <p:spPr>
          <a:xfrm>
            <a:off x="127000" y="2132856"/>
            <a:ext cx="8755063" cy="3993307"/>
          </a:xfrm>
        </p:spPr>
        <p:txBody>
          <a:bodyPr/>
          <a:lstStyle/>
          <a:p>
            <a:pPr algn="ctr"/>
            <a:r>
              <a:rPr lang="en-GB" dirty="0" smtClean="0"/>
              <a:t>Sarah Porter</a:t>
            </a:r>
            <a:r>
              <a:rPr lang="en-US" dirty="0" smtClean="0"/>
              <a:t>, </a:t>
            </a:r>
            <a:r>
              <a:rPr lang="en-US" dirty="0" smtClean="0">
                <a:hlinkClick r:id="rId3"/>
              </a:rPr>
              <a:t>s.porter@jisc.ac.uk</a:t>
            </a:r>
            <a:endParaRPr lang="en-US" dirty="0" smtClean="0"/>
          </a:p>
          <a:p>
            <a:pPr algn="ctr"/>
            <a:r>
              <a:rPr lang="en-GB" dirty="0" smtClean="0"/>
              <a:t>Tel. +44 203 006 6060</a:t>
            </a:r>
            <a:endParaRPr lang="en-US" dirty="0" smtClean="0"/>
          </a:p>
          <a:p>
            <a:pPr algn="ctr"/>
            <a:r>
              <a:rPr lang="en-GB" dirty="0" smtClean="0">
                <a:hlinkClick r:id="rId4"/>
              </a:rPr>
              <a:t>http://www.jisc.ac.uk/</a:t>
            </a:r>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29</a:t>
            </a:fld>
            <a:endParaRPr lang="en-GB" b="1" dirty="0">
              <a:solidFill>
                <a:srgbClr val="9CA1BD"/>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p:spPr>
        <p:txBody>
          <a:bodyPr/>
          <a:lstStyle/>
          <a:p>
            <a:fld id="{975262E1-87C6-49DC-B402-72BF73E49EAB}" type="datetime1">
              <a:rPr lang="en-GB" smtClean="0"/>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8BA88838-9D60-4C62-8000-0450D9DB0676}" type="slidenum">
              <a:rPr lang="en-GB" b="1" smtClean="0">
                <a:solidFill>
                  <a:srgbClr val="9CA1BD"/>
                </a:solidFill>
              </a:rPr>
              <a:pPr/>
              <a:t>3</a:t>
            </a:fld>
            <a:endParaRPr lang="en-GB" b="1" smtClean="0">
              <a:solidFill>
                <a:srgbClr val="9CA1BD"/>
              </a:solidFill>
            </a:endParaRPr>
          </a:p>
        </p:txBody>
      </p:sp>
      <p:sp>
        <p:nvSpPr>
          <p:cNvPr id="4099" name="Rectangle 2"/>
          <p:cNvSpPr>
            <a:spLocks noGrp="1" noChangeArrowheads="1"/>
          </p:cNvSpPr>
          <p:nvPr>
            <p:ph type="title" idx="4294967295"/>
          </p:nvPr>
        </p:nvSpPr>
        <p:spPr/>
        <p:txBody>
          <a:bodyPr/>
          <a:lstStyle/>
          <a:p>
            <a:r>
              <a:rPr lang="en-GB" b="1" dirty="0" smtClean="0"/>
              <a:t>Context: why do we need the JISC in UK education?</a:t>
            </a:r>
          </a:p>
        </p:txBody>
      </p:sp>
      <p:sp>
        <p:nvSpPr>
          <p:cNvPr id="4100" name="Rectangle 3"/>
          <p:cNvSpPr>
            <a:spLocks noGrp="1" noChangeArrowheads="1"/>
          </p:cNvSpPr>
          <p:nvPr>
            <p:ph sz="half" idx="4294967295"/>
          </p:nvPr>
        </p:nvSpPr>
        <p:spPr>
          <a:xfrm>
            <a:off x="127000" y="1214438"/>
            <a:ext cx="6088063" cy="4784725"/>
          </a:xfrm>
        </p:spPr>
        <p:txBody>
          <a:bodyPr/>
          <a:lstStyle/>
          <a:p>
            <a:r>
              <a:rPr lang="en-GB" sz="1800" dirty="0" smtClean="0">
                <a:solidFill>
                  <a:schemeClr val="tx1"/>
                </a:solidFill>
              </a:rPr>
              <a:t>Changing student expectations: the student as ‘customer’ and the need to support diverse learners e.g. work-based, international and part-time</a:t>
            </a:r>
          </a:p>
          <a:p>
            <a:r>
              <a:rPr lang="en-GB" sz="1800" dirty="0" smtClean="0">
                <a:solidFill>
                  <a:schemeClr val="tx1"/>
                </a:solidFill>
              </a:rPr>
              <a:t>The need for more visionary and innovative use of ICT in institutional management and administration</a:t>
            </a:r>
          </a:p>
          <a:p>
            <a:r>
              <a:rPr lang="en-GB" sz="1800" dirty="0" smtClean="0">
                <a:solidFill>
                  <a:schemeClr val="tx1"/>
                </a:solidFill>
              </a:rPr>
              <a:t>The need for best practice in supporting and managing </a:t>
            </a:r>
            <a:r>
              <a:rPr lang="en-GB" sz="1800" dirty="0" smtClean="0">
                <a:solidFill>
                  <a:schemeClr val="tx1"/>
                </a:solidFill>
              </a:rPr>
              <a:t>research in order to retain excellence</a:t>
            </a:r>
            <a:endParaRPr lang="en-GB" sz="1800" dirty="0" smtClean="0">
              <a:solidFill>
                <a:schemeClr val="tx1"/>
              </a:solidFill>
            </a:endParaRPr>
          </a:p>
          <a:p>
            <a:r>
              <a:rPr lang="en-GB" sz="1800" dirty="0" smtClean="0">
                <a:solidFill>
                  <a:schemeClr val="tx1"/>
                </a:solidFill>
              </a:rPr>
              <a:t>Increased global competition in higher education</a:t>
            </a:r>
          </a:p>
          <a:p>
            <a:r>
              <a:rPr lang="en-GB" sz="2400" dirty="0" smtClean="0">
                <a:solidFill>
                  <a:schemeClr val="tx1"/>
                </a:solidFill>
              </a:rPr>
              <a:t>Changes in the economic environment </a:t>
            </a:r>
          </a:p>
          <a:p>
            <a:r>
              <a:rPr lang="en-GB" sz="1800" dirty="0" smtClean="0">
                <a:solidFill>
                  <a:schemeClr val="tx1"/>
                </a:solidFill>
              </a:rPr>
              <a:t>Need to balance increased competition between institutions</a:t>
            </a:r>
          </a:p>
          <a:p>
            <a:r>
              <a:rPr lang="en-GB" sz="1800" dirty="0" smtClean="0">
                <a:solidFill>
                  <a:schemeClr val="tx1"/>
                </a:solidFill>
              </a:rPr>
              <a:t>With the value that is brought by collaboration in the right areas</a:t>
            </a:r>
          </a:p>
        </p:txBody>
      </p:sp>
      <p:sp>
        <p:nvSpPr>
          <p:cNvPr id="4101" name="Slide Number Placeholder 3"/>
          <p:cNvSpPr txBox="1">
            <a:spLocks noGrp="1"/>
          </p:cNvSpPr>
          <p:nvPr/>
        </p:nvSpPr>
        <p:spPr bwMode="auto">
          <a:xfrm>
            <a:off x="4859338" y="6394450"/>
            <a:ext cx="3960812" cy="203200"/>
          </a:xfrm>
          <a:prstGeom prst="rect">
            <a:avLst/>
          </a:prstGeom>
          <a:noFill/>
          <a:ln w="9525">
            <a:noFill/>
            <a:miter lim="800000"/>
            <a:headEnd/>
            <a:tailEnd/>
          </a:ln>
        </p:spPr>
        <p:txBody>
          <a:bodyPr/>
          <a:lstStyle/>
          <a:p>
            <a:pPr algn="r"/>
            <a:fld id="{3F80ACF3-E8DC-4D52-ADBC-027B9BD5CC9B}" type="datetime1">
              <a:rPr lang="en-GB" sz="1000">
                <a:solidFill>
                  <a:schemeClr val="bg1"/>
                </a:solidFill>
                <a:cs typeface="Arial" charset="0"/>
              </a:rPr>
              <a:pPr algn="r"/>
              <a:t>15/10/2010</a:t>
            </a:fld>
            <a:r>
              <a:rPr lang="en-GB" sz="1000">
                <a:solidFill>
                  <a:schemeClr val="bg1"/>
                </a:solidFill>
                <a:cs typeface="Arial" charset="0"/>
              </a:rPr>
              <a:t> </a:t>
            </a:r>
            <a:r>
              <a:rPr lang="en-GB" sz="1000" b="1">
                <a:solidFill>
                  <a:srgbClr val="9CA1BD"/>
                </a:solidFill>
                <a:cs typeface="Arial" charset="0"/>
              </a:rPr>
              <a:t>| </a:t>
            </a:r>
            <a:r>
              <a:rPr lang="en-GB" sz="1000">
                <a:solidFill>
                  <a:schemeClr val="bg1"/>
                </a:solidFill>
                <a:cs typeface="Arial" charset="0"/>
              </a:rPr>
              <a:t>Supporting education and research </a:t>
            </a:r>
            <a:r>
              <a:rPr lang="en-GB" sz="1000" b="1">
                <a:solidFill>
                  <a:srgbClr val="9CA1BD"/>
                </a:solidFill>
                <a:cs typeface="Arial" charset="0"/>
              </a:rPr>
              <a:t>|</a:t>
            </a:r>
            <a:r>
              <a:rPr lang="en-GB" sz="1000">
                <a:solidFill>
                  <a:schemeClr val="bg1"/>
                </a:solidFill>
                <a:cs typeface="Arial" charset="0"/>
              </a:rPr>
              <a:t> Slide </a:t>
            </a:r>
            <a:fld id="{6C5BCCDC-D57E-44D0-BB46-4CBA012ADEE0}" type="slidenum">
              <a:rPr lang="en-GB" sz="1000" b="1">
                <a:solidFill>
                  <a:srgbClr val="9CA1BD"/>
                </a:solidFill>
                <a:cs typeface="Arial" charset="0"/>
              </a:rPr>
              <a:pPr algn="r"/>
              <a:t>3</a:t>
            </a:fld>
            <a:endParaRPr lang="en-GB" sz="1000" b="1">
              <a:solidFill>
                <a:srgbClr val="9CA1BD"/>
              </a:solidFill>
              <a:cs typeface="Arial" charset="0"/>
            </a:endParaRPr>
          </a:p>
        </p:txBody>
      </p:sp>
      <p:pic>
        <p:nvPicPr>
          <p:cNvPr id="6" name="Picture 5"/>
          <p:cNvPicPr>
            <a:picLocks noChangeAspect="1"/>
          </p:cNvPicPr>
          <p:nvPr/>
        </p:nvPicPr>
        <p:blipFill>
          <a:blip r:embed="rId3" cstate="print"/>
          <a:srcRect l="43042" t="31264" r="40142" b="33481"/>
          <a:stretch>
            <a:fillRect/>
          </a:stretch>
        </p:blipFill>
        <p:spPr bwMode="auto">
          <a:xfrm>
            <a:off x="6429388" y="1714488"/>
            <a:ext cx="2171176" cy="3408989"/>
          </a:xfrm>
          <a:prstGeom prst="rect">
            <a:avLst/>
          </a:prstGeom>
          <a:noFill/>
          <a:ln w="9525">
            <a:noFill/>
            <a:miter lim="800000"/>
            <a:headEnd/>
            <a:tailEnd/>
          </a:ln>
          <a:effectLst>
            <a:innerShdw blurRad="63500" dist="50800" dir="2700000">
              <a:prstClr val="black">
                <a:alpha val="50000"/>
              </a:prstClr>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 and governance</a:t>
            </a:r>
            <a:endParaRPr lang="en-US" dirty="0"/>
          </a:p>
        </p:txBody>
      </p:sp>
      <p:sp>
        <p:nvSpPr>
          <p:cNvPr id="3" name="Content Placeholder 2"/>
          <p:cNvSpPr>
            <a:spLocks noGrp="1"/>
          </p:cNvSpPr>
          <p:nvPr>
            <p:ph idx="1"/>
          </p:nvPr>
        </p:nvSpPr>
        <p:spPr>
          <a:xfrm>
            <a:off x="127000" y="1341439"/>
            <a:ext cx="8755063" cy="3599729"/>
          </a:xfrm>
        </p:spPr>
        <p:txBody>
          <a:bodyPr/>
          <a:lstStyle/>
          <a:p>
            <a:pPr>
              <a:buNone/>
            </a:pPr>
            <a:r>
              <a:rPr lang="en-GB" dirty="0" smtClean="0"/>
              <a:t>Funding:</a:t>
            </a:r>
          </a:p>
          <a:p>
            <a:r>
              <a:rPr lang="en-GB" dirty="0" smtClean="0"/>
              <a:t>Funded by all the public funding organisations that pay for tertiary education in the UK</a:t>
            </a:r>
          </a:p>
          <a:p>
            <a:r>
              <a:rPr lang="en-GB" dirty="0" smtClean="0"/>
              <a:t>Seven major funders – England, Northern Ireland, Scotland, Wales</a:t>
            </a:r>
          </a:p>
          <a:p>
            <a:r>
              <a:rPr lang="en-GB" dirty="0" smtClean="0"/>
              <a:t>Additional income from charges for particular services</a:t>
            </a:r>
          </a:p>
          <a:p>
            <a:pPr>
              <a:buNone/>
            </a:pPr>
            <a:r>
              <a:rPr lang="en-GB" dirty="0" smtClean="0"/>
              <a:t>Governance:</a:t>
            </a:r>
          </a:p>
          <a:p>
            <a:r>
              <a:rPr lang="en-GB" dirty="0" smtClean="0"/>
              <a:t>Governed by representatives from the education sector not by government</a:t>
            </a:r>
          </a:p>
          <a:p>
            <a:r>
              <a:rPr lang="en-GB" dirty="0" smtClean="0"/>
              <a:t>Board and sub-committees made up of representatives who decide what activities should be funded three times per year</a:t>
            </a:r>
          </a:p>
          <a:p>
            <a:pPr>
              <a:buNone/>
            </a:pP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10EB3EDB-A4E1-4BC5-881D-1D441813EB6A}" type="datetime1">
              <a:rPr lang="en-GB" smtClean="0"/>
              <a:pPr>
                <a:defRPr/>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A98D8292-8347-4F7B-8C6A-5EA898F5DAFE}" type="slidenum">
              <a:rPr lang="en-GB" b="1" smtClean="0">
                <a:solidFill>
                  <a:srgbClr val="9CA1BD"/>
                </a:solidFill>
              </a:rPr>
              <a:pPr>
                <a:defRPr/>
              </a:pPr>
              <a:t>4</a:t>
            </a:fld>
            <a:endParaRPr lang="en-GB" b="1" dirty="0">
              <a:solidFill>
                <a:srgbClr val="9CA1BD"/>
              </a:solidFill>
            </a:endParaRPr>
          </a:p>
        </p:txBody>
      </p:sp>
      <p:pic>
        <p:nvPicPr>
          <p:cNvPr id="1029" name="Picture 5"/>
          <p:cNvPicPr>
            <a:picLocks noChangeAspect="1" noChangeArrowheads="1"/>
          </p:cNvPicPr>
          <p:nvPr/>
        </p:nvPicPr>
        <p:blipFill>
          <a:blip r:embed="rId3" cstate="print"/>
          <a:srcRect/>
          <a:stretch>
            <a:fillRect/>
          </a:stretch>
        </p:blipFill>
        <p:spPr bwMode="auto">
          <a:xfrm>
            <a:off x="827584" y="5517232"/>
            <a:ext cx="7362825" cy="571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p:spPr>
        <p:txBody>
          <a:bodyPr/>
          <a:lstStyle/>
          <a:p>
            <a:fld id="{B55895CD-A442-4CAD-B66C-5B306E7C8751}" type="datetime1">
              <a:rPr lang="en-GB" smtClean="0"/>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60D06583-7922-4780-8954-EF54F499A0DE}" type="slidenum">
              <a:rPr lang="en-GB" b="1" smtClean="0">
                <a:solidFill>
                  <a:srgbClr val="9CA1BD"/>
                </a:solidFill>
              </a:rPr>
              <a:pPr/>
              <a:t>5</a:t>
            </a:fld>
            <a:endParaRPr lang="en-GB" b="1" smtClean="0">
              <a:solidFill>
                <a:srgbClr val="9CA1BD"/>
              </a:solidFill>
            </a:endParaRPr>
          </a:p>
        </p:txBody>
      </p:sp>
      <p:sp>
        <p:nvSpPr>
          <p:cNvPr id="8195" name="Rectangle 2"/>
          <p:cNvSpPr>
            <a:spLocks noGrp="1" noChangeArrowheads="1"/>
          </p:cNvSpPr>
          <p:nvPr>
            <p:ph type="title" idx="4294967295"/>
          </p:nvPr>
        </p:nvSpPr>
        <p:spPr/>
        <p:txBody>
          <a:bodyPr/>
          <a:lstStyle/>
          <a:p>
            <a:r>
              <a:rPr lang="en-GB" b="1" dirty="0" smtClean="0"/>
              <a:t>JISC budget 2010-11</a:t>
            </a:r>
          </a:p>
        </p:txBody>
      </p:sp>
      <p:sp>
        <p:nvSpPr>
          <p:cNvPr id="8196" name="Slide Number Placeholder 3"/>
          <p:cNvSpPr txBox="1">
            <a:spLocks noGrp="1"/>
          </p:cNvSpPr>
          <p:nvPr/>
        </p:nvSpPr>
        <p:spPr bwMode="auto">
          <a:xfrm>
            <a:off x="4859338" y="6394450"/>
            <a:ext cx="3960812" cy="203200"/>
          </a:xfrm>
          <a:prstGeom prst="rect">
            <a:avLst/>
          </a:prstGeom>
          <a:noFill/>
          <a:ln w="9525">
            <a:noFill/>
            <a:miter lim="800000"/>
            <a:headEnd/>
            <a:tailEnd/>
          </a:ln>
        </p:spPr>
        <p:txBody>
          <a:bodyPr/>
          <a:lstStyle/>
          <a:p>
            <a:pPr algn="r"/>
            <a:fld id="{11573D90-300D-41BA-8895-FEFD8F88A8BC}" type="datetime1">
              <a:rPr lang="en-GB" sz="1000">
                <a:solidFill>
                  <a:schemeClr val="bg1"/>
                </a:solidFill>
                <a:cs typeface="Arial" charset="0"/>
              </a:rPr>
              <a:pPr algn="r"/>
              <a:t>15/10/2010</a:t>
            </a:fld>
            <a:r>
              <a:rPr lang="en-GB" sz="1000">
                <a:solidFill>
                  <a:schemeClr val="bg1"/>
                </a:solidFill>
                <a:cs typeface="Arial" charset="0"/>
              </a:rPr>
              <a:t> </a:t>
            </a:r>
            <a:r>
              <a:rPr lang="en-GB" sz="1000" b="1">
                <a:solidFill>
                  <a:srgbClr val="9CA1BD"/>
                </a:solidFill>
                <a:cs typeface="Arial" charset="0"/>
              </a:rPr>
              <a:t>| </a:t>
            </a:r>
            <a:r>
              <a:rPr lang="en-GB" sz="1000">
                <a:solidFill>
                  <a:schemeClr val="bg1"/>
                </a:solidFill>
                <a:cs typeface="Arial" charset="0"/>
              </a:rPr>
              <a:t>Supporting education and research </a:t>
            </a:r>
            <a:r>
              <a:rPr lang="en-GB" sz="1000" b="1">
                <a:solidFill>
                  <a:srgbClr val="9CA1BD"/>
                </a:solidFill>
                <a:cs typeface="Arial" charset="0"/>
              </a:rPr>
              <a:t>|</a:t>
            </a:r>
            <a:r>
              <a:rPr lang="en-GB" sz="1000">
                <a:solidFill>
                  <a:schemeClr val="bg1"/>
                </a:solidFill>
                <a:cs typeface="Arial" charset="0"/>
              </a:rPr>
              <a:t> Slide </a:t>
            </a:r>
            <a:fld id="{6B0DBF9F-D0B9-42B1-AF3B-6722C299ABD9}" type="slidenum">
              <a:rPr lang="en-GB" sz="1000" b="1">
                <a:solidFill>
                  <a:srgbClr val="9CA1BD"/>
                </a:solidFill>
                <a:cs typeface="Arial" charset="0"/>
              </a:rPr>
              <a:pPr algn="r"/>
              <a:t>5</a:t>
            </a:fld>
            <a:endParaRPr lang="en-GB" sz="1000" b="1">
              <a:solidFill>
                <a:srgbClr val="9CA1BD"/>
              </a:solidFill>
              <a:cs typeface="Arial" charset="0"/>
            </a:endParaRPr>
          </a:p>
        </p:txBody>
      </p:sp>
      <p:pic>
        <p:nvPicPr>
          <p:cNvPr id="8197" name="Picture 8"/>
          <p:cNvPicPr>
            <a:picLocks noChangeAspect="1" noChangeArrowheads="1"/>
          </p:cNvPicPr>
          <p:nvPr/>
        </p:nvPicPr>
        <p:blipFill>
          <a:blip r:embed="rId3" cstate="print"/>
          <a:srcRect/>
          <a:stretch>
            <a:fillRect/>
          </a:stretch>
        </p:blipFill>
        <p:spPr bwMode="auto">
          <a:xfrm>
            <a:off x="571500" y="1357313"/>
            <a:ext cx="8143875" cy="489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noFill/>
        </p:spPr>
        <p:txBody>
          <a:bodyPr/>
          <a:lstStyle/>
          <a:p>
            <a:fld id="{0AAD8578-426A-4BED-B055-691CF0FE6A31}" type="datetime1">
              <a:rPr lang="en-GB" smtClean="0"/>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1980901A-D001-4393-BFFC-486AD7F07EA0}" type="slidenum">
              <a:rPr lang="en-GB" b="1" smtClean="0">
                <a:solidFill>
                  <a:srgbClr val="9CA1BD"/>
                </a:solidFill>
              </a:rPr>
              <a:pPr/>
              <a:t>6</a:t>
            </a:fld>
            <a:endParaRPr lang="en-GB" b="1" smtClean="0">
              <a:solidFill>
                <a:srgbClr val="9CA1BD"/>
              </a:solidFill>
            </a:endParaRPr>
          </a:p>
        </p:txBody>
      </p:sp>
      <p:sp>
        <p:nvSpPr>
          <p:cNvPr id="6147" name="Rectangle 2"/>
          <p:cNvSpPr>
            <a:spLocks noGrp="1" noChangeArrowheads="1"/>
          </p:cNvSpPr>
          <p:nvPr>
            <p:ph type="title" idx="4294967295"/>
          </p:nvPr>
        </p:nvSpPr>
        <p:spPr/>
        <p:txBody>
          <a:bodyPr/>
          <a:lstStyle/>
          <a:p>
            <a:r>
              <a:rPr lang="en-GB" b="1" dirty="0" smtClean="0"/>
              <a:t>JISC Strategy 2010-2012: four priority investment areas</a:t>
            </a:r>
          </a:p>
        </p:txBody>
      </p:sp>
      <p:sp>
        <p:nvSpPr>
          <p:cNvPr id="6148" name="Rectangle 3"/>
          <p:cNvSpPr>
            <a:spLocks noGrp="1" noChangeArrowheads="1"/>
          </p:cNvSpPr>
          <p:nvPr>
            <p:ph sz="half" idx="4294967295"/>
          </p:nvPr>
        </p:nvSpPr>
        <p:spPr>
          <a:xfrm>
            <a:off x="127000" y="1341438"/>
            <a:ext cx="4300538" cy="4784725"/>
          </a:xfrm>
        </p:spPr>
        <p:txBody>
          <a:bodyPr/>
          <a:lstStyle/>
          <a:p>
            <a:r>
              <a:rPr lang="en-GB" sz="2200" dirty="0" smtClean="0">
                <a:solidFill>
                  <a:schemeClr val="tx1"/>
                </a:solidFill>
              </a:rPr>
              <a:t>Cost-effective shared infrastructure and resources</a:t>
            </a:r>
          </a:p>
          <a:p>
            <a:r>
              <a:rPr lang="en-GB" sz="2200" dirty="0" smtClean="0">
                <a:solidFill>
                  <a:schemeClr val="tx1"/>
                </a:solidFill>
              </a:rPr>
              <a:t>Efficient and effective institutions</a:t>
            </a:r>
          </a:p>
          <a:p>
            <a:r>
              <a:rPr lang="en-GB" sz="2200" dirty="0" smtClean="0">
                <a:solidFill>
                  <a:schemeClr val="tx1"/>
                </a:solidFill>
              </a:rPr>
              <a:t>Effective, creative approaches to teaching and an enhanced learning experience</a:t>
            </a:r>
          </a:p>
          <a:p>
            <a:r>
              <a:rPr lang="en-GB" sz="2200" dirty="0" smtClean="0">
                <a:solidFill>
                  <a:schemeClr val="tx1"/>
                </a:solidFill>
              </a:rPr>
              <a:t>Increased research quality, impact and productivity, and innovative approaches to supporting the research process</a:t>
            </a:r>
          </a:p>
          <a:p>
            <a:pPr>
              <a:spcBef>
                <a:spcPct val="0"/>
              </a:spcBef>
              <a:buFont typeface="Wingdings" pitchFamily="2" charset="2"/>
              <a:buNone/>
            </a:pPr>
            <a:endParaRPr lang="en-US" dirty="0" smtClean="0">
              <a:solidFill>
                <a:schemeClr val="tx1"/>
              </a:solidFill>
            </a:endParaRPr>
          </a:p>
          <a:p>
            <a:endParaRPr lang="en-US" sz="1800" dirty="0" smtClean="0"/>
          </a:p>
        </p:txBody>
      </p:sp>
      <p:sp>
        <p:nvSpPr>
          <p:cNvPr id="6149" name="Slide Number Placeholder 3"/>
          <p:cNvSpPr txBox="1">
            <a:spLocks noGrp="1"/>
          </p:cNvSpPr>
          <p:nvPr/>
        </p:nvSpPr>
        <p:spPr bwMode="auto">
          <a:xfrm>
            <a:off x="4859338" y="6394450"/>
            <a:ext cx="3960812" cy="203200"/>
          </a:xfrm>
          <a:prstGeom prst="rect">
            <a:avLst/>
          </a:prstGeom>
          <a:noFill/>
          <a:ln w="9525">
            <a:noFill/>
            <a:miter lim="800000"/>
            <a:headEnd/>
            <a:tailEnd/>
          </a:ln>
        </p:spPr>
        <p:txBody>
          <a:bodyPr/>
          <a:lstStyle/>
          <a:p>
            <a:pPr algn="r"/>
            <a:fld id="{BE4866F6-720E-4A3C-BE0A-D2A10F57D5A1}" type="datetime1">
              <a:rPr lang="en-GB" sz="1000">
                <a:solidFill>
                  <a:schemeClr val="bg1"/>
                </a:solidFill>
                <a:cs typeface="Arial" charset="0"/>
              </a:rPr>
              <a:pPr algn="r"/>
              <a:t>15/10/2010</a:t>
            </a:fld>
            <a:r>
              <a:rPr lang="en-GB" sz="1000">
                <a:solidFill>
                  <a:schemeClr val="bg1"/>
                </a:solidFill>
                <a:cs typeface="Arial" charset="0"/>
              </a:rPr>
              <a:t> </a:t>
            </a:r>
            <a:r>
              <a:rPr lang="en-GB" sz="1000" b="1">
                <a:solidFill>
                  <a:srgbClr val="9CA1BD"/>
                </a:solidFill>
                <a:cs typeface="Arial" charset="0"/>
              </a:rPr>
              <a:t>| </a:t>
            </a:r>
            <a:r>
              <a:rPr lang="en-GB" sz="1000">
                <a:solidFill>
                  <a:schemeClr val="bg1"/>
                </a:solidFill>
                <a:cs typeface="Arial" charset="0"/>
              </a:rPr>
              <a:t>Supporting education and research </a:t>
            </a:r>
            <a:r>
              <a:rPr lang="en-GB" sz="1000" b="1">
                <a:solidFill>
                  <a:srgbClr val="9CA1BD"/>
                </a:solidFill>
                <a:cs typeface="Arial" charset="0"/>
              </a:rPr>
              <a:t>|</a:t>
            </a:r>
            <a:r>
              <a:rPr lang="en-GB" sz="1000">
                <a:solidFill>
                  <a:schemeClr val="bg1"/>
                </a:solidFill>
                <a:cs typeface="Arial" charset="0"/>
              </a:rPr>
              <a:t> Slide </a:t>
            </a:r>
            <a:fld id="{950DAB30-BF45-4490-835E-2225CA5C1014}" type="slidenum">
              <a:rPr lang="en-GB" sz="1000" b="1">
                <a:solidFill>
                  <a:srgbClr val="9CA1BD"/>
                </a:solidFill>
                <a:cs typeface="Arial" charset="0"/>
              </a:rPr>
              <a:pPr algn="r"/>
              <a:t>6</a:t>
            </a:fld>
            <a:endParaRPr lang="en-GB" sz="1000" b="1">
              <a:solidFill>
                <a:srgbClr val="9CA1BD"/>
              </a:solidFill>
              <a:cs typeface="Arial" charset="0"/>
            </a:endParaRPr>
          </a:p>
        </p:txBody>
      </p:sp>
      <p:pic>
        <p:nvPicPr>
          <p:cNvPr id="7" name="Picture 6"/>
          <p:cNvPicPr>
            <a:picLocks noChangeAspect="1" noChangeArrowheads="1"/>
          </p:cNvPicPr>
          <p:nvPr/>
        </p:nvPicPr>
        <p:blipFill>
          <a:blip r:embed="rId3" cstate="print"/>
          <a:srcRect/>
          <a:stretch>
            <a:fillRect/>
          </a:stretch>
        </p:blipFill>
        <p:spPr bwMode="auto">
          <a:xfrm>
            <a:off x="5076825" y="1196975"/>
            <a:ext cx="3529013"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r>
              <a:rPr lang="en-US" b="1" dirty="0" smtClean="0"/>
              <a:t>JISC: a shared service</a:t>
            </a:r>
            <a:endParaRPr lang="en-GB" dirty="0" smtClean="0"/>
          </a:p>
        </p:txBody>
      </p:sp>
      <p:sp>
        <p:nvSpPr>
          <p:cNvPr id="7171" name="Content Placeholder 2"/>
          <p:cNvSpPr>
            <a:spLocks noGrp="1"/>
          </p:cNvSpPr>
          <p:nvPr>
            <p:ph idx="4294967295"/>
          </p:nvPr>
        </p:nvSpPr>
        <p:spPr>
          <a:xfrm>
            <a:off x="127000" y="1341438"/>
            <a:ext cx="8405439" cy="4751858"/>
          </a:xfrm>
        </p:spPr>
        <p:txBody>
          <a:bodyPr/>
          <a:lstStyle/>
          <a:p>
            <a:r>
              <a:rPr lang="en-GB" dirty="0" smtClean="0">
                <a:solidFill>
                  <a:schemeClr val="tx1"/>
                </a:solidFill>
              </a:rPr>
              <a:t>Aim: to provide </a:t>
            </a:r>
            <a:r>
              <a:rPr lang="en-GB" dirty="0" smtClean="0">
                <a:solidFill>
                  <a:schemeClr val="tx1"/>
                </a:solidFill>
              </a:rPr>
              <a:t>services and resources that individual institutions cannot provide as </a:t>
            </a:r>
            <a:r>
              <a:rPr lang="en-GB" dirty="0" smtClean="0">
                <a:solidFill>
                  <a:schemeClr val="tx1"/>
                </a:solidFill>
              </a:rPr>
              <a:t>efficiently or effectively</a:t>
            </a:r>
            <a:endParaRPr lang="en-GB" dirty="0" smtClean="0">
              <a:solidFill>
                <a:schemeClr val="tx1"/>
              </a:solidFill>
            </a:endParaRPr>
          </a:p>
          <a:p>
            <a:r>
              <a:rPr lang="en-GB" dirty="0" smtClean="0">
                <a:solidFill>
                  <a:schemeClr val="tx1"/>
                </a:solidFill>
              </a:rPr>
              <a:t>JANET: essential infrastructure </a:t>
            </a:r>
            <a:br>
              <a:rPr lang="en-GB" dirty="0" smtClean="0">
                <a:solidFill>
                  <a:schemeClr val="tx1"/>
                </a:solidFill>
              </a:rPr>
            </a:br>
            <a:r>
              <a:rPr lang="en-GB" dirty="0" smtClean="0">
                <a:solidFill>
                  <a:schemeClr val="tx1"/>
                </a:solidFill>
              </a:rPr>
              <a:t>for research and education</a:t>
            </a:r>
          </a:p>
          <a:p>
            <a:r>
              <a:rPr lang="en-GB" dirty="0" smtClean="0">
                <a:solidFill>
                  <a:schemeClr val="tx1"/>
                </a:solidFill>
              </a:rPr>
              <a:t>JISC Access Management Federation</a:t>
            </a:r>
          </a:p>
          <a:p>
            <a:r>
              <a:rPr lang="en-GB" dirty="0" smtClean="0">
                <a:solidFill>
                  <a:schemeClr val="tx1"/>
                </a:solidFill>
              </a:rPr>
              <a:t>JISC Collections: for every £1 funding,</a:t>
            </a:r>
            <a:br>
              <a:rPr lang="en-GB" dirty="0" smtClean="0">
                <a:solidFill>
                  <a:schemeClr val="tx1"/>
                </a:solidFill>
              </a:rPr>
            </a:br>
            <a:r>
              <a:rPr lang="en-GB" dirty="0" smtClean="0">
                <a:solidFill>
                  <a:schemeClr val="tx1"/>
                </a:solidFill>
              </a:rPr>
              <a:t>the community received services with </a:t>
            </a:r>
            <a:br>
              <a:rPr lang="en-GB" dirty="0" smtClean="0">
                <a:solidFill>
                  <a:schemeClr val="tx1"/>
                </a:solidFill>
              </a:rPr>
            </a:br>
            <a:r>
              <a:rPr lang="en-GB" dirty="0" smtClean="0">
                <a:solidFill>
                  <a:schemeClr val="tx1"/>
                </a:solidFill>
              </a:rPr>
              <a:t>a commercial value of over £34</a:t>
            </a:r>
          </a:p>
          <a:p>
            <a:pPr>
              <a:spcBef>
                <a:spcPts val="600"/>
              </a:spcBef>
            </a:pPr>
            <a:r>
              <a:rPr lang="en-GB" dirty="0" smtClean="0">
                <a:solidFill>
                  <a:schemeClr val="tx1"/>
                </a:solidFill>
              </a:rPr>
              <a:t>JISC Advance: </a:t>
            </a:r>
            <a:r>
              <a:rPr lang="en-GB" dirty="0" smtClean="0">
                <a:solidFill>
                  <a:schemeClr val="tx1"/>
                </a:solidFill>
              </a:rPr>
              <a:t>its </a:t>
            </a:r>
            <a:r>
              <a:rPr lang="en-GB" dirty="0" smtClean="0">
                <a:solidFill>
                  <a:schemeClr val="tx1"/>
                </a:solidFill>
              </a:rPr>
              <a:t>services save the sector </a:t>
            </a:r>
          </a:p>
          <a:p>
            <a:pPr>
              <a:spcBef>
                <a:spcPct val="0"/>
              </a:spcBef>
              <a:buFont typeface="Wingdings" pitchFamily="2" charset="2"/>
              <a:buNone/>
            </a:pPr>
            <a:r>
              <a:rPr lang="en-GB" dirty="0" smtClean="0">
                <a:solidFill>
                  <a:schemeClr val="tx1"/>
                </a:solidFill>
              </a:rPr>
              <a:t>	around £12 f</a:t>
            </a:r>
            <a:r>
              <a:rPr lang="en-US" dirty="0" smtClean="0">
                <a:solidFill>
                  <a:schemeClr val="tx1"/>
                </a:solidFill>
              </a:rPr>
              <a:t>or every £1 invested</a:t>
            </a:r>
          </a:p>
          <a:p>
            <a:pPr>
              <a:spcBef>
                <a:spcPct val="0"/>
              </a:spcBef>
              <a:buFont typeface="Wingdings" pitchFamily="2" charset="2"/>
              <a:buNone/>
            </a:pPr>
            <a:r>
              <a:rPr lang="en-US" dirty="0" smtClean="0">
                <a:solidFill>
                  <a:schemeClr val="tx1"/>
                </a:solidFill>
              </a:rPr>
              <a:t>	in </a:t>
            </a:r>
            <a:r>
              <a:rPr lang="en-US" dirty="0" smtClean="0">
                <a:solidFill>
                  <a:schemeClr val="tx1"/>
                </a:solidFill>
              </a:rPr>
              <a:t>them</a:t>
            </a:r>
          </a:p>
          <a:p>
            <a:pPr>
              <a:spcBef>
                <a:spcPct val="0"/>
              </a:spcBef>
            </a:pPr>
            <a:r>
              <a:rPr lang="en-GB" dirty="0" smtClean="0">
                <a:solidFill>
                  <a:schemeClr val="tx1"/>
                </a:solidFill>
              </a:rPr>
              <a:t>Other specialist services provided such as </a:t>
            </a:r>
          </a:p>
          <a:p>
            <a:pPr>
              <a:spcBef>
                <a:spcPct val="0"/>
              </a:spcBef>
              <a:buNone/>
            </a:pPr>
            <a:r>
              <a:rPr lang="en-GB" dirty="0" smtClean="0">
                <a:solidFill>
                  <a:schemeClr val="tx1"/>
                </a:solidFill>
              </a:rPr>
              <a:t>National Grid Service</a:t>
            </a:r>
            <a:endParaRPr lang="en-US" dirty="0" smtClean="0">
              <a:solidFill>
                <a:schemeClr val="tx1"/>
              </a:solidFill>
            </a:endParaRPr>
          </a:p>
          <a:p>
            <a:pPr>
              <a:spcBef>
                <a:spcPct val="0"/>
              </a:spcBef>
              <a:buFont typeface="Wingdings" pitchFamily="2" charset="2"/>
              <a:buNone/>
            </a:pPr>
            <a:endParaRPr lang="en-US" dirty="0" smtClean="0">
              <a:solidFill>
                <a:schemeClr val="tx1"/>
              </a:solidFill>
            </a:endParaRPr>
          </a:p>
          <a:p>
            <a:pPr>
              <a:spcBef>
                <a:spcPct val="0"/>
              </a:spcBef>
              <a:buFont typeface="Wingdings" pitchFamily="2" charset="2"/>
              <a:buNone/>
            </a:pPr>
            <a:endParaRPr lang="en-US" dirty="0" smtClean="0">
              <a:solidFill>
                <a:schemeClr val="tx1"/>
              </a:solidFill>
            </a:endParaRPr>
          </a:p>
        </p:txBody>
      </p:sp>
      <p:sp>
        <p:nvSpPr>
          <p:cNvPr id="7172" name="Slide Number Placeholder 3"/>
          <p:cNvSpPr txBox="1">
            <a:spLocks noGrp="1"/>
          </p:cNvSpPr>
          <p:nvPr/>
        </p:nvSpPr>
        <p:spPr bwMode="auto">
          <a:xfrm>
            <a:off x="4859338" y="6394450"/>
            <a:ext cx="3960812" cy="203200"/>
          </a:xfrm>
          <a:prstGeom prst="rect">
            <a:avLst/>
          </a:prstGeom>
          <a:noFill/>
          <a:ln w="9525">
            <a:noFill/>
            <a:miter lim="800000"/>
            <a:headEnd/>
            <a:tailEnd/>
          </a:ln>
        </p:spPr>
        <p:txBody>
          <a:bodyPr/>
          <a:lstStyle/>
          <a:p>
            <a:pPr algn="r"/>
            <a:fld id="{E4A9019E-4156-42E2-98C8-2F661A19A88E}" type="datetime1">
              <a:rPr lang="en-GB" sz="1000">
                <a:solidFill>
                  <a:schemeClr val="bg1"/>
                </a:solidFill>
              </a:rPr>
              <a:pPr algn="r"/>
              <a:t>15/10/2010</a:t>
            </a:fld>
            <a:r>
              <a:rPr lang="en-GB" sz="1000">
                <a:solidFill>
                  <a:schemeClr val="bg1"/>
                </a:solidFill>
              </a:rPr>
              <a:t> </a:t>
            </a:r>
            <a:r>
              <a:rPr lang="en-GB" sz="1000" b="1">
                <a:solidFill>
                  <a:srgbClr val="9CA1BD"/>
                </a:solidFill>
              </a:rPr>
              <a:t>| </a:t>
            </a:r>
            <a:r>
              <a:rPr lang="en-GB" sz="1000">
                <a:solidFill>
                  <a:schemeClr val="bg1"/>
                </a:solidFill>
              </a:rPr>
              <a:t>Supporting education and research </a:t>
            </a:r>
            <a:r>
              <a:rPr lang="en-GB" sz="1000" b="1">
                <a:solidFill>
                  <a:srgbClr val="9CA1BD"/>
                </a:solidFill>
              </a:rPr>
              <a:t>|</a:t>
            </a:r>
            <a:r>
              <a:rPr lang="en-GB" sz="1000">
                <a:solidFill>
                  <a:schemeClr val="bg1"/>
                </a:solidFill>
              </a:rPr>
              <a:t> Slide </a:t>
            </a:r>
            <a:fld id="{B66629AD-ADE3-44C2-A304-068F17211209}" type="slidenum">
              <a:rPr lang="en-GB" sz="1000" b="1">
                <a:solidFill>
                  <a:srgbClr val="9CA1BD"/>
                </a:solidFill>
              </a:rPr>
              <a:pPr algn="r"/>
              <a:t>7</a:t>
            </a:fld>
            <a:endParaRPr lang="en-GB" sz="1000" b="1">
              <a:solidFill>
                <a:srgbClr val="9CA1BD"/>
              </a:solidFill>
            </a:endParaRPr>
          </a:p>
        </p:txBody>
      </p:sp>
      <p:pic>
        <p:nvPicPr>
          <p:cNvPr id="7173" name="Picture 5"/>
          <p:cNvPicPr>
            <a:picLocks noChangeAspect="1" noChangeArrowheads="1"/>
          </p:cNvPicPr>
          <p:nvPr/>
        </p:nvPicPr>
        <p:blipFill>
          <a:blip r:embed="rId3" cstate="print"/>
          <a:srcRect l="26367" t="11719" r="30420" b="13086"/>
          <a:stretch>
            <a:fillRect/>
          </a:stretch>
        </p:blipFill>
        <p:spPr bwMode="auto">
          <a:xfrm>
            <a:off x="5735638" y="2214563"/>
            <a:ext cx="2901950"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EEA90ACF-7112-4C75-A8C6-B7A2A01DBCF6}" type="datetime1">
              <a:rPr lang="en-GB" smtClean="0"/>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4781CA07-1D06-4587-95C8-F4B354BC2336}" type="slidenum">
              <a:rPr lang="en-GB" b="1" smtClean="0">
                <a:solidFill>
                  <a:srgbClr val="9CA1BD"/>
                </a:solidFill>
              </a:rPr>
              <a:pPr/>
              <a:t>8</a:t>
            </a:fld>
            <a:endParaRPr lang="en-GB" b="1" smtClean="0">
              <a:solidFill>
                <a:srgbClr val="9CA1BD"/>
              </a:solidFill>
            </a:endParaRPr>
          </a:p>
        </p:txBody>
      </p:sp>
      <p:sp>
        <p:nvSpPr>
          <p:cNvPr id="10243" name="Rectangle 2"/>
          <p:cNvSpPr>
            <a:spLocks noGrp="1" noChangeArrowheads="1"/>
          </p:cNvSpPr>
          <p:nvPr>
            <p:ph type="title"/>
          </p:nvPr>
        </p:nvSpPr>
        <p:spPr>
          <a:xfrm>
            <a:off x="755650" y="692150"/>
            <a:ext cx="8183563" cy="450850"/>
          </a:xfrm>
        </p:spPr>
        <p:txBody>
          <a:bodyPr/>
          <a:lstStyle/>
          <a:p>
            <a:r>
              <a:rPr lang="en-GB" b="1" dirty="0" smtClean="0"/>
              <a:t>Delivery: services</a:t>
            </a:r>
          </a:p>
        </p:txBody>
      </p:sp>
      <p:sp>
        <p:nvSpPr>
          <p:cNvPr id="10244" name="Rectangle 3"/>
          <p:cNvSpPr>
            <a:spLocks noGrp="1" noChangeArrowheads="1"/>
          </p:cNvSpPr>
          <p:nvPr>
            <p:ph type="body" idx="1"/>
          </p:nvPr>
        </p:nvSpPr>
        <p:spPr>
          <a:xfrm>
            <a:off x="179388" y="1412875"/>
            <a:ext cx="5472112" cy="4752975"/>
          </a:xfrm>
        </p:spPr>
        <p:txBody>
          <a:bodyPr/>
          <a:lstStyle/>
          <a:p>
            <a:pPr marL="0" indent="0">
              <a:lnSpc>
                <a:spcPct val="90000"/>
              </a:lnSpc>
              <a:buFont typeface="Wingdings" pitchFamily="1" charset="2"/>
              <a:buNone/>
              <a:tabLst>
                <a:tab pos="88900" algn="l"/>
                <a:tab pos="622300" algn="l"/>
              </a:tabLst>
            </a:pPr>
            <a:r>
              <a:rPr lang="en-GB" sz="1800" b="1" dirty="0" smtClean="0">
                <a:solidFill>
                  <a:schemeClr val="tx1"/>
                </a:solidFill>
              </a:rPr>
              <a:t>JISC funds a portfolio of 49 services giving institutions access to :</a:t>
            </a:r>
          </a:p>
          <a:p>
            <a:pPr marL="0" indent="0">
              <a:lnSpc>
                <a:spcPct val="90000"/>
              </a:lnSpc>
              <a:tabLst>
                <a:tab pos="88900" algn="l"/>
                <a:tab pos="622300" algn="l"/>
              </a:tabLst>
            </a:pPr>
            <a:r>
              <a:rPr lang="en-GB" dirty="0" smtClean="0">
                <a:solidFill>
                  <a:schemeClr val="tx1"/>
                </a:solidFill>
              </a:rPr>
              <a:t> Underpinning infrastructure via</a:t>
            </a:r>
          </a:p>
          <a:p>
            <a:pPr marL="896938" lvl="1">
              <a:lnSpc>
                <a:spcPct val="90000"/>
              </a:lnSpc>
              <a:tabLst>
                <a:tab pos="88900" algn="l"/>
                <a:tab pos="622300" algn="l"/>
              </a:tabLst>
            </a:pPr>
            <a:r>
              <a:rPr lang="en-GB" dirty="0" smtClean="0">
                <a:solidFill>
                  <a:schemeClr val="tx1"/>
                </a:solidFill>
              </a:rPr>
              <a:t>JANET(UK) (computing network)</a:t>
            </a:r>
          </a:p>
          <a:p>
            <a:pPr marL="896938" lvl="1">
              <a:lnSpc>
                <a:spcPct val="90000"/>
              </a:lnSpc>
              <a:tabLst>
                <a:tab pos="88900" algn="l"/>
                <a:tab pos="622300" algn="l"/>
              </a:tabLst>
            </a:pPr>
            <a:r>
              <a:rPr lang="en-GB" dirty="0" smtClean="0">
                <a:solidFill>
                  <a:schemeClr val="tx1"/>
                </a:solidFill>
              </a:rPr>
              <a:t>Access Management Federation</a:t>
            </a:r>
            <a:br>
              <a:rPr lang="en-GB" dirty="0" smtClean="0">
                <a:solidFill>
                  <a:schemeClr val="tx1"/>
                </a:solidFill>
              </a:rPr>
            </a:br>
            <a:endParaRPr lang="en-GB" dirty="0" smtClean="0">
              <a:solidFill>
                <a:schemeClr val="tx1"/>
              </a:solidFill>
            </a:endParaRPr>
          </a:p>
          <a:p>
            <a:pPr marL="0" indent="0">
              <a:lnSpc>
                <a:spcPct val="90000"/>
              </a:lnSpc>
              <a:tabLst>
                <a:tab pos="88900" algn="l"/>
                <a:tab pos="622300" algn="l"/>
              </a:tabLst>
            </a:pPr>
            <a:r>
              <a:rPr lang="en-GB" dirty="0" smtClean="0">
                <a:solidFill>
                  <a:schemeClr val="tx1"/>
                </a:solidFill>
              </a:rPr>
              <a:t> Online resources</a:t>
            </a:r>
          </a:p>
          <a:p>
            <a:pPr marL="896938" lvl="1">
              <a:lnSpc>
                <a:spcPct val="90000"/>
              </a:lnSpc>
              <a:tabLst>
                <a:tab pos="88900" algn="l"/>
                <a:tab pos="622300" algn="l"/>
              </a:tabLst>
            </a:pPr>
            <a:r>
              <a:rPr lang="en-GB" dirty="0" smtClean="0">
                <a:solidFill>
                  <a:schemeClr val="tx1"/>
                </a:solidFill>
              </a:rPr>
              <a:t>Learning resources</a:t>
            </a:r>
          </a:p>
          <a:p>
            <a:pPr marL="896938" lvl="1">
              <a:lnSpc>
                <a:spcPct val="90000"/>
              </a:lnSpc>
              <a:tabLst>
                <a:tab pos="88900" algn="l"/>
                <a:tab pos="622300" algn="l"/>
              </a:tabLst>
            </a:pPr>
            <a:r>
              <a:rPr lang="en-GB" dirty="0" smtClean="0">
                <a:solidFill>
                  <a:schemeClr val="tx1"/>
                </a:solidFill>
              </a:rPr>
              <a:t>Primary and secondary </a:t>
            </a:r>
          </a:p>
          <a:p>
            <a:pPr marL="896938" lvl="1">
              <a:lnSpc>
                <a:spcPct val="90000"/>
              </a:lnSpc>
              <a:buNone/>
              <a:tabLst>
                <a:tab pos="88900" algn="l"/>
                <a:tab pos="622300" algn="l"/>
              </a:tabLst>
            </a:pPr>
            <a:r>
              <a:rPr lang="en-GB" dirty="0" smtClean="0">
                <a:solidFill>
                  <a:schemeClr val="tx1"/>
                </a:solidFill>
              </a:rPr>
              <a:t>materials e.g. </a:t>
            </a:r>
            <a:r>
              <a:rPr lang="en-GB" dirty="0" err="1" smtClean="0">
                <a:solidFill>
                  <a:schemeClr val="tx1"/>
                </a:solidFill>
              </a:rPr>
              <a:t>PubMedCentral</a:t>
            </a:r>
            <a:endParaRPr lang="en-GB" dirty="0" smtClean="0">
              <a:solidFill>
                <a:schemeClr val="tx1"/>
              </a:solidFill>
            </a:endParaRPr>
          </a:p>
          <a:p>
            <a:pPr marL="896938" lvl="1">
              <a:lnSpc>
                <a:spcPct val="90000"/>
              </a:lnSpc>
              <a:tabLst>
                <a:tab pos="88900" algn="l"/>
                <a:tab pos="622300" algn="l"/>
              </a:tabLst>
            </a:pPr>
            <a:r>
              <a:rPr lang="en-GB" dirty="0" smtClean="0">
                <a:solidFill>
                  <a:schemeClr val="tx1"/>
                </a:solidFill>
              </a:rPr>
              <a:t>All media formats </a:t>
            </a:r>
          </a:p>
          <a:p>
            <a:pPr marL="0" indent="0">
              <a:lnSpc>
                <a:spcPct val="90000"/>
              </a:lnSpc>
              <a:tabLst>
                <a:tab pos="88900" algn="l"/>
                <a:tab pos="622300" algn="l"/>
              </a:tabLst>
            </a:pPr>
            <a:r>
              <a:rPr lang="en-GB" dirty="0" smtClean="0">
                <a:solidFill>
                  <a:schemeClr val="tx1"/>
                </a:solidFill>
              </a:rPr>
              <a:t>Advice and support via</a:t>
            </a:r>
          </a:p>
          <a:p>
            <a:pPr marL="896938" lvl="1">
              <a:lnSpc>
                <a:spcPct val="90000"/>
              </a:lnSpc>
              <a:tabLst>
                <a:tab pos="88900" algn="l"/>
                <a:tab pos="622300" algn="l"/>
              </a:tabLst>
            </a:pPr>
            <a:r>
              <a:rPr lang="en-GB" dirty="0" smtClean="0">
                <a:solidFill>
                  <a:schemeClr val="tx1"/>
                </a:solidFill>
              </a:rPr>
              <a:t>JISC Advance (advisory services)</a:t>
            </a:r>
          </a:p>
          <a:p>
            <a:pPr marL="0" indent="0">
              <a:lnSpc>
                <a:spcPct val="90000"/>
              </a:lnSpc>
              <a:buFont typeface="Wingdings" pitchFamily="1" charset="2"/>
              <a:buNone/>
              <a:tabLst>
                <a:tab pos="88900" algn="l"/>
                <a:tab pos="622300" algn="l"/>
              </a:tabLst>
            </a:pPr>
            <a:endParaRPr lang="en-GB" sz="1800" dirty="0" smtClean="0"/>
          </a:p>
        </p:txBody>
      </p:sp>
      <p:pic>
        <p:nvPicPr>
          <p:cNvPr id="10245" name="Picture 4" descr="janet"/>
          <p:cNvPicPr>
            <a:picLocks noChangeAspect="1" noChangeArrowheads="1"/>
          </p:cNvPicPr>
          <p:nvPr/>
        </p:nvPicPr>
        <p:blipFill>
          <a:blip r:embed="rId3" cstate="print"/>
          <a:srcRect/>
          <a:stretch>
            <a:fillRect/>
          </a:stretch>
        </p:blipFill>
        <p:spPr bwMode="auto">
          <a:xfrm>
            <a:off x="4427538" y="1989138"/>
            <a:ext cx="935037" cy="522287"/>
          </a:xfrm>
          <a:prstGeom prst="rect">
            <a:avLst/>
          </a:prstGeom>
          <a:noFill/>
          <a:ln w="9525">
            <a:noFill/>
            <a:miter lim="800000"/>
            <a:headEnd/>
            <a:tailEnd/>
          </a:ln>
        </p:spPr>
      </p:pic>
      <p:pic>
        <p:nvPicPr>
          <p:cNvPr id="10246" name="Picture 5" descr="JISC Collections"/>
          <p:cNvPicPr>
            <a:picLocks noChangeAspect="1" noChangeArrowheads="1"/>
          </p:cNvPicPr>
          <p:nvPr/>
        </p:nvPicPr>
        <p:blipFill>
          <a:blip r:embed="rId4" cstate="print"/>
          <a:srcRect/>
          <a:stretch>
            <a:fillRect/>
          </a:stretch>
        </p:blipFill>
        <p:spPr bwMode="auto">
          <a:xfrm>
            <a:off x="4211638" y="3675063"/>
            <a:ext cx="1258887" cy="546100"/>
          </a:xfrm>
          <a:prstGeom prst="rect">
            <a:avLst/>
          </a:prstGeom>
          <a:noFill/>
          <a:ln w="9525">
            <a:noFill/>
            <a:miter lim="800000"/>
            <a:headEnd/>
            <a:tailEnd/>
          </a:ln>
        </p:spPr>
      </p:pic>
      <p:pic>
        <p:nvPicPr>
          <p:cNvPr id="10247" name="Picture 6" descr="0"/>
          <p:cNvPicPr>
            <a:picLocks noChangeAspect="1" noChangeArrowheads="1"/>
          </p:cNvPicPr>
          <p:nvPr/>
        </p:nvPicPr>
        <p:blipFill>
          <a:blip r:embed="rId5" cstate="print"/>
          <a:srcRect/>
          <a:stretch>
            <a:fillRect/>
          </a:stretch>
        </p:blipFill>
        <p:spPr bwMode="auto">
          <a:xfrm>
            <a:off x="4140200" y="5227638"/>
            <a:ext cx="1512888" cy="433387"/>
          </a:xfrm>
          <a:prstGeom prst="rect">
            <a:avLst/>
          </a:prstGeom>
          <a:noFill/>
          <a:ln w="9525">
            <a:noFill/>
            <a:miter lim="800000"/>
            <a:headEnd/>
            <a:tailEnd/>
          </a:ln>
        </p:spPr>
      </p:pic>
      <p:pic>
        <p:nvPicPr>
          <p:cNvPr id="10248" name="Picture 7" descr="jisclegal"/>
          <p:cNvPicPr>
            <a:picLocks noChangeAspect="1" noChangeArrowheads="1"/>
          </p:cNvPicPr>
          <p:nvPr/>
        </p:nvPicPr>
        <p:blipFill>
          <a:blip r:embed="rId6" cstate="print"/>
          <a:srcRect/>
          <a:stretch>
            <a:fillRect/>
          </a:stretch>
        </p:blipFill>
        <p:spPr bwMode="auto">
          <a:xfrm>
            <a:off x="6210300" y="2681288"/>
            <a:ext cx="609600" cy="219075"/>
          </a:xfrm>
          <a:prstGeom prst="rect">
            <a:avLst/>
          </a:prstGeom>
          <a:noFill/>
          <a:ln w="9525">
            <a:noFill/>
            <a:miter lim="800000"/>
            <a:headEnd/>
            <a:tailEnd/>
          </a:ln>
        </p:spPr>
      </p:pic>
      <p:pic>
        <p:nvPicPr>
          <p:cNvPr id="10249" name="Picture 8" descr="jisc-netskills-banner-231x77"/>
          <p:cNvPicPr>
            <a:picLocks noChangeAspect="1" noChangeArrowheads="1"/>
          </p:cNvPicPr>
          <p:nvPr/>
        </p:nvPicPr>
        <p:blipFill>
          <a:blip r:embed="rId7" cstate="print"/>
          <a:srcRect/>
          <a:stretch>
            <a:fillRect/>
          </a:stretch>
        </p:blipFill>
        <p:spPr bwMode="auto">
          <a:xfrm>
            <a:off x="6210300" y="1816100"/>
            <a:ext cx="2033588" cy="677863"/>
          </a:xfrm>
          <a:prstGeom prst="rect">
            <a:avLst/>
          </a:prstGeom>
          <a:noFill/>
          <a:ln w="9525">
            <a:noFill/>
            <a:miter lim="800000"/>
            <a:headEnd/>
            <a:tailEnd/>
          </a:ln>
        </p:spPr>
      </p:pic>
      <p:pic>
        <p:nvPicPr>
          <p:cNvPr id="10250" name="Picture 9" descr="logo"/>
          <p:cNvPicPr>
            <a:picLocks noChangeAspect="1" noChangeArrowheads="1"/>
          </p:cNvPicPr>
          <p:nvPr/>
        </p:nvPicPr>
        <p:blipFill>
          <a:blip r:embed="rId8" cstate="print"/>
          <a:srcRect/>
          <a:stretch>
            <a:fillRect/>
          </a:stretch>
        </p:blipFill>
        <p:spPr bwMode="auto">
          <a:xfrm>
            <a:off x="6210300" y="4733925"/>
            <a:ext cx="2657475" cy="523875"/>
          </a:xfrm>
          <a:prstGeom prst="rect">
            <a:avLst/>
          </a:prstGeom>
          <a:noFill/>
          <a:ln w="9525">
            <a:noFill/>
            <a:miter lim="800000"/>
            <a:headEnd/>
            <a:tailEnd/>
          </a:ln>
        </p:spPr>
      </p:pic>
      <p:pic>
        <p:nvPicPr>
          <p:cNvPr id="10251" name="Picture 10" descr="logo"/>
          <p:cNvPicPr>
            <a:picLocks noChangeAspect="1" noChangeArrowheads="1"/>
          </p:cNvPicPr>
          <p:nvPr/>
        </p:nvPicPr>
        <p:blipFill>
          <a:blip r:embed="rId9" cstate="print"/>
          <a:srcRect/>
          <a:stretch>
            <a:fillRect/>
          </a:stretch>
        </p:blipFill>
        <p:spPr bwMode="auto">
          <a:xfrm>
            <a:off x="6210300" y="5445125"/>
            <a:ext cx="1457325" cy="565150"/>
          </a:xfrm>
          <a:prstGeom prst="rect">
            <a:avLst/>
          </a:prstGeom>
          <a:noFill/>
          <a:ln w="9525">
            <a:noFill/>
            <a:miter lim="800000"/>
            <a:headEnd/>
            <a:tailEnd/>
          </a:ln>
        </p:spPr>
      </p:pic>
      <p:pic>
        <p:nvPicPr>
          <p:cNvPr id="10252" name="Picture 11" descr="rsc"/>
          <p:cNvPicPr>
            <a:picLocks noChangeAspect="1" noChangeArrowheads="1"/>
          </p:cNvPicPr>
          <p:nvPr/>
        </p:nvPicPr>
        <p:blipFill>
          <a:blip r:embed="rId10" cstate="print"/>
          <a:srcRect/>
          <a:stretch>
            <a:fillRect/>
          </a:stretch>
        </p:blipFill>
        <p:spPr bwMode="auto">
          <a:xfrm>
            <a:off x="6210300" y="3087688"/>
            <a:ext cx="1800225" cy="795337"/>
          </a:xfrm>
          <a:prstGeom prst="rect">
            <a:avLst/>
          </a:prstGeom>
          <a:noFill/>
          <a:ln w="9525">
            <a:noFill/>
            <a:miter lim="800000"/>
            <a:headEnd/>
            <a:tailEnd/>
          </a:ln>
        </p:spPr>
      </p:pic>
      <p:pic>
        <p:nvPicPr>
          <p:cNvPr id="10253" name="Picture 12" descr="TDlogocol2b"/>
          <p:cNvPicPr>
            <a:picLocks noChangeAspect="1" noChangeArrowheads="1"/>
          </p:cNvPicPr>
          <p:nvPr/>
        </p:nvPicPr>
        <p:blipFill>
          <a:blip r:embed="rId11" cstate="print"/>
          <a:srcRect/>
          <a:stretch>
            <a:fillRect/>
          </a:stretch>
        </p:blipFill>
        <p:spPr bwMode="auto">
          <a:xfrm>
            <a:off x="6210300" y="4070350"/>
            <a:ext cx="2543175" cy="476250"/>
          </a:xfrm>
          <a:prstGeom prst="rect">
            <a:avLst/>
          </a:prstGeom>
          <a:noFill/>
          <a:ln w="9525">
            <a:noFill/>
            <a:miter lim="800000"/>
            <a:headEnd/>
            <a:tailEnd/>
          </a:ln>
        </p:spPr>
      </p:pic>
      <p:pic>
        <p:nvPicPr>
          <p:cNvPr id="10254" name="Picture 13" descr="hdr-logo"/>
          <p:cNvPicPr>
            <a:picLocks noChangeAspect="1" noChangeArrowheads="1"/>
          </p:cNvPicPr>
          <p:nvPr/>
        </p:nvPicPr>
        <p:blipFill>
          <a:blip r:embed="rId12" cstate="print"/>
          <a:srcRect/>
          <a:stretch>
            <a:fillRect/>
          </a:stretch>
        </p:blipFill>
        <p:spPr bwMode="auto">
          <a:xfrm>
            <a:off x="7235825" y="2636838"/>
            <a:ext cx="1527175" cy="369887"/>
          </a:xfrm>
          <a:prstGeom prst="rect">
            <a:avLst/>
          </a:prstGeom>
          <a:noFill/>
          <a:ln w="9525">
            <a:noFill/>
            <a:miter lim="800000"/>
            <a:headEnd/>
            <a:tailEnd/>
          </a:ln>
        </p:spPr>
      </p:pic>
      <p:pic>
        <p:nvPicPr>
          <p:cNvPr id="10255" name="Picture 15" descr="Procureweb logo">
            <a:hlinkClick r:id="rId13" tooltip="(external site)"/>
          </p:cNvPr>
          <p:cNvPicPr>
            <a:picLocks noChangeAspect="1" noChangeArrowheads="1"/>
          </p:cNvPicPr>
          <p:nvPr/>
        </p:nvPicPr>
        <p:blipFill>
          <a:blip r:embed="rId14" cstate="print"/>
          <a:srcRect/>
          <a:stretch>
            <a:fillRect/>
          </a:stretch>
        </p:blipFill>
        <p:spPr bwMode="auto">
          <a:xfrm>
            <a:off x="7812088" y="5516563"/>
            <a:ext cx="1081087" cy="446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56208E0D-1638-4F49-8360-03A78598708B}" type="datetime1">
              <a:rPr lang="en-GB" smtClean="0"/>
              <a:pPr/>
              <a:t>15/10/2010</a:t>
            </a:fld>
            <a:r>
              <a:rPr lang="en-GB" smtClean="0"/>
              <a:t> </a:t>
            </a:r>
            <a:r>
              <a:rPr lang="en-GB" b="1" smtClean="0">
                <a:solidFill>
                  <a:srgbClr val="9CA1BD"/>
                </a:solidFill>
              </a:rPr>
              <a:t>| </a:t>
            </a:r>
            <a:r>
              <a:rPr lang="en-GB" smtClean="0"/>
              <a:t>Supporting education and research </a:t>
            </a:r>
            <a:r>
              <a:rPr lang="en-GB" b="1" smtClean="0">
                <a:solidFill>
                  <a:srgbClr val="9CA1BD"/>
                </a:solidFill>
              </a:rPr>
              <a:t>|</a:t>
            </a:r>
            <a:r>
              <a:rPr lang="en-GB" smtClean="0"/>
              <a:t> Slide </a:t>
            </a:r>
            <a:fld id="{EB85A689-FCF1-449D-B2BC-42CC0106716F}" type="slidenum">
              <a:rPr lang="en-GB" b="1" smtClean="0">
                <a:solidFill>
                  <a:srgbClr val="9CA1BD"/>
                </a:solidFill>
              </a:rPr>
              <a:pPr/>
              <a:t>9</a:t>
            </a:fld>
            <a:endParaRPr lang="en-GB" b="1" smtClean="0">
              <a:solidFill>
                <a:srgbClr val="9CA1BD"/>
              </a:solidFill>
            </a:endParaRPr>
          </a:p>
        </p:txBody>
      </p:sp>
      <p:sp>
        <p:nvSpPr>
          <p:cNvPr id="13315" name="Rectangle 2"/>
          <p:cNvSpPr>
            <a:spLocks noGrp="1" noChangeArrowheads="1"/>
          </p:cNvSpPr>
          <p:nvPr>
            <p:ph type="title"/>
          </p:nvPr>
        </p:nvSpPr>
        <p:spPr/>
        <p:txBody>
          <a:bodyPr/>
          <a:lstStyle/>
          <a:p>
            <a:pPr eaLnBrk="1" hangingPunct="1"/>
            <a:r>
              <a:rPr lang="en-GB" dirty="0" smtClean="0">
                <a:solidFill>
                  <a:schemeClr val="tx1"/>
                </a:solidFill>
              </a:rPr>
              <a:t>Education and research network: JANET</a:t>
            </a:r>
            <a:endParaRPr lang="en-GB" b="1" dirty="0" smtClean="0"/>
          </a:p>
        </p:txBody>
      </p:sp>
      <p:pic>
        <p:nvPicPr>
          <p:cNvPr id="13316" name="Picture 4" descr="allslides"/>
          <p:cNvPicPr>
            <a:picLocks noGrp="1" noChangeAspect="1" noChangeArrowheads="1"/>
          </p:cNvPicPr>
          <p:nvPr>
            <p:ph type="body" idx="1"/>
          </p:nvPr>
        </p:nvPicPr>
        <p:blipFill>
          <a:blip r:embed="rId3" cstate="print"/>
          <a:srcRect/>
          <a:stretch>
            <a:fillRect/>
          </a:stretch>
        </p:blipFill>
        <p:spPr>
          <a:xfrm>
            <a:off x="142875" y="1214438"/>
            <a:ext cx="9001125" cy="5164137"/>
          </a:xfrm>
          <a:noFill/>
        </p:spPr>
      </p:pic>
      <p:sp>
        <p:nvSpPr>
          <p:cNvPr id="13317" name="Text Box 5"/>
          <p:cNvSpPr txBox="1">
            <a:spLocks noChangeArrowheads="1"/>
          </p:cNvSpPr>
          <p:nvPr/>
        </p:nvSpPr>
        <p:spPr bwMode="auto">
          <a:xfrm>
            <a:off x="3143250" y="1357313"/>
            <a:ext cx="5643563" cy="4857750"/>
          </a:xfrm>
          <a:prstGeom prst="rect">
            <a:avLst/>
          </a:prstGeom>
          <a:noFill/>
          <a:ln w="9525">
            <a:noFill/>
            <a:miter lim="800000"/>
            <a:headEnd/>
            <a:tailEnd/>
          </a:ln>
        </p:spPr>
        <p:txBody>
          <a:bodyPr/>
          <a:lstStyle/>
          <a:p>
            <a:pPr>
              <a:buClr>
                <a:srgbClr val="FF9933"/>
              </a:buClr>
              <a:buSzPct val="150000"/>
              <a:buFont typeface="Wingdings" pitchFamily="2" charset="2"/>
              <a:buChar char="§"/>
            </a:pPr>
            <a:r>
              <a:rPr lang="en-GB" sz="2000" dirty="0" smtClean="0"/>
              <a:t>Established in 1984 (26 years old!)</a:t>
            </a:r>
          </a:p>
          <a:p>
            <a:pPr>
              <a:buClr>
                <a:srgbClr val="FF9933"/>
              </a:buClr>
              <a:buSzPct val="150000"/>
              <a:buFont typeface="Wingdings" pitchFamily="2" charset="2"/>
              <a:buChar char="§"/>
            </a:pPr>
            <a:r>
              <a:rPr lang="en-GB" sz="2000" dirty="0" smtClean="0"/>
              <a:t>Provides reliable</a:t>
            </a:r>
            <a:r>
              <a:rPr lang="en-GB" sz="2000" dirty="0"/>
              <a:t>, high quality, high speed network connection to over 18 million users from </a:t>
            </a:r>
            <a:r>
              <a:rPr lang="en-GB" sz="2000" dirty="0" smtClean="0"/>
              <a:t>higher </a:t>
            </a:r>
            <a:r>
              <a:rPr lang="en-GB" sz="2000" dirty="0" err="1" smtClean="0"/>
              <a:t>ed</a:t>
            </a:r>
            <a:r>
              <a:rPr lang="en-GB" sz="2000" dirty="0" smtClean="0"/>
              <a:t>, further </a:t>
            </a:r>
            <a:r>
              <a:rPr lang="en-GB" sz="2000" dirty="0" err="1" smtClean="0"/>
              <a:t>ed</a:t>
            </a:r>
            <a:r>
              <a:rPr lang="en-GB" sz="2000" dirty="0" smtClean="0"/>
              <a:t> (community colleges), </a:t>
            </a:r>
            <a:r>
              <a:rPr lang="en-GB" sz="2000" dirty="0"/>
              <a:t>research </a:t>
            </a:r>
            <a:r>
              <a:rPr lang="en-GB" sz="2000" dirty="0" smtClean="0"/>
              <a:t>institutes and all publically funded K-12 schools</a:t>
            </a:r>
          </a:p>
          <a:p>
            <a:pPr>
              <a:buClr>
                <a:srgbClr val="FF9933"/>
              </a:buClr>
              <a:buSzPct val="150000"/>
              <a:buFont typeface="Wingdings" pitchFamily="2" charset="2"/>
              <a:buChar char="§"/>
            </a:pPr>
            <a:r>
              <a:rPr lang="en-GB" sz="2000" dirty="0" smtClean="0"/>
              <a:t>Also provides connectivity to other sections of the public sector</a:t>
            </a:r>
          </a:p>
          <a:p>
            <a:pPr>
              <a:buClr>
                <a:srgbClr val="FF9933"/>
              </a:buClr>
              <a:buSzPct val="150000"/>
            </a:pPr>
            <a:endParaRPr lang="en-GB" sz="2000" dirty="0"/>
          </a:p>
          <a:p>
            <a:pPr>
              <a:buClr>
                <a:srgbClr val="FF9933"/>
              </a:buClr>
              <a:buSzPct val="150000"/>
            </a:pPr>
            <a:endParaRPr lang="en-GB" dirty="0">
              <a:solidFill>
                <a:srgbClr val="293352"/>
              </a:solidFill>
            </a:endParaRPr>
          </a:p>
          <a:p>
            <a:pPr lvl="1">
              <a:buClr>
                <a:srgbClr val="FF9933"/>
              </a:buClr>
              <a:buSzPct val="150000"/>
            </a:pPr>
            <a:r>
              <a:rPr lang="en-GB" dirty="0">
                <a:solidFill>
                  <a:srgbClr val="293352"/>
                </a:solidFill>
              </a:rPr>
              <a:t>      </a:t>
            </a:r>
            <a:endParaRPr lang="en-GB" i="1" dirty="0">
              <a:solidFill>
                <a:srgbClr val="293352"/>
              </a:solidFill>
            </a:endParaRPr>
          </a:p>
        </p:txBody>
      </p:sp>
      <p:sp>
        <p:nvSpPr>
          <p:cNvPr id="9" name="Rectangle 8"/>
          <p:cNvSpPr/>
          <p:nvPr/>
        </p:nvSpPr>
        <p:spPr>
          <a:xfrm>
            <a:off x="3203848" y="4221088"/>
            <a:ext cx="2448272" cy="1477328"/>
          </a:xfrm>
          <a:prstGeom prst="rect">
            <a:avLst/>
          </a:prstGeom>
        </p:spPr>
        <p:txBody>
          <a:bodyPr wrap="square">
            <a:spAutoFit/>
          </a:bodyPr>
          <a:lstStyle/>
          <a:p>
            <a:pPr>
              <a:buClr>
                <a:srgbClr val="FF9933"/>
              </a:buClr>
              <a:buSzPct val="150000"/>
              <a:buFont typeface="Wingdings" pitchFamily="2" charset="2"/>
              <a:buChar char="§"/>
            </a:pPr>
            <a:r>
              <a:rPr lang="en-GB" dirty="0" smtClean="0"/>
              <a:t>Other services include video-conferencing, </a:t>
            </a:r>
            <a:r>
              <a:rPr lang="en-GB" dirty="0" err="1" smtClean="0"/>
              <a:t>Eduroam</a:t>
            </a:r>
            <a:r>
              <a:rPr lang="en-GB" dirty="0" smtClean="0"/>
              <a:t>, web-hosting and training.</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8959</TotalTime>
  <Words>1741</Words>
  <Application>Microsoft Office PowerPoint</Application>
  <PresentationFormat>On-screen Show (4:3)</PresentationFormat>
  <Paragraphs>238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1_Default Design</vt:lpstr>
      <vt:lpstr>Collaboration in a Competitive Environment: Sustaining Success through Shared Services</vt:lpstr>
      <vt:lpstr>The UK Higher Education Sector</vt:lpstr>
      <vt:lpstr>Context: why do we need the JISC in UK education?</vt:lpstr>
      <vt:lpstr>Funding and governance</vt:lpstr>
      <vt:lpstr>JISC budget 2010-11</vt:lpstr>
      <vt:lpstr>JISC Strategy 2010-2012: four priority investment areas</vt:lpstr>
      <vt:lpstr>JISC: a shared service</vt:lpstr>
      <vt:lpstr>Delivery: services</vt:lpstr>
      <vt:lpstr>Education and research network: JANET</vt:lpstr>
      <vt:lpstr>Funding</vt:lpstr>
      <vt:lpstr>Slide 11</vt:lpstr>
      <vt:lpstr>The UK access management federation</vt:lpstr>
      <vt:lpstr>Funding and governance</vt:lpstr>
      <vt:lpstr>Slide 14</vt:lpstr>
      <vt:lpstr>Slide 15</vt:lpstr>
      <vt:lpstr>Slide 16</vt:lpstr>
      <vt:lpstr>Slide 17</vt:lpstr>
      <vt:lpstr>Images and other media from a range of organisations</vt:lpstr>
      <vt:lpstr>Community content: repositories for learning, teaching and research</vt:lpstr>
      <vt:lpstr>Community content: Open Educational Resources</vt:lpstr>
      <vt:lpstr>Effective Practice series (www.jisc.ac.uk/publications) </vt:lpstr>
      <vt:lpstr>Development of Future Services</vt:lpstr>
      <vt:lpstr>Other perspectives on Shared Services and Cloud Computing</vt:lpstr>
      <vt:lpstr>Key issue 1: business models</vt:lpstr>
      <vt:lpstr>Key issue 2: governance</vt:lpstr>
      <vt:lpstr>Key issue 3: sustaining innovation</vt:lpstr>
      <vt:lpstr>Potential future Shared Service: eBioLabs</vt:lpstr>
      <vt:lpstr>Potential future Shared Service: dynamic learning maps</vt:lpstr>
      <vt:lpstr>Contact details</vt:lpstr>
    </vt:vector>
  </TitlesOfParts>
  <Company>University of Bristol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JISC Conference 2005</dc:title>
  <dc:creator>clemegr</dc:creator>
  <cp:lastModifiedBy>Porter</cp:lastModifiedBy>
  <cp:revision>494</cp:revision>
  <dcterms:created xsi:type="dcterms:W3CDTF">2005-10-05T13:53:40Z</dcterms:created>
  <dcterms:modified xsi:type="dcterms:W3CDTF">2010-10-15T15:30:06Z</dcterms:modified>
</cp:coreProperties>
</file>