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128.xml" ContentType="application/vnd.openxmlformats-officedocument.presentationml.slide+xml"/>
  <Override PartName="/ppt/slides/slide50.xml" ContentType="application/vnd.openxmlformats-officedocument.presentationml.slide+xml"/>
  <Override PartName="/ppt/slides/slide112.xml" ContentType="application/vnd.openxmlformats-officedocument.presentationml.slide+xml"/>
  <Override PartName="/ppt/slideLayouts/slideLayout13.xml" ContentType="application/vnd.openxmlformats-officedocument.presentationml.slideLayout+xml"/>
  <Override PartName="/ppt/notesSlides/notesSlide89.xml" ContentType="application/vnd.openxmlformats-officedocument.presentationml.notesSlide+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67.xml" ContentType="application/vnd.openxmlformats-officedocument.presentationml.notesSlide+xml"/>
  <Override PartName="/ppt/slides/slide86.xml" ContentType="application/vnd.openxmlformats-officedocument.presentationml.slide+xml"/>
  <Override PartName="/ppt/slides/slide22.xml" ContentType="application/vnd.openxmlformats-officedocument.presentationml.slide+xml"/>
  <Override PartName="/ppt/notesSlides/notesSlide45.xml" ContentType="application/vnd.openxmlformats-officedocument.presentationml.notesSlide+xml"/>
  <Override PartName="/ppt/slides/slide64.xml" ContentType="application/vnd.openxmlformats-officedocument.presentationml.slide+xml"/>
  <Override PartName="/ppt/slides/slide126.xml" ContentType="application/vnd.openxmlformats-officedocument.presentationml.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87.xml" ContentType="application/vnd.openxmlformats-officedocument.presentationml.notesSlide+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65.xml" ContentType="application/vnd.openxmlformats-officedocument.presentationml.notes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slides/slide130.xml" ContentType="application/vnd.openxmlformats-officedocument.presentationml.slide+xml"/>
  <Override PartName="/ppt/notesSlides/notesSlide43.xml" ContentType="application/vnd.openxmlformats-officedocument.presentationml.notesSlide+xml"/>
  <Override PartName="/ppt/slides/slide62.xml" ContentType="application/vnd.openxmlformats-officedocument.presentationml.slide+xml"/>
  <Override PartName="/ppt/slides/slide124.xml" ContentType="application/vnd.openxmlformats-officedocument.presentationml.slide+xml"/>
  <Override PartName="/ppt/notesSlides/notesSlide85.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79.xml" ContentType="application/vnd.openxmlformats-officedocument.presentationml.notesSlide+xml"/>
  <Default Extension="jpeg" ContentType="image/jpeg"/>
  <Override PartName="/ppt/notesSlides/notesSlide63.xml" ContentType="application/vnd.openxmlformats-officedocument.presentationml.notesSlide+xml"/>
  <Override PartName="/ppt/slides/slide82.xml" ContentType="application/vnd.openxmlformats-officedocument.presentationml.slide+xml"/>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notesSlides/notesSlide41.xml" ContentType="application/vnd.openxmlformats-officedocument.presentationml.notesSlide+xml"/>
  <Override PartName="/ppt/notesSlides/notesSlide99.xml" ContentType="application/vnd.openxmlformats-officedocument.presentationml.notes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83.xml" ContentType="application/vnd.openxmlformats-officedocument.presentationml.notesSlide+xml"/>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61.xml" ContentType="application/vnd.openxmlformats-officedocument.presentationml.notesSlide+xml"/>
  <Override PartName="/ppt/slides/slide80.xml" ContentType="application/vnd.openxmlformats-officedocument.presentationml.slide+xml"/>
  <Override PartName="/ppt/slides/slide129.xml" ContentType="application/vnd.openxmlformats-officedocument.presentationml.slide+xml"/>
  <Default Extension="tiff" ContentType="image/tiff"/>
  <Override PartName="/ppt/notesSlides/notesSlide55.xml" ContentType="application/vnd.openxmlformats-officedocument.presentationml.notesSlide+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notesSlides/notesSlide97.xml" ContentType="application/vnd.openxmlformats-officedocument.presentationml.notesSlide+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notesSlides/notesSlide81.xml" ContentType="application/vnd.openxmlformats-officedocument.presentationml.notesSlide+xml"/>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95.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slides/slide79.xml" ContentType="application/vnd.openxmlformats-officedocument.presentationml.slide+xml"/>
  <Override PartName="/ppt/slides/slide92.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15.xml" ContentType="application/vnd.openxmlformats-officedocument.presentationml.slide+xml"/>
  <Override PartName="/ppt/slides/slide3.xml" ContentType="application/vnd.openxmlformats-officedocument.presentationml.slide+xml"/>
  <Override PartName="/ppt/notesSlides/notesSlide100.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93.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notesSlides/notesSlide36.xml" ContentType="application/vnd.openxmlformats-officedocument.presentationml.notesSlide+xml"/>
  <Override PartName="/ppt/slides/slide117.xml" ContentType="application/vnd.openxmlformats-officedocument.presentationml.slide+xml"/>
  <Override PartName="/ppt/slideLayouts/slideLayout18.xml" ContentType="application/vnd.openxmlformats-officedocument.presentationml.slideLayout+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notesSlides/notesSlide91.xml" ContentType="application/vnd.openxmlformats-officedocument.presentationml.notes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s/slide115.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slides/slide25.xml" ContentType="application/vnd.openxmlformats-officedocument.presentationml.slide+xml"/>
  <Override PartName="/ppt/slides/slide73.xml" ContentType="application/vnd.openxmlformats-officedocument.presentationml.slide+xml"/>
  <Override PartName="/ppt/notesSlides/notesSlide48.xml" ContentType="application/vnd.openxmlformats-officedocument.presentationml.notesSlide+xml"/>
  <Override PartName="/ppt/slides/slide67.xml" ContentType="application/vnd.openxmlformats-officedocument.presentationml.slide+xml"/>
  <Override PartName="/ppt/slides/slide51.xml" ContentType="application/vnd.openxmlformats-officedocument.presentationml.slide+xml"/>
  <Override PartName="/ppt/slides/slide113.xml" ContentType="application/vnd.openxmlformats-officedocument.presentationml.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s/slide4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Override PartName="/ppt/notesSlides/notesSlide46.xml" ContentType="application/vnd.openxmlformats-officedocument.presentationml.notesSlide+xml"/>
  <Override PartName="/ppt/slides/slide127.xml" ContentType="application/vnd.openxmlformats-officedocument.presentationml.slide+xml"/>
  <Override PartName="/ppt/slides/slide65.xml" ContentType="application/vnd.openxmlformats-officedocument.presentationml.slide+xml"/>
  <Override PartName="/ppt/slides/slide111.xml" ContentType="application/vnd.openxmlformats-officedocument.presentationml.slide+xml"/>
  <Override PartName="/ppt/slideLayouts/slideLayout12.xml" ContentType="application/vnd.openxmlformats-officedocument.presentationml.slideLayout+xml"/>
  <Override PartName="/ppt/notesSlides/notesSlide88.xml" ContentType="application/vnd.openxmlformats-officedocument.presentationml.notesSlide+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66.xml" ContentType="application/vnd.openxmlformats-officedocument.presentationml.notesSlide+xml"/>
  <Override PartName="/ppt/slides/slide85.xml" ContentType="application/vnd.openxmlformats-officedocument.presentationml.slide+xml"/>
  <Override PartName="/ppt/slides/slide21.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slides/slide125.xml" ContentType="application/vnd.openxmlformats-officedocument.presentationml.slide+xml"/>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64.xml" ContentType="application/vnd.openxmlformats-officedocument.presentationml.notesSlide+xml"/>
  <Override PartName="/ppt/slides/slide83.xml" ContentType="application/vnd.openxmlformats-officedocument.presentationml.slide+xml"/>
  <Override PartName="/ppt/notesSlides/notesSlide58.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slides/slide123.xml" ContentType="application/vnd.openxmlformats-officedocument.presentationml.slide+xml"/>
  <Override PartName="/ppt/slideLayouts/slideLayout9.xml" ContentType="application/vnd.openxmlformats-officedocument.presentationml.slideLayout+xml"/>
  <Override PartName="/ppt/notesSlides/notesSlide84.xml" ContentType="application/vnd.openxmlformats-officedocument.presentationml.notesSlide+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notesSlides/notesSlide78.xml" ContentType="application/vnd.openxmlformats-officedocument.presentationml.notesSlide+xml"/>
  <Override PartName="/ppt/slides/slide8.xml" ContentType="application/vnd.openxmlformats-officedocument.presentationml.slide+xml"/>
  <Override PartName="/ppt/notesSlides/notesSlide62.xml" ContentType="application/vnd.openxmlformats-officedocument.presentationml.notesSlide+xml"/>
  <Override PartName="/ppt/slides/slide81.xml" ContentType="application/vnd.openxmlformats-officedocument.presentationml.slide+xml"/>
  <Override PartName="/ppt/notesSlides/notesSlide56.xml" ContentType="application/vnd.openxmlformats-officedocument.presentationml.notesSlide+xml"/>
  <Override PartName="/ppt/notesSlides/notesSlide40.xml" ContentType="application/vnd.openxmlformats-officedocument.presentationml.notesSlide+xml"/>
  <Override PartName="/ppt/slides/slide108.xml" ContentType="application/vnd.openxmlformats-officedocument.presentationml.slide+xml"/>
  <Override PartName="/ppt/slideMasters/slideMaster2.xml" ContentType="application/vnd.openxmlformats-officedocument.presentationml.slideMaster+xml"/>
  <Override PartName="/ppt/slides/slide121.xml" ContentType="application/vnd.openxmlformats-officedocument.presentationml.slide+xml"/>
  <Override PartName="/ppt/notesSlides/notesSlide98.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60.xml" ContentType="application/vnd.openxmlformats-officedocument.presentationml.notesSlide+xml"/>
  <Override PartName="/ppt/notesSlides/notesSlide54.xml" ContentType="application/vnd.openxmlformats-officedocument.presentationml.notesSlide+xml"/>
  <Override PartName="/ppt/slides/slide106.xml" ContentType="application/vnd.openxmlformats-officedocument.presentationml.slide+xml"/>
  <Override PartName="/ppt/notesSlides/notesSlide96.xml" ContentType="application/vnd.openxmlformats-officedocument.presentationml.notesSlide+xml"/>
  <Override PartName="/ppt/tableStyles.xml" ContentType="application/vnd.openxmlformats-officedocument.presentationml.tableStyles+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01.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94.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notesSlides/notesSlide9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Override PartName="/ppt/slides/slide54.xml" ContentType="application/vnd.openxmlformats-officedocument.presentationml.slide+xml"/>
  <Override PartName="/ppt/slideLayouts/slideLayout17.xml" ContentType="application/vnd.openxmlformats-officedocument.presentationml.slideLayout+xml"/>
  <Override PartName="/ppt/slides/slide116.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notesSlides/notesSlide90.xml" ContentType="application/vnd.openxmlformats-officedocument.presentationml.notesSlid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slideLayouts/slideLayout15.xml" ContentType="application/vnd.openxmlformats-officedocument.presentationml.slideLayout+xml"/>
  <Override PartName="/ppt/slides/slide114.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7" r:id="rId1"/>
    <p:sldMasterId id="2147483713" r:id="rId2"/>
  </p:sldMasterIdLst>
  <p:notesMasterIdLst>
    <p:notesMasterId r:id="rId134"/>
  </p:notesMasterIdLst>
  <p:sldIdLst>
    <p:sldId id="289" r:id="rId3"/>
    <p:sldId id="308" r:id="rId4"/>
    <p:sldId id="339" r:id="rId5"/>
    <p:sldId id="309" r:id="rId6"/>
    <p:sldId id="310" r:id="rId7"/>
    <p:sldId id="311" r:id="rId8"/>
    <p:sldId id="312" r:id="rId9"/>
    <p:sldId id="313" r:id="rId10"/>
    <p:sldId id="314" r:id="rId11"/>
    <p:sldId id="316" r:id="rId12"/>
    <p:sldId id="317" r:id="rId13"/>
    <p:sldId id="340" r:id="rId14"/>
    <p:sldId id="318" r:id="rId15"/>
    <p:sldId id="319" r:id="rId16"/>
    <p:sldId id="341" r:id="rId17"/>
    <p:sldId id="320" r:id="rId18"/>
    <p:sldId id="322" r:id="rId19"/>
    <p:sldId id="292" r:id="rId20"/>
    <p:sldId id="307"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47" r:id="rId36"/>
    <p:sldId id="324" r:id="rId37"/>
    <p:sldId id="326" r:id="rId38"/>
    <p:sldId id="327" r:id="rId39"/>
    <p:sldId id="328" r:id="rId40"/>
    <p:sldId id="329" r:id="rId41"/>
    <p:sldId id="333" r:id="rId42"/>
    <p:sldId id="334" r:id="rId43"/>
    <p:sldId id="336" r:id="rId44"/>
    <p:sldId id="343" r:id="rId45"/>
    <p:sldId id="433" r:id="rId46"/>
    <p:sldId id="432" r:id="rId47"/>
    <p:sldId id="429" r:id="rId48"/>
    <p:sldId id="430" r:id="rId49"/>
    <p:sldId id="434" r:id="rId50"/>
    <p:sldId id="431" r:id="rId51"/>
    <p:sldId id="436" r:id="rId52"/>
    <p:sldId id="335" r:id="rId53"/>
    <p:sldId id="342" r:id="rId54"/>
    <p:sldId id="337" r:id="rId55"/>
    <p:sldId id="344" r:id="rId56"/>
    <p:sldId id="345" r:id="rId57"/>
    <p:sldId id="346" r:id="rId58"/>
    <p:sldId id="338" r:id="rId59"/>
    <p:sldId id="348" r:id="rId60"/>
    <p:sldId id="349" r:id="rId61"/>
    <p:sldId id="350" r:id="rId62"/>
    <p:sldId id="351" r:id="rId63"/>
    <p:sldId id="352" r:id="rId64"/>
    <p:sldId id="353" r:id="rId65"/>
    <p:sldId id="354" r:id="rId66"/>
    <p:sldId id="355" r:id="rId67"/>
    <p:sldId id="381" r:id="rId68"/>
    <p:sldId id="385" r:id="rId69"/>
    <p:sldId id="383" r:id="rId70"/>
    <p:sldId id="386" r:id="rId71"/>
    <p:sldId id="387" r:id="rId72"/>
    <p:sldId id="388" r:id="rId73"/>
    <p:sldId id="389" r:id="rId74"/>
    <p:sldId id="390" r:id="rId75"/>
    <p:sldId id="391" r:id="rId76"/>
    <p:sldId id="392" r:id="rId77"/>
    <p:sldId id="393" r:id="rId78"/>
    <p:sldId id="394" r:id="rId79"/>
    <p:sldId id="395" r:id="rId80"/>
    <p:sldId id="396" r:id="rId81"/>
    <p:sldId id="397" r:id="rId82"/>
    <p:sldId id="398" r:id="rId83"/>
    <p:sldId id="399" r:id="rId84"/>
    <p:sldId id="400" r:id="rId85"/>
    <p:sldId id="401" r:id="rId86"/>
    <p:sldId id="402" r:id="rId87"/>
    <p:sldId id="403" r:id="rId88"/>
    <p:sldId id="404" r:id="rId89"/>
    <p:sldId id="405" r:id="rId90"/>
    <p:sldId id="406" r:id="rId91"/>
    <p:sldId id="407" r:id="rId92"/>
    <p:sldId id="408" r:id="rId93"/>
    <p:sldId id="409" r:id="rId94"/>
    <p:sldId id="410" r:id="rId95"/>
    <p:sldId id="357" r:id="rId96"/>
    <p:sldId id="358" r:id="rId97"/>
    <p:sldId id="359" r:id="rId98"/>
    <p:sldId id="360" r:id="rId99"/>
    <p:sldId id="361" r:id="rId100"/>
    <p:sldId id="362" r:id="rId101"/>
    <p:sldId id="364" r:id="rId102"/>
    <p:sldId id="365" r:id="rId103"/>
    <p:sldId id="366" r:id="rId104"/>
    <p:sldId id="367" r:id="rId105"/>
    <p:sldId id="368" r:id="rId106"/>
    <p:sldId id="428" r:id="rId107"/>
    <p:sldId id="420" r:id="rId108"/>
    <p:sldId id="421" r:id="rId109"/>
    <p:sldId id="422" r:id="rId110"/>
    <p:sldId id="423" r:id="rId111"/>
    <p:sldId id="424" r:id="rId112"/>
    <p:sldId id="425" r:id="rId113"/>
    <p:sldId id="426" r:id="rId114"/>
    <p:sldId id="427" r:id="rId115"/>
    <p:sldId id="369" r:id="rId116"/>
    <p:sldId id="370" r:id="rId117"/>
    <p:sldId id="371" r:id="rId118"/>
    <p:sldId id="372" r:id="rId119"/>
    <p:sldId id="373" r:id="rId120"/>
    <p:sldId id="374" r:id="rId121"/>
    <p:sldId id="375" r:id="rId122"/>
    <p:sldId id="376" r:id="rId123"/>
    <p:sldId id="377" r:id="rId124"/>
    <p:sldId id="379" r:id="rId125"/>
    <p:sldId id="412" r:id="rId126"/>
    <p:sldId id="413" r:id="rId127"/>
    <p:sldId id="414" r:id="rId128"/>
    <p:sldId id="415" r:id="rId129"/>
    <p:sldId id="416" r:id="rId130"/>
    <p:sldId id="417" r:id="rId131"/>
    <p:sldId id="418" r:id="rId132"/>
    <p:sldId id="419" r:id="rId1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34173"/>
    <a:srgbClr val="2F2F2F"/>
    <a:srgbClr val="242424"/>
    <a:srgbClr val="131313"/>
    <a:srgbClr val="580011"/>
    <a:srgbClr val="8D021C"/>
    <a:srgbClr val="232024"/>
    <a:srgbClr val="18181B"/>
    <a:srgbClr val="13121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2988" autoAdjust="0"/>
  </p:normalViewPr>
  <p:slideViewPr>
    <p:cSldViewPr snapToGrid="0">
      <p:cViewPr varScale="1">
        <p:scale>
          <a:sx n="102" d="100"/>
          <a:sy n="102" d="100"/>
        </p:scale>
        <p:origin x="-2640" y="-112"/>
      </p:cViewPr>
      <p:guideLst>
        <p:guide orient="horz" pos="2160"/>
        <p:guide orient="horz" pos="1525"/>
        <p:guide orient="horz" pos="1162"/>
        <p:guide pos="2880"/>
        <p:guide pos="521"/>
        <p:guide pos="5329"/>
        <p:guide pos="1338"/>
        <p:guide pos="29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notesMaster" Target="notesMasters/notesMaster1.xml"/><Relationship Id="rId135" Type="http://schemas.openxmlformats.org/officeDocument/2006/relationships/printerSettings" Target="printerSettings/printerSettings1.bin"/><Relationship Id="rId136" Type="http://schemas.openxmlformats.org/officeDocument/2006/relationships/presProps" Target="presProps.xml"/><Relationship Id="rId137" Type="http://schemas.openxmlformats.org/officeDocument/2006/relationships/viewProps" Target="viewProps.xml"/><Relationship Id="rId138" Type="http://schemas.openxmlformats.org/officeDocument/2006/relationships/theme" Target="theme/theme1.xml"/><Relationship Id="rId13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53FFE-4854-B74A-A461-C46054556D5C}" type="datetimeFigureOut">
              <a:rPr lang="en-US" smtClean="0"/>
              <a:pPr/>
              <a:t>10/12/10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072F9-F127-DC4B-BD5C-E572886D9C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Identity Management</a:t>
            </a:r>
          </a:p>
          <a:p>
            <a:endParaRPr lang="en-US" dirty="0" smtClean="0"/>
          </a:p>
          <a:p>
            <a:r>
              <a:rPr lang="en-US" dirty="0" smtClean="0"/>
              <a:t>Access</a:t>
            </a:r>
            <a:r>
              <a:rPr lang="en-US" baseline="0" dirty="0" smtClean="0"/>
              <a:t> control / access management</a:t>
            </a:r>
          </a:p>
          <a:p>
            <a:endParaRPr lang="en-US" baseline="0" dirty="0" smtClean="0"/>
          </a:p>
          <a:p>
            <a:r>
              <a:rPr lang="en-US" baseline="0" dirty="0" smtClean="0"/>
              <a:t>Especially at a university,  it’s more complex than it would first appear.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Institutions vary on IT  Resources.  Seems that the more you try to provide, the more complex it gets.</a:t>
            </a:r>
          </a:p>
          <a:p>
            <a:endParaRPr lang="en-US" baseline="0" dirty="0" smtClean="0"/>
          </a:p>
          <a:p>
            <a:r>
              <a:rPr lang="en-US" dirty="0" smtClean="0"/>
              <a:t>A lot of different, individual solutions in a wide range</a:t>
            </a:r>
            <a:r>
              <a:rPr lang="en-US" baseline="0" dirty="0" smtClean="0"/>
              <a:t> of technologies.</a:t>
            </a:r>
          </a:p>
          <a:p>
            <a:endParaRPr lang="en-US" baseline="0" dirty="0" smtClean="0"/>
          </a:p>
          <a:p>
            <a:r>
              <a:rPr lang="en-US" baseline="0" dirty="0" smtClean="0"/>
              <a:t>Still, Universities working on their own solutions to common problems.</a:t>
            </a:r>
          </a:p>
          <a:p>
            <a:r>
              <a:rPr lang="en-US" baseline="0" dirty="0" smtClean="0"/>
              <a:t>Common problems – not exactly the same, but similar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Also, Expectations and Demands Evolved to expect Enterprise Level</a:t>
            </a:r>
          </a:p>
          <a:p>
            <a:pPr>
              <a:buFontTx/>
              <a:buChar char="-"/>
            </a:pPr>
            <a:r>
              <a:rPr lang="en-US" baseline="0" dirty="0" smtClean="0"/>
              <a:t>it’s expensive to build top of the line, professional quality software</a:t>
            </a:r>
          </a:p>
          <a:p>
            <a:pPr>
              <a:buFontTx/>
              <a:buChar char="-"/>
            </a:pPr>
            <a:r>
              <a:rPr lang="en-US" baseline="0" dirty="0" smtClean="0"/>
              <a:t>Budget issues have changed the way we can do business.</a:t>
            </a:r>
          </a:p>
          <a:p>
            <a:pPr>
              <a:buFontTx/>
              <a:buChar char="-"/>
            </a:pPr>
            <a:r>
              <a:rPr lang="en-US" baseline="0" dirty="0" smtClean="0"/>
              <a:t>Collaborative Higher Ed </a:t>
            </a:r>
            <a:r>
              <a:rPr lang="en-US" baseline="0" dirty="0" err="1" smtClean="0"/>
              <a:t>Communties</a:t>
            </a:r>
            <a:endParaRPr lang="en-US" baseline="0" dirty="0" smtClean="0"/>
          </a:p>
          <a:p>
            <a:endParaRPr lang="en-US" baseline="0" dirty="0" smtClean="0"/>
          </a:p>
          <a:p>
            <a:r>
              <a:rPr lang="en-US" baseline="0" dirty="0" smtClean="0"/>
              <a:t>Kuali Foundation  - common higher </a:t>
            </a:r>
            <a:r>
              <a:rPr lang="en-US" baseline="0" dirty="0" err="1" smtClean="0"/>
              <a:t>ed</a:t>
            </a:r>
            <a:r>
              <a:rPr lang="en-US" baseline="0" dirty="0" smtClean="0"/>
              <a:t> applications</a:t>
            </a:r>
          </a:p>
          <a:p>
            <a:r>
              <a:rPr lang="en-US" dirty="0" smtClean="0"/>
              <a:t>Your institution</a:t>
            </a:r>
            <a:r>
              <a:rPr lang="en-US" baseline="0" dirty="0" smtClean="0"/>
              <a:t> must be heading down this road.   Ask guests if they are using </a:t>
            </a:r>
            <a:r>
              <a:rPr lang="en-US" baseline="0" dirty="0" err="1" smtClean="0"/>
              <a:t>kuali</a:t>
            </a:r>
            <a:r>
              <a:rPr lang="en-US" baseline="0" dirty="0" smtClean="0"/>
              <a:t> apps.</a:t>
            </a:r>
          </a:p>
          <a:p>
            <a:endParaRPr lang="en-US" baseline="0" dirty="0" smtClean="0"/>
          </a:p>
          <a:p>
            <a:r>
              <a:rPr lang="en-US" baseline="0" dirty="0" smtClean="0"/>
              <a:t>We’re going to look into Kuali Rice,  and how it handles identity / access management </a:t>
            </a:r>
            <a:endParaRPr lang="en-US" dirty="0"/>
          </a:p>
        </p:txBody>
      </p:sp>
      <p:sp>
        <p:nvSpPr>
          <p:cNvPr id="4" name="Slide Number Placeholder 3"/>
          <p:cNvSpPr>
            <a:spLocks noGrp="1"/>
          </p:cNvSpPr>
          <p:nvPr>
            <p:ph type="sldNum" sz="quarter" idx="10"/>
          </p:nvPr>
        </p:nvSpPr>
        <p:spPr/>
        <p:txBody>
          <a:bodyPr/>
          <a:lstStyle/>
          <a:p>
            <a:fld id="{B32072F9-F127-DC4B-BD5C-E572886D9C7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1"/>
          <p:cNvSpPr>
            <a:spLocks noGrp="1" noRot="1" noChangeAspect="1" noChangeArrowheads="1"/>
          </p:cNvSpPr>
          <p:nvPr>
            <p:ph type="sldImg"/>
          </p:nvPr>
        </p:nvSpPr>
        <p:spPr>
          <a:solidFill>
            <a:srgbClr val="FFFFFF"/>
          </a:solidFill>
          <a:ln/>
        </p:spPr>
      </p:sp>
      <p:sp>
        <p:nvSpPr>
          <p:cNvPr id="98307"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Principal</a:t>
            </a:r>
          </a:p>
          <a:p>
            <a:pPr eaLnBrk="1" hangingPunct="1"/>
            <a:r>
              <a:rPr lang="en-US">
                <a:solidFill>
                  <a:srgbClr val="000000"/>
                </a:solidFill>
                <a:latin typeface="Calibri" charset="0"/>
                <a:ea typeface="Calibri" charset="0"/>
                <a:cs typeface="Calibri" charset="0"/>
                <a:sym typeface="Calibri" charset="0"/>
              </a:rPr>
              <a:t>	Primary object used by the application.  This represents a handle which a person has that identifies them to the system.  It maintains two important pieces of information:  The principal name and principal ID.  The principal name is the publicly visible identifier of that person, such as their user ID.  (Like the ID they would type when logging in via CAS.)  The principal ID is an internal identifier which is (should be) an unchangeable reference in the system for that user.  All roles and permissions are linked to the principal ID.  The principal name could change for various reasons, but the principal ID will stay the same.</a:t>
            </a:r>
          </a:p>
          <a:p>
            <a:pPr eaLnBrk="1" hangingPunct="1"/>
            <a:r>
              <a:rPr lang="en-US">
                <a:solidFill>
                  <a:srgbClr val="000000"/>
                </a:solidFill>
                <a:latin typeface="Calibri Bold" charset="0"/>
                <a:ea typeface="Calibri Bold" charset="0"/>
                <a:cs typeface="Calibri Bold" charset="0"/>
                <a:sym typeface="Calibri Bold" charset="0"/>
              </a:rPr>
              <a:t>Entity</a:t>
            </a:r>
            <a:r>
              <a:rPr lang="en-US">
                <a:solidFill>
                  <a:srgbClr val="000000"/>
                </a:solidFill>
                <a:latin typeface="Calibri" charset="0"/>
                <a:ea typeface="Calibri" charset="0"/>
                <a:cs typeface="Calibri" charset="0"/>
                <a:sym typeface="Calibri" charset="0"/>
              </a:rPr>
              <a:t>	An entity is a higher level element which represents a person, system, vendor, etc…  The idea here is that a given person may have multiple principals or aspects to their relationship with the institution.  The Entity ID is an identifier that joins all that information together.  For example, a person may have a relationship with the university both as an employee (PERSON) and as a vendor.  These would be different entity types.  However, since they share the same entity ID (managing this is outside the current function of KIM), your system can recognize that they are one and the same when necessary.</a:t>
            </a:r>
          </a:p>
          <a:p>
            <a:pPr eaLnBrk="1" hangingPunct="1"/>
            <a:r>
              <a:rPr lang="en-US">
                <a:solidFill>
                  <a:srgbClr val="000000"/>
                </a:solidFill>
                <a:latin typeface="Calibri Bold" charset="0"/>
                <a:ea typeface="Calibri Bold" charset="0"/>
                <a:cs typeface="Calibri Bold" charset="0"/>
                <a:sym typeface="Calibri Bold" charset="0"/>
              </a:rPr>
              <a:t>Person</a:t>
            </a:r>
          </a:p>
          <a:p>
            <a:pPr eaLnBrk="1" hangingPunct="1"/>
            <a:r>
              <a:rPr lang="en-US">
                <a:solidFill>
                  <a:srgbClr val="000000"/>
                </a:solidFill>
                <a:latin typeface="Calibri" charset="0"/>
                <a:ea typeface="Calibri" charset="0"/>
                <a:cs typeface="Calibri" charset="0"/>
                <a:sym typeface="Calibri" charset="0"/>
              </a:rPr>
              <a:t>	The person object is an abstraction and simplification of the KIM data model for use by the core KNS components.  Most usage of person/entity data is covered by the data attributes on the person object.  It takes the default information from the Entity/Principal and mostly flattens it into a simpler object.  Within the KNS, in most cases, only the Person object is used.</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22" name="Rectangle 1"/>
          <p:cNvSpPr>
            <a:spLocks noGrp="1" noRot="1" noChangeAspect="1" noChangeArrowheads="1" noTextEdit="1"/>
          </p:cNvSpPr>
          <p:nvPr>
            <p:ph type="sldImg"/>
          </p:nvPr>
        </p:nvSpPr>
        <p:spPr>
          <a:solidFill>
            <a:srgbClr val="FFFFFF"/>
          </a:solidFill>
          <a:ln/>
        </p:spPr>
      </p:sp>
      <p:sp>
        <p:nvSpPr>
          <p:cNvPr id="286723" name="Rectangle 2"/>
          <p:cNvSpPr>
            <a:spLocks noGrp="1" noChangeArrowheads="1"/>
          </p:cNvSpPr>
          <p:nvPr>
            <p:ph type="body" idx="1"/>
          </p:nvPr>
        </p:nvSpPr>
        <p:spPr>
          <a:noFill/>
          <a:ln/>
        </p:spPr>
        <p:txBody>
          <a:bodyPr/>
          <a:lstStyle/>
          <a:p>
            <a:pPr eaLnBrk="1" hangingPunct="1"/>
            <a:r>
              <a:rPr lang="en-US" dirty="0" smtClean="0">
                <a:solidFill>
                  <a:srgbClr val="000000"/>
                </a:solidFill>
                <a:latin typeface="Calibri" charset="0"/>
                <a:ea typeface="Calibri" charset="0"/>
                <a:cs typeface="Calibri" charset="0"/>
                <a:sym typeface="Calibri" charset="0"/>
              </a:rPr>
              <a:t>Making use of Kuali contribution model to add</a:t>
            </a:r>
            <a:r>
              <a:rPr lang="en-US" baseline="0" dirty="0" smtClean="0">
                <a:solidFill>
                  <a:srgbClr val="000000"/>
                </a:solidFill>
                <a:latin typeface="Calibri" charset="0"/>
                <a:ea typeface="Calibri" charset="0"/>
                <a:cs typeface="Calibri" charset="0"/>
                <a:sym typeface="Calibri" charset="0"/>
              </a:rPr>
              <a:t> the LDAP integration module into Rice</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Experienced 80-20 rule.</a:t>
            </a:r>
          </a:p>
          <a:p>
            <a:pPr eaLnBrk="1" hangingPunct="1"/>
            <a:r>
              <a:rPr lang="en-US" baseline="0" dirty="0" smtClean="0">
                <a:solidFill>
                  <a:srgbClr val="000000"/>
                </a:solidFill>
                <a:latin typeface="Calibri" charset="0"/>
                <a:ea typeface="Calibri" charset="0"/>
                <a:cs typeface="Calibri" charset="0"/>
                <a:sym typeface="Calibri" charset="0"/>
              </a:rPr>
              <a:t>Minimal changes/optimizations were necessary to the Rice code.</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The Rice KIM service override modal was very effective in making things easy.</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Need recent updates regarding any new work since proof of concept, and schedule for putting this </a:t>
            </a:r>
            <a:r>
              <a:rPr lang="en-US" baseline="0" smtClean="0">
                <a:solidFill>
                  <a:srgbClr val="000000"/>
                </a:solidFill>
                <a:latin typeface="Calibri" charset="0"/>
                <a:ea typeface="Calibri" charset="0"/>
                <a:cs typeface="Calibri" charset="0"/>
                <a:sym typeface="Calibri" charset="0"/>
              </a:rPr>
              <a:t>into production.</a:t>
            </a:r>
            <a:endParaRPr lang="en-US" baseline="0" dirty="0" smtClean="0">
              <a:solidFill>
                <a:srgbClr val="000000"/>
              </a:solidFill>
              <a:latin typeface="Calibri" charset="0"/>
              <a:ea typeface="Calibri" charset="0"/>
              <a:cs typeface="Calibri" charset="0"/>
              <a:sym typeface="Calibri" charset="0"/>
            </a:endParaRP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22" name="Rectangle 1"/>
          <p:cNvSpPr>
            <a:spLocks noGrp="1" noRot="1" noChangeAspect="1" noChangeArrowheads="1" noTextEdit="1"/>
          </p:cNvSpPr>
          <p:nvPr>
            <p:ph type="sldImg"/>
          </p:nvPr>
        </p:nvSpPr>
        <p:spPr>
          <a:solidFill>
            <a:srgbClr val="FFFFFF"/>
          </a:solidFill>
          <a:ln/>
        </p:spPr>
      </p:sp>
      <p:sp>
        <p:nvSpPr>
          <p:cNvPr id="286723" name="Rectangle 2"/>
          <p:cNvSpPr>
            <a:spLocks noGrp="1" noChangeArrowheads="1"/>
          </p:cNvSpPr>
          <p:nvPr>
            <p:ph type="body" idx="1"/>
          </p:nvPr>
        </p:nvSpPr>
        <p:spPr>
          <a:noFill/>
          <a:ln/>
        </p:spPr>
        <p:txBody>
          <a:bodyPr/>
          <a:lstStyle/>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1"/>
          <p:cNvSpPr>
            <a:spLocks noGrp="1" noRot="1" noChangeAspect="1" noChangeArrowheads="1"/>
          </p:cNvSpPr>
          <p:nvPr>
            <p:ph type="sldImg"/>
          </p:nvPr>
        </p:nvSpPr>
        <p:spPr>
          <a:solidFill>
            <a:srgbClr val="FFFFFF"/>
          </a:solidFill>
          <a:ln/>
        </p:spPr>
      </p:sp>
      <p:sp>
        <p:nvSpPr>
          <p:cNvPr id="98307"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Principal</a:t>
            </a:r>
          </a:p>
          <a:p>
            <a:pPr eaLnBrk="1" hangingPunct="1"/>
            <a:r>
              <a:rPr lang="en-US">
                <a:solidFill>
                  <a:srgbClr val="000000"/>
                </a:solidFill>
                <a:latin typeface="Calibri" charset="0"/>
                <a:ea typeface="Calibri" charset="0"/>
                <a:cs typeface="Calibri" charset="0"/>
                <a:sym typeface="Calibri" charset="0"/>
              </a:rPr>
              <a:t>	Primary object used by the application.  This represents a handle which a person has that identifies them to the system.  It maintains two important pieces of information:  The principal name and principal ID.  The principal name is the publicly visible identifier of that person, such as their user ID.  (Like the ID they would type when logging in via CAS.)  The principal ID is an internal identifier which is (should be) an unchangeable reference in the system for that user.  All roles and permissions are linked to the principal ID.  The principal name could change for various reasons, but the principal ID will stay the same.</a:t>
            </a:r>
          </a:p>
          <a:p>
            <a:pPr eaLnBrk="1" hangingPunct="1"/>
            <a:r>
              <a:rPr lang="en-US">
                <a:solidFill>
                  <a:srgbClr val="000000"/>
                </a:solidFill>
                <a:latin typeface="Calibri Bold" charset="0"/>
                <a:ea typeface="Calibri Bold" charset="0"/>
                <a:cs typeface="Calibri Bold" charset="0"/>
                <a:sym typeface="Calibri Bold" charset="0"/>
              </a:rPr>
              <a:t>Entity</a:t>
            </a:r>
            <a:r>
              <a:rPr lang="en-US">
                <a:solidFill>
                  <a:srgbClr val="000000"/>
                </a:solidFill>
                <a:latin typeface="Calibri" charset="0"/>
                <a:ea typeface="Calibri" charset="0"/>
                <a:cs typeface="Calibri" charset="0"/>
                <a:sym typeface="Calibri" charset="0"/>
              </a:rPr>
              <a:t>	An entity is a higher level element which represents a person, system, vendor, etc…  The idea here is that a given person may have multiple principals or aspects to their relationship with the institution.  The Entity ID is an identifier that joins all that information together.  For example, a person may have a relationship with the university both as an employee (PERSON) and as a vendor.  These would be different entity types.  However, since they share the same entity ID (managing this is outside the current function of KIM), your system can recognize that they are one and the same when necessary.</a:t>
            </a:r>
          </a:p>
          <a:p>
            <a:pPr eaLnBrk="1" hangingPunct="1"/>
            <a:r>
              <a:rPr lang="en-US">
                <a:solidFill>
                  <a:srgbClr val="000000"/>
                </a:solidFill>
                <a:latin typeface="Calibri Bold" charset="0"/>
                <a:ea typeface="Calibri Bold" charset="0"/>
                <a:cs typeface="Calibri Bold" charset="0"/>
                <a:sym typeface="Calibri Bold" charset="0"/>
              </a:rPr>
              <a:t>Person</a:t>
            </a:r>
          </a:p>
          <a:p>
            <a:pPr eaLnBrk="1" hangingPunct="1"/>
            <a:r>
              <a:rPr lang="en-US">
                <a:solidFill>
                  <a:srgbClr val="000000"/>
                </a:solidFill>
                <a:latin typeface="Calibri" charset="0"/>
                <a:ea typeface="Calibri" charset="0"/>
                <a:cs typeface="Calibri" charset="0"/>
                <a:sym typeface="Calibri" charset="0"/>
              </a:rPr>
              <a:t>	The person object is an abstraction and simplification of the KIM data model for use by the core KNS components.  Most usage of person/entity data is covered by the data attributes on the person object.  It takes the default information from the Entity/Principal and mostly flattens it into a simpler object.  Within the KNS, in most cases, only the Person object is used.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1"/>
          <p:cNvSpPr>
            <a:spLocks noGrp="1" noRot="1" noChangeAspect="1" noChangeArrowheads="1"/>
          </p:cNvSpPr>
          <p:nvPr>
            <p:ph type="sldImg"/>
          </p:nvPr>
        </p:nvSpPr>
        <p:spPr>
          <a:solidFill>
            <a:srgbClr val="FFFFFF"/>
          </a:solidFill>
          <a:ln/>
        </p:spPr>
      </p:sp>
      <p:sp>
        <p:nvSpPr>
          <p:cNvPr id="100355"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Group</a:t>
            </a:r>
          </a:p>
          <a:p>
            <a:pPr eaLnBrk="1" hangingPunct="1"/>
            <a:r>
              <a:rPr lang="en-US">
                <a:latin typeface="Gill Sans" charset="0"/>
                <a:ea typeface="ＭＳ Ｐゴシック" charset="-128"/>
                <a:cs typeface="ＭＳ Ｐゴシック" charset="-128"/>
              </a:rPr>
              <a:t>	Just a collection of principals and/or other groups.  Groups may have attributes associated with them.  KFS uses organization attributes to allow groups to be modified by departments and then pass through appropriate routing.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1"/>
          <p:cNvSpPr>
            <a:spLocks noGrp="1" noRot="1" noChangeAspect="1" noChangeArrowheads="1"/>
          </p:cNvSpPr>
          <p:nvPr>
            <p:ph type="sldImg"/>
          </p:nvPr>
        </p:nvSpPr>
        <p:spPr>
          <a:solidFill>
            <a:srgbClr val="FFFFFF"/>
          </a:solidFill>
          <a:ln/>
        </p:spPr>
      </p:sp>
      <p:sp>
        <p:nvSpPr>
          <p:cNvPr id="102403"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Role</a:t>
            </a:r>
          </a:p>
          <a:p>
            <a:pPr eaLnBrk="1" hangingPunct="1"/>
            <a:r>
              <a:rPr lang="en-US">
                <a:solidFill>
                  <a:srgbClr val="000000"/>
                </a:solidFill>
                <a:latin typeface="Calibri" charset="0"/>
                <a:ea typeface="Calibri" charset="0"/>
                <a:cs typeface="Calibri" charset="0"/>
                <a:sym typeface="Calibri" charset="0"/>
              </a:rPr>
              <a:t>	The core of KIM.  Roles are intended to be functional, business roles.  All permissions and responsibilities (for workflow) are linked to roles.  Like groups, roles can be nested and contain principals and groups.  In addition, roles can be “qualified.”  Qualifications are attributes which you attach to each role membership (that is, the association of the role with a principal, group, or another role) which specify *in what context* the user has that role.  One attribute in Rice is the campus code.  By attaching a campus code as a needed qualification to a role, you effectively state that the user only has that role when they are operating on an object belonging to that campus.</a:t>
            </a:r>
          </a:p>
          <a:p>
            <a:pPr eaLnBrk="1" hangingPunct="1"/>
            <a:r>
              <a:rPr lang="en-US">
                <a:solidFill>
                  <a:srgbClr val="000000"/>
                </a:solidFill>
                <a:latin typeface="Calibri" charset="0"/>
                <a:ea typeface="Calibri" charset="0"/>
                <a:cs typeface="Calibri" charset="0"/>
                <a:sym typeface="Calibri" charset="0"/>
              </a:rPr>
              <a:t>Role qualifiers are one of the more powerful features of KIM, especially when coupled with the Role Type Services which we will talk about later.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1"/>
          <p:cNvSpPr>
            <a:spLocks noGrp="1" noRot="1" noChangeAspect="1" noChangeArrowheads="1"/>
          </p:cNvSpPr>
          <p:nvPr>
            <p:ph type="sldImg"/>
          </p:nvPr>
        </p:nvSpPr>
        <p:spPr>
          <a:solidFill>
            <a:srgbClr val="FFFFFF"/>
          </a:solidFill>
          <a:ln/>
        </p:spPr>
      </p:sp>
      <p:sp>
        <p:nvSpPr>
          <p:cNvPr id="102403"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Role</a:t>
            </a:r>
          </a:p>
          <a:p>
            <a:pPr eaLnBrk="1" hangingPunct="1"/>
            <a:r>
              <a:rPr lang="en-US">
                <a:solidFill>
                  <a:srgbClr val="000000"/>
                </a:solidFill>
                <a:latin typeface="Calibri" charset="0"/>
                <a:ea typeface="Calibri" charset="0"/>
                <a:cs typeface="Calibri" charset="0"/>
                <a:sym typeface="Calibri" charset="0"/>
              </a:rPr>
              <a:t>	The core of KIM.  Roles are intended to be functional, business roles.  All permissions and responsibilities (for workflow) are linked to roles.  Like groups, roles can be nested and contain principals and groups.  In addition, roles can be “qualified.”  Qualifications are attributes which you attach to each role membership (that is, the association of the role with a principal, group, or another role) which specify *in what context* the user has that role.  One attribute in Rice is the campus code.  By attaching a campus code as a needed qualification to a role, you effectively state that the user only has that role when they are operating on an object belonging to that campus.</a:t>
            </a:r>
          </a:p>
          <a:p>
            <a:pPr eaLnBrk="1" hangingPunct="1"/>
            <a:r>
              <a:rPr lang="en-US">
                <a:solidFill>
                  <a:srgbClr val="000000"/>
                </a:solidFill>
                <a:latin typeface="Calibri" charset="0"/>
                <a:ea typeface="Calibri" charset="0"/>
                <a:cs typeface="Calibri" charset="0"/>
                <a:sym typeface="Calibri" charset="0"/>
              </a:rPr>
              <a:t>Role qualifiers are one of the more powerful features of KIM, especially when coupled with the Role Type Services which we will talk about later.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1"/>
          <p:cNvSpPr>
            <a:spLocks noGrp="1" noRot="1" noChangeAspect="1" noChangeArrowheads="1"/>
          </p:cNvSpPr>
          <p:nvPr>
            <p:ph type="sldImg"/>
          </p:nvPr>
        </p:nvSpPr>
        <p:spPr>
          <a:solidFill>
            <a:srgbClr val="FFFFFF"/>
          </a:solidFill>
          <a:ln/>
        </p:spPr>
      </p:sp>
      <p:sp>
        <p:nvSpPr>
          <p:cNvPr id="104451"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Permission</a:t>
            </a:r>
          </a:p>
          <a:p>
            <a:pPr eaLnBrk="1" hangingPunct="1"/>
            <a:r>
              <a:rPr lang="en-US">
                <a:solidFill>
                  <a:srgbClr val="000000"/>
                </a:solidFill>
                <a:latin typeface="Calibri" charset="0"/>
                <a:ea typeface="Calibri" charset="0"/>
                <a:cs typeface="Calibri" charset="0"/>
                <a:sym typeface="Calibri" charset="0"/>
              </a:rPr>
              <a:t>	Used by rice-based applications to determine what you can do at any given time.  Each permission may have details about it’s context.  (As in, the “Initiate Document” permission will have a detail which specifies *what* document type it applies to.  All permissions are connected to roles.  When you perform an authorization check, the system first finds the applicable permissions for the current situation and then resolves whether the user has a role which confers that permission.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1"/>
          <p:cNvSpPr>
            <a:spLocks noGrp="1" noRot="1" noChangeAspect="1" noChangeArrowheads="1"/>
          </p:cNvSpPr>
          <p:nvPr>
            <p:ph type="sldImg"/>
          </p:nvPr>
        </p:nvSpPr>
        <p:spPr>
          <a:solidFill>
            <a:srgbClr val="FFFFFF"/>
          </a:solidFill>
          <a:ln/>
        </p:spPr>
      </p:sp>
      <p:sp>
        <p:nvSpPr>
          <p:cNvPr id="106499"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Responsibility</a:t>
            </a:r>
          </a:p>
          <a:p>
            <a:pPr eaLnBrk="1" hangingPunct="1"/>
            <a:r>
              <a:rPr lang="en-US">
                <a:solidFill>
                  <a:srgbClr val="000000"/>
                </a:solidFill>
                <a:latin typeface="Calibri" charset="0"/>
                <a:ea typeface="Calibri" charset="0"/>
                <a:cs typeface="Calibri" charset="0"/>
                <a:sym typeface="Calibri" charset="0"/>
              </a:rPr>
              <a:t>	Responsibilities are almost identical in structure to permissions.  However, responsibilities are used by the KEW workflow engine to determine who *needs* to take an action at a given point in routing.  Like Permissions, KIM first finds the applicable responsibilities.  But then, it queries to find all the principals and groups of roles which have those responsibilities.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1"/>
          <p:cNvSpPr>
            <a:spLocks noGrp="1" noRot="1" noChangeAspect="1" noChangeArrowheads="1"/>
          </p:cNvSpPr>
          <p:nvPr>
            <p:ph type="sldImg"/>
          </p:nvPr>
        </p:nvSpPr>
        <p:spPr>
          <a:solidFill>
            <a:srgbClr val="FFFFFF"/>
          </a:solidFill>
          <a:ln/>
        </p:spPr>
      </p:sp>
      <p:sp>
        <p:nvSpPr>
          <p:cNvPr id="109571"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ea typeface="Calibri" charset="0"/>
                <a:cs typeface="Calibri" charset="0"/>
                <a:sym typeface="Calibri" charset="0"/>
              </a:rPr>
              <a:t>KIM consists of a set of service definitions, available over the Kuali Service Bus, or more generically through SOAP web service calls for non-Kuali applications.</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A default implementation using the capabilities of the Kuali Nervous system for data persistence and UIs.</a:t>
            </a:r>
          </a:p>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1"/>
          <p:cNvSpPr>
            <a:spLocks noGrp="1" noRot="1" noChangeAspect="1" noChangeArrowheads="1"/>
          </p:cNvSpPr>
          <p:nvPr>
            <p:ph type="sldImg"/>
          </p:nvPr>
        </p:nvSpPr>
        <p:spPr>
          <a:solidFill>
            <a:srgbClr val="FFFFFF"/>
          </a:solidFill>
          <a:ln/>
        </p:spPr>
      </p:sp>
      <p:sp>
        <p:nvSpPr>
          <p:cNvPr id="111619"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1"/>
          <p:cNvSpPr>
            <a:spLocks noGrp="1" noRot="1" noChangeAspect="1" noChangeArrowheads="1"/>
          </p:cNvSpPr>
          <p:nvPr>
            <p:ph type="sldImg"/>
          </p:nvPr>
        </p:nvSpPr>
        <p:spPr>
          <a:solidFill>
            <a:srgbClr val="FFFFFF"/>
          </a:solidFill>
          <a:ln/>
        </p:spPr>
      </p:sp>
      <p:sp>
        <p:nvSpPr>
          <p:cNvPr id="115715"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1"/>
          <p:cNvSpPr>
            <a:spLocks noGrp="1" noRot="1" noChangeAspect="1" noChangeArrowheads="1"/>
          </p:cNvSpPr>
          <p:nvPr>
            <p:ph type="sldImg"/>
          </p:nvPr>
        </p:nvSpPr>
        <p:spPr>
          <a:solidFill>
            <a:srgbClr val="FFFFFF"/>
          </a:solidFill>
          <a:ln/>
        </p:spPr>
      </p:sp>
      <p:sp>
        <p:nvSpPr>
          <p:cNvPr id="79875" name="Rectangle 2"/>
          <p:cNvSpPr>
            <a:spLocks noGrp="1" noChangeArrowheads="1"/>
          </p:cNvSpPr>
          <p:nvPr>
            <p:ph type="body" idx="1"/>
          </p:nvPr>
        </p:nvSpPr>
        <p:spPr>
          <a:noFill/>
          <a:ln/>
        </p:spPr>
        <p:txBody>
          <a:bodyPr/>
          <a:lstStyle/>
          <a:p>
            <a:pPr eaLnBrk="1" hangingPunct="1"/>
            <a:r>
              <a:rPr lang="en-US" dirty="0" smtClean="0">
                <a:latin typeface="Helvetica" charset="0"/>
                <a:ea typeface="Helvetica" charset="0"/>
                <a:cs typeface="Helvetica" charset="0"/>
                <a:sym typeface="Helvetica" charset="0"/>
              </a:rPr>
              <a:t>Kuali Rice via the KIM module</a:t>
            </a:r>
            <a:r>
              <a:rPr lang="en-US" baseline="0" dirty="0" smtClean="0">
                <a:latin typeface="Helvetica" charset="0"/>
                <a:ea typeface="Helvetica" charset="0"/>
                <a:cs typeface="Helvetica" charset="0"/>
                <a:sym typeface="Helvetica" charset="0"/>
              </a:rPr>
              <a:t> </a:t>
            </a:r>
            <a:r>
              <a:rPr lang="en-US" dirty="0" smtClean="0">
                <a:latin typeface="Helvetica" charset="0"/>
                <a:ea typeface="Helvetica" charset="0"/>
                <a:cs typeface="Helvetica" charset="0"/>
                <a:sym typeface="Helvetica" charset="0"/>
              </a:rPr>
              <a:t>provides a common,</a:t>
            </a:r>
            <a:r>
              <a:rPr lang="en-US" baseline="0" dirty="0" smtClean="0">
                <a:latin typeface="Helvetica" charset="0"/>
                <a:ea typeface="Helvetica" charset="0"/>
                <a:cs typeface="Helvetica" charset="0"/>
                <a:sym typeface="Helvetica" charset="0"/>
              </a:rPr>
              <a:t> centralized identity management services to be use by not only Kuali applications (KFS, KC, Student, and others, OLE, …) but other products thru the Rice framework</a:t>
            </a:r>
          </a:p>
          <a:p>
            <a:pPr eaLnBrk="1" hangingPunct="1"/>
            <a:endParaRPr lang="en-US" baseline="0" dirty="0" smtClean="0">
              <a:latin typeface="Helvetica" charset="0"/>
              <a:ea typeface="Helvetica" charset="0"/>
              <a:cs typeface="Helvetica" charset="0"/>
              <a:sym typeface="Helvetica" charset="0"/>
            </a:endParaRPr>
          </a:p>
          <a:p>
            <a:pPr eaLnBrk="1" hangingPunct="1"/>
            <a:endParaRPr lang="en-US" dirty="0" smtClean="0">
              <a:latin typeface="Helvetica" charset="0"/>
              <a:ea typeface="Helvetica" charset="0"/>
              <a:cs typeface="Helvetica" charset="0"/>
              <a:sym typeface="Helvetica" charset="0"/>
            </a:endParaRPr>
          </a:p>
          <a:p>
            <a:pPr eaLnBrk="1" hangingPunct="1"/>
            <a:r>
              <a:rPr lang="en-US" dirty="0" smtClean="0">
                <a:latin typeface="Helvetica" charset="0"/>
                <a:ea typeface="Helvetica" charset="0"/>
                <a:cs typeface="Helvetica" charset="0"/>
                <a:sym typeface="Helvetica" charset="0"/>
              </a:rPr>
              <a:t>Outline of today’s session – just run down the bullet points.</a:t>
            </a:r>
          </a:p>
          <a:p>
            <a:pPr eaLnBrk="1" hangingPunct="1"/>
            <a:endParaRPr lang="en-US" dirty="0" smtClean="0">
              <a:latin typeface="Helvetica" charset="0"/>
              <a:ea typeface="Helvetica" charset="0"/>
              <a:cs typeface="Helvetica" charset="0"/>
              <a:sym typeface="Helvetica" charset="0"/>
            </a:endParaRPr>
          </a:p>
          <a:p>
            <a:pPr eaLnBrk="1" hangingPunct="1"/>
            <a:endParaRPr lang="en-US" dirty="0" smtClean="0">
              <a:latin typeface="Helvetica" charset="0"/>
              <a:ea typeface="Helvetica" charset="0"/>
              <a:cs typeface="Helvetica"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1"/>
          <p:cNvSpPr>
            <a:spLocks noGrp="1" noRot="1" noChangeAspect="1" noChangeArrowheads="1"/>
          </p:cNvSpPr>
          <p:nvPr>
            <p:ph type="sldImg"/>
          </p:nvPr>
        </p:nvSpPr>
        <p:spPr>
          <a:solidFill>
            <a:srgbClr val="FFFFFF"/>
          </a:solidFill>
          <a:ln/>
        </p:spPr>
      </p:sp>
      <p:sp>
        <p:nvSpPr>
          <p:cNvPr id="117763"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1"/>
          <p:cNvSpPr>
            <a:spLocks noGrp="1" noRot="1" noChangeAspect="1" noChangeArrowheads="1"/>
          </p:cNvSpPr>
          <p:nvPr>
            <p:ph type="sldImg"/>
          </p:nvPr>
        </p:nvSpPr>
        <p:spPr>
          <a:solidFill>
            <a:srgbClr val="FFFFFF"/>
          </a:solidFill>
          <a:ln/>
        </p:spPr>
      </p:sp>
      <p:sp>
        <p:nvSpPr>
          <p:cNvPr id="119811"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1"/>
          <p:cNvSpPr>
            <a:spLocks noGrp="1" noRot="1" noChangeAspect="1" noChangeArrowheads="1"/>
          </p:cNvSpPr>
          <p:nvPr>
            <p:ph type="sldImg"/>
          </p:nvPr>
        </p:nvSpPr>
        <p:spPr>
          <a:solidFill>
            <a:srgbClr val="FFFFFF"/>
          </a:solidFill>
          <a:ln/>
        </p:spPr>
      </p:sp>
      <p:sp>
        <p:nvSpPr>
          <p:cNvPr id="121859"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1"/>
          <p:cNvSpPr>
            <a:spLocks noGrp="1" noRot="1" noChangeAspect="1" noChangeArrowheads="1"/>
          </p:cNvSpPr>
          <p:nvPr>
            <p:ph type="sldImg"/>
          </p:nvPr>
        </p:nvSpPr>
        <p:spPr>
          <a:solidFill>
            <a:srgbClr val="FFFFFF"/>
          </a:solidFill>
          <a:ln/>
        </p:spPr>
      </p:sp>
      <p:sp>
        <p:nvSpPr>
          <p:cNvPr id="123907"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1"/>
          <p:cNvSpPr>
            <a:spLocks noGrp="1" noRot="1" noChangeAspect="1" noChangeArrowheads="1"/>
          </p:cNvSpPr>
          <p:nvPr>
            <p:ph type="sldImg"/>
          </p:nvPr>
        </p:nvSpPr>
        <p:spPr>
          <a:solidFill>
            <a:srgbClr val="FFFFFF"/>
          </a:solidFill>
          <a:ln/>
        </p:spPr>
      </p:sp>
      <p:sp>
        <p:nvSpPr>
          <p:cNvPr id="125955"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1"/>
          <p:cNvSpPr>
            <a:spLocks noGrp="1" noRot="1" noChangeAspect="1" noChangeArrowheads="1"/>
          </p:cNvSpPr>
          <p:nvPr>
            <p:ph type="sldImg"/>
          </p:nvPr>
        </p:nvSpPr>
        <p:spPr>
          <a:solidFill>
            <a:srgbClr val="FFFFFF"/>
          </a:solidFill>
          <a:ln/>
        </p:spPr>
      </p:sp>
      <p:sp>
        <p:nvSpPr>
          <p:cNvPr id="128003"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1"/>
          <p:cNvSpPr>
            <a:spLocks noGrp="1" noRot="1" noChangeAspect="1" noChangeArrowheads="1"/>
          </p:cNvSpPr>
          <p:nvPr>
            <p:ph type="sldImg"/>
          </p:nvPr>
        </p:nvSpPr>
        <p:spPr>
          <a:solidFill>
            <a:srgbClr val="FFFFFF"/>
          </a:solidFill>
          <a:ln/>
        </p:spPr>
      </p:sp>
      <p:sp>
        <p:nvSpPr>
          <p:cNvPr id="111619"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1"/>
          <p:cNvSpPr>
            <a:spLocks noGrp="1" noRot="1" noChangeAspect="1" noChangeArrowheads="1"/>
          </p:cNvSpPr>
          <p:nvPr>
            <p:ph type="sldImg"/>
          </p:nvPr>
        </p:nvSpPr>
        <p:spPr>
          <a:solidFill>
            <a:srgbClr val="FFFFFF"/>
          </a:solidFill>
          <a:ln/>
        </p:spPr>
      </p:sp>
      <p:sp>
        <p:nvSpPr>
          <p:cNvPr id="128003"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1"/>
          <p:cNvSpPr>
            <a:spLocks noGrp="1" noRot="1" noChangeAspect="1" noChangeArrowheads="1"/>
          </p:cNvSpPr>
          <p:nvPr>
            <p:ph type="sldImg"/>
          </p:nvPr>
        </p:nvSpPr>
        <p:spPr>
          <a:solidFill>
            <a:srgbClr val="FFFFFF"/>
          </a:solidFill>
          <a:ln/>
        </p:spPr>
      </p:sp>
      <p:sp>
        <p:nvSpPr>
          <p:cNvPr id="128003"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1"/>
          <p:cNvSpPr>
            <a:spLocks noGrp="1" noRot="1" noChangeAspect="1" noChangeArrowheads="1" noTextEdit="1"/>
          </p:cNvSpPr>
          <p:nvPr>
            <p:ph type="sldImg"/>
          </p:nvPr>
        </p:nvSpPr>
        <p:spPr>
          <a:solidFill>
            <a:srgbClr val="FFFFFF"/>
          </a:solidFill>
          <a:ln/>
        </p:spPr>
      </p:sp>
      <p:sp>
        <p:nvSpPr>
          <p:cNvPr id="199683"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ea typeface="Calibri" charset="0"/>
                <a:cs typeface="Calibri" charset="0"/>
                <a:sym typeface="Calibri" charset="0"/>
              </a:rPr>
              <a:t>So, what does a role type service do:</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 Helps with Qualifier matching</a:t>
            </a:r>
          </a:p>
          <a:p>
            <a:pPr eaLnBrk="1" hangingPunct="1"/>
            <a:r>
              <a:rPr lang="en-US">
                <a:solidFill>
                  <a:srgbClr val="000000"/>
                </a:solidFill>
                <a:latin typeface="Calibri" charset="0"/>
                <a:ea typeface="Calibri" charset="0"/>
                <a:cs typeface="Calibri" charset="0"/>
                <a:sym typeface="Calibri" charset="0"/>
              </a:rPr>
              <a:t>* Validates Qualifiers when assigned through the built-in UIs</a:t>
            </a:r>
          </a:p>
          <a:p>
            <a:pPr eaLnBrk="1" hangingPunct="1"/>
            <a:r>
              <a:rPr lang="en-US">
                <a:solidFill>
                  <a:srgbClr val="000000"/>
                </a:solidFill>
                <a:latin typeface="Calibri" charset="0"/>
                <a:ea typeface="Calibri" charset="0"/>
                <a:cs typeface="Calibri" charset="0"/>
                <a:sym typeface="Calibri" charset="0"/>
              </a:rPr>
              <a:t>* Provides the membership for Derived/Application Roles</a:t>
            </a:r>
          </a:p>
          <a:p>
            <a:pPr eaLnBrk="1" hangingPunct="1"/>
            <a:endParaRPr lang="en-US">
              <a:solidFill>
                <a:srgbClr val="000000"/>
              </a:solidFill>
              <a:latin typeface="Calibri" charset="0"/>
              <a:ea typeface="Calibri" charset="0"/>
              <a:cs typeface="Calibri" charset="0"/>
              <a:sym typeface="Calibri" charset="0"/>
            </a:endParaRPr>
          </a:p>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1"/>
          <p:cNvSpPr>
            <a:spLocks noGrp="1" noRot="1" noChangeAspect="1" noChangeArrowheads="1"/>
          </p:cNvSpPr>
          <p:nvPr>
            <p:ph type="sldImg"/>
          </p:nvPr>
        </p:nvSpPr>
        <p:spPr>
          <a:solidFill>
            <a:srgbClr val="FFFFFF"/>
          </a:solidFill>
          <a:ln/>
        </p:spPr>
      </p:sp>
      <p:sp>
        <p:nvSpPr>
          <p:cNvPr id="79875" name="Rectangle 2"/>
          <p:cNvSpPr>
            <a:spLocks noGrp="1" noChangeArrowheads="1"/>
          </p:cNvSpPr>
          <p:nvPr>
            <p:ph type="body" idx="1"/>
          </p:nvPr>
        </p:nvSpPr>
        <p:spPr>
          <a:noFill/>
          <a:ln/>
        </p:spPr>
        <p:txBody>
          <a:bodyPr/>
          <a:lstStyle/>
          <a:p>
            <a:pPr eaLnBrk="1" hangingPunct="1"/>
            <a:r>
              <a:rPr lang="en-US" dirty="0">
                <a:latin typeface="Helvetica" charset="0"/>
                <a:ea typeface="Helvetica" charset="0"/>
                <a:cs typeface="Helvetica" charset="0"/>
                <a:sym typeface="Helvetica" charset="0"/>
              </a:rPr>
              <a:t>There are many different identity and role management systems out there.  </a:t>
            </a:r>
            <a:endParaRPr lang="en-US" dirty="0" smtClean="0">
              <a:latin typeface="Helvetica" charset="0"/>
              <a:ea typeface="Helvetica" charset="0"/>
              <a:cs typeface="Helvetica" charset="0"/>
              <a:sym typeface="Helvetica" charset="0"/>
            </a:endParaRPr>
          </a:p>
          <a:p>
            <a:pPr eaLnBrk="1" hangingPunct="1"/>
            <a:r>
              <a:rPr lang="en-US" dirty="0" smtClean="0">
                <a:latin typeface="Helvetica" charset="0"/>
                <a:ea typeface="Helvetica" charset="0"/>
                <a:cs typeface="Helvetica" charset="0"/>
                <a:sym typeface="Helvetica" charset="0"/>
              </a:rPr>
              <a:t>A lot of home-grown </a:t>
            </a:r>
            <a:r>
              <a:rPr lang="en-US" dirty="0">
                <a:latin typeface="Helvetica" charset="0"/>
                <a:ea typeface="Helvetica" charset="0"/>
                <a:cs typeface="Helvetica" charset="0"/>
                <a:sym typeface="Helvetica" charset="0"/>
              </a:rPr>
              <a:t>systems developed over the years.  </a:t>
            </a:r>
            <a:endParaRPr lang="en-US" dirty="0" smtClean="0">
              <a:latin typeface="Helvetica" charset="0"/>
              <a:ea typeface="Helvetica" charset="0"/>
              <a:cs typeface="Helvetica" charset="0"/>
              <a:sym typeface="Helvetica" charset="0"/>
            </a:endParaRPr>
          </a:p>
          <a:p>
            <a:pPr eaLnBrk="1" hangingPunct="1"/>
            <a:r>
              <a:rPr lang="en-US" dirty="0" smtClean="0">
                <a:latin typeface="Helvetica" charset="0"/>
                <a:ea typeface="Helvetica" charset="0"/>
                <a:cs typeface="Helvetica" charset="0"/>
                <a:sym typeface="Helvetica" charset="0"/>
              </a:rPr>
              <a:t>	- Gabe’s vision my first day at UCSD. 7 years ago, a lot accomplished,</a:t>
            </a:r>
            <a:r>
              <a:rPr lang="en-US" baseline="0" dirty="0" smtClean="0">
                <a:latin typeface="Helvetica" charset="0"/>
                <a:ea typeface="Helvetica" charset="0"/>
                <a:cs typeface="Helvetica" charset="0"/>
                <a:sym typeface="Helvetica" charset="0"/>
              </a:rPr>
              <a:t> still a long way off</a:t>
            </a:r>
            <a:endParaRPr lang="en-US" dirty="0" smtClean="0">
              <a:latin typeface="Helvetica" charset="0"/>
              <a:ea typeface="Helvetica" charset="0"/>
              <a:cs typeface="Helvetica" charset="0"/>
              <a:sym typeface="Helvetica" charset="0"/>
            </a:endParaRPr>
          </a:p>
          <a:p>
            <a:pPr eaLnBrk="1" hangingPunct="1"/>
            <a:r>
              <a:rPr lang="en-US" dirty="0" smtClean="0">
                <a:latin typeface="Helvetica" charset="0"/>
                <a:ea typeface="Helvetica" charset="0"/>
                <a:cs typeface="Helvetica" charset="0"/>
                <a:sym typeface="Helvetica" charset="0"/>
              </a:rPr>
              <a:t>Several</a:t>
            </a:r>
            <a:r>
              <a:rPr lang="en-US" baseline="0" dirty="0" smtClean="0">
                <a:latin typeface="Helvetica" charset="0"/>
                <a:ea typeface="Helvetica" charset="0"/>
                <a:cs typeface="Helvetica" charset="0"/>
                <a:sym typeface="Helvetica" charset="0"/>
              </a:rPr>
              <a:t> commercial products   Either way very expensive</a:t>
            </a:r>
            <a:endParaRPr lang="en-US" dirty="0" smtClean="0">
              <a:latin typeface="Helvetica" charset="0"/>
              <a:ea typeface="Helvetica" charset="0"/>
              <a:cs typeface="Helvetica" charset="0"/>
              <a:sym typeface="Helvetica" charset="0"/>
            </a:endParaRPr>
          </a:p>
          <a:p>
            <a:pPr eaLnBrk="1" hangingPunct="1"/>
            <a:r>
              <a:rPr lang="en-US" dirty="0" smtClean="0">
                <a:latin typeface="Helvetica" charset="0"/>
                <a:ea typeface="Helvetica" charset="0"/>
                <a:cs typeface="Helvetica" charset="0"/>
                <a:sym typeface="Helvetica" charset="0"/>
              </a:rPr>
              <a:t>What is KIM?   - a module Kuali Rice</a:t>
            </a:r>
          </a:p>
          <a:p>
            <a:pPr eaLnBrk="1" hangingPunct="1"/>
            <a:endParaRPr lang="en-US" dirty="0" smtClean="0">
              <a:latin typeface="Helvetica" charset="0"/>
              <a:ea typeface="Helvetica" charset="0"/>
              <a:cs typeface="Helvetica" charset="0"/>
              <a:sym typeface="Helvetica" charset="0"/>
            </a:endParaRPr>
          </a:p>
          <a:p>
            <a:pPr eaLnBrk="1" hangingPunct="1"/>
            <a:r>
              <a:rPr lang="en-US" dirty="0" smtClean="0">
                <a:latin typeface="Helvetica" charset="0"/>
                <a:ea typeface="Helvetica" charset="0"/>
                <a:cs typeface="Helvetica" charset="0"/>
                <a:sym typeface="Helvetica" charset="0"/>
              </a:rPr>
              <a:t>Common API / Service layer</a:t>
            </a:r>
          </a:p>
          <a:p>
            <a:pPr eaLnBrk="1" hangingPunct="1"/>
            <a:endParaRPr lang="en-US" dirty="0" smtClean="0">
              <a:latin typeface="Helvetica" charset="0"/>
              <a:ea typeface="Helvetica" charset="0"/>
              <a:cs typeface="Helvetica" charset="0"/>
              <a:sym typeface="Helvetica" charset="0"/>
            </a:endParaRPr>
          </a:p>
          <a:p>
            <a:pPr eaLnBrk="1" hangingPunct="1"/>
            <a:r>
              <a:rPr lang="en-US" dirty="0" smtClean="0">
                <a:latin typeface="Helvetica" charset="0"/>
                <a:ea typeface="Helvetica" charset="0"/>
                <a:cs typeface="Helvetica" charset="0"/>
                <a:sym typeface="Helvetica" charset="0"/>
              </a:rPr>
              <a:t>For </a:t>
            </a:r>
            <a:r>
              <a:rPr lang="en-US" dirty="0">
                <a:latin typeface="Helvetica" charset="0"/>
                <a:ea typeface="Helvetica" charset="0"/>
                <a:cs typeface="Helvetica" charset="0"/>
                <a:sym typeface="Helvetica" charset="0"/>
              </a:rPr>
              <a:t>the Kuali applications, and any applications developed on top of the Rice framework, it provides a layer of abstraction to insulate the application from needing to know the details of those systems</a:t>
            </a:r>
            <a:r>
              <a:rPr lang="en-US" dirty="0" smtClean="0">
                <a:latin typeface="Helvetica" charset="0"/>
                <a:ea typeface="Helvetica" charset="0"/>
                <a:cs typeface="Helvetica" charset="0"/>
                <a:sym typeface="Helvetica" charset="0"/>
              </a:rPr>
              <a:t>. </a:t>
            </a:r>
            <a:endParaRPr lang="en-US" dirty="0">
              <a:latin typeface="Helvetica" charset="0"/>
              <a:ea typeface="Helvetica" charset="0"/>
              <a:cs typeface="Helvetica" charset="0"/>
              <a:sym typeface="Helvetica" charset="0"/>
            </a:endParaRPr>
          </a:p>
          <a:p>
            <a:pPr eaLnBrk="1" hangingPunct="1"/>
            <a:endParaRPr lang="en-US" dirty="0" smtClean="0">
              <a:latin typeface="Helvetica" charset="0"/>
              <a:ea typeface="Helvetica" charset="0"/>
              <a:cs typeface="Helvetica" charset="0"/>
              <a:sym typeface="Helvetica" charset="0"/>
            </a:endParaRPr>
          </a:p>
          <a:p>
            <a:pPr eaLnBrk="1" hangingPunct="1"/>
            <a:r>
              <a:rPr lang="en-US" dirty="0" smtClean="0">
                <a:latin typeface="Helvetica" charset="0"/>
                <a:ea typeface="Helvetica" charset="0"/>
                <a:cs typeface="Helvetica" charset="0"/>
                <a:sym typeface="Helvetica" charset="0"/>
              </a:rPr>
              <a:t>Avoids duplication of effort for application developers.</a:t>
            </a:r>
          </a:p>
          <a:p>
            <a:pPr eaLnBrk="1" hangingPunct="1">
              <a:buFontTx/>
              <a:buChar char="-"/>
            </a:pPr>
            <a:r>
              <a:rPr lang="en-US" dirty="0" smtClean="0">
                <a:latin typeface="Helvetica" charset="0"/>
                <a:ea typeface="Helvetica" charset="0"/>
                <a:cs typeface="Helvetica" charset="0"/>
                <a:sym typeface="Helvetica" charset="0"/>
              </a:rPr>
              <a:t>allows </a:t>
            </a:r>
            <a:r>
              <a:rPr lang="en-US" dirty="0">
                <a:latin typeface="Helvetica" charset="0"/>
                <a:ea typeface="Helvetica" charset="0"/>
                <a:cs typeface="Helvetica" charset="0"/>
                <a:sym typeface="Helvetica" charset="0"/>
              </a:rPr>
              <a:t>the </a:t>
            </a:r>
            <a:r>
              <a:rPr lang="en-US" dirty="0" smtClean="0">
                <a:latin typeface="Helvetica" charset="0"/>
                <a:ea typeface="Helvetica" charset="0"/>
                <a:cs typeface="Helvetica" charset="0"/>
                <a:sym typeface="Helvetica" charset="0"/>
              </a:rPr>
              <a:t>implementation </a:t>
            </a:r>
            <a:r>
              <a:rPr lang="en-US" dirty="0">
                <a:latin typeface="Helvetica" charset="0"/>
                <a:ea typeface="Helvetica" charset="0"/>
                <a:cs typeface="Helvetica" charset="0"/>
                <a:sym typeface="Helvetica" charset="0"/>
              </a:rPr>
              <a:t>of </a:t>
            </a:r>
            <a:r>
              <a:rPr lang="en-US" dirty="0" smtClean="0">
                <a:latin typeface="Helvetica" charset="0"/>
                <a:ea typeface="Helvetica" charset="0"/>
                <a:cs typeface="Helvetica" charset="0"/>
                <a:sym typeface="Helvetica" charset="0"/>
              </a:rPr>
              <a:t>the  </a:t>
            </a:r>
            <a:r>
              <a:rPr lang="en-US" dirty="0">
                <a:latin typeface="Helvetica" charset="0"/>
                <a:ea typeface="Helvetica" charset="0"/>
                <a:cs typeface="Helvetica" charset="0"/>
                <a:sym typeface="Helvetica" charset="0"/>
              </a:rPr>
              <a:t>identity, group, and role </a:t>
            </a:r>
            <a:r>
              <a:rPr lang="en-US" dirty="0" smtClean="0">
                <a:latin typeface="Helvetica" charset="0"/>
                <a:ea typeface="Helvetica" charset="0"/>
                <a:cs typeface="Helvetica" charset="0"/>
                <a:sym typeface="Helvetica" charset="0"/>
              </a:rPr>
              <a:t>definitions, </a:t>
            </a:r>
            <a:r>
              <a:rPr lang="en-US" dirty="0" err="1" smtClean="0">
                <a:latin typeface="Helvetica" charset="0"/>
                <a:ea typeface="Helvetica" charset="0"/>
                <a:cs typeface="Helvetica" charset="0"/>
                <a:sym typeface="Helvetica" charset="0"/>
              </a:rPr>
              <a:t>permisssions</a:t>
            </a:r>
            <a:r>
              <a:rPr lang="en-US" dirty="0" smtClean="0">
                <a:latin typeface="Helvetica" charset="0"/>
                <a:ea typeface="Helvetica" charset="0"/>
                <a:cs typeface="Helvetica" charset="0"/>
                <a:sym typeface="Helvetica" charset="0"/>
              </a:rPr>
              <a:t>…. All </a:t>
            </a:r>
            <a:r>
              <a:rPr lang="en-US" dirty="0">
                <a:latin typeface="Helvetica" charset="0"/>
                <a:ea typeface="Helvetica" charset="0"/>
                <a:cs typeface="Helvetica" charset="0"/>
                <a:sym typeface="Helvetica" charset="0"/>
              </a:rPr>
              <a:t>to be </a:t>
            </a:r>
            <a:r>
              <a:rPr lang="en-US" dirty="0" smtClean="0">
                <a:latin typeface="Helvetica" charset="0"/>
                <a:ea typeface="Helvetica" charset="0"/>
                <a:cs typeface="Helvetica" charset="0"/>
                <a:sym typeface="Helvetica" charset="0"/>
              </a:rPr>
              <a:t>handled, maintained</a:t>
            </a:r>
            <a:r>
              <a:rPr lang="en-US" baseline="0" dirty="0" smtClean="0">
                <a:latin typeface="Helvetica" charset="0"/>
                <a:ea typeface="Helvetica" charset="0"/>
                <a:cs typeface="Helvetica" charset="0"/>
                <a:sym typeface="Helvetica" charset="0"/>
              </a:rPr>
              <a:t> and managed outside of the application.</a:t>
            </a:r>
          </a:p>
          <a:p>
            <a:pPr eaLnBrk="1" hangingPunct="1">
              <a:buFontTx/>
              <a:buChar char="-"/>
            </a:pPr>
            <a:r>
              <a:rPr lang="en-US" baseline="0" dirty="0" smtClean="0">
                <a:latin typeface="Helvetica" charset="0"/>
                <a:ea typeface="Helvetica" charset="0"/>
                <a:cs typeface="Helvetica" charset="0"/>
                <a:sym typeface="Helvetica" charset="0"/>
              </a:rPr>
              <a:t>TO the developer,   </a:t>
            </a:r>
            <a:r>
              <a:rPr lang="en-US" dirty="0" smtClean="0">
                <a:latin typeface="Helvetica" charset="0"/>
                <a:ea typeface="Helvetica" charset="0"/>
                <a:cs typeface="Helvetica" charset="0"/>
                <a:sym typeface="Helvetica" charset="0"/>
              </a:rPr>
              <a:t>changed </a:t>
            </a:r>
            <a:r>
              <a:rPr lang="en-US" dirty="0">
                <a:latin typeface="Helvetica" charset="0"/>
                <a:ea typeface="Helvetica" charset="0"/>
                <a:cs typeface="Helvetica" charset="0"/>
                <a:sym typeface="Helvetica" charset="0"/>
              </a:rPr>
              <a:t>out without code changes on the part of the application. </a:t>
            </a:r>
            <a:endParaRPr lang="en-US" dirty="0" smtClean="0">
              <a:latin typeface="Helvetica" charset="0"/>
              <a:ea typeface="Helvetica" charset="0"/>
              <a:cs typeface="Helvetica" charset="0"/>
              <a:sym typeface="Helvetica" charset="0"/>
            </a:endParaRPr>
          </a:p>
          <a:p>
            <a:pPr eaLnBrk="1" hangingPunct="1">
              <a:buFontTx/>
              <a:buChar char="-"/>
            </a:pPr>
            <a:r>
              <a:rPr lang="en-US" dirty="0" smtClean="0">
                <a:latin typeface="Helvetica" charset="0"/>
                <a:ea typeface="Helvetica" charset="0"/>
                <a:cs typeface="Helvetica" charset="0"/>
                <a:sym typeface="Helvetica" charset="0"/>
              </a:rPr>
              <a:t>To the</a:t>
            </a:r>
            <a:r>
              <a:rPr lang="en-US" baseline="0" dirty="0" smtClean="0">
                <a:latin typeface="Helvetica" charset="0"/>
                <a:ea typeface="Helvetica" charset="0"/>
                <a:cs typeface="Helvetica" charset="0"/>
                <a:sym typeface="Helvetica" charset="0"/>
              </a:rPr>
              <a:t> end user institutions  commonality, eases configuration and maintenance, …</a:t>
            </a:r>
            <a:endParaRPr lang="en-US" dirty="0" smtClean="0">
              <a:latin typeface="Helvetica" charset="0"/>
              <a:ea typeface="Helvetica" charset="0"/>
              <a:cs typeface="Helvetica" charset="0"/>
              <a:sym typeface="Helvetica" charset="0"/>
            </a:endParaRP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latin typeface="Helvetica" charset="0"/>
                <a:ea typeface="Helvetica" charset="0"/>
                <a:cs typeface="Helvetica" charset="0"/>
                <a:sym typeface="Helvetica" charset="0"/>
              </a:rPr>
              <a:t>With the KIM service layer, you can leave the data in your system-of-record.</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latin typeface="Helvetica" charset="0"/>
              <a:ea typeface="Helvetica" charset="0"/>
              <a:cs typeface="Helvetica" charset="0"/>
              <a:sym typeface="Helvetica"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charset="0"/>
                <a:ea typeface="Helvetica" charset="0"/>
                <a:cs typeface="Helvetica" charset="0"/>
                <a:sym typeface="Helvetica" charset="0"/>
              </a:rPr>
              <a:t>Includes</a:t>
            </a:r>
            <a:r>
              <a:rPr lang="en-US" baseline="0" dirty="0" smtClean="0">
                <a:latin typeface="Helvetica" charset="0"/>
                <a:ea typeface="Helvetica" charset="0"/>
                <a:cs typeface="Helvetica" charset="0"/>
                <a:sym typeface="Helvetica" charset="0"/>
              </a:rPr>
              <a:t> reference implementations.  Designed to be easily overridden.  </a:t>
            </a:r>
            <a:endParaRPr lang="en-US" dirty="0" smtClean="0">
              <a:latin typeface="Helvetica" charset="0"/>
              <a:ea typeface="Helvetica" charset="0"/>
              <a:cs typeface="Helvetica" charset="0"/>
              <a:sym typeface="Helvetica" charset="0"/>
            </a:endParaRPr>
          </a:p>
          <a:p>
            <a:pPr eaLnBrk="1" hangingPunct="1">
              <a:buFontTx/>
              <a:buNone/>
            </a:pPr>
            <a:r>
              <a:rPr lang="en-US" dirty="0" smtClean="0">
                <a:latin typeface="Helvetica" charset="0"/>
                <a:ea typeface="Helvetica" charset="0"/>
                <a:cs typeface="Helvetica" charset="0"/>
                <a:sym typeface="Helvetica" charset="0"/>
              </a:rPr>
              <a:t>SOA architecture </a:t>
            </a:r>
            <a:r>
              <a:rPr lang="en-US" dirty="0" err="1" smtClean="0">
                <a:latin typeface="Helvetica" charset="0"/>
                <a:ea typeface="Helvetica" charset="0"/>
                <a:cs typeface="Helvetica" charset="0"/>
                <a:sym typeface="Helvetica" charset="0"/>
              </a:rPr>
              <a:t>Architecture</a:t>
            </a:r>
            <a:r>
              <a:rPr lang="en-US" dirty="0" smtClean="0">
                <a:latin typeface="Helvetica" charset="0"/>
                <a:ea typeface="Helvetica" charset="0"/>
                <a:cs typeface="Helvetica" charset="0"/>
                <a:sym typeface="Helvetica" charset="0"/>
              </a:rPr>
              <a:t> makes it easier to integrate</a:t>
            </a:r>
            <a:r>
              <a:rPr lang="en-US" baseline="0" dirty="0" smtClean="0">
                <a:latin typeface="Helvetica" charset="0"/>
                <a:ea typeface="Helvetica" charset="0"/>
                <a:cs typeface="Helvetica" charset="0"/>
                <a:sym typeface="Helvetica" charset="0"/>
              </a:rPr>
              <a:t> with institutions existing systems.</a:t>
            </a:r>
          </a:p>
          <a:p>
            <a:pPr eaLnBrk="1" hangingPunct="1">
              <a:buFontTx/>
              <a:buNone/>
            </a:pPr>
            <a:r>
              <a:rPr lang="en-US" baseline="0" dirty="0" smtClean="0">
                <a:latin typeface="Helvetica" charset="0"/>
                <a:ea typeface="Helvetica" charset="0"/>
                <a:cs typeface="Helvetica" charset="0"/>
                <a:sym typeface="Helvetica" charset="0"/>
              </a:rPr>
              <a:t>Provides - Varying hybrid approaches</a:t>
            </a:r>
          </a:p>
          <a:p>
            <a:pPr eaLnBrk="1" hangingPunct="1">
              <a:buFontTx/>
              <a:buNone/>
            </a:pPr>
            <a:endParaRPr lang="en-US" dirty="0">
              <a:latin typeface="Helvetica" charset="0"/>
              <a:ea typeface="Helvetica" charset="0"/>
              <a:cs typeface="Helvetica" charset="0"/>
              <a:sym typeface="Helvetica" charset="0"/>
            </a:endParaRPr>
          </a:p>
          <a:p>
            <a:pPr eaLnBrk="1" hangingPunct="1"/>
            <a:r>
              <a:rPr lang="en-US" dirty="0">
                <a:latin typeface="Helvetica" charset="0"/>
                <a:ea typeface="Helvetica" charset="0"/>
                <a:cs typeface="Helvetica" charset="0"/>
                <a:sym typeface="Helvetica" charset="0"/>
              </a:rPr>
              <a:t>KIM also provides a set of user interfaces.  </a:t>
            </a:r>
            <a:endParaRPr lang="en-US" dirty="0" smtClean="0">
              <a:latin typeface="Helvetica" charset="0"/>
              <a:ea typeface="Helvetica" charset="0"/>
              <a:cs typeface="Helvetica" charset="0"/>
              <a:sym typeface="Helvetica" charset="0"/>
            </a:endParaRPr>
          </a:p>
          <a:p>
            <a:pPr eaLnBrk="1" hangingPunct="1"/>
            <a:r>
              <a:rPr lang="en-US" dirty="0" smtClean="0">
                <a:latin typeface="Helvetica" charset="0"/>
                <a:ea typeface="Helvetica" charset="0"/>
                <a:cs typeface="Helvetica" charset="0"/>
                <a:sym typeface="Helvetica" charset="0"/>
              </a:rPr>
              <a:t>These </a:t>
            </a:r>
            <a:r>
              <a:rPr lang="en-US" dirty="0">
                <a:latin typeface="Helvetica" charset="0"/>
                <a:ea typeface="Helvetica" charset="0"/>
                <a:cs typeface="Helvetica" charset="0"/>
                <a:sym typeface="Helvetica" charset="0"/>
              </a:rPr>
              <a:t>are mainly useful when using the reference implementation although some aspects of the main person UI have been designed to work with external systems</a:t>
            </a:r>
            <a:r>
              <a:rPr lang="en-US" dirty="0" smtClean="0">
                <a:latin typeface="Helvetica" charset="0"/>
                <a:ea typeface="Helvetica" charset="0"/>
                <a:cs typeface="Helvetica" charset="0"/>
                <a:sym typeface="Helvetica" charset="0"/>
              </a:rPr>
              <a:t>.</a:t>
            </a:r>
          </a:p>
          <a:p>
            <a:pPr eaLnBrk="1" hangingPunct="1"/>
            <a:endParaRPr lang="en-US" dirty="0" smtClean="0">
              <a:latin typeface="Helvetica" charset="0"/>
              <a:ea typeface="Helvetica" charset="0"/>
              <a:cs typeface="Helvetica" charset="0"/>
              <a:sym typeface="Helvetica" charset="0"/>
            </a:endParaRPr>
          </a:p>
          <a:p>
            <a:pPr eaLnBrk="1" hangingPunct="1"/>
            <a:endParaRPr lang="en-US" dirty="0">
              <a:latin typeface="Helvetica" charset="0"/>
              <a:ea typeface="Helvetica" charset="0"/>
              <a:cs typeface="Helvetica" charset="0"/>
              <a:sym typeface="Helvetica"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1"/>
          <p:cNvSpPr>
            <a:spLocks noGrp="1" noRot="1" noChangeAspect="1" noChangeArrowheads="1" noTextEdit="1"/>
          </p:cNvSpPr>
          <p:nvPr>
            <p:ph type="sldImg"/>
          </p:nvPr>
        </p:nvSpPr>
        <p:spPr>
          <a:solidFill>
            <a:srgbClr val="FFFFFF"/>
          </a:solidFill>
          <a:ln/>
        </p:spPr>
      </p:sp>
      <p:sp>
        <p:nvSpPr>
          <p:cNvPr id="201731"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ea typeface="Calibri" charset="0"/>
                <a:cs typeface="Calibri" charset="0"/>
                <a:sym typeface="Calibri" charset="0"/>
              </a:rPr>
              <a:t>These methods are used by the KIM RoleService when checking the qualifiers attached to a principal, group, or other role’s membership in the role.</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In addition, since you do not always know where your roles will be called from or what data will be passed,  (Although, that is an important consideration to make when designing your roles.)  Where possible, you will want to implement the last method here to handle any other qualifiers you expect may be passed to this role.  The default implementation just returns the original list.</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An example of this comes from the KFS data model.  In KFS, we have an organization hierarchy.  Some of the roles are qualified by the campus.  Each organization has a campus code associated with it.  But the documents from which the role may be tested will only pass the organization information.  This method is your chance to perform any conversions you may need to make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1"/>
          <p:cNvSpPr>
            <a:spLocks noGrp="1" noRot="1" noChangeAspect="1" noChangeArrowheads="1" noTextEdit="1"/>
          </p:cNvSpPr>
          <p:nvPr>
            <p:ph type="sldImg"/>
          </p:nvPr>
        </p:nvSpPr>
        <p:spPr>
          <a:solidFill>
            <a:srgbClr val="FFFFFF"/>
          </a:solidFill>
          <a:ln/>
        </p:spPr>
      </p:sp>
      <p:sp>
        <p:nvSpPr>
          <p:cNvPr id="201731"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ea typeface="Calibri" charset="0"/>
                <a:cs typeface="Calibri" charset="0"/>
                <a:sym typeface="Calibri" charset="0"/>
              </a:rPr>
              <a:t>These methods are used by the KIM RoleService when checking the qualifiers attached to a principal, group, or other role’s membership in the role.</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In addition, since you do not always know where your roles will be called from or what data will be passed,  (Although, that is an important consideration to make when designing your roles.)  Where possible, you will want to implement the last method here to handle any other qualifiers you expect may be passed to this role.  The default implementation just returns the original list.</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An example of this comes from the KFS data model.  In KFS, we have an organization hierarchy.  Some of the roles are qualified by the campus.  Each organization has a campus code associated with it.  But the documents from which the role may be tested will only pass the organization information.  This method is your chance to perform any conversions you may need to make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1"/>
          <p:cNvSpPr>
            <a:spLocks noGrp="1" noRot="1" noChangeAspect="1" noChangeArrowheads="1" noTextEdit="1"/>
          </p:cNvSpPr>
          <p:nvPr>
            <p:ph type="sldImg"/>
          </p:nvPr>
        </p:nvSpPr>
        <p:spPr>
          <a:solidFill>
            <a:srgbClr val="FFFFFF"/>
          </a:solidFill>
          <a:ln/>
        </p:spPr>
      </p:sp>
      <p:sp>
        <p:nvSpPr>
          <p:cNvPr id="205827"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ea typeface="Calibri" charset="0"/>
                <a:cs typeface="Calibri" charset="0"/>
                <a:sym typeface="Calibri" charset="0"/>
              </a:rPr>
              <a:t>Now, another of the features of the KIM roles is the application, or derived, role.  These are roles whose members are not known to KIM.  Either because they are maintained by an external system (which might just be a Rice client application) or they are too dynamic to store in the KIM database.</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For these services, you must implement these methods to provide the principals and/or groups who have the role.  The service will be passed the role name and the same qualification set a built-in role would have so that it can return different sets of users based on the context.</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The base class for derived roles defines these methods.  Strictly speaking, the hasApplicationRole() method does not need to be implemented.  The base implementation will simply perform the contains check between the principalId against the results of the getRoleMembers… method.  However, depending on how expensive the check is to make, you will probably want to implement both so you can short circuit the enumeration of all members of the role. </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You may note that the method signatures take the namespace and role name.  This allows a single service to be used for multiple application role types.  Use this feature as it makes sense to reduce duplication and the number of services exposed on the bus.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1"/>
          <p:cNvSpPr>
            <a:spLocks noGrp="1" noRot="1" noChangeAspect="1" noChangeArrowheads="1" noTextEdit="1"/>
          </p:cNvSpPr>
          <p:nvPr>
            <p:ph type="sldImg"/>
          </p:nvPr>
        </p:nvSpPr>
        <p:spPr>
          <a:solidFill>
            <a:srgbClr val="FFFFFF"/>
          </a:solidFill>
          <a:ln/>
        </p:spPr>
      </p:sp>
      <p:sp>
        <p:nvSpPr>
          <p:cNvPr id="205827"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ea typeface="Calibri" charset="0"/>
                <a:cs typeface="Calibri" charset="0"/>
                <a:sym typeface="Calibri" charset="0"/>
              </a:rPr>
              <a:t>Now, another of the features of the KIM roles is the application, or derived, role.  These are roles whose members are not known to KIM.  Either because they are maintained by an external system (which might just be a Rice client application) or they are too dynamic to store in the KIM database.</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For these services, you must implement these methods to provide the principals and/or groups who have the role.  The service will be passed the role name and the same qualification set a built-in role would have so that it can return different sets of users based on the context.</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The base class for derived roles defines these methods.  Strictly speaking, the hasApplicationRole() method does not need to be implemented.  The base implementation will simply perform the contains check between the principalId against the results of the getRoleMembers… method.  However, depending on how expensive the check is to make, you will probably want to implement both so you can short circuit the enumeration of all members of the role. </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You may note that the method signatures take the namespace and role name.  This allows a single service to be used for multiple application role types.  Use this feature as it makes sense to reduce duplication and the number of services exposed on the bus.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1"/>
          <p:cNvSpPr>
            <a:spLocks noGrp="1" noRot="1" noChangeAspect="1" noChangeArrowheads="1" noTextEdit="1"/>
          </p:cNvSpPr>
          <p:nvPr>
            <p:ph type="sldImg"/>
          </p:nvPr>
        </p:nvSpPr>
        <p:spPr>
          <a:solidFill>
            <a:srgbClr val="FFFFFF"/>
          </a:solidFill>
          <a:ln/>
        </p:spPr>
      </p:sp>
      <p:sp>
        <p:nvSpPr>
          <p:cNvPr id="228355"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ea typeface="Calibri" charset="0"/>
                <a:cs typeface="Calibri" charset="0"/>
                <a:sym typeface="Calibri" charset="0"/>
              </a:rPr>
              <a:t>Like role qualifiers, permissions have details which are checked in much the same way.  The base permission type service behaves the same as the base role type service, performing an exact match on the details.</a:t>
            </a:r>
          </a:p>
          <a:p>
            <a:pPr eaLnBrk="1" hangingPunct="1"/>
            <a:endParaRPr lang="en-US">
              <a:solidFill>
                <a:srgbClr val="000000"/>
              </a:solidFill>
              <a:latin typeface="Calibri" charset="0"/>
              <a:ea typeface="Calibri" charset="0"/>
              <a:cs typeface="Calibri" charset="0"/>
              <a:sym typeface="Calibri" charset="0"/>
            </a:endParaRPr>
          </a:p>
          <a:p>
            <a:pPr eaLnBrk="1" hangingPunct="1"/>
            <a:r>
              <a:rPr lang="en-US">
                <a:solidFill>
                  <a:srgbClr val="000000"/>
                </a:solidFill>
                <a:latin typeface="Calibri" charset="0"/>
                <a:ea typeface="Calibri" charset="0"/>
                <a:cs typeface="Calibri" charset="0"/>
                <a:sym typeface="Calibri" charset="0"/>
              </a:rPr>
              <a:t>However, for the base types which are aware of the document hierarchy, the behavior is a bit different.  For ease of permission definition in the system, the permissions use the priority matching I described in the role type section of this presentation.  The service implementation looks for the *most specific* document type which applies of all the available permissions.  Once it finds one, it will only use permissions with that document type.  This allows for permissive permissions to be defined at a high level and then overridden selectively.  This greatly reduces the number of permissions you need to create to manage base behaviors in the application.</a:t>
            </a:r>
          </a:p>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1"/>
          <p:cNvSpPr>
            <a:spLocks noGrp="1" noRot="1" noChangeAspect="1" noChangeArrowheads="1"/>
          </p:cNvSpPr>
          <p:nvPr>
            <p:ph type="sldImg"/>
          </p:nvPr>
        </p:nvSpPr>
        <p:spPr>
          <a:solidFill>
            <a:srgbClr val="FFFFFF"/>
          </a:solidFill>
          <a:ln/>
        </p:spPr>
      </p:sp>
      <p:sp>
        <p:nvSpPr>
          <p:cNvPr id="113667" name="Rectangle 2"/>
          <p:cNvSpPr>
            <a:spLocks noGrp="1" noChangeArrowheads="1"/>
          </p:cNvSpPr>
          <p:nvPr>
            <p:ph type="body" idx="1"/>
          </p:nvPr>
        </p:nvSpPr>
        <p:spPr>
          <a:noFill/>
          <a:ln/>
        </p:spPr>
        <p:txBody>
          <a:bodyPr/>
          <a:lstStyle/>
          <a:p>
            <a:pPr eaLnBrk="1" hangingPunct="1"/>
            <a:r>
              <a:rPr lang="en-US">
                <a:latin typeface="Gill Sans" charset="0"/>
                <a:ea typeface="ＭＳ Ｐゴシック" charset="-128"/>
                <a:cs typeface="ＭＳ Ｐゴシック" charset="-128"/>
              </a:rPr>
              <a:t>Authentication Service</a:t>
            </a:r>
          </a:p>
          <a:p>
            <a:pPr eaLnBrk="1" hangingPunct="1"/>
            <a:r>
              <a:rPr lang="en-US">
                <a:latin typeface="Gill Sans" charset="0"/>
                <a:ea typeface="ＭＳ Ｐゴシック" charset="-128"/>
                <a:cs typeface="ＭＳ Ｐゴシック" charset="-128"/>
              </a:rPr>
              <a:t>	Extremely simple client-only service.  This service will never be remoted on the KSB.  Just returns the principal name from the authentication system.  Default works for most authentication systems that use the REMOTE_USER header.  You may want to override this if you need to perform some translation on what your authentication method returns if it is not what you use in your identity system.</a:t>
            </a:r>
          </a:p>
          <a:p>
            <a:pPr eaLnBrk="1" hangingPunct="1"/>
            <a:r>
              <a:rPr lang="en-US">
                <a:latin typeface="Gill Sans" charset="0"/>
                <a:ea typeface="ＭＳ Ｐゴシック" charset="-128"/>
                <a:cs typeface="ＭＳ Ｐゴシック" charset="-128"/>
              </a:rPr>
              <a:t>Identity Service</a:t>
            </a:r>
          </a:p>
          <a:p>
            <a:pPr eaLnBrk="1" hangingPunct="1"/>
            <a:r>
              <a:rPr lang="en-US">
                <a:latin typeface="Gill Sans" charset="0"/>
                <a:ea typeface="ＭＳ Ｐゴシック" charset="-128"/>
                <a:cs typeface="ＭＳ Ｐゴシック" charset="-128"/>
              </a:rPr>
              <a:t>	This service is responsible for nothing more than the lookup and retrieval of entity information.  It’s unaware of any of the other services.  All the other services use this one for retrieval of entity/principal information when needed.</a:t>
            </a:r>
          </a:p>
          <a:p>
            <a:pPr eaLnBrk="1" hangingPunct="1"/>
            <a:r>
              <a:rPr lang="en-US">
                <a:latin typeface="Gill Sans" charset="0"/>
                <a:ea typeface="ＭＳ Ｐゴシック" charset="-128"/>
                <a:cs typeface="ＭＳ Ｐゴシック" charset="-128"/>
              </a:rPr>
              <a:t>Group Service</a:t>
            </a:r>
          </a:p>
          <a:p>
            <a:pPr eaLnBrk="1" hangingPunct="1"/>
            <a:r>
              <a:rPr lang="en-US">
                <a:latin typeface="Gill Sans" charset="0"/>
                <a:ea typeface="ＭＳ Ｐゴシック" charset="-128"/>
                <a:cs typeface="ＭＳ Ｐゴシック" charset="-128"/>
              </a:rPr>
              <a:t>Role Service</a:t>
            </a:r>
          </a:p>
          <a:p>
            <a:pPr eaLnBrk="1" hangingPunct="1"/>
            <a:r>
              <a:rPr lang="en-US">
                <a:latin typeface="Gill Sans" charset="0"/>
                <a:ea typeface="ＭＳ Ｐゴシック" charset="-128"/>
                <a:cs typeface="ＭＳ Ｐゴシック" charset="-128"/>
              </a:rPr>
              <a:t>	This one is not often used directly.  All the checking within the application is done in terms of permissions.  The permissions are then linked to roles which the permission service accesses.</a:t>
            </a:r>
          </a:p>
          <a:p>
            <a:pPr eaLnBrk="1" hangingPunct="1"/>
            <a:r>
              <a:rPr lang="en-US">
                <a:latin typeface="Gill Sans" charset="0"/>
                <a:ea typeface="ＭＳ Ｐゴシック" charset="-128"/>
                <a:cs typeface="ＭＳ Ｐゴシック" charset="-128"/>
              </a:rPr>
              <a:t>Permission Service</a:t>
            </a:r>
          </a:p>
          <a:p>
            <a:pPr eaLnBrk="1" hangingPunct="1"/>
            <a:r>
              <a:rPr lang="en-US">
                <a:latin typeface="Gill Sans" charset="0"/>
                <a:ea typeface="ＭＳ Ｐゴシック" charset="-128"/>
                <a:cs typeface="ＭＳ Ｐゴシック" charset="-128"/>
              </a:rPr>
              <a:t>	This is the most heavily used service in the KNS.  It’s API methods are centered around running authorization checks.</a:t>
            </a:r>
          </a:p>
          <a:p>
            <a:pPr eaLnBrk="1" hangingPunct="1"/>
            <a:r>
              <a:rPr lang="en-US">
                <a:latin typeface="Gill Sans" charset="0"/>
                <a:ea typeface="ＭＳ Ｐゴシック" charset="-128"/>
                <a:cs typeface="ＭＳ Ｐゴシック" charset="-128"/>
              </a:rPr>
              <a:t>Responsibility Service</a:t>
            </a:r>
          </a:p>
          <a:p>
            <a:pPr eaLnBrk="1" hangingPunct="1"/>
            <a:r>
              <a:rPr lang="en-US">
                <a:latin typeface="Gill Sans" charset="0"/>
                <a:ea typeface="ＭＳ Ｐゴシック" charset="-128"/>
                <a:cs typeface="ＭＳ Ｐゴシック" charset="-128"/>
              </a:rPr>
              <a:t>	Used almost exclusively by the workflow engine for determination of routing.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1"/>
          <p:cNvSpPr>
            <a:spLocks noGrp="1" noRot="1" noChangeAspect="1" noChangeArrowheads="1"/>
          </p:cNvSpPr>
          <p:nvPr>
            <p:ph type="sldImg"/>
          </p:nvPr>
        </p:nvSpPr>
        <p:spPr>
          <a:solidFill>
            <a:srgbClr val="FFFFFF"/>
          </a:solidFill>
          <a:ln/>
        </p:spPr>
      </p:sp>
      <p:sp>
        <p:nvSpPr>
          <p:cNvPr id="130051"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Identity Management Service</a:t>
            </a:r>
          </a:p>
          <a:p>
            <a:pPr eaLnBrk="1" hangingPunct="1"/>
            <a:r>
              <a:rPr lang="en-US">
                <a:solidFill>
                  <a:srgbClr val="000000"/>
                </a:solidFill>
                <a:latin typeface="Calibri" charset="0"/>
                <a:ea typeface="Calibri" charset="0"/>
                <a:cs typeface="Calibri" charset="0"/>
                <a:sym typeface="Calibri" charset="0"/>
              </a:rPr>
              <a:t>	This service is a wrapper around the identity, group, permission, and responsibility services.  It is intended to run locally within the Rice client application.  It will access the other services off the Kuali Service Bus as needed.  It provides caching of results locally to prevent expensive network access.  It also has some API methods to purge portions of the cache as needed.</a:t>
            </a:r>
          </a:p>
          <a:p>
            <a:pPr eaLnBrk="1" hangingPunct="1"/>
            <a:r>
              <a:rPr lang="en-US">
                <a:solidFill>
                  <a:srgbClr val="000000"/>
                </a:solidFill>
                <a:latin typeface="Calibri" charset="0"/>
                <a:ea typeface="Calibri" charset="0"/>
                <a:cs typeface="Calibri" charset="0"/>
                <a:sym typeface="Calibri" charset="0"/>
              </a:rPr>
              <a:t>Roles are not in this service mainly to enforce the nature of permission checks.  (Previously, many “permission” checks were done by checking the user’s membership in a group (pre-KIM).  This separation was made so that explicit role checks must be a conscious decision on the part of the developer.</a:t>
            </a:r>
          </a:p>
          <a:p>
            <a:pPr eaLnBrk="1" hangingPunct="1"/>
            <a:r>
              <a:rPr lang="en-US">
                <a:solidFill>
                  <a:srgbClr val="000000"/>
                </a:solidFill>
                <a:latin typeface="Calibri Bold" charset="0"/>
                <a:ea typeface="Calibri Bold" charset="0"/>
                <a:cs typeface="Calibri Bold" charset="0"/>
                <a:sym typeface="Calibri Bold" charset="0"/>
              </a:rPr>
              <a:t>Role Management Service</a:t>
            </a:r>
          </a:p>
          <a:p>
            <a:pPr eaLnBrk="1" hangingPunct="1"/>
            <a:r>
              <a:rPr lang="en-US">
                <a:solidFill>
                  <a:srgbClr val="000000"/>
                </a:solidFill>
                <a:latin typeface="Calibri" charset="0"/>
                <a:ea typeface="Calibri" charset="0"/>
                <a:cs typeface="Calibri" charset="0"/>
                <a:sym typeface="Calibri" charset="0"/>
              </a:rPr>
              <a:t>	This service is to roles what the IdM service is to the other four services.</a:t>
            </a:r>
          </a:p>
          <a:p>
            <a:pPr eaLnBrk="1" hangingPunct="1"/>
            <a:r>
              <a:rPr lang="en-US">
                <a:solidFill>
                  <a:srgbClr val="000000"/>
                </a:solidFill>
                <a:latin typeface="Calibri Bold" charset="0"/>
                <a:ea typeface="Calibri Bold" charset="0"/>
                <a:cs typeface="Calibri Bold" charset="0"/>
                <a:sym typeface="Calibri Bold" charset="0"/>
              </a:rPr>
              <a:t>Person Service</a:t>
            </a:r>
          </a:p>
          <a:p>
            <a:pPr eaLnBrk="1" hangingPunct="1"/>
            <a:r>
              <a:rPr lang="en-US">
                <a:solidFill>
                  <a:srgbClr val="000000"/>
                </a:solidFill>
                <a:latin typeface="Calibri" charset="0"/>
                <a:ea typeface="Calibri" charset="0"/>
                <a:cs typeface="Calibri" charset="0"/>
                <a:sym typeface="Calibri" charset="0"/>
              </a:rPr>
              <a:t>	The person service provides an abstraction and simplification of the KIM data model for use by the core KNS components.  Most usage of person/entity data is covered by the data attributes on the person object.  It takes the default information from the Entity/Principal and mostly flattens it into a simpler object.  Within the KNS, in most cases, only the Person object is used.</a:t>
            </a:r>
          </a:p>
          <a:p>
            <a:pPr eaLnBrk="1" hangingPunct="1"/>
            <a:r>
              <a:rPr lang="en-US">
                <a:solidFill>
                  <a:srgbClr val="000000"/>
                </a:solidFill>
                <a:latin typeface="Calibri Bold" charset="0"/>
                <a:ea typeface="Calibri Bold" charset="0"/>
                <a:cs typeface="Calibri Bold" charset="0"/>
                <a:sym typeface="Calibri Bold" charset="0"/>
              </a:rPr>
              <a:t>Identity Archive Service</a:t>
            </a:r>
          </a:p>
          <a:p>
            <a:pPr eaLnBrk="1" hangingPunct="1"/>
            <a:r>
              <a:rPr lang="en-US">
                <a:solidFill>
                  <a:srgbClr val="000000"/>
                </a:solidFill>
                <a:latin typeface="Calibri" charset="0"/>
                <a:ea typeface="Calibri" charset="0"/>
                <a:cs typeface="Calibri" charset="0"/>
                <a:sym typeface="Calibri" charset="0"/>
              </a:rPr>
              <a:t>	This optional service sits behind the identity service.  It’s purpose is to archive a very limited subset of the most current data on each principal that it sees.  If the user is ever removed from the identity management system completely, the data will be pulled from this service so that information like principal name, entity name, and email address can still be displayed on old document route logs.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1"/>
          <p:cNvSpPr>
            <a:spLocks noGrp="1" noRot="1" noChangeAspect="1" noChangeArrowheads="1"/>
          </p:cNvSpPr>
          <p:nvPr>
            <p:ph type="sldImg"/>
          </p:nvPr>
        </p:nvSpPr>
        <p:spPr>
          <a:solidFill>
            <a:srgbClr val="FFFFFF"/>
          </a:solidFill>
          <a:ln/>
        </p:spPr>
      </p:sp>
      <p:sp>
        <p:nvSpPr>
          <p:cNvPr id="130051"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Identity Management Service</a:t>
            </a:r>
          </a:p>
          <a:p>
            <a:pPr eaLnBrk="1" hangingPunct="1"/>
            <a:r>
              <a:rPr lang="en-US">
                <a:solidFill>
                  <a:srgbClr val="000000"/>
                </a:solidFill>
                <a:latin typeface="Calibri" charset="0"/>
                <a:ea typeface="Calibri" charset="0"/>
                <a:cs typeface="Calibri" charset="0"/>
                <a:sym typeface="Calibri" charset="0"/>
              </a:rPr>
              <a:t>	This service is a wrapper around the identity, group, permission, and responsibility services.  It is intended to run locally within the Rice client application.  It will access the other services off the Kuali Service Bus as needed.  It provides caching of results locally to prevent expensive network access.  It also has some API methods to purge portions of the cache as needed.</a:t>
            </a:r>
          </a:p>
          <a:p>
            <a:pPr eaLnBrk="1" hangingPunct="1"/>
            <a:r>
              <a:rPr lang="en-US">
                <a:solidFill>
                  <a:srgbClr val="000000"/>
                </a:solidFill>
                <a:latin typeface="Calibri" charset="0"/>
                <a:ea typeface="Calibri" charset="0"/>
                <a:cs typeface="Calibri" charset="0"/>
                <a:sym typeface="Calibri" charset="0"/>
              </a:rPr>
              <a:t>Roles are not in this service mainly to enforce the nature of permission checks.  (Previously, many “permission” checks were done by checking the user’s membership in a group (pre-KIM).  This separation was made so that explicit role checks must be a conscious decision on the part of the developer.</a:t>
            </a:r>
          </a:p>
          <a:p>
            <a:pPr eaLnBrk="1" hangingPunct="1"/>
            <a:r>
              <a:rPr lang="en-US">
                <a:solidFill>
                  <a:srgbClr val="000000"/>
                </a:solidFill>
                <a:latin typeface="Calibri Bold" charset="0"/>
                <a:ea typeface="Calibri Bold" charset="0"/>
                <a:cs typeface="Calibri Bold" charset="0"/>
                <a:sym typeface="Calibri Bold" charset="0"/>
              </a:rPr>
              <a:t>Role Management Service</a:t>
            </a:r>
          </a:p>
          <a:p>
            <a:pPr eaLnBrk="1" hangingPunct="1"/>
            <a:r>
              <a:rPr lang="en-US">
                <a:solidFill>
                  <a:srgbClr val="000000"/>
                </a:solidFill>
                <a:latin typeface="Calibri" charset="0"/>
                <a:ea typeface="Calibri" charset="0"/>
                <a:cs typeface="Calibri" charset="0"/>
                <a:sym typeface="Calibri" charset="0"/>
              </a:rPr>
              <a:t>	This service is to roles what the IdM service is to the other four services.</a:t>
            </a:r>
          </a:p>
          <a:p>
            <a:pPr eaLnBrk="1" hangingPunct="1"/>
            <a:r>
              <a:rPr lang="en-US">
                <a:solidFill>
                  <a:srgbClr val="000000"/>
                </a:solidFill>
                <a:latin typeface="Calibri Bold" charset="0"/>
                <a:ea typeface="Calibri Bold" charset="0"/>
                <a:cs typeface="Calibri Bold" charset="0"/>
                <a:sym typeface="Calibri Bold" charset="0"/>
              </a:rPr>
              <a:t>Person Service</a:t>
            </a:r>
          </a:p>
          <a:p>
            <a:pPr eaLnBrk="1" hangingPunct="1"/>
            <a:r>
              <a:rPr lang="en-US">
                <a:solidFill>
                  <a:srgbClr val="000000"/>
                </a:solidFill>
                <a:latin typeface="Calibri" charset="0"/>
                <a:ea typeface="Calibri" charset="0"/>
                <a:cs typeface="Calibri" charset="0"/>
                <a:sym typeface="Calibri" charset="0"/>
              </a:rPr>
              <a:t>	The person service provides an abstraction and simplification of the KIM data model for use by the core KNS components.  Most usage of person/entity data is covered by the data attributes on the person object.  It takes the default information from the Entity/Principal and mostly flattens it into a simpler object.  Within the KNS, in most cases, only the Person object is used.</a:t>
            </a:r>
          </a:p>
          <a:p>
            <a:pPr eaLnBrk="1" hangingPunct="1"/>
            <a:r>
              <a:rPr lang="en-US">
                <a:solidFill>
                  <a:srgbClr val="000000"/>
                </a:solidFill>
                <a:latin typeface="Calibri Bold" charset="0"/>
                <a:ea typeface="Calibri Bold" charset="0"/>
                <a:cs typeface="Calibri Bold" charset="0"/>
                <a:sym typeface="Calibri Bold" charset="0"/>
              </a:rPr>
              <a:t>Identity Archive Service</a:t>
            </a:r>
          </a:p>
          <a:p>
            <a:pPr eaLnBrk="1" hangingPunct="1"/>
            <a:r>
              <a:rPr lang="en-US">
                <a:solidFill>
                  <a:srgbClr val="000000"/>
                </a:solidFill>
                <a:latin typeface="Calibri" charset="0"/>
                <a:ea typeface="Calibri" charset="0"/>
                <a:cs typeface="Calibri" charset="0"/>
                <a:sym typeface="Calibri" charset="0"/>
              </a:rPr>
              <a:t>	This optional service sits behind the identity service.  It’s purpose is to archive a very limited subset of the most current data on each principal that it sees.  If the user is ever removed from the identity management system completely, the data will be pulled from this service so that information like principal name, entity name, and email address can still be displayed on old document route logs.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1"/>
          <p:cNvSpPr>
            <a:spLocks noGrp="1" noRot="1" noChangeAspect="1" noChangeArrowheads="1"/>
          </p:cNvSpPr>
          <p:nvPr>
            <p:ph type="sldImg"/>
          </p:nvPr>
        </p:nvSpPr>
        <p:spPr>
          <a:solidFill>
            <a:srgbClr val="FFFFFF"/>
          </a:solidFill>
          <a:ln/>
        </p:spPr>
      </p:sp>
      <p:sp>
        <p:nvSpPr>
          <p:cNvPr id="130051"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Identity Management Service</a:t>
            </a:r>
          </a:p>
          <a:p>
            <a:pPr eaLnBrk="1" hangingPunct="1"/>
            <a:r>
              <a:rPr lang="en-US">
                <a:solidFill>
                  <a:srgbClr val="000000"/>
                </a:solidFill>
                <a:latin typeface="Calibri" charset="0"/>
                <a:ea typeface="Calibri" charset="0"/>
                <a:cs typeface="Calibri" charset="0"/>
                <a:sym typeface="Calibri" charset="0"/>
              </a:rPr>
              <a:t>	This service is a wrapper around the identity, group, permission, and responsibility services.  It is intended to run locally within the Rice client application.  It will access the other services off the Kuali Service Bus as needed.  It provides caching of results locally to prevent expensive network access.  It also has some API methods to purge portions of the cache as needed.</a:t>
            </a:r>
          </a:p>
          <a:p>
            <a:pPr eaLnBrk="1" hangingPunct="1"/>
            <a:r>
              <a:rPr lang="en-US">
                <a:solidFill>
                  <a:srgbClr val="000000"/>
                </a:solidFill>
                <a:latin typeface="Calibri" charset="0"/>
                <a:ea typeface="Calibri" charset="0"/>
                <a:cs typeface="Calibri" charset="0"/>
                <a:sym typeface="Calibri" charset="0"/>
              </a:rPr>
              <a:t>Roles are not in this service mainly to enforce the nature of permission checks.  (Previously, many “permission” checks were done by checking the user’s membership in a group (pre-KIM).  This separation was made so that explicit role checks must be a conscious decision on the part of the developer.</a:t>
            </a:r>
          </a:p>
          <a:p>
            <a:pPr eaLnBrk="1" hangingPunct="1"/>
            <a:r>
              <a:rPr lang="en-US">
                <a:solidFill>
                  <a:srgbClr val="000000"/>
                </a:solidFill>
                <a:latin typeface="Calibri Bold" charset="0"/>
                <a:ea typeface="Calibri Bold" charset="0"/>
                <a:cs typeface="Calibri Bold" charset="0"/>
                <a:sym typeface="Calibri Bold" charset="0"/>
              </a:rPr>
              <a:t>Role Management Service</a:t>
            </a:r>
          </a:p>
          <a:p>
            <a:pPr eaLnBrk="1" hangingPunct="1"/>
            <a:r>
              <a:rPr lang="en-US">
                <a:solidFill>
                  <a:srgbClr val="000000"/>
                </a:solidFill>
                <a:latin typeface="Calibri" charset="0"/>
                <a:ea typeface="Calibri" charset="0"/>
                <a:cs typeface="Calibri" charset="0"/>
                <a:sym typeface="Calibri" charset="0"/>
              </a:rPr>
              <a:t>	This service is to roles what the IdM service is to the other four services.</a:t>
            </a:r>
          </a:p>
          <a:p>
            <a:pPr eaLnBrk="1" hangingPunct="1"/>
            <a:r>
              <a:rPr lang="en-US">
                <a:solidFill>
                  <a:srgbClr val="000000"/>
                </a:solidFill>
                <a:latin typeface="Calibri Bold" charset="0"/>
                <a:ea typeface="Calibri Bold" charset="0"/>
                <a:cs typeface="Calibri Bold" charset="0"/>
                <a:sym typeface="Calibri Bold" charset="0"/>
              </a:rPr>
              <a:t>Person Service</a:t>
            </a:r>
          </a:p>
          <a:p>
            <a:pPr eaLnBrk="1" hangingPunct="1"/>
            <a:r>
              <a:rPr lang="en-US">
                <a:solidFill>
                  <a:srgbClr val="000000"/>
                </a:solidFill>
                <a:latin typeface="Calibri" charset="0"/>
                <a:ea typeface="Calibri" charset="0"/>
                <a:cs typeface="Calibri" charset="0"/>
                <a:sym typeface="Calibri" charset="0"/>
              </a:rPr>
              <a:t>	The person service provides an abstraction and simplification of the KIM data model for use by the core KNS components.  Most usage of person/entity data is covered by the data attributes on the person object.  It takes the default information from the Entity/Principal and mostly flattens it into a simpler object.  Within the KNS, in most cases, only the Person object is used.</a:t>
            </a:r>
          </a:p>
          <a:p>
            <a:pPr eaLnBrk="1" hangingPunct="1"/>
            <a:r>
              <a:rPr lang="en-US">
                <a:solidFill>
                  <a:srgbClr val="000000"/>
                </a:solidFill>
                <a:latin typeface="Calibri Bold" charset="0"/>
                <a:ea typeface="Calibri Bold" charset="0"/>
                <a:cs typeface="Calibri Bold" charset="0"/>
                <a:sym typeface="Calibri Bold" charset="0"/>
              </a:rPr>
              <a:t>Identity Archive Service</a:t>
            </a:r>
          </a:p>
          <a:p>
            <a:pPr eaLnBrk="1" hangingPunct="1"/>
            <a:r>
              <a:rPr lang="en-US">
                <a:solidFill>
                  <a:srgbClr val="000000"/>
                </a:solidFill>
                <a:latin typeface="Calibri" charset="0"/>
                <a:ea typeface="Calibri" charset="0"/>
                <a:cs typeface="Calibri" charset="0"/>
                <a:sym typeface="Calibri" charset="0"/>
              </a:rPr>
              <a:t>	This optional service sits behind the identity service.  It’s purpose is to archive a very limited subset of the most current data on each principal that it sees.  If the user is ever removed from the identity management system completely, the data will be pulled from this service so that information like principal name, entity name, and email address can still be displayed on old document route logs.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1"/>
          <p:cNvSpPr>
            <a:spLocks noGrp="1" noRot="1" noChangeAspect="1" noChangeArrowheads="1"/>
          </p:cNvSpPr>
          <p:nvPr>
            <p:ph type="sldImg"/>
          </p:nvPr>
        </p:nvSpPr>
        <p:spPr>
          <a:solidFill>
            <a:srgbClr val="FFFFFF"/>
          </a:solidFill>
          <a:ln/>
        </p:spPr>
      </p:sp>
      <p:sp>
        <p:nvSpPr>
          <p:cNvPr id="130051"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Identity Management Service</a:t>
            </a:r>
          </a:p>
          <a:p>
            <a:pPr eaLnBrk="1" hangingPunct="1"/>
            <a:r>
              <a:rPr lang="en-US">
                <a:solidFill>
                  <a:srgbClr val="000000"/>
                </a:solidFill>
                <a:latin typeface="Calibri" charset="0"/>
                <a:ea typeface="Calibri" charset="0"/>
                <a:cs typeface="Calibri" charset="0"/>
                <a:sym typeface="Calibri" charset="0"/>
              </a:rPr>
              <a:t>	This service is a wrapper around the identity, group, permission, and responsibility services.  It is intended to run locally within the Rice client application.  It will access the other services off the Kuali Service Bus as needed.  It provides caching of results locally to prevent expensive network access.  It also has some API methods to purge portions of the cache as needed.</a:t>
            </a:r>
          </a:p>
          <a:p>
            <a:pPr eaLnBrk="1" hangingPunct="1"/>
            <a:r>
              <a:rPr lang="en-US">
                <a:solidFill>
                  <a:srgbClr val="000000"/>
                </a:solidFill>
                <a:latin typeface="Calibri" charset="0"/>
                <a:ea typeface="Calibri" charset="0"/>
                <a:cs typeface="Calibri" charset="0"/>
                <a:sym typeface="Calibri" charset="0"/>
              </a:rPr>
              <a:t>Roles are not in this service mainly to enforce the nature of permission checks.  (Previously, many “permission” checks were done by checking the user’s membership in a group (pre-KIM).  This separation was made so that explicit role checks must be a conscious decision on the part of the developer.</a:t>
            </a:r>
          </a:p>
          <a:p>
            <a:pPr eaLnBrk="1" hangingPunct="1"/>
            <a:r>
              <a:rPr lang="en-US">
                <a:solidFill>
                  <a:srgbClr val="000000"/>
                </a:solidFill>
                <a:latin typeface="Calibri Bold" charset="0"/>
                <a:ea typeface="Calibri Bold" charset="0"/>
                <a:cs typeface="Calibri Bold" charset="0"/>
                <a:sym typeface="Calibri Bold" charset="0"/>
              </a:rPr>
              <a:t>Role Management Service</a:t>
            </a:r>
          </a:p>
          <a:p>
            <a:pPr eaLnBrk="1" hangingPunct="1"/>
            <a:r>
              <a:rPr lang="en-US">
                <a:solidFill>
                  <a:srgbClr val="000000"/>
                </a:solidFill>
                <a:latin typeface="Calibri" charset="0"/>
                <a:ea typeface="Calibri" charset="0"/>
                <a:cs typeface="Calibri" charset="0"/>
                <a:sym typeface="Calibri" charset="0"/>
              </a:rPr>
              <a:t>	This service is to roles what the IdM service is to the other four services.</a:t>
            </a:r>
          </a:p>
          <a:p>
            <a:pPr eaLnBrk="1" hangingPunct="1"/>
            <a:r>
              <a:rPr lang="en-US">
                <a:solidFill>
                  <a:srgbClr val="000000"/>
                </a:solidFill>
                <a:latin typeface="Calibri Bold" charset="0"/>
                <a:ea typeface="Calibri Bold" charset="0"/>
                <a:cs typeface="Calibri Bold" charset="0"/>
                <a:sym typeface="Calibri Bold" charset="0"/>
              </a:rPr>
              <a:t>Person Service</a:t>
            </a:r>
          </a:p>
          <a:p>
            <a:pPr eaLnBrk="1" hangingPunct="1"/>
            <a:r>
              <a:rPr lang="en-US">
                <a:solidFill>
                  <a:srgbClr val="000000"/>
                </a:solidFill>
                <a:latin typeface="Calibri" charset="0"/>
                <a:ea typeface="Calibri" charset="0"/>
                <a:cs typeface="Calibri" charset="0"/>
                <a:sym typeface="Calibri" charset="0"/>
              </a:rPr>
              <a:t>	The person service provides an abstraction and simplification of the KIM data model for use by the core KNS components.  Most usage of person/entity data is covered by the data attributes on the person object.  It takes the default information from the Entity/Principal and mostly flattens it into a simpler object.  Within the KNS, in most cases, only the Person object is used.</a:t>
            </a:r>
          </a:p>
          <a:p>
            <a:pPr eaLnBrk="1" hangingPunct="1"/>
            <a:r>
              <a:rPr lang="en-US">
                <a:solidFill>
                  <a:srgbClr val="000000"/>
                </a:solidFill>
                <a:latin typeface="Calibri Bold" charset="0"/>
                <a:ea typeface="Calibri Bold" charset="0"/>
                <a:cs typeface="Calibri Bold" charset="0"/>
                <a:sym typeface="Calibri Bold" charset="0"/>
              </a:rPr>
              <a:t>Identity Archive Service</a:t>
            </a:r>
          </a:p>
          <a:p>
            <a:pPr eaLnBrk="1" hangingPunct="1"/>
            <a:r>
              <a:rPr lang="en-US">
                <a:solidFill>
                  <a:srgbClr val="000000"/>
                </a:solidFill>
                <a:latin typeface="Calibri" charset="0"/>
                <a:ea typeface="Calibri" charset="0"/>
                <a:cs typeface="Calibri" charset="0"/>
                <a:sym typeface="Calibri" charset="0"/>
              </a:rPr>
              <a:t>	This optional service sits behind the identity service.  It’s purpose is to archive a very limited subset of the most current data on each principal that it sees.  If the user is ever removed from the identity management system completely, the data will be pulled from this service so that information like principal name, entity name, and email address can still be displayed on old document route logs.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1"/>
          <p:cNvSpPr>
            <a:spLocks noGrp="1" noRot="1" noChangeAspect="1" noChangeArrowheads="1"/>
          </p:cNvSpPr>
          <p:nvPr>
            <p:ph type="sldImg"/>
          </p:nvPr>
        </p:nvSpPr>
        <p:spPr>
          <a:solidFill>
            <a:srgbClr val="FFFFFF"/>
          </a:solidFill>
          <a:ln/>
        </p:spPr>
      </p:sp>
      <p:sp>
        <p:nvSpPr>
          <p:cNvPr id="81923" name="Rectangle 2"/>
          <p:cNvSpPr>
            <a:spLocks noGrp="1" noChangeArrowheads="1"/>
          </p:cNvSpPr>
          <p:nvPr>
            <p:ph type="body" idx="1"/>
          </p:nvPr>
        </p:nvSpPr>
        <p:spPr>
          <a:noFill/>
          <a:ln/>
        </p:spPr>
        <p:txBody>
          <a:bodyPr/>
          <a:lstStyle/>
          <a:p>
            <a:pPr eaLnBrk="1" hangingPunct="1"/>
            <a:r>
              <a:rPr lang="en-US" dirty="0" err="1" smtClean="0">
                <a:solidFill>
                  <a:srgbClr val="000000"/>
                </a:solidFill>
                <a:latin typeface="Calibri" charset="0"/>
                <a:ea typeface="Calibri" charset="0"/>
                <a:cs typeface="Calibri" charset="0"/>
                <a:sym typeface="Calibri" charset="0"/>
              </a:rPr>
              <a:t>Ching</a:t>
            </a:r>
            <a:r>
              <a:rPr lang="en-US" dirty="0" smtClean="0">
                <a:solidFill>
                  <a:srgbClr val="000000"/>
                </a:solidFill>
                <a:latin typeface="Calibri" charset="0"/>
                <a:ea typeface="Calibri" charset="0"/>
                <a:cs typeface="Calibri" charset="0"/>
                <a:sym typeface="Calibri" charset="0"/>
              </a:rPr>
              <a:t>!!!  KIM’s the answer to everything!!!!</a:t>
            </a:r>
            <a:r>
              <a:rPr lang="en-US" baseline="0" dirty="0" smtClean="0">
                <a:solidFill>
                  <a:srgbClr val="000000"/>
                </a:solidFill>
                <a:latin typeface="Calibri" charset="0"/>
                <a:ea typeface="Calibri" charset="0"/>
                <a:cs typeface="Calibri" charset="0"/>
                <a:sym typeface="Calibri" charset="0"/>
              </a:rPr>
              <a:t>    Well… no</a:t>
            </a:r>
            <a:endParaRPr lang="en-US" dirty="0" smtClean="0">
              <a:solidFill>
                <a:srgbClr val="000000"/>
              </a:solidFill>
              <a:latin typeface="Calibri" charset="0"/>
              <a:ea typeface="Calibri" charset="0"/>
              <a:cs typeface="Calibri" charset="0"/>
              <a:sym typeface="Calibri" charset="0"/>
            </a:endParaRP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It’s still a big, complex</a:t>
            </a:r>
            <a:r>
              <a:rPr lang="en-US" baseline="0" dirty="0" smtClean="0">
                <a:solidFill>
                  <a:srgbClr val="000000"/>
                </a:solidFill>
                <a:latin typeface="Calibri" charset="0"/>
                <a:ea typeface="Calibri" charset="0"/>
                <a:cs typeface="Calibri" charset="0"/>
                <a:sym typeface="Calibri" charset="0"/>
              </a:rPr>
              <a:t> </a:t>
            </a:r>
            <a:r>
              <a:rPr lang="en-US" dirty="0" smtClean="0">
                <a:solidFill>
                  <a:srgbClr val="000000"/>
                </a:solidFill>
                <a:latin typeface="Calibri" charset="0"/>
                <a:ea typeface="Calibri" charset="0"/>
                <a:cs typeface="Calibri" charset="0"/>
                <a:sym typeface="Calibri" charset="0"/>
              </a:rPr>
              <a:t>issue.</a:t>
            </a: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KIM’s </a:t>
            </a:r>
            <a:r>
              <a:rPr lang="en-US" dirty="0">
                <a:solidFill>
                  <a:srgbClr val="000000"/>
                </a:solidFill>
                <a:latin typeface="Calibri" charset="0"/>
                <a:ea typeface="Calibri" charset="0"/>
                <a:cs typeface="Calibri" charset="0"/>
                <a:sym typeface="Calibri" charset="0"/>
              </a:rPr>
              <a:t>default implementation is more of a data storage system than a provisioning system.  It does not have any built-in code to scan other systems for identity/role information.  Those hooks would have to be built by your institutions.</a:t>
            </a:r>
          </a:p>
          <a:p>
            <a:pPr eaLnBrk="1" hangingPunct="1"/>
            <a:endParaRPr lang="en-US" dirty="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KIM </a:t>
            </a:r>
            <a:r>
              <a:rPr lang="en-US" dirty="0">
                <a:solidFill>
                  <a:srgbClr val="000000"/>
                </a:solidFill>
                <a:latin typeface="Calibri" charset="0"/>
                <a:ea typeface="Calibri" charset="0"/>
                <a:cs typeface="Calibri" charset="0"/>
                <a:sym typeface="Calibri" charset="0"/>
              </a:rPr>
              <a:t>is not an identity aggregation system</a:t>
            </a:r>
            <a:r>
              <a:rPr lang="en-US" dirty="0" smtClean="0">
                <a:solidFill>
                  <a:srgbClr val="000000"/>
                </a:solidFill>
                <a:latin typeface="Calibri" charset="0"/>
                <a:ea typeface="Calibri" charset="0"/>
                <a:cs typeface="Calibri" charset="0"/>
                <a:sym typeface="Calibri"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Calibri" charset="0"/>
                <a:ea typeface="Calibri" charset="0"/>
                <a:cs typeface="Calibri" charset="0"/>
                <a:sym typeface="Calibri" charset="0"/>
              </a:rPr>
              <a:t>One of the things that some other systems (like the proposed JA-SIG Open Registry and Microsoft’s Identity Lifecycle Management) provide tools for aggregating identity data from multiple sources (HR system, Student system, etc.).  </a:t>
            </a: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1"/>
          <p:cNvSpPr>
            <a:spLocks noGrp="1" noRot="1" noChangeAspect="1" noChangeArrowheads="1"/>
          </p:cNvSpPr>
          <p:nvPr>
            <p:ph type="sldImg"/>
          </p:nvPr>
        </p:nvSpPr>
        <p:spPr>
          <a:solidFill>
            <a:srgbClr val="FFFFFF"/>
          </a:solidFill>
          <a:ln/>
        </p:spPr>
      </p:sp>
      <p:sp>
        <p:nvSpPr>
          <p:cNvPr id="132099"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Identity Management Service</a:t>
            </a:r>
          </a:p>
          <a:p>
            <a:pPr eaLnBrk="1" hangingPunct="1"/>
            <a:r>
              <a:rPr lang="en-US">
                <a:solidFill>
                  <a:srgbClr val="000000"/>
                </a:solidFill>
                <a:latin typeface="Calibri" charset="0"/>
                <a:ea typeface="Calibri" charset="0"/>
                <a:cs typeface="Calibri" charset="0"/>
                <a:sym typeface="Calibri" charset="0"/>
              </a:rPr>
              <a:t>	This service is a wrapper around the identity, group, permission, and responsibility services.  It is intended to run locally within the Rice client application.  It will access the other services off the Kuali Service Bus as needed.  It provides caching of results locally to prevent expensive network access.  It also has some API methods to purge portions of the cache as needed.</a:t>
            </a:r>
          </a:p>
          <a:p>
            <a:pPr eaLnBrk="1" hangingPunct="1"/>
            <a:r>
              <a:rPr lang="en-US">
                <a:solidFill>
                  <a:srgbClr val="000000"/>
                </a:solidFill>
                <a:latin typeface="Calibri" charset="0"/>
                <a:ea typeface="Calibri" charset="0"/>
                <a:cs typeface="Calibri" charset="0"/>
                <a:sym typeface="Calibri" charset="0"/>
              </a:rPr>
              <a:t>Roles are not in this service mainly to enforce the nature of permission checks.  (Previously, many “permission” checks were done by checking the user’s membership in a group (pre-KIM).  This separation was made so that explicit role checks must be a conscious decision on the part of the developer.</a:t>
            </a:r>
          </a:p>
          <a:p>
            <a:pPr eaLnBrk="1" hangingPunct="1"/>
            <a:r>
              <a:rPr lang="en-US">
                <a:solidFill>
                  <a:srgbClr val="000000"/>
                </a:solidFill>
                <a:latin typeface="Calibri Bold" charset="0"/>
                <a:ea typeface="Calibri Bold" charset="0"/>
                <a:cs typeface="Calibri Bold" charset="0"/>
                <a:sym typeface="Calibri Bold" charset="0"/>
              </a:rPr>
              <a:t>Role Management Service</a:t>
            </a:r>
          </a:p>
          <a:p>
            <a:pPr eaLnBrk="1" hangingPunct="1"/>
            <a:r>
              <a:rPr lang="en-US">
                <a:solidFill>
                  <a:srgbClr val="000000"/>
                </a:solidFill>
                <a:latin typeface="Calibri" charset="0"/>
                <a:ea typeface="Calibri" charset="0"/>
                <a:cs typeface="Calibri" charset="0"/>
                <a:sym typeface="Calibri" charset="0"/>
              </a:rPr>
              <a:t>	This service is to roles what the IdM service is to the other four services.</a:t>
            </a:r>
          </a:p>
          <a:p>
            <a:pPr eaLnBrk="1" hangingPunct="1"/>
            <a:r>
              <a:rPr lang="en-US">
                <a:solidFill>
                  <a:srgbClr val="000000"/>
                </a:solidFill>
                <a:latin typeface="Calibri Bold" charset="0"/>
                <a:ea typeface="Calibri Bold" charset="0"/>
                <a:cs typeface="Calibri Bold" charset="0"/>
                <a:sym typeface="Calibri Bold" charset="0"/>
              </a:rPr>
              <a:t>Person Service</a:t>
            </a:r>
          </a:p>
          <a:p>
            <a:pPr eaLnBrk="1" hangingPunct="1"/>
            <a:r>
              <a:rPr lang="en-US">
                <a:solidFill>
                  <a:srgbClr val="000000"/>
                </a:solidFill>
                <a:latin typeface="Calibri" charset="0"/>
                <a:ea typeface="Calibri" charset="0"/>
                <a:cs typeface="Calibri" charset="0"/>
                <a:sym typeface="Calibri" charset="0"/>
              </a:rPr>
              <a:t>	The person service provides an abstraction and simplification of the KIM data model for use by the core KNS components.  Most usage of person/entity data is covered by the data attributes on the person object.  It takes the default information from the Entity/Principal and mostly flattens it into a simpler object.  Within the KNS, in most cases, only the Person object is used.</a:t>
            </a:r>
          </a:p>
          <a:p>
            <a:pPr eaLnBrk="1" hangingPunct="1"/>
            <a:r>
              <a:rPr lang="en-US">
                <a:solidFill>
                  <a:srgbClr val="000000"/>
                </a:solidFill>
                <a:latin typeface="Calibri Bold" charset="0"/>
                <a:ea typeface="Calibri Bold" charset="0"/>
                <a:cs typeface="Calibri Bold" charset="0"/>
                <a:sym typeface="Calibri Bold" charset="0"/>
              </a:rPr>
              <a:t>Identity Archive Service</a:t>
            </a:r>
          </a:p>
          <a:p>
            <a:pPr eaLnBrk="1" hangingPunct="1"/>
            <a:r>
              <a:rPr lang="en-US">
                <a:solidFill>
                  <a:srgbClr val="000000"/>
                </a:solidFill>
                <a:latin typeface="Calibri" charset="0"/>
                <a:ea typeface="Calibri" charset="0"/>
                <a:cs typeface="Calibri" charset="0"/>
                <a:sym typeface="Calibri" charset="0"/>
              </a:rPr>
              <a:t>	This optional service sits behind the identity service.  It’s purpose is to archive a very limited subset of the most current data on each principal that it sees.  If the user is ever removed from the identity management system completely, the data will be pulled from this service so that information like principal name, entity name, and email address can still be displayed on old document route logs.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1"/>
          <p:cNvSpPr>
            <a:spLocks noGrp="1" noRot="1" noChangeAspect="1" noChangeArrowheads="1"/>
          </p:cNvSpPr>
          <p:nvPr>
            <p:ph type="sldImg"/>
          </p:nvPr>
        </p:nvSpPr>
        <p:spPr>
          <a:solidFill>
            <a:srgbClr val="FFFFFF"/>
          </a:solidFill>
          <a:ln/>
        </p:spPr>
      </p:sp>
      <p:sp>
        <p:nvSpPr>
          <p:cNvPr id="130051"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Identity Management Service</a:t>
            </a:r>
          </a:p>
          <a:p>
            <a:pPr eaLnBrk="1" hangingPunct="1"/>
            <a:r>
              <a:rPr lang="en-US">
                <a:solidFill>
                  <a:srgbClr val="000000"/>
                </a:solidFill>
                <a:latin typeface="Calibri" charset="0"/>
                <a:ea typeface="Calibri" charset="0"/>
                <a:cs typeface="Calibri" charset="0"/>
                <a:sym typeface="Calibri" charset="0"/>
              </a:rPr>
              <a:t>	This service is a wrapper around the identity, group, permission, and responsibility services.  It is intended to run locally within the Rice client application.  It will access the other services off the Kuali Service Bus as needed.  It provides caching of results locally to prevent expensive network access.  It also has some API methods to purge portions of the cache as needed.</a:t>
            </a:r>
          </a:p>
          <a:p>
            <a:pPr eaLnBrk="1" hangingPunct="1"/>
            <a:r>
              <a:rPr lang="en-US">
                <a:solidFill>
                  <a:srgbClr val="000000"/>
                </a:solidFill>
                <a:latin typeface="Calibri" charset="0"/>
                <a:ea typeface="Calibri" charset="0"/>
                <a:cs typeface="Calibri" charset="0"/>
                <a:sym typeface="Calibri" charset="0"/>
              </a:rPr>
              <a:t>Roles are not in this service mainly to enforce the nature of permission checks.  (Previously, many “permission” checks were done by checking the user’s membership in a group (pre-KIM).  This separation was made so that explicit role checks must be a conscious decision on the part of the developer.</a:t>
            </a:r>
          </a:p>
          <a:p>
            <a:pPr eaLnBrk="1" hangingPunct="1"/>
            <a:r>
              <a:rPr lang="en-US">
                <a:solidFill>
                  <a:srgbClr val="000000"/>
                </a:solidFill>
                <a:latin typeface="Calibri Bold" charset="0"/>
                <a:ea typeface="Calibri Bold" charset="0"/>
                <a:cs typeface="Calibri Bold" charset="0"/>
                <a:sym typeface="Calibri Bold" charset="0"/>
              </a:rPr>
              <a:t>Role Management Service</a:t>
            </a:r>
          </a:p>
          <a:p>
            <a:pPr eaLnBrk="1" hangingPunct="1"/>
            <a:r>
              <a:rPr lang="en-US">
                <a:solidFill>
                  <a:srgbClr val="000000"/>
                </a:solidFill>
                <a:latin typeface="Calibri" charset="0"/>
                <a:ea typeface="Calibri" charset="0"/>
                <a:cs typeface="Calibri" charset="0"/>
                <a:sym typeface="Calibri" charset="0"/>
              </a:rPr>
              <a:t>	This service is to roles what the IdM service is to the other four services.</a:t>
            </a:r>
          </a:p>
          <a:p>
            <a:pPr eaLnBrk="1" hangingPunct="1"/>
            <a:r>
              <a:rPr lang="en-US">
                <a:solidFill>
                  <a:srgbClr val="000000"/>
                </a:solidFill>
                <a:latin typeface="Calibri Bold" charset="0"/>
                <a:ea typeface="Calibri Bold" charset="0"/>
                <a:cs typeface="Calibri Bold" charset="0"/>
                <a:sym typeface="Calibri Bold" charset="0"/>
              </a:rPr>
              <a:t>Person Service</a:t>
            </a:r>
          </a:p>
          <a:p>
            <a:pPr eaLnBrk="1" hangingPunct="1"/>
            <a:r>
              <a:rPr lang="en-US">
                <a:solidFill>
                  <a:srgbClr val="000000"/>
                </a:solidFill>
                <a:latin typeface="Calibri" charset="0"/>
                <a:ea typeface="Calibri" charset="0"/>
                <a:cs typeface="Calibri" charset="0"/>
                <a:sym typeface="Calibri" charset="0"/>
              </a:rPr>
              <a:t>	The person service provides an abstraction and simplification of the KIM data model for use by the core KNS components.  Most usage of person/entity data is covered by the data attributes on the person object.  It takes the default information from the Entity/Principal and mostly flattens it into a simpler object.  Within the KNS, in most cases, only the Person object is used.</a:t>
            </a:r>
          </a:p>
          <a:p>
            <a:pPr eaLnBrk="1" hangingPunct="1"/>
            <a:r>
              <a:rPr lang="en-US">
                <a:solidFill>
                  <a:srgbClr val="000000"/>
                </a:solidFill>
                <a:latin typeface="Calibri Bold" charset="0"/>
                <a:ea typeface="Calibri Bold" charset="0"/>
                <a:cs typeface="Calibri Bold" charset="0"/>
                <a:sym typeface="Calibri Bold" charset="0"/>
              </a:rPr>
              <a:t>Identity Archive Service</a:t>
            </a:r>
          </a:p>
          <a:p>
            <a:pPr eaLnBrk="1" hangingPunct="1"/>
            <a:r>
              <a:rPr lang="en-US">
                <a:solidFill>
                  <a:srgbClr val="000000"/>
                </a:solidFill>
                <a:latin typeface="Calibri" charset="0"/>
                <a:ea typeface="Calibri" charset="0"/>
                <a:cs typeface="Calibri" charset="0"/>
                <a:sym typeface="Calibri" charset="0"/>
              </a:rPr>
              <a:t>	This optional service sits behind the identity service.  It’s purpose is to archive a very limited subset of the most current data on each principal that it sees.  If the user is ever removed from the identity management system completely, the data will be pulled from this service so that information like principal name, entity name, and email address can still be displayed on old document route logs.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1"/>
          <p:cNvSpPr>
            <a:spLocks noGrp="1" noRot="1" noChangeAspect="1" noChangeArrowheads="1" noTextEdit="1"/>
          </p:cNvSpPr>
          <p:nvPr>
            <p:ph type="sldImg"/>
          </p:nvPr>
        </p:nvSpPr>
        <p:spPr>
          <a:solidFill>
            <a:srgbClr val="FFFFFF"/>
          </a:solidFill>
          <a:ln/>
        </p:spPr>
      </p:sp>
      <p:sp>
        <p:nvSpPr>
          <p:cNvPr id="237571"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1"/>
          <p:cNvSpPr>
            <a:spLocks noGrp="1" noRot="1" noChangeAspect="1" noChangeArrowheads="1" noTextEdit="1"/>
          </p:cNvSpPr>
          <p:nvPr>
            <p:ph type="sldImg"/>
          </p:nvPr>
        </p:nvSpPr>
        <p:spPr>
          <a:solidFill>
            <a:srgbClr val="FFFFFF"/>
          </a:solidFill>
          <a:ln/>
        </p:spPr>
      </p:sp>
      <p:sp>
        <p:nvSpPr>
          <p:cNvPr id="239619"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1"/>
          <p:cNvSpPr>
            <a:spLocks noGrp="1" noRot="1" noChangeAspect="1" noChangeArrowheads="1" noTextEdit="1"/>
          </p:cNvSpPr>
          <p:nvPr>
            <p:ph type="sldImg"/>
          </p:nvPr>
        </p:nvSpPr>
        <p:spPr>
          <a:solidFill>
            <a:srgbClr val="FFFFFF"/>
          </a:solidFill>
          <a:ln/>
        </p:spPr>
      </p:sp>
      <p:sp>
        <p:nvSpPr>
          <p:cNvPr id="241667"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1"/>
          <p:cNvSpPr>
            <a:spLocks noGrp="1" noRot="1" noChangeAspect="1" noChangeArrowheads="1" noTextEdit="1"/>
          </p:cNvSpPr>
          <p:nvPr>
            <p:ph type="sldImg"/>
          </p:nvPr>
        </p:nvSpPr>
        <p:spPr>
          <a:solidFill>
            <a:srgbClr val="FFFFFF"/>
          </a:solidFill>
          <a:ln/>
        </p:spPr>
      </p:sp>
      <p:sp>
        <p:nvSpPr>
          <p:cNvPr id="243715"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1"/>
          <p:cNvSpPr>
            <a:spLocks noGrp="1" noRot="1" noChangeAspect="1" noChangeArrowheads="1" noTextEdit="1"/>
          </p:cNvSpPr>
          <p:nvPr>
            <p:ph type="sldImg"/>
          </p:nvPr>
        </p:nvSpPr>
        <p:spPr>
          <a:solidFill>
            <a:srgbClr val="FFFFFF"/>
          </a:solidFill>
          <a:ln/>
        </p:spPr>
      </p:sp>
      <p:sp>
        <p:nvSpPr>
          <p:cNvPr id="245763"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1"/>
          <p:cNvSpPr>
            <a:spLocks noGrp="1" noRot="1" noChangeAspect="1" noChangeArrowheads="1" noTextEdit="1"/>
          </p:cNvSpPr>
          <p:nvPr>
            <p:ph type="sldImg"/>
          </p:nvPr>
        </p:nvSpPr>
        <p:spPr>
          <a:solidFill>
            <a:srgbClr val="FFFFFF"/>
          </a:solidFill>
          <a:ln/>
        </p:spPr>
      </p:sp>
      <p:sp>
        <p:nvSpPr>
          <p:cNvPr id="247811"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Rectangle 1"/>
          <p:cNvSpPr>
            <a:spLocks noGrp="1" noRot="1" noChangeAspect="1" noChangeArrowheads="1" noTextEdit="1"/>
          </p:cNvSpPr>
          <p:nvPr>
            <p:ph type="sldImg"/>
          </p:nvPr>
        </p:nvSpPr>
        <p:spPr>
          <a:solidFill>
            <a:srgbClr val="FFFFFF"/>
          </a:solidFill>
          <a:ln/>
        </p:spPr>
      </p:sp>
      <p:sp>
        <p:nvSpPr>
          <p:cNvPr id="249859" name="Rectangle 2"/>
          <p:cNvSpPr>
            <a:spLocks noGrp="1" noChangeArrowheads="1"/>
          </p:cNvSpPr>
          <p:nvPr>
            <p:ph type="body" idx="1"/>
          </p:nvPr>
        </p:nvSpPr>
        <p:spPr>
          <a:noFill/>
          <a:ln/>
        </p:spPr>
        <p:txBody>
          <a:bodyPr/>
          <a:lstStyle/>
          <a:p>
            <a:pPr eaLnBrk="1" hangingPunct="1"/>
            <a:r>
              <a:rPr lang="en-US" dirty="0" smtClean="0">
                <a:solidFill>
                  <a:srgbClr val="000000"/>
                </a:solidFill>
                <a:latin typeface="Calibri" charset="0"/>
                <a:ea typeface="Calibri" charset="0"/>
                <a:cs typeface="Calibri" charset="0"/>
                <a:sym typeface="Calibri" charset="0"/>
              </a:rPr>
              <a:t>Very important to start by making a plan</a:t>
            </a:r>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1"/>
          <p:cNvSpPr>
            <a:spLocks noGrp="1" noRot="1" noChangeAspect="1" noChangeArrowheads="1" noTextEdit="1"/>
          </p:cNvSpPr>
          <p:nvPr>
            <p:ph type="sldImg"/>
          </p:nvPr>
        </p:nvSpPr>
        <p:spPr>
          <a:solidFill>
            <a:srgbClr val="FFFFFF"/>
          </a:solidFill>
          <a:ln/>
        </p:spPr>
      </p:sp>
      <p:sp>
        <p:nvSpPr>
          <p:cNvPr id="237571"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1"/>
          <p:cNvSpPr>
            <a:spLocks noGrp="1" noRot="1" noChangeAspect="1" noChangeArrowheads="1"/>
          </p:cNvSpPr>
          <p:nvPr>
            <p:ph type="sldImg"/>
          </p:nvPr>
        </p:nvSpPr>
        <p:spPr>
          <a:solidFill>
            <a:srgbClr val="FFFFFF"/>
          </a:solidFill>
          <a:ln/>
        </p:spPr>
      </p:sp>
      <p:sp>
        <p:nvSpPr>
          <p:cNvPr id="84995" name="Rectangle 2"/>
          <p:cNvSpPr>
            <a:spLocks noGrp="1" noChangeArrowheads="1"/>
          </p:cNvSpPr>
          <p:nvPr>
            <p:ph type="body" idx="1"/>
          </p:nvPr>
        </p:nvSpPr>
        <p:spPr>
          <a:noFill/>
          <a:ln/>
        </p:spPr>
        <p:txBody>
          <a:bodyPr/>
          <a:lstStyle/>
          <a:p>
            <a:pPr eaLnBrk="1" hangingPunct="1"/>
            <a:r>
              <a:rPr lang="en-US" dirty="0">
                <a:solidFill>
                  <a:srgbClr val="000000"/>
                </a:solidFill>
                <a:latin typeface="Calibri" charset="0"/>
                <a:ea typeface="Calibri" charset="0"/>
                <a:cs typeface="Calibri" charset="0"/>
                <a:sym typeface="Calibri" charset="0"/>
              </a:rPr>
              <a:t>When Kuali started, </a:t>
            </a:r>
            <a:r>
              <a:rPr lang="en-US" dirty="0" smtClean="0">
                <a:solidFill>
                  <a:srgbClr val="000000"/>
                </a:solidFill>
                <a:latin typeface="Calibri" charset="0"/>
                <a:ea typeface="Calibri" charset="0"/>
                <a:cs typeface="Calibri" charset="0"/>
                <a:sym typeface="Calibri" charset="0"/>
              </a:rPr>
              <a:t>single </a:t>
            </a:r>
            <a:r>
              <a:rPr lang="en-US" dirty="0">
                <a:solidFill>
                  <a:srgbClr val="000000"/>
                </a:solidFill>
                <a:latin typeface="Calibri" charset="0"/>
                <a:ea typeface="Calibri" charset="0"/>
                <a:cs typeface="Calibri" charset="0"/>
                <a:sym typeface="Calibri" charset="0"/>
              </a:rPr>
              <a:t>focus: KFS.  About two years in, the KRA component started and we realized that we had build an infrastructure upon which we could build multiple systems but that infrastructure was embedded in KFS.  From that, the Rice project was created and extracted.  User maintenance was part of rice, but not in a way which would be usable between multiple enterprise-level systems.</a:t>
            </a:r>
          </a:p>
          <a:p>
            <a:pPr eaLnBrk="1" hangingPunct="1"/>
            <a:endParaRPr lang="en-US" dirty="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members </a:t>
            </a:r>
            <a:r>
              <a:rPr lang="en-US" dirty="0">
                <a:solidFill>
                  <a:srgbClr val="000000"/>
                </a:solidFill>
                <a:latin typeface="Calibri" charset="0"/>
                <a:ea typeface="Calibri" charset="0"/>
                <a:cs typeface="Calibri" charset="0"/>
                <a:sym typeface="Calibri" charset="0"/>
              </a:rPr>
              <a:t>from the Kuali projects met to discuss what would be needed for the projects to be able to use the Rice framework as a core going </a:t>
            </a:r>
            <a:r>
              <a:rPr lang="en-US" dirty="0" smtClean="0">
                <a:solidFill>
                  <a:srgbClr val="000000"/>
                </a:solidFill>
                <a:latin typeface="Calibri" charset="0"/>
                <a:ea typeface="Calibri" charset="0"/>
                <a:cs typeface="Calibri" charset="0"/>
                <a:sym typeface="Calibri" charset="0"/>
              </a:rPr>
              <a:t>forward. </a:t>
            </a:r>
          </a:p>
          <a:p>
            <a:pPr eaLnBrk="1" hangingPunct="1"/>
            <a:r>
              <a:rPr lang="en-US" dirty="0" smtClean="0">
                <a:solidFill>
                  <a:srgbClr val="000000"/>
                </a:solidFill>
                <a:latin typeface="Calibri" charset="0"/>
                <a:ea typeface="Calibri" charset="0"/>
                <a:cs typeface="Calibri" charset="0"/>
                <a:sym typeface="Calibri" charset="0"/>
              </a:rPr>
              <a:t>From </a:t>
            </a:r>
            <a:r>
              <a:rPr lang="en-US" dirty="0">
                <a:solidFill>
                  <a:srgbClr val="000000"/>
                </a:solidFill>
                <a:latin typeface="Calibri" charset="0"/>
                <a:ea typeface="Calibri" charset="0"/>
                <a:cs typeface="Calibri" charset="0"/>
                <a:sym typeface="Calibri" charset="0"/>
              </a:rPr>
              <a:t>those discussions, it was decided that a unified identity/roles/permissions system would be needed to prevent every Kuali application from going their own way as well as to simplify the implementation of multiple Kuali applications within a single institution.</a:t>
            </a: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Consistent,</a:t>
            </a:r>
            <a:r>
              <a:rPr lang="en-US" baseline="0" dirty="0" smtClean="0">
                <a:solidFill>
                  <a:srgbClr val="000000"/>
                </a:solidFill>
                <a:latin typeface="Calibri" charset="0"/>
                <a:ea typeface="Calibri" charset="0"/>
                <a:cs typeface="Calibri" charset="0"/>
                <a:sym typeface="Calibri" charset="0"/>
              </a:rPr>
              <a:t> Centralized, yet flexible.</a:t>
            </a:r>
          </a:p>
          <a:p>
            <a:pPr eaLnBrk="1" hangingPunct="1"/>
            <a:r>
              <a:rPr lang="en-US" baseline="0" dirty="0" smtClean="0">
                <a:solidFill>
                  <a:srgbClr val="000000"/>
                </a:solidFill>
                <a:latin typeface="Calibri" charset="0"/>
                <a:ea typeface="Calibri" charset="0"/>
                <a:cs typeface="Calibri" charset="0"/>
                <a:sym typeface="Calibri" charset="0"/>
              </a:rPr>
              <a:t>SOA Architecture – integrate with several types of systems</a:t>
            </a:r>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solidFill>
            <a:srgbClr val="FFFFFF"/>
          </a:solidFill>
          <a:ln/>
        </p:spPr>
      </p:sp>
      <p:sp>
        <p:nvSpPr>
          <p:cNvPr id="81923" name="Rectangle 2"/>
          <p:cNvSpPr>
            <a:spLocks noGrp="1" noChangeArrowheads="1"/>
          </p:cNvSpPr>
          <p:nvPr>
            <p:ph type="body" idx="1"/>
          </p:nvPr>
        </p:nvSpPr>
        <p:spPr>
          <a:noFill/>
          <a:ln/>
        </p:spPr>
        <p:txBody>
          <a:bodyPr/>
          <a:lstStyle/>
          <a:p>
            <a:pPr eaLnBrk="1" hangingPunct="1"/>
            <a:r>
              <a:rPr lang="en-US" dirty="0">
                <a:solidFill>
                  <a:srgbClr val="000000"/>
                </a:solidFill>
                <a:latin typeface="Calibri" charset="0"/>
                <a:sym typeface="Calibri" charset="0"/>
              </a:rPr>
              <a:t>However, they are using multiple authentication mechanisms – native Active Directory, Shibboleth, and Central Authentication Service.  In order to implement KIM, even in this relatively simple but non-Kuali case, custom connectors will have to be written to pull data from PeopleSoft.  Additional work will need to be done on the Active Directory side.  Fortunately, Indiana has already completed or is in the process of completing most of this work.  Eric will talk about this in more detail when we get to the case studies near the end of the workshop.</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solidFill>
            <a:srgbClr val="FFFFFF"/>
          </a:solidFill>
          <a:ln/>
        </p:spPr>
      </p:sp>
      <p:sp>
        <p:nvSpPr>
          <p:cNvPr id="79875"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solidFill>
            <a:srgbClr val="FFFFFF"/>
          </a:solidFill>
          <a:ln/>
        </p:spPr>
      </p:sp>
      <p:sp>
        <p:nvSpPr>
          <p:cNvPr id="82947"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solidFill>
            <a:srgbClr val="FFFFFF"/>
          </a:solidFill>
          <a:ln/>
        </p:spPr>
      </p:sp>
      <p:sp>
        <p:nvSpPr>
          <p:cNvPr id="83971"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solidFill>
            <a:srgbClr val="FFFFFF"/>
          </a:solidFill>
          <a:ln/>
        </p:spPr>
      </p:sp>
      <p:sp>
        <p:nvSpPr>
          <p:cNvPr id="84995"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solidFill>
            <a:srgbClr val="FFFFFF"/>
          </a:solidFill>
          <a:ln/>
        </p:spPr>
      </p:sp>
      <p:sp>
        <p:nvSpPr>
          <p:cNvPr id="86019"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solidFill>
            <a:srgbClr val="FFFFFF"/>
          </a:solidFill>
          <a:ln/>
        </p:spPr>
      </p:sp>
      <p:sp>
        <p:nvSpPr>
          <p:cNvPr id="87043"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solidFill>
            <a:srgbClr val="FFFFFF"/>
          </a:solidFill>
          <a:ln/>
        </p:spPr>
      </p:sp>
      <p:sp>
        <p:nvSpPr>
          <p:cNvPr id="88067"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solidFill>
            <a:srgbClr val="FFFFFF"/>
          </a:solidFill>
          <a:ln/>
        </p:spPr>
      </p:sp>
      <p:sp>
        <p:nvSpPr>
          <p:cNvPr id="89091"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solidFill>
            <a:srgbClr val="FFFFFF"/>
          </a:solidFill>
          <a:ln/>
        </p:spPr>
      </p:sp>
      <p:sp>
        <p:nvSpPr>
          <p:cNvPr id="90115"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1"/>
          <p:cNvSpPr>
            <a:spLocks noGrp="1" noRot="1" noChangeAspect="1" noChangeArrowheads="1"/>
          </p:cNvSpPr>
          <p:nvPr>
            <p:ph type="sldImg"/>
          </p:nvPr>
        </p:nvSpPr>
        <p:spPr>
          <a:solidFill>
            <a:srgbClr val="FFFFFF"/>
          </a:solidFill>
          <a:ln/>
        </p:spPr>
      </p:sp>
      <p:sp>
        <p:nvSpPr>
          <p:cNvPr id="87043" name="Rectangle 2"/>
          <p:cNvSpPr>
            <a:spLocks noGrp="1" noChangeArrowheads="1"/>
          </p:cNvSpPr>
          <p:nvPr>
            <p:ph type="body" idx="1"/>
          </p:nvPr>
        </p:nvSpPr>
        <p:spPr>
          <a:noFill/>
          <a:ln/>
        </p:spPr>
        <p:txBody>
          <a:bodyPr/>
          <a:lstStyle/>
          <a:p>
            <a:pPr eaLnBrk="1" hangingPunct="1"/>
            <a:r>
              <a:rPr lang="en-US" dirty="0" smtClean="0">
                <a:solidFill>
                  <a:srgbClr val="000000"/>
                </a:solidFill>
                <a:latin typeface="Calibri" charset="0"/>
                <a:ea typeface="Calibri" charset="0"/>
                <a:cs typeface="Calibri" charset="0"/>
                <a:sym typeface="Calibri" charset="0"/>
              </a:rPr>
              <a:t>This is what has evolved in</a:t>
            </a:r>
            <a:r>
              <a:rPr lang="en-US" baseline="0" dirty="0" smtClean="0">
                <a:solidFill>
                  <a:srgbClr val="000000"/>
                </a:solidFill>
                <a:latin typeface="Calibri" charset="0"/>
                <a:ea typeface="Calibri" charset="0"/>
                <a:cs typeface="Calibri" charset="0"/>
                <a:sym typeface="Calibri" charset="0"/>
              </a:rPr>
              <a:t> the past generations of software.</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From isolated solutions</a:t>
            </a:r>
          </a:p>
          <a:p>
            <a:pPr eaLnBrk="1" hangingPunct="1">
              <a:buFontTx/>
              <a:buChar char="-"/>
            </a:pPr>
            <a:r>
              <a:rPr lang="en-US" baseline="0" dirty="0" smtClean="0">
                <a:solidFill>
                  <a:srgbClr val="000000"/>
                </a:solidFill>
                <a:latin typeface="Calibri" charset="0"/>
                <a:ea typeface="Calibri" charset="0"/>
                <a:cs typeface="Calibri" charset="0"/>
                <a:sym typeface="Calibri" charset="0"/>
              </a:rPr>
              <a:t>Hard to maintain, keep current, scattered, </a:t>
            </a:r>
          </a:p>
          <a:p>
            <a:pPr eaLnBrk="1" hangingPunct="1">
              <a:buFontTx/>
              <a:buChar char="-"/>
            </a:pPr>
            <a:r>
              <a:rPr lang="en-US" baseline="0" dirty="0" smtClean="0">
                <a:solidFill>
                  <a:srgbClr val="000000"/>
                </a:solidFill>
                <a:latin typeface="Calibri" charset="0"/>
                <a:ea typeface="Calibri" charset="0"/>
                <a:cs typeface="Calibri" charset="0"/>
                <a:sym typeface="Calibri" charset="0"/>
              </a:rPr>
              <a:t>duplication of effort to both developers and users </a:t>
            </a:r>
          </a:p>
          <a:p>
            <a:pPr eaLnBrk="1" hangingPunct="1">
              <a:buFontTx/>
              <a:buChar char="-"/>
            </a:pPr>
            <a:endParaRPr lang="en-US" baseline="0" dirty="0" smtClean="0">
              <a:solidFill>
                <a:srgbClr val="000000"/>
              </a:solidFill>
              <a:latin typeface="Calibri" charset="0"/>
              <a:ea typeface="Calibri" charset="0"/>
              <a:cs typeface="Calibri" charset="0"/>
              <a:sym typeface="Calibri" charset="0"/>
            </a:endParaRPr>
          </a:p>
          <a:p>
            <a:pPr eaLnBrk="1" hangingPunct="1">
              <a:buFontTx/>
              <a:buChar char="-"/>
            </a:pPr>
            <a:r>
              <a:rPr lang="en-US" baseline="0" dirty="0" smtClean="0">
                <a:solidFill>
                  <a:srgbClr val="000000"/>
                </a:solidFill>
                <a:latin typeface="Calibri" charset="0"/>
                <a:ea typeface="Calibri" charset="0"/>
                <a:cs typeface="Calibri" charset="0"/>
                <a:sym typeface="Calibri" charset="0"/>
              </a:rPr>
              <a:t>To a common, integrated IDM solution.</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endParaRPr lang="en-US" dirty="0" smtClean="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solidFill>
            <a:srgbClr val="FFFFFF"/>
          </a:solidFill>
          <a:ln/>
        </p:spPr>
      </p:sp>
      <p:sp>
        <p:nvSpPr>
          <p:cNvPr id="91139"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sym typeface="Calibri" charset="0"/>
              </a:rPr>
              <a:t>It’s also possible to integrate Kim with your institutions LDAP server.</a:t>
            </a:r>
          </a:p>
          <a:p>
            <a:pPr eaLnBrk="1" hangingPunct="1"/>
            <a:r>
              <a:rPr lang="en-US">
                <a:solidFill>
                  <a:srgbClr val="000000"/>
                </a:solidFill>
                <a:latin typeface="Calibri" charset="0"/>
                <a:sym typeface="Calibri" charset="0"/>
              </a:rPr>
              <a:t>A few institutions have already done this.</a:t>
            </a:r>
          </a:p>
          <a:p>
            <a:pPr eaLnBrk="1" hangingPunct="1"/>
            <a:r>
              <a:rPr lang="en-US">
                <a:solidFill>
                  <a:srgbClr val="000000"/>
                </a:solidFill>
                <a:latin typeface="Calibri" charset="0"/>
                <a:sym typeface="Calibri" charset="0"/>
              </a:rPr>
              <a:t>Including UofA, SJDC, and UCDavis.</a:t>
            </a:r>
          </a:p>
          <a:p>
            <a:pPr eaLnBrk="1" hangingPunct="1"/>
            <a:endParaRPr lang="en-US">
              <a:solidFill>
                <a:srgbClr val="000000"/>
              </a:solidFill>
              <a:latin typeface="Calibri" charset="0"/>
              <a:sym typeface="Calibri" charset="0"/>
            </a:endParaRPr>
          </a:p>
          <a:p>
            <a:pPr eaLnBrk="1" hangingPunct="1"/>
            <a:r>
              <a:rPr lang="en-US">
                <a:solidFill>
                  <a:srgbClr val="000000"/>
                </a:solidFill>
                <a:latin typeface="Calibri" charset="0"/>
                <a:sym typeface="Calibri" charset="0"/>
              </a:rPr>
              <a:t>Another approach would be to use CAS and configure CAS to connect to LDAP datasource</a:t>
            </a:r>
          </a:p>
          <a:p>
            <a:pPr eaLnBrk="1" hangingPunct="1"/>
            <a:endParaRPr lang="en-US">
              <a:solidFill>
                <a:srgbClr val="000000"/>
              </a:solidFill>
              <a:latin typeface="Calibri" charset="0"/>
              <a:sym typeface="Calibri" charset="0"/>
            </a:endParaRPr>
          </a:p>
          <a:p>
            <a:pPr eaLnBrk="1" hangingPunct="1"/>
            <a:r>
              <a:rPr lang="en-US">
                <a:solidFill>
                  <a:srgbClr val="000000"/>
                </a:solidFill>
                <a:latin typeface="Calibri" charset="0"/>
                <a:sym typeface="Calibri" charset="0"/>
              </a:rPr>
              <a:t>Let’s take a closer look as UofA’s implementation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solidFill>
            <a:srgbClr val="FFFFFF"/>
          </a:solidFill>
          <a:ln/>
        </p:spPr>
      </p:sp>
      <p:sp>
        <p:nvSpPr>
          <p:cNvPr id="92163" name="Rectangle 2"/>
          <p:cNvSpPr>
            <a:spLocks noGrp="1" noChangeArrowheads="1"/>
          </p:cNvSpPr>
          <p:nvPr>
            <p:ph type="body" idx="1"/>
          </p:nvPr>
        </p:nvSpPr>
        <p:spPr>
          <a:noFill/>
          <a:ln/>
        </p:spPr>
        <p:txBody>
          <a:bodyPr/>
          <a:lstStyle/>
          <a:p>
            <a:pPr eaLnBrk="1" hangingPunct="1"/>
            <a:r>
              <a:rPr lang="en-US" i="1"/>
              <a:t>To ease their implementation, they chose to use the Spring LDAP module.</a:t>
            </a:r>
          </a:p>
          <a:p>
            <a:pPr eaLnBrk="1" hangingPunct="1"/>
            <a:endParaRPr lang="en-US" i="1"/>
          </a:p>
          <a:p>
            <a:pPr eaLnBrk="1" hangingPunct="1"/>
            <a:r>
              <a:rPr lang="en-US" i="1"/>
              <a:t>Spring LDAP is an adapter layer between Spring and LDAP datasources.</a:t>
            </a:r>
          </a:p>
          <a:p>
            <a:r>
              <a:rPr lang="en-US"/>
              <a:t>The LdapTemplate class encapsulates all the plumbing work involved in traditional LDAP programming</a:t>
            </a:r>
          </a:p>
          <a:p>
            <a:endParaRPr lang="en-US"/>
          </a:p>
          <a:p>
            <a:r>
              <a:rPr lang="en-US"/>
              <a:t>In addition, they used the Kim parameter service to map between KIM and their EDS system.</a:t>
            </a:r>
          </a:p>
          <a:p>
            <a:endParaRPr lang="en-US"/>
          </a:p>
          <a:p>
            <a:r>
              <a:rPr lang="en-US"/>
              <a:t>By using these tools, most of the work is a configuration task.</a:t>
            </a:r>
          </a:p>
          <a:p>
            <a:endParaRPr lang="en-US"/>
          </a:p>
          <a:p>
            <a:r>
              <a:rPr lang="en-US"/>
              <a:t>Some programming is still required:  To implement and override the KIM Identity service</a:t>
            </a:r>
          </a:p>
          <a:p>
            <a:endParaRPr lang="en-US"/>
          </a:p>
          <a:p>
            <a:r>
              <a:rPr lang="en-US"/>
              <a:t>In addition, they still wanted to use the Rice UI screens to add and update principals in the system, so they also overrode the UIDocumentService.</a:t>
            </a:r>
          </a:p>
          <a:p>
            <a:r>
              <a:rPr lang="en-US"/>
              <a:t>This service is a layer below, the services we’ve discussed so far.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a:solidFill>
            <a:srgbClr val="FFFFFF"/>
          </a:solidFill>
          <a:ln/>
        </p:spPr>
      </p:sp>
      <p:sp>
        <p:nvSpPr>
          <p:cNvPr id="93187" name="Rectangle 2"/>
          <p:cNvSpPr>
            <a:spLocks noGrp="1" noChangeArrowheads="1"/>
          </p:cNvSpPr>
          <p:nvPr>
            <p:ph type="body" idx="1"/>
          </p:nvPr>
        </p:nvSpPr>
        <p:spPr>
          <a:noFill/>
          <a:ln/>
        </p:spPr>
        <p:txBody>
          <a:bodyPr/>
          <a:lstStyle/>
          <a:p>
            <a:pPr eaLnBrk="1" hangingPunct="1"/>
            <a:r>
              <a:rPr lang="en-US"/>
              <a:t>Modifications to the edu/arizona/kfs/sys/spring-sys.xml</a:t>
            </a:r>
          </a:p>
          <a:p>
            <a:pPr eaLnBrk="1" hangingPunct="1"/>
            <a:endParaRPr lang="en-US">
              <a:solidFill>
                <a:srgbClr val="000000"/>
              </a:solidFill>
              <a:latin typeface="Calibri" charset="0"/>
              <a:sym typeface="Calibri" charset="0"/>
            </a:endParaRPr>
          </a:p>
          <a:p>
            <a:pPr eaLnBrk="1" hangingPunct="1"/>
            <a:r>
              <a:rPr lang="en-US">
                <a:solidFill>
                  <a:srgbClr val="000000"/>
                </a:solidFill>
                <a:latin typeface="Calibri" charset="0"/>
                <a:sym typeface="Calibri" charset="0"/>
              </a:rPr>
              <a:t>Modify the spring config files to define the following beans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1"/>
          <p:cNvSpPr>
            <a:spLocks noGrp="1" noRot="1" noChangeAspect="1" noChangeArrowheads="1" noTextEdit="1"/>
          </p:cNvSpPr>
          <p:nvPr>
            <p:ph type="sldImg"/>
          </p:nvPr>
        </p:nvSpPr>
        <p:spPr>
          <a:solidFill>
            <a:srgbClr val="FFFFFF"/>
          </a:solidFill>
          <a:ln/>
        </p:spPr>
      </p:sp>
      <p:sp>
        <p:nvSpPr>
          <p:cNvPr id="94211" name="Rectangle 2"/>
          <p:cNvSpPr>
            <a:spLocks noGrp="1" noChangeArrowheads="1"/>
          </p:cNvSpPr>
          <p:nvPr>
            <p:ph type="body" idx="1"/>
          </p:nvPr>
        </p:nvSpPr>
        <p:spPr>
          <a:noFill/>
          <a:ln/>
        </p:spPr>
        <p:txBody>
          <a:bodyPr/>
          <a:lstStyle/>
          <a:p>
            <a:pPr eaLnBrk="1" hangingPunct="1"/>
            <a:r>
              <a:rPr lang="en-US"/>
              <a:t>Modifications to the edu/arizona/kfs/sys/spring-sys.xml</a:t>
            </a:r>
            <a:endParaRPr lang="en-US">
              <a:solidFill>
                <a:srgbClr val="000000"/>
              </a:solidFill>
              <a:latin typeface="Calibri" charset="0"/>
              <a:sym typeface="Calibri"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solidFill>
            <a:srgbClr val="FFFFFF"/>
          </a:solidFill>
          <a:ln/>
        </p:spPr>
      </p:sp>
      <p:sp>
        <p:nvSpPr>
          <p:cNvPr id="210947" name="Rectangle 2"/>
          <p:cNvSpPr>
            <a:spLocks noGrp="1" noChangeArrowheads="1"/>
          </p:cNvSpPr>
          <p:nvPr>
            <p:ph type="body" idx="1"/>
          </p:nvPr>
        </p:nvSpPr>
        <p:spPr>
          <a:ln/>
        </p:spPr>
        <p:txBody>
          <a:bodyPr/>
          <a:lstStyle/>
          <a:p>
            <a:pPr eaLnBrk="1" hangingPunct="1"/>
            <a:r>
              <a:rPr lang="en-US" i="1"/>
              <a:t>Spring LDAP is an adapter layer between Spring and LDAP datasources.</a:t>
            </a:r>
          </a:p>
          <a:p>
            <a:r>
              <a:rPr lang="en-US"/>
              <a:t>The LdapTemplate class encapsulates all the plumbing work involved in traditional LDAP programming</a:t>
            </a:r>
          </a:p>
          <a:p>
            <a:endParaRPr lang="en-US">
              <a:solidFill>
                <a:srgbClr val="000000"/>
              </a:solidFill>
              <a:latin typeface="Calibri" charset="0"/>
              <a:sym typeface="Calibri" charset="0"/>
            </a:endParaRPr>
          </a:p>
          <a:p>
            <a:pPr>
              <a:buFontTx/>
              <a:buAutoNum type="arabicPeriod"/>
            </a:pPr>
            <a:r>
              <a:rPr lang="en-US">
                <a:solidFill>
                  <a:srgbClr val="000000"/>
                </a:solidFill>
                <a:latin typeface="Calibri" charset="0"/>
                <a:sym typeface="Calibri" charset="0"/>
              </a:rPr>
              <a:t>Setup Spring LDAP</a:t>
            </a:r>
          </a:p>
          <a:p>
            <a:pPr>
              <a:buFontTx/>
              <a:buAutoNum type="arabicPeriod"/>
            </a:pPr>
            <a:r>
              <a:rPr lang="en-US">
                <a:solidFill>
                  <a:srgbClr val="000000"/>
                </a:solidFill>
                <a:latin typeface="Calibri" charset="0"/>
                <a:sym typeface="Calibri" charset="0"/>
              </a:rPr>
              <a:t>Implement/Override</a:t>
            </a:r>
            <a:endParaRPr lang="en-US">
              <a:sym typeface="Calibri"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1"/>
          <p:cNvSpPr>
            <a:spLocks noGrp="1" noRot="1" noChangeAspect="1" noChangeArrowheads="1" noTextEdit="1"/>
          </p:cNvSpPr>
          <p:nvPr>
            <p:ph type="sldImg"/>
          </p:nvPr>
        </p:nvSpPr>
        <p:spPr>
          <a:solidFill>
            <a:srgbClr val="FFFFFF"/>
          </a:solidFill>
          <a:ln/>
        </p:spPr>
      </p:sp>
      <p:sp>
        <p:nvSpPr>
          <p:cNvPr id="96259" name="Rectangle 2"/>
          <p:cNvSpPr>
            <a:spLocks noGrp="1" noChangeArrowheads="1"/>
          </p:cNvSpPr>
          <p:nvPr>
            <p:ph type="body" idx="1"/>
          </p:nvPr>
        </p:nvSpPr>
        <p:spPr>
          <a:noFill/>
          <a:ln/>
        </p:spPr>
        <p:txBody>
          <a:bodyPr/>
          <a:lstStyle/>
          <a:p>
            <a:r>
              <a:rPr lang="en-US"/>
              <a:t>loadEntityToPersonDoc is used to populate the IdentityManagementPersonDocument</a:t>
            </a:r>
          </a:p>
          <a:p>
            <a:r>
              <a:rPr lang="en-US"/>
              <a:t>when the page loads from “edit” or “create new”. Even though entity</a:t>
            </a:r>
          </a:p>
          <a:p>
            <a:r>
              <a:rPr lang="en-US"/>
              <a:t>information is not being stored in the database, it still needs to be</a:t>
            </a:r>
          </a:p>
          <a:p>
            <a:r>
              <a:rPr lang="en-US"/>
              <a:t>present on persons.</a:t>
            </a:r>
          </a:p>
          <a:p>
            <a:r>
              <a:rPr lang="en-US"/>
              <a:t>saveEntityPerson is used to store the information and actually update the</a:t>
            </a:r>
          </a:p>
          <a:p>
            <a:r>
              <a:rPr lang="en-US"/>
              <a:t>person. It needed to modified to take into consider the check for the</a:t>
            </a:r>
          </a:p>
          <a:p>
            <a:r>
              <a:rPr lang="en-US"/>
              <a:t>“Modify Entity” permission. Normally, even if the permission isn’t</a:t>
            </a:r>
          </a:p>
          <a:p>
            <a:r>
              <a:rPr lang="en-US"/>
              <a:t>present, the document will try to save entity information. By checking</a:t>
            </a:r>
          </a:p>
          <a:p>
            <a:r>
              <a:rPr lang="en-US"/>
              <a:t>for this permission, the desired behavior takes place which is entities</a:t>
            </a:r>
            <a:endParaRPr lang="en-US">
              <a:sym typeface="Calibri"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1"/>
          <p:cNvSpPr>
            <a:spLocks noGrp="1" noRot="1" noChangeAspect="1" noChangeArrowheads="1" noTextEdit="1"/>
          </p:cNvSpPr>
          <p:nvPr>
            <p:ph type="sldImg"/>
          </p:nvPr>
        </p:nvSpPr>
        <p:spPr>
          <a:solidFill>
            <a:srgbClr val="FFFFFF"/>
          </a:solidFill>
          <a:ln/>
        </p:spPr>
      </p:sp>
      <p:sp>
        <p:nvSpPr>
          <p:cNvPr id="97283"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sym typeface="Calibri" charset="0"/>
              </a:rPr>
              <a:t>Shibboleth can be used a few different ways to provide authentication and authorization functionality across or within institution boundaries. It allows sites to make informed auth decisions for protecting online resources.  Some ways that Shibboleth could be used with a Kuali Rice application are: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sym typeface="Calibri" charset="0"/>
              </a:rPr>
              <a:t>This slide illustrates the flow of a typical federated logic process using Shibboleth.  I won’t go into too much detail here, but the process involves:</a:t>
            </a:r>
          </a:p>
          <a:p>
            <a:pPr eaLnBrk="1" hangingPunct="1"/>
            <a:r>
              <a:rPr lang="en-US">
                <a:solidFill>
                  <a:srgbClr val="000000"/>
                </a:solidFill>
                <a:latin typeface="Calibri" charset="0"/>
                <a:sym typeface="Calibri" charset="0"/>
              </a:rPr>
              <a:t>- User attempt to access a Shibboleth protected site.  The user is re-directed to a service which determines where the user is from, and then redirects them again to their home institutions authentication service.  Once the user is authenticated, they are redirected back to their original site, there login credentials are passed to the site along with the request.  The site then knows that the user has authenticated with a trusted resource, and can access the credential attributes to make authorization decisions.</a:t>
            </a:r>
          </a:p>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1"/>
          <p:cNvSpPr>
            <a:spLocks noGrp="1" noRot="1" noChangeAspect="1" noChangeArrowheads="1" noTextEdit="1"/>
          </p:cNvSpPr>
          <p:nvPr>
            <p:ph type="sldImg"/>
          </p:nvPr>
        </p:nvSpPr>
        <p:spPr>
          <a:solidFill>
            <a:srgbClr val="FFFFFF"/>
          </a:solidFill>
          <a:ln/>
        </p:spPr>
      </p:sp>
      <p:sp>
        <p:nvSpPr>
          <p:cNvPr id="99331"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sym typeface="Calibri" charset="0"/>
              </a:rPr>
              <a:t>Shib filters:   for apache:    </a:t>
            </a:r>
          </a:p>
          <a:p>
            <a:pPr eaLnBrk="1" hangingPunct="1"/>
            <a:r>
              <a:rPr lang="en-US">
                <a:solidFill>
                  <a:srgbClr val="000000"/>
                </a:solidFill>
                <a:latin typeface="Calibri" charset="0"/>
                <a:sym typeface="Calibri" charset="0"/>
              </a:rPr>
              <a:t>	mod_shib,   </a:t>
            </a:r>
          </a:p>
          <a:p>
            <a:pPr eaLnBrk="1" hangingPunct="1"/>
            <a:r>
              <a:rPr lang="en-US">
                <a:solidFill>
                  <a:srgbClr val="000000"/>
                </a:solidFill>
                <a:latin typeface="Calibri" charset="0"/>
                <a:sym typeface="Calibri" charset="0"/>
              </a:rPr>
              <a:t>	mod_proxy_ajp  - forwards HTTP request from the web server to the servlet container (tomcat)</a:t>
            </a:r>
          </a:p>
          <a:p>
            <a:pPr eaLnBrk="1" hangingPunct="1"/>
            <a:endParaRPr lang="en-US">
              <a:solidFill>
                <a:srgbClr val="000000"/>
              </a:solidFill>
              <a:latin typeface="Calibri" charset="0"/>
              <a:sym typeface="Calibri" charset="0"/>
            </a:endParaRPr>
          </a:p>
          <a:p>
            <a:pPr eaLnBrk="1" hangingPunct="1"/>
            <a:r>
              <a:rPr lang="en-US">
                <a:solidFill>
                  <a:srgbClr val="000000"/>
                </a:solidFill>
                <a:latin typeface="Calibri" charset="0"/>
                <a:sym typeface="Calibri" charset="0"/>
              </a:rPr>
              <a:t>Shib config file:   shibboleth2.xml</a:t>
            </a:r>
          </a:p>
          <a:p>
            <a:pPr eaLnBrk="1" hangingPunct="1"/>
            <a:r>
              <a:rPr lang="en-US">
                <a:solidFill>
                  <a:srgbClr val="000000"/>
                </a:solidFill>
                <a:latin typeface="Calibri" charset="0"/>
                <a:sym typeface="Calibri" charset="0"/>
              </a:rPr>
              <a:t>  &lt;RequestMap&gt;</a:t>
            </a:r>
          </a:p>
          <a:p>
            <a:pPr eaLnBrk="1" hangingPunct="1"/>
            <a:r>
              <a:rPr lang="en-US">
                <a:solidFill>
                  <a:srgbClr val="000000"/>
                </a:solidFill>
                <a:latin typeface="Calibri" charset="0"/>
                <a:sym typeface="Calibri" charset="0"/>
              </a:rPr>
              <a:t> &lt;Session Initiator&gt;</a:t>
            </a:r>
          </a:p>
          <a:p>
            <a:pPr eaLnBrk="1" hangingPunct="1"/>
            <a:r>
              <a:rPr lang="en-US">
                <a:solidFill>
                  <a:srgbClr val="000000"/>
                </a:solidFill>
                <a:latin typeface="Calibri" charset="0"/>
                <a:sym typeface="Calibri" charset="0"/>
              </a:rPr>
              <a:t>&lt;WAYF&gt;</a:t>
            </a:r>
          </a:p>
          <a:p>
            <a:pPr eaLnBrk="1" hangingPunct="1"/>
            <a:r>
              <a:rPr lang="en-US">
                <a:solidFill>
                  <a:srgbClr val="000000"/>
                </a:solidFill>
                <a:latin typeface="Calibri" charset="0"/>
                <a:sym typeface="Calibri" charset="0"/>
              </a:rPr>
              <a:t>&lt;ERRORS&gt;</a:t>
            </a:r>
          </a:p>
          <a:p>
            <a:pPr eaLnBrk="1" hangingPunct="1"/>
            <a:r>
              <a:rPr lang="en-US">
                <a:solidFill>
                  <a:srgbClr val="000000"/>
                </a:solidFill>
                <a:latin typeface="Calibri" charset="0"/>
                <a:sym typeface="Calibri" charset="0"/>
              </a:rPr>
              <a:t>Config settings:  set behavior of filter – Auth Type, require, </a:t>
            </a:r>
          </a:p>
          <a:p>
            <a:pPr eaLnBrk="1" hangingPunct="1"/>
            <a:endParaRPr lang="en-US">
              <a:solidFill>
                <a:srgbClr val="000000"/>
              </a:solidFill>
              <a:latin typeface="Calibri" charset="0"/>
              <a:sym typeface="Calibri" charset="0"/>
            </a:endParaRPr>
          </a:p>
          <a:p>
            <a:pPr eaLnBrk="1" hangingPunct="1"/>
            <a:r>
              <a:rPr lang="en-US">
                <a:solidFill>
                  <a:srgbClr val="000000"/>
                </a:solidFill>
                <a:latin typeface="Calibri" charset="0"/>
                <a:sym typeface="Calibri" charset="0"/>
              </a:rPr>
              <a:t>Implement AuthenticationService to retrieve the Shibboleth attributes and authenticate the user.  You may need to implement some logic =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1"/>
          <p:cNvSpPr>
            <a:spLocks noGrp="1" noRot="1" noChangeAspect="1" noChangeArrowheads="1" noTextEdit="1"/>
          </p:cNvSpPr>
          <p:nvPr>
            <p:ph type="sldImg"/>
          </p:nvPr>
        </p:nvSpPr>
        <p:spPr>
          <a:solidFill>
            <a:srgbClr val="FFFFFF"/>
          </a:solidFill>
          <a:ln/>
        </p:spPr>
      </p:sp>
      <p:sp>
        <p:nvSpPr>
          <p:cNvPr id="100355" name="Rectangle 2"/>
          <p:cNvSpPr>
            <a:spLocks noGrp="1" noChangeArrowheads="1"/>
          </p:cNvSpPr>
          <p:nvPr>
            <p:ph type="body" idx="1"/>
          </p:nvPr>
        </p:nvSpPr>
        <p:spPr>
          <a:noFill/>
          <a:ln/>
        </p:spPr>
        <p:txBody>
          <a:bodyPr/>
          <a:lstStyle/>
          <a:p>
            <a:r>
              <a:rPr lang="en-US" i="1"/>
              <a:t>Name</a:t>
            </a:r>
            <a:r>
              <a:rPr lang="en-US"/>
              <a:t> is the attribute name as provided by the identity provider</a:t>
            </a:r>
          </a:p>
          <a:p>
            <a:r>
              <a:rPr lang="en-US" i="1"/>
              <a:t>Header</a:t>
            </a:r>
            <a:r>
              <a:rPr lang="en-US"/>
              <a:t> is the name of the HTTP header, that will carry the attribute value</a:t>
            </a:r>
          </a:p>
          <a:p>
            <a:r>
              <a:rPr lang="en-US" i="1"/>
              <a:t>Alias</a:t>
            </a:r>
            <a:r>
              <a:rPr lang="en-US"/>
              <a:t> is a more convenient shorter name to be used in Apache configuration (see below)</a:t>
            </a:r>
          </a:p>
          <a:p>
            <a:pPr eaLnBrk="1" hangingPunct="1"/>
            <a:endParaRPr lang="en-US"/>
          </a:p>
          <a:p>
            <a:pPr eaLnBrk="1" hangingPunct="1"/>
            <a:endParaRPr lang="en-US"/>
          </a:p>
          <a:p>
            <a:pPr eaLnBrk="1" hangingPunct="1"/>
            <a:r>
              <a:rPr lang="en-US"/>
              <a:t>It is also possible, by using proper &lt;SiteRule&gt; and &lt;Value&gt; elements to restrict attributes to some origins (identity providers) or values only.</a:t>
            </a:r>
          </a:p>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1"/>
          <p:cNvSpPr>
            <a:spLocks noGrp="1" noRot="1" noChangeAspect="1" noChangeArrowheads="1"/>
          </p:cNvSpPr>
          <p:nvPr>
            <p:ph type="sldImg"/>
          </p:nvPr>
        </p:nvSpPr>
        <p:spPr>
          <a:solidFill>
            <a:srgbClr val="FFFFFF"/>
          </a:solidFill>
          <a:ln/>
        </p:spPr>
      </p:sp>
      <p:sp>
        <p:nvSpPr>
          <p:cNvPr id="89091" name="Rectangle 2"/>
          <p:cNvSpPr>
            <a:spLocks noGrp="1" noChangeArrowheads="1"/>
          </p:cNvSpPr>
          <p:nvPr>
            <p:ph type="body" idx="1"/>
          </p:nvPr>
        </p:nvSpPr>
        <p:spPr>
          <a:noFill/>
          <a:ln/>
        </p:spPr>
        <p:txBody>
          <a:bodyPr/>
          <a:lstStyle/>
          <a:p>
            <a:pPr eaLnBrk="1" hangingPunct="1"/>
            <a:r>
              <a:rPr lang="en-US" dirty="0" smtClean="0">
                <a:solidFill>
                  <a:srgbClr val="000000"/>
                </a:solidFill>
                <a:latin typeface="Calibri" charset="0"/>
                <a:ea typeface="Calibri" charset="0"/>
                <a:cs typeface="Calibri" charset="0"/>
                <a:sym typeface="Calibri" charset="0"/>
              </a:rPr>
              <a:t>Enterprise Level</a:t>
            </a: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SOA</a:t>
            </a: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Get the advantages:</a:t>
            </a:r>
            <a:r>
              <a:rPr lang="en-US" baseline="0" dirty="0" smtClean="0">
                <a:solidFill>
                  <a:srgbClr val="000000"/>
                </a:solidFill>
                <a:latin typeface="Calibri" charset="0"/>
                <a:ea typeface="Calibri" charset="0"/>
                <a:cs typeface="Calibri" charset="0"/>
                <a:sym typeface="Calibri" charset="0"/>
              </a:rPr>
              <a:t> </a:t>
            </a:r>
            <a:r>
              <a:rPr lang="en-US" dirty="0" smtClean="0">
                <a:solidFill>
                  <a:srgbClr val="000000"/>
                </a:solidFill>
                <a:latin typeface="Calibri" charset="0"/>
                <a:ea typeface="Calibri" charset="0"/>
                <a:cs typeface="Calibri" charset="0"/>
                <a:sym typeface="Calibri" charset="0"/>
              </a:rPr>
              <a:t>scalable, available, pluggable, replaceable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1"/>
          <p:cNvSpPr>
            <a:spLocks noGrp="1" noRot="1" noChangeAspect="1" noChangeArrowheads="1" noTextEdit="1"/>
          </p:cNvSpPr>
          <p:nvPr>
            <p:ph type="sldImg"/>
          </p:nvPr>
        </p:nvSpPr>
        <p:spPr>
          <a:solidFill>
            <a:srgbClr val="FFFFFF"/>
          </a:solidFill>
          <a:ln/>
        </p:spPr>
      </p:sp>
      <p:sp>
        <p:nvSpPr>
          <p:cNvPr id="101379"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sym typeface="Calibri" charset="0"/>
              </a:rPr>
              <a:t>A different scenario is to use your KIM module to authenticate users for other applications.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1"/>
          <p:cNvSpPr>
            <a:spLocks noGrp="1" noRot="1" noChangeAspect="1" noChangeArrowheads="1" noTextEdit="1"/>
          </p:cNvSpPr>
          <p:nvPr>
            <p:ph type="sldImg"/>
          </p:nvPr>
        </p:nvSpPr>
        <p:spPr>
          <a:solidFill>
            <a:srgbClr val="FFFFFF"/>
          </a:solidFill>
          <a:ln/>
        </p:spPr>
      </p:sp>
      <p:sp>
        <p:nvSpPr>
          <p:cNvPr id="102403"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1"/>
          <p:cNvSpPr>
            <a:spLocks noGrp="1" noRot="1" noChangeAspect="1" noChangeArrowheads="1" noTextEdit="1"/>
          </p:cNvSpPr>
          <p:nvPr>
            <p:ph type="sldImg"/>
          </p:nvPr>
        </p:nvSpPr>
        <p:spPr>
          <a:solidFill>
            <a:srgbClr val="FFFFFF"/>
          </a:solidFill>
          <a:ln/>
        </p:spPr>
      </p:sp>
      <p:sp>
        <p:nvSpPr>
          <p:cNvPr id="103427" name="Rectangle 2"/>
          <p:cNvSpPr>
            <a:spLocks noGrp="1" noChangeArrowheads="1"/>
          </p:cNvSpPr>
          <p:nvPr>
            <p:ph type="body" idx="1"/>
          </p:nvPr>
        </p:nvSpPr>
        <p:spPr>
          <a:noFill/>
          <a:ln/>
        </p:spPr>
        <p:txBody>
          <a:bodyPr/>
          <a:lstStyle/>
          <a:p>
            <a:pPr eaLnBrk="1" hangingPunct="1"/>
            <a:r>
              <a:rPr lang="en-US"/>
              <a:t>We are all here, as representatives of educational institutions and their commercial affiliates, to address common problems related to  computing services in higher education.  Several communities and consortiums have developed various open source solutions.</a:t>
            </a:r>
          </a:p>
          <a:p>
            <a:pPr eaLnBrk="1" hangingPunct="1"/>
            <a:r>
              <a:rPr lang="en-US"/>
              <a:t>Kuali Rice and Internet2’s Grouper are examples of these.</a:t>
            </a:r>
          </a:p>
          <a:p>
            <a:pPr eaLnBrk="1" hangingPunct="1"/>
            <a:endParaRPr lang="en-US"/>
          </a:p>
          <a:p>
            <a:pPr eaLnBrk="1" hangingPunct="1"/>
            <a:r>
              <a:rPr lang="en-US"/>
              <a:t>An interesting progression now, is how to take some of these solutions and use them together to create something richer than each provides on its own.</a:t>
            </a:r>
          </a:p>
          <a:p>
            <a:pPr eaLnBrk="1" hangingPunct="1"/>
            <a:endParaRPr lang="en-US"/>
          </a:p>
          <a:p>
            <a:pPr eaLnBrk="1" hangingPunct="1"/>
            <a:r>
              <a:rPr lang="en-US"/>
              <a:t>Recently, the Kuali Rice team and the Internet2 Grouper team met and collaborated on how to delegate from Kuali Rice to Internet2 Grouper.  Specifically, Chris Hyzer of University of Pennsylvania worked with the Kuali Rice Team to develop adaptors that integrate the Rice KIM module with Grouper.</a:t>
            </a:r>
          </a:p>
          <a:p>
            <a:pPr eaLnBrk="1" hangingPunct="1"/>
            <a:endParaRPr lang="en-US"/>
          </a:p>
          <a:p>
            <a:pPr eaLnBrk="1" hangingPunct="1"/>
            <a:endParaRPr lang="en-US"/>
          </a:p>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1"/>
          <p:cNvSpPr>
            <a:spLocks noGrp="1" noRot="1" noChangeAspect="1" noChangeArrowheads="1" noTextEdit="1"/>
          </p:cNvSpPr>
          <p:nvPr>
            <p:ph type="sldImg"/>
          </p:nvPr>
        </p:nvSpPr>
        <p:spPr>
          <a:solidFill>
            <a:srgbClr val="FFFFFF"/>
          </a:solidFill>
          <a:ln/>
        </p:spPr>
      </p:sp>
      <p:sp>
        <p:nvSpPr>
          <p:cNvPr id="104451" name="Rectangle 2"/>
          <p:cNvSpPr>
            <a:spLocks noGrp="1" noChangeArrowheads="1"/>
          </p:cNvSpPr>
          <p:nvPr>
            <p:ph type="body" idx="1"/>
          </p:nvPr>
        </p:nvSpPr>
        <p:spPr>
          <a:noFill/>
          <a:ln/>
        </p:spPr>
        <p:txBody>
          <a:bodyPr/>
          <a:lstStyle/>
          <a:p>
            <a:pPr eaLnBrk="1" hangingPunct="1"/>
            <a:r>
              <a:rPr lang="en-US"/>
              <a:t>Rice offers pluggable service interfaces.  </a:t>
            </a:r>
          </a:p>
          <a:p>
            <a:pPr eaLnBrk="1" hangingPunct="1"/>
            <a:r>
              <a:rPr lang="en-US"/>
              <a:t>Grouper provides a thin client for remote communication.  </a:t>
            </a:r>
          </a:p>
          <a:p>
            <a:pPr eaLnBrk="1" hangingPunct="1"/>
            <a:endParaRPr lang="en-US"/>
          </a:p>
          <a:p>
            <a:pPr eaLnBrk="1" hangingPunct="1"/>
            <a:r>
              <a:rPr lang="en-US"/>
              <a:t>This project implements the Rice group services to delegate to the Grouper client.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solidFill>
            <a:srgbClr val="FFFFFF"/>
          </a:solidFill>
          <a:ln/>
        </p:spPr>
      </p:sp>
      <p:sp>
        <p:nvSpPr>
          <p:cNvPr id="105475"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sym typeface="Calibri" charset="0"/>
              </a:rPr>
              <a:t>Installation of the KIM/Grouper Adaptors is relatively simple, if you already have a Kuali Rice application and Grouper installed.</a:t>
            </a:r>
          </a:p>
          <a:p>
            <a:pPr eaLnBrk="1" hangingPunct="1">
              <a:buFontTx/>
              <a:buChar char="-"/>
            </a:pPr>
            <a:r>
              <a:rPr lang="en-US">
                <a:solidFill>
                  <a:srgbClr val="000000"/>
                </a:solidFill>
                <a:latin typeface="Calibri" charset="0"/>
                <a:sym typeface="Calibri" charset="0"/>
              </a:rPr>
              <a:t>Copy jars to the rice applications library directory.   kr-dev/WEB-INF/lib</a:t>
            </a:r>
          </a:p>
          <a:p>
            <a:pPr eaLnBrk="1" hangingPunct="1">
              <a:buFontTx/>
              <a:buChar char="-"/>
            </a:pPr>
            <a:r>
              <a:rPr lang="en-US">
                <a:solidFill>
                  <a:srgbClr val="000000"/>
                </a:solidFill>
                <a:latin typeface="Calibri" charset="0"/>
                <a:sym typeface="Calibri" charset="0"/>
              </a:rPr>
              <a:t> copy the properties file to webapp directory   …/WEB-INF/classes</a:t>
            </a:r>
          </a:p>
          <a:p>
            <a:pPr eaLnBrk="1" hangingPunct="1">
              <a:buFontTx/>
              <a:buChar char="-"/>
            </a:pPr>
            <a:r>
              <a:rPr lang="en-US">
                <a:solidFill>
                  <a:srgbClr val="000000"/>
                </a:solidFill>
                <a:latin typeface="Calibri" charset="0"/>
                <a:sym typeface="Calibri" charset="0"/>
              </a:rPr>
              <a:t> Edit the properties file to set the WS connect string to the Grouper WS at your institution.  Also customize the grouperKIMConnector settings</a:t>
            </a:r>
          </a:p>
          <a:p>
            <a:pPr eaLnBrk="1" hangingPunct="1"/>
            <a:r>
              <a:rPr lang="en-US">
                <a:solidFill>
                  <a:srgbClr val="000000"/>
                </a:solidFill>
                <a:latin typeface="Calibri" charset="0"/>
                <a:sym typeface="Calibri" charset="0"/>
              </a:rPr>
              <a:t>- Override the kim group and Identity services</a:t>
            </a:r>
          </a:p>
          <a:p>
            <a:pPr eaLnBrk="1" hangingPunct="1"/>
            <a:endParaRPr lang="en-US">
              <a:solidFill>
                <a:srgbClr val="000000"/>
              </a:solidFill>
              <a:latin typeface="Calibri" charset="0"/>
              <a:sym typeface="Calibri" charset="0"/>
            </a:endParaRPr>
          </a:p>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solidFill>
            <a:srgbClr val="FFFFFF"/>
          </a:solidFill>
          <a:ln/>
        </p:spPr>
      </p:sp>
      <p:sp>
        <p:nvSpPr>
          <p:cNvPr id="106499"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sym typeface="Calibri" charset="0"/>
              </a:rPr>
              <a:t>To override a KIM service, simply modify the appropriate spring config file to create a new bean with the ID, and class.</a:t>
            </a:r>
          </a:p>
          <a:p>
            <a:pPr eaLnBrk="1" hangingPunct="1"/>
            <a:endParaRPr lang="en-US">
              <a:solidFill>
                <a:srgbClr val="000000"/>
              </a:solidFill>
              <a:latin typeface="Calibri" charset="0"/>
              <a:sym typeface="Calibri" charset="0"/>
            </a:endParaRPr>
          </a:p>
          <a:p>
            <a:pPr eaLnBrk="1" hangingPunct="1"/>
            <a:endParaRPr lang="en-US">
              <a:solidFill>
                <a:srgbClr val="000000"/>
              </a:solidFill>
              <a:latin typeface="Calibri" charset="0"/>
              <a:sym typeface="Calibri" charset="0"/>
            </a:endParaRPr>
          </a:p>
          <a:p>
            <a:pPr eaLnBrk="1" hangingPunct="1"/>
            <a:r>
              <a:rPr lang="en-US"/>
              <a:t>Collaborative efforts are what make Internet2 and Kuali work.  Within higher education, many of the problems we each face are similar, both technical and financial. Collaborative efforts such as these, are vital to providing enterprise level software solutions to our institutions.</a:t>
            </a:r>
          </a:p>
          <a:p>
            <a:pPr eaLnBrk="1" hangingPunct="1"/>
            <a:endParaRPr lang="en-US">
              <a:solidFill>
                <a:srgbClr val="000000"/>
              </a:solidFill>
              <a:latin typeface="Calibri" charset="0"/>
              <a:sym typeface="Calibri"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1"/>
          <p:cNvSpPr>
            <a:spLocks noGrp="1" noRot="1" noChangeAspect="1" noChangeArrowheads="1" noTextEdit="1"/>
          </p:cNvSpPr>
          <p:nvPr>
            <p:ph type="sldImg"/>
          </p:nvPr>
        </p:nvSpPr>
        <p:spPr>
          <a:solidFill>
            <a:srgbClr val="FFFFFF"/>
          </a:solidFill>
          <a:ln/>
        </p:spPr>
      </p:sp>
      <p:sp>
        <p:nvSpPr>
          <p:cNvPr id="107523" name="Rectangle 2"/>
          <p:cNvSpPr>
            <a:spLocks noGrp="1" noChangeArrowheads="1"/>
          </p:cNvSpPr>
          <p:nvPr>
            <p:ph type="body" idx="1"/>
          </p:nvPr>
        </p:nvSpPr>
        <p:spPr>
          <a:noFill/>
          <a:ln/>
        </p:spPr>
        <p:txBody>
          <a:bodyPr/>
          <a:lstStyle/>
          <a:p>
            <a:pPr eaLnBrk="1" hangingPunct="1"/>
            <a:r>
              <a:rPr lang="en-US">
                <a:solidFill>
                  <a:srgbClr val="000000"/>
                </a:solidFill>
                <a:latin typeface="Calibri" charset="0"/>
                <a:sym typeface="Calibri" charset="0"/>
              </a:rPr>
              <a:t>Current branding of this tool is “Forefront Identity Manager”</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Rectangle 1"/>
          <p:cNvSpPr>
            <a:spLocks noGrp="1" noRot="1" noChangeAspect="1" noChangeArrowheads="1" noTextEdit="1"/>
          </p:cNvSpPr>
          <p:nvPr>
            <p:ph type="sldImg"/>
          </p:nvPr>
        </p:nvSpPr>
        <p:spPr>
          <a:solidFill>
            <a:srgbClr val="FFFFFF"/>
          </a:solidFill>
          <a:ln/>
        </p:spPr>
      </p:sp>
      <p:sp>
        <p:nvSpPr>
          <p:cNvPr id="252931"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1"/>
          <p:cNvSpPr>
            <a:spLocks noGrp="1" noRot="1" noChangeAspect="1" noChangeArrowheads="1" noTextEdit="1"/>
          </p:cNvSpPr>
          <p:nvPr>
            <p:ph type="sldImg"/>
          </p:nvPr>
        </p:nvSpPr>
        <p:spPr>
          <a:solidFill>
            <a:srgbClr val="FFFFFF"/>
          </a:solidFill>
          <a:ln/>
        </p:spPr>
      </p:sp>
      <p:sp>
        <p:nvSpPr>
          <p:cNvPr id="256003" name="Rectangle 2"/>
          <p:cNvSpPr>
            <a:spLocks noGrp="1" noChangeArrowheads="1"/>
          </p:cNvSpPr>
          <p:nvPr>
            <p:ph type="body" idx="1"/>
          </p:nvPr>
        </p:nvSpPr>
        <p:spPr>
          <a:noFill/>
          <a:ln/>
        </p:spPr>
        <p:txBody>
          <a:bodyPr/>
          <a:lstStyle/>
          <a:p>
            <a:pPr eaLnBrk="1" hangingPunct="1">
              <a:buFontTx/>
              <a:buChar char="-"/>
            </a:pPr>
            <a:r>
              <a:rPr lang="en-US" smtClean="0">
                <a:solidFill>
                  <a:srgbClr val="000000"/>
                </a:solidFill>
                <a:latin typeface="Calibri" charset="0"/>
                <a:ea typeface="Calibri" charset="0"/>
                <a:cs typeface="Calibri" charset="0"/>
                <a:sym typeface="Calibri" charset="0"/>
              </a:rPr>
              <a:t>KFS implementation dependent on rice upgrade</a:t>
            </a:r>
          </a:p>
          <a:p>
            <a:pPr eaLnBrk="1" hangingPunct="1">
              <a:buFontTx/>
              <a:buChar char="-"/>
            </a:pPr>
            <a:r>
              <a:rPr lang="en-US" smtClean="0">
                <a:solidFill>
                  <a:srgbClr val="000000"/>
                </a:solidFill>
                <a:latin typeface="Calibri" charset="0"/>
                <a:ea typeface="Calibri" charset="0"/>
                <a:cs typeface="Calibri" charset="0"/>
                <a:sym typeface="Calibri" charset="0"/>
              </a:rPr>
              <a:t>- we have a lot of systems that are already based on Kuali Rice at IU, so they will sort of “automatically” switch over to using it as part of the upgrade</a:t>
            </a:r>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50" name="Rectangle 1"/>
          <p:cNvSpPr>
            <a:spLocks noGrp="1" noRot="1" noChangeAspect="1" noChangeArrowheads="1" noTextEdit="1"/>
          </p:cNvSpPr>
          <p:nvPr>
            <p:ph type="sldImg"/>
          </p:nvPr>
        </p:nvSpPr>
        <p:spPr>
          <a:solidFill>
            <a:srgbClr val="FFFFFF"/>
          </a:solidFill>
          <a:ln/>
        </p:spPr>
      </p:sp>
      <p:sp>
        <p:nvSpPr>
          <p:cNvPr id="258051" name="Rectangle 2"/>
          <p:cNvSpPr>
            <a:spLocks noGrp="1" noChangeArrowheads="1"/>
          </p:cNvSpPr>
          <p:nvPr>
            <p:ph type="body" idx="1"/>
          </p:nvPr>
        </p:nvSpPr>
        <p:spPr>
          <a:noFill/>
          <a:ln/>
        </p:spPr>
        <p:txBody>
          <a:bodyPr/>
          <a:lstStyle/>
          <a:p>
            <a:pPr eaLnBrk="1" hangingPunct="1"/>
            <a:r>
              <a:rPr lang="en-US" smtClean="0">
                <a:solidFill>
                  <a:srgbClr val="000000"/>
                </a:solidFill>
                <a:latin typeface="Calibri" charset="0"/>
                <a:ea typeface="Calibri" charset="0"/>
                <a:cs typeface="Calibri" charset="0"/>
                <a:sym typeface="Calibri" charset="0"/>
              </a:rPr>
              <a:t>- Close to real time = 10 minutes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1"/>
          <p:cNvSpPr>
            <a:spLocks noGrp="1" noRot="1" noChangeAspect="1" noChangeArrowheads="1"/>
          </p:cNvSpPr>
          <p:nvPr>
            <p:ph type="sldImg"/>
          </p:nvPr>
        </p:nvSpPr>
        <p:spPr>
          <a:solidFill>
            <a:srgbClr val="FFFFFF"/>
          </a:solidFill>
          <a:ln/>
        </p:spPr>
      </p:sp>
      <p:sp>
        <p:nvSpPr>
          <p:cNvPr id="91139" name="Rectangle 2"/>
          <p:cNvSpPr>
            <a:spLocks noGrp="1" noChangeArrowheads="1"/>
          </p:cNvSpPr>
          <p:nvPr>
            <p:ph type="body" idx="1"/>
          </p:nvPr>
        </p:nvSpPr>
        <p:spPr>
          <a:noFill/>
          <a:ln/>
        </p:spPr>
        <p:txBody>
          <a:bodyPr/>
          <a:lstStyle/>
          <a:p>
            <a:pPr eaLnBrk="1" hangingPunct="1"/>
            <a:r>
              <a:rPr lang="en-US" dirty="0">
                <a:solidFill>
                  <a:srgbClr val="000000"/>
                </a:solidFill>
                <a:latin typeface="Calibri" charset="0"/>
                <a:ea typeface="Calibri" charset="0"/>
                <a:cs typeface="Calibri" charset="0"/>
                <a:sym typeface="Calibri" charset="0"/>
              </a:rPr>
              <a:t>When KIM was being designed, it was recognized that there were other entries in the market, many of which had been around for some time and had robust feature sets.  We also knew that many institutions would not adopt a system which would require a change to their user maintenance infrastructure.</a:t>
            </a:r>
          </a:p>
          <a:p>
            <a:pPr eaLnBrk="1" hangingPunct="1"/>
            <a:endParaRPr lang="en-US" dirty="0">
              <a:solidFill>
                <a:srgbClr val="000000"/>
              </a:solidFill>
              <a:latin typeface="Calibri" charset="0"/>
              <a:ea typeface="Calibri" charset="0"/>
              <a:cs typeface="Calibri" charset="0"/>
              <a:sym typeface="Calibri" charset="0"/>
            </a:endParaRPr>
          </a:p>
          <a:p>
            <a:pPr eaLnBrk="1" hangingPunct="1"/>
            <a:r>
              <a:rPr lang="en-US" dirty="0">
                <a:solidFill>
                  <a:srgbClr val="000000"/>
                </a:solidFill>
                <a:latin typeface="Calibri" charset="0"/>
                <a:ea typeface="Calibri" charset="0"/>
                <a:cs typeface="Calibri" charset="0"/>
                <a:sym typeface="Calibri" charset="0"/>
              </a:rPr>
              <a:t>So, KIM was defined as a set of services with fairly well delineated boundaries.  This would allow institutions to use or override coherent portions of the system without having to understand the whole of KIM.</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Rectangle 1"/>
          <p:cNvSpPr>
            <a:spLocks noGrp="1" noRot="1" noChangeAspect="1" noChangeArrowheads="1" noTextEdit="1"/>
          </p:cNvSpPr>
          <p:nvPr>
            <p:ph type="sldImg"/>
          </p:nvPr>
        </p:nvSpPr>
        <p:spPr>
          <a:solidFill>
            <a:srgbClr val="FFFFFF"/>
          </a:solidFill>
          <a:ln/>
        </p:spPr>
      </p:sp>
      <p:sp>
        <p:nvSpPr>
          <p:cNvPr id="260099" name="Rectangle 2"/>
          <p:cNvSpPr>
            <a:spLocks noGrp="1" noChangeArrowheads="1"/>
          </p:cNvSpPr>
          <p:nvPr>
            <p:ph type="body" idx="1"/>
          </p:nvPr>
        </p:nvSpPr>
        <p:spPr>
          <a:noFill/>
          <a:ln/>
        </p:spPr>
        <p:txBody>
          <a:bodyPr/>
          <a:lstStyle/>
          <a:p>
            <a:pPr eaLnBrk="1" hangingPunct="1"/>
            <a:r>
              <a:rPr lang="en-US" smtClean="0">
                <a:solidFill>
                  <a:srgbClr val="000000"/>
                </a:solidFill>
                <a:latin typeface="Calibri" charset="0"/>
                <a:ea typeface="Calibri" charset="0"/>
                <a:cs typeface="Calibri" charset="0"/>
                <a:sym typeface="Calibri" charset="0"/>
              </a:rPr>
              <a:t>- ILM aggregates ID data from HR, SIS, Peoplesoft</a:t>
            </a:r>
          </a:p>
          <a:p>
            <a:pPr eaLnBrk="1" hangingPunct="1">
              <a:buFontTx/>
              <a:buChar char="-"/>
            </a:pPr>
            <a:r>
              <a:rPr lang="en-US" smtClean="0">
                <a:solidFill>
                  <a:srgbClr val="000000"/>
                </a:solidFill>
                <a:latin typeface="Calibri" charset="0"/>
                <a:ea typeface="Calibri" charset="0"/>
                <a:cs typeface="Calibri" charset="0"/>
                <a:sym typeface="Calibri" charset="0"/>
              </a:rPr>
              <a:t>Pushes out to active directory</a:t>
            </a:r>
          </a:p>
          <a:p>
            <a:pPr eaLnBrk="1" hangingPunct="1">
              <a:buFontTx/>
              <a:buChar char="-"/>
            </a:pPr>
            <a:r>
              <a:rPr lang="en-US" smtClean="0">
                <a:solidFill>
                  <a:srgbClr val="000000"/>
                </a:solidFill>
                <a:latin typeface="Calibri" charset="0"/>
                <a:ea typeface="Calibri" charset="0"/>
                <a:cs typeface="Calibri" charset="0"/>
                <a:sym typeface="Calibri" charset="0"/>
              </a:rPr>
              <a:t>- web service invocations to our KIM Integrate Service</a:t>
            </a:r>
          </a:p>
          <a:p>
            <a:pPr eaLnBrk="1" hangingPunct="1">
              <a:buFontTx/>
              <a:buChar char="-"/>
            </a:pPr>
            <a:r>
              <a:rPr lang="en-US" smtClean="0">
                <a:solidFill>
                  <a:srgbClr val="000000"/>
                </a:solidFill>
                <a:latin typeface="Calibri" charset="0"/>
                <a:ea typeface="Calibri" charset="0"/>
                <a:cs typeface="Calibri" charset="0"/>
                <a:sym typeface="Calibri" charset="0"/>
              </a:rPr>
              <a:t>- on the backend we essentially process that incoming request and persist to database</a:t>
            </a:r>
          </a:p>
          <a:p>
            <a:pPr eaLnBrk="1" hangingPunct="1"/>
            <a:r>
              <a:rPr lang="en-US" smtClean="0">
                <a:solidFill>
                  <a:srgbClr val="000000"/>
                </a:solidFill>
                <a:latin typeface="Calibri" charset="0"/>
                <a:ea typeface="Calibri" charset="0"/>
                <a:cs typeface="Calibri" charset="0"/>
                <a:sym typeface="Calibri" charset="0"/>
              </a:rPr>
              <a:t>- We do various pieces of logic in that service, including transforming employee status and type codes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6" name="Rectangle 1"/>
          <p:cNvSpPr>
            <a:spLocks noGrp="1" noRot="1" noChangeAspect="1" noChangeArrowheads="1" noTextEdit="1"/>
          </p:cNvSpPr>
          <p:nvPr>
            <p:ph type="sldImg"/>
          </p:nvPr>
        </p:nvSpPr>
        <p:spPr>
          <a:solidFill>
            <a:srgbClr val="FFFFFF"/>
          </a:solidFill>
          <a:ln/>
        </p:spPr>
      </p:sp>
      <p:sp>
        <p:nvSpPr>
          <p:cNvPr id="262147"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Rectangle 1"/>
          <p:cNvSpPr>
            <a:spLocks noGrp="1" noRot="1" noChangeAspect="1" noChangeArrowheads="1" noTextEdit="1"/>
          </p:cNvSpPr>
          <p:nvPr>
            <p:ph type="sldImg"/>
          </p:nvPr>
        </p:nvSpPr>
        <p:spPr>
          <a:solidFill>
            <a:srgbClr val="FFFFFF"/>
          </a:solidFill>
          <a:ln/>
        </p:spPr>
      </p:sp>
      <p:sp>
        <p:nvSpPr>
          <p:cNvPr id="266243"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0" name="Rectangle 1"/>
          <p:cNvSpPr>
            <a:spLocks noGrp="1" noRot="1" noChangeAspect="1" noChangeArrowheads="1" noTextEdit="1"/>
          </p:cNvSpPr>
          <p:nvPr>
            <p:ph type="sldImg"/>
          </p:nvPr>
        </p:nvSpPr>
        <p:spPr>
          <a:solidFill>
            <a:srgbClr val="FFFFFF"/>
          </a:solidFill>
          <a:ln/>
        </p:spPr>
      </p:sp>
      <p:sp>
        <p:nvSpPr>
          <p:cNvPr id="268291"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Rectangle 1"/>
          <p:cNvSpPr>
            <a:spLocks noGrp="1" noRot="1" noChangeAspect="1" noChangeArrowheads="1" noTextEdit="1"/>
          </p:cNvSpPr>
          <p:nvPr>
            <p:ph type="sldImg"/>
          </p:nvPr>
        </p:nvSpPr>
        <p:spPr>
          <a:solidFill>
            <a:srgbClr val="FFFFFF"/>
          </a:solidFill>
          <a:ln/>
        </p:spPr>
      </p:sp>
      <p:sp>
        <p:nvSpPr>
          <p:cNvPr id="270339"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1"/>
          <p:cNvSpPr>
            <a:spLocks noGrp="1" noRot="1" noChangeAspect="1" noChangeArrowheads="1" noTextEdit="1"/>
          </p:cNvSpPr>
          <p:nvPr>
            <p:ph type="sldImg"/>
          </p:nvPr>
        </p:nvSpPr>
        <p:spPr>
          <a:solidFill>
            <a:srgbClr val="FFFFFF"/>
          </a:solidFill>
          <a:ln/>
        </p:spPr>
      </p:sp>
      <p:sp>
        <p:nvSpPr>
          <p:cNvPr id="272387"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1"/>
          <p:cNvSpPr>
            <a:spLocks noGrp="1" noRot="1" noChangeAspect="1" noChangeArrowheads="1" noTextEdit="1"/>
          </p:cNvSpPr>
          <p:nvPr>
            <p:ph type="sldImg"/>
          </p:nvPr>
        </p:nvSpPr>
        <p:spPr>
          <a:solidFill>
            <a:srgbClr val="FFFFFF"/>
          </a:solidFill>
          <a:ln/>
        </p:spPr>
      </p:sp>
      <p:sp>
        <p:nvSpPr>
          <p:cNvPr id="274435"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506" name="Rectangle 1"/>
          <p:cNvSpPr>
            <a:spLocks noGrp="1" noRot="1" noChangeAspect="1" noChangeArrowheads="1" noTextEdit="1"/>
          </p:cNvSpPr>
          <p:nvPr>
            <p:ph type="sldImg"/>
          </p:nvPr>
        </p:nvSpPr>
        <p:spPr>
          <a:solidFill>
            <a:srgbClr val="FFFFFF"/>
          </a:solidFill>
          <a:ln/>
        </p:spPr>
      </p:sp>
      <p:sp>
        <p:nvSpPr>
          <p:cNvPr id="277507"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Rectangle 1"/>
          <p:cNvSpPr>
            <a:spLocks noGrp="1" noRot="1" noChangeAspect="1" noChangeArrowheads="1" noTextEdit="1"/>
          </p:cNvSpPr>
          <p:nvPr>
            <p:ph type="sldImg"/>
          </p:nvPr>
        </p:nvSpPr>
        <p:spPr>
          <a:solidFill>
            <a:srgbClr val="FFFFFF"/>
          </a:solidFill>
          <a:ln/>
        </p:spPr>
      </p:sp>
      <p:sp>
        <p:nvSpPr>
          <p:cNvPr id="279555"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1602" name="Rectangle 1"/>
          <p:cNvSpPr>
            <a:spLocks noGrp="1" noRot="1" noChangeAspect="1" noChangeArrowheads="1" noTextEdit="1"/>
          </p:cNvSpPr>
          <p:nvPr>
            <p:ph type="sldImg"/>
          </p:nvPr>
        </p:nvSpPr>
        <p:spPr>
          <a:solidFill>
            <a:srgbClr val="FFFFFF"/>
          </a:solidFill>
          <a:ln/>
        </p:spPr>
      </p:sp>
      <p:sp>
        <p:nvSpPr>
          <p:cNvPr id="281603"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1"/>
          <p:cNvSpPr>
            <a:spLocks noGrp="1" noRot="1" noChangeAspect="1" noChangeArrowheads="1"/>
          </p:cNvSpPr>
          <p:nvPr>
            <p:ph type="sldImg"/>
          </p:nvPr>
        </p:nvSpPr>
        <p:spPr>
          <a:solidFill>
            <a:srgbClr val="FFFFFF"/>
          </a:solidFill>
          <a:ln/>
        </p:spPr>
      </p:sp>
      <p:sp>
        <p:nvSpPr>
          <p:cNvPr id="96259" name="Rectangle 2"/>
          <p:cNvSpPr>
            <a:spLocks noGrp="1" noChangeArrowheads="1"/>
          </p:cNvSpPr>
          <p:nvPr>
            <p:ph type="body" idx="1"/>
          </p:nvPr>
        </p:nvSpPr>
        <p:spPr>
          <a:noFill/>
          <a:ln/>
        </p:spPr>
        <p:txBody>
          <a:bodyPr/>
          <a:lstStyle/>
          <a:p>
            <a:pPr eaLnBrk="1" hangingPunct="1"/>
            <a:r>
              <a:rPr lang="en-US">
                <a:solidFill>
                  <a:srgbClr val="000000"/>
                </a:solidFill>
                <a:latin typeface="Calibri Bold" charset="0"/>
                <a:ea typeface="Calibri Bold" charset="0"/>
                <a:cs typeface="Calibri Bold" charset="0"/>
                <a:sym typeface="Calibri Bold" charset="0"/>
              </a:rPr>
              <a:t>Namespace</a:t>
            </a:r>
          </a:p>
          <a:p>
            <a:pPr eaLnBrk="1" hangingPunct="1"/>
            <a:r>
              <a:rPr lang="en-US">
                <a:solidFill>
                  <a:srgbClr val="000000"/>
                </a:solidFill>
                <a:latin typeface="Calibri" charset="0"/>
                <a:ea typeface="Calibri" charset="0"/>
                <a:cs typeface="Calibri" charset="0"/>
                <a:sym typeface="Calibri" charset="0"/>
              </a:rPr>
              <a:t>	Most items in KIM have namespaces.  Namespaces are what allow KIM to function as a repository for multiple applications.  For any of the main items of KIM which have user-visible names, the namespace is part of the unique key.  To a large degree, this allows for applications connected to KIM to not have to worry about affecting the others.  That’s not to say that you can not link elements across namespaces, but it would require a user with the appropriate permissions to do so.</a:t>
            </a:r>
          </a:p>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674" name="Rectangle 1"/>
          <p:cNvSpPr>
            <a:spLocks noGrp="1" noRot="1" noChangeAspect="1" noChangeArrowheads="1" noTextEdit="1"/>
          </p:cNvSpPr>
          <p:nvPr>
            <p:ph type="sldImg"/>
          </p:nvPr>
        </p:nvSpPr>
        <p:spPr>
          <a:solidFill>
            <a:srgbClr val="FFFFFF"/>
          </a:solidFill>
          <a:ln/>
        </p:spPr>
      </p:sp>
      <p:sp>
        <p:nvSpPr>
          <p:cNvPr id="284675"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22" name="Rectangle 1"/>
          <p:cNvSpPr>
            <a:spLocks noGrp="1" noRot="1" noChangeAspect="1" noChangeArrowheads="1" noTextEdit="1"/>
          </p:cNvSpPr>
          <p:nvPr>
            <p:ph type="sldImg"/>
          </p:nvPr>
        </p:nvSpPr>
        <p:spPr>
          <a:solidFill>
            <a:srgbClr val="FFFFFF"/>
          </a:solidFill>
          <a:ln/>
        </p:spPr>
      </p:sp>
      <p:sp>
        <p:nvSpPr>
          <p:cNvPr id="286723"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1"/>
          <p:cNvSpPr>
            <a:spLocks noGrp="1" noRot="1" noChangeAspect="1" noChangeArrowheads="1" noTextEdit="1"/>
          </p:cNvSpPr>
          <p:nvPr>
            <p:ph type="sldImg"/>
          </p:nvPr>
        </p:nvSpPr>
        <p:spPr>
          <a:solidFill>
            <a:srgbClr val="FFFFFF"/>
          </a:solidFill>
          <a:ln/>
        </p:spPr>
      </p:sp>
      <p:sp>
        <p:nvSpPr>
          <p:cNvPr id="289795" name="Rectangle 2"/>
          <p:cNvSpPr>
            <a:spLocks noGrp="1" noChangeArrowheads="1"/>
          </p:cNvSpPr>
          <p:nvPr>
            <p:ph type="body" idx="1"/>
          </p:nvPr>
        </p:nvSpPr>
        <p:spPr>
          <a:noFill/>
          <a:ln/>
        </p:spPr>
        <p:txBody>
          <a:bodyPr/>
          <a:lstStyle/>
          <a:p>
            <a:pPr eaLnBrk="1" hangingPunct="1"/>
            <a:endParaRPr lang="en-US">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week proof of concept with </a:t>
            </a:r>
            <a:r>
              <a:rPr lang="en-US" dirty="0" err="1" smtClean="0"/>
              <a:t>rSmart</a:t>
            </a:r>
            <a:r>
              <a:rPr lang="en-US" dirty="0" smtClean="0"/>
              <a:t> team this</a:t>
            </a:r>
            <a:r>
              <a:rPr lang="en-US" baseline="0" dirty="0" smtClean="0"/>
              <a:t> past spring</a:t>
            </a:r>
            <a:endParaRPr lang="en-US" dirty="0"/>
          </a:p>
        </p:txBody>
      </p:sp>
      <p:sp>
        <p:nvSpPr>
          <p:cNvPr id="4" name="Slide Number Placeholder 3"/>
          <p:cNvSpPr>
            <a:spLocks noGrp="1"/>
          </p:cNvSpPr>
          <p:nvPr>
            <p:ph type="sldNum" sz="quarter" idx="10"/>
          </p:nvPr>
        </p:nvSpPr>
        <p:spPr/>
        <p:txBody>
          <a:bodyPr/>
          <a:lstStyle/>
          <a:p>
            <a:fld id="{B32072F9-F127-DC4B-BD5C-E572886D9C77}" type="slidenum">
              <a:rPr lang="en-US" smtClean="0"/>
              <a:pPr/>
              <a:t>123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1"/>
          <p:cNvSpPr>
            <a:spLocks noGrp="1" noRot="1" noChangeAspect="1" noChangeArrowheads="1" noTextEdit="1"/>
          </p:cNvSpPr>
          <p:nvPr>
            <p:ph type="sldImg"/>
          </p:nvPr>
        </p:nvSpPr>
        <p:spPr>
          <a:solidFill>
            <a:srgbClr val="FFFFFF"/>
          </a:solidFill>
          <a:ln/>
        </p:spPr>
      </p:sp>
      <p:sp>
        <p:nvSpPr>
          <p:cNvPr id="289795" name="Rectangle 2"/>
          <p:cNvSpPr>
            <a:spLocks noGrp="1" noChangeArrowheads="1"/>
          </p:cNvSpPr>
          <p:nvPr>
            <p:ph type="body" idx="1"/>
          </p:nvPr>
        </p:nvSpPr>
        <p:spPr>
          <a:noFill/>
          <a:ln/>
        </p:spPr>
        <p:txBody>
          <a:bodyPr/>
          <a:lstStyle/>
          <a:p>
            <a:pPr eaLnBrk="1" hangingPunct="1"/>
            <a:r>
              <a:rPr lang="en-US" dirty="0" smtClean="0">
                <a:solidFill>
                  <a:srgbClr val="000000"/>
                </a:solidFill>
                <a:latin typeface="Calibri" charset="0"/>
                <a:ea typeface="Calibri" charset="0"/>
                <a:cs typeface="Calibri" charset="0"/>
                <a:sym typeface="Calibri" charset="0"/>
              </a:rPr>
              <a:t>UW has been a .NET shop for several years.   Some local influence </a:t>
            </a:r>
            <a:r>
              <a:rPr lang="en-US" dirty="0" smtClean="0">
                <a:solidFill>
                  <a:srgbClr val="000000"/>
                </a:solidFill>
                <a:latin typeface="Calibri" charset="0"/>
                <a:ea typeface="Calibri" charset="0"/>
                <a:cs typeface="Calibri" charset="0"/>
                <a:sym typeface="Wingdings" pitchFamily="2" charset="2"/>
              </a:rPr>
              <a:t></a:t>
            </a:r>
            <a:endParaRPr lang="en-US" dirty="0" smtClean="0">
              <a:solidFill>
                <a:srgbClr val="000000"/>
              </a:solidFill>
              <a:latin typeface="Calibri" charset="0"/>
              <a:ea typeface="Calibri" charset="0"/>
              <a:cs typeface="Calibri" charset="0"/>
              <a:sym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Calibri" charset="0"/>
                <a:ea typeface="Calibri" charset="0"/>
                <a:cs typeface="Calibri" charset="0"/>
                <a:sym typeface="Calibri" charset="0"/>
              </a:rPr>
              <a:t>In April / May of 2010 – 2 week proof of concept.  </a:t>
            </a:r>
            <a:r>
              <a:rPr lang="en-US" dirty="0" err="1" smtClean="0">
                <a:solidFill>
                  <a:srgbClr val="000000"/>
                </a:solidFill>
                <a:latin typeface="Calibri" charset="0"/>
                <a:ea typeface="Calibri" charset="0"/>
                <a:cs typeface="Calibri" charset="0"/>
                <a:sym typeface="Calibri" charset="0"/>
              </a:rPr>
              <a:t>rSmart</a:t>
            </a:r>
            <a:r>
              <a:rPr lang="en-US" dirty="0" smtClean="0">
                <a:solidFill>
                  <a:srgbClr val="000000"/>
                </a:solidFill>
                <a:latin typeface="Calibri" charset="0"/>
                <a:ea typeface="Calibri" charset="0"/>
                <a:cs typeface="Calibri" charset="0"/>
                <a:sym typeface="Calibri" charset="0"/>
              </a:rPr>
              <a:t> worked with Washington </a:t>
            </a:r>
            <a:r>
              <a:rPr lang="en-US" dirty="0" err="1" smtClean="0">
                <a:solidFill>
                  <a:srgbClr val="000000"/>
                </a:solidFill>
                <a:latin typeface="Calibri" charset="0"/>
                <a:ea typeface="Calibri" charset="0"/>
                <a:cs typeface="Calibri" charset="0"/>
                <a:sym typeface="Calibri" charset="0"/>
              </a:rPr>
              <a:t>.Net</a:t>
            </a:r>
            <a:r>
              <a:rPr lang="en-US" dirty="0" smtClean="0">
                <a:solidFill>
                  <a:srgbClr val="000000"/>
                </a:solidFill>
                <a:latin typeface="Calibri" charset="0"/>
                <a:ea typeface="Calibri" charset="0"/>
                <a:cs typeface="Calibri" charset="0"/>
                <a:sym typeface="Calibri" charset="0"/>
              </a:rPr>
              <a:t> </a:t>
            </a:r>
            <a:r>
              <a:rPr lang="en-US" dirty="0" err="1" smtClean="0">
                <a:solidFill>
                  <a:srgbClr val="000000"/>
                </a:solidFill>
                <a:latin typeface="Calibri" charset="0"/>
                <a:ea typeface="Calibri" charset="0"/>
                <a:cs typeface="Calibri" charset="0"/>
                <a:sym typeface="Calibri" charset="0"/>
              </a:rPr>
              <a:t>devs</a:t>
            </a:r>
            <a:r>
              <a:rPr lang="en-US" dirty="0" smtClean="0">
                <a:solidFill>
                  <a:srgbClr val="000000"/>
                </a:solidFill>
                <a:latin typeface="Calibri" charset="0"/>
                <a:ea typeface="Calibri" charset="0"/>
                <a:cs typeface="Calibri" charset="0"/>
                <a:sym typeface="Calibri" charset="0"/>
              </a:rPr>
              <a:t>.</a:t>
            </a: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UW has developed tools, Homegrown</a:t>
            </a:r>
            <a:r>
              <a:rPr lang="en-US" baseline="0" dirty="0" smtClean="0">
                <a:solidFill>
                  <a:srgbClr val="000000"/>
                </a:solidFill>
                <a:latin typeface="Calibri" charset="0"/>
                <a:ea typeface="Calibri" charset="0"/>
                <a:cs typeface="Calibri" charset="0"/>
                <a:sym typeface="Calibri" charset="0"/>
              </a:rPr>
              <a:t> systems Astra roles system has a very nice user interface that the users are very happy with.</a:t>
            </a:r>
          </a:p>
          <a:p>
            <a:pPr eaLnBrk="1" hangingPunct="1"/>
            <a:r>
              <a:rPr lang="en-US" baseline="0" dirty="0" smtClean="0">
                <a:solidFill>
                  <a:srgbClr val="000000"/>
                </a:solidFill>
                <a:latin typeface="Calibri" charset="0"/>
                <a:ea typeface="Calibri" charset="0"/>
                <a:cs typeface="Calibri" charset="0"/>
                <a:sym typeface="Calibri" charset="0"/>
              </a:rPr>
              <a:t>Have several other systems in place, and wanted to integrate to keep look and feel and to avoid duplication of code or data.</a:t>
            </a:r>
          </a:p>
          <a:p>
            <a:pPr eaLnBrk="1" hangingPunct="1"/>
            <a:r>
              <a:rPr lang="en-US" baseline="0" dirty="0" smtClean="0">
                <a:solidFill>
                  <a:srgbClr val="000000"/>
                </a:solidFill>
                <a:latin typeface="Calibri" charset="0"/>
                <a:ea typeface="Calibri" charset="0"/>
                <a:cs typeface="Calibri" charset="0"/>
                <a:sym typeface="Calibri" charset="0"/>
              </a:rPr>
              <a:t>UW has been a strong Kuali partner for quite some time, contributing to Rice and Kuali Student development.</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UW looking toward a Long term strategy, where Rice will be a core component for workflow, identity management, and potentially roles and responsibilities.</a:t>
            </a:r>
            <a:endParaRPr lang="en-US" dirty="0" smtClean="0">
              <a:solidFill>
                <a:srgbClr val="000000"/>
              </a:solidFill>
              <a:latin typeface="Calibri" charset="0"/>
              <a:ea typeface="Calibri" charset="0"/>
              <a:cs typeface="Calibri" charset="0"/>
              <a:sym typeface="Calibri" charset="0"/>
            </a:endParaRPr>
          </a:p>
          <a:p>
            <a:pPr eaLnBrk="1" hangingPunct="1"/>
            <a:endParaRPr lang="en-US" dirty="0" smtClean="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1"/>
          <p:cNvSpPr>
            <a:spLocks noGrp="1" noRot="1" noChangeAspect="1" noChangeArrowheads="1" noTextEdit="1"/>
          </p:cNvSpPr>
          <p:nvPr>
            <p:ph type="sldImg"/>
          </p:nvPr>
        </p:nvSpPr>
        <p:spPr>
          <a:solidFill>
            <a:srgbClr val="FFFFFF"/>
          </a:solidFill>
          <a:ln/>
        </p:spPr>
      </p:sp>
      <p:sp>
        <p:nvSpPr>
          <p:cNvPr id="289795" name="Rectangle 2"/>
          <p:cNvSpPr>
            <a:spLocks noGrp="1" noChangeArrowheads="1"/>
          </p:cNvSpPr>
          <p:nvPr>
            <p:ph type="body" idx="1"/>
          </p:nvPr>
        </p:nvSpPr>
        <p:spPr>
          <a:noFill/>
          <a:ln/>
        </p:spPr>
        <p:txBody>
          <a:bodyPr/>
          <a:lstStyle/>
          <a:p>
            <a:pPr eaLnBrk="1" hangingPunct="1"/>
            <a:r>
              <a:rPr lang="en-US" dirty="0" smtClean="0">
                <a:solidFill>
                  <a:srgbClr val="000000"/>
                </a:solidFill>
                <a:latin typeface="Calibri" charset="0"/>
                <a:ea typeface="Calibri" charset="0"/>
                <a:cs typeface="Calibri" charset="0"/>
                <a:sym typeface="Calibri" charset="0"/>
              </a:rPr>
              <a:t>UW Team was very experienced with .NET but not Java.</a:t>
            </a:r>
          </a:p>
          <a:p>
            <a:pPr eaLnBrk="1" hangingPunct="1"/>
            <a:r>
              <a:rPr lang="en-US" dirty="0" smtClean="0">
                <a:solidFill>
                  <a:srgbClr val="000000"/>
                </a:solidFill>
                <a:latin typeface="Calibri" charset="0"/>
                <a:ea typeface="Calibri" charset="0"/>
                <a:cs typeface="Calibri" charset="0"/>
                <a:sym typeface="Calibri" charset="0"/>
              </a:rPr>
              <a:t>1-week of training on Rice KIM and workflow</a:t>
            </a:r>
          </a:p>
          <a:p>
            <a:pPr eaLnBrk="1" hangingPunct="1"/>
            <a:r>
              <a:rPr lang="en-US" dirty="0" smtClean="0">
                <a:solidFill>
                  <a:srgbClr val="000000"/>
                </a:solidFill>
                <a:latin typeface="Calibri" charset="0"/>
                <a:ea typeface="Calibri" charset="0"/>
                <a:cs typeface="Calibri" charset="0"/>
                <a:sym typeface="Calibri" charset="0"/>
              </a:rPr>
              <a:t>From the proof of concept, they wanted to</a:t>
            </a:r>
            <a:r>
              <a:rPr lang="en-US" baseline="0" dirty="0" smtClean="0">
                <a:solidFill>
                  <a:srgbClr val="000000"/>
                </a:solidFill>
                <a:latin typeface="Calibri" charset="0"/>
                <a:ea typeface="Calibri" charset="0"/>
                <a:cs typeface="Calibri" charset="0"/>
                <a:sym typeface="Calibri" charset="0"/>
              </a:rPr>
              <a:t> have usable results.  Not- throw away work.</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Requirements. Needed into integrate 3 primary systems.</a:t>
            </a:r>
          </a:p>
          <a:p>
            <a:pPr eaLnBrk="1" hangingPunct="1"/>
            <a:r>
              <a:rPr lang="en-US" baseline="0" dirty="0" smtClean="0">
                <a:solidFill>
                  <a:srgbClr val="000000"/>
                </a:solidFill>
                <a:latin typeface="Calibri" charset="0"/>
                <a:ea typeface="Calibri" charset="0"/>
                <a:cs typeface="Calibri" charset="0"/>
                <a:sym typeface="Calibri" charset="0"/>
              </a:rPr>
              <a:t>. LDAP - </a:t>
            </a:r>
            <a:r>
              <a:rPr lang="en-US" baseline="0" dirty="0" err="1" smtClean="0">
                <a:solidFill>
                  <a:srgbClr val="000000"/>
                </a:solidFill>
                <a:latin typeface="Calibri" charset="0"/>
                <a:ea typeface="Calibri" charset="0"/>
                <a:cs typeface="Calibri" charset="0"/>
                <a:sym typeface="Calibri" charset="0"/>
              </a:rPr>
              <a:t>entitities</a:t>
            </a:r>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 Astra - Groups and Roles system.</a:t>
            </a:r>
          </a:p>
          <a:p>
            <a:pPr eaLnBrk="1" hangingPunct="1"/>
            <a:r>
              <a:rPr lang="en-US" baseline="0" dirty="0" smtClean="0">
                <a:solidFill>
                  <a:srgbClr val="000000"/>
                </a:solidFill>
                <a:latin typeface="Calibri" charset="0"/>
                <a:ea typeface="Calibri" charset="0"/>
                <a:cs typeface="Calibri" charset="0"/>
                <a:sym typeface="Calibri" charset="0"/>
              </a:rPr>
              <a:t>. Workflow – Advanced Budget Request system.</a:t>
            </a:r>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1"/>
          <p:cNvSpPr>
            <a:spLocks noGrp="1" noRot="1" noChangeAspect="1" noChangeArrowheads="1" noTextEdit="1"/>
          </p:cNvSpPr>
          <p:nvPr>
            <p:ph type="sldImg"/>
          </p:nvPr>
        </p:nvSpPr>
        <p:spPr>
          <a:solidFill>
            <a:srgbClr val="FFFFFF"/>
          </a:solidFill>
          <a:ln/>
        </p:spPr>
      </p:sp>
      <p:sp>
        <p:nvSpPr>
          <p:cNvPr id="289795" name="Rectangle 2"/>
          <p:cNvSpPr>
            <a:spLocks noGrp="1" noChangeArrowheads="1"/>
          </p:cNvSpPr>
          <p:nvPr>
            <p:ph type="body" idx="1"/>
          </p:nvPr>
        </p:nvSpPr>
        <p:spPr>
          <a:noFill/>
          <a:ln/>
        </p:spPr>
        <p:txBody>
          <a:bodyPr/>
          <a:lstStyle/>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Requirements. Needed into integrate 3 primary systems.</a:t>
            </a:r>
          </a:p>
          <a:p>
            <a:pPr eaLnBrk="1" hangingPunct="1"/>
            <a:r>
              <a:rPr lang="en-US" baseline="0" dirty="0" smtClean="0">
                <a:solidFill>
                  <a:srgbClr val="000000"/>
                </a:solidFill>
                <a:latin typeface="Calibri" charset="0"/>
                <a:ea typeface="Calibri" charset="0"/>
                <a:cs typeface="Calibri" charset="0"/>
                <a:sym typeface="Calibri" charset="0"/>
              </a:rPr>
              <a:t>. LDAP - </a:t>
            </a:r>
            <a:r>
              <a:rPr lang="en-US" baseline="0" dirty="0" err="1" smtClean="0">
                <a:solidFill>
                  <a:srgbClr val="000000"/>
                </a:solidFill>
                <a:latin typeface="Calibri" charset="0"/>
                <a:ea typeface="Calibri" charset="0"/>
                <a:cs typeface="Calibri" charset="0"/>
                <a:sym typeface="Calibri" charset="0"/>
              </a:rPr>
              <a:t>entitities</a:t>
            </a:r>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 Astra - Groups and Roles system.</a:t>
            </a:r>
          </a:p>
          <a:p>
            <a:pPr eaLnBrk="1" hangingPunct="1"/>
            <a:r>
              <a:rPr lang="en-US" baseline="0" dirty="0" smtClean="0">
                <a:solidFill>
                  <a:srgbClr val="000000"/>
                </a:solidFill>
                <a:latin typeface="Calibri" charset="0"/>
                <a:ea typeface="Calibri" charset="0"/>
                <a:cs typeface="Calibri" charset="0"/>
                <a:sym typeface="Calibri" charset="0"/>
              </a:rPr>
              <a:t>. Workflow – Advanced Budget Request system.</a:t>
            </a:r>
            <a:endParaRPr lang="en-US" dirty="0" smtClean="0">
              <a:solidFill>
                <a:srgbClr val="000000"/>
              </a:solidFill>
              <a:latin typeface="Calibri" charset="0"/>
              <a:ea typeface="Calibri" charset="0"/>
              <a:cs typeface="Calibri" charset="0"/>
              <a:sym typeface="Calibri" charset="0"/>
            </a:endParaRP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LDAP integration contributed back to Kuali Rice</a:t>
            </a:r>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1"/>
          <p:cNvSpPr>
            <a:spLocks noGrp="1" noRot="1" noChangeAspect="1" noChangeArrowheads="1" noTextEdit="1"/>
          </p:cNvSpPr>
          <p:nvPr>
            <p:ph type="sldImg"/>
          </p:nvPr>
        </p:nvSpPr>
        <p:spPr>
          <a:solidFill>
            <a:srgbClr val="FFFFFF"/>
          </a:solidFill>
          <a:ln/>
        </p:spPr>
      </p:sp>
      <p:sp>
        <p:nvSpPr>
          <p:cNvPr id="289795" name="Rectangle 2"/>
          <p:cNvSpPr>
            <a:spLocks noGrp="1" noChangeArrowheads="1"/>
          </p:cNvSpPr>
          <p:nvPr>
            <p:ph type="body" idx="1"/>
          </p:nvPr>
        </p:nvSpPr>
        <p:spPr>
          <a:noFill/>
          <a:ln/>
        </p:spPr>
        <p:txBody>
          <a:bodyPr/>
          <a:lstStyle/>
          <a:p>
            <a:pPr eaLnBrk="1" hangingPunct="1"/>
            <a:r>
              <a:rPr lang="en-US" dirty="0" smtClean="0">
                <a:solidFill>
                  <a:srgbClr val="000000"/>
                </a:solidFill>
                <a:latin typeface="Calibri" charset="0"/>
                <a:ea typeface="Calibri" charset="0"/>
                <a:cs typeface="Calibri" charset="0"/>
                <a:sym typeface="Calibri" charset="0"/>
              </a:rPr>
              <a:t>Tools taken advantage of Spring LDAP module and security modules.</a:t>
            </a:r>
          </a:p>
          <a:p>
            <a:pPr eaLnBrk="1" hangingPunct="1"/>
            <a:endParaRPr lang="en-US" dirty="0" smtClean="0">
              <a:solidFill>
                <a:srgbClr val="000000"/>
              </a:solidFill>
              <a:latin typeface="Calibri" charset="0"/>
              <a:ea typeface="Calibri" charset="0"/>
              <a:cs typeface="Calibri" charset="0"/>
              <a:sym typeface="Calibri" charset="0"/>
            </a:endParaRPr>
          </a:p>
          <a:p>
            <a:pPr eaLnBrk="1" hangingPunct="1"/>
            <a:r>
              <a:rPr lang="en-US" dirty="0" smtClean="0">
                <a:solidFill>
                  <a:srgbClr val="000000"/>
                </a:solidFill>
                <a:latin typeface="Calibri" charset="0"/>
                <a:ea typeface="Calibri" charset="0"/>
                <a:cs typeface="Calibri" charset="0"/>
                <a:sym typeface="Calibri" charset="0"/>
              </a:rPr>
              <a:t>Rice heavily leverages Spring Framework, so this is</a:t>
            </a:r>
            <a:r>
              <a:rPr lang="en-US" baseline="0" dirty="0" smtClean="0">
                <a:solidFill>
                  <a:srgbClr val="000000"/>
                </a:solidFill>
                <a:latin typeface="Calibri" charset="0"/>
                <a:ea typeface="Calibri" charset="0"/>
                <a:cs typeface="Calibri" charset="0"/>
                <a:sym typeface="Calibri" charset="0"/>
              </a:rPr>
              <a:t> just using an additional Spring Module.</a:t>
            </a:r>
          </a:p>
          <a:p>
            <a:pPr eaLnBrk="1" hangingPunct="1"/>
            <a:r>
              <a:rPr lang="en-US" baseline="0" dirty="0" smtClean="0">
                <a:solidFill>
                  <a:srgbClr val="000000"/>
                </a:solidFill>
                <a:latin typeface="Calibri" charset="0"/>
                <a:ea typeface="Calibri" charset="0"/>
                <a:cs typeface="Calibri" charset="0"/>
                <a:sym typeface="Calibri" charset="0"/>
              </a:rPr>
              <a:t>Most of the work to be done was not coding, but configuration.</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Mapping of attributes from legacy systems to KIM.</a:t>
            </a:r>
          </a:p>
          <a:p>
            <a:pPr eaLnBrk="1" hangingPunct="1"/>
            <a:r>
              <a:rPr lang="en-US" baseline="0" dirty="0" smtClean="0">
                <a:solidFill>
                  <a:srgbClr val="000000"/>
                </a:solidFill>
                <a:latin typeface="Calibri" charset="0"/>
                <a:ea typeface="Calibri" charset="0"/>
                <a:cs typeface="Calibri" charset="0"/>
                <a:sym typeface="Calibri" charset="0"/>
              </a:rPr>
              <a:t>LDAP integration took about 2 days.</a:t>
            </a:r>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1"/>
          <p:cNvSpPr>
            <a:spLocks noGrp="1" noRot="1" noChangeAspect="1" noChangeArrowheads="1" noTextEdit="1"/>
          </p:cNvSpPr>
          <p:nvPr>
            <p:ph type="sldImg"/>
          </p:nvPr>
        </p:nvSpPr>
        <p:spPr>
          <a:solidFill>
            <a:srgbClr val="FFFFFF"/>
          </a:solidFill>
          <a:ln/>
        </p:spPr>
      </p:sp>
      <p:sp>
        <p:nvSpPr>
          <p:cNvPr id="289795" name="Rectangle 2"/>
          <p:cNvSpPr>
            <a:spLocks noGrp="1" noChangeArrowheads="1"/>
          </p:cNvSpPr>
          <p:nvPr>
            <p:ph type="body" idx="1"/>
          </p:nvPr>
        </p:nvSpPr>
        <p:spPr>
          <a:noFill/>
          <a:ln/>
        </p:spPr>
        <p:txBody>
          <a:bodyPr/>
          <a:lstStyle/>
          <a:p>
            <a:pPr eaLnBrk="1" hangingPunct="1"/>
            <a:r>
              <a:rPr lang="en-US" dirty="0" smtClean="0">
                <a:solidFill>
                  <a:srgbClr val="000000"/>
                </a:solidFill>
                <a:latin typeface="Calibri" charset="0"/>
                <a:ea typeface="Calibri" charset="0"/>
                <a:cs typeface="Calibri" charset="0"/>
                <a:sym typeface="Calibri" charset="0"/>
              </a:rPr>
              <a:t>JAX-WS queries .NET service to determine</a:t>
            </a:r>
          </a:p>
          <a:p>
            <a:pPr eaLnBrk="1" hangingPunct="1"/>
            <a:r>
              <a:rPr lang="en-US" dirty="0" smtClean="0">
                <a:solidFill>
                  <a:srgbClr val="000000"/>
                </a:solidFill>
                <a:latin typeface="Calibri" charset="0"/>
                <a:ea typeface="Calibri" charset="0"/>
                <a:cs typeface="Calibri" charset="0"/>
                <a:sym typeface="Calibri" charset="0"/>
              </a:rPr>
              <a:t>Creates</a:t>
            </a:r>
            <a:r>
              <a:rPr lang="en-US" baseline="0" dirty="0" smtClean="0">
                <a:solidFill>
                  <a:srgbClr val="000000"/>
                </a:solidFill>
                <a:latin typeface="Calibri" charset="0"/>
                <a:ea typeface="Calibri" charset="0"/>
                <a:cs typeface="Calibri" charset="0"/>
                <a:sym typeface="Calibri" charset="0"/>
              </a:rPr>
              <a:t> a service that can automatically talk to it.</a:t>
            </a:r>
          </a:p>
          <a:p>
            <a:pPr eaLnBrk="1" hangingPunct="1"/>
            <a:r>
              <a:rPr lang="en-US" baseline="0" dirty="0" smtClean="0">
                <a:solidFill>
                  <a:srgbClr val="000000"/>
                </a:solidFill>
                <a:latin typeface="Calibri" charset="0"/>
                <a:ea typeface="Calibri" charset="0"/>
                <a:cs typeface="Calibri" charset="0"/>
                <a:sym typeface="Calibri" charset="0"/>
              </a:rPr>
              <a:t>Made it very simple to talk to the .NET service</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Override roles service.</a:t>
            </a:r>
          </a:p>
          <a:p>
            <a:pPr eaLnBrk="1" hangingPunct="1"/>
            <a:r>
              <a:rPr lang="en-US" baseline="0" dirty="0" smtClean="0">
                <a:solidFill>
                  <a:srgbClr val="000000"/>
                </a:solidFill>
                <a:latin typeface="Calibri" charset="0"/>
                <a:ea typeface="Calibri" charset="0"/>
                <a:cs typeface="Calibri" charset="0"/>
                <a:sym typeface="Calibri" charset="0"/>
              </a:rPr>
              <a:t>There is a direct mapping between Kuali Roles and Astra Roles.</a:t>
            </a:r>
          </a:p>
          <a:p>
            <a:pPr eaLnBrk="1" hangingPunct="1"/>
            <a:r>
              <a:rPr lang="en-US" baseline="0" dirty="0" smtClean="0">
                <a:solidFill>
                  <a:srgbClr val="000000"/>
                </a:solidFill>
                <a:latin typeface="Calibri" charset="0"/>
                <a:ea typeface="Calibri" charset="0"/>
                <a:cs typeface="Calibri" charset="0"/>
                <a:sym typeface="Calibri" charset="0"/>
              </a:rPr>
              <a:t>Effort was fairly easy.  While Roles API has 12 or more services, really needed to </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KIM roles are very flexible.  With qualifiers and templates, allows the ability to finely define roles.</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For groups,  groups mapped to </a:t>
            </a:r>
            <a:r>
              <a:rPr lang="en-US" baseline="0" dirty="0" err="1" smtClean="0">
                <a:solidFill>
                  <a:srgbClr val="000000"/>
                </a:solidFill>
                <a:latin typeface="Calibri" charset="0"/>
                <a:ea typeface="Calibri" charset="0"/>
                <a:cs typeface="Calibri" charset="0"/>
                <a:sym typeface="Calibri" charset="0"/>
              </a:rPr>
              <a:t>Atra</a:t>
            </a:r>
            <a:r>
              <a:rPr lang="en-US" baseline="0" dirty="0" smtClean="0">
                <a:solidFill>
                  <a:srgbClr val="000000"/>
                </a:solidFill>
                <a:latin typeface="Calibri" charset="0"/>
                <a:ea typeface="Calibri" charset="0"/>
                <a:cs typeface="Calibri" charset="0"/>
                <a:sym typeface="Calibri" charset="0"/>
              </a:rPr>
              <a:t> Roles.</a:t>
            </a:r>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1"/>
          <p:cNvSpPr>
            <a:spLocks noGrp="1" noRot="1" noChangeAspect="1" noChangeArrowheads="1" noTextEdit="1"/>
          </p:cNvSpPr>
          <p:nvPr>
            <p:ph type="sldImg"/>
          </p:nvPr>
        </p:nvSpPr>
        <p:spPr>
          <a:solidFill>
            <a:srgbClr val="FFFFFF"/>
          </a:solidFill>
          <a:ln/>
        </p:spPr>
      </p:sp>
      <p:sp>
        <p:nvSpPr>
          <p:cNvPr id="289795" name="Rectangle 2"/>
          <p:cNvSpPr>
            <a:spLocks noGrp="1" noChangeArrowheads="1"/>
          </p:cNvSpPr>
          <p:nvPr>
            <p:ph type="body" idx="1"/>
          </p:nvPr>
        </p:nvSpPr>
        <p:spPr>
          <a:noFill/>
          <a:ln/>
        </p:spPr>
        <p:txBody>
          <a:bodyPr/>
          <a:lstStyle/>
          <a:p>
            <a:pPr eaLnBrk="1" hangingPunct="1"/>
            <a:r>
              <a:rPr lang="en-US" dirty="0" smtClean="0">
                <a:solidFill>
                  <a:srgbClr val="000000"/>
                </a:solidFill>
                <a:latin typeface="Calibri" charset="0"/>
                <a:ea typeface="Calibri" charset="0"/>
                <a:cs typeface="Calibri" charset="0"/>
                <a:sym typeface="Calibri" charset="0"/>
              </a:rPr>
              <a:t>Just a couple of</a:t>
            </a:r>
            <a:r>
              <a:rPr lang="en-US" baseline="0" dirty="0" smtClean="0">
                <a:solidFill>
                  <a:srgbClr val="000000"/>
                </a:solidFill>
                <a:latin typeface="Calibri" charset="0"/>
                <a:ea typeface="Calibri" charset="0"/>
                <a:cs typeface="Calibri" charset="0"/>
                <a:sym typeface="Calibri" charset="0"/>
              </a:rPr>
              <a:t> steps to integrate workflow.</a:t>
            </a:r>
          </a:p>
          <a:p>
            <a:pPr eaLnBrk="1" hangingPunct="1"/>
            <a:r>
              <a:rPr lang="en-US" baseline="0" dirty="0" smtClean="0">
                <a:solidFill>
                  <a:srgbClr val="000000"/>
                </a:solidFill>
                <a:latin typeface="Calibri" charset="0"/>
                <a:ea typeface="Calibri" charset="0"/>
                <a:cs typeface="Calibri" charset="0"/>
                <a:sym typeface="Calibri" charset="0"/>
              </a:rPr>
              <a:t>With Java, </a:t>
            </a:r>
            <a:r>
              <a:rPr lang="en-US" baseline="0" dirty="0" err="1" smtClean="0">
                <a:solidFill>
                  <a:srgbClr val="000000"/>
                </a:solidFill>
                <a:latin typeface="Calibri" charset="0"/>
                <a:ea typeface="Calibri" charset="0"/>
                <a:cs typeface="Calibri" charset="0"/>
                <a:sym typeface="Calibri" charset="0"/>
              </a:rPr>
              <a:t>.Net</a:t>
            </a:r>
            <a:r>
              <a:rPr lang="en-US" baseline="0" dirty="0" smtClean="0">
                <a:solidFill>
                  <a:srgbClr val="000000"/>
                </a:solidFill>
                <a:latin typeface="Calibri" charset="0"/>
                <a:ea typeface="Calibri" charset="0"/>
                <a:cs typeface="Calibri" charset="0"/>
                <a:sym typeface="Calibri" charset="0"/>
              </a:rPr>
              <a:t>, Ruby, etc.</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1</a:t>
            </a:r>
            <a:r>
              <a:rPr lang="en-US" baseline="30000" dirty="0" smtClean="0">
                <a:solidFill>
                  <a:srgbClr val="000000"/>
                </a:solidFill>
                <a:latin typeface="Calibri" charset="0"/>
                <a:ea typeface="Calibri" charset="0"/>
                <a:cs typeface="Calibri" charset="0"/>
                <a:sym typeface="Calibri" charset="0"/>
              </a:rPr>
              <a:t>st</a:t>
            </a:r>
            <a:r>
              <a:rPr lang="en-US" baseline="0" dirty="0" smtClean="0">
                <a:solidFill>
                  <a:srgbClr val="000000"/>
                </a:solidFill>
                <a:latin typeface="Calibri" charset="0"/>
                <a:ea typeface="Calibri" charset="0"/>
                <a:cs typeface="Calibri" charset="0"/>
                <a:sym typeface="Calibri" charset="0"/>
              </a:rPr>
              <a:t> task is to use </a:t>
            </a:r>
            <a:r>
              <a:rPr lang="en-US" baseline="0" dirty="0" err="1" smtClean="0">
                <a:solidFill>
                  <a:srgbClr val="000000"/>
                </a:solidFill>
                <a:latin typeface="Calibri" charset="0"/>
                <a:ea typeface="Calibri" charset="0"/>
                <a:cs typeface="Calibri" charset="0"/>
                <a:sym typeface="Calibri" charset="0"/>
              </a:rPr>
              <a:t>SimpleDocumentService</a:t>
            </a:r>
            <a:r>
              <a:rPr lang="en-US" baseline="0" dirty="0" smtClean="0">
                <a:solidFill>
                  <a:srgbClr val="000000"/>
                </a:solidFill>
                <a:latin typeface="Calibri" charset="0"/>
                <a:ea typeface="Calibri" charset="0"/>
                <a:cs typeface="Calibri" charset="0"/>
                <a:sym typeface="Calibri" charset="0"/>
              </a:rPr>
              <a:t>  (already exposed via KSB)</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On .NET side of the … there is a tool which inspects a service and automates </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2</a:t>
            </a:r>
            <a:r>
              <a:rPr lang="en-US" baseline="30000" dirty="0" smtClean="0">
                <a:solidFill>
                  <a:srgbClr val="000000"/>
                </a:solidFill>
                <a:latin typeface="Calibri" charset="0"/>
                <a:ea typeface="Calibri" charset="0"/>
                <a:cs typeface="Calibri" charset="0"/>
                <a:sym typeface="Calibri" charset="0"/>
              </a:rPr>
              <a:t>nd</a:t>
            </a:r>
            <a:r>
              <a:rPr lang="en-US" baseline="0" dirty="0" smtClean="0">
                <a:solidFill>
                  <a:srgbClr val="000000"/>
                </a:solidFill>
                <a:latin typeface="Calibri" charset="0"/>
                <a:ea typeface="Calibri" charset="0"/>
                <a:cs typeface="Calibri" charset="0"/>
                <a:sym typeface="Calibri" charset="0"/>
              </a:rPr>
              <a:t> task is to implement a </a:t>
            </a:r>
            <a:r>
              <a:rPr lang="en-US" baseline="0" dirty="0" err="1" smtClean="0">
                <a:solidFill>
                  <a:srgbClr val="000000"/>
                </a:solidFill>
                <a:latin typeface="Calibri" charset="0"/>
                <a:ea typeface="Calibri" charset="0"/>
                <a:cs typeface="Calibri" charset="0"/>
                <a:sym typeface="Calibri" charset="0"/>
              </a:rPr>
              <a:t>PostProcessor</a:t>
            </a:r>
            <a:r>
              <a:rPr lang="en-US" baseline="0" dirty="0" smtClean="0">
                <a:solidFill>
                  <a:srgbClr val="000000"/>
                </a:solidFill>
                <a:latin typeface="Calibri" charset="0"/>
                <a:ea typeface="Calibri" charset="0"/>
                <a:cs typeface="Calibri" charset="0"/>
                <a:sym typeface="Calibri" charset="0"/>
              </a:rPr>
              <a:t>.    Call back notification when a document has a route change or a status change.</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Override Action List with their own UI.  Had to expose a couple of internal Rice services on the service bus.</a:t>
            </a:r>
          </a:p>
          <a:p>
            <a:pPr eaLnBrk="1" hangingPunct="1"/>
            <a:endParaRPr lang="en-US" baseline="0" dirty="0" smtClean="0">
              <a:solidFill>
                <a:srgbClr val="000000"/>
              </a:solidFill>
              <a:latin typeface="Calibri" charset="0"/>
              <a:ea typeface="Calibri" charset="0"/>
              <a:cs typeface="Calibri" charset="0"/>
              <a:sym typeface="Calibri" charset="0"/>
            </a:endParaRPr>
          </a:p>
          <a:p>
            <a:pPr eaLnBrk="1" hangingPunct="1"/>
            <a:r>
              <a:rPr lang="en-US" baseline="0" dirty="0" smtClean="0">
                <a:solidFill>
                  <a:srgbClr val="000000"/>
                </a:solidFill>
                <a:latin typeface="Calibri" charset="0"/>
                <a:ea typeface="Calibri" charset="0"/>
                <a:cs typeface="Calibri" charset="0"/>
                <a:sym typeface="Calibri" charset="0"/>
              </a:rPr>
              <a:t>Qualifiers, used to determine who to route a document to and what action to be performed.</a:t>
            </a:r>
          </a:p>
          <a:p>
            <a:pPr eaLnBrk="1" hangingPunct="1"/>
            <a:r>
              <a:rPr lang="en-US" baseline="0" dirty="0" smtClean="0">
                <a:solidFill>
                  <a:srgbClr val="000000"/>
                </a:solidFill>
                <a:latin typeface="Calibri" charset="0"/>
                <a:ea typeface="Calibri" charset="0"/>
                <a:cs typeface="Calibri" charset="0"/>
                <a:sym typeface="Calibri" charset="0"/>
              </a:rPr>
              <a:t> (org code, rule name, document type, etc)</a:t>
            </a:r>
            <a:endParaRPr lang="en-US" dirty="0">
              <a:solidFill>
                <a:srgbClr val="000000"/>
              </a:solidFill>
              <a:latin typeface="Calibri" charset="0"/>
              <a:ea typeface="Calibri" charset="0"/>
              <a:cs typeface="Calibri" charset="0"/>
              <a:sym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tiff"/><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4" name="Picture 2" descr="C:\Documents and Settings\batiste\Desktop\Copy of kualistudent\images\stockphotos\puzzle.jpg"/>
          <p:cNvPicPr>
            <a:picLocks noChangeAspect="1" noChangeArrowheads="1"/>
          </p:cNvPicPr>
          <p:nvPr userDrawn="1"/>
        </p:nvPicPr>
        <p:blipFill>
          <a:blip r:embed="rId2"/>
          <a:srcRect/>
          <a:stretch>
            <a:fillRect/>
          </a:stretch>
        </p:blipFill>
        <p:spPr bwMode="auto">
          <a:xfrm>
            <a:off x="990600" y="1472043"/>
            <a:ext cx="2237583" cy="2225153"/>
          </a:xfrm>
          <a:prstGeom prst="rect">
            <a:avLst/>
          </a:prstGeom>
          <a:noFill/>
          <a:effectLst>
            <a:softEdge rad="101600"/>
          </a:effectLst>
        </p:spPr>
      </p:pic>
      <p:pic>
        <p:nvPicPr>
          <p:cNvPr id="5" name="Picture 4" descr="kuali_foundationgrey.png"/>
          <p:cNvPicPr>
            <a:picLocks noChangeAspect="1"/>
          </p:cNvPicPr>
          <p:nvPr userDrawn="1"/>
        </p:nvPicPr>
        <p:blipFill>
          <a:blip r:embed="rId3"/>
          <a:srcRect t="-5206"/>
          <a:stretch>
            <a:fillRect/>
          </a:stretch>
        </p:blipFill>
        <p:spPr bwMode="auto">
          <a:xfrm>
            <a:off x="3921044" y="1446212"/>
            <a:ext cx="4232356" cy="1527175"/>
          </a:xfrm>
          <a:prstGeom prst="rect">
            <a:avLst/>
          </a:prstGeom>
          <a:noFill/>
          <a:ln w="9525">
            <a:noFill/>
            <a:miter lim="800000"/>
            <a:headEnd/>
            <a:tailEnd/>
          </a:ln>
        </p:spPr>
      </p:pic>
      <p:sp>
        <p:nvSpPr>
          <p:cNvPr id="6" name="TextBox 5"/>
          <p:cNvSpPr txBox="1"/>
          <p:nvPr userDrawn="1"/>
        </p:nvSpPr>
        <p:spPr>
          <a:xfrm>
            <a:off x="3784600" y="3122612"/>
            <a:ext cx="4114800" cy="307975"/>
          </a:xfrm>
          <a:prstGeom prst="rect">
            <a:avLst/>
          </a:prstGeom>
          <a:noFill/>
        </p:spPr>
        <p:txBody>
          <a:bodyPr>
            <a:spAutoFit/>
          </a:bodyPr>
          <a:lstStyle/>
          <a:p>
            <a:pPr algn="r">
              <a:defRPr/>
            </a:pPr>
            <a:r>
              <a:rPr lang="en-US" sz="1400" dirty="0">
                <a:solidFill>
                  <a:srgbClr val="313232"/>
                </a:solidFill>
                <a:latin typeface="Myriad Pro"/>
                <a:cs typeface="Myriad Pro"/>
              </a:rPr>
              <a:t>open source administration software for education</a:t>
            </a:r>
          </a:p>
        </p:txBody>
      </p:sp>
      <p:cxnSp>
        <p:nvCxnSpPr>
          <p:cNvPr id="7" name="Straight Connector 6"/>
          <p:cNvCxnSpPr/>
          <p:nvPr userDrawn="1"/>
        </p:nvCxnSpPr>
        <p:spPr>
          <a:xfrm rot="5400000">
            <a:off x="1893096" y="2476500"/>
            <a:ext cx="3125787"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rot="10800000">
            <a:off x="3962400" y="3125788"/>
            <a:ext cx="38862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Section Header">
    <p:spTree>
      <p:nvGrpSpPr>
        <p:cNvPr id="1" name=""/>
        <p:cNvGrpSpPr/>
        <p:nvPr/>
      </p:nvGrpSpPr>
      <p:grpSpPr>
        <a:xfrm>
          <a:off x="0" y="0"/>
          <a:ext cx="0" cy="0"/>
          <a:chOff x="0" y="0"/>
          <a:chExt cx="0" cy="0"/>
        </a:xfrm>
      </p:grpSpPr>
      <p:sp>
        <p:nvSpPr>
          <p:cNvPr id="4" name="Rounded Rectangle 3"/>
          <p:cNvSpPr>
            <a:spLocks noChangeArrowheads="1"/>
          </p:cNvSpPr>
          <p:nvPr userDrawn="1"/>
        </p:nvSpPr>
        <p:spPr bwMode="auto">
          <a:xfrm>
            <a:off x="142875" y="142875"/>
            <a:ext cx="8858250" cy="6500813"/>
          </a:xfrm>
          <a:prstGeom prst="roundRect">
            <a:avLst>
              <a:gd name="adj" fmla="val 2444"/>
            </a:avLst>
          </a:prstGeom>
          <a:solidFill>
            <a:schemeClr val="bg1"/>
          </a:solidFill>
          <a:ln w="25400">
            <a:solidFill>
              <a:srgbClr val="A3A3E0"/>
            </a:solidFill>
            <a:round/>
            <a:headEnd/>
            <a:tailEnd/>
          </a:ln>
          <a:effectLst>
            <a:outerShdw blurRad="63500" dist="38100" dir="5400000" algn="t" rotWithShape="0">
              <a:srgbClr val="000000">
                <a:alpha val="39998"/>
              </a:srgbClr>
            </a:outerShdw>
          </a:effectLst>
        </p:spPr>
        <p:txBody>
          <a:bodyPr anchor="ctr">
            <a:prstTxWarp prst="textNoShape">
              <a:avLst/>
            </a:prstTxWarp>
          </a:bodyPr>
          <a:lstStyle/>
          <a:p>
            <a:pPr fontAlgn="auto">
              <a:spcBef>
                <a:spcPts val="0"/>
              </a:spcBef>
              <a:spcAft>
                <a:spcPts val="0"/>
              </a:spcAft>
              <a:defRPr/>
            </a:pPr>
            <a:endParaRPr lang="en-US">
              <a:solidFill>
                <a:schemeClr val="lt1"/>
              </a:solidFill>
              <a:latin typeface="+mn-lt"/>
            </a:endParaRPr>
          </a:p>
        </p:txBody>
      </p:sp>
      <p:pic>
        <p:nvPicPr>
          <p:cNvPr id="5" name="Picture 3" descr="C:\Documents and Settings\batiste\Desktop\RICE - software development simplified.jpg"/>
          <p:cNvPicPr>
            <a:picLocks noChangeAspect="1" noChangeArrowheads="1"/>
          </p:cNvPicPr>
          <p:nvPr userDrawn="1"/>
        </p:nvPicPr>
        <p:blipFill>
          <a:blip r:embed="rId2"/>
          <a:srcRect l="66667" b="22113"/>
          <a:stretch>
            <a:fillRect/>
          </a:stretch>
        </p:blipFill>
        <p:spPr bwMode="auto">
          <a:xfrm>
            <a:off x="3571875" y="1000125"/>
            <a:ext cx="2012950" cy="1714500"/>
          </a:xfrm>
          <a:prstGeom prst="rect">
            <a:avLst/>
          </a:prstGeom>
          <a:noFill/>
          <a:ln w="9525">
            <a:noFill/>
            <a:miter lim="800000"/>
            <a:headEnd/>
            <a:tailEnd/>
          </a:ln>
        </p:spPr>
      </p:pic>
      <p:pic>
        <p:nvPicPr>
          <p:cNvPr id="6" name="Picture 12"/>
          <p:cNvPicPr>
            <a:picLocks noChangeAspect="1"/>
          </p:cNvPicPr>
          <p:nvPr/>
        </p:nvPicPr>
        <p:blipFill>
          <a:blip r:embed="rId3"/>
          <a:srcRect/>
          <a:stretch>
            <a:fillRect/>
          </a:stretch>
        </p:blipFill>
        <p:spPr bwMode="auto">
          <a:xfrm>
            <a:off x="787400" y="3689350"/>
            <a:ext cx="5232400" cy="882650"/>
          </a:xfrm>
          <a:prstGeom prst="rect">
            <a:avLst/>
          </a:prstGeom>
          <a:noFill/>
          <a:ln w="9525">
            <a:noFill/>
            <a:miter lim="800000"/>
            <a:headEnd/>
            <a:tailEnd/>
          </a:ln>
        </p:spPr>
      </p:pic>
      <p:sp>
        <p:nvSpPr>
          <p:cNvPr id="3" name="Text Placeholder 2"/>
          <p:cNvSpPr>
            <a:spLocks noGrp="1"/>
          </p:cNvSpPr>
          <p:nvPr>
            <p:ph type="body" idx="1"/>
          </p:nvPr>
        </p:nvSpPr>
        <p:spPr>
          <a:xfrm>
            <a:off x="722313" y="362109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Title 9"/>
          <p:cNvSpPr>
            <a:spLocks noGrp="1"/>
          </p:cNvSpPr>
          <p:nvPr>
            <p:ph type="title"/>
          </p:nvPr>
        </p:nvSpPr>
        <p:spPr>
          <a:xfrm>
            <a:off x="714348" y="5143512"/>
            <a:ext cx="8229600" cy="868346"/>
          </a:xfrm>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p:spTree>
      <p:nvGrpSpPr>
        <p:cNvPr id="1" name=""/>
        <p:cNvGrpSpPr/>
        <p:nvPr/>
      </p:nvGrpSpPr>
      <p:grpSpPr>
        <a:xfrm>
          <a:off x="0" y="0"/>
          <a:ext cx="0" cy="0"/>
          <a:chOff x="0" y="0"/>
          <a:chExt cx="0" cy="0"/>
        </a:xfrm>
      </p:grpSpPr>
      <p:sp>
        <p:nvSpPr>
          <p:cNvPr id="9" name="TextBox 8"/>
          <p:cNvSpPr txBox="1"/>
          <p:nvPr userDrawn="1"/>
        </p:nvSpPr>
        <p:spPr>
          <a:xfrm>
            <a:off x="4114800" y="2971800"/>
            <a:ext cx="3200400" cy="304800"/>
          </a:xfrm>
          <a:prstGeom prst="rect">
            <a:avLst/>
          </a:prstGeom>
          <a:noFill/>
        </p:spPr>
        <p:txBody>
          <a:bodyPr>
            <a:spAutoFit/>
          </a:bodyPr>
          <a:lstStyle/>
          <a:p>
            <a:pPr algn="r">
              <a:defRPr/>
            </a:pPr>
            <a:r>
              <a:rPr lang="en-US" sz="1400" dirty="0">
                <a:solidFill>
                  <a:srgbClr val="313232"/>
                </a:solidFill>
                <a:latin typeface="Myriad Pro"/>
                <a:cs typeface="Myriad Pro"/>
              </a:rPr>
              <a:t>next generation student system</a:t>
            </a:r>
          </a:p>
        </p:txBody>
      </p:sp>
      <p:cxnSp>
        <p:nvCxnSpPr>
          <p:cNvPr id="10" name="Straight Connector 9"/>
          <p:cNvCxnSpPr/>
          <p:nvPr userDrawn="1"/>
        </p:nvCxnSpPr>
        <p:spPr>
          <a:xfrm rot="10800000">
            <a:off x="4038600" y="2971800"/>
            <a:ext cx="32766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srcRect b="23077"/>
          <a:stretch>
            <a:fillRect/>
          </a:stretch>
        </p:blipFill>
        <p:spPr>
          <a:xfrm>
            <a:off x="806027" y="787399"/>
            <a:ext cx="2927773" cy="3378201"/>
          </a:xfrm>
          <a:prstGeom prst="roundRect">
            <a:avLst>
              <a:gd name="adj" fmla="val 3382"/>
            </a:avLst>
          </a:prstGeom>
          <a:solidFill>
            <a:srgbClr val="FFFFFF">
              <a:shade val="85000"/>
            </a:srgbClr>
          </a:solidFill>
          <a:ln>
            <a:noFill/>
          </a:ln>
          <a:effectLst/>
        </p:spPr>
      </p:pic>
      <p:pic>
        <p:nvPicPr>
          <p:cNvPr id="12" name="Picture 19" descr="kuali_student.png"/>
          <p:cNvPicPr>
            <a:picLocks noChangeAspect="1"/>
          </p:cNvPicPr>
          <p:nvPr userDrawn="1"/>
        </p:nvPicPr>
        <p:blipFill>
          <a:blip r:embed="rId3"/>
          <a:srcRect/>
          <a:stretch>
            <a:fillRect/>
          </a:stretch>
        </p:blipFill>
        <p:spPr bwMode="auto">
          <a:xfrm>
            <a:off x="4191000" y="1676400"/>
            <a:ext cx="3324225" cy="123825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Slide">
    <p:spTree>
      <p:nvGrpSpPr>
        <p:cNvPr id="1" name=""/>
        <p:cNvGrpSpPr/>
        <p:nvPr/>
      </p:nvGrpSpPr>
      <p:grpSpPr>
        <a:xfrm>
          <a:off x="0" y="0"/>
          <a:ext cx="0" cy="0"/>
          <a:chOff x="0" y="0"/>
          <a:chExt cx="0" cy="0"/>
        </a:xfrm>
      </p:grpSpPr>
      <p:cxnSp>
        <p:nvCxnSpPr>
          <p:cNvPr id="9" name="Straight Connector 8"/>
          <p:cNvCxnSpPr/>
          <p:nvPr userDrawn="1"/>
        </p:nvCxnSpPr>
        <p:spPr>
          <a:xfrm rot="5400000">
            <a:off x="2094707" y="2474119"/>
            <a:ext cx="3125787" cy="3175"/>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2" descr="C:\Documents and Settings\batiste\Desktop\Copy of kualistudent\images\stockphotos\standinggroup_vision.jpg"/>
          <p:cNvPicPr>
            <a:picLocks noChangeAspect="1" noChangeArrowheads="1"/>
          </p:cNvPicPr>
          <p:nvPr userDrawn="1"/>
        </p:nvPicPr>
        <p:blipFill>
          <a:blip r:embed="rId2"/>
          <a:srcRect/>
          <a:stretch>
            <a:fillRect/>
          </a:stretch>
        </p:blipFill>
        <p:spPr bwMode="auto">
          <a:xfrm>
            <a:off x="1066800" y="1600200"/>
            <a:ext cx="2209800" cy="1676400"/>
          </a:xfrm>
          <a:prstGeom prst="rect">
            <a:avLst/>
          </a:prstGeom>
          <a:noFill/>
          <a:ln w="9525">
            <a:noFill/>
            <a:miter lim="800000"/>
            <a:headEnd/>
            <a:tailEnd/>
          </a:ln>
        </p:spPr>
      </p:pic>
      <p:sp>
        <p:nvSpPr>
          <p:cNvPr id="11" name="TextBox 10"/>
          <p:cNvSpPr txBox="1"/>
          <p:nvPr userDrawn="1"/>
        </p:nvSpPr>
        <p:spPr>
          <a:xfrm>
            <a:off x="4295775" y="2971800"/>
            <a:ext cx="3200400" cy="304800"/>
          </a:xfrm>
          <a:prstGeom prst="rect">
            <a:avLst/>
          </a:prstGeom>
          <a:noFill/>
        </p:spPr>
        <p:txBody>
          <a:bodyPr>
            <a:spAutoFit/>
          </a:bodyPr>
          <a:lstStyle/>
          <a:p>
            <a:pPr algn="r">
              <a:defRPr/>
            </a:pPr>
            <a:r>
              <a:rPr lang="en-US" sz="1400" dirty="0">
                <a:solidFill>
                  <a:srgbClr val="313232"/>
                </a:solidFill>
                <a:latin typeface="Myriad Pro"/>
                <a:cs typeface="Myriad Pro"/>
              </a:rPr>
              <a:t>next generation student system</a:t>
            </a:r>
          </a:p>
        </p:txBody>
      </p:sp>
      <p:pic>
        <p:nvPicPr>
          <p:cNvPr id="12" name="Picture 19" descr="kuali_student.png"/>
          <p:cNvPicPr>
            <a:picLocks noChangeAspect="1"/>
          </p:cNvPicPr>
          <p:nvPr userDrawn="1"/>
        </p:nvPicPr>
        <p:blipFill>
          <a:blip r:embed="rId3"/>
          <a:srcRect/>
          <a:stretch>
            <a:fillRect/>
          </a:stretch>
        </p:blipFill>
        <p:spPr bwMode="auto">
          <a:xfrm>
            <a:off x="4371975" y="1676400"/>
            <a:ext cx="3324225" cy="123825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l="32922" t="23510" r="15101" b="11838"/>
          <a:stretch>
            <a:fillRect/>
          </a:stretch>
        </p:blipFill>
        <p:spPr>
          <a:xfrm>
            <a:off x="806565" y="787576"/>
            <a:ext cx="3232035" cy="3381431"/>
          </a:xfrm>
          <a:prstGeom prst="roundRect">
            <a:avLst>
              <a:gd name="adj" fmla="val 2839"/>
            </a:avLst>
          </a:prstGeom>
          <a:solidFill>
            <a:srgbClr val="FFFFFF">
              <a:shade val="85000"/>
            </a:srgbClr>
          </a:solidFill>
          <a:ln>
            <a:noFill/>
          </a:ln>
          <a:effectLst/>
        </p:spPr>
      </p:pic>
      <p:sp>
        <p:nvSpPr>
          <p:cNvPr id="10" name="TextBox 9"/>
          <p:cNvSpPr txBox="1"/>
          <p:nvPr userDrawn="1"/>
        </p:nvSpPr>
        <p:spPr>
          <a:xfrm>
            <a:off x="4267200" y="2971800"/>
            <a:ext cx="3429000" cy="307975"/>
          </a:xfrm>
          <a:prstGeom prst="rect">
            <a:avLst/>
          </a:prstGeom>
          <a:noFill/>
        </p:spPr>
        <p:txBody>
          <a:bodyPr>
            <a:spAutoFit/>
          </a:bodyPr>
          <a:lstStyle/>
          <a:p>
            <a:pPr algn="r">
              <a:defRPr/>
            </a:pPr>
            <a:r>
              <a:rPr lang="en-US" sz="1400" dirty="0">
                <a:solidFill>
                  <a:srgbClr val="313232"/>
                </a:solidFill>
                <a:latin typeface="Myriad Pro"/>
                <a:cs typeface="Myriad Pro"/>
              </a:rPr>
              <a:t>for higher education, by higher education</a:t>
            </a:r>
          </a:p>
        </p:txBody>
      </p:sp>
      <p:pic>
        <p:nvPicPr>
          <p:cNvPr id="11" name="Picture 18" descr="kuali_financial.png"/>
          <p:cNvPicPr>
            <a:picLocks noChangeAspect="1"/>
          </p:cNvPicPr>
          <p:nvPr userDrawn="1"/>
        </p:nvPicPr>
        <p:blipFill>
          <a:blip r:embed="rId3"/>
          <a:srcRect/>
          <a:stretch>
            <a:fillRect/>
          </a:stretch>
        </p:blipFill>
        <p:spPr bwMode="auto">
          <a:xfrm>
            <a:off x="4572000" y="1600200"/>
            <a:ext cx="3352800" cy="1262063"/>
          </a:xfrm>
          <a:prstGeom prst="rect">
            <a:avLst/>
          </a:prstGeom>
          <a:noFill/>
          <a:ln w="9525">
            <a:noFill/>
            <a:miter lim="800000"/>
            <a:headEnd/>
            <a:tailEnd/>
          </a:ln>
        </p:spPr>
      </p:pic>
      <p:cxnSp>
        <p:nvCxnSpPr>
          <p:cNvPr id="12" name="Straight Connector 11"/>
          <p:cNvCxnSpPr/>
          <p:nvPr userDrawn="1"/>
        </p:nvCxnSpPr>
        <p:spPr>
          <a:xfrm rot="10800000">
            <a:off x="4448175" y="2895600"/>
            <a:ext cx="32766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Title Slide">
    <p:spTree>
      <p:nvGrpSpPr>
        <p:cNvPr id="1" name=""/>
        <p:cNvGrpSpPr/>
        <p:nvPr/>
      </p:nvGrpSpPr>
      <p:grpSpPr>
        <a:xfrm>
          <a:off x="0" y="0"/>
          <a:ext cx="0" cy="0"/>
          <a:chOff x="0" y="0"/>
          <a:chExt cx="0" cy="0"/>
        </a:xfrm>
      </p:grpSpPr>
      <p:sp>
        <p:nvSpPr>
          <p:cNvPr id="9" name="TextBox 8"/>
          <p:cNvSpPr txBox="1"/>
          <p:nvPr userDrawn="1"/>
        </p:nvSpPr>
        <p:spPr>
          <a:xfrm>
            <a:off x="3505200" y="2971800"/>
            <a:ext cx="3810000" cy="304800"/>
          </a:xfrm>
          <a:prstGeom prst="rect">
            <a:avLst/>
          </a:prstGeom>
          <a:noFill/>
        </p:spPr>
        <p:txBody>
          <a:bodyPr>
            <a:spAutoFit/>
          </a:bodyPr>
          <a:lstStyle/>
          <a:p>
            <a:pPr algn="r">
              <a:defRPr/>
            </a:pPr>
            <a:r>
              <a:rPr lang="en-US" sz="1400" dirty="0">
                <a:solidFill>
                  <a:srgbClr val="313232"/>
                </a:solidFill>
                <a:latin typeface="Myriad Pro"/>
                <a:cs typeface="Myriad Pro"/>
              </a:rPr>
              <a:t>research administration</a:t>
            </a:r>
          </a:p>
        </p:txBody>
      </p:sp>
      <p:pic>
        <p:nvPicPr>
          <p:cNvPr id="10" name="Picture 9"/>
          <p:cNvPicPr>
            <a:picLocks noChangeAspect="1"/>
          </p:cNvPicPr>
          <p:nvPr userDrawn="1"/>
        </p:nvPicPr>
        <p:blipFill>
          <a:blip r:embed="rId2"/>
          <a:srcRect r="29905" b="34033"/>
          <a:stretch>
            <a:fillRect/>
          </a:stretch>
        </p:blipFill>
        <p:spPr>
          <a:xfrm>
            <a:off x="838200" y="838199"/>
            <a:ext cx="2388350" cy="3333257"/>
          </a:xfrm>
          <a:prstGeom prst="roundRect">
            <a:avLst>
              <a:gd name="adj" fmla="val 58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1" name="Straight Connector 10"/>
          <p:cNvCxnSpPr/>
          <p:nvPr userDrawn="1"/>
        </p:nvCxnSpPr>
        <p:spPr>
          <a:xfrm rot="10800000">
            <a:off x="4038600" y="2971800"/>
            <a:ext cx="32766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9" descr="kuali_coeus.png"/>
          <p:cNvPicPr>
            <a:picLocks noChangeAspect="1"/>
          </p:cNvPicPr>
          <p:nvPr userDrawn="1"/>
        </p:nvPicPr>
        <p:blipFill>
          <a:blip r:embed="rId3"/>
          <a:srcRect/>
          <a:stretch>
            <a:fillRect/>
          </a:stretch>
        </p:blipFill>
        <p:spPr bwMode="auto">
          <a:xfrm>
            <a:off x="4173538" y="1716088"/>
            <a:ext cx="3370262" cy="117951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Title Slide">
    <p:spTree>
      <p:nvGrpSpPr>
        <p:cNvPr id="1" name=""/>
        <p:cNvGrpSpPr/>
        <p:nvPr/>
      </p:nvGrpSpPr>
      <p:grpSpPr>
        <a:xfrm>
          <a:off x="0" y="0"/>
          <a:ext cx="0" cy="0"/>
          <a:chOff x="0" y="0"/>
          <a:chExt cx="0" cy="0"/>
        </a:xfrm>
      </p:grpSpPr>
      <p:sp>
        <p:nvSpPr>
          <p:cNvPr id="6" name="TextBox 5"/>
          <p:cNvSpPr txBox="1"/>
          <p:nvPr userDrawn="1"/>
        </p:nvSpPr>
        <p:spPr>
          <a:xfrm>
            <a:off x="4191000" y="2895600"/>
            <a:ext cx="3352800" cy="304800"/>
          </a:xfrm>
          <a:prstGeom prst="rect">
            <a:avLst/>
          </a:prstGeom>
          <a:noFill/>
        </p:spPr>
        <p:txBody>
          <a:bodyPr>
            <a:spAutoFit/>
          </a:bodyPr>
          <a:lstStyle/>
          <a:p>
            <a:pPr algn="r">
              <a:defRPr/>
            </a:pPr>
            <a:r>
              <a:rPr lang="en-US" sz="1400" dirty="0">
                <a:solidFill>
                  <a:srgbClr val="313232"/>
                </a:solidFill>
                <a:latin typeface="Myriad Pro"/>
                <a:cs typeface="Myriad Pro"/>
              </a:rPr>
              <a:t>software development simplified</a:t>
            </a:r>
          </a:p>
        </p:txBody>
      </p:sp>
      <p:cxnSp>
        <p:nvCxnSpPr>
          <p:cNvPr id="7" name="Straight Connector 6"/>
          <p:cNvCxnSpPr/>
          <p:nvPr userDrawn="1"/>
        </p:nvCxnSpPr>
        <p:spPr>
          <a:xfrm rot="5400000">
            <a:off x="1943100" y="2474913"/>
            <a:ext cx="3125787"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3" descr="C:\Documents and Settings\batiste\Desktop\RICE - software development simplified.jpg"/>
          <p:cNvPicPr>
            <a:picLocks noChangeAspect="1" noChangeArrowheads="1"/>
          </p:cNvPicPr>
          <p:nvPr userDrawn="1"/>
        </p:nvPicPr>
        <p:blipFill>
          <a:blip r:embed="rId2"/>
          <a:srcRect l="66667" b="22113"/>
          <a:stretch>
            <a:fillRect/>
          </a:stretch>
        </p:blipFill>
        <p:spPr bwMode="auto">
          <a:xfrm>
            <a:off x="1143000" y="1524000"/>
            <a:ext cx="2012950" cy="1714500"/>
          </a:xfrm>
          <a:prstGeom prst="rect">
            <a:avLst/>
          </a:prstGeom>
          <a:noFill/>
          <a:ln w="9525">
            <a:noFill/>
            <a:miter lim="800000"/>
            <a:headEnd/>
            <a:tailEnd/>
          </a:ln>
        </p:spPr>
      </p:pic>
      <p:pic>
        <p:nvPicPr>
          <p:cNvPr id="13" name="Picture 18" descr="kuali_rice.png"/>
          <p:cNvPicPr>
            <a:picLocks noChangeAspect="1"/>
          </p:cNvPicPr>
          <p:nvPr userDrawn="1"/>
        </p:nvPicPr>
        <p:blipFill>
          <a:blip r:embed="rId3"/>
          <a:srcRect/>
          <a:stretch>
            <a:fillRect/>
          </a:stretch>
        </p:blipFill>
        <p:spPr bwMode="auto">
          <a:xfrm>
            <a:off x="4572000" y="1676400"/>
            <a:ext cx="3100388" cy="1154113"/>
          </a:xfrm>
          <a:prstGeom prst="rect">
            <a:avLst/>
          </a:prstGeom>
          <a:noFill/>
          <a:ln w="9525">
            <a:noFill/>
            <a:miter lim="800000"/>
            <a:headEnd/>
            <a:tailEnd/>
          </a:ln>
        </p:spPr>
      </p:pic>
      <p:cxnSp>
        <p:nvCxnSpPr>
          <p:cNvPr id="14" name="Straight Connector 13"/>
          <p:cNvCxnSpPr/>
          <p:nvPr userDrawn="1"/>
        </p:nvCxnSpPr>
        <p:spPr>
          <a:xfrm rot="10800000">
            <a:off x="4191000" y="2895600"/>
            <a:ext cx="32766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98C63E-C1D7-7B4C-AAFC-1D4F86D9F68E}" type="datetimeFigureOut">
              <a:rPr lang="en-US" smtClean="0"/>
              <a:pPr/>
              <a:t>10/12/10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5A65DD-D870-7C4B-A4B1-1C16ABA861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026" name="Picture 32"/>
          <p:cNvPicPr>
            <a:picLocks noChangeAspect="1"/>
          </p:cNvPicPr>
          <p:nvPr/>
        </p:nvPicPr>
        <p:blipFill>
          <a:blip r:embed="rId8"/>
          <a:srcRect/>
          <a:stretch>
            <a:fillRect/>
          </a:stretch>
        </p:blipFill>
        <p:spPr bwMode="auto">
          <a:xfrm>
            <a:off x="4572000" y="0"/>
            <a:ext cx="4572000" cy="6858000"/>
          </a:xfrm>
          <a:prstGeom prst="rect">
            <a:avLst/>
          </a:prstGeom>
          <a:noFill/>
          <a:ln w="9525">
            <a:noFill/>
            <a:miter lim="800000"/>
            <a:headEnd/>
            <a:tailEnd/>
          </a:ln>
        </p:spPr>
      </p:pic>
      <p:sp>
        <p:nvSpPr>
          <p:cNvPr id="12" name="Rectangle 16"/>
          <p:cNvSpPr>
            <a:spLocks noChangeArrowheads="1"/>
          </p:cNvSpPr>
          <p:nvPr/>
        </p:nvSpPr>
        <p:spPr bwMode="auto">
          <a:xfrm>
            <a:off x="0" y="0"/>
            <a:ext cx="9144000" cy="6858000"/>
          </a:xfrm>
          <a:prstGeom prst="rect">
            <a:avLst/>
          </a:prstGeom>
          <a:solidFill>
            <a:srgbClr val="131313">
              <a:alpha val="94000"/>
            </a:srgbClr>
          </a:solidFill>
          <a:ln w="9525">
            <a:noFill/>
            <a:miter lim="800000"/>
            <a:headEnd/>
            <a:tailEnd/>
          </a:ln>
          <a:effectLst/>
        </p:spPr>
        <p:txBody>
          <a:bodyPr wrap="none" anchor="ctr">
            <a:prstTxWarp prst="textNoShape">
              <a:avLst/>
            </a:prstTxWarp>
          </a:bodyPr>
          <a:lstStyle/>
          <a:p>
            <a:pPr>
              <a:defRPr/>
            </a:pPr>
            <a:endParaRPr lang="en-US"/>
          </a:p>
        </p:txBody>
      </p:sp>
      <p:sp>
        <p:nvSpPr>
          <p:cNvPr id="29" name="Round Same Side Corner Rectangle 28"/>
          <p:cNvSpPr/>
          <p:nvPr/>
        </p:nvSpPr>
        <p:spPr>
          <a:xfrm rot="16200000">
            <a:off x="6644481" y="4277520"/>
            <a:ext cx="320675" cy="4652962"/>
          </a:xfrm>
          <a:prstGeom prst="round2SameRect">
            <a:avLst>
              <a:gd name="adj1" fmla="val 17424"/>
              <a:gd name="adj2" fmla="val 0"/>
            </a:avLst>
          </a:prstGeom>
          <a:solidFill>
            <a:srgbClr val="13121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p:nvPr/>
        </p:nvSpPr>
        <p:spPr>
          <a:xfrm>
            <a:off x="4056063" y="6477000"/>
            <a:ext cx="4114800" cy="276225"/>
          </a:xfrm>
          <a:prstGeom prst="rect">
            <a:avLst/>
          </a:prstGeom>
          <a:noFill/>
        </p:spPr>
        <p:txBody>
          <a:bodyPr>
            <a:spAutoFit/>
          </a:bodyPr>
          <a:lstStyle/>
          <a:p>
            <a:pPr algn="r">
              <a:defRPr/>
            </a:pPr>
            <a:r>
              <a:rPr lang="en-US" sz="1200" dirty="0">
                <a:solidFill>
                  <a:srgbClr val="2F2F2F"/>
                </a:solidFill>
                <a:latin typeface="Helvetica"/>
                <a:cs typeface="Helvetica"/>
              </a:rPr>
              <a:t>open source administration software for education</a:t>
            </a:r>
          </a:p>
        </p:txBody>
      </p:sp>
      <p:pic>
        <p:nvPicPr>
          <p:cNvPr id="1033" name="Picture 19" descr="kuali_base.png"/>
          <p:cNvPicPr>
            <a:picLocks noChangeAspect="1"/>
          </p:cNvPicPr>
          <p:nvPr/>
        </p:nvPicPr>
        <p:blipFill>
          <a:blip r:embed="rId9"/>
          <a:srcRect/>
          <a:stretch>
            <a:fillRect/>
          </a:stretch>
        </p:blipFill>
        <p:spPr bwMode="auto">
          <a:xfrm>
            <a:off x="8174038" y="6507163"/>
            <a:ext cx="838200" cy="204787"/>
          </a:xfrm>
          <a:prstGeom prst="rect">
            <a:avLst/>
          </a:prstGeom>
          <a:noFill/>
          <a:ln w="9525">
            <a:noFill/>
            <a:miter lim="800000"/>
            <a:headEnd/>
            <a:tailEnd/>
          </a:ln>
        </p:spPr>
      </p:pic>
      <p:sp>
        <p:nvSpPr>
          <p:cNvPr id="11" name="Rounded Rectangle 10"/>
          <p:cNvSpPr/>
          <p:nvPr/>
        </p:nvSpPr>
        <p:spPr>
          <a:xfrm>
            <a:off x="762000" y="762000"/>
            <a:ext cx="7620000" cy="3429000"/>
          </a:xfrm>
          <a:prstGeom prst="roundRect">
            <a:avLst>
              <a:gd name="adj" fmla="val 3562"/>
            </a:avLst>
          </a:prstGeom>
          <a:solidFill>
            <a:schemeClr val="bg1"/>
          </a:solidFill>
          <a:ln w="50800" cap="flat" cmpd="sng" algn="ctr">
            <a:solidFill>
              <a:schemeClr val="tx1"/>
            </a:solidFill>
            <a:prstDash val="solid"/>
            <a:round/>
            <a:headEnd type="none" w="med" len="med"/>
            <a:tailEnd type="none" w="med" len="med"/>
          </a:ln>
          <a:effectLst>
            <a:outerShdw blurRad="304800" dist="25400" dir="1596000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88" r:id="rId1"/>
    <p:sldLayoutId id="2147483701" r:id="rId2"/>
    <p:sldLayoutId id="2147483702" r:id="rId3"/>
    <p:sldLayoutId id="2147483703" r:id="rId4"/>
    <p:sldLayoutId id="2147483704" r:id="rId5"/>
    <p:sldLayoutId id="2147483705" r:id="rId6"/>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Arial" pitchFamily="-106"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Arial" pitchFamily="-106"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Arial" pitchFamily="-106"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Arial" pitchFamily="-106" charset="0"/>
          <a:ea typeface="ＭＳ Ｐゴシック" charset="-128"/>
          <a:cs typeface="ＭＳ Ｐゴシック" charset="-128"/>
        </a:defRPr>
      </a:lvl5pPr>
      <a:lvl6pPr marL="457200" algn="l" rtl="0" fontAlgn="base">
        <a:spcBef>
          <a:spcPct val="0"/>
        </a:spcBef>
        <a:spcAft>
          <a:spcPct val="0"/>
        </a:spcAft>
        <a:defRPr sz="4400">
          <a:solidFill>
            <a:schemeClr val="bg1"/>
          </a:solidFill>
          <a:latin typeface="Arial" pitchFamily="-106" charset="0"/>
        </a:defRPr>
      </a:lvl6pPr>
      <a:lvl7pPr marL="914400" algn="l" rtl="0" fontAlgn="base">
        <a:spcBef>
          <a:spcPct val="0"/>
        </a:spcBef>
        <a:spcAft>
          <a:spcPct val="0"/>
        </a:spcAft>
        <a:defRPr sz="4400">
          <a:solidFill>
            <a:schemeClr val="bg1"/>
          </a:solidFill>
          <a:latin typeface="Arial" pitchFamily="-106" charset="0"/>
        </a:defRPr>
      </a:lvl7pPr>
      <a:lvl8pPr marL="1371600" algn="l" rtl="0" fontAlgn="base">
        <a:spcBef>
          <a:spcPct val="0"/>
        </a:spcBef>
        <a:spcAft>
          <a:spcPct val="0"/>
        </a:spcAft>
        <a:defRPr sz="4400">
          <a:solidFill>
            <a:schemeClr val="bg1"/>
          </a:solidFill>
          <a:latin typeface="Arial" pitchFamily="-106" charset="0"/>
        </a:defRPr>
      </a:lvl8pPr>
      <a:lvl9pPr marL="1828800" algn="l" rtl="0" fontAlgn="base">
        <a:spcBef>
          <a:spcPct val="0"/>
        </a:spcBef>
        <a:spcAft>
          <a:spcPct val="0"/>
        </a:spcAft>
        <a:defRPr sz="4400">
          <a:solidFill>
            <a:schemeClr val="bg1"/>
          </a:solidFill>
          <a:latin typeface="Arial" pitchFamily="-106" charset="0"/>
        </a:defRPr>
      </a:lvl9pPr>
    </p:titleStyle>
    <p:bodyStyle>
      <a:lvl1pPr marL="342900" indent="-342900" algn="l" rtl="0" eaLnBrk="0" fontAlgn="base" hangingPunct="0">
        <a:spcBef>
          <a:spcPct val="20000"/>
        </a:spcBef>
        <a:spcAft>
          <a:spcPct val="0"/>
        </a:spcAft>
        <a:buNone/>
        <a:defRPr sz="1800" baseline="0">
          <a:solidFill>
            <a:srgbClr val="FFFFFF"/>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FFFFF"/>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rgbClr val="FFFFFF"/>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rgbClr val="FFFFFF"/>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rgbClr val="FFFFFF"/>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15" name="Picture 32"/>
          <p:cNvPicPr>
            <a:picLocks noChangeAspect="1"/>
          </p:cNvPicPr>
          <p:nvPr/>
        </p:nvPicPr>
        <p:blipFill>
          <a:blip r:embed="rId14"/>
          <a:srcRect/>
          <a:stretch>
            <a:fillRect/>
          </a:stretch>
        </p:blipFill>
        <p:spPr bwMode="auto">
          <a:xfrm>
            <a:off x="4572000" y="0"/>
            <a:ext cx="4572000" cy="6858000"/>
          </a:xfrm>
          <a:prstGeom prst="rect">
            <a:avLst/>
          </a:prstGeom>
          <a:noFill/>
          <a:ln w="9525">
            <a:noFill/>
            <a:miter lim="800000"/>
            <a:headEnd/>
            <a:tailEnd/>
          </a:ln>
        </p:spPr>
      </p:pic>
      <p:sp>
        <p:nvSpPr>
          <p:cNvPr id="16" name="Rectangle 16"/>
          <p:cNvSpPr>
            <a:spLocks noChangeArrowheads="1"/>
          </p:cNvSpPr>
          <p:nvPr/>
        </p:nvSpPr>
        <p:spPr bwMode="auto">
          <a:xfrm>
            <a:off x="0" y="0"/>
            <a:ext cx="9144000" cy="6858000"/>
          </a:xfrm>
          <a:prstGeom prst="rect">
            <a:avLst/>
          </a:prstGeom>
          <a:solidFill>
            <a:srgbClr val="131313">
              <a:alpha val="94000"/>
            </a:srgbClr>
          </a:solidFill>
          <a:ln w="9525">
            <a:noFill/>
            <a:miter lim="800000"/>
            <a:headEnd/>
            <a:tailEnd/>
          </a:ln>
          <a:effectLst/>
        </p:spPr>
        <p:txBody>
          <a:bodyPr wrap="none" anchor="ctr">
            <a:prstTxWarp prst="textNoShape">
              <a:avLst/>
            </a:prstTxWarp>
          </a:bodyPr>
          <a:lstStyle/>
          <a:p>
            <a:pPr>
              <a:defRPr/>
            </a:pPr>
            <a:endParaRPr lang="en-US" b="1"/>
          </a:p>
        </p:txBody>
      </p:sp>
      <p:sp>
        <p:nvSpPr>
          <p:cNvPr id="17" name="Round Same Side Corner Rectangle 16"/>
          <p:cNvSpPr/>
          <p:nvPr/>
        </p:nvSpPr>
        <p:spPr>
          <a:xfrm rot="16200000">
            <a:off x="6644481" y="4277520"/>
            <a:ext cx="320675" cy="4652962"/>
          </a:xfrm>
          <a:prstGeom prst="round2SameRect">
            <a:avLst>
              <a:gd name="adj1" fmla="val 17424"/>
              <a:gd name="adj2" fmla="val 0"/>
            </a:avLst>
          </a:prstGeom>
          <a:solidFill>
            <a:srgbClr val="13121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p>
        </p:txBody>
      </p:sp>
      <p:sp>
        <p:nvSpPr>
          <p:cNvPr id="18" name="TextBox 17"/>
          <p:cNvSpPr txBox="1"/>
          <p:nvPr/>
        </p:nvSpPr>
        <p:spPr>
          <a:xfrm>
            <a:off x="4056063" y="6477000"/>
            <a:ext cx="4114800" cy="276225"/>
          </a:xfrm>
          <a:prstGeom prst="rect">
            <a:avLst/>
          </a:prstGeom>
          <a:noFill/>
        </p:spPr>
        <p:txBody>
          <a:bodyPr>
            <a:spAutoFit/>
          </a:bodyPr>
          <a:lstStyle/>
          <a:p>
            <a:pPr algn="r">
              <a:defRPr/>
            </a:pPr>
            <a:r>
              <a:rPr lang="en-US" sz="1200" b="0" dirty="0">
                <a:solidFill>
                  <a:srgbClr val="2F2F2F"/>
                </a:solidFill>
                <a:latin typeface="Helvetica"/>
                <a:cs typeface="Helvetica"/>
              </a:rPr>
              <a:t>open source administration software for education</a:t>
            </a:r>
          </a:p>
        </p:txBody>
      </p:sp>
      <p:pic>
        <p:nvPicPr>
          <p:cNvPr id="19" name="Picture 19" descr="kuali_base.png"/>
          <p:cNvPicPr>
            <a:picLocks noChangeAspect="1"/>
          </p:cNvPicPr>
          <p:nvPr/>
        </p:nvPicPr>
        <p:blipFill>
          <a:blip r:embed="rId15"/>
          <a:srcRect/>
          <a:stretch>
            <a:fillRect/>
          </a:stretch>
        </p:blipFill>
        <p:spPr bwMode="auto">
          <a:xfrm>
            <a:off x="8174038" y="6507163"/>
            <a:ext cx="838200" cy="204787"/>
          </a:xfrm>
          <a:prstGeom prst="rect">
            <a:avLst/>
          </a:prstGeom>
          <a:noFill/>
          <a:ln w="9525">
            <a:noFill/>
            <a:miter lim="800000"/>
            <a:headEnd/>
            <a:tailEnd/>
          </a:ln>
        </p:spPr>
      </p:pic>
      <p:sp>
        <p:nvSpPr>
          <p:cNvPr id="20" name="Round Same Side Corner Rectangle 19"/>
          <p:cNvSpPr/>
          <p:nvPr/>
        </p:nvSpPr>
        <p:spPr>
          <a:xfrm rot="5400000">
            <a:off x="3505200" y="-3352800"/>
            <a:ext cx="1143000" cy="8153400"/>
          </a:xfrm>
          <a:prstGeom prst="round2SameRect">
            <a:avLst>
              <a:gd name="adj1" fmla="val 17424"/>
              <a:gd name="adj2" fmla="val 0"/>
            </a:avLst>
          </a:prstGeom>
          <a:solidFill>
            <a:srgbClr val="8D021C"/>
          </a:solidFill>
          <a:ln w="19050" cap="flat" cmpd="sng" algn="ctr">
            <a:noFill/>
            <a:prstDash val="solid"/>
            <a:round/>
            <a:headEnd type="none" w="med" len="med"/>
            <a:tailEnd type="none" w="med" len="med"/>
          </a:ln>
          <a:effectLst>
            <a:outerShdw blurRad="50800" dist="38100" dir="19800000" algn="br">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 name="Title Placeholder 1"/>
          <p:cNvSpPr>
            <a:spLocks noGrp="1"/>
          </p:cNvSpPr>
          <p:nvPr>
            <p:ph type="title"/>
          </p:nvPr>
        </p:nvSpPr>
        <p:spPr>
          <a:xfrm>
            <a:off x="228600" y="304800"/>
            <a:ext cx="7620000" cy="838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2.xml"/></Relationships>
</file>

<file path=ppt/slides/_rels/slide10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10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4.xml"/></Relationships>
</file>

<file path=ppt/slides/_rels/slide10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5.xml"/></Relationships>
</file>

<file path=ppt/slides/_rels/slide10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6.xml"/></Relationships>
</file>

<file path=ppt/slides/_rels/slide10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46.jpeg"/><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11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47.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11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1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8.xml"/></Relationships>
</file>

<file path=ppt/slides/_rels/slide11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9.xml"/></Relationships>
</file>

<file path=ppt/slides/_rels/slide11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48.png"/></Relationships>
</file>

<file path=ppt/slides/_rels/slide11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0.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1.xml"/></Relationships>
</file>

<file path=ppt/slides/_rels/slide12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49.jpeg"/></Relationships>
</file>

<file path=ppt/slides/_rels/slide12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2.xml"/></Relationships>
</file>

<file path=ppt/slides/_rels/slide123.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3.xml"/></Relationships>
</file>

<file path=ppt/slides/_rels/slide12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4.xml"/></Relationships>
</file>

<file path=ppt/slides/_rels/slide12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6.xml"/><Relationship Id="rId3" Type="http://schemas.openxmlformats.org/officeDocument/2006/relationships/image" Target="../media/image51.png"/></Relationships>
</file>

<file path=ppt/slides/_rels/slide12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7.xml"/></Relationships>
</file>

<file path=ppt/slides/_rels/slide12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8.xml"/></Relationships>
</file>

<file path=ppt/slides/_rels/slide12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99.xml"/></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00.xml"/></Relationships>
</file>

<file path=ppt/slides/_rels/slide131.xml.rels><?xml version="1.0" encoding="UTF-8" standalone="yes"?>
<Relationships xmlns="http://schemas.openxmlformats.org/package/2006/relationships"><Relationship Id="rId3" Type="http://schemas.openxmlformats.org/officeDocument/2006/relationships/hyperlink" Target="http://rice.kuali.org" TargetMode="External"/><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01.xm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5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5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5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5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6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6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6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6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9.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hyperlink" Target="http://creativecommons.org/licenses/by/3.0/" TargetMode="External"/><Relationship Id="rId11"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0.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8.png"/><Relationship Id="rId6" Type="http://schemas.openxmlformats.org/officeDocument/2006/relationships/image" Target="../media/image37.png"/><Relationship Id="rId7" Type="http://schemas.openxmlformats.org/officeDocument/2006/relationships/image" Target="../media/image40.png"/><Relationship Id="rId8" Type="http://schemas.openxmlformats.org/officeDocument/2006/relationships/image" Target="../media/image39.png"/><Relationship Id="rId9" Type="http://schemas.openxmlformats.org/officeDocument/2006/relationships/hyperlink" Target="http://creativecommons.org/licenses/by/3.0/" TargetMode="External"/><Relationship Id="rId10"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7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4.xml"/></Relationships>
</file>

<file path=ppt/slides/_rels/slide7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6.xml"/></Relationships>
</file>

<file path=ppt/slides/_rels/slide7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7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8.xml"/></Relationships>
</file>

<file path=ppt/slides/_rels/slide7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59.xml"/></Relationships>
</file>

<file path=ppt/slides/_rels/slide7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0.xml"/></Relationships>
</file>

<file path=ppt/slides/_rels/slide7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1.xml"/></Relationships>
</file>

<file path=ppt/slides/_rels/slide7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2.xml"/></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3.xml"/></Relationships>
</file>

<file path=ppt/slides/_rels/slide8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4.xml"/></Relationships>
</file>

<file path=ppt/slides/_rels/slide8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5.xml"/></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6.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7.xml"/></Relationships>
</file>

<file path=ppt/slides/_rels/slide8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8.xml"/></Relationships>
</file>

<file path=ppt/slides/_rels/slide8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9.xml"/></Relationships>
</file>

<file path=ppt/slides/_rels/slide8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0.xml"/></Relationships>
</file>

<file path=ppt/slides/_rels/slide8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eativecommons.org/licenses/by/3.0/" TargetMode="External"/><Relationship Id="rId3" Type="http://schemas.openxmlformats.org/officeDocument/2006/relationships/image" Target="../media/image16.png"/></Relationships>
</file>

<file path=ppt/slides/_rels/slide9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3.xml"/></Relationships>
</file>

<file path=ppt/slides/_rels/slide9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4.xml"/></Relationships>
</file>

<file path=ppt/slides/_rels/slide9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9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9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9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44.png"/></Relationships>
</file>

<file path=ppt/slides/_rels/slide9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8.xml"/></Relationships>
</file>

<file path=ppt/slides/_rels/slide9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79.xml"/></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hyperlink" Target="http://creativecommons.org/licenses/by/3.0/"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0.xml"/></Relationships>
</file>

<file path=ppt/slides/_rels/slide9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447800" y="4648200"/>
            <a:ext cx="6477000" cy="369332"/>
          </a:xfrm>
          <a:prstGeom prst="rect">
            <a:avLst/>
          </a:prstGeom>
          <a:noFill/>
        </p:spPr>
        <p:txBody>
          <a:bodyPr wrap="square" rtlCol="0">
            <a:spAutoFit/>
          </a:bodyPr>
          <a:lstStyle/>
          <a:p>
            <a:endParaRPr lang="en-US" dirty="0"/>
          </a:p>
        </p:txBody>
      </p:sp>
      <p:sp>
        <p:nvSpPr>
          <p:cNvPr id="9" name="TextBox 8"/>
          <p:cNvSpPr txBox="1"/>
          <p:nvPr/>
        </p:nvSpPr>
        <p:spPr>
          <a:xfrm>
            <a:off x="2052091" y="2615776"/>
            <a:ext cx="184666" cy="369332"/>
          </a:xfrm>
          <a:prstGeom prst="rect">
            <a:avLst/>
          </a:prstGeom>
          <a:noFill/>
        </p:spPr>
        <p:txBody>
          <a:bodyPr wrap="none" rtlCol="0">
            <a:spAutoFit/>
          </a:bodyPr>
          <a:lstStyle/>
          <a:p>
            <a:endParaRPr lang="en-US" dirty="0"/>
          </a:p>
        </p:txBody>
      </p:sp>
      <p:sp>
        <p:nvSpPr>
          <p:cNvPr id="10" name="Rectangle 9"/>
          <p:cNvSpPr/>
          <p:nvPr/>
        </p:nvSpPr>
        <p:spPr>
          <a:xfrm>
            <a:off x="1143000" y="1600200"/>
            <a:ext cx="2209800" cy="198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rice-mark.png"/>
          <p:cNvPicPr>
            <a:picLocks noChangeAspect="1"/>
          </p:cNvPicPr>
          <p:nvPr/>
        </p:nvPicPr>
        <p:blipFill>
          <a:blip r:embed="rId3"/>
          <a:stretch>
            <a:fillRect/>
          </a:stretch>
        </p:blipFill>
        <p:spPr>
          <a:xfrm>
            <a:off x="1219201" y="1371600"/>
            <a:ext cx="2057399" cy="2057399"/>
          </a:xfrm>
          <a:prstGeom prst="rect">
            <a:avLst/>
          </a:prstGeom>
        </p:spPr>
      </p:pic>
      <p:sp>
        <p:nvSpPr>
          <p:cNvPr id="8" name="Rounded Rectangle 7"/>
          <p:cNvSpPr/>
          <p:nvPr/>
        </p:nvSpPr>
        <p:spPr>
          <a:xfrm>
            <a:off x="762000" y="4495800"/>
            <a:ext cx="7620000" cy="1752600"/>
          </a:xfrm>
          <a:prstGeom prst="roundRect">
            <a:avLst/>
          </a:prstGeom>
          <a:solidFill>
            <a:schemeClr val="bg1"/>
          </a:solidFill>
          <a:effectLst>
            <a:glow rad="114300">
              <a:srgbClr val="FF0000">
                <a:alpha val="4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838200" y="4572000"/>
            <a:ext cx="7467600" cy="1676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sz="2200" dirty="0" smtClean="0">
                <a:latin typeface="+mn-lt"/>
              </a:rPr>
              <a:t>Implementing </a:t>
            </a:r>
            <a:r>
              <a:rPr lang="en-US" sz="2200" dirty="0" err="1" smtClean="0">
                <a:latin typeface="+mn-lt"/>
              </a:rPr>
              <a:t>Kuali</a:t>
            </a:r>
            <a:r>
              <a:rPr lang="en-US" sz="2200" dirty="0" smtClean="0">
                <a:latin typeface="+mn-lt"/>
              </a:rPr>
              <a:t> Identity Management at Your Institution</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smtClean="0">
                <a:ln>
                  <a:noFill/>
                </a:ln>
                <a:effectLst/>
                <a:uLnTx/>
                <a:uFillTx/>
                <a:latin typeface="+mn-lt"/>
                <a:ea typeface="+mn-ea"/>
                <a:cs typeface="+mn-cs"/>
              </a:rPr>
              <a:t>Eric</a:t>
            </a:r>
            <a:r>
              <a:rPr kumimoji="0" lang="en-US" sz="2200" b="0" i="0" u="none" strike="noStrike" kern="1200" cap="none" spc="0" normalizeH="0" noProof="0" dirty="0" smtClean="0">
                <a:ln>
                  <a:noFill/>
                </a:ln>
                <a:effectLst/>
                <a:uLnTx/>
                <a:uFillTx/>
                <a:latin typeface="+mn-lt"/>
                <a:ea typeface="+mn-ea"/>
                <a:cs typeface="+mn-cs"/>
              </a:rPr>
              <a:t> Westfall – Indiana University</a:t>
            </a:r>
          </a:p>
          <a:p>
            <a:pPr marL="342900" marR="0" lvl="0" indent="-342900" algn="l" defTabSz="457200" rtl="0" eaLnBrk="1" fontAlgn="auto" latinLnBrk="0" hangingPunct="1">
              <a:lnSpc>
                <a:spcPct val="100000"/>
              </a:lnSpc>
              <a:spcBef>
                <a:spcPct val="20000"/>
              </a:spcBef>
              <a:spcAft>
                <a:spcPts val="0"/>
              </a:spcAft>
              <a:buClrTx/>
              <a:buSzTx/>
              <a:tabLst/>
              <a:defRPr/>
            </a:pPr>
            <a:r>
              <a:rPr lang="en-US" sz="2200" baseline="0" dirty="0" smtClean="0">
                <a:latin typeface="+mn-lt"/>
              </a:rPr>
              <a:t>Dan Seibert – University of California San</a:t>
            </a:r>
            <a:r>
              <a:rPr lang="en-US" sz="2200" dirty="0" smtClean="0">
                <a:latin typeface="+mn-lt"/>
              </a:rPr>
              <a:t> Diego</a:t>
            </a:r>
            <a:endParaRPr kumimoji="0" lang="en-US" sz="2200" b="0" i="0" u="none" strike="noStrike" kern="1200" cap="none" spc="0" normalizeH="0" baseline="0" noProof="0" dirty="0" smtClean="0">
              <a:ln>
                <a:noFill/>
              </a:ln>
              <a:effectLst/>
              <a:uLnTx/>
              <a:uFillTx/>
              <a:latin typeface="+mn-lt"/>
              <a:ea typeface="+mn-ea"/>
              <a:cs typeface="+mn-cs"/>
            </a:endParaRPr>
          </a:p>
        </p:txBody>
      </p:sp>
      <p:sp>
        <p:nvSpPr>
          <p:cNvPr id="13" name="Content Placeholder 2"/>
          <p:cNvSpPr txBox="1">
            <a:spLocks/>
          </p:cNvSpPr>
          <p:nvPr/>
        </p:nvSpPr>
        <p:spPr>
          <a:xfrm>
            <a:off x="152400" y="6400800"/>
            <a:ext cx="2286000" cy="457200"/>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smtClean="0">
                <a:ln>
                  <a:noFill/>
                </a:ln>
                <a:solidFill>
                  <a:srgbClr val="FFFFFF"/>
                </a:solidFill>
                <a:effectLst/>
                <a:uLnTx/>
                <a:uFillTx/>
                <a:latin typeface="+mn-lt"/>
                <a:ea typeface="+mn-ea"/>
                <a:cs typeface="+mn-cs"/>
              </a:rPr>
              <a:t>EDUCAUSE</a:t>
            </a:r>
            <a:r>
              <a:rPr kumimoji="0" lang="en-US" sz="2200" b="0" i="0" u="none" strike="noStrike" kern="1200" cap="none" spc="0" normalizeH="0" noProof="0" dirty="0" smtClean="0">
                <a:ln>
                  <a:noFill/>
                </a:ln>
                <a:solidFill>
                  <a:srgbClr val="FFFFFF"/>
                </a:solidFill>
                <a:effectLst/>
                <a:uLnTx/>
                <a:uFillTx/>
                <a:latin typeface="+mn-lt"/>
                <a:ea typeface="+mn-ea"/>
                <a:cs typeface="+mn-cs"/>
              </a:rPr>
              <a:t> 2010</a:t>
            </a:r>
            <a:endParaRPr kumimoji="0" lang="en-US" sz="2200" b="0" i="0" u="none" strike="noStrike" kern="1200" cap="none" spc="0" normalizeH="0" baseline="0" noProof="0" dirty="0" smtClean="0">
              <a:ln>
                <a:noFill/>
              </a:ln>
              <a:solidFill>
                <a:srgbClr val="FFFFFF"/>
              </a:solidFill>
              <a:effectLst/>
              <a:uLnTx/>
              <a:uFillTx/>
              <a:latin typeface="+mn-lt"/>
              <a:ea typeface="+mn-ea"/>
              <a:cs typeface="+mn-cs"/>
            </a:endParaRPr>
          </a:p>
        </p:txBody>
      </p:sp>
      <p:pic>
        <p:nvPicPr>
          <p:cNvPr id="14" name="Picture 13">
            <a:hlinkClick r:id="rId4"/>
          </p:cNvPr>
          <p:cNvPicPr>
            <a:picLocks noChangeAspect="1"/>
          </p:cNvPicPr>
          <p:nvPr/>
        </p:nvPicPr>
        <p:blipFill>
          <a:blip r:embed="rId5"/>
          <a:stretch>
            <a:fillRect/>
          </a:stretch>
        </p:blipFill>
        <p:spPr>
          <a:xfrm>
            <a:off x="2895600" y="6553200"/>
            <a:ext cx="1016000" cy="190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9" name="Rectangle 5"/>
          <p:cNvSpPr>
            <a:spLocks noGrp="1" noChangeArrowheads="1"/>
          </p:cNvSpPr>
          <p:nvPr>
            <p:ph type="title"/>
          </p:nvPr>
        </p:nvSpPr>
        <p:spPr/>
        <p:txBody>
          <a:bodyPr/>
          <a:lstStyle/>
          <a:p>
            <a:pPr eaLnBrk="1" hangingPunct="1"/>
            <a:r>
              <a:rPr lang="en-US"/>
              <a:t>Namespace</a:t>
            </a:r>
          </a:p>
        </p:txBody>
      </p:sp>
      <p:sp>
        <p:nvSpPr>
          <p:cNvPr id="95240" name="Rectangle 6"/>
          <p:cNvSpPr>
            <a:spLocks noGrp="1" noChangeArrowheads="1"/>
          </p:cNvSpPr>
          <p:nvPr>
            <p:ph idx="1"/>
          </p:nvPr>
        </p:nvSpPr>
        <p:spPr/>
        <p:txBody>
          <a:bodyPr/>
          <a:lstStyle/>
          <a:p>
            <a:pPr eaLnBrk="1" hangingPunct="1"/>
            <a:r>
              <a:rPr lang="en-US"/>
              <a:t>Prevent Naming Conflicts</a:t>
            </a:r>
          </a:p>
          <a:p>
            <a:pPr eaLnBrk="1" hangingPunct="1"/>
            <a:r>
              <a:rPr lang="en-US"/>
              <a:t>Allow for Permissions to be Segmented</a:t>
            </a:r>
          </a:p>
          <a:p>
            <a:pPr eaLnBrk="1" hangingPunct="1"/>
            <a:r>
              <a:rPr lang="en-US"/>
              <a:t>Examples:</a:t>
            </a:r>
          </a:p>
          <a:p>
            <a:pPr marL="742950" lvl="1" eaLnBrk="1" hangingPunct="1"/>
            <a:r>
              <a:rPr lang="en-US"/>
              <a:t>KR-KNS</a:t>
            </a:r>
          </a:p>
          <a:p>
            <a:pPr marL="742950" lvl="1" eaLnBrk="1" hangingPunct="1"/>
            <a:r>
              <a:rPr lang="en-US"/>
              <a:t>KR-WRKFLW</a:t>
            </a:r>
          </a:p>
          <a:p>
            <a:pPr marL="742950" lvl="1" eaLnBrk="1" hangingPunct="1"/>
            <a:r>
              <a:rPr lang="en-US"/>
              <a:t>KFS-SYS</a:t>
            </a:r>
          </a:p>
          <a:p>
            <a:pPr marL="742950" lvl="1" eaLnBrk="1" hangingPunct="1"/>
            <a:r>
              <a:rPr lang="en-US"/>
              <a:t>KFS-AP</a:t>
            </a:r>
          </a:p>
          <a:p>
            <a:pPr marL="742950" lvl="1" eaLnBrk="1" hangingPunct="1"/>
            <a:r>
              <a:rPr lang="en-US"/>
              <a:t>KC-SYS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23" name="Rectangle 5"/>
          <p:cNvSpPr>
            <a:spLocks noGrp="1" noChangeArrowheads="1"/>
          </p:cNvSpPr>
          <p:nvPr>
            <p:ph type="title"/>
          </p:nvPr>
        </p:nvSpPr>
        <p:spPr/>
        <p:txBody>
          <a:bodyPr/>
          <a:lstStyle/>
          <a:p>
            <a:pPr eaLnBrk="1" hangingPunct="1"/>
            <a:r>
              <a:rPr lang="en-US" sz="4000" dirty="0"/>
              <a:t>Historical Data</a:t>
            </a:r>
          </a:p>
        </p:txBody>
      </p:sp>
      <p:sp>
        <p:nvSpPr>
          <p:cNvPr id="265224" name="Rectangle 6"/>
          <p:cNvSpPr>
            <a:spLocks noGrp="1" noChangeArrowheads="1"/>
          </p:cNvSpPr>
          <p:nvPr>
            <p:ph idx="1"/>
          </p:nvPr>
        </p:nvSpPr>
        <p:spPr/>
        <p:txBody>
          <a:bodyPr>
            <a:normAutofit/>
          </a:bodyPr>
          <a:lstStyle/>
          <a:p>
            <a:pPr eaLnBrk="1" hangingPunct="1"/>
            <a:r>
              <a:rPr lang="en-US" sz="2800" dirty="0"/>
              <a:t>IU has a large historical data set of users</a:t>
            </a:r>
          </a:p>
          <a:p>
            <a:pPr eaLnBrk="1" hangingPunct="1"/>
            <a:r>
              <a:rPr lang="en-US" sz="2800" dirty="0"/>
              <a:t>Many of these could have participated in workflow transactions as long as</a:t>
            </a:r>
            <a:r>
              <a:rPr lang="en-US" sz="2800" dirty="0" smtClean="0"/>
              <a:t> 7 </a:t>
            </a:r>
            <a:r>
              <a:rPr lang="en-US" sz="2800" dirty="0"/>
              <a:t>years ago</a:t>
            </a:r>
          </a:p>
          <a:p>
            <a:pPr eaLnBrk="1" hangingPunct="1"/>
            <a:r>
              <a:rPr lang="en-US" sz="2800" dirty="0"/>
              <a:t>KIM has the</a:t>
            </a:r>
            <a:r>
              <a:rPr lang="en-US" sz="2800" dirty="0" smtClean="0"/>
              <a:t> “</a:t>
            </a:r>
            <a:r>
              <a:rPr lang="en-US" sz="2800" dirty="0" err="1" smtClean="0"/>
              <a:t>IdentityArchiveService</a:t>
            </a:r>
            <a:r>
              <a:rPr lang="en-US" sz="2800" dirty="0" smtClean="0"/>
              <a:t>” </a:t>
            </a:r>
            <a:r>
              <a:rPr lang="en-US" sz="2800" dirty="0"/>
              <a:t>that can be used to retrieve historical entity data</a:t>
            </a:r>
          </a:p>
          <a:p>
            <a:pPr lvl="1" eaLnBrk="1" hangingPunct="1">
              <a:buFont typeface="Arial" charset="0"/>
              <a:buChar char="–"/>
            </a:pPr>
            <a:r>
              <a:rPr lang="en-US" sz="2800" dirty="0"/>
              <a:t>A subset of the full entity data</a:t>
            </a:r>
          </a:p>
          <a:p>
            <a:pPr eaLnBrk="1" hangingPunct="1"/>
            <a:r>
              <a:rPr lang="en-US" sz="2800" dirty="0"/>
              <a:t>We pull this historical data into the designated KIM table from an external source when it is requested</a:t>
            </a:r>
          </a:p>
        </p:txBody>
      </p:sp>
      <p:sp>
        <p:nvSpPr>
          <p:cNvPr id="265218" name="Slide Number Placeholder 3"/>
          <p:cNvSpPr>
            <a:spLocks noGrp="1"/>
          </p:cNvSpPr>
          <p:nvPr>
            <p:ph type="sldNum" sz="quarter" idx="12"/>
          </p:nvPr>
        </p:nvSpPr>
        <p:spPr>
          <a:noFill/>
        </p:spPr>
        <p:txBody>
          <a:bodyPr/>
          <a:lstStyle/>
          <a:p>
            <a:fld id="{326D4333-D275-A442-B1DE-1244E2E69B4B}" type="slidenum">
              <a:rPr lang="en-US">
                <a:latin typeface="Calibri" charset="0"/>
                <a:ea typeface="Calibri" charset="0"/>
                <a:cs typeface="Calibri" charset="0"/>
                <a:sym typeface="Calibri" charset="0"/>
              </a:rPr>
              <a:pPr/>
              <a:t>100</a:t>
            </a:fld>
            <a:endParaRPr lang="en-US">
              <a:latin typeface="Calibri" charset="0"/>
              <a:ea typeface="Calibri" charset="0"/>
              <a:cs typeface="Calibri" charset="0"/>
              <a:sym typeface="Calibri" charset="0"/>
            </a:endParaRPr>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71" name="Rectangle 5"/>
          <p:cNvSpPr>
            <a:spLocks noGrp="1" noChangeArrowheads="1"/>
          </p:cNvSpPr>
          <p:nvPr>
            <p:ph type="title"/>
          </p:nvPr>
        </p:nvSpPr>
        <p:spPr/>
        <p:txBody>
          <a:bodyPr/>
          <a:lstStyle/>
          <a:p>
            <a:pPr eaLnBrk="1" hangingPunct="1"/>
            <a:r>
              <a:rPr lang="en-US" sz="4000" dirty="0"/>
              <a:t>Groups and Active Directory</a:t>
            </a:r>
          </a:p>
        </p:txBody>
      </p:sp>
      <p:sp>
        <p:nvSpPr>
          <p:cNvPr id="267272" name="Rectangle 6"/>
          <p:cNvSpPr>
            <a:spLocks noGrp="1" noChangeArrowheads="1"/>
          </p:cNvSpPr>
          <p:nvPr>
            <p:ph idx="1"/>
          </p:nvPr>
        </p:nvSpPr>
        <p:spPr/>
        <p:txBody>
          <a:bodyPr>
            <a:normAutofit/>
          </a:bodyPr>
          <a:lstStyle/>
          <a:p>
            <a:pPr eaLnBrk="1" hangingPunct="1"/>
            <a:r>
              <a:rPr lang="en-US" sz="2600" dirty="0"/>
              <a:t>IU has a large Microsoft Active Directory implementation</a:t>
            </a:r>
          </a:p>
          <a:p>
            <a:pPr eaLnBrk="1" hangingPunct="1"/>
            <a:r>
              <a:rPr lang="en-US" sz="2600" dirty="0"/>
              <a:t>Contains many, many groups that customers want to use for role assignment and routing</a:t>
            </a:r>
          </a:p>
          <a:p>
            <a:pPr eaLnBrk="1" hangingPunct="1"/>
            <a:r>
              <a:rPr lang="en-US" sz="2600" dirty="0"/>
              <a:t>We override the</a:t>
            </a:r>
            <a:r>
              <a:rPr lang="en-US" sz="2600" dirty="0" smtClean="0"/>
              <a:t> </a:t>
            </a:r>
            <a:r>
              <a:rPr lang="en-US" sz="2600" dirty="0" err="1" smtClean="0"/>
              <a:t>GroupService</a:t>
            </a:r>
            <a:r>
              <a:rPr lang="en-US" sz="2600" dirty="0" smtClean="0"/>
              <a:t> so </a:t>
            </a:r>
            <a:r>
              <a:rPr lang="en-US" sz="2600" dirty="0"/>
              <a:t>that it pulls from both the KIM database and from ADS (via LDAP)</a:t>
            </a:r>
          </a:p>
          <a:p>
            <a:pPr eaLnBrk="1" hangingPunct="1"/>
            <a:r>
              <a:rPr lang="en-US" sz="2600" dirty="0"/>
              <a:t>We identify ADS groups by giving them an “ADS” namespace</a:t>
            </a:r>
          </a:p>
          <a:p>
            <a:pPr eaLnBrk="1" hangingPunct="1"/>
            <a:r>
              <a:rPr lang="en-US" sz="2600" dirty="0"/>
              <a:t>Generate group ID based on ADS group name</a:t>
            </a:r>
          </a:p>
          <a:p>
            <a:pPr eaLnBrk="1" hangingPunct="1"/>
            <a:endParaRPr lang="en-US" sz="1700" dirty="0"/>
          </a:p>
        </p:txBody>
      </p:sp>
      <p:sp>
        <p:nvSpPr>
          <p:cNvPr id="267266" name="Slide Number Placeholder 3"/>
          <p:cNvSpPr>
            <a:spLocks noGrp="1"/>
          </p:cNvSpPr>
          <p:nvPr>
            <p:ph type="sldNum" sz="quarter" idx="12"/>
          </p:nvPr>
        </p:nvSpPr>
        <p:spPr>
          <a:noFill/>
        </p:spPr>
        <p:txBody>
          <a:bodyPr/>
          <a:lstStyle/>
          <a:p>
            <a:fld id="{A22B4790-8D96-E947-9F48-485C0301DFB4}" type="slidenum">
              <a:rPr lang="en-US">
                <a:latin typeface="Calibri" charset="0"/>
                <a:ea typeface="Calibri" charset="0"/>
                <a:cs typeface="Calibri" charset="0"/>
                <a:sym typeface="Calibri" charset="0"/>
              </a:rPr>
              <a:pPr/>
              <a:t>101</a:t>
            </a:fld>
            <a:endParaRPr lang="en-US">
              <a:latin typeface="Calibri" charset="0"/>
              <a:ea typeface="Calibri" charset="0"/>
              <a:cs typeface="Calibri" charset="0"/>
              <a:sym typeface="Calibri" charset="0"/>
            </a:endParaRPr>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9" name="Rectangle 5"/>
          <p:cNvSpPr>
            <a:spLocks noGrp="1" noChangeArrowheads="1"/>
          </p:cNvSpPr>
          <p:nvPr>
            <p:ph type="title"/>
          </p:nvPr>
        </p:nvSpPr>
        <p:spPr/>
        <p:txBody>
          <a:bodyPr/>
          <a:lstStyle/>
          <a:p>
            <a:pPr eaLnBrk="1" hangingPunct="1"/>
            <a:r>
              <a:rPr lang="en-US" sz="4000" dirty="0"/>
              <a:t>Authentication</a:t>
            </a:r>
          </a:p>
        </p:txBody>
      </p:sp>
      <p:sp>
        <p:nvSpPr>
          <p:cNvPr id="269320" name="Rectangle 6"/>
          <p:cNvSpPr>
            <a:spLocks noGrp="1" noChangeArrowheads="1"/>
          </p:cNvSpPr>
          <p:nvPr>
            <p:ph idx="1"/>
          </p:nvPr>
        </p:nvSpPr>
        <p:spPr/>
        <p:txBody>
          <a:bodyPr/>
          <a:lstStyle/>
          <a:p>
            <a:pPr eaLnBrk="1" hangingPunct="1"/>
            <a:r>
              <a:rPr lang="en-US" dirty="0"/>
              <a:t>Use a customized version of CAS</a:t>
            </a:r>
          </a:p>
          <a:p>
            <a:pPr eaLnBrk="1" hangingPunct="1"/>
            <a:r>
              <a:rPr lang="en-US" dirty="0"/>
              <a:t>Override the default </a:t>
            </a:r>
            <a:r>
              <a:rPr lang="en-US" dirty="0" err="1"/>
              <a:t>AuthenticationService</a:t>
            </a:r>
            <a:r>
              <a:rPr lang="en-US" dirty="0"/>
              <a:t> implementation</a:t>
            </a:r>
          </a:p>
          <a:p>
            <a:pPr eaLnBrk="1" hangingPunct="1"/>
            <a:r>
              <a:rPr lang="en-US" dirty="0"/>
              <a:t>Pulls authenticated principal name from our custom CAS filter which we use for Java applications</a:t>
            </a:r>
          </a:p>
        </p:txBody>
      </p:sp>
      <p:sp>
        <p:nvSpPr>
          <p:cNvPr id="269314" name="Slide Number Placeholder 3"/>
          <p:cNvSpPr>
            <a:spLocks noGrp="1"/>
          </p:cNvSpPr>
          <p:nvPr>
            <p:ph type="sldNum" sz="quarter" idx="12"/>
          </p:nvPr>
        </p:nvSpPr>
        <p:spPr>
          <a:noFill/>
        </p:spPr>
        <p:txBody>
          <a:bodyPr/>
          <a:lstStyle/>
          <a:p>
            <a:fld id="{EE275A25-7FA7-B04F-BA4A-8324CCAC6B8B}" type="slidenum">
              <a:rPr lang="en-US">
                <a:latin typeface="Calibri" charset="0"/>
                <a:ea typeface="Calibri" charset="0"/>
                <a:cs typeface="Calibri" charset="0"/>
                <a:sym typeface="Calibri" charset="0"/>
              </a:rPr>
              <a:pPr/>
              <a:t>102</a:t>
            </a:fld>
            <a:endParaRPr lang="en-US">
              <a:latin typeface="Calibri" charset="0"/>
              <a:ea typeface="Calibri" charset="0"/>
              <a:cs typeface="Calibri" charset="0"/>
              <a:sym typeface="Calibri" charset="0"/>
            </a:endParaRPr>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7" name="Rectangle 5"/>
          <p:cNvSpPr>
            <a:spLocks noGrp="1" noChangeArrowheads="1"/>
          </p:cNvSpPr>
          <p:nvPr>
            <p:ph type="title"/>
          </p:nvPr>
        </p:nvSpPr>
        <p:spPr/>
        <p:txBody>
          <a:bodyPr/>
          <a:lstStyle/>
          <a:p>
            <a:pPr algn="ctr" eaLnBrk="1" hangingPunct="1"/>
            <a:r>
              <a:rPr lang="en-US" sz="4000"/>
              <a:t>User Interfaces</a:t>
            </a:r>
          </a:p>
        </p:txBody>
      </p:sp>
      <p:sp>
        <p:nvSpPr>
          <p:cNvPr id="271368" name="Rectangle 6"/>
          <p:cNvSpPr>
            <a:spLocks noGrp="1" noChangeArrowheads="1"/>
          </p:cNvSpPr>
          <p:nvPr>
            <p:ph idx="1"/>
          </p:nvPr>
        </p:nvSpPr>
        <p:spPr/>
        <p:txBody>
          <a:bodyPr>
            <a:normAutofit/>
          </a:bodyPr>
          <a:lstStyle/>
          <a:p>
            <a:pPr eaLnBrk="1" hangingPunct="1"/>
            <a:r>
              <a:rPr lang="en-US" sz="3200" dirty="0"/>
              <a:t>Person –</a:t>
            </a:r>
            <a:r>
              <a:rPr lang="en-US" sz="3200" dirty="0" smtClean="0"/>
              <a:t> isn’t used </a:t>
            </a:r>
            <a:r>
              <a:rPr lang="en-US" sz="3200" dirty="0"/>
              <a:t>to maintain person data, but</a:t>
            </a:r>
            <a:r>
              <a:rPr lang="en-US" sz="3200" dirty="0" smtClean="0"/>
              <a:t> does permit </a:t>
            </a:r>
            <a:r>
              <a:rPr lang="en-US" sz="3200" dirty="0"/>
              <a:t>role/group assignment</a:t>
            </a:r>
          </a:p>
          <a:p>
            <a:pPr eaLnBrk="1" hangingPunct="1"/>
            <a:r>
              <a:rPr lang="en-US" sz="3200" dirty="0"/>
              <a:t>Group – can be used to create and edit groups unless their namespace is “ADS”</a:t>
            </a:r>
          </a:p>
          <a:p>
            <a:pPr lvl="1" eaLnBrk="1" hangingPunct="1"/>
            <a:r>
              <a:rPr lang="en-US" dirty="0"/>
              <a:t>Accomplished using permissions</a:t>
            </a:r>
          </a:p>
          <a:p>
            <a:pPr eaLnBrk="1" hangingPunct="1"/>
            <a:r>
              <a:rPr lang="en-US" sz="3200" dirty="0"/>
              <a:t>Role </a:t>
            </a:r>
            <a:r>
              <a:rPr lang="en-US" sz="3200" dirty="0" smtClean="0"/>
              <a:t>–using </a:t>
            </a:r>
            <a:r>
              <a:rPr lang="en-US" sz="3200" dirty="0"/>
              <a:t>out-of-the-box implementation</a:t>
            </a:r>
          </a:p>
        </p:txBody>
      </p:sp>
      <p:sp>
        <p:nvSpPr>
          <p:cNvPr id="271362" name="Slide Number Placeholder 3"/>
          <p:cNvSpPr>
            <a:spLocks noGrp="1"/>
          </p:cNvSpPr>
          <p:nvPr>
            <p:ph type="sldNum" sz="quarter" idx="12"/>
          </p:nvPr>
        </p:nvSpPr>
        <p:spPr>
          <a:noFill/>
        </p:spPr>
        <p:txBody>
          <a:bodyPr/>
          <a:lstStyle/>
          <a:p>
            <a:fld id="{A0654103-2946-6748-A5D7-55AC14D7B172}" type="slidenum">
              <a:rPr lang="en-US">
                <a:latin typeface="Calibri" charset="0"/>
                <a:ea typeface="Calibri" charset="0"/>
                <a:cs typeface="Calibri" charset="0"/>
                <a:sym typeface="Calibri" charset="0"/>
              </a:rPr>
              <a:pPr/>
              <a:t>103</a:t>
            </a:fld>
            <a:endParaRPr lang="en-US">
              <a:latin typeface="Calibri" charset="0"/>
              <a:ea typeface="Calibri" charset="0"/>
              <a:cs typeface="Calibri" charset="0"/>
              <a:sym typeface="Calibri" charset="0"/>
            </a:endParaRPr>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5" name="Rectangle 5"/>
          <p:cNvSpPr>
            <a:spLocks noGrp="1" noChangeArrowheads="1"/>
          </p:cNvSpPr>
          <p:nvPr>
            <p:ph type="title"/>
          </p:nvPr>
        </p:nvSpPr>
        <p:spPr/>
        <p:txBody>
          <a:bodyPr/>
          <a:lstStyle/>
          <a:p>
            <a:pPr eaLnBrk="1" hangingPunct="1"/>
            <a:r>
              <a:rPr lang="en-US" sz="4000" dirty="0"/>
              <a:t>Future Plans</a:t>
            </a:r>
          </a:p>
        </p:txBody>
      </p:sp>
      <p:sp>
        <p:nvSpPr>
          <p:cNvPr id="273416" name="Rectangle 6"/>
          <p:cNvSpPr>
            <a:spLocks noGrp="1" noChangeArrowheads="1"/>
          </p:cNvSpPr>
          <p:nvPr>
            <p:ph idx="1"/>
          </p:nvPr>
        </p:nvSpPr>
        <p:spPr/>
        <p:txBody>
          <a:bodyPr>
            <a:normAutofit lnSpcReduction="10000"/>
          </a:bodyPr>
          <a:lstStyle/>
          <a:p>
            <a:r>
              <a:rPr lang="en-US" sz="2800" dirty="0" smtClean="0"/>
              <a:t>Upgrade to Rice 1.0.3 – early 2011</a:t>
            </a:r>
          </a:p>
          <a:p>
            <a:r>
              <a:rPr lang="en-US" sz="2800" dirty="0" err="1" smtClean="0"/>
              <a:t>Kuali</a:t>
            </a:r>
            <a:r>
              <a:rPr lang="en-US" sz="2800" dirty="0" smtClean="0"/>
              <a:t> </a:t>
            </a:r>
            <a:r>
              <a:rPr lang="en-US" sz="2800" dirty="0" err="1" smtClean="0"/>
              <a:t>Coeus</a:t>
            </a:r>
            <a:r>
              <a:rPr lang="en-US" sz="2800" dirty="0" smtClean="0"/>
              <a:t> 3.0 – coming July 2011</a:t>
            </a:r>
          </a:p>
          <a:p>
            <a:r>
              <a:rPr lang="en-US" sz="2800" dirty="0" err="1" smtClean="0"/>
              <a:t>Kuali</a:t>
            </a:r>
            <a:r>
              <a:rPr lang="en-US" sz="2800" dirty="0" smtClean="0"/>
              <a:t> Financial System – full implementation – Q4 2012</a:t>
            </a:r>
          </a:p>
          <a:p>
            <a:pPr eaLnBrk="1" hangingPunct="1"/>
            <a:r>
              <a:rPr lang="en-US" sz="2800" dirty="0"/>
              <a:t>Integrate Role assignment with our HR system at time of hire or position change</a:t>
            </a:r>
          </a:p>
          <a:p>
            <a:pPr eaLnBrk="1" hangingPunct="1"/>
            <a:r>
              <a:rPr lang="en-US" sz="2800" dirty="0"/>
              <a:t>Integrate KIM roles and permissions with our Decision Support and reporting environments</a:t>
            </a:r>
          </a:p>
          <a:p>
            <a:pPr eaLnBrk="1" hangingPunct="1"/>
            <a:r>
              <a:rPr lang="en-US" sz="2800" dirty="0"/>
              <a:t>Begin modeling more Roles at IU using KIM to facilitate </a:t>
            </a:r>
            <a:r>
              <a:rPr lang="en-US" sz="2800" dirty="0" err="1"/>
              <a:t>authz</a:t>
            </a:r>
            <a:r>
              <a:rPr lang="en-US" sz="2800" dirty="0"/>
              <a:t> and role-based routing</a:t>
            </a:r>
          </a:p>
          <a:p>
            <a:pPr eaLnBrk="1" hangingPunct="1"/>
            <a:endParaRPr lang="en-US" sz="3200" dirty="0"/>
          </a:p>
        </p:txBody>
      </p:sp>
      <p:sp>
        <p:nvSpPr>
          <p:cNvPr id="273410" name="Slide Number Placeholder 3"/>
          <p:cNvSpPr>
            <a:spLocks noGrp="1"/>
          </p:cNvSpPr>
          <p:nvPr>
            <p:ph type="sldNum" sz="quarter" idx="12"/>
          </p:nvPr>
        </p:nvSpPr>
        <p:spPr>
          <a:noFill/>
        </p:spPr>
        <p:txBody>
          <a:bodyPr/>
          <a:lstStyle/>
          <a:p>
            <a:fld id="{CE0E7C54-1F03-1041-80B2-823AE3180351}" type="slidenum">
              <a:rPr lang="en-US">
                <a:latin typeface="Calibri" charset="0"/>
                <a:ea typeface="Calibri" charset="0"/>
                <a:cs typeface="Calibri" charset="0"/>
                <a:sym typeface="Calibri" charset="0"/>
              </a:rPr>
              <a:pPr/>
              <a:t>104</a:t>
            </a:fld>
            <a:endParaRPr lang="en-US">
              <a:latin typeface="Calibri" charset="0"/>
              <a:ea typeface="Calibri" charset="0"/>
              <a:cs typeface="Calibri" charset="0"/>
              <a:sym typeface="Calibri" charset="0"/>
            </a:endParaRPr>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5" name="Title 2"/>
          <p:cNvSpPr>
            <a:spLocks noGrp="1"/>
          </p:cNvSpPr>
          <p:nvPr>
            <p:ph type="title"/>
          </p:nvPr>
        </p:nvSpPr>
        <p:spPr/>
        <p:txBody>
          <a:bodyPr/>
          <a:lstStyle/>
          <a:p>
            <a:pPr eaLnBrk="1" hangingPunct="1"/>
            <a:r>
              <a:rPr lang="en-US" dirty="0"/>
              <a:t>Case Study:</a:t>
            </a:r>
            <a:r>
              <a:rPr lang="en-US" dirty="0" smtClean="0"/>
              <a:t> University of Maryland</a:t>
            </a:r>
            <a:endParaRPr lang="en-US" dirty="0"/>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pic>
        <p:nvPicPr>
          <p:cNvPr id="5" name="Picture 4" descr="university-of-maryland.jpg"/>
          <p:cNvPicPr>
            <a:picLocks noChangeAspect="1"/>
          </p:cNvPicPr>
          <p:nvPr/>
        </p:nvPicPr>
        <p:blipFill>
          <a:blip r:embed="rId4"/>
          <a:stretch>
            <a:fillRect/>
          </a:stretch>
        </p:blipFill>
        <p:spPr>
          <a:xfrm>
            <a:off x="3109912" y="2335464"/>
            <a:ext cx="2924175" cy="2543175"/>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UMD KIM Implementation</a:t>
            </a:r>
            <a:endParaRPr lang="en-US" dirty="0"/>
          </a:p>
        </p:txBody>
      </p:sp>
      <p:sp>
        <p:nvSpPr>
          <p:cNvPr id="3" name="Content Placeholder 2"/>
          <p:cNvSpPr>
            <a:spLocks noGrp="1"/>
          </p:cNvSpPr>
          <p:nvPr>
            <p:ph idx="1"/>
          </p:nvPr>
        </p:nvSpPr>
        <p:spPr/>
        <p:txBody>
          <a:bodyPr/>
          <a:lstStyle/>
          <a:p>
            <a:r>
              <a:rPr lang="en-US" dirty="0" smtClean="0"/>
              <a:t>Used out of the box implementations of</a:t>
            </a:r>
          </a:p>
          <a:p>
            <a:pPr lvl="1"/>
            <a:r>
              <a:rPr lang="en-US" dirty="0" smtClean="0"/>
              <a:t>Authorization Services</a:t>
            </a:r>
          </a:p>
          <a:p>
            <a:pPr lvl="1"/>
            <a:r>
              <a:rPr lang="en-US" dirty="0" smtClean="0"/>
              <a:t>Group Services</a:t>
            </a:r>
          </a:p>
          <a:p>
            <a:r>
              <a:rPr lang="en-US" dirty="0" smtClean="0"/>
              <a:t>Implemented Institutional versions of</a:t>
            </a:r>
          </a:p>
          <a:p>
            <a:pPr lvl="1"/>
            <a:r>
              <a:rPr lang="en-US" dirty="0" smtClean="0"/>
              <a:t>Identity Service</a:t>
            </a:r>
          </a:p>
          <a:p>
            <a:pPr lvl="1"/>
            <a:r>
              <a:rPr lang="en-US" dirty="0" smtClean="0"/>
              <a:t>SSO</a:t>
            </a:r>
          </a:p>
          <a:p>
            <a:r>
              <a:rPr lang="en-US" dirty="0" smtClean="0"/>
              <a:t>Customized some screens</a:t>
            </a:r>
          </a:p>
          <a:p>
            <a:endParaRPr lang="en-US" dirty="0" smtClean="0"/>
          </a:p>
          <a:p>
            <a:endParaRPr lang="en-US" dirty="0"/>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UMD Identity Data Source</a:t>
            </a:r>
            <a:endParaRPr lang="en-US" dirty="0"/>
          </a:p>
        </p:txBody>
      </p:sp>
      <p:sp>
        <p:nvSpPr>
          <p:cNvPr id="3" name="Content Placeholder 2"/>
          <p:cNvSpPr>
            <a:spLocks noGrp="1"/>
          </p:cNvSpPr>
          <p:nvPr>
            <p:ph idx="1"/>
          </p:nvPr>
        </p:nvSpPr>
        <p:spPr/>
        <p:txBody>
          <a:bodyPr/>
          <a:lstStyle/>
          <a:p>
            <a:r>
              <a:rPr lang="en-US" dirty="0" smtClean="0"/>
              <a:t>University Person System (UPS)</a:t>
            </a:r>
          </a:p>
          <a:p>
            <a:pPr lvl="1"/>
            <a:r>
              <a:rPr lang="en-US" dirty="0" smtClean="0"/>
              <a:t>In House Identity system</a:t>
            </a:r>
          </a:p>
          <a:p>
            <a:pPr lvl="1"/>
            <a:r>
              <a:rPr lang="en-US" dirty="0" smtClean="0"/>
              <a:t>Contains student and employee Bio-Demographic data</a:t>
            </a:r>
          </a:p>
          <a:p>
            <a:pPr lvl="1"/>
            <a:r>
              <a:rPr lang="en-US" dirty="0" smtClean="0"/>
              <a:t>Database backed system</a:t>
            </a:r>
          </a:p>
          <a:p>
            <a:pPr lvl="1"/>
            <a:r>
              <a:rPr lang="en-US" dirty="0" smtClean="0"/>
              <a:t>UID’s from LDAP fed into UPS nightly</a:t>
            </a:r>
            <a:endParaRPr lang="en-US" dirty="0"/>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UMD Implementation</a:t>
            </a:r>
            <a:endParaRPr lang="en-US" dirty="0"/>
          </a:p>
        </p:txBody>
      </p:sp>
      <p:sp>
        <p:nvSpPr>
          <p:cNvPr id="3" name="Content Placeholder 2"/>
          <p:cNvSpPr>
            <a:spLocks noGrp="1"/>
          </p:cNvSpPr>
          <p:nvPr>
            <p:ph idx="1"/>
          </p:nvPr>
        </p:nvSpPr>
        <p:spPr/>
        <p:txBody>
          <a:bodyPr/>
          <a:lstStyle/>
          <a:p>
            <a:r>
              <a:rPr lang="en-US" dirty="0" smtClean="0"/>
              <a:t>Created a custom module and bundled it into our standalone Rice deployment</a:t>
            </a:r>
          </a:p>
          <a:p>
            <a:pPr lvl="1"/>
            <a:r>
              <a:rPr lang="en-US" dirty="0" err="1" smtClean="0"/>
              <a:t>IdentityService</a:t>
            </a:r>
            <a:r>
              <a:rPr lang="en-US" dirty="0" smtClean="0"/>
              <a:t> implementation which connects directly to the database for UPS</a:t>
            </a:r>
          </a:p>
          <a:p>
            <a:pPr lvl="1"/>
            <a:r>
              <a:rPr lang="en-US" dirty="0" smtClean="0"/>
              <a:t>Mapped our Unit Hierarchy as a KNS Business Object for use as Role Qualifiers and for workflow routing</a:t>
            </a:r>
          </a:p>
          <a:p>
            <a:pPr lvl="1"/>
            <a:r>
              <a:rPr lang="en-US" dirty="0" smtClean="0"/>
              <a:t>Used JPA </a:t>
            </a:r>
            <a:r>
              <a:rPr lang="en-US" smtClean="0"/>
              <a:t>for persistence layer</a:t>
            </a:r>
            <a:endParaRPr lang="en-US" dirty="0" smtClean="0"/>
          </a:p>
          <a:p>
            <a:endParaRPr lang="en-US" dirty="0" smtClean="0"/>
          </a:p>
          <a:p>
            <a:endParaRPr lang="en-US" dirty="0" smtClean="0"/>
          </a:p>
          <a:p>
            <a:endParaRPr lang="en-US" dirty="0" smtClean="0"/>
          </a:p>
          <a:p>
            <a:endParaRPr lang="en-US" dirty="0"/>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UMD Data Mapping</a:t>
            </a:r>
            <a:endParaRPr lang="en-US" dirty="0"/>
          </a:p>
        </p:txBody>
      </p:sp>
      <p:sp>
        <p:nvSpPr>
          <p:cNvPr id="3" name="Content Placeholder 2"/>
          <p:cNvSpPr>
            <a:spLocks noGrp="1"/>
          </p:cNvSpPr>
          <p:nvPr>
            <p:ph idx="1"/>
          </p:nvPr>
        </p:nvSpPr>
        <p:spPr/>
        <p:txBody>
          <a:bodyPr>
            <a:normAutofit lnSpcReduction="10000"/>
          </a:bodyPr>
          <a:lstStyle/>
          <a:p>
            <a:r>
              <a:rPr lang="en-US" dirty="0" smtClean="0"/>
              <a:t>UMD does not use multiple principals for an Entity so we mapped:</a:t>
            </a:r>
          </a:p>
          <a:p>
            <a:pPr lvl="1"/>
            <a:r>
              <a:rPr lang="en-US" dirty="0" smtClean="0"/>
              <a:t>KIM Entity Id, KIM Principal Id : UPS Person Id</a:t>
            </a:r>
          </a:p>
          <a:p>
            <a:pPr lvl="1"/>
            <a:r>
              <a:rPr lang="en-US" dirty="0" smtClean="0"/>
              <a:t>KIM Principal Name : LDAP UID</a:t>
            </a:r>
          </a:p>
          <a:p>
            <a:r>
              <a:rPr lang="en-US" dirty="0" smtClean="0"/>
              <a:t>Name, Address, Phone, Email all mapped easily</a:t>
            </a:r>
          </a:p>
          <a:p>
            <a:r>
              <a:rPr lang="en-US" dirty="0" smtClean="0"/>
              <a:t>We didn’t tackle Affiliation, which caused Person screens to be </a:t>
            </a:r>
            <a:r>
              <a:rPr lang="en-US" dirty="0" err="1" smtClean="0"/>
              <a:t>uneditable</a:t>
            </a:r>
            <a:r>
              <a:rPr lang="en-US" dirty="0" smtClean="0"/>
              <a:t> (for assigning roles)</a:t>
            </a:r>
            <a:endParaRPr lang="en-US" dirty="0"/>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7" name="Rectangle 5"/>
          <p:cNvSpPr>
            <a:spLocks noGrp="1" noChangeArrowheads="1"/>
          </p:cNvSpPr>
          <p:nvPr>
            <p:ph type="title"/>
          </p:nvPr>
        </p:nvSpPr>
        <p:spPr/>
        <p:txBody>
          <a:bodyPr/>
          <a:lstStyle/>
          <a:p>
            <a:pPr eaLnBrk="1" hangingPunct="1"/>
            <a:r>
              <a:rPr lang="en-US"/>
              <a:t>Entity</a:t>
            </a:r>
          </a:p>
        </p:txBody>
      </p:sp>
      <p:sp>
        <p:nvSpPr>
          <p:cNvPr id="97288" name="Rectangle 6"/>
          <p:cNvSpPr>
            <a:spLocks noGrp="1" noChangeArrowheads="1"/>
          </p:cNvSpPr>
          <p:nvPr>
            <p:ph idx="1"/>
          </p:nvPr>
        </p:nvSpPr>
        <p:spPr>
          <a:xfrm>
            <a:off x="457200" y="1600200"/>
            <a:ext cx="8229600" cy="4800600"/>
          </a:xfrm>
        </p:spPr>
        <p:txBody>
          <a:bodyPr>
            <a:normAutofit lnSpcReduction="10000"/>
          </a:bodyPr>
          <a:lstStyle/>
          <a:p>
            <a:pPr eaLnBrk="1" hangingPunct="1">
              <a:spcBef>
                <a:spcPct val="0"/>
              </a:spcBef>
            </a:pPr>
            <a:r>
              <a:rPr lang="en-US" sz="3200" dirty="0"/>
              <a:t>Principal</a:t>
            </a:r>
          </a:p>
          <a:p>
            <a:pPr marL="742950" lvl="1" eaLnBrk="1" hangingPunct="1">
              <a:spcBef>
                <a:spcPts val="625"/>
              </a:spcBef>
            </a:pPr>
            <a:r>
              <a:rPr lang="en-US" sz="2100" dirty="0"/>
              <a:t>Principal ID</a:t>
            </a:r>
          </a:p>
          <a:p>
            <a:pPr marL="742950" lvl="1" eaLnBrk="1" hangingPunct="1">
              <a:spcBef>
                <a:spcPts val="625"/>
              </a:spcBef>
            </a:pPr>
            <a:r>
              <a:rPr lang="en-US" sz="2100" dirty="0"/>
              <a:t>Principal Name</a:t>
            </a:r>
          </a:p>
          <a:p>
            <a:pPr eaLnBrk="1" hangingPunct="1">
              <a:spcBef>
                <a:spcPts val="713"/>
              </a:spcBef>
            </a:pPr>
            <a:r>
              <a:rPr lang="en-US" sz="3200" dirty="0"/>
              <a:t>Entity Type</a:t>
            </a:r>
          </a:p>
          <a:p>
            <a:pPr eaLnBrk="1" hangingPunct="1">
              <a:spcBef>
                <a:spcPts val="713"/>
              </a:spcBef>
            </a:pPr>
            <a:r>
              <a:rPr lang="en-US" sz="3200" dirty="0"/>
              <a:t>Names</a:t>
            </a:r>
          </a:p>
          <a:p>
            <a:pPr eaLnBrk="1" hangingPunct="1">
              <a:spcBef>
                <a:spcPts val="713"/>
              </a:spcBef>
            </a:pPr>
            <a:r>
              <a:rPr lang="en-US" sz="3200" dirty="0"/>
              <a:t>Addresses</a:t>
            </a:r>
          </a:p>
          <a:p>
            <a:pPr eaLnBrk="1" hangingPunct="1">
              <a:spcBef>
                <a:spcPts val="713"/>
              </a:spcBef>
            </a:pPr>
            <a:r>
              <a:rPr lang="en-US" sz="3200" dirty="0"/>
              <a:t>Phone Numbers</a:t>
            </a:r>
          </a:p>
          <a:p>
            <a:pPr eaLnBrk="1" hangingPunct="1">
              <a:spcBef>
                <a:spcPts val="713"/>
              </a:spcBef>
            </a:pPr>
            <a:r>
              <a:rPr lang="en-US" sz="3200" dirty="0"/>
              <a:t>Email </a:t>
            </a:r>
            <a:r>
              <a:rPr lang="en-US" sz="3200" dirty="0" smtClean="0"/>
              <a:t>Addresses</a:t>
            </a:r>
          </a:p>
          <a:p>
            <a:pPr eaLnBrk="1" hangingPunct="1">
              <a:spcBef>
                <a:spcPts val="713"/>
              </a:spcBef>
            </a:pPr>
            <a:r>
              <a:rPr lang="en-US" dirty="0" smtClean="0"/>
              <a:t>Affiliations</a:t>
            </a:r>
            <a:endParaRPr lang="en-US" sz="3200"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UMD Additional Institutional Data</a:t>
            </a:r>
            <a:endParaRPr lang="en-US" dirty="0"/>
          </a:p>
        </p:txBody>
      </p:sp>
      <p:sp>
        <p:nvSpPr>
          <p:cNvPr id="3" name="Content Placeholder 2"/>
          <p:cNvSpPr>
            <a:spLocks noGrp="1"/>
          </p:cNvSpPr>
          <p:nvPr>
            <p:ph idx="1"/>
          </p:nvPr>
        </p:nvSpPr>
        <p:spPr/>
        <p:txBody>
          <a:bodyPr/>
          <a:lstStyle/>
          <a:p>
            <a:r>
              <a:rPr lang="en-US" dirty="0" smtClean="0"/>
              <a:t>Created System User </a:t>
            </a:r>
            <a:r>
              <a:rPr lang="en-US" dirty="0" err="1" smtClean="0"/>
              <a:t>kr</a:t>
            </a:r>
            <a:r>
              <a:rPr lang="en-US" dirty="0" smtClean="0"/>
              <a:t> in institutional identity systems</a:t>
            </a:r>
          </a:p>
          <a:p>
            <a:pPr lvl="1"/>
            <a:r>
              <a:rPr lang="en-US" dirty="0" smtClean="0"/>
              <a:t>Added </a:t>
            </a:r>
            <a:r>
              <a:rPr lang="en-US" dirty="0" err="1" smtClean="0"/>
              <a:t>kr</a:t>
            </a:r>
            <a:r>
              <a:rPr lang="en-US" dirty="0" smtClean="0"/>
              <a:t> to LDAP to reserve principal name, user cannot login</a:t>
            </a:r>
          </a:p>
          <a:p>
            <a:pPr lvl="1"/>
            <a:r>
              <a:rPr lang="en-US" dirty="0" smtClean="0"/>
              <a:t>Added </a:t>
            </a:r>
            <a:r>
              <a:rPr lang="en-US" dirty="0" err="1" smtClean="0"/>
              <a:t>kr</a:t>
            </a:r>
            <a:r>
              <a:rPr lang="en-US" dirty="0" smtClean="0"/>
              <a:t> to UPS system</a:t>
            </a:r>
            <a:endParaRPr lang="en-US" dirty="0"/>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UMD Additional Rice Data</a:t>
            </a:r>
            <a:endParaRPr lang="en-US" dirty="0"/>
          </a:p>
        </p:txBody>
      </p:sp>
      <p:sp>
        <p:nvSpPr>
          <p:cNvPr id="3" name="Content Placeholder 2"/>
          <p:cNvSpPr>
            <a:spLocks noGrp="1"/>
          </p:cNvSpPr>
          <p:nvPr>
            <p:ph idx="1"/>
          </p:nvPr>
        </p:nvSpPr>
        <p:spPr/>
        <p:txBody>
          <a:bodyPr>
            <a:normAutofit lnSpcReduction="10000"/>
          </a:bodyPr>
          <a:lstStyle/>
          <a:p>
            <a:r>
              <a:rPr lang="en-US" dirty="0" smtClean="0"/>
              <a:t>Created Namespace UMD-RICE for all additional Rice Roles and Permissions</a:t>
            </a:r>
          </a:p>
          <a:p>
            <a:r>
              <a:rPr lang="en-US" smtClean="0"/>
              <a:t>Created Namespaces, Roles, and Permissions </a:t>
            </a:r>
            <a:r>
              <a:rPr lang="en-US" dirty="0" smtClean="0"/>
              <a:t>for clients to administer their own authorization</a:t>
            </a:r>
          </a:p>
          <a:p>
            <a:r>
              <a:rPr lang="en-US" dirty="0" smtClean="0"/>
              <a:t>Assigned Technical Administrator Role via database insert to initial administrators</a:t>
            </a:r>
          </a:p>
          <a:p>
            <a:pPr lvl="1"/>
            <a:r>
              <a:rPr lang="en-US" dirty="0" smtClean="0"/>
              <a:t>All other authorization to be done via screens to maintain audit trail</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UMD Person Lookup Modifications</a:t>
            </a:r>
            <a:endParaRPr lang="en-US" dirty="0"/>
          </a:p>
        </p:txBody>
      </p:sp>
      <p:sp>
        <p:nvSpPr>
          <p:cNvPr id="3" name="Content Placeholder 2"/>
          <p:cNvSpPr>
            <a:spLocks noGrp="1"/>
          </p:cNvSpPr>
          <p:nvPr>
            <p:ph idx="1"/>
          </p:nvPr>
        </p:nvSpPr>
        <p:spPr/>
        <p:txBody>
          <a:bodyPr/>
          <a:lstStyle/>
          <a:p>
            <a:r>
              <a:rPr lang="en-US" dirty="0" smtClean="0"/>
              <a:t>Principal Name is our LDAP UID which is referred to as Directory ID</a:t>
            </a:r>
          </a:p>
          <a:p>
            <a:r>
              <a:rPr lang="en-US" dirty="0" smtClean="0"/>
              <a:t>Employee ID maps to our Entity ID and is referred to as UID</a:t>
            </a:r>
          </a:p>
          <a:p>
            <a:r>
              <a:rPr lang="en-US" dirty="0" smtClean="0"/>
              <a:t>Added dropdown control populated by our unit hierarchy for Primary Department</a:t>
            </a:r>
          </a:p>
          <a:p>
            <a:r>
              <a:rPr lang="en-US" dirty="0" smtClean="0"/>
              <a:t>Removed unnecessary fields</a:t>
            </a:r>
          </a:p>
          <a:p>
            <a:endParaRPr lang="en-US" dirty="0" smtClean="0"/>
          </a:p>
          <a:p>
            <a:endParaRPr lang="en-US" dirty="0"/>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UMD Person Lookup Screen</a:t>
            </a:r>
            <a:endParaRPr lang="en-US" dirty="0"/>
          </a:p>
        </p:txBody>
      </p:sp>
      <p:pic>
        <p:nvPicPr>
          <p:cNvPr id="4" name="Content Placeholder 3" descr="lookup.jpg"/>
          <p:cNvPicPr>
            <a:picLocks noGrp="1" noChangeAspect="1"/>
          </p:cNvPicPr>
          <p:nvPr>
            <p:ph idx="1"/>
          </p:nvPr>
        </p:nvPicPr>
        <p:blipFill>
          <a:blip r:embed="rId2"/>
          <a:stretch>
            <a:fillRect/>
          </a:stretch>
        </p:blipFill>
        <p:spPr>
          <a:xfrm>
            <a:off x="1150620" y="1984851"/>
            <a:ext cx="6842760" cy="3756660"/>
          </a:xfrm>
        </p:spPr>
      </p:pic>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9" name="Title 2"/>
          <p:cNvSpPr>
            <a:spLocks noGrp="1"/>
          </p:cNvSpPr>
          <p:nvPr>
            <p:ph type="title"/>
          </p:nvPr>
        </p:nvSpPr>
        <p:spPr/>
        <p:txBody>
          <a:bodyPr>
            <a:normAutofit fontScale="90000"/>
          </a:bodyPr>
          <a:lstStyle/>
          <a:p>
            <a:pPr eaLnBrk="1" hangingPunct="1"/>
            <a:r>
              <a:rPr lang="en-US" sz="4000" dirty="0"/>
              <a:t>Case Study: Colorado State University</a:t>
            </a:r>
          </a:p>
        </p:txBody>
      </p:sp>
      <p:grpSp>
        <p:nvGrpSpPr>
          <p:cNvPr id="2" name="Group 4"/>
          <p:cNvGrpSpPr>
            <a:grpSpLocks noChangeAspect="1"/>
          </p:cNvGrpSpPr>
          <p:nvPr/>
        </p:nvGrpSpPr>
        <p:grpSpPr bwMode="auto">
          <a:xfrm>
            <a:off x="1905000" y="3200400"/>
            <a:ext cx="4657122" cy="1676400"/>
            <a:chOff x="1277" y="1465"/>
            <a:chExt cx="3206" cy="1390"/>
          </a:xfrm>
        </p:grpSpPr>
        <p:sp>
          <p:nvSpPr>
            <p:cNvPr id="275462" name="Freeform 5"/>
            <p:cNvSpPr>
              <a:spLocks/>
            </p:cNvSpPr>
            <p:nvPr/>
          </p:nvSpPr>
          <p:spPr bwMode="auto">
            <a:xfrm>
              <a:off x="4187" y="2659"/>
              <a:ext cx="168" cy="196"/>
            </a:xfrm>
            <a:custGeom>
              <a:avLst/>
              <a:gdLst>
                <a:gd name="T0" fmla="*/ 96 w 168"/>
                <a:gd name="T1" fmla="*/ 118 h 196"/>
                <a:gd name="T2" fmla="*/ 130 w 168"/>
                <a:gd name="T3" fmla="*/ 32 h 196"/>
                <a:gd name="T4" fmla="*/ 130 w 168"/>
                <a:gd name="T5" fmla="*/ 32 h 196"/>
                <a:gd name="T6" fmla="*/ 132 w 168"/>
                <a:gd name="T7" fmla="*/ 24 h 196"/>
                <a:gd name="T8" fmla="*/ 132 w 168"/>
                <a:gd name="T9" fmla="*/ 18 h 196"/>
                <a:gd name="T10" fmla="*/ 130 w 168"/>
                <a:gd name="T11" fmla="*/ 12 h 196"/>
                <a:gd name="T12" fmla="*/ 126 w 168"/>
                <a:gd name="T13" fmla="*/ 10 h 196"/>
                <a:gd name="T14" fmla="*/ 122 w 168"/>
                <a:gd name="T15" fmla="*/ 6 h 196"/>
                <a:gd name="T16" fmla="*/ 116 w 168"/>
                <a:gd name="T17" fmla="*/ 6 h 196"/>
                <a:gd name="T18" fmla="*/ 106 w 168"/>
                <a:gd name="T19" fmla="*/ 4 h 196"/>
                <a:gd name="T20" fmla="*/ 106 w 168"/>
                <a:gd name="T21" fmla="*/ 2 h 196"/>
                <a:gd name="T22" fmla="*/ 168 w 168"/>
                <a:gd name="T23" fmla="*/ 2 h 196"/>
                <a:gd name="T24" fmla="*/ 168 w 168"/>
                <a:gd name="T25" fmla="*/ 6 h 196"/>
                <a:gd name="T26" fmla="*/ 168 w 168"/>
                <a:gd name="T27" fmla="*/ 6 h 196"/>
                <a:gd name="T28" fmla="*/ 160 w 168"/>
                <a:gd name="T29" fmla="*/ 8 h 196"/>
                <a:gd name="T30" fmla="*/ 154 w 168"/>
                <a:gd name="T31" fmla="*/ 10 h 196"/>
                <a:gd name="T32" fmla="*/ 146 w 168"/>
                <a:gd name="T33" fmla="*/ 18 h 196"/>
                <a:gd name="T34" fmla="*/ 140 w 168"/>
                <a:gd name="T35" fmla="*/ 30 h 196"/>
                <a:gd name="T36" fmla="*/ 86 w 168"/>
                <a:gd name="T37" fmla="*/ 158 h 196"/>
                <a:gd name="T38" fmla="*/ 86 w 168"/>
                <a:gd name="T39" fmla="*/ 158 h 196"/>
                <a:gd name="T40" fmla="*/ 76 w 168"/>
                <a:gd name="T41" fmla="*/ 178 h 196"/>
                <a:gd name="T42" fmla="*/ 66 w 168"/>
                <a:gd name="T43" fmla="*/ 190 h 196"/>
                <a:gd name="T44" fmla="*/ 58 w 168"/>
                <a:gd name="T45" fmla="*/ 196 h 196"/>
                <a:gd name="T46" fmla="*/ 48 w 168"/>
                <a:gd name="T47" fmla="*/ 196 h 196"/>
                <a:gd name="T48" fmla="*/ 40 w 168"/>
                <a:gd name="T49" fmla="*/ 194 h 196"/>
                <a:gd name="T50" fmla="*/ 34 w 168"/>
                <a:gd name="T51" fmla="*/ 188 h 196"/>
                <a:gd name="T52" fmla="*/ 30 w 168"/>
                <a:gd name="T53" fmla="*/ 180 h 196"/>
                <a:gd name="T54" fmla="*/ 30 w 168"/>
                <a:gd name="T55" fmla="*/ 172 h 196"/>
                <a:gd name="T56" fmla="*/ 30 w 168"/>
                <a:gd name="T57" fmla="*/ 172 h 196"/>
                <a:gd name="T58" fmla="*/ 30 w 168"/>
                <a:gd name="T59" fmla="*/ 166 h 196"/>
                <a:gd name="T60" fmla="*/ 32 w 168"/>
                <a:gd name="T61" fmla="*/ 162 h 196"/>
                <a:gd name="T62" fmla="*/ 38 w 168"/>
                <a:gd name="T63" fmla="*/ 156 h 196"/>
                <a:gd name="T64" fmla="*/ 44 w 168"/>
                <a:gd name="T65" fmla="*/ 154 h 196"/>
                <a:gd name="T66" fmla="*/ 52 w 168"/>
                <a:gd name="T67" fmla="*/ 156 h 196"/>
                <a:gd name="T68" fmla="*/ 52 w 168"/>
                <a:gd name="T69" fmla="*/ 156 h 196"/>
                <a:gd name="T70" fmla="*/ 58 w 168"/>
                <a:gd name="T71" fmla="*/ 160 h 196"/>
                <a:gd name="T72" fmla="*/ 60 w 168"/>
                <a:gd name="T73" fmla="*/ 164 h 196"/>
                <a:gd name="T74" fmla="*/ 66 w 168"/>
                <a:gd name="T75" fmla="*/ 174 h 196"/>
                <a:gd name="T76" fmla="*/ 68 w 168"/>
                <a:gd name="T77" fmla="*/ 174 h 196"/>
                <a:gd name="T78" fmla="*/ 70 w 168"/>
                <a:gd name="T79" fmla="*/ 172 h 196"/>
                <a:gd name="T80" fmla="*/ 74 w 168"/>
                <a:gd name="T81" fmla="*/ 168 h 196"/>
                <a:gd name="T82" fmla="*/ 80 w 168"/>
                <a:gd name="T83" fmla="*/ 156 h 196"/>
                <a:gd name="T84" fmla="*/ 22 w 168"/>
                <a:gd name="T85" fmla="*/ 30 h 196"/>
                <a:gd name="T86" fmla="*/ 22 w 168"/>
                <a:gd name="T87" fmla="*/ 30 h 196"/>
                <a:gd name="T88" fmla="*/ 20 w 168"/>
                <a:gd name="T89" fmla="*/ 22 h 196"/>
                <a:gd name="T90" fmla="*/ 16 w 168"/>
                <a:gd name="T91" fmla="*/ 14 h 196"/>
                <a:gd name="T92" fmla="*/ 10 w 168"/>
                <a:gd name="T93" fmla="*/ 8 h 196"/>
                <a:gd name="T94" fmla="*/ 0 w 168"/>
                <a:gd name="T95" fmla="*/ 6 h 196"/>
                <a:gd name="T96" fmla="*/ 0 w 168"/>
                <a:gd name="T97" fmla="*/ 0 h 196"/>
                <a:gd name="T98" fmla="*/ 78 w 168"/>
                <a:gd name="T99" fmla="*/ 0 h 196"/>
                <a:gd name="T100" fmla="*/ 78 w 168"/>
                <a:gd name="T101" fmla="*/ 6 h 196"/>
                <a:gd name="T102" fmla="*/ 78 w 168"/>
                <a:gd name="T103" fmla="*/ 6 h 196"/>
                <a:gd name="T104" fmla="*/ 70 w 168"/>
                <a:gd name="T105" fmla="*/ 6 h 196"/>
                <a:gd name="T106" fmla="*/ 62 w 168"/>
                <a:gd name="T107" fmla="*/ 8 h 196"/>
                <a:gd name="T108" fmla="*/ 58 w 168"/>
                <a:gd name="T109" fmla="*/ 10 h 196"/>
                <a:gd name="T110" fmla="*/ 56 w 168"/>
                <a:gd name="T111" fmla="*/ 14 h 196"/>
                <a:gd name="T112" fmla="*/ 56 w 168"/>
                <a:gd name="T113" fmla="*/ 20 h 196"/>
                <a:gd name="T114" fmla="*/ 58 w 168"/>
                <a:gd name="T115" fmla="*/ 26 h 196"/>
                <a:gd name="T116" fmla="*/ 96 w 168"/>
                <a:gd name="T117" fmla="*/ 118 h 196"/>
                <a:gd name="T118" fmla="*/ 96 w 168"/>
                <a:gd name="T119" fmla="*/ 118 h 1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
                <a:gd name="T181" fmla="*/ 0 h 196"/>
                <a:gd name="T182" fmla="*/ 168 w 168"/>
                <a:gd name="T183" fmla="*/ 196 h 1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 h="196">
                  <a:moveTo>
                    <a:pt x="96" y="118"/>
                  </a:move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0" y="8"/>
                  </a:lnTo>
                  <a:lnTo>
                    <a:pt x="154" y="10"/>
                  </a:lnTo>
                  <a:lnTo>
                    <a:pt x="146" y="18"/>
                  </a:lnTo>
                  <a:lnTo>
                    <a:pt x="140" y="30"/>
                  </a:lnTo>
                  <a:lnTo>
                    <a:pt x="86" y="158"/>
                  </a:lnTo>
                  <a:lnTo>
                    <a:pt x="76" y="178"/>
                  </a:lnTo>
                  <a:lnTo>
                    <a:pt x="66" y="190"/>
                  </a:lnTo>
                  <a:lnTo>
                    <a:pt x="58" y="196"/>
                  </a:lnTo>
                  <a:lnTo>
                    <a:pt x="48" y="196"/>
                  </a:lnTo>
                  <a:lnTo>
                    <a:pt x="40" y="194"/>
                  </a:lnTo>
                  <a:lnTo>
                    <a:pt x="34" y="188"/>
                  </a:lnTo>
                  <a:lnTo>
                    <a:pt x="30" y="180"/>
                  </a:lnTo>
                  <a:lnTo>
                    <a:pt x="30" y="172"/>
                  </a:lnTo>
                  <a:lnTo>
                    <a:pt x="30" y="166"/>
                  </a:lnTo>
                  <a:lnTo>
                    <a:pt x="32" y="162"/>
                  </a:lnTo>
                  <a:lnTo>
                    <a:pt x="38" y="156"/>
                  </a:lnTo>
                  <a:lnTo>
                    <a:pt x="44" y="154"/>
                  </a:lnTo>
                  <a:lnTo>
                    <a:pt x="52" y="156"/>
                  </a:lnTo>
                  <a:lnTo>
                    <a:pt x="58" y="160"/>
                  </a:lnTo>
                  <a:lnTo>
                    <a:pt x="60" y="164"/>
                  </a:lnTo>
                  <a:lnTo>
                    <a:pt x="66" y="174"/>
                  </a:lnTo>
                  <a:lnTo>
                    <a:pt x="68" y="174"/>
                  </a:lnTo>
                  <a:lnTo>
                    <a:pt x="70" y="172"/>
                  </a:lnTo>
                  <a:lnTo>
                    <a:pt x="74" y="168"/>
                  </a:lnTo>
                  <a:lnTo>
                    <a:pt x="80" y="156"/>
                  </a:lnTo>
                  <a:lnTo>
                    <a:pt x="22" y="30"/>
                  </a:lnTo>
                  <a:lnTo>
                    <a:pt x="20" y="22"/>
                  </a:lnTo>
                  <a:lnTo>
                    <a:pt x="16" y="14"/>
                  </a:lnTo>
                  <a:lnTo>
                    <a:pt x="10" y="8"/>
                  </a:lnTo>
                  <a:lnTo>
                    <a:pt x="0" y="6"/>
                  </a:lnTo>
                  <a:lnTo>
                    <a:pt x="0" y="0"/>
                  </a:lnTo>
                  <a:lnTo>
                    <a:pt x="78" y="0"/>
                  </a:lnTo>
                  <a:lnTo>
                    <a:pt x="78" y="6"/>
                  </a:lnTo>
                  <a:lnTo>
                    <a:pt x="70" y="6"/>
                  </a:lnTo>
                  <a:lnTo>
                    <a:pt x="62" y="8"/>
                  </a:lnTo>
                  <a:lnTo>
                    <a:pt x="58" y="10"/>
                  </a:lnTo>
                  <a:lnTo>
                    <a:pt x="56" y="14"/>
                  </a:lnTo>
                  <a:lnTo>
                    <a:pt x="56" y="20"/>
                  </a:lnTo>
                  <a:lnTo>
                    <a:pt x="58" y="26"/>
                  </a:lnTo>
                  <a:lnTo>
                    <a:pt x="96" y="118"/>
                  </a:lnTo>
                  <a:close/>
                </a:path>
              </a:pathLst>
            </a:custGeom>
            <a:solidFill>
              <a:srgbClr val="13694E"/>
            </a:solidFill>
            <a:ln w="9525">
              <a:noFill/>
              <a:round/>
              <a:headEnd/>
              <a:tailEnd/>
            </a:ln>
          </p:spPr>
          <p:txBody>
            <a:bodyPr>
              <a:prstTxWarp prst="textNoShape">
                <a:avLst/>
              </a:prstTxWarp>
            </a:bodyPr>
            <a:lstStyle/>
            <a:p>
              <a:endParaRPr lang="en-US"/>
            </a:p>
          </p:txBody>
        </p:sp>
        <p:sp>
          <p:nvSpPr>
            <p:cNvPr id="275463" name="Freeform 6"/>
            <p:cNvSpPr>
              <a:spLocks/>
            </p:cNvSpPr>
            <p:nvPr/>
          </p:nvSpPr>
          <p:spPr bwMode="auto">
            <a:xfrm>
              <a:off x="4093" y="2625"/>
              <a:ext cx="104" cy="186"/>
            </a:xfrm>
            <a:custGeom>
              <a:avLst/>
              <a:gdLst>
                <a:gd name="T0" fmla="*/ 0 w 104"/>
                <a:gd name="T1" fmla="*/ 50 h 186"/>
                <a:gd name="T2" fmla="*/ 50 w 104"/>
                <a:gd name="T3" fmla="*/ 0 h 186"/>
                <a:gd name="T4" fmla="*/ 50 w 104"/>
                <a:gd name="T5" fmla="*/ 34 h 186"/>
                <a:gd name="T6" fmla="*/ 94 w 104"/>
                <a:gd name="T7" fmla="*/ 34 h 186"/>
                <a:gd name="T8" fmla="*/ 94 w 104"/>
                <a:gd name="T9" fmla="*/ 50 h 186"/>
                <a:gd name="T10" fmla="*/ 50 w 104"/>
                <a:gd name="T11" fmla="*/ 50 h 186"/>
                <a:gd name="T12" fmla="*/ 50 w 104"/>
                <a:gd name="T13" fmla="*/ 144 h 186"/>
                <a:gd name="T14" fmla="*/ 50 w 104"/>
                <a:gd name="T15" fmla="*/ 144 h 186"/>
                <a:gd name="T16" fmla="*/ 50 w 104"/>
                <a:gd name="T17" fmla="*/ 152 h 186"/>
                <a:gd name="T18" fmla="*/ 54 w 104"/>
                <a:gd name="T19" fmla="*/ 160 h 186"/>
                <a:gd name="T20" fmla="*/ 58 w 104"/>
                <a:gd name="T21" fmla="*/ 164 h 186"/>
                <a:gd name="T22" fmla="*/ 66 w 104"/>
                <a:gd name="T23" fmla="*/ 168 h 186"/>
                <a:gd name="T24" fmla="*/ 72 w 104"/>
                <a:gd name="T25" fmla="*/ 170 h 186"/>
                <a:gd name="T26" fmla="*/ 82 w 104"/>
                <a:gd name="T27" fmla="*/ 168 h 186"/>
                <a:gd name="T28" fmla="*/ 92 w 104"/>
                <a:gd name="T29" fmla="*/ 164 h 186"/>
                <a:gd name="T30" fmla="*/ 102 w 104"/>
                <a:gd name="T31" fmla="*/ 156 h 186"/>
                <a:gd name="T32" fmla="*/ 104 w 104"/>
                <a:gd name="T33" fmla="*/ 160 h 186"/>
                <a:gd name="T34" fmla="*/ 104 w 104"/>
                <a:gd name="T35" fmla="*/ 160 h 186"/>
                <a:gd name="T36" fmla="*/ 100 w 104"/>
                <a:gd name="T37" fmla="*/ 166 h 186"/>
                <a:gd name="T38" fmla="*/ 94 w 104"/>
                <a:gd name="T39" fmla="*/ 172 h 186"/>
                <a:gd name="T40" fmla="*/ 80 w 104"/>
                <a:gd name="T41" fmla="*/ 182 h 186"/>
                <a:gd name="T42" fmla="*/ 66 w 104"/>
                <a:gd name="T43" fmla="*/ 186 h 186"/>
                <a:gd name="T44" fmla="*/ 52 w 104"/>
                <a:gd name="T45" fmla="*/ 186 h 186"/>
                <a:gd name="T46" fmla="*/ 38 w 104"/>
                <a:gd name="T47" fmla="*/ 184 h 186"/>
                <a:gd name="T48" fmla="*/ 28 w 104"/>
                <a:gd name="T49" fmla="*/ 178 h 186"/>
                <a:gd name="T50" fmla="*/ 24 w 104"/>
                <a:gd name="T51" fmla="*/ 174 h 186"/>
                <a:gd name="T52" fmla="*/ 20 w 104"/>
                <a:gd name="T53" fmla="*/ 168 h 186"/>
                <a:gd name="T54" fmla="*/ 18 w 104"/>
                <a:gd name="T55" fmla="*/ 162 h 186"/>
                <a:gd name="T56" fmla="*/ 18 w 104"/>
                <a:gd name="T57" fmla="*/ 156 h 186"/>
                <a:gd name="T58" fmla="*/ 18 w 104"/>
                <a:gd name="T59" fmla="*/ 50 h 186"/>
                <a:gd name="T60" fmla="*/ 0 w 104"/>
                <a:gd name="T61" fmla="*/ 50 h 186"/>
                <a:gd name="T62" fmla="*/ 0 w 104"/>
                <a:gd name="T63" fmla="*/ 50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186"/>
                <a:gd name="T98" fmla="*/ 104 w 104"/>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186">
                  <a:moveTo>
                    <a:pt x="0" y="50"/>
                  </a:moveTo>
                  <a:lnTo>
                    <a:pt x="50" y="0"/>
                  </a:lnTo>
                  <a:lnTo>
                    <a:pt x="50" y="34"/>
                  </a:lnTo>
                  <a:lnTo>
                    <a:pt x="94" y="34"/>
                  </a:lnTo>
                  <a:lnTo>
                    <a:pt x="94" y="50"/>
                  </a:lnTo>
                  <a:lnTo>
                    <a:pt x="50" y="50"/>
                  </a:lnTo>
                  <a:lnTo>
                    <a:pt x="50" y="144"/>
                  </a:lnTo>
                  <a:lnTo>
                    <a:pt x="50" y="152"/>
                  </a:lnTo>
                  <a:lnTo>
                    <a:pt x="54" y="160"/>
                  </a:lnTo>
                  <a:lnTo>
                    <a:pt x="58" y="164"/>
                  </a:lnTo>
                  <a:lnTo>
                    <a:pt x="66" y="168"/>
                  </a:lnTo>
                  <a:lnTo>
                    <a:pt x="72" y="170"/>
                  </a:lnTo>
                  <a:lnTo>
                    <a:pt x="82" y="168"/>
                  </a:lnTo>
                  <a:lnTo>
                    <a:pt x="92" y="164"/>
                  </a:lnTo>
                  <a:lnTo>
                    <a:pt x="102" y="156"/>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close/>
                </a:path>
              </a:pathLst>
            </a:custGeom>
            <a:solidFill>
              <a:srgbClr val="13694E"/>
            </a:solidFill>
            <a:ln w="9525">
              <a:noFill/>
              <a:round/>
              <a:headEnd/>
              <a:tailEnd/>
            </a:ln>
          </p:spPr>
          <p:txBody>
            <a:bodyPr>
              <a:prstTxWarp prst="textNoShape">
                <a:avLst/>
              </a:prstTxWarp>
            </a:bodyPr>
            <a:lstStyle/>
            <a:p>
              <a:endParaRPr lang="en-US"/>
            </a:p>
          </p:txBody>
        </p:sp>
        <p:sp>
          <p:nvSpPr>
            <p:cNvPr id="275464" name="Freeform 7"/>
            <p:cNvSpPr>
              <a:spLocks/>
            </p:cNvSpPr>
            <p:nvPr/>
          </p:nvSpPr>
          <p:spPr bwMode="auto">
            <a:xfrm>
              <a:off x="3905" y="2657"/>
              <a:ext cx="110" cy="156"/>
            </a:xfrm>
            <a:custGeom>
              <a:avLst/>
              <a:gdLst>
                <a:gd name="T0" fmla="*/ 6 w 110"/>
                <a:gd name="T1" fmla="*/ 100 h 156"/>
                <a:gd name="T2" fmla="*/ 12 w 110"/>
                <a:gd name="T3" fmla="*/ 122 h 156"/>
                <a:gd name="T4" fmla="*/ 22 w 110"/>
                <a:gd name="T5" fmla="*/ 138 h 156"/>
                <a:gd name="T6" fmla="*/ 36 w 110"/>
                <a:gd name="T7" fmla="*/ 146 h 156"/>
                <a:gd name="T8" fmla="*/ 56 w 110"/>
                <a:gd name="T9" fmla="*/ 148 h 156"/>
                <a:gd name="T10" fmla="*/ 64 w 110"/>
                <a:gd name="T11" fmla="*/ 146 h 156"/>
                <a:gd name="T12" fmla="*/ 76 w 110"/>
                <a:gd name="T13" fmla="*/ 134 h 156"/>
                <a:gd name="T14" fmla="*/ 78 w 110"/>
                <a:gd name="T15" fmla="*/ 122 h 156"/>
                <a:gd name="T16" fmla="*/ 72 w 110"/>
                <a:gd name="T17" fmla="*/ 108 h 156"/>
                <a:gd name="T18" fmla="*/ 44 w 110"/>
                <a:gd name="T19" fmla="*/ 92 h 156"/>
                <a:gd name="T20" fmla="*/ 28 w 110"/>
                <a:gd name="T21" fmla="*/ 84 h 156"/>
                <a:gd name="T22" fmla="*/ 10 w 110"/>
                <a:gd name="T23" fmla="*/ 66 h 156"/>
                <a:gd name="T24" fmla="*/ 2 w 110"/>
                <a:gd name="T25" fmla="*/ 50 h 156"/>
                <a:gd name="T26" fmla="*/ 2 w 110"/>
                <a:gd name="T27" fmla="*/ 38 h 156"/>
                <a:gd name="T28" fmla="*/ 6 w 110"/>
                <a:gd name="T29" fmla="*/ 22 h 156"/>
                <a:gd name="T30" fmla="*/ 18 w 110"/>
                <a:gd name="T31" fmla="*/ 10 h 156"/>
                <a:gd name="T32" fmla="*/ 32 w 110"/>
                <a:gd name="T33" fmla="*/ 2 h 156"/>
                <a:gd name="T34" fmla="*/ 50 w 110"/>
                <a:gd name="T35" fmla="*/ 0 h 156"/>
                <a:gd name="T36" fmla="*/ 66 w 110"/>
                <a:gd name="T37" fmla="*/ 0 h 156"/>
                <a:gd name="T38" fmla="*/ 90 w 110"/>
                <a:gd name="T39" fmla="*/ 8 h 156"/>
                <a:gd name="T40" fmla="*/ 102 w 110"/>
                <a:gd name="T41" fmla="*/ 50 h 156"/>
                <a:gd name="T42" fmla="*/ 94 w 110"/>
                <a:gd name="T43" fmla="*/ 50 h 156"/>
                <a:gd name="T44" fmla="*/ 88 w 110"/>
                <a:gd name="T45" fmla="*/ 26 h 156"/>
                <a:gd name="T46" fmla="*/ 76 w 110"/>
                <a:gd name="T47" fmla="*/ 12 h 156"/>
                <a:gd name="T48" fmla="*/ 64 w 110"/>
                <a:gd name="T49" fmla="*/ 8 h 156"/>
                <a:gd name="T50" fmla="*/ 56 w 110"/>
                <a:gd name="T51" fmla="*/ 6 h 156"/>
                <a:gd name="T52" fmla="*/ 46 w 110"/>
                <a:gd name="T53" fmla="*/ 6 h 156"/>
                <a:gd name="T54" fmla="*/ 36 w 110"/>
                <a:gd name="T55" fmla="*/ 12 h 156"/>
                <a:gd name="T56" fmla="*/ 28 w 110"/>
                <a:gd name="T57" fmla="*/ 26 h 156"/>
                <a:gd name="T58" fmla="*/ 28 w 110"/>
                <a:gd name="T59" fmla="*/ 32 h 156"/>
                <a:gd name="T60" fmla="*/ 32 w 110"/>
                <a:gd name="T61" fmla="*/ 42 h 156"/>
                <a:gd name="T62" fmla="*/ 68 w 110"/>
                <a:gd name="T63" fmla="*/ 62 h 156"/>
                <a:gd name="T64" fmla="*/ 80 w 110"/>
                <a:gd name="T65" fmla="*/ 70 h 156"/>
                <a:gd name="T66" fmla="*/ 100 w 110"/>
                <a:gd name="T67" fmla="*/ 86 h 156"/>
                <a:gd name="T68" fmla="*/ 108 w 110"/>
                <a:gd name="T69" fmla="*/ 102 h 156"/>
                <a:gd name="T70" fmla="*/ 110 w 110"/>
                <a:gd name="T71" fmla="*/ 114 h 156"/>
                <a:gd name="T72" fmla="*/ 104 w 110"/>
                <a:gd name="T73" fmla="*/ 134 h 156"/>
                <a:gd name="T74" fmla="*/ 88 w 110"/>
                <a:gd name="T75" fmla="*/ 148 h 156"/>
                <a:gd name="T76" fmla="*/ 70 w 110"/>
                <a:gd name="T77" fmla="*/ 154 h 156"/>
                <a:gd name="T78" fmla="*/ 54 w 110"/>
                <a:gd name="T79" fmla="*/ 156 h 156"/>
                <a:gd name="T80" fmla="*/ 24 w 110"/>
                <a:gd name="T81" fmla="*/ 152 h 156"/>
                <a:gd name="T82" fmla="*/ 0 w 110"/>
                <a:gd name="T83" fmla="*/ 100 h 1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156"/>
                <a:gd name="T128" fmla="*/ 110 w 110"/>
                <a:gd name="T129" fmla="*/ 156 h 1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156">
                  <a:moveTo>
                    <a:pt x="0" y="100"/>
                  </a:moveTo>
                  <a:lnTo>
                    <a:pt x="6" y="100"/>
                  </a:lnTo>
                  <a:lnTo>
                    <a:pt x="12" y="122"/>
                  </a:lnTo>
                  <a:lnTo>
                    <a:pt x="18" y="130"/>
                  </a:lnTo>
                  <a:lnTo>
                    <a:pt x="22" y="138"/>
                  </a:lnTo>
                  <a:lnTo>
                    <a:pt x="28" y="142"/>
                  </a:lnTo>
                  <a:lnTo>
                    <a:pt x="36" y="146"/>
                  </a:lnTo>
                  <a:lnTo>
                    <a:pt x="44" y="148"/>
                  </a:lnTo>
                  <a:lnTo>
                    <a:pt x="56" y="148"/>
                  </a:lnTo>
                  <a:lnTo>
                    <a:pt x="64" y="146"/>
                  </a:lnTo>
                  <a:lnTo>
                    <a:pt x="72" y="142"/>
                  </a:lnTo>
                  <a:lnTo>
                    <a:pt x="76" y="134"/>
                  </a:lnTo>
                  <a:lnTo>
                    <a:pt x="78" y="122"/>
                  </a:lnTo>
                  <a:lnTo>
                    <a:pt x="76" y="114"/>
                  </a:lnTo>
                  <a:lnTo>
                    <a:pt x="72" y="108"/>
                  </a:lnTo>
                  <a:lnTo>
                    <a:pt x="60" y="100"/>
                  </a:lnTo>
                  <a:lnTo>
                    <a:pt x="44" y="92"/>
                  </a:lnTo>
                  <a:lnTo>
                    <a:pt x="28" y="84"/>
                  </a:lnTo>
                  <a:lnTo>
                    <a:pt x="16" y="74"/>
                  </a:lnTo>
                  <a:lnTo>
                    <a:pt x="10" y="66"/>
                  </a:lnTo>
                  <a:lnTo>
                    <a:pt x="4" y="58"/>
                  </a:lnTo>
                  <a:lnTo>
                    <a:pt x="2" y="50"/>
                  </a:lnTo>
                  <a:lnTo>
                    <a:pt x="2" y="38"/>
                  </a:lnTo>
                  <a:lnTo>
                    <a:pt x="2" y="30"/>
                  </a:lnTo>
                  <a:lnTo>
                    <a:pt x="6" y="22"/>
                  </a:lnTo>
                  <a:lnTo>
                    <a:pt x="10" y="16"/>
                  </a:lnTo>
                  <a:lnTo>
                    <a:pt x="18" y="10"/>
                  </a:lnTo>
                  <a:lnTo>
                    <a:pt x="24" y="6"/>
                  </a:lnTo>
                  <a:lnTo>
                    <a:pt x="32" y="2"/>
                  </a:lnTo>
                  <a:lnTo>
                    <a:pt x="42" y="0"/>
                  </a:lnTo>
                  <a:lnTo>
                    <a:pt x="50" y="0"/>
                  </a:lnTo>
                  <a:lnTo>
                    <a:pt x="66" y="0"/>
                  </a:lnTo>
                  <a:lnTo>
                    <a:pt x="78" y="4"/>
                  </a:lnTo>
                  <a:lnTo>
                    <a:pt x="90" y="8"/>
                  </a:lnTo>
                  <a:lnTo>
                    <a:pt x="100" y="12"/>
                  </a:lnTo>
                  <a:lnTo>
                    <a:pt x="102" y="50"/>
                  </a:lnTo>
                  <a:lnTo>
                    <a:pt x="94" y="50"/>
                  </a:lnTo>
                  <a:lnTo>
                    <a:pt x="92" y="36"/>
                  </a:lnTo>
                  <a:lnTo>
                    <a:pt x="88" y="26"/>
                  </a:lnTo>
                  <a:lnTo>
                    <a:pt x="82" y="18"/>
                  </a:lnTo>
                  <a:lnTo>
                    <a:pt x="76" y="12"/>
                  </a:lnTo>
                  <a:lnTo>
                    <a:pt x="70" y="10"/>
                  </a:lnTo>
                  <a:lnTo>
                    <a:pt x="64" y="8"/>
                  </a:lnTo>
                  <a:lnTo>
                    <a:pt x="56" y="6"/>
                  </a:lnTo>
                  <a:lnTo>
                    <a:pt x="50" y="6"/>
                  </a:lnTo>
                  <a:lnTo>
                    <a:pt x="46" y="6"/>
                  </a:lnTo>
                  <a:lnTo>
                    <a:pt x="40" y="8"/>
                  </a:lnTo>
                  <a:lnTo>
                    <a:pt x="36" y="12"/>
                  </a:lnTo>
                  <a:lnTo>
                    <a:pt x="30" y="22"/>
                  </a:lnTo>
                  <a:lnTo>
                    <a:pt x="28" y="26"/>
                  </a:lnTo>
                  <a:lnTo>
                    <a:pt x="28" y="32"/>
                  </a:lnTo>
                  <a:lnTo>
                    <a:pt x="30" y="38"/>
                  </a:lnTo>
                  <a:lnTo>
                    <a:pt x="32" y="42"/>
                  </a:lnTo>
                  <a:lnTo>
                    <a:pt x="40" y="48"/>
                  </a:lnTo>
                  <a:lnTo>
                    <a:pt x="68" y="62"/>
                  </a:lnTo>
                  <a:lnTo>
                    <a:pt x="80" y="70"/>
                  </a:lnTo>
                  <a:lnTo>
                    <a:pt x="94" y="78"/>
                  </a:lnTo>
                  <a:lnTo>
                    <a:pt x="100" y="86"/>
                  </a:lnTo>
                  <a:lnTo>
                    <a:pt x="106" y="94"/>
                  </a:lnTo>
                  <a:lnTo>
                    <a:pt x="108" y="102"/>
                  </a:lnTo>
                  <a:lnTo>
                    <a:pt x="110" y="114"/>
                  </a:lnTo>
                  <a:lnTo>
                    <a:pt x="108" y="124"/>
                  </a:lnTo>
                  <a:lnTo>
                    <a:pt x="104" y="134"/>
                  </a:lnTo>
                  <a:lnTo>
                    <a:pt x="96" y="142"/>
                  </a:lnTo>
                  <a:lnTo>
                    <a:pt x="88" y="148"/>
                  </a:lnTo>
                  <a:lnTo>
                    <a:pt x="80" y="152"/>
                  </a:lnTo>
                  <a:lnTo>
                    <a:pt x="70" y="154"/>
                  </a:lnTo>
                  <a:lnTo>
                    <a:pt x="54" y="156"/>
                  </a:lnTo>
                  <a:lnTo>
                    <a:pt x="38" y="156"/>
                  </a:lnTo>
                  <a:lnTo>
                    <a:pt x="24" y="152"/>
                  </a:lnTo>
                  <a:lnTo>
                    <a:pt x="0" y="144"/>
                  </a:lnTo>
                  <a:lnTo>
                    <a:pt x="0" y="100"/>
                  </a:lnTo>
                  <a:close/>
                </a:path>
              </a:pathLst>
            </a:custGeom>
            <a:solidFill>
              <a:srgbClr val="13694E"/>
            </a:solidFill>
            <a:ln w="9525">
              <a:noFill/>
              <a:round/>
              <a:headEnd/>
              <a:tailEnd/>
            </a:ln>
          </p:spPr>
          <p:txBody>
            <a:bodyPr>
              <a:prstTxWarp prst="textNoShape">
                <a:avLst/>
              </a:prstTxWarp>
            </a:bodyPr>
            <a:lstStyle/>
            <a:p>
              <a:endParaRPr lang="en-US"/>
            </a:p>
          </p:txBody>
        </p:sp>
        <p:sp>
          <p:nvSpPr>
            <p:cNvPr id="275465" name="Freeform 8"/>
            <p:cNvSpPr>
              <a:spLocks/>
            </p:cNvSpPr>
            <p:nvPr/>
          </p:nvSpPr>
          <p:spPr bwMode="auto">
            <a:xfrm>
              <a:off x="3797" y="2655"/>
              <a:ext cx="108" cy="154"/>
            </a:xfrm>
            <a:custGeom>
              <a:avLst/>
              <a:gdLst>
                <a:gd name="T0" fmla="*/ 52 w 108"/>
                <a:gd name="T1" fmla="*/ 32 h 154"/>
                <a:gd name="T2" fmla="*/ 52 w 108"/>
                <a:gd name="T3" fmla="*/ 32 h 154"/>
                <a:gd name="T4" fmla="*/ 60 w 108"/>
                <a:gd name="T5" fmla="*/ 18 h 154"/>
                <a:gd name="T6" fmla="*/ 68 w 108"/>
                <a:gd name="T7" fmla="*/ 8 h 154"/>
                <a:gd name="T8" fmla="*/ 76 w 108"/>
                <a:gd name="T9" fmla="*/ 2 h 154"/>
                <a:gd name="T10" fmla="*/ 88 w 108"/>
                <a:gd name="T11" fmla="*/ 0 h 154"/>
                <a:gd name="T12" fmla="*/ 88 w 108"/>
                <a:gd name="T13" fmla="*/ 0 h 154"/>
                <a:gd name="T14" fmla="*/ 96 w 108"/>
                <a:gd name="T15" fmla="*/ 2 h 154"/>
                <a:gd name="T16" fmla="*/ 102 w 108"/>
                <a:gd name="T17" fmla="*/ 8 h 154"/>
                <a:gd name="T18" fmla="*/ 108 w 108"/>
                <a:gd name="T19" fmla="*/ 14 h 154"/>
                <a:gd name="T20" fmla="*/ 108 w 108"/>
                <a:gd name="T21" fmla="*/ 24 h 154"/>
                <a:gd name="T22" fmla="*/ 108 w 108"/>
                <a:gd name="T23" fmla="*/ 24 h 154"/>
                <a:gd name="T24" fmla="*/ 104 w 108"/>
                <a:gd name="T25" fmla="*/ 32 h 154"/>
                <a:gd name="T26" fmla="*/ 96 w 108"/>
                <a:gd name="T27" fmla="*/ 38 h 154"/>
                <a:gd name="T28" fmla="*/ 92 w 108"/>
                <a:gd name="T29" fmla="*/ 38 h 154"/>
                <a:gd name="T30" fmla="*/ 88 w 108"/>
                <a:gd name="T31" fmla="*/ 38 h 154"/>
                <a:gd name="T32" fmla="*/ 84 w 108"/>
                <a:gd name="T33" fmla="*/ 38 h 154"/>
                <a:gd name="T34" fmla="*/ 80 w 108"/>
                <a:gd name="T35" fmla="*/ 34 h 154"/>
                <a:gd name="T36" fmla="*/ 80 w 108"/>
                <a:gd name="T37" fmla="*/ 34 h 154"/>
                <a:gd name="T38" fmla="*/ 74 w 108"/>
                <a:gd name="T39" fmla="*/ 30 h 154"/>
                <a:gd name="T40" fmla="*/ 68 w 108"/>
                <a:gd name="T41" fmla="*/ 28 h 154"/>
                <a:gd name="T42" fmla="*/ 62 w 108"/>
                <a:gd name="T43" fmla="*/ 28 h 154"/>
                <a:gd name="T44" fmla="*/ 60 w 108"/>
                <a:gd name="T45" fmla="*/ 32 h 154"/>
                <a:gd name="T46" fmla="*/ 56 w 108"/>
                <a:gd name="T47" fmla="*/ 36 h 154"/>
                <a:gd name="T48" fmla="*/ 54 w 108"/>
                <a:gd name="T49" fmla="*/ 42 h 154"/>
                <a:gd name="T50" fmla="*/ 52 w 108"/>
                <a:gd name="T51" fmla="*/ 54 h 154"/>
                <a:gd name="T52" fmla="*/ 52 w 108"/>
                <a:gd name="T53" fmla="*/ 128 h 154"/>
                <a:gd name="T54" fmla="*/ 52 w 108"/>
                <a:gd name="T55" fmla="*/ 128 h 154"/>
                <a:gd name="T56" fmla="*/ 54 w 108"/>
                <a:gd name="T57" fmla="*/ 140 h 154"/>
                <a:gd name="T58" fmla="*/ 56 w 108"/>
                <a:gd name="T59" fmla="*/ 148 h 154"/>
                <a:gd name="T60" fmla="*/ 64 w 108"/>
                <a:gd name="T61" fmla="*/ 150 h 154"/>
                <a:gd name="T62" fmla="*/ 74 w 108"/>
                <a:gd name="T63" fmla="*/ 152 h 154"/>
                <a:gd name="T64" fmla="*/ 74 w 108"/>
                <a:gd name="T65" fmla="*/ 154 h 154"/>
                <a:gd name="T66" fmla="*/ 0 w 108"/>
                <a:gd name="T67" fmla="*/ 154 h 154"/>
                <a:gd name="T68" fmla="*/ 0 w 108"/>
                <a:gd name="T69" fmla="*/ 152 h 154"/>
                <a:gd name="T70" fmla="*/ 0 w 108"/>
                <a:gd name="T71" fmla="*/ 152 h 154"/>
                <a:gd name="T72" fmla="*/ 10 w 108"/>
                <a:gd name="T73" fmla="*/ 150 h 154"/>
                <a:gd name="T74" fmla="*/ 18 w 108"/>
                <a:gd name="T75" fmla="*/ 148 h 154"/>
                <a:gd name="T76" fmla="*/ 20 w 108"/>
                <a:gd name="T77" fmla="*/ 140 h 154"/>
                <a:gd name="T78" fmla="*/ 22 w 108"/>
                <a:gd name="T79" fmla="*/ 130 h 154"/>
                <a:gd name="T80" fmla="*/ 22 w 108"/>
                <a:gd name="T81" fmla="*/ 48 h 154"/>
                <a:gd name="T82" fmla="*/ 22 w 108"/>
                <a:gd name="T83" fmla="*/ 48 h 154"/>
                <a:gd name="T84" fmla="*/ 22 w 108"/>
                <a:gd name="T85" fmla="*/ 38 h 154"/>
                <a:gd name="T86" fmla="*/ 18 w 108"/>
                <a:gd name="T87" fmla="*/ 32 h 154"/>
                <a:gd name="T88" fmla="*/ 12 w 108"/>
                <a:gd name="T89" fmla="*/ 28 h 154"/>
                <a:gd name="T90" fmla="*/ 2 w 108"/>
                <a:gd name="T91" fmla="*/ 26 h 154"/>
                <a:gd name="T92" fmla="*/ 2 w 108"/>
                <a:gd name="T93" fmla="*/ 26 h 154"/>
                <a:gd name="T94" fmla="*/ 30 w 108"/>
                <a:gd name="T95" fmla="*/ 14 h 154"/>
                <a:gd name="T96" fmla="*/ 52 w 108"/>
                <a:gd name="T97" fmla="*/ 2 h 154"/>
                <a:gd name="T98" fmla="*/ 52 w 108"/>
                <a:gd name="T99" fmla="*/ 32 h 154"/>
                <a:gd name="T100" fmla="*/ 52 w 108"/>
                <a:gd name="T101" fmla="*/ 32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154"/>
                <a:gd name="T155" fmla="*/ 108 w 108"/>
                <a:gd name="T156" fmla="*/ 154 h 1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154">
                  <a:moveTo>
                    <a:pt x="52" y="32"/>
                  </a:moveTo>
                  <a:lnTo>
                    <a:pt x="52" y="32"/>
                  </a:lnTo>
                  <a:lnTo>
                    <a:pt x="60" y="18"/>
                  </a:lnTo>
                  <a:lnTo>
                    <a:pt x="68" y="8"/>
                  </a:lnTo>
                  <a:lnTo>
                    <a:pt x="76" y="2"/>
                  </a:lnTo>
                  <a:lnTo>
                    <a:pt x="88" y="0"/>
                  </a:lnTo>
                  <a:lnTo>
                    <a:pt x="96" y="2"/>
                  </a:lnTo>
                  <a:lnTo>
                    <a:pt x="102" y="8"/>
                  </a:lnTo>
                  <a:lnTo>
                    <a:pt x="108" y="14"/>
                  </a:lnTo>
                  <a:lnTo>
                    <a:pt x="108" y="24"/>
                  </a:lnTo>
                  <a:lnTo>
                    <a:pt x="104" y="32"/>
                  </a:lnTo>
                  <a:lnTo>
                    <a:pt x="96" y="38"/>
                  </a:lnTo>
                  <a:lnTo>
                    <a:pt x="92" y="38"/>
                  </a:lnTo>
                  <a:lnTo>
                    <a:pt x="88" y="38"/>
                  </a:lnTo>
                  <a:lnTo>
                    <a:pt x="84" y="38"/>
                  </a:lnTo>
                  <a:lnTo>
                    <a:pt x="80" y="34"/>
                  </a:lnTo>
                  <a:lnTo>
                    <a:pt x="74" y="30"/>
                  </a:lnTo>
                  <a:lnTo>
                    <a:pt x="68" y="28"/>
                  </a:lnTo>
                  <a:lnTo>
                    <a:pt x="62" y="28"/>
                  </a:lnTo>
                  <a:lnTo>
                    <a:pt x="60" y="32"/>
                  </a:lnTo>
                  <a:lnTo>
                    <a:pt x="56" y="36"/>
                  </a:lnTo>
                  <a:lnTo>
                    <a:pt x="54" y="42"/>
                  </a:lnTo>
                  <a:lnTo>
                    <a:pt x="52" y="54"/>
                  </a:lnTo>
                  <a:lnTo>
                    <a:pt x="52" y="128"/>
                  </a:lnTo>
                  <a:lnTo>
                    <a:pt x="54" y="140"/>
                  </a:lnTo>
                  <a:lnTo>
                    <a:pt x="56" y="148"/>
                  </a:lnTo>
                  <a:lnTo>
                    <a:pt x="64" y="150"/>
                  </a:lnTo>
                  <a:lnTo>
                    <a:pt x="74" y="152"/>
                  </a:lnTo>
                  <a:lnTo>
                    <a:pt x="74" y="154"/>
                  </a:lnTo>
                  <a:lnTo>
                    <a:pt x="0" y="154"/>
                  </a:lnTo>
                  <a:lnTo>
                    <a:pt x="0" y="152"/>
                  </a:lnTo>
                  <a:lnTo>
                    <a:pt x="10" y="150"/>
                  </a:lnTo>
                  <a:lnTo>
                    <a:pt x="18" y="148"/>
                  </a:lnTo>
                  <a:lnTo>
                    <a:pt x="20" y="140"/>
                  </a:lnTo>
                  <a:lnTo>
                    <a:pt x="22" y="130"/>
                  </a:lnTo>
                  <a:lnTo>
                    <a:pt x="22" y="48"/>
                  </a:lnTo>
                  <a:lnTo>
                    <a:pt x="22" y="38"/>
                  </a:lnTo>
                  <a:lnTo>
                    <a:pt x="18" y="32"/>
                  </a:lnTo>
                  <a:lnTo>
                    <a:pt x="12" y="28"/>
                  </a:lnTo>
                  <a:lnTo>
                    <a:pt x="2" y="26"/>
                  </a:lnTo>
                  <a:lnTo>
                    <a:pt x="30" y="14"/>
                  </a:lnTo>
                  <a:lnTo>
                    <a:pt x="52" y="2"/>
                  </a:lnTo>
                  <a:lnTo>
                    <a:pt x="52" y="32"/>
                  </a:lnTo>
                  <a:close/>
                </a:path>
              </a:pathLst>
            </a:custGeom>
            <a:solidFill>
              <a:srgbClr val="13694E"/>
            </a:solidFill>
            <a:ln w="9525">
              <a:noFill/>
              <a:round/>
              <a:headEnd/>
              <a:tailEnd/>
            </a:ln>
          </p:spPr>
          <p:txBody>
            <a:bodyPr>
              <a:prstTxWarp prst="textNoShape">
                <a:avLst/>
              </a:prstTxWarp>
            </a:bodyPr>
            <a:lstStyle/>
            <a:p>
              <a:endParaRPr lang="en-US"/>
            </a:p>
          </p:txBody>
        </p:sp>
        <p:sp>
          <p:nvSpPr>
            <p:cNvPr id="275466" name="Freeform 9"/>
            <p:cNvSpPr>
              <a:spLocks noEditPoints="1"/>
            </p:cNvSpPr>
            <p:nvPr/>
          </p:nvSpPr>
          <p:spPr bwMode="auto">
            <a:xfrm>
              <a:off x="3661" y="2655"/>
              <a:ext cx="136" cy="156"/>
            </a:xfrm>
            <a:custGeom>
              <a:avLst/>
              <a:gdLst>
                <a:gd name="T0" fmla="*/ 96 w 136"/>
                <a:gd name="T1" fmla="*/ 50 h 156"/>
                <a:gd name="T2" fmla="*/ 90 w 136"/>
                <a:gd name="T3" fmla="*/ 20 h 156"/>
                <a:gd name="T4" fmla="*/ 80 w 136"/>
                <a:gd name="T5" fmla="*/ 12 h 156"/>
                <a:gd name="T6" fmla="*/ 70 w 136"/>
                <a:gd name="T7" fmla="*/ 8 h 156"/>
                <a:gd name="T8" fmla="*/ 60 w 136"/>
                <a:gd name="T9" fmla="*/ 10 h 156"/>
                <a:gd name="T10" fmla="*/ 48 w 136"/>
                <a:gd name="T11" fmla="*/ 16 h 156"/>
                <a:gd name="T12" fmla="*/ 38 w 136"/>
                <a:gd name="T13" fmla="*/ 28 h 156"/>
                <a:gd name="T14" fmla="*/ 32 w 136"/>
                <a:gd name="T15" fmla="*/ 50 h 156"/>
                <a:gd name="T16" fmla="*/ 96 w 136"/>
                <a:gd name="T17" fmla="*/ 50 h 156"/>
                <a:gd name="T18" fmla="*/ 136 w 136"/>
                <a:gd name="T19" fmla="*/ 106 h 156"/>
                <a:gd name="T20" fmla="*/ 132 w 136"/>
                <a:gd name="T21" fmla="*/ 114 h 156"/>
                <a:gd name="T22" fmla="*/ 122 w 136"/>
                <a:gd name="T23" fmla="*/ 130 h 156"/>
                <a:gd name="T24" fmla="*/ 106 w 136"/>
                <a:gd name="T25" fmla="*/ 144 h 156"/>
                <a:gd name="T26" fmla="*/ 84 w 136"/>
                <a:gd name="T27" fmla="*/ 154 h 156"/>
                <a:gd name="T28" fmla="*/ 70 w 136"/>
                <a:gd name="T29" fmla="*/ 156 h 156"/>
                <a:gd name="T30" fmla="*/ 46 w 136"/>
                <a:gd name="T31" fmla="*/ 152 h 156"/>
                <a:gd name="T32" fmla="*/ 22 w 136"/>
                <a:gd name="T33" fmla="*/ 138 h 156"/>
                <a:gd name="T34" fmla="*/ 6 w 136"/>
                <a:gd name="T35" fmla="*/ 118 h 156"/>
                <a:gd name="T36" fmla="*/ 0 w 136"/>
                <a:gd name="T37" fmla="*/ 86 h 156"/>
                <a:gd name="T38" fmla="*/ 0 w 136"/>
                <a:gd name="T39" fmla="*/ 68 h 156"/>
                <a:gd name="T40" fmla="*/ 10 w 136"/>
                <a:gd name="T41" fmla="*/ 38 h 156"/>
                <a:gd name="T42" fmla="*/ 28 w 136"/>
                <a:gd name="T43" fmla="*/ 14 h 156"/>
                <a:gd name="T44" fmla="*/ 56 w 136"/>
                <a:gd name="T45" fmla="*/ 2 h 156"/>
                <a:gd name="T46" fmla="*/ 74 w 136"/>
                <a:gd name="T47" fmla="*/ 0 h 156"/>
                <a:gd name="T48" fmla="*/ 96 w 136"/>
                <a:gd name="T49" fmla="*/ 4 h 156"/>
                <a:gd name="T50" fmla="*/ 114 w 136"/>
                <a:gd name="T51" fmla="*/ 14 h 156"/>
                <a:gd name="T52" fmla="*/ 128 w 136"/>
                <a:gd name="T53" fmla="*/ 32 h 156"/>
                <a:gd name="T54" fmla="*/ 136 w 136"/>
                <a:gd name="T55" fmla="*/ 58 h 156"/>
                <a:gd name="T56" fmla="*/ 30 w 136"/>
                <a:gd name="T57" fmla="*/ 58 h 156"/>
                <a:gd name="T58" fmla="*/ 30 w 136"/>
                <a:gd name="T59" fmla="*/ 86 h 156"/>
                <a:gd name="T60" fmla="*/ 40 w 136"/>
                <a:gd name="T61" fmla="*/ 112 h 156"/>
                <a:gd name="T62" fmla="*/ 60 w 136"/>
                <a:gd name="T63" fmla="*/ 128 h 156"/>
                <a:gd name="T64" fmla="*/ 86 w 136"/>
                <a:gd name="T65" fmla="*/ 132 h 156"/>
                <a:gd name="T66" fmla="*/ 100 w 136"/>
                <a:gd name="T67" fmla="*/ 130 h 156"/>
                <a:gd name="T68" fmla="*/ 122 w 136"/>
                <a:gd name="T69" fmla="*/ 116 h 156"/>
                <a:gd name="T70" fmla="*/ 132 w 136"/>
                <a:gd name="T71" fmla="*/ 104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156"/>
                <a:gd name="T110" fmla="*/ 136 w 136"/>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156">
                  <a:moveTo>
                    <a:pt x="96" y="50"/>
                  </a:moveTo>
                  <a:lnTo>
                    <a:pt x="96" y="50"/>
                  </a:lnTo>
                  <a:lnTo>
                    <a:pt x="94" y="34"/>
                  </a:lnTo>
                  <a:lnTo>
                    <a:pt x="90" y="20"/>
                  </a:lnTo>
                  <a:lnTo>
                    <a:pt x="86" y="16"/>
                  </a:lnTo>
                  <a:lnTo>
                    <a:pt x="80" y="12"/>
                  </a:lnTo>
                  <a:lnTo>
                    <a:pt x="76" y="10"/>
                  </a:lnTo>
                  <a:lnTo>
                    <a:pt x="70" y="8"/>
                  </a:lnTo>
                  <a:lnTo>
                    <a:pt x="60" y="10"/>
                  </a:lnTo>
                  <a:lnTo>
                    <a:pt x="54" y="12"/>
                  </a:lnTo>
                  <a:lnTo>
                    <a:pt x="48" y="16"/>
                  </a:lnTo>
                  <a:lnTo>
                    <a:pt x="42" y="22"/>
                  </a:lnTo>
                  <a:lnTo>
                    <a:pt x="38" y="28"/>
                  </a:lnTo>
                  <a:lnTo>
                    <a:pt x="34" y="38"/>
                  </a:lnTo>
                  <a:lnTo>
                    <a:pt x="32" y="50"/>
                  </a:lnTo>
                  <a:lnTo>
                    <a:pt x="96" y="50"/>
                  </a:lnTo>
                  <a:close/>
                  <a:moveTo>
                    <a:pt x="132" y="104"/>
                  </a:moveTo>
                  <a:lnTo>
                    <a:pt x="136" y="106"/>
                  </a:lnTo>
                  <a:lnTo>
                    <a:pt x="132" y="114"/>
                  </a:lnTo>
                  <a:lnTo>
                    <a:pt x="128" y="122"/>
                  </a:lnTo>
                  <a:lnTo>
                    <a:pt x="122" y="130"/>
                  </a:lnTo>
                  <a:lnTo>
                    <a:pt x="114" y="138"/>
                  </a:lnTo>
                  <a:lnTo>
                    <a:pt x="106" y="144"/>
                  </a:lnTo>
                  <a:lnTo>
                    <a:pt x="94" y="150"/>
                  </a:lnTo>
                  <a:lnTo>
                    <a:pt x="84" y="154"/>
                  </a:lnTo>
                  <a:lnTo>
                    <a:pt x="70" y="156"/>
                  </a:lnTo>
                  <a:lnTo>
                    <a:pt x="58" y="154"/>
                  </a:lnTo>
                  <a:lnTo>
                    <a:pt x="46" y="152"/>
                  </a:lnTo>
                  <a:lnTo>
                    <a:pt x="34" y="146"/>
                  </a:lnTo>
                  <a:lnTo>
                    <a:pt x="22" y="138"/>
                  </a:lnTo>
                  <a:lnTo>
                    <a:pt x="14" y="130"/>
                  </a:lnTo>
                  <a:lnTo>
                    <a:pt x="6" y="118"/>
                  </a:lnTo>
                  <a:lnTo>
                    <a:pt x="2" y="102"/>
                  </a:lnTo>
                  <a:lnTo>
                    <a:pt x="0" y="86"/>
                  </a:lnTo>
                  <a:lnTo>
                    <a:pt x="0" y="68"/>
                  </a:lnTo>
                  <a:lnTo>
                    <a:pt x="4" y="52"/>
                  </a:lnTo>
                  <a:lnTo>
                    <a:pt x="10" y="38"/>
                  </a:lnTo>
                  <a:lnTo>
                    <a:pt x="18" y="26"/>
                  </a:lnTo>
                  <a:lnTo>
                    <a:pt x="28" y="14"/>
                  </a:lnTo>
                  <a:lnTo>
                    <a:pt x="42" y="8"/>
                  </a:lnTo>
                  <a:lnTo>
                    <a:pt x="56" y="2"/>
                  </a:lnTo>
                  <a:lnTo>
                    <a:pt x="74" y="0"/>
                  </a:lnTo>
                  <a:lnTo>
                    <a:pt x="84" y="2"/>
                  </a:lnTo>
                  <a:lnTo>
                    <a:pt x="96" y="4"/>
                  </a:lnTo>
                  <a:lnTo>
                    <a:pt x="106" y="8"/>
                  </a:lnTo>
                  <a:lnTo>
                    <a:pt x="114" y="14"/>
                  </a:lnTo>
                  <a:lnTo>
                    <a:pt x="122" y="22"/>
                  </a:lnTo>
                  <a:lnTo>
                    <a:pt x="128" y="32"/>
                  </a:lnTo>
                  <a:lnTo>
                    <a:pt x="134" y="44"/>
                  </a:lnTo>
                  <a:lnTo>
                    <a:pt x="136" y="58"/>
                  </a:lnTo>
                  <a:lnTo>
                    <a:pt x="30" y="58"/>
                  </a:lnTo>
                  <a:lnTo>
                    <a:pt x="28" y="72"/>
                  </a:lnTo>
                  <a:lnTo>
                    <a:pt x="30" y="86"/>
                  </a:lnTo>
                  <a:lnTo>
                    <a:pt x="34" y="100"/>
                  </a:lnTo>
                  <a:lnTo>
                    <a:pt x="40" y="112"/>
                  </a:lnTo>
                  <a:lnTo>
                    <a:pt x="50" y="122"/>
                  </a:lnTo>
                  <a:lnTo>
                    <a:pt x="60" y="128"/>
                  </a:lnTo>
                  <a:lnTo>
                    <a:pt x="72" y="132"/>
                  </a:lnTo>
                  <a:lnTo>
                    <a:pt x="86" y="132"/>
                  </a:lnTo>
                  <a:lnTo>
                    <a:pt x="100" y="130"/>
                  </a:lnTo>
                  <a:lnTo>
                    <a:pt x="112" y="126"/>
                  </a:lnTo>
                  <a:lnTo>
                    <a:pt x="122" y="116"/>
                  </a:lnTo>
                  <a:lnTo>
                    <a:pt x="132" y="104"/>
                  </a:lnTo>
                  <a:close/>
                </a:path>
              </a:pathLst>
            </a:custGeom>
            <a:solidFill>
              <a:srgbClr val="13694E"/>
            </a:solidFill>
            <a:ln w="9525">
              <a:noFill/>
              <a:round/>
              <a:headEnd/>
              <a:tailEnd/>
            </a:ln>
          </p:spPr>
          <p:txBody>
            <a:bodyPr>
              <a:prstTxWarp prst="textNoShape">
                <a:avLst/>
              </a:prstTxWarp>
            </a:bodyPr>
            <a:lstStyle/>
            <a:p>
              <a:endParaRPr lang="en-US"/>
            </a:p>
          </p:txBody>
        </p:sp>
        <p:sp>
          <p:nvSpPr>
            <p:cNvPr id="275467" name="Freeform 10"/>
            <p:cNvSpPr>
              <a:spLocks/>
            </p:cNvSpPr>
            <p:nvPr/>
          </p:nvSpPr>
          <p:spPr bwMode="auto">
            <a:xfrm>
              <a:off x="3515" y="2659"/>
              <a:ext cx="164" cy="158"/>
            </a:xfrm>
            <a:custGeom>
              <a:avLst/>
              <a:gdLst>
                <a:gd name="T0" fmla="*/ 24 w 164"/>
                <a:gd name="T1" fmla="*/ 28 h 158"/>
                <a:gd name="T2" fmla="*/ 24 w 164"/>
                <a:gd name="T3" fmla="*/ 28 h 158"/>
                <a:gd name="T4" fmla="*/ 22 w 164"/>
                <a:gd name="T5" fmla="*/ 24 h 158"/>
                <a:gd name="T6" fmla="*/ 18 w 164"/>
                <a:gd name="T7" fmla="*/ 16 h 158"/>
                <a:gd name="T8" fmla="*/ 10 w 164"/>
                <a:gd name="T9" fmla="*/ 8 h 158"/>
                <a:gd name="T10" fmla="*/ 6 w 164"/>
                <a:gd name="T11" fmla="*/ 6 h 158"/>
                <a:gd name="T12" fmla="*/ 0 w 164"/>
                <a:gd name="T13" fmla="*/ 4 h 158"/>
                <a:gd name="T14" fmla="*/ 0 w 164"/>
                <a:gd name="T15" fmla="*/ 0 h 158"/>
                <a:gd name="T16" fmla="*/ 72 w 164"/>
                <a:gd name="T17" fmla="*/ 0 h 158"/>
                <a:gd name="T18" fmla="*/ 72 w 164"/>
                <a:gd name="T19" fmla="*/ 4 h 158"/>
                <a:gd name="T20" fmla="*/ 72 w 164"/>
                <a:gd name="T21" fmla="*/ 4 h 158"/>
                <a:gd name="T22" fmla="*/ 62 w 164"/>
                <a:gd name="T23" fmla="*/ 6 h 158"/>
                <a:gd name="T24" fmla="*/ 60 w 164"/>
                <a:gd name="T25" fmla="*/ 8 h 158"/>
                <a:gd name="T26" fmla="*/ 56 w 164"/>
                <a:gd name="T27" fmla="*/ 12 h 158"/>
                <a:gd name="T28" fmla="*/ 56 w 164"/>
                <a:gd name="T29" fmla="*/ 16 h 158"/>
                <a:gd name="T30" fmla="*/ 56 w 164"/>
                <a:gd name="T31" fmla="*/ 20 h 158"/>
                <a:gd name="T32" fmla="*/ 60 w 164"/>
                <a:gd name="T33" fmla="*/ 34 h 158"/>
                <a:gd name="T34" fmla="*/ 92 w 164"/>
                <a:gd name="T35" fmla="*/ 110 h 158"/>
                <a:gd name="T36" fmla="*/ 126 w 164"/>
                <a:gd name="T37" fmla="*/ 30 h 158"/>
                <a:gd name="T38" fmla="*/ 126 w 164"/>
                <a:gd name="T39" fmla="*/ 30 h 158"/>
                <a:gd name="T40" fmla="*/ 128 w 164"/>
                <a:gd name="T41" fmla="*/ 20 h 158"/>
                <a:gd name="T42" fmla="*/ 126 w 164"/>
                <a:gd name="T43" fmla="*/ 10 h 158"/>
                <a:gd name="T44" fmla="*/ 120 w 164"/>
                <a:gd name="T45" fmla="*/ 6 h 158"/>
                <a:gd name="T46" fmla="*/ 114 w 164"/>
                <a:gd name="T47" fmla="*/ 4 h 158"/>
                <a:gd name="T48" fmla="*/ 114 w 164"/>
                <a:gd name="T49" fmla="*/ 2 h 158"/>
                <a:gd name="T50" fmla="*/ 164 w 164"/>
                <a:gd name="T51" fmla="*/ 2 h 158"/>
                <a:gd name="T52" fmla="*/ 164 w 164"/>
                <a:gd name="T53" fmla="*/ 4 h 158"/>
                <a:gd name="T54" fmla="*/ 164 w 164"/>
                <a:gd name="T55" fmla="*/ 4 h 158"/>
                <a:gd name="T56" fmla="*/ 156 w 164"/>
                <a:gd name="T57" fmla="*/ 6 h 158"/>
                <a:gd name="T58" fmla="*/ 150 w 164"/>
                <a:gd name="T59" fmla="*/ 10 h 158"/>
                <a:gd name="T60" fmla="*/ 142 w 164"/>
                <a:gd name="T61" fmla="*/ 18 h 158"/>
                <a:gd name="T62" fmla="*/ 136 w 164"/>
                <a:gd name="T63" fmla="*/ 30 h 158"/>
                <a:gd name="T64" fmla="*/ 84 w 164"/>
                <a:gd name="T65" fmla="*/ 158 h 158"/>
                <a:gd name="T66" fmla="*/ 24 w 164"/>
                <a:gd name="T67" fmla="*/ 28 h 158"/>
                <a:gd name="T68" fmla="*/ 24 w 164"/>
                <a:gd name="T69" fmla="*/ 28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4"/>
                <a:gd name="T106" fmla="*/ 0 h 158"/>
                <a:gd name="T107" fmla="*/ 164 w 16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4" h="158">
                  <a:moveTo>
                    <a:pt x="24" y="28"/>
                  </a:moveTo>
                  <a:lnTo>
                    <a:pt x="24" y="28"/>
                  </a:lnTo>
                  <a:lnTo>
                    <a:pt x="22" y="24"/>
                  </a:lnTo>
                  <a:lnTo>
                    <a:pt x="18" y="16"/>
                  </a:lnTo>
                  <a:lnTo>
                    <a:pt x="10" y="8"/>
                  </a:lnTo>
                  <a:lnTo>
                    <a:pt x="6" y="6"/>
                  </a:lnTo>
                  <a:lnTo>
                    <a:pt x="0" y="4"/>
                  </a:lnTo>
                  <a:lnTo>
                    <a:pt x="0" y="0"/>
                  </a:lnTo>
                  <a:lnTo>
                    <a:pt x="72" y="0"/>
                  </a:lnTo>
                  <a:lnTo>
                    <a:pt x="72" y="4"/>
                  </a:lnTo>
                  <a:lnTo>
                    <a:pt x="62" y="6"/>
                  </a:lnTo>
                  <a:lnTo>
                    <a:pt x="60" y="8"/>
                  </a:lnTo>
                  <a:lnTo>
                    <a:pt x="56" y="12"/>
                  </a:lnTo>
                  <a:lnTo>
                    <a:pt x="56" y="16"/>
                  </a:lnTo>
                  <a:lnTo>
                    <a:pt x="56" y="20"/>
                  </a:lnTo>
                  <a:lnTo>
                    <a:pt x="60" y="34"/>
                  </a:lnTo>
                  <a:lnTo>
                    <a:pt x="92" y="110"/>
                  </a:lnTo>
                  <a:lnTo>
                    <a:pt x="126" y="30"/>
                  </a:lnTo>
                  <a:lnTo>
                    <a:pt x="128" y="20"/>
                  </a:lnTo>
                  <a:lnTo>
                    <a:pt x="126" y="10"/>
                  </a:lnTo>
                  <a:lnTo>
                    <a:pt x="120" y="6"/>
                  </a:lnTo>
                  <a:lnTo>
                    <a:pt x="114" y="4"/>
                  </a:lnTo>
                  <a:lnTo>
                    <a:pt x="114" y="2"/>
                  </a:lnTo>
                  <a:lnTo>
                    <a:pt x="164" y="2"/>
                  </a:lnTo>
                  <a:lnTo>
                    <a:pt x="164" y="4"/>
                  </a:lnTo>
                  <a:lnTo>
                    <a:pt x="156" y="6"/>
                  </a:lnTo>
                  <a:lnTo>
                    <a:pt x="150" y="10"/>
                  </a:lnTo>
                  <a:lnTo>
                    <a:pt x="142" y="18"/>
                  </a:lnTo>
                  <a:lnTo>
                    <a:pt x="136" y="30"/>
                  </a:lnTo>
                  <a:lnTo>
                    <a:pt x="84" y="158"/>
                  </a:lnTo>
                  <a:lnTo>
                    <a:pt x="24" y="28"/>
                  </a:lnTo>
                  <a:close/>
                </a:path>
              </a:pathLst>
            </a:custGeom>
            <a:solidFill>
              <a:srgbClr val="13694E"/>
            </a:solidFill>
            <a:ln w="9525">
              <a:noFill/>
              <a:round/>
              <a:headEnd/>
              <a:tailEnd/>
            </a:ln>
          </p:spPr>
          <p:txBody>
            <a:bodyPr>
              <a:prstTxWarp prst="textNoShape">
                <a:avLst/>
              </a:prstTxWarp>
            </a:bodyPr>
            <a:lstStyle/>
            <a:p>
              <a:endParaRPr lang="en-US"/>
            </a:p>
          </p:txBody>
        </p:sp>
        <p:sp>
          <p:nvSpPr>
            <p:cNvPr id="275468" name="Freeform 11"/>
            <p:cNvSpPr>
              <a:spLocks/>
            </p:cNvSpPr>
            <p:nvPr/>
          </p:nvSpPr>
          <p:spPr bwMode="auto">
            <a:xfrm>
              <a:off x="3289" y="2655"/>
              <a:ext cx="166" cy="154"/>
            </a:xfrm>
            <a:custGeom>
              <a:avLst/>
              <a:gdLst>
                <a:gd name="T0" fmla="*/ 52 w 166"/>
                <a:gd name="T1" fmla="*/ 38 h 154"/>
                <a:gd name="T2" fmla="*/ 64 w 166"/>
                <a:gd name="T3" fmla="*/ 20 h 154"/>
                <a:gd name="T4" fmla="*/ 76 w 166"/>
                <a:gd name="T5" fmla="*/ 10 h 154"/>
                <a:gd name="T6" fmla="*/ 104 w 166"/>
                <a:gd name="T7" fmla="*/ 2 h 154"/>
                <a:gd name="T8" fmla="*/ 114 w 166"/>
                <a:gd name="T9" fmla="*/ 4 h 154"/>
                <a:gd name="T10" fmla="*/ 130 w 166"/>
                <a:gd name="T11" fmla="*/ 8 h 154"/>
                <a:gd name="T12" fmla="*/ 140 w 166"/>
                <a:gd name="T13" fmla="*/ 22 h 154"/>
                <a:gd name="T14" fmla="*/ 146 w 166"/>
                <a:gd name="T15" fmla="*/ 44 h 154"/>
                <a:gd name="T16" fmla="*/ 146 w 166"/>
                <a:gd name="T17" fmla="*/ 128 h 154"/>
                <a:gd name="T18" fmla="*/ 148 w 166"/>
                <a:gd name="T19" fmla="*/ 142 h 154"/>
                <a:gd name="T20" fmla="*/ 156 w 166"/>
                <a:gd name="T21" fmla="*/ 150 h 154"/>
                <a:gd name="T22" fmla="*/ 166 w 166"/>
                <a:gd name="T23" fmla="*/ 154 h 154"/>
                <a:gd name="T24" fmla="*/ 102 w 166"/>
                <a:gd name="T25" fmla="*/ 152 h 154"/>
                <a:gd name="T26" fmla="*/ 108 w 166"/>
                <a:gd name="T27" fmla="*/ 150 h 154"/>
                <a:gd name="T28" fmla="*/ 116 w 166"/>
                <a:gd name="T29" fmla="*/ 138 h 154"/>
                <a:gd name="T30" fmla="*/ 116 w 166"/>
                <a:gd name="T31" fmla="*/ 54 h 154"/>
                <a:gd name="T32" fmla="*/ 116 w 166"/>
                <a:gd name="T33" fmla="*/ 46 h 154"/>
                <a:gd name="T34" fmla="*/ 110 w 166"/>
                <a:gd name="T35" fmla="*/ 36 h 154"/>
                <a:gd name="T36" fmla="*/ 96 w 166"/>
                <a:gd name="T37" fmla="*/ 26 h 154"/>
                <a:gd name="T38" fmla="*/ 72 w 166"/>
                <a:gd name="T39" fmla="*/ 28 h 154"/>
                <a:gd name="T40" fmla="*/ 58 w 166"/>
                <a:gd name="T41" fmla="*/ 40 h 154"/>
                <a:gd name="T42" fmla="*/ 54 w 166"/>
                <a:gd name="T43" fmla="*/ 52 h 154"/>
                <a:gd name="T44" fmla="*/ 52 w 166"/>
                <a:gd name="T45" fmla="*/ 130 h 154"/>
                <a:gd name="T46" fmla="*/ 54 w 166"/>
                <a:gd name="T47" fmla="*/ 140 h 154"/>
                <a:gd name="T48" fmla="*/ 68 w 166"/>
                <a:gd name="T49" fmla="*/ 150 h 154"/>
                <a:gd name="T50" fmla="*/ 78 w 166"/>
                <a:gd name="T51" fmla="*/ 154 h 154"/>
                <a:gd name="T52" fmla="*/ 0 w 166"/>
                <a:gd name="T53" fmla="*/ 152 h 154"/>
                <a:gd name="T54" fmla="*/ 10 w 166"/>
                <a:gd name="T55" fmla="*/ 150 h 154"/>
                <a:gd name="T56" fmla="*/ 20 w 166"/>
                <a:gd name="T57" fmla="*/ 136 h 154"/>
                <a:gd name="T58" fmla="*/ 22 w 166"/>
                <a:gd name="T59" fmla="*/ 54 h 154"/>
                <a:gd name="T60" fmla="*/ 20 w 166"/>
                <a:gd name="T61" fmla="*/ 38 h 154"/>
                <a:gd name="T62" fmla="*/ 12 w 166"/>
                <a:gd name="T63" fmla="*/ 28 h 154"/>
                <a:gd name="T64" fmla="*/ 2 w 166"/>
                <a:gd name="T65" fmla="*/ 26 h 154"/>
                <a:gd name="T66" fmla="*/ 52 w 166"/>
                <a:gd name="T67" fmla="*/ 0 h 154"/>
                <a:gd name="T68" fmla="*/ 52 w 166"/>
                <a:gd name="T69" fmla="*/ 38 h 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54"/>
                <a:gd name="T107" fmla="*/ 166 w 166"/>
                <a:gd name="T108" fmla="*/ 154 h 1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54">
                  <a:moveTo>
                    <a:pt x="52" y="38"/>
                  </a:moveTo>
                  <a:lnTo>
                    <a:pt x="52" y="38"/>
                  </a:lnTo>
                  <a:lnTo>
                    <a:pt x="58" y="28"/>
                  </a:lnTo>
                  <a:lnTo>
                    <a:pt x="64" y="20"/>
                  </a:lnTo>
                  <a:lnTo>
                    <a:pt x="70" y="14"/>
                  </a:lnTo>
                  <a:lnTo>
                    <a:pt x="76" y="10"/>
                  </a:lnTo>
                  <a:lnTo>
                    <a:pt x="90" y="4"/>
                  </a:lnTo>
                  <a:lnTo>
                    <a:pt x="104" y="2"/>
                  </a:lnTo>
                  <a:lnTo>
                    <a:pt x="114" y="4"/>
                  </a:lnTo>
                  <a:lnTo>
                    <a:pt x="124" y="6"/>
                  </a:lnTo>
                  <a:lnTo>
                    <a:pt x="130" y="8"/>
                  </a:lnTo>
                  <a:lnTo>
                    <a:pt x="136" y="14"/>
                  </a:lnTo>
                  <a:lnTo>
                    <a:pt x="140" y="22"/>
                  </a:lnTo>
                  <a:lnTo>
                    <a:pt x="144" y="32"/>
                  </a:lnTo>
                  <a:lnTo>
                    <a:pt x="146" y="44"/>
                  </a:lnTo>
                  <a:lnTo>
                    <a:pt x="146" y="58"/>
                  </a:lnTo>
                  <a:lnTo>
                    <a:pt x="146" y="128"/>
                  </a:lnTo>
                  <a:lnTo>
                    <a:pt x="148" y="142"/>
                  </a:lnTo>
                  <a:lnTo>
                    <a:pt x="152" y="148"/>
                  </a:lnTo>
                  <a:lnTo>
                    <a:pt x="156" y="150"/>
                  </a:lnTo>
                  <a:lnTo>
                    <a:pt x="164" y="152"/>
                  </a:lnTo>
                  <a:lnTo>
                    <a:pt x="166" y="154"/>
                  </a:lnTo>
                  <a:lnTo>
                    <a:pt x="102" y="154"/>
                  </a:lnTo>
                  <a:lnTo>
                    <a:pt x="102" y="152"/>
                  </a:lnTo>
                  <a:lnTo>
                    <a:pt x="108" y="150"/>
                  </a:lnTo>
                  <a:lnTo>
                    <a:pt x="114" y="146"/>
                  </a:lnTo>
                  <a:lnTo>
                    <a:pt x="116" y="138"/>
                  </a:lnTo>
                  <a:lnTo>
                    <a:pt x="116" y="128"/>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4" y="140"/>
                  </a:lnTo>
                  <a:lnTo>
                    <a:pt x="60" y="146"/>
                  </a:lnTo>
                  <a:lnTo>
                    <a:pt x="68" y="150"/>
                  </a:lnTo>
                  <a:lnTo>
                    <a:pt x="78" y="152"/>
                  </a:lnTo>
                  <a:lnTo>
                    <a:pt x="78" y="154"/>
                  </a:lnTo>
                  <a:lnTo>
                    <a:pt x="0" y="154"/>
                  </a:lnTo>
                  <a:lnTo>
                    <a:pt x="0" y="152"/>
                  </a:lnTo>
                  <a:lnTo>
                    <a:pt x="10" y="150"/>
                  </a:lnTo>
                  <a:lnTo>
                    <a:pt x="16" y="144"/>
                  </a:lnTo>
                  <a:lnTo>
                    <a:pt x="20" y="136"/>
                  </a:lnTo>
                  <a:lnTo>
                    <a:pt x="22" y="124"/>
                  </a:lnTo>
                  <a:lnTo>
                    <a:pt x="22" y="54"/>
                  </a:lnTo>
                  <a:lnTo>
                    <a:pt x="20" y="38"/>
                  </a:lnTo>
                  <a:lnTo>
                    <a:pt x="18" y="30"/>
                  </a:lnTo>
                  <a:lnTo>
                    <a:pt x="12" y="28"/>
                  </a:lnTo>
                  <a:lnTo>
                    <a:pt x="2" y="26"/>
                  </a:lnTo>
                  <a:lnTo>
                    <a:pt x="28" y="14"/>
                  </a:lnTo>
                  <a:lnTo>
                    <a:pt x="52" y="0"/>
                  </a:lnTo>
                  <a:lnTo>
                    <a:pt x="52" y="38"/>
                  </a:lnTo>
                  <a:close/>
                </a:path>
              </a:pathLst>
            </a:custGeom>
            <a:solidFill>
              <a:srgbClr val="13694E"/>
            </a:solidFill>
            <a:ln w="9525">
              <a:noFill/>
              <a:round/>
              <a:headEnd/>
              <a:tailEnd/>
            </a:ln>
          </p:spPr>
          <p:txBody>
            <a:bodyPr>
              <a:prstTxWarp prst="textNoShape">
                <a:avLst/>
              </a:prstTxWarp>
            </a:bodyPr>
            <a:lstStyle/>
            <a:p>
              <a:endParaRPr lang="en-US"/>
            </a:p>
          </p:txBody>
        </p:sp>
        <p:sp>
          <p:nvSpPr>
            <p:cNvPr id="275469" name="Freeform 12"/>
            <p:cNvSpPr>
              <a:spLocks/>
            </p:cNvSpPr>
            <p:nvPr/>
          </p:nvSpPr>
          <p:spPr bwMode="auto">
            <a:xfrm>
              <a:off x="3085" y="2589"/>
              <a:ext cx="228" cy="230"/>
            </a:xfrm>
            <a:custGeom>
              <a:avLst/>
              <a:gdLst>
                <a:gd name="T0" fmla="*/ 0 w 228"/>
                <a:gd name="T1" fmla="*/ 0 h 230"/>
                <a:gd name="T2" fmla="*/ 98 w 228"/>
                <a:gd name="T3" fmla="*/ 8 h 230"/>
                <a:gd name="T4" fmla="*/ 82 w 228"/>
                <a:gd name="T5" fmla="*/ 8 h 230"/>
                <a:gd name="T6" fmla="*/ 72 w 228"/>
                <a:gd name="T7" fmla="*/ 14 h 230"/>
                <a:gd name="T8" fmla="*/ 66 w 228"/>
                <a:gd name="T9" fmla="*/ 22 h 230"/>
                <a:gd name="T10" fmla="*/ 64 w 228"/>
                <a:gd name="T11" fmla="*/ 40 h 230"/>
                <a:gd name="T12" fmla="*/ 64 w 228"/>
                <a:gd name="T13" fmla="*/ 152 h 230"/>
                <a:gd name="T14" fmla="*/ 68 w 228"/>
                <a:gd name="T15" fmla="*/ 184 h 230"/>
                <a:gd name="T16" fmla="*/ 80 w 228"/>
                <a:gd name="T17" fmla="*/ 204 h 230"/>
                <a:gd name="T18" fmla="*/ 100 w 228"/>
                <a:gd name="T19" fmla="*/ 216 h 230"/>
                <a:gd name="T20" fmla="*/ 126 w 228"/>
                <a:gd name="T21" fmla="*/ 218 h 230"/>
                <a:gd name="T22" fmla="*/ 136 w 228"/>
                <a:gd name="T23" fmla="*/ 216 h 230"/>
                <a:gd name="T24" fmla="*/ 156 w 228"/>
                <a:gd name="T25" fmla="*/ 206 h 230"/>
                <a:gd name="T26" fmla="*/ 172 w 228"/>
                <a:gd name="T27" fmla="*/ 190 h 230"/>
                <a:gd name="T28" fmla="*/ 184 w 228"/>
                <a:gd name="T29" fmla="*/ 164 h 230"/>
                <a:gd name="T30" fmla="*/ 186 w 228"/>
                <a:gd name="T31" fmla="*/ 36 h 230"/>
                <a:gd name="T32" fmla="*/ 186 w 228"/>
                <a:gd name="T33" fmla="*/ 26 h 230"/>
                <a:gd name="T34" fmla="*/ 178 w 228"/>
                <a:gd name="T35" fmla="*/ 14 h 230"/>
                <a:gd name="T36" fmla="*/ 162 w 228"/>
                <a:gd name="T37" fmla="*/ 8 h 230"/>
                <a:gd name="T38" fmla="*/ 154 w 228"/>
                <a:gd name="T39" fmla="*/ 0 h 230"/>
                <a:gd name="T40" fmla="*/ 228 w 228"/>
                <a:gd name="T41" fmla="*/ 8 h 230"/>
                <a:gd name="T42" fmla="*/ 220 w 228"/>
                <a:gd name="T43" fmla="*/ 8 h 230"/>
                <a:gd name="T44" fmla="*/ 204 w 228"/>
                <a:gd name="T45" fmla="*/ 14 h 230"/>
                <a:gd name="T46" fmla="*/ 198 w 228"/>
                <a:gd name="T47" fmla="*/ 26 h 230"/>
                <a:gd name="T48" fmla="*/ 196 w 228"/>
                <a:gd name="T49" fmla="*/ 154 h 230"/>
                <a:gd name="T50" fmla="*/ 194 w 228"/>
                <a:gd name="T51" fmla="*/ 172 h 230"/>
                <a:gd name="T52" fmla="*/ 180 w 228"/>
                <a:gd name="T53" fmla="*/ 202 h 230"/>
                <a:gd name="T54" fmla="*/ 156 w 228"/>
                <a:gd name="T55" fmla="*/ 220 h 230"/>
                <a:gd name="T56" fmla="*/ 130 w 228"/>
                <a:gd name="T57" fmla="*/ 228 h 230"/>
                <a:gd name="T58" fmla="*/ 120 w 228"/>
                <a:gd name="T59" fmla="*/ 230 h 230"/>
                <a:gd name="T60" fmla="*/ 88 w 228"/>
                <a:gd name="T61" fmla="*/ 228 h 230"/>
                <a:gd name="T62" fmla="*/ 58 w 228"/>
                <a:gd name="T63" fmla="*/ 218 h 230"/>
                <a:gd name="T64" fmla="*/ 42 w 228"/>
                <a:gd name="T65" fmla="*/ 200 h 230"/>
                <a:gd name="T66" fmla="*/ 34 w 228"/>
                <a:gd name="T67" fmla="*/ 186 h 230"/>
                <a:gd name="T68" fmla="*/ 30 w 228"/>
                <a:gd name="T69" fmla="*/ 164 h 230"/>
                <a:gd name="T70" fmla="*/ 28 w 228"/>
                <a:gd name="T71" fmla="*/ 36 h 230"/>
                <a:gd name="T72" fmla="*/ 28 w 228"/>
                <a:gd name="T73" fmla="*/ 24 h 230"/>
                <a:gd name="T74" fmla="*/ 22 w 228"/>
                <a:gd name="T75" fmla="*/ 14 h 230"/>
                <a:gd name="T76" fmla="*/ 14 w 228"/>
                <a:gd name="T77" fmla="*/ 10 h 230"/>
                <a:gd name="T78" fmla="*/ 0 w 228"/>
                <a:gd name="T79" fmla="*/ 8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230"/>
                <a:gd name="T122" fmla="*/ 228 w 228"/>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230">
                  <a:moveTo>
                    <a:pt x="0" y="8"/>
                  </a:moveTo>
                  <a:lnTo>
                    <a:pt x="0" y="0"/>
                  </a:lnTo>
                  <a:lnTo>
                    <a:pt x="98" y="0"/>
                  </a:lnTo>
                  <a:lnTo>
                    <a:pt x="98" y="8"/>
                  </a:lnTo>
                  <a:lnTo>
                    <a:pt x="82" y="8"/>
                  </a:lnTo>
                  <a:lnTo>
                    <a:pt x="78" y="10"/>
                  </a:lnTo>
                  <a:lnTo>
                    <a:pt x="72" y="14"/>
                  </a:lnTo>
                  <a:lnTo>
                    <a:pt x="68" y="18"/>
                  </a:lnTo>
                  <a:lnTo>
                    <a:pt x="66" y="22"/>
                  </a:lnTo>
                  <a:lnTo>
                    <a:pt x="64" y="30"/>
                  </a:lnTo>
                  <a:lnTo>
                    <a:pt x="64" y="40"/>
                  </a:lnTo>
                  <a:lnTo>
                    <a:pt x="64" y="152"/>
                  </a:lnTo>
                  <a:lnTo>
                    <a:pt x="66" y="170"/>
                  </a:lnTo>
                  <a:lnTo>
                    <a:pt x="68" y="184"/>
                  </a:lnTo>
                  <a:lnTo>
                    <a:pt x="74" y="196"/>
                  </a:lnTo>
                  <a:lnTo>
                    <a:pt x="80" y="204"/>
                  </a:lnTo>
                  <a:lnTo>
                    <a:pt x="88" y="212"/>
                  </a:lnTo>
                  <a:lnTo>
                    <a:pt x="100" y="216"/>
                  </a:lnTo>
                  <a:lnTo>
                    <a:pt x="112"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26"/>
                  </a:lnTo>
                  <a:lnTo>
                    <a:pt x="182" y="18"/>
                  </a:lnTo>
                  <a:lnTo>
                    <a:pt x="178" y="14"/>
                  </a:lnTo>
                  <a:lnTo>
                    <a:pt x="172" y="10"/>
                  </a:lnTo>
                  <a:lnTo>
                    <a:pt x="162" y="8"/>
                  </a:lnTo>
                  <a:lnTo>
                    <a:pt x="154" y="8"/>
                  </a:lnTo>
                  <a:lnTo>
                    <a:pt x="154" y="0"/>
                  </a:lnTo>
                  <a:lnTo>
                    <a:pt x="228" y="0"/>
                  </a:lnTo>
                  <a:lnTo>
                    <a:pt x="228" y="8"/>
                  </a:lnTo>
                  <a:lnTo>
                    <a:pt x="220" y="8"/>
                  </a:lnTo>
                  <a:lnTo>
                    <a:pt x="208" y="10"/>
                  </a:lnTo>
                  <a:lnTo>
                    <a:pt x="204" y="14"/>
                  </a:lnTo>
                  <a:lnTo>
                    <a:pt x="200" y="18"/>
                  </a:lnTo>
                  <a:lnTo>
                    <a:pt x="198" y="26"/>
                  </a:lnTo>
                  <a:lnTo>
                    <a:pt x="196" y="36"/>
                  </a:lnTo>
                  <a:lnTo>
                    <a:pt x="196" y="154"/>
                  </a:lnTo>
                  <a:lnTo>
                    <a:pt x="194" y="172"/>
                  </a:lnTo>
                  <a:lnTo>
                    <a:pt x="188" y="188"/>
                  </a:lnTo>
                  <a:lnTo>
                    <a:pt x="180" y="202"/>
                  </a:lnTo>
                  <a:lnTo>
                    <a:pt x="168" y="212"/>
                  </a:lnTo>
                  <a:lnTo>
                    <a:pt x="156" y="220"/>
                  </a:lnTo>
                  <a:lnTo>
                    <a:pt x="144" y="226"/>
                  </a:lnTo>
                  <a:lnTo>
                    <a:pt x="130" y="228"/>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24"/>
                  </a:lnTo>
                  <a:lnTo>
                    <a:pt x="26" y="18"/>
                  </a:lnTo>
                  <a:lnTo>
                    <a:pt x="22" y="14"/>
                  </a:lnTo>
                  <a:lnTo>
                    <a:pt x="20" y="12"/>
                  </a:lnTo>
                  <a:lnTo>
                    <a:pt x="14" y="10"/>
                  </a:lnTo>
                  <a:lnTo>
                    <a:pt x="0" y="8"/>
                  </a:lnTo>
                  <a:close/>
                </a:path>
              </a:pathLst>
            </a:custGeom>
            <a:solidFill>
              <a:srgbClr val="13694E"/>
            </a:solidFill>
            <a:ln w="9525">
              <a:noFill/>
              <a:round/>
              <a:headEnd/>
              <a:tailEnd/>
            </a:ln>
          </p:spPr>
          <p:txBody>
            <a:bodyPr>
              <a:prstTxWarp prst="textNoShape">
                <a:avLst/>
              </a:prstTxWarp>
            </a:bodyPr>
            <a:lstStyle/>
            <a:p>
              <a:endParaRPr lang="en-US"/>
            </a:p>
          </p:txBody>
        </p:sp>
        <p:sp>
          <p:nvSpPr>
            <p:cNvPr id="275470" name="Freeform 13"/>
            <p:cNvSpPr>
              <a:spLocks noEditPoints="1"/>
            </p:cNvSpPr>
            <p:nvPr/>
          </p:nvSpPr>
          <p:spPr bwMode="auto">
            <a:xfrm>
              <a:off x="3453" y="2601"/>
              <a:ext cx="70" cy="208"/>
            </a:xfrm>
            <a:custGeom>
              <a:avLst/>
              <a:gdLst>
                <a:gd name="T0" fmla="*/ 40 w 70"/>
                <a:gd name="T1" fmla="*/ 0 h 208"/>
                <a:gd name="T2" fmla="*/ 40 w 70"/>
                <a:gd name="T3" fmla="*/ 0 h 208"/>
                <a:gd name="T4" fmla="*/ 48 w 70"/>
                <a:gd name="T5" fmla="*/ 0 h 208"/>
                <a:gd name="T6" fmla="*/ 54 w 70"/>
                <a:gd name="T7" fmla="*/ 6 h 208"/>
                <a:gd name="T8" fmla="*/ 58 w 70"/>
                <a:gd name="T9" fmla="*/ 12 h 208"/>
                <a:gd name="T10" fmla="*/ 60 w 70"/>
                <a:gd name="T11" fmla="*/ 18 h 208"/>
                <a:gd name="T12" fmla="*/ 60 w 70"/>
                <a:gd name="T13" fmla="*/ 18 h 208"/>
                <a:gd name="T14" fmla="*/ 58 w 70"/>
                <a:gd name="T15" fmla="*/ 26 h 208"/>
                <a:gd name="T16" fmla="*/ 54 w 70"/>
                <a:gd name="T17" fmla="*/ 34 h 208"/>
                <a:gd name="T18" fmla="*/ 48 w 70"/>
                <a:gd name="T19" fmla="*/ 38 h 208"/>
                <a:gd name="T20" fmla="*/ 40 w 70"/>
                <a:gd name="T21" fmla="*/ 40 h 208"/>
                <a:gd name="T22" fmla="*/ 40 w 70"/>
                <a:gd name="T23" fmla="*/ 40 h 208"/>
                <a:gd name="T24" fmla="*/ 32 w 70"/>
                <a:gd name="T25" fmla="*/ 38 h 208"/>
                <a:gd name="T26" fmla="*/ 26 w 70"/>
                <a:gd name="T27" fmla="*/ 34 h 208"/>
                <a:gd name="T28" fmla="*/ 22 w 70"/>
                <a:gd name="T29" fmla="*/ 26 h 208"/>
                <a:gd name="T30" fmla="*/ 20 w 70"/>
                <a:gd name="T31" fmla="*/ 18 h 208"/>
                <a:gd name="T32" fmla="*/ 20 w 70"/>
                <a:gd name="T33" fmla="*/ 18 h 208"/>
                <a:gd name="T34" fmla="*/ 22 w 70"/>
                <a:gd name="T35" fmla="*/ 12 h 208"/>
                <a:gd name="T36" fmla="*/ 26 w 70"/>
                <a:gd name="T37" fmla="*/ 6 h 208"/>
                <a:gd name="T38" fmla="*/ 32 w 70"/>
                <a:gd name="T39" fmla="*/ 0 h 208"/>
                <a:gd name="T40" fmla="*/ 40 w 70"/>
                <a:gd name="T41" fmla="*/ 0 h 208"/>
                <a:gd name="T42" fmla="*/ 40 w 70"/>
                <a:gd name="T43" fmla="*/ 0 h 208"/>
                <a:gd name="T44" fmla="*/ 24 w 70"/>
                <a:gd name="T45" fmla="*/ 98 h 208"/>
                <a:gd name="T46" fmla="*/ 24 w 70"/>
                <a:gd name="T47" fmla="*/ 98 h 208"/>
                <a:gd name="T48" fmla="*/ 24 w 70"/>
                <a:gd name="T49" fmla="*/ 92 h 208"/>
                <a:gd name="T50" fmla="*/ 22 w 70"/>
                <a:gd name="T51" fmla="*/ 86 h 208"/>
                <a:gd name="T52" fmla="*/ 20 w 70"/>
                <a:gd name="T53" fmla="*/ 84 h 208"/>
                <a:gd name="T54" fmla="*/ 16 w 70"/>
                <a:gd name="T55" fmla="*/ 82 h 208"/>
                <a:gd name="T56" fmla="*/ 4 w 70"/>
                <a:gd name="T57" fmla="*/ 80 h 208"/>
                <a:gd name="T58" fmla="*/ 4 w 70"/>
                <a:gd name="T59" fmla="*/ 80 h 208"/>
                <a:gd name="T60" fmla="*/ 30 w 70"/>
                <a:gd name="T61" fmla="*/ 68 h 208"/>
                <a:gd name="T62" fmla="*/ 54 w 70"/>
                <a:gd name="T63" fmla="*/ 56 h 208"/>
                <a:gd name="T64" fmla="*/ 54 w 70"/>
                <a:gd name="T65" fmla="*/ 182 h 208"/>
                <a:gd name="T66" fmla="*/ 54 w 70"/>
                <a:gd name="T67" fmla="*/ 182 h 208"/>
                <a:gd name="T68" fmla="*/ 54 w 70"/>
                <a:gd name="T69" fmla="*/ 194 h 208"/>
                <a:gd name="T70" fmla="*/ 56 w 70"/>
                <a:gd name="T71" fmla="*/ 202 h 208"/>
                <a:gd name="T72" fmla="*/ 62 w 70"/>
                <a:gd name="T73" fmla="*/ 204 h 208"/>
                <a:gd name="T74" fmla="*/ 70 w 70"/>
                <a:gd name="T75" fmla="*/ 206 h 208"/>
                <a:gd name="T76" fmla="*/ 70 w 70"/>
                <a:gd name="T77" fmla="*/ 208 h 208"/>
                <a:gd name="T78" fmla="*/ 0 w 70"/>
                <a:gd name="T79" fmla="*/ 208 h 208"/>
                <a:gd name="T80" fmla="*/ 0 w 70"/>
                <a:gd name="T81" fmla="*/ 206 h 208"/>
                <a:gd name="T82" fmla="*/ 0 w 70"/>
                <a:gd name="T83" fmla="*/ 206 h 208"/>
                <a:gd name="T84" fmla="*/ 12 w 70"/>
                <a:gd name="T85" fmla="*/ 204 h 208"/>
                <a:gd name="T86" fmla="*/ 20 w 70"/>
                <a:gd name="T87" fmla="*/ 200 h 208"/>
                <a:gd name="T88" fmla="*/ 22 w 70"/>
                <a:gd name="T89" fmla="*/ 192 h 208"/>
                <a:gd name="T90" fmla="*/ 24 w 70"/>
                <a:gd name="T91" fmla="*/ 182 h 208"/>
                <a:gd name="T92" fmla="*/ 24 w 70"/>
                <a:gd name="T93" fmla="*/ 98 h 208"/>
                <a:gd name="T94" fmla="*/ 24 w 70"/>
                <a:gd name="T95" fmla="*/ 9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208"/>
                <a:gd name="T146" fmla="*/ 70 w 70"/>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208">
                  <a:moveTo>
                    <a:pt x="40" y="0"/>
                  </a:moveTo>
                  <a:lnTo>
                    <a:pt x="40" y="0"/>
                  </a:lnTo>
                  <a:lnTo>
                    <a:pt x="48" y="0"/>
                  </a:lnTo>
                  <a:lnTo>
                    <a:pt x="54" y="6"/>
                  </a:lnTo>
                  <a:lnTo>
                    <a:pt x="58" y="12"/>
                  </a:lnTo>
                  <a:lnTo>
                    <a:pt x="60" y="18"/>
                  </a:lnTo>
                  <a:lnTo>
                    <a:pt x="58" y="26"/>
                  </a:lnTo>
                  <a:lnTo>
                    <a:pt x="54" y="34"/>
                  </a:lnTo>
                  <a:lnTo>
                    <a:pt x="48" y="38"/>
                  </a:lnTo>
                  <a:lnTo>
                    <a:pt x="40" y="40"/>
                  </a:lnTo>
                  <a:lnTo>
                    <a:pt x="32" y="38"/>
                  </a:lnTo>
                  <a:lnTo>
                    <a:pt x="26" y="34"/>
                  </a:lnTo>
                  <a:lnTo>
                    <a:pt x="22" y="26"/>
                  </a:lnTo>
                  <a:lnTo>
                    <a:pt x="20" y="18"/>
                  </a:lnTo>
                  <a:lnTo>
                    <a:pt x="22" y="12"/>
                  </a:lnTo>
                  <a:lnTo>
                    <a:pt x="26" y="6"/>
                  </a:lnTo>
                  <a:lnTo>
                    <a:pt x="32" y="0"/>
                  </a:lnTo>
                  <a:lnTo>
                    <a:pt x="40" y="0"/>
                  </a:lnTo>
                  <a:close/>
                  <a:moveTo>
                    <a:pt x="24" y="98"/>
                  </a:moveTo>
                  <a:lnTo>
                    <a:pt x="24" y="98"/>
                  </a:lnTo>
                  <a:lnTo>
                    <a:pt x="24" y="92"/>
                  </a:lnTo>
                  <a:lnTo>
                    <a:pt x="22" y="86"/>
                  </a:lnTo>
                  <a:lnTo>
                    <a:pt x="20" y="84"/>
                  </a:lnTo>
                  <a:lnTo>
                    <a:pt x="16" y="82"/>
                  </a:lnTo>
                  <a:lnTo>
                    <a:pt x="4" y="80"/>
                  </a:lnTo>
                  <a:lnTo>
                    <a:pt x="30" y="68"/>
                  </a:lnTo>
                  <a:lnTo>
                    <a:pt x="54" y="56"/>
                  </a:lnTo>
                  <a:lnTo>
                    <a:pt x="54" y="182"/>
                  </a:lnTo>
                  <a:lnTo>
                    <a:pt x="54" y="194"/>
                  </a:lnTo>
                  <a:lnTo>
                    <a:pt x="56" y="202"/>
                  </a:lnTo>
                  <a:lnTo>
                    <a:pt x="62" y="204"/>
                  </a:lnTo>
                  <a:lnTo>
                    <a:pt x="70" y="206"/>
                  </a:lnTo>
                  <a:lnTo>
                    <a:pt x="70" y="208"/>
                  </a:lnTo>
                  <a:lnTo>
                    <a:pt x="0" y="208"/>
                  </a:lnTo>
                  <a:lnTo>
                    <a:pt x="0" y="206"/>
                  </a:lnTo>
                  <a:lnTo>
                    <a:pt x="12" y="204"/>
                  </a:lnTo>
                  <a:lnTo>
                    <a:pt x="20" y="200"/>
                  </a:lnTo>
                  <a:lnTo>
                    <a:pt x="22" y="192"/>
                  </a:lnTo>
                  <a:lnTo>
                    <a:pt x="24" y="182"/>
                  </a:lnTo>
                  <a:lnTo>
                    <a:pt x="24" y="98"/>
                  </a:lnTo>
                  <a:close/>
                </a:path>
              </a:pathLst>
            </a:custGeom>
            <a:solidFill>
              <a:srgbClr val="13694E"/>
            </a:solidFill>
            <a:ln w="9525">
              <a:noFill/>
              <a:round/>
              <a:headEnd/>
              <a:tailEnd/>
            </a:ln>
          </p:spPr>
          <p:txBody>
            <a:bodyPr>
              <a:prstTxWarp prst="textNoShape">
                <a:avLst/>
              </a:prstTxWarp>
            </a:bodyPr>
            <a:lstStyle/>
            <a:p>
              <a:endParaRPr lang="en-US"/>
            </a:p>
          </p:txBody>
        </p:sp>
        <p:sp>
          <p:nvSpPr>
            <p:cNvPr id="275471" name="Freeform 14"/>
            <p:cNvSpPr>
              <a:spLocks noEditPoints="1"/>
            </p:cNvSpPr>
            <p:nvPr/>
          </p:nvSpPr>
          <p:spPr bwMode="auto">
            <a:xfrm>
              <a:off x="4019" y="2601"/>
              <a:ext cx="74" cy="208"/>
            </a:xfrm>
            <a:custGeom>
              <a:avLst/>
              <a:gdLst>
                <a:gd name="T0" fmla="*/ 40 w 74"/>
                <a:gd name="T1" fmla="*/ 0 h 208"/>
                <a:gd name="T2" fmla="*/ 40 w 74"/>
                <a:gd name="T3" fmla="*/ 0 h 208"/>
                <a:gd name="T4" fmla="*/ 48 w 74"/>
                <a:gd name="T5" fmla="*/ 0 h 208"/>
                <a:gd name="T6" fmla="*/ 54 w 74"/>
                <a:gd name="T7" fmla="*/ 6 h 208"/>
                <a:gd name="T8" fmla="*/ 58 w 74"/>
                <a:gd name="T9" fmla="*/ 12 h 208"/>
                <a:gd name="T10" fmla="*/ 60 w 74"/>
                <a:gd name="T11" fmla="*/ 18 h 208"/>
                <a:gd name="T12" fmla="*/ 60 w 74"/>
                <a:gd name="T13" fmla="*/ 18 h 208"/>
                <a:gd name="T14" fmla="*/ 58 w 74"/>
                <a:gd name="T15" fmla="*/ 26 h 208"/>
                <a:gd name="T16" fmla="*/ 54 w 74"/>
                <a:gd name="T17" fmla="*/ 34 h 208"/>
                <a:gd name="T18" fmla="*/ 48 w 74"/>
                <a:gd name="T19" fmla="*/ 38 h 208"/>
                <a:gd name="T20" fmla="*/ 40 w 74"/>
                <a:gd name="T21" fmla="*/ 40 h 208"/>
                <a:gd name="T22" fmla="*/ 40 w 74"/>
                <a:gd name="T23" fmla="*/ 40 h 208"/>
                <a:gd name="T24" fmla="*/ 32 w 74"/>
                <a:gd name="T25" fmla="*/ 38 h 208"/>
                <a:gd name="T26" fmla="*/ 26 w 74"/>
                <a:gd name="T27" fmla="*/ 34 h 208"/>
                <a:gd name="T28" fmla="*/ 22 w 74"/>
                <a:gd name="T29" fmla="*/ 26 h 208"/>
                <a:gd name="T30" fmla="*/ 20 w 74"/>
                <a:gd name="T31" fmla="*/ 18 h 208"/>
                <a:gd name="T32" fmla="*/ 20 w 74"/>
                <a:gd name="T33" fmla="*/ 18 h 208"/>
                <a:gd name="T34" fmla="*/ 22 w 74"/>
                <a:gd name="T35" fmla="*/ 12 h 208"/>
                <a:gd name="T36" fmla="*/ 26 w 74"/>
                <a:gd name="T37" fmla="*/ 6 h 208"/>
                <a:gd name="T38" fmla="*/ 32 w 74"/>
                <a:gd name="T39" fmla="*/ 0 h 208"/>
                <a:gd name="T40" fmla="*/ 40 w 74"/>
                <a:gd name="T41" fmla="*/ 0 h 208"/>
                <a:gd name="T42" fmla="*/ 40 w 74"/>
                <a:gd name="T43" fmla="*/ 0 h 208"/>
                <a:gd name="T44" fmla="*/ 24 w 74"/>
                <a:gd name="T45" fmla="*/ 98 h 208"/>
                <a:gd name="T46" fmla="*/ 24 w 74"/>
                <a:gd name="T47" fmla="*/ 98 h 208"/>
                <a:gd name="T48" fmla="*/ 24 w 74"/>
                <a:gd name="T49" fmla="*/ 92 h 208"/>
                <a:gd name="T50" fmla="*/ 22 w 74"/>
                <a:gd name="T51" fmla="*/ 86 h 208"/>
                <a:gd name="T52" fmla="*/ 20 w 74"/>
                <a:gd name="T53" fmla="*/ 84 h 208"/>
                <a:gd name="T54" fmla="*/ 16 w 74"/>
                <a:gd name="T55" fmla="*/ 82 h 208"/>
                <a:gd name="T56" fmla="*/ 4 w 74"/>
                <a:gd name="T57" fmla="*/ 80 h 208"/>
                <a:gd name="T58" fmla="*/ 4 w 74"/>
                <a:gd name="T59" fmla="*/ 80 h 208"/>
                <a:gd name="T60" fmla="*/ 30 w 74"/>
                <a:gd name="T61" fmla="*/ 68 h 208"/>
                <a:gd name="T62" fmla="*/ 54 w 74"/>
                <a:gd name="T63" fmla="*/ 56 h 208"/>
                <a:gd name="T64" fmla="*/ 54 w 74"/>
                <a:gd name="T65" fmla="*/ 182 h 208"/>
                <a:gd name="T66" fmla="*/ 54 w 74"/>
                <a:gd name="T67" fmla="*/ 182 h 208"/>
                <a:gd name="T68" fmla="*/ 56 w 74"/>
                <a:gd name="T69" fmla="*/ 194 h 208"/>
                <a:gd name="T70" fmla="*/ 60 w 74"/>
                <a:gd name="T71" fmla="*/ 202 h 208"/>
                <a:gd name="T72" fmla="*/ 66 w 74"/>
                <a:gd name="T73" fmla="*/ 204 h 208"/>
                <a:gd name="T74" fmla="*/ 74 w 74"/>
                <a:gd name="T75" fmla="*/ 206 h 208"/>
                <a:gd name="T76" fmla="*/ 74 w 74"/>
                <a:gd name="T77" fmla="*/ 208 h 208"/>
                <a:gd name="T78" fmla="*/ 0 w 74"/>
                <a:gd name="T79" fmla="*/ 208 h 208"/>
                <a:gd name="T80" fmla="*/ 0 w 74"/>
                <a:gd name="T81" fmla="*/ 206 h 208"/>
                <a:gd name="T82" fmla="*/ 0 w 74"/>
                <a:gd name="T83" fmla="*/ 206 h 208"/>
                <a:gd name="T84" fmla="*/ 12 w 74"/>
                <a:gd name="T85" fmla="*/ 204 h 208"/>
                <a:gd name="T86" fmla="*/ 20 w 74"/>
                <a:gd name="T87" fmla="*/ 200 h 208"/>
                <a:gd name="T88" fmla="*/ 22 w 74"/>
                <a:gd name="T89" fmla="*/ 192 h 208"/>
                <a:gd name="T90" fmla="*/ 24 w 74"/>
                <a:gd name="T91" fmla="*/ 182 h 208"/>
                <a:gd name="T92" fmla="*/ 24 w 74"/>
                <a:gd name="T93" fmla="*/ 98 h 208"/>
                <a:gd name="T94" fmla="*/ 24 w 74"/>
                <a:gd name="T95" fmla="*/ 9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208"/>
                <a:gd name="T146" fmla="*/ 74 w 74"/>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208">
                  <a:moveTo>
                    <a:pt x="40" y="0"/>
                  </a:moveTo>
                  <a:lnTo>
                    <a:pt x="40" y="0"/>
                  </a:lnTo>
                  <a:lnTo>
                    <a:pt x="48" y="0"/>
                  </a:lnTo>
                  <a:lnTo>
                    <a:pt x="54" y="6"/>
                  </a:lnTo>
                  <a:lnTo>
                    <a:pt x="58" y="12"/>
                  </a:lnTo>
                  <a:lnTo>
                    <a:pt x="60" y="18"/>
                  </a:lnTo>
                  <a:lnTo>
                    <a:pt x="58" y="26"/>
                  </a:lnTo>
                  <a:lnTo>
                    <a:pt x="54" y="34"/>
                  </a:lnTo>
                  <a:lnTo>
                    <a:pt x="48" y="38"/>
                  </a:lnTo>
                  <a:lnTo>
                    <a:pt x="40" y="40"/>
                  </a:lnTo>
                  <a:lnTo>
                    <a:pt x="32" y="38"/>
                  </a:lnTo>
                  <a:lnTo>
                    <a:pt x="26" y="34"/>
                  </a:lnTo>
                  <a:lnTo>
                    <a:pt x="22" y="26"/>
                  </a:lnTo>
                  <a:lnTo>
                    <a:pt x="20" y="18"/>
                  </a:lnTo>
                  <a:lnTo>
                    <a:pt x="22" y="12"/>
                  </a:lnTo>
                  <a:lnTo>
                    <a:pt x="26" y="6"/>
                  </a:lnTo>
                  <a:lnTo>
                    <a:pt x="32" y="0"/>
                  </a:lnTo>
                  <a:lnTo>
                    <a:pt x="40" y="0"/>
                  </a:lnTo>
                  <a:close/>
                  <a:moveTo>
                    <a:pt x="24" y="98"/>
                  </a:moveTo>
                  <a:lnTo>
                    <a:pt x="24" y="98"/>
                  </a:lnTo>
                  <a:lnTo>
                    <a:pt x="24" y="92"/>
                  </a:lnTo>
                  <a:lnTo>
                    <a:pt x="22" y="86"/>
                  </a:lnTo>
                  <a:lnTo>
                    <a:pt x="20" y="84"/>
                  </a:lnTo>
                  <a:lnTo>
                    <a:pt x="16" y="82"/>
                  </a:lnTo>
                  <a:lnTo>
                    <a:pt x="4" y="80"/>
                  </a:lnTo>
                  <a:lnTo>
                    <a:pt x="30" y="68"/>
                  </a:lnTo>
                  <a:lnTo>
                    <a:pt x="54" y="56"/>
                  </a:lnTo>
                  <a:lnTo>
                    <a:pt x="54" y="182"/>
                  </a:lnTo>
                  <a:lnTo>
                    <a:pt x="56" y="194"/>
                  </a:lnTo>
                  <a:lnTo>
                    <a:pt x="60" y="202"/>
                  </a:lnTo>
                  <a:lnTo>
                    <a:pt x="66" y="204"/>
                  </a:lnTo>
                  <a:lnTo>
                    <a:pt x="74" y="206"/>
                  </a:lnTo>
                  <a:lnTo>
                    <a:pt x="74" y="208"/>
                  </a:lnTo>
                  <a:lnTo>
                    <a:pt x="0" y="208"/>
                  </a:lnTo>
                  <a:lnTo>
                    <a:pt x="0" y="206"/>
                  </a:lnTo>
                  <a:lnTo>
                    <a:pt x="12" y="204"/>
                  </a:lnTo>
                  <a:lnTo>
                    <a:pt x="20" y="200"/>
                  </a:lnTo>
                  <a:lnTo>
                    <a:pt x="22" y="192"/>
                  </a:lnTo>
                  <a:lnTo>
                    <a:pt x="24" y="182"/>
                  </a:lnTo>
                  <a:lnTo>
                    <a:pt x="24" y="98"/>
                  </a:lnTo>
                  <a:close/>
                </a:path>
              </a:pathLst>
            </a:custGeom>
            <a:solidFill>
              <a:srgbClr val="13694E"/>
            </a:solidFill>
            <a:ln w="9525">
              <a:noFill/>
              <a:round/>
              <a:headEnd/>
              <a:tailEnd/>
            </a:ln>
          </p:spPr>
          <p:txBody>
            <a:bodyPr>
              <a:prstTxWarp prst="textNoShape">
                <a:avLst/>
              </a:prstTxWarp>
            </a:bodyPr>
            <a:lstStyle/>
            <a:p>
              <a:endParaRPr lang="en-US"/>
            </a:p>
          </p:txBody>
        </p:sp>
        <p:sp>
          <p:nvSpPr>
            <p:cNvPr id="275472" name="Freeform 15"/>
            <p:cNvSpPr>
              <a:spLocks/>
            </p:cNvSpPr>
            <p:nvPr/>
          </p:nvSpPr>
          <p:spPr bwMode="auto">
            <a:xfrm>
              <a:off x="3679" y="1991"/>
              <a:ext cx="298" cy="566"/>
            </a:xfrm>
            <a:custGeom>
              <a:avLst/>
              <a:gdLst>
                <a:gd name="T0" fmla="*/ 174 w 298"/>
                <a:gd name="T1" fmla="*/ 6 h 566"/>
                <a:gd name="T2" fmla="*/ 288 w 298"/>
                <a:gd name="T3" fmla="*/ 176 h 566"/>
                <a:gd name="T4" fmla="*/ 174 w 298"/>
                <a:gd name="T5" fmla="*/ 214 h 566"/>
                <a:gd name="T6" fmla="*/ 174 w 298"/>
                <a:gd name="T7" fmla="*/ 428 h 566"/>
                <a:gd name="T8" fmla="*/ 178 w 298"/>
                <a:gd name="T9" fmla="*/ 456 h 566"/>
                <a:gd name="T10" fmla="*/ 186 w 298"/>
                <a:gd name="T11" fmla="*/ 476 h 566"/>
                <a:gd name="T12" fmla="*/ 196 w 298"/>
                <a:gd name="T13" fmla="*/ 490 h 566"/>
                <a:gd name="T14" fmla="*/ 212 w 298"/>
                <a:gd name="T15" fmla="*/ 498 h 566"/>
                <a:gd name="T16" fmla="*/ 228 w 298"/>
                <a:gd name="T17" fmla="*/ 498 h 566"/>
                <a:gd name="T18" fmla="*/ 246 w 298"/>
                <a:gd name="T19" fmla="*/ 494 h 566"/>
                <a:gd name="T20" fmla="*/ 264 w 298"/>
                <a:gd name="T21" fmla="*/ 484 h 566"/>
                <a:gd name="T22" fmla="*/ 282 w 298"/>
                <a:gd name="T23" fmla="*/ 466 h 566"/>
                <a:gd name="T24" fmla="*/ 284 w 298"/>
                <a:gd name="T25" fmla="*/ 464 h 566"/>
                <a:gd name="T26" fmla="*/ 290 w 298"/>
                <a:gd name="T27" fmla="*/ 472 h 566"/>
                <a:gd name="T28" fmla="*/ 296 w 298"/>
                <a:gd name="T29" fmla="*/ 480 h 566"/>
                <a:gd name="T30" fmla="*/ 298 w 298"/>
                <a:gd name="T31" fmla="*/ 480 h 566"/>
                <a:gd name="T32" fmla="*/ 266 w 298"/>
                <a:gd name="T33" fmla="*/ 526 h 566"/>
                <a:gd name="T34" fmla="*/ 234 w 298"/>
                <a:gd name="T35" fmla="*/ 550 h 566"/>
                <a:gd name="T36" fmla="*/ 212 w 298"/>
                <a:gd name="T37" fmla="*/ 560 h 566"/>
                <a:gd name="T38" fmla="*/ 188 w 298"/>
                <a:gd name="T39" fmla="*/ 566 h 566"/>
                <a:gd name="T40" fmla="*/ 162 w 298"/>
                <a:gd name="T41" fmla="*/ 566 h 566"/>
                <a:gd name="T42" fmla="*/ 136 w 298"/>
                <a:gd name="T43" fmla="*/ 560 h 566"/>
                <a:gd name="T44" fmla="*/ 122 w 298"/>
                <a:gd name="T45" fmla="*/ 554 h 566"/>
                <a:gd name="T46" fmla="*/ 94 w 298"/>
                <a:gd name="T47" fmla="*/ 540 h 566"/>
                <a:gd name="T48" fmla="*/ 72 w 298"/>
                <a:gd name="T49" fmla="*/ 516 h 566"/>
                <a:gd name="T50" fmla="*/ 56 w 298"/>
                <a:gd name="T51" fmla="*/ 484 h 566"/>
                <a:gd name="T52" fmla="*/ 50 w 298"/>
                <a:gd name="T53" fmla="*/ 444 h 566"/>
                <a:gd name="T54" fmla="*/ 0 w 298"/>
                <a:gd name="T55" fmla="*/ 214 h 566"/>
                <a:gd name="T56" fmla="*/ 0 w 298"/>
                <a:gd name="T57" fmla="*/ 184 h 566"/>
                <a:gd name="T58" fmla="*/ 56 w 298"/>
                <a:gd name="T59" fmla="*/ 162 h 566"/>
                <a:gd name="T60" fmla="*/ 102 w 298"/>
                <a:gd name="T61" fmla="*/ 126 h 566"/>
                <a:gd name="T62" fmla="*/ 122 w 298"/>
                <a:gd name="T63" fmla="*/ 100 h 566"/>
                <a:gd name="T64" fmla="*/ 138 w 298"/>
                <a:gd name="T65" fmla="*/ 72 h 566"/>
                <a:gd name="T66" fmla="*/ 150 w 298"/>
                <a:gd name="T67" fmla="*/ 38 h 566"/>
                <a:gd name="T68" fmla="*/ 160 w 298"/>
                <a:gd name="T69" fmla="*/ 0 h 5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
                <a:gd name="T106" fmla="*/ 0 h 566"/>
                <a:gd name="T107" fmla="*/ 298 w 298"/>
                <a:gd name="T108" fmla="*/ 566 h 5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 h="566">
                  <a:moveTo>
                    <a:pt x="160" y="0"/>
                  </a:moveTo>
                  <a:lnTo>
                    <a:pt x="174" y="6"/>
                  </a:lnTo>
                  <a:lnTo>
                    <a:pt x="174" y="178"/>
                  </a:lnTo>
                  <a:lnTo>
                    <a:pt x="288" y="176"/>
                  </a:lnTo>
                  <a:lnTo>
                    <a:pt x="288" y="214"/>
                  </a:lnTo>
                  <a:lnTo>
                    <a:pt x="174" y="214"/>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4" y="464"/>
                  </a:lnTo>
                  <a:lnTo>
                    <a:pt x="286" y="466"/>
                  </a:lnTo>
                  <a:lnTo>
                    <a:pt x="290" y="472"/>
                  </a:lnTo>
                  <a:lnTo>
                    <a:pt x="294" y="478"/>
                  </a:lnTo>
                  <a:lnTo>
                    <a:pt x="296"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close/>
                </a:path>
              </a:pathLst>
            </a:custGeom>
            <a:solidFill>
              <a:srgbClr val="13694E"/>
            </a:solidFill>
            <a:ln w="9525">
              <a:noFill/>
              <a:round/>
              <a:headEnd/>
              <a:tailEnd/>
            </a:ln>
          </p:spPr>
          <p:txBody>
            <a:bodyPr>
              <a:prstTxWarp prst="textNoShape">
                <a:avLst/>
              </a:prstTxWarp>
            </a:bodyPr>
            <a:lstStyle/>
            <a:p>
              <a:endParaRPr lang="en-US"/>
            </a:p>
          </p:txBody>
        </p:sp>
        <p:sp>
          <p:nvSpPr>
            <p:cNvPr id="275473" name="Freeform 16"/>
            <p:cNvSpPr>
              <a:spLocks noEditPoints="1"/>
            </p:cNvSpPr>
            <p:nvPr/>
          </p:nvSpPr>
          <p:spPr bwMode="auto">
            <a:xfrm>
              <a:off x="3927" y="2163"/>
              <a:ext cx="414" cy="396"/>
            </a:xfrm>
            <a:custGeom>
              <a:avLst/>
              <a:gdLst>
                <a:gd name="T0" fmla="*/ 0 w 414"/>
                <a:gd name="T1" fmla="*/ 212 h 396"/>
                <a:gd name="T2" fmla="*/ 4 w 414"/>
                <a:gd name="T3" fmla="*/ 162 h 396"/>
                <a:gd name="T4" fmla="*/ 16 w 414"/>
                <a:gd name="T5" fmla="*/ 120 h 396"/>
                <a:gd name="T6" fmla="*/ 36 w 414"/>
                <a:gd name="T7" fmla="*/ 84 h 396"/>
                <a:gd name="T8" fmla="*/ 62 w 414"/>
                <a:gd name="T9" fmla="*/ 54 h 396"/>
                <a:gd name="T10" fmla="*/ 96 w 414"/>
                <a:gd name="T11" fmla="*/ 32 h 396"/>
                <a:gd name="T12" fmla="*/ 134 w 414"/>
                <a:gd name="T13" fmla="*/ 14 h 396"/>
                <a:gd name="T14" fmla="*/ 176 w 414"/>
                <a:gd name="T15" fmla="*/ 4 h 396"/>
                <a:gd name="T16" fmla="*/ 222 w 414"/>
                <a:gd name="T17" fmla="*/ 0 h 396"/>
                <a:gd name="T18" fmla="*/ 244 w 414"/>
                <a:gd name="T19" fmla="*/ 0 h 396"/>
                <a:gd name="T20" fmla="*/ 280 w 414"/>
                <a:gd name="T21" fmla="*/ 6 h 396"/>
                <a:gd name="T22" fmla="*/ 312 w 414"/>
                <a:gd name="T23" fmla="*/ 18 h 396"/>
                <a:gd name="T24" fmla="*/ 340 w 414"/>
                <a:gd name="T25" fmla="*/ 36 h 396"/>
                <a:gd name="T26" fmla="*/ 360 w 414"/>
                <a:gd name="T27" fmla="*/ 58 h 396"/>
                <a:gd name="T28" fmla="*/ 376 w 414"/>
                <a:gd name="T29" fmla="*/ 86 h 396"/>
                <a:gd name="T30" fmla="*/ 388 w 414"/>
                <a:gd name="T31" fmla="*/ 118 h 396"/>
                <a:gd name="T32" fmla="*/ 398 w 414"/>
                <a:gd name="T33" fmla="*/ 170 h 396"/>
                <a:gd name="T34" fmla="*/ 128 w 414"/>
                <a:gd name="T35" fmla="*/ 170 h 396"/>
                <a:gd name="T36" fmla="*/ 130 w 414"/>
                <a:gd name="T37" fmla="*/ 202 h 396"/>
                <a:gd name="T38" fmla="*/ 148 w 414"/>
                <a:gd name="T39" fmla="*/ 260 h 396"/>
                <a:gd name="T40" fmla="*/ 170 w 414"/>
                <a:gd name="T41" fmla="*/ 298 h 396"/>
                <a:gd name="T42" fmla="*/ 188 w 414"/>
                <a:gd name="T43" fmla="*/ 316 h 396"/>
                <a:gd name="T44" fmla="*/ 210 w 414"/>
                <a:gd name="T45" fmla="*/ 330 h 396"/>
                <a:gd name="T46" fmla="*/ 234 w 414"/>
                <a:gd name="T47" fmla="*/ 338 h 396"/>
                <a:gd name="T48" fmla="*/ 246 w 414"/>
                <a:gd name="T49" fmla="*/ 340 h 396"/>
                <a:gd name="T50" fmla="*/ 284 w 414"/>
                <a:gd name="T51" fmla="*/ 338 h 396"/>
                <a:gd name="T52" fmla="*/ 320 w 414"/>
                <a:gd name="T53" fmla="*/ 328 h 396"/>
                <a:gd name="T54" fmla="*/ 360 w 414"/>
                <a:gd name="T55" fmla="*/ 302 h 396"/>
                <a:gd name="T56" fmla="*/ 402 w 414"/>
                <a:gd name="T57" fmla="*/ 252 h 396"/>
                <a:gd name="T58" fmla="*/ 414 w 414"/>
                <a:gd name="T59" fmla="*/ 264 h 396"/>
                <a:gd name="T60" fmla="*/ 390 w 414"/>
                <a:gd name="T61" fmla="*/ 314 h 396"/>
                <a:gd name="T62" fmla="*/ 362 w 414"/>
                <a:gd name="T63" fmla="*/ 346 h 396"/>
                <a:gd name="T64" fmla="*/ 338 w 414"/>
                <a:gd name="T65" fmla="*/ 364 h 396"/>
                <a:gd name="T66" fmla="*/ 310 w 414"/>
                <a:gd name="T67" fmla="*/ 380 h 396"/>
                <a:gd name="T68" fmla="*/ 276 w 414"/>
                <a:gd name="T69" fmla="*/ 390 h 396"/>
                <a:gd name="T70" fmla="*/ 238 w 414"/>
                <a:gd name="T71" fmla="*/ 396 h 396"/>
                <a:gd name="T72" fmla="*/ 216 w 414"/>
                <a:gd name="T73" fmla="*/ 396 h 396"/>
                <a:gd name="T74" fmla="*/ 182 w 414"/>
                <a:gd name="T75" fmla="*/ 394 h 396"/>
                <a:gd name="T76" fmla="*/ 148 w 414"/>
                <a:gd name="T77" fmla="*/ 386 h 396"/>
                <a:gd name="T78" fmla="*/ 112 w 414"/>
                <a:gd name="T79" fmla="*/ 372 h 396"/>
                <a:gd name="T80" fmla="*/ 78 w 414"/>
                <a:gd name="T81" fmla="*/ 354 h 396"/>
                <a:gd name="T82" fmla="*/ 48 w 414"/>
                <a:gd name="T83" fmla="*/ 328 h 396"/>
                <a:gd name="T84" fmla="*/ 24 w 414"/>
                <a:gd name="T85" fmla="*/ 296 h 396"/>
                <a:gd name="T86" fmla="*/ 8 w 414"/>
                <a:gd name="T87" fmla="*/ 256 h 396"/>
                <a:gd name="T88" fmla="*/ 0 w 414"/>
                <a:gd name="T89" fmla="*/ 212 h 396"/>
                <a:gd name="T90" fmla="*/ 134 w 414"/>
                <a:gd name="T91" fmla="*/ 132 h 396"/>
                <a:gd name="T92" fmla="*/ 272 w 414"/>
                <a:gd name="T93" fmla="*/ 132 h 396"/>
                <a:gd name="T94" fmla="*/ 268 w 414"/>
                <a:gd name="T95" fmla="*/ 94 h 396"/>
                <a:gd name="T96" fmla="*/ 254 w 414"/>
                <a:gd name="T97" fmla="*/ 62 h 396"/>
                <a:gd name="T98" fmla="*/ 234 w 414"/>
                <a:gd name="T99" fmla="*/ 42 h 396"/>
                <a:gd name="T100" fmla="*/ 208 w 414"/>
                <a:gd name="T101" fmla="*/ 34 h 396"/>
                <a:gd name="T102" fmla="*/ 196 w 414"/>
                <a:gd name="T103" fmla="*/ 36 h 396"/>
                <a:gd name="T104" fmla="*/ 170 w 414"/>
                <a:gd name="T105" fmla="*/ 50 h 396"/>
                <a:gd name="T106" fmla="*/ 148 w 414"/>
                <a:gd name="T107" fmla="*/ 74 h 396"/>
                <a:gd name="T108" fmla="*/ 136 w 414"/>
                <a:gd name="T109" fmla="*/ 110 h 396"/>
                <a:gd name="T110" fmla="*/ 134 w 414"/>
                <a:gd name="T111" fmla="*/ 132 h 3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4"/>
                <a:gd name="T169" fmla="*/ 0 h 396"/>
                <a:gd name="T170" fmla="*/ 414 w 414"/>
                <a:gd name="T171" fmla="*/ 396 h 3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64" y="340"/>
                  </a:lnTo>
                  <a:lnTo>
                    <a:pt x="284" y="338"/>
                  </a:lnTo>
                  <a:lnTo>
                    <a:pt x="302" y="336"/>
                  </a:lnTo>
                  <a:lnTo>
                    <a:pt x="320" y="328"/>
                  </a:lnTo>
                  <a:lnTo>
                    <a:pt x="340" y="318"/>
                  </a:lnTo>
                  <a:lnTo>
                    <a:pt x="360" y="302"/>
                  </a:lnTo>
                  <a:lnTo>
                    <a:pt x="380" y="280"/>
                  </a:lnTo>
                  <a:lnTo>
                    <a:pt x="402" y="252"/>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close/>
                  <a:moveTo>
                    <a:pt x="134" y="132"/>
                  </a:moveTo>
                  <a:lnTo>
                    <a:pt x="272" y="132"/>
                  </a:lnTo>
                  <a:lnTo>
                    <a:pt x="272" y="112"/>
                  </a:lnTo>
                  <a:lnTo>
                    <a:pt x="268" y="94"/>
                  </a:lnTo>
                  <a:lnTo>
                    <a:pt x="262" y="76"/>
                  </a:lnTo>
                  <a:lnTo>
                    <a:pt x="254" y="62"/>
                  </a:lnTo>
                  <a:lnTo>
                    <a:pt x="246" y="50"/>
                  </a:lnTo>
                  <a:lnTo>
                    <a:pt x="234" y="42"/>
                  </a:lnTo>
                  <a:lnTo>
                    <a:pt x="222" y="36"/>
                  </a:lnTo>
                  <a:lnTo>
                    <a:pt x="208" y="34"/>
                  </a:lnTo>
                  <a:lnTo>
                    <a:pt x="196" y="36"/>
                  </a:lnTo>
                  <a:lnTo>
                    <a:pt x="182" y="40"/>
                  </a:lnTo>
                  <a:lnTo>
                    <a:pt x="170" y="50"/>
                  </a:lnTo>
                  <a:lnTo>
                    <a:pt x="158" y="60"/>
                  </a:lnTo>
                  <a:lnTo>
                    <a:pt x="148" y="74"/>
                  </a:lnTo>
                  <a:lnTo>
                    <a:pt x="142" y="92"/>
                  </a:lnTo>
                  <a:lnTo>
                    <a:pt x="136" y="110"/>
                  </a:lnTo>
                  <a:lnTo>
                    <a:pt x="134" y="132"/>
                  </a:lnTo>
                  <a:close/>
                </a:path>
              </a:pathLst>
            </a:custGeom>
            <a:solidFill>
              <a:srgbClr val="13694E"/>
            </a:solidFill>
            <a:ln w="9525">
              <a:noFill/>
              <a:round/>
              <a:headEnd/>
              <a:tailEnd/>
            </a:ln>
          </p:spPr>
          <p:txBody>
            <a:bodyPr>
              <a:prstTxWarp prst="textNoShape">
                <a:avLst/>
              </a:prstTxWarp>
            </a:bodyPr>
            <a:lstStyle/>
            <a:p>
              <a:endParaRPr lang="en-US"/>
            </a:p>
          </p:txBody>
        </p:sp>
        <p:sp>
          <p:nvSpPr>
            <p:cNvPr id="275474" name="Freeform 17"/>
            <p:cNvSpPr>
              <a:spLocks/>
            </p:cNvSpPr>
            <p:nvPr/>
          </p:nvSpPr>
          <p:spPr bwMode="auto">
            <a:xfrm>
              <a:off x="2681" y="1969"/>
              <a:ext cx="668" cy="686"/>
            </a:xfrm>
            <a:custGeom>
              <a:avLst/>
              <a:gdLst>
                <a:gd name="T0" fmla="*/ 408 w 668"/>
                <a:gd name="T1" fmla="*/ 196 h 686"/>
                <a:gd name="T2" fmla="*/ 482 w 668"/>
                <a:gd name="T3" fmla="*/ 152 h 686"/>
                <a:gd name="T4" fmla="*/ 524 w 668"/>
                <a:gd name="T5" fmla="*/ 84 h 686"/>
                <a:gd name="T6" fmla="*/ 552 w 668"/>
                <a:gd name="T7" fmla="*/ 20 h 686"/>
                <a:gd name="T8" fmla="*/ 668 w 668"/>
                <a:gd name="T9" fmla="*/ 238 h 686"/>
                <a:gd name="T10" fmla="*/ 552 w 668"/>
                <a:gd name="T11" fmla="*/ 440 h 686"/>
                <a:gd name="T12" fmla="*/ 566 w 668"/>
                <a:gd name="T13" fmla="*/ 496 h 686"/>
                <a:gd name="T14" fmla="*/ 584 w 668"/>
                <a:gd name="T15" fmla="*/ 512 h 686"/>
                <a:gd name="T16" fmla="*/ 610 w 668"/>
                <a:gd name="T17" fmla="*/ 516 h 686"/>
                <a:gd name="T18" fmla="*/ 656 w 668"/>
                <a:gd name="T19" fmla="*/ 502 h 686"/>
                <a:gd name="T20" fmla="*/ 654 w 668"/>
                <a:gd name="T21" fmla="*/ 542 h 686"/>
                <a:gd name="T22" fmla="*/ 606 w 668"/>
                <a:gd name="T23" fmla="*/ 576 h 686"/>
                <a:gd name="T24" fmla="*/ 550 w 668"/>
                <a:gd name="T25" fmla="*/ 586 h 686"/>
                <a:gd name="T26" fmla="*/ 522 w 668"/>
                <a:gd name="T27" fmla="*/ 584 h 686"/>
                <a:gd name="T28" fmla="*/ 490 w 668"/>
                <a:gd name="T29" fmla="*/ 574 h 686"/>
                <a:gd name="T30" fmla="*/ 458 w 668"/>
                <a:gd name="T31" fmla="*/ 546 h 686"/>
                <a:gd name="T32" fmla="*/ 436 w 668"/>
                <a:gd name="T33" fmla="*/ 480 h 686"/>
                <a:gd name="T34" fmla="*/ 390 w 668"/>
                <a:gd name="T35" fmla="*/ 238 h 686"/>
                <a:gd name="T36" fmla="*/ 388 w 668"/>
                <a:gd name="T37" fmla="*/ 196 h 686"/>
                <a:gd name="T38" fmla="*/ 374 w 668"/>
                <a:gd name="T39" fmla="*/ 140 h 686"/>
                <a:gd name="T40" fmla="*/ 352 w 668"/>
                <a:gd name="T41" fmla="*/ 92 h 686"/>
                <a:gd name="T42" fmla="*/ 320 w 668"/>
                <a:gd name="T43" fmla="*/ 56 h 686"/>
                <a:gd name="T44" fmla="*/ 280 w 668"/>
                <a:gd name="T45" fmla="*/ 36 h 686"/>
                <a:gd name="T46" fmla="*/ 250 w 668"/>
                <a:gd name="T47" fmla="*/ 32 h 686"/>
                <a:gd name="T48" fmla="*/ 198 w 668"/>
                <a:gd name="T49" fmla="*/ 46 h 686"/>
                <a:gd name="T50" fmla="*/ 154 w 668"/>
                <a:gd name="T51" fmla="*/ 86 h 686"/>
                <a:gd name="T52" fmla="*/ 142 w 668"/>
                <a:gd name="T53" fmla="*/ 118 h 686"/>
                <a:gd name="T54" fmla="*/ 142 w 668"/>
                <a:gd name="T55" fmla="*/ 150 h 686"/>
                <a:gd name="T56" fmla="*/ 152 w 668"/>
                <a:gd name="T57" fmla="*/ 176 h 686"/>
                <a:gd name="T58" fmla="*/ 352 w 668"/>
                <a:gd name="T59" fmla="*/ 338 h 686"/>
                <a:gd name="T60" fmla="*/ 384 w 668"/>
                <a:gd name="T61" fmla="*/ 372 h 686"/>
                <a:gd name="T62" fmla="*/ 418 w 668"/>
                <a:gd name="T63" fmla="*/ 456 h 686"/>
                <a:gd name="T64" fmla="*/ 422 w 668"/>
                <a:gd name="T65" fmla="*/ 506 h 686"/>
                <a:gd name="T66" fmla="*/ 414 w 668"/>
                <a:gd name="T67" fmla="*/ 560 h 686"/>
                <a:gd name="T68" fmla="*/ 402 w 668"/>
                <a:gd name="T69" fmla="*/ 588 h 686"/>
                <a:gd name="T70" fmla="*/ 372 w 668"/>
                <a:gd name="T71" fmla="*/ 624 h 686"/>
                <a:gd name="T72" fmla="*/ 302 w 668"/>
                <a:gd name="T73" fmla="*/ 666 h 686"/>
                <a:gd name="T74" fmla="*/ 210 w 668"/>
                <a:gd name="T75" fmla="*/ 686 h 686"/>
                <a:gd name="T76" fmla="*/ 178 w 668"/>
                <a:gd name="T77" fmla="*/ 686 h 686"/>
                <a:gd name="T78" fmla="*/ 90 w 668"/>
                <a:gd name="T79" fmla="*/ 656 h 686"/>
                <a:gd name="T80" fmla="*/ 18 w 668"/>
                <a:gd name="T81" fmla="*/ 590 h 686"/>
                <a:gd name="T82" fmla="*/ 20 w 668"/>
                <a:gd name="T83" fmla="*/ 550 h 686"/>
                <a:gd name="T84" fmla="*/ 72 w 668"/>
                <a:gd name="T85" fmla="*/ 602 h 686"/>
                <a:gd name="T86" fmla="*/ 144 w 668"/>
                <a:gd name="T87" fmla="*/ 632 h 686"/>
                <a:gd name="T88" fmla="*/ 184 w 668"/>
                <a:gd name="T89" fmla="*/ 632 h 686"/>
                <a:gd name="T90" fmla="*/ 214 w 668"/>
                <a:gd name="T91" fmla="*/ 624 h 686"/>
                <a:gd name="T92" fmla="*/ 250 w 668"/>
                <a:gd name="T93" fmla="*/ 598 h 686"/>
                <a:gd name="T94" fmla="*/ 274 w 668"/>
                <a:gd name="T95" fmla="*/ 558 h 686"/>
                <a:gd name="T96" fmla="*/ 280 w 668"/>
                <a:gd name="T97" fmla="*/ 510 h 686"/>
                <a:gd name="T98" fmla="*/ 268 w 668"/>
                <a:gd name="T99" fmla="*/ 462 h 686"/>
                <a:gd name="T100" fmla="*/ 232 w 668"/>
                <a:gd name="T101" fmla="*/ 418 h 686"/>
                <a:gd name="T102" fmla="*/ 64 w 668"/>
                <a:gd name="T103" fmla="*/ 278 h 686"/>
                <a:gd name="T104" fmla="*/ 28 w 668"/>
                <a:gd name="T105" fmla="*/ 224 h 686"/>
                <a:gd name="T106" fmla="*/ 20 w 668"/>
                <a:gd name="T107" fmla="*/ 166 h 686"/>
                <a:gd name="T108" fmla="*/ 34 w 668"/>
                <a:gd name="T109" fmla="*/ 108 h 686"/>
                <a:gd name="T110" fmla="*/ 68 w 668"/>
                <a:gd name="T111" fmla="*/ 60 h 686"/>
                <a:gd name="T112" fmla="*/ 122 w 668"/>
                <a:gd name="T113" fmla="*/ 24 h 686"/>
                <a:gd name="T114" fmla="*/ 170 w 668"/>
                <a:gd name="T115" fmla="*/ 8 h 686"/>
                <a:gd name="T116" fmla="*/ 278 w 668"/>
                <a:gd name="T117" fmla="*/ 0 h 686"/>
                <a:gd name="T118" fmla="*/ 364 w 668"/>
                <a:gd name="T119" fmla="*/ 14 h 686"/>
                <a:gd name="T120" fmla="*/ 408 w 668"/>
                <a:gd name="T121" fmla="*/ 28 h 6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8"/>
                <a:gd name="T184" fmla="*/ 0 h 686"/>
                <a:gd name="T185" fmla="*/ 668 w 668"/>
                <a:gd name="T186" fmla="*/ 686 h 6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8" h="686">
                  <a:moveTo>
                    <a:pt x="408" y="28"/>
                  </a:move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54" y="542"/>
                  </a:lnTo>
                  <a:lnTo>
                    <a:pt x="640" y="556"/>
                  </a:lnTo>
                  <a:lnTo>
                    <a:pt x="624" y="566"/>
                  </a:lnTo>
                  <a:lnTo>
                    <a:pt x="606" y="576"/>
                  </a:lnTo>
                  <a:lnTo>
                    <a:pt x="586" y="580"/>
                  </a:lnTo>
                  <a:lnTo>
                    <a:pt x="568" y="584"/>
                  </a:lnTo>
                  <a:lnTo>
                    <a:pt x="550"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2" y="150"/>
                  </a:lnTo>
                  <a:lnTo>
                    <a:pt x="144" y="158"/>
                  </a:lnTo>
                  <a:lnTo>
                    <a:pt x="148" y="168"/>
                  </a:lnTo>
                  <a:lnTo>
                    <a:pt x="152" y="176"/>
                  </a:lnTo>
                  <a:lnTo>
                    <a:pt x="158" y="184"/>
                  </a:lnTo>
                  <a:lnTo>
                    <a:pt x="176" y="200"/>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prstTxWarp prst="textNoShape">
                <a:avLst/>
              </a:prstTxWarp>
            </a:bodyPr>
            <a:lstStyle/>
            <a:p>
              <a:endParaRPr lang="en-US"/>
            </a:p>
          </p:txBody>
        </p:sp>
        <p:sp>
          <p:nvSpPr>
            <p:cNvPr id="275475" name="Freeform 18"/>
            <p:cNvSpPr>
              <a:spLocks noEditPoints="1"/>
            </p:cNvSpPr>
            <p:nvPr/>
          </p:nvSpPr>
          <p:spPr bwMode="auto">
            <a:xfrm>
              <a:off x="3327" y="2139"/>
              <a:ext cx="402" cy="416"/>
            </a:xfrm>
            <a:custGeom>
              <a:avLst/>
              <a:gdLst>
                <a:gd name="T0" fmla="*/ 234 w 402"/>
                <a:gd name="T1" fmla="*/ 292 h 416"/>
                <a:gd name="T2" fmla="*/ 226 w 402"/>
                <a:gd name="T3" fmla="*/ 332 h 416"/>
                <a:gd name="T4" fmla="*/ 202 w 402"/>
                <a:gd name="T5" fmla="*/ 354 h 416"/>
                <a:gd name="T6" fmla="*/ 176 w 402"/>
                <a:gd name="T7" fmla="*/ 358 h 416"/>
                <a:gd name="T8" fmla="*/ 136 w 402"/>
                <a:gd name="T9" fmla="*/ 346 h 416"/>
                <a:gd name="T10" fmla="*/ 116 w 402"/>
                <a:gd name="T11" fmla="*/ 314 h 416"/>
                <a:gd name="T12" fmla="*/ 114 w 402"/>
                <a:gd name="T13" fmla="*/ 290 h 416"/>
                <a:gd name="T14" fmla="*/ 132 w 402"/>
                <a:gd name="T15" fmla="*/ 246 h 416"/>
                <a:gd name="T16" fmla="*/ 234 w 402"/>
                <a:gd name="T17" fmla="*/ 196 h 416"/>
                <a:gd name="T18" fmla="*/ 24 w 402"/>
                <a:gd name="T19" fmla="*/ 150 h 416"/>
                <a:gd name="T20" fmla="*/ 36 w 402"/>
                <a:gd name="T21" fmla="*/ 96 h 416"/>
                <a:gd name="T22" fmla="*/ 62 w 402"/>
                <a:gd name="T23" fmla="*/ 56 h 416"/>
                <a:gd name="T24" fmla="*/ 98 w 402"/>
                <a:gd name="T25" fmla="*/ 26 h 416"/>
                <a:gd name="T26" fmla="*/ 140 w 402"/>
                <a:gd name="T27" fmla="*/ 8 h 416"/>
                <a:gd name="T28" fmla="*/ 200 w 402"/>
                <a:gd name="T29" fmla="*/ 0 h 416"/>
                <a:gd name="T30" fmla="*/ 280 w 402"/>
                <a:gd name="T31" fmla="*/ 18 h 416"/>
                <a:gd name="T32" fmla="*/ 332 w 402"/>
                <a:gd name="T33" fmla="*/ 58 h 416"/>
                <a:gd name="T34" fmla="*/ 350 w 402"/>
                <a:gd name="T35" fmla="*/ 90 h 416"/>
                <a:gd name="T36" fmla="*/ 354 w 402"/>
                <a:gd name="T37" fmla="*/ 316 h 416"/>
                <a:gd name="T38" fmla="*/ 356 w 402"/>
                <a:gd name="T39" fmla="*/ 338 h 416"/>
                <a:gd name="T40" fmla="*/ 372 w 402"/>
                <a:gd name="T41" fmla="*/ 356 h 416"/>
                <a:gd name="T42" fmla="*/ 402 w 402"/>
                <a:gd name="T43" fmla="*/ 350 h 416"/>
                <a:gd name="T44" fmla="*/ 388 w 402"/>
                <a:gd name="T45" fmla="*/ 376 h 416"/>
                <a:gd name="T46" fmla="*/ 356 w 402"/>
                <a:gd name="T47" fmla="*/ 406 h 416"/>
                <a:gd name="T48" fmla="*/ 320 w 402"/>
                <a:gd name="T49" fmla="*/ 416 h 416"/>
                <a:gd name="T50" fmla="*/ 296 w 402"/>
                <a:gd name="T51" fmla="*/ 414 h 416"/>
                <a:gd name="T52" fmla="*/ 262 w 402"/>
                <a:gd name="T53" fmla="*/ 394 h 416"/>
                <a:gd name="T54" fmla="*/ 238 w 402"/>
                <a:gd name="T55" fmla="*/ 354 h 416"/>
                <a:gd name="T56" fmla="*/ 208 w 402"/>
                <a:gd name="T57" fmla="*/ 380 h 416"/>
                <a:gd name="T58" fmla="*/ 160 w 402"/>
                <a:gd name="T59" fmla="*/ 406 h 416"/>
                <a:gd name="T60" fmla="*/ 108 w 402"/>
                <a:gd name="T61" fmla="*/ 416 h 416"/>
                <a:gd name="T62" fmla="*/ 82 w 402"/>
                <a:gd name="T63" fmla="*/ 414 h 416"/>
                <a:gd name="T64" fmla="*/ 50 w 402"/>
                <a:gd name="T65" fmla="*/ 402 h 416"/>
                <a:gd name="T66" fmla="*/ 16 w 402"/>
                <a:gd name="T67" fmla="*/ 368 h 416"/>
                <a:gd name="T68" fmla="*/ 0 w 402"/>
                <a:gd name="T69" fmla="*/ 316 h 416"/>
                <a:gd name="T70" fmla="*/ 4 w 402"/>
                <a:gd name="T71" fmla="*/ 282 h 416"/>
                <a:gd name="T72" fmla="*/ 30 w 402"/>
                <a:gd name="T73" fmla="*/ 238 h 416"/>
                <a:gd name="T74" fmla="*/ 80 w 402"/>
                <a:gd name="T75" fmla="*/ 212 h 416"/>
                <a:gd name="T76" fmla="*/ 220 w 402"/>
                <a:gd name="T77" fmla="*/ 168 h 416"/>
                <a:gd name="T78" fmla="*/ 230 w 402"/>
                <a:gd name="T79" fmla="*/ 156 h 416"/>
                <a:gd name="T80" fmla="*/ 228 w 402"/>
                <a:gd name="T81" fmla="*/ 120 h 416"/>
                <a:gd name="T82" fmla="*/ 194 w 402"/>
                <a:gd name="T83" fmla="*/ 88 h 416"/>
                <a:gd name="T84" fmla="*/ 170 w 402"/>
                <a:gd name="T85" fmla="*/ 80 h 416"/>
                <a:gd name="T86" fmla="*/ 122 w 402"/>
                <a:gd name="T87" fmla="*/ 80 h 416"/>
                <a:gd name="T88" fmla="*/ 58 w 402"/>
                <a:gd name="T89" fmla="*/ 110 h 416"/>
                <a:gd name="T90" fmla="*/ 24 w 402"/>
                <a:gd name="T91" fmla="*/ 150 h 4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2"/>
                <a:gd name="T139" fmla="*/ 0 h 416"/>
                <a:gd name="T140" fmla="*/ 402 w 402"/>
                <a:gd name="T141" fmla="*/ 416 h 4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2" h="416">
                  <a:moveTo>
                    <a:pt x="234" y="196"/>
                  </a:moveTo>
                  <a:lnTo>
                    <a:pt x="234" y="292"/>
                  </a:lnTo>
                  <a:lnTo>
                    <a:pt x="234" y="308"/>
                  </a:lnTo>
                  <a:lnTo>
                    <a:pt x="230" y="320"/>
                  </a:lnTo>
                  <a:lnTo>
                    <a:pt x="226" y="332"/>
                  </a:lnTo>
                  <a:lnTo>
                    <a:pt x="220" y="342"/>
                  </a:lnTo>
                  <a:lnTo>
                    <a:pt x="212" y="348"/>
                  </a:lnTo>
                  <a:lnTo>
                    <a:pt x="202" y="354"/>
                  </a:lnTo>
                  <a:lnTo>
                    <a:pt x="190" y="358"/>
                  </a:lnTo>
                  <a:lnTo>
                    <a:pt x="176" y="358"/>
                  </a:lnTo>
                  <a:lnTo>
                    <a:pt x="160" y="358"/>
                  </a:lnTo>
                  <a:lnTo>
                    <a:pt x="146" y="352"/>
                  </a:lnTo>
                  <a:lnTo>
                    <a:pt x="136" y="346"/>
                  </a:lnTo>
                  <a:lnTo>
                    <a:pt x="128" y="336"/>
                  </a:lnTo>
                  <a:lnTo>
                    <a:pt x="120" y="326"/>
                  </a:lnTo>
                  <a:lnTo>
                    <a:pt x="116" y="314"/>
                  </a:lnTo>
                  <a:lnTo>
                    <a:pt x="114" y="302"/>
                  </a:lnTo>
                  <a:lnTo>
                    <a:pt x="114" y="290"/>
                  </a:lnTo>
                  <a:lnTo>
                    <a:pt x="116" y="272"/>
                  </a:lnTo>
                  <a:lnTo>
                    <a:pt x="122" y="258"/>
                  </a:lnTo>
                  <a:lnTo>
                    <a:pt x="132" y="246"/>
                  </a:lnTo>
                  <a:lnTo>
                    <a:pt x="138" y="242"/>
                  </a:lnTo>
                  <a:lnTo>
                    <a:pt x="144" y="238"/>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28"/>
                  </a:lnTo>
                  <a:lnTo>
                    <a:pt x="356" y="338"/>
                  </a:lnTo>
                  <a:lnTo>
                    <a:pt x="360" y="346"/>
                  </a:lnTo>
                  <a:lnTo>
                    <a:pt x="366" y="352"/>
                  </a:lnTo>
                  <a:lnTo>
                    <a:pt x="372" y="356"/>
                  </a:lnTo>
                  <a:lnTo>
                    <a:pt x="380" y="356"/>
                  </a:lnTo>
                  <a:lnTo>
                    <a:pt x="390" y="356"/>
                  </a:lnTo>
                  <a:lnTo>
                    <a:pt x="402" y="350"/>
                  </a:lnTo>
                  <a:lnTo>
                    <a:pt x="396" y="364"/>
                  </a:lnTo>
                  <a:lnTo>
                    <a:pt x="388" y="376"/>
                  </a:lnTo>
                  <a:lnTo>
                    <a:pt x="378" y="388"/>
                  </a:lnTo>
                  <a:lnTo>
                    <a:pt x="368" y="398"/>
                  </a:lnTo>
                  <a:lnTo>
                    <a:pt x="356" y="406"/>
                  </a:lnTo>
                  <a:lnTo>
                    <a:pt x="344" y="412"/>
                  </a:lnTo>
                  <a:lnTo>
                    <a:pt x="332" y="416"/>
                  </a:lnTo>
                  <a:lnTo>
                    <a:pt x="320" y="416"/>
                  </a:lnTo>
                  <a:lnTo>
                    <a:pt x="308" y="416"/>
                  </a:lnTo>
                  <a:lnTo>
                    <a:pt x="296" y="414"/>
                  </a:lnTo>
                  <a:lnTo>
                    <a:pt x="284" y="408"/>
                  </a:lnTo>
                  <a:lnTo>
                    <a:pt x="272" y="402"/>
                  </a:lnTo>
                  <a:lnTo>
                    <a:pt x="262" y="394"/>
                  </a:lnTo>
                  <a:lnTo>
                    <a:pt x="254" y="382"/>
                  </a:lnTo>
                  <a:lnTo>
                    <a:pt x="244" y="370"/>
                  </a:lnTo>
                  <a:lnTo>
                    <a:pt x="238" y="354"/>
                  </a:lnTo>
                  <a:lnTo>
                    <a:pt x="222" y="368"/>
                  </a:lnTo>
                  <a:lnTo>
                    <a:pt x="208" y="380"/>
                  </a:lnTo>
                  <a:lnTo>
                    <a:pt x="192" y="390"/>
                  </a:lnTo>
                  <a:lnTo>
                    <a:pt x="176" y="400"/>
                  </a:lnTo>
                  <a:lnTo>
                    <a:pt x="160" y="406"/>
                  </a:lnTo>
                  <a:lnTo>
                    <a:pt x="142" y="410"/>
                  </a:lnTo>
                  <a:lnTo>
                    <a:pt x="126" y="414"/>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298"/>
                  </a:lnTo>
                  <a:lnTo>
                    <a:pt x="4" y="282"/>
                  </a:lnTo>
                  <a:lnTo>
                    <a:pt x="10" y="266"/>
                  </a:lnTo>
                  <a:lnTo>
                    <a:pt x="18" y="252"/>
                  </a:lnTo>
                  <a:lnTo>
                    <a:pt x="30" y="238"/>
                  </a:lnTo>
                  <a:lnTo>
                    <a:pt x="44" y="228"/>
                  </a:lnTo>
                  <a:lnTo>
                    <a:pt x="62" y="218"/>
                  </a:lnTo>
                  <a:lnTo>
                    <a:pt x="80" y="212"/>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close/>
                </a:path>
              </a:pathLst>
            </a:custGeom>
            <a:solidFill>
              <a:srgbClr val="13694E"/>
            </a:solidFill>
            <a:ln w="9525">
              <a:noFill/>
              <a:round/>
              <a:headEnd/>
              <a:tailEnd/>
            </a:ln>
          </p:spPr>
          <p:txBody>
            <a:bodyPr>
              <a:prstTxWarp prst="textNoShape">
                <a:avLst/>
              </a:prstTxWarp>
            </a:bodyPr>
            <a:lstStyle/>
            <a:p>
              <a:endParaRPr lang="en-US"/>
            </a:p>
          </p:txBody>
        </p:sp>
        <p:sp>
          <p:nvSpPr>
            <p:cNvPr id="275476" name="Freeform 19"/>
            <p:cNvSpPr>
              <a:spLocks/>
            </p:cNvSpPr>
            <p:nvPr/>
          </p:nvSpPr>
          <p:spPr bwMode="auto">
            <a:xfrm>
              <a:off x="1277" y="1469"/>
              <a:ext cx="514" cy="544"/>
            </a:xfrm>
            <a:custGeom>
              <a:avLst/>
              <a:gdLst>
                <a:gd name="T0" fmla="*/ 514 w 514"/>
                <a:gd name="T1" fmla="*/ 418 h 544"/>
                <a:gd name="T2" fmla="*/ 474 w 514"/>
                <a:gd name="T3" fmla="*/ 460 h 544"/>
                <a:gd name="T4" fmla="*/ 422 w 514"/>
                <a:gd name="T5" fmla="*/ 500 h 544"/>
                <a:gd name="T6" fmla="*/ 376 w 514"/>
                <a:gd name="T7" fmla="*/ 524 h 544"/>
                <a:gd name="T8" fmla="*/ 342 w 514"/>
                <a:gd name="T9" fmla="*/ 536 h 544"/>
                <a:gd name="T10" fmla="*/ 304 w 514"/>
                <a:gd name="T11" fmla="*/ 542 h 544"/>
                <a:gd name="T12" fmla="*/ 284 w 514"/>
                <a:gd name="T13" fmla="*/ 544 h 544"/>
                <a:gd name="T14" fmla="*/ 240 w 514"/>
                <a:gd name="T15" fmla="*/ 542 h 544"/>
                <a:gd name="T16" fmla="*/ 194 w 514"/>
                <a:gd name="T17" fmla="*/ 532 h 544"/>
                <a:gd name="T18" fmla="*/ 146 w 514"/>
                <a:gd name="T19" fmla="*/ 514 h 544"/>
                <a:gd name="T20" fmla="*/ 100 w 514"/>
                <a:gd name="T21" fmla="*/ 488 h 544"/>
                <a:gd name="T22" fmla="*/ 60 w 514"/>
                <a:gd name="T23" fmla="*/ 450 h 544"/>
                <a:gd name="T24" fmla="*/ 28 w 514"/>
                <a:gd name="T25" fmla="*/ 404 h 544"/>
                <a:gd name="T26" fmla="*/ 6 w 514"/>
                <a:gd name="T27" fmla="*/ 344 h 544"/>
                <a:gd name="T28" fmla="*/ 0 w 514"/>
                <a:gd name="T29" fmla="*/ 272 h 544"/>
                <a:gd name="T30" fmla="*/ 2 w 514"/>
                <a:gd name="T31" fmla="*/ 234 h 544"/>
                <a:gd name="T32" fmla="*/ 20 w 514"/>
                <a:gd name="T33" fmla="*/ 168 h 544"/>
                <a:gd name="T34" fmla="*/ 52 w 514"/>
                <a:gd name="T35" fmla="*/ 114 h 544"/>
                <a:gd name="T36" fmla="*/ 92 w 514"/>
                <a:gd name="T37" fmla="*/ 74 h 544"/>
                <a:gd name="T38" fmla="*/ 136 w 514"/>
                <a:gd name="T39" fmla="*/ 42 h 544"/>
                <a:gd name="T40" fmla="*/ 184 w 514"/>
                <a:gd name="T41" fmla="*/ 22 h 544"/>
                <a:gd name="T42" fmla="*/ 230 w 514"/>
                <a:gd name="T43" fmla="*/ 8 h 544"/>
                <a:gd name="T44" fmla="*/ 272 w 514"/>
                <a:gd name="T45" fmla="*/ 2 h 544"/>
                <a:gd name="T46" fmla="*/ 288 w 514"/>
                <a:gd name="T47" fmla="*/ 0 h 544"/>
                <a:gd name="T48" fmla="*/ 342 w 514"/>
                <a:gd name="T49" fmla="*/ 4 h 544"/>
                <a:gd name="T50" fmla="*/ 394 w 514"/>
                <a:gd name="T51" fmla="*/ 14 h 544"/>
                <a:gd name="T52" fmla="*/ 456 w 514"/>
                <a:gd name="T53" fmla="*/ 32 h 544"/>
                <a:gd name="T54" fmla="*/ 466 w 514"/>
                <a:gd name="T55" fmla="*/ 30 h 544"/>
                <a:gd name="T56" fmla="*/ 480 w 514"/>
                <a:gd name="T57" fmla="*/ 16 h 544"/>
                <a:gd name="T58" fmla="*/ 502 w 514"/>
                <a:gd name="T59" fmla="*/ 8 h 544"/>
                <a:gd name="T60" fmla="*/ 482 w 514"/>
                <a:gd name="T61" fmla="*/ 202 h 544"/>
                <a:gd name="T62" fmla="*/ 478 w 514"/>
                <a:gd name="T63" fmla="*/ 180 h 544"/>
                <a:gd name="T64" fmla="*/ 464 w 514"/>
                <a:gd name="T65" fmla="*/ 128 h 544"/>
                <a:gd name="T66" fmla="*/ 450 w 514"/>
                <a:gd name="T67" fmla="*/ 102 h 544"/>
                <a:gd name="T68" fmla="*/ 430 w 514"/>
                <a:gd name="T69" fmla="*/ 78 h 544"/>
                <a:gd name="T70" fmla="*/ 402 w 514"/>
                <a:gd name="T71" fmla="*/ 58 h 544"/>
                <a:gd name="T72" fmla="*/ 368 w 514"/>
                <a:gd name="T73" fmla="*/ 44 h 544"/>
                <a:gd name="T74" fmla="*/ 322 w 514"/>
                <a:gd name="T75" fmla="*/ 40 h 544"/>
                <a:gd name="T76" fmla="*/ 300 w 514"/>
                <a:gd name="T77" fmla="*/ 40 h 544"/>
                <a:gd name="T78" fmla="*/ 262 w 514"/>
                <a:gd name="T79" fmla="*/ 48 h 544"/>
                <a:gd name="T80" fmla="*/ 230 w 514"/>
                <a:gd name="T81" fmla="*/ 66 h 544"/>
                <a:gd name="T82" fmla="*/ 202 w 514"/>
                <a:gd name="T83" fmla="*/ 90 h 544"/>
                <a:gd name="T84" fmla="*/ 180 w 514"/>
                <a:gd name="T85" fmla="*/ 120 h 544"/>
                <a:gd name="T86" fmla="*/ 164 w 514"/>
                <a:gd name="T87" fmla="*/ 156 h 544"/>
                <a:gd name="T88" fmla="*/ 152 w 514"/>
                <a:gd name="T89" fmla="*/ 194 h 544"/>
                <a:gd name="T90" fmla="*/ 146 w 514"/>
                <a:gd name="T91" fmla="*/ 234 h 544"/>
                <a:gd name="T92" fmla="*/ 146 w 514"/>
                <a:gd name="T93" fmla="*/ 274 h 544"/>
                <a:gd name="T94" fmla="*/ 152 w 514"/>
                <a:gd name="T95" fmla="*/ 316 h 544"/>
                <a:gd name="T96" fmla="*/ 162 w 514"/>
                <a:gd name="T97" fmla="*/ 354 h 544"/>
                <a:gd name="T98" fmla="*/ 178 w 514"/>
                <a:gd name="T99" fmla="*/ 390 h 544"/>
                <a:gd name="T100" fmla="*/ 200 w 514"/>
                <a:gd name="T101" fmla="*/ 422 h 544"/>
                <a:gd name="T102" fmla="*/ 226 w 514"/>
                <a:gd name="T103" fmla="*/ 448 h 544"/>
                <a:gd name="T104" fmla="*/ 258 w 514"/>
                <a:gd name="T105" fmla="*/ 468 h 544"/>
                <a:gd name="T106" fmla="*/ 296 w 514"/>
                <a:gd name="T107" fmla="*/ 480 h 544"/>
                <a:gd name="T108" fmla="*/ 316 w 514"/>
                <a:gd name="T109" fmla="*/ 482 h 544"/>
                <a:gd name="T110" fmla="*/ 356 w 514"/>
                <a:gd name="T111" fmla="*/ 478 h 544"/>
                <a:gd name="T112" fmla="*/ 404 w 514"/>
                <a:gd name="T113" fmla="*/ 464 h 544"/>
                <a:gd name="T114" fmla="*/ 454 w 514"/>
                <a:gd name="T115" fmla="*/ 434 h 544"/>
                <a:gd name="T116" fmla="*/ 500 w 514"/>
                <a:gd name="T117" fmla="*/ 388 h 544"/>
                <a:gd name="T118" fmla="*/ 514 w 514"/>
                <a:gd name="T119" fmla="*/ 418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4"/>
                <a:gd name="T181" fmla="*/ 0 h 544"/>
                <a:gd name="T182" fmla="*/ 514 w 514"/>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314" y="2"/>
                  </a:lnTo>
                  <a:lnTo>
                    <a:pt x="342" y="4"/>
                  </a:lnTo>
                  <a:lnTo>
                    <a:pt x="368" y="8"/>
                  </a:lnTo>
                  <a:lnTo>
                    <a:pt x="394" y="14"/>
                  </a:lnTo>
                  <a:lnTo>
                    <a:pt x="434" y="26"/>
                  </a:lnTo>
                  <a:lnTo>
                    <a:pt x="456" y="32"/>
                  </a:lnTo>
                  <a:lnTo>
                    <a:pt x="466" y="30"/>
                  </a:lnTo>
                  <a:lnTo>
                    <a:pt x="474" y="24"/>
                  </a:lnTo>
                  <a:lnTo>
                    <a:pt x="480" y="16"/>
                  </a:lnTo>
                  <a:lnTo>
                    <a:pt x="484" y="8"/>
                  </a:lnTo>
                  <a:lnTo>
                    <a:pt x="502" y="8"/>
                  </a:lnTo>
                  <a:lnTo>
                    <a:pt x="502" y="196"/>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34" y="482"/>
                  </a:lnTo>
                  <a:lnTo>
                    <a:pt x="356" y="478"/>
                  </a:lnTo>
                  <a:lnTo>
                    <a:pt x="380" y="472"/>
                  </a:lnTo>
                  <a:lnTo>
                    <a:pt x="404" y="464"/>
                  </a:lnTo>
                  <a:lnTo>
                    <a:pt x="428" y="450"/>
                  </a:lnTo>
                  <a:lnTo>
                    <a:pt x="454" y="434"/>
                  </a:lnTo>
                  <a:lnTo>
                    <a:pt x="478" y="414"/>
                  </a:lnTo>
                  <a:lnTo>
                    <a:pt x="500" y="388"/>
                  </a:lnTo>
                  <a:lnTo>
                    <a:pt x="514" y="418"/>
                  </a:lnTo>
                  <a:close/>
                </a:path>
              </a:pathLst>
            </a:custGeom>
            <a:solidFill>
              <a:srgbClr val="13694E"/>
            </a:solidFill>
            <a:ln w="9525">
              <a:noFill/>
              <a:round/>
              <a:headEnd/>
              <a:tailEnd/>
            </a:ln>
          </p:spPr>
          <p:txBody>
            <a:bodyPr>
              <a:prstTxWarp prst="textNoShape">
                <a:avLst/>
              </a:prstTxWarp>
            </a:bodyPr>
            <a:lstStyle/>
            <a:p>
              <a:endParaRPr lang="en-US"/>
            </a:p>
          </p:txBody>
        </p:sp>
        <p:sp>
          <p:nvSpPr>
            <p:cNvPr id="275477" name="Freeform 20"/>
            <p:cNvSpPr>
              <a:spLocks noEditPoints="1"/>
            </p:cNvSpPr>
            <p:nvPr/>
          </p:nvSpPr>
          <p:spPr bwMode="auto">
            <a:xfrm>
              <a:off x="1751" y="1577"/>
              <a:ext cx="488" cy="430"/>
            </a:xfrm>
            <a:custGeom>
              <a:avLst/>
              <a:gdLst>
                <a:gd name="T0" fmla="*/ 270 w 488"/>
                <a:gd name="T1" fmla="*/ 2 h 430"/>
                <a:gd name="T2" fmla="*/ 338 w 488"/>
                <a:gd name="T3" fmla="*/ 18 h 430"/>
                <a:gd name="T4" fmla="*/ 400 w 488"/>
                <a:gd name="T5" fmla="*/ 50 h 430"/>
                <a:gd name="T6" fmla="*/ 446 w 488"/>
                <a:gd name="T7" fmla="*/ 96 h 430"/>
                <a:gd name="T8" fmla="*/ 478 w 488"/>
                <a:gd name="T9" fmla="*/ 152 h 430"/>
                <a:gd name="T10" fmla="*/ 488 w 488"/>
                <a:gd name="T11" fmla="*/ 216 h 430"/>
                <a:gd name="T12" fmla="*/ 484 w 488"/>
                <a:gd name="T13" fmla="*/ 258 h 430"/>
                <a:gd name="T14" fmla="*/ 458 w 488"/>
                <a:gd name="T15" fmla="*/ 318 h 430"/>
                <a:gd name="T16" fmla="*/ 416 w 488"/>
                <a:gd name="T17" fmla="*/ 368 h 430"/>
                <a:gd name="T18" fmla="*/ 360 w 488"/>
                <a:gd name="T19" fmla="*/ 406 h 430"/>
                <a:gd name="T20" fmla="*/ 294 w 488"/>
                <a:gd name="T21" fmla="*/ 426 h 430"/>
                <a:gd name="T22" fmla="*/ 244 w 488"/>
                <a:gd name="T23" fmla="*/ 430 h 430"/>
                <a:gd name="T24" fmla="*/ 172 w 488"/>
                <a:gd name="T25" fmla="*/ 422 h 430"/>
                <a:gd name="T26" fmla="*/ 108 w 488"/>
                <a:gd name="T27" fmla="*/ 394 h 430"/>
                <a:gd name="T28" fmla="*/ 56 w 488"/>
                <a:gd name="T29" fmla="*/ 352 h 430"/>
                <a:gd name="T30" fmla="*/ 20 w 488"/>
                <a:gd name="T31" fmla="*/ 300 h 430"/>
                <a:gd name="T32" fmla="*/ 2 w 488"/>
                <a:gd name="T33" fmla="*/ 238 h 430"/>
                <a:gd name="T34" fmla="*/ 2 w 488"/>
                <a:gd name="T35" fmla="*/ 194 h 430"/>
                <a:gd name="T36" fmla="*/ 20 w 488"/>
                <a:gd name="T37" fmla="*/ 132 h 430"/>
                <a:gd name="T38" fmla="*/ 56 w 488"/>
                <a:gd name="T39" fmla="*/ 78 h 430"/>
                <a:gd name="T40" fmla="*/ 108 w 488"/>
                <a:gd name="T41" fmla="*/ 38 h 430"/>
                <a:gd name="T42" fmla="*/ 172 w 488"/>
                <a:gd name="T43" fmla="*/ 10 h 430"/>
                <a:gd name="T44" fmla="*/ 244 w 488"/>
                <a:gd name="T45" fmla="*/ 0 h 430"/>
                <a:gd name="T46" fmla="*/ 242 w 488"/>
                <a:gd name="T47" fmla="*/ 34 h 430"/>
                <a:gd name="T48" fmla="*/ 278 w 488"/>
                <a:gd name="T49" fmla="*/ 42 h 430"/>
                <a:gd name="T50" fmla="*/ 310 w 488"/>
                <a:gd name="T51" fmla="*/ 66 h 430"/>
                <a:gd name="T52" fmla="*/ 336 w 488"/>
                <a:gd name="T53" fmla="*/ 100 h 430"/>
                <a:gd name="T54" fmla="*/ 354 w 488"/>
                <a:gd name="T55" fmla="*/ 144 h 430"/>
                <a:gd name="T56" fmla="*/ 362 w 488"/>
                <a:gd name="T57" fmla="*/ 196 h 430"/>
                <a:gd name="T58" fmla="*/ 362 w 488"/>
                <a:gd name="T59" fmla="*/ 232 h 430"/>
                <a:gd name="T60" fmla="*/ 354 w 488"/>
                <a:gd name="T61" fmla="*/ 284 h 430"/>
                <a:gd name="T62" fmla="*/ 336 w 488"/>
                <a:gd name="T63" fmla="*/ 328 h 430"/>
                <a:gd name="T64" fmla="*/ 310 w 488"/>
                <a:gd name="T65" fmla="*/ 362 h 430"/>
                <a:gd name="T66" fmla="*/ 278 w 488"/>
                <a:gd name="T67" fmla="*/ 384 h 430"/>
                <a:gd name="T68" fmla="*/ 242 w 488"/>
                <a:gd name="T69" fmla="*/ 392 h 430"/>
                <a:gd name="T70" fmla="*/ 218 w 488"/>
                <a:gd name="T71" fmla="*/ 388 h 430"/>
                <a:gd name="T72" fmla="*/ 186 w 488"/>
                <a:gd name="T73" fmla="*/ 370 h 430"/>
                <a:gd name="T74" fmla="*/ 158 w 488"/>
                <a:gd name="T75" fmla="*/ 340 h 430"/>
                <a:gd name="T76" fmla="*/ 136 w 488"/>
                <a:gd name="T77" fmla="*/ 298 h 430"/>
                <a:gd name="T78" fmla="*/ 124 w 488"/>
                <a:gd name="T79" fmla="*/ 250 h 430"/>
                <a:gd name="T80" fmla="*/ 122 w 488"/>
                <a:gd name="T81" fmla="*/ 214 h 430"/>
                <a:gd name="T82" fmla="*/ 128 w 488"/>
                <a:gd name="T83" fmla="*/ 160 h 430"/>
                <a:gd name="T84" fmla="*/ 142 w 488"/>
                <a:gd name="T85" fmla="*/ 114 h 430"/>
                <a:gd name="T86" fmla="*/ 166 w 488"/>
                <a:gd name="T87" fmla="*/ 76 h 430"/>
                <a:gd name="T88" fmla="*/ 196 w 488"/>
                <a:gd name="T89" fmla="*/ 48 h 430"/>
                <a:gd name="T90" fmla="*/ 230 w 488"/>
                <a:gd name="T91" fmla="*/ 36 h 4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30"/>
                <a:gd name="T140" fmla="*/ 488 w 488"/>
                <a:gd name="T141" fmla="*/ 430 h 4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close/>
                </a:path>
              </a:pathLst>
            </a:custGeom>
            <a:solidFill>
              <a:srgbClr val="13694E"/>
            </a:solidFill>
            <a:ln w="9525">
              <a:noFill/>
              <a:round/>
              <a:headEnd/>
              <a:tailEnd/>
            </a:ln>
          </p:spPr>
          <p:txBody>
            <a:bodyPr>
              <a:prstTxWarp prst="textNoShape">
                <a:avLst/>
              </a:prstTxWarp>
            </a:bodyPr>
            <a:lstStyle/>
            <a:p>
              <a:endParaRPr lang="en-US"/>
            </a:p>
          </p:txBody>
        </p:sp>
        <p:sp>
          <p:nvSpPr>
            <p:cNvPr id="275478" name="Freeform 21"/>
            <p:cNvSpPr>
              <a:spLocks noEditPoints="1"/>
            </p:cNvSpPr>
            <p:nvPr/>
          </p:nvSpPr>
          <p:spPr bwMode="auto">
            <a:xfrm>
              <a:off x="2395" y="1577"/>
              <a:ext cx="488" cy="430"/>
            </a:xfrm>
            <a:custGeom>
              <a:avLst/>
              <a:gdLst>
                <a:gd name="T0" fmla="*/ 270 w 488"/>
                <a:gd name="T1" fmla="*/ 2 h 430"/>
                <a:gd name="T2" fmla="*/ 338 w 488"/>
                <a:gd name="T3" fmla="*/ 18 h 430"/>
                <a:gd name="T4" fmla="*/ 400 w 488"/>
                <a:gd name="T5" fmla="*/ 50 h 430"/>
                <a:gd name="T6" fmla="*/ 446 w 488"/>
                <a:gd name="T7" fmla="*/ 96 h 430"/>
                <a:gd name="T8" fmla="*/ 478 w 488"/>
                <a:gd name="T9" fmla="*/ 152 h 430"/>
                <a:gd name="T10" fmla="*/ 488 w 488"/>
                <a:gd name="T11" fmla="*/ 216 h 430"/>
                <a:gd name="T12" fmla="*/ 484 w 488"/>
                <a:gd name="T13" fmla="*/ 258 h 430"/>
                <a:gd name="T14" fmla="*/ 458 w 488"/>
                <a:gd name="T15" fmla="*/ 318 h 430"/>
                <a:gd name="T16" fmla="*/ 416 w 488"/>
                <a:gd name="T17" fmla="*/ 368 h 430"/>
                <a:gd name="T18" fmla="*/ 360 w 488"/>
                <a:gd name="T19" fmla="*/ 406 h 430"/>
                <a:gd name="T20" fmla="*/ 294 w 488"/>
                <a:gd name="T21" fmla="*/ 426 h 430"/>
                <a:gd name="T22" fmla="*/ 244 w 488"/>
                <a:gd name="T23" fmla="*/ 430 h 430"/>
                <a:gd name="T24" fmla="*/ 172 w 488"/>
                <a:gd name="T25" fmla="*/ 422 h 430"/>
                <a:gd name="T26" fmla="*/ 108 w 488"/>
                <a:gd name="T27" fmla="*/ 394 h 430"/>
                <a:gd name="T28" fmla="*/ 56 w 488"/>
                <a:gd name="T29" fmla="*/ 352 h 430"/>
                <a:gd name="T30" fmla="*/ 20 w 488"/>
                <a:gd name="T31" fmla="*/ 300 h 430"/>
                <a:gd name="T32" fmla="*/ 2 w 488"/>
                <a:gd name="T33" fmla="*/ 238 h 430"/>
                <a:gd name="T34" fmla="*/ 2 w 488"/>
                <a:gd name="T35" fmla="*/ 194 h 430"/>
                <a:gd name="T36" fmla="*/ 20 w 488"/>
                <a:gd name="T37" fmla="*/ 132 h 430"/>
                <a:gd name="T38" fmla="*/ 56 w 488"/>
                <a:gd name="T39" fmla="*/ 78 h 430"/>
                <a:gd name="T40" fmla="*/ 108 w 488"/>
                <a:gd name="T41" fmla="*/ 38 h 430"/>
                <a:gd name="T42" fmla="*/ 172 w 488"/>
                <a:gd name="T43" fmla="*/ 10 h 430"/>
                <a:gd name="T44" fmla="*/ 244 w 488"/>
                <a:gd name="T45" fmla="*/ 0 h 430"/>
                <a:gd name="T46" fmla="*/ 242 w 488"/>
                <a:gd name="T47" fmla="*/ 34 h 430"/>
                <a:gd name="T48" fmla="*/ 278 w 488"/>
                <a:gd name="T49" fmla="*/ 42 h 430"/>
                <a:gd name="T50" fmla="*/ 310 w 488"/>
                <a:gd name="T51" fmla="*/ 66 h 430"/>
                <a:gd name="T52" fmla="*/ 334 w 488"/>
                <a:gd name="T53" fmla="*/ 100 h 430"/>
                <a:gd name="T54" fmla="*/ 354 w 488"/>
                <a:gd name="T55" fmla="*/ 144 h 430"/>
                <a:gd name="T56" fmla="*/ 362 w 488"/>
                <a:gd name="T57" fmla="*/ 196 h 430"/>
                <a:gd name="T58" fmla="*/ 362 w 488"/>
                <a:gd name="T59" fmla="*/ 232 h 430"/>
                <a:gd name="T60" fmla="*/ 354 w 488"/>
                <a:gd name="T61" fmla="*/ 284 h 430"/>
                <a:gd name="T62" fmla="*/ 334 w 488"/>
                <a:gd name="T63" fmla="*/ 328 h 430"/>
                <a:gd name="T64" fmla="*/ 310 w 488"/>
                <a:gd name="T65" fmla="*/ 362 h 430"/>
                <a:gd name="T66" fmla="*/ 278 w 488"/>
                <a:gd name="T67" fmla="*/ 384 h 430"/>
                <a:gd name="T68" fmla="*/ 242 w 488"/>
                <a:gd name="T69" fmla="*/ 392 h 430"/>
                <a:gd name="T70" fmla="*/ 218 w 488"/>
                <a:gd name="T71" fmla="*/ 388 h 430"/>
                <a:gd name="T72" fmla="*/ 186 w 488"/>
                <a:gd name="T73" fmla="*/ 370 h 430"/>
                <a:gd name="T74" fmla="*/ 158 w 488"/>
                <a:gd name="T75" fmla="*/ 340 h 430"/>
                <a:gd name="T76" fmla="*/ 136 w 488"/>
                <a:gd name="T77" fmla="*/ 298 h 430"/>
                <a:gd name="T78" fmla="*/ 124 w 488"/>
                <a:gd name="T79" fmla="*/ 250 h 430"/>
                <a:gd name="T80" fmla="*/ 122 w 488"/>
                <a:gd name="T81" fmla="*/ 214 h 430"/>
                <a:gd name="T82" fmla="*/ 128 w 488"/>
                <a:gd name="T83" fmla="*/ 160 h 430"/>
                <a:gd name="T84" fmla="*/ 142 w 488"/>
                <a:gd name="T85" fmla="*/ 114 h 430"/>
                <a:gd name="T86" fmla="*/ 166 w 488"/>
                <a:gd name="T87" fmla="*/ 76 h 430"/>
                <a:gd name="T88" fmla="*/ 196 w 488"/>
                <a:gd name="T89" fmla="*/ 48 h 430"/>
                <a:gd name="T90" fmla="*/ 230 w 488"/>
                <a:gd name="T91" fmla="*/ 36 h 4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30"/>
                <a:gd name="T140" fmla="*/ 488 w 488"/>
                <a:gd name="T141" fmla="*/ 430 h 4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close/>
                </a:path>
              </a:pathLst>
            </a:custGeom>
            <a:solidFill>
              <a:srgbClr val="13694E"/>
            </a:solidFill>
            <a:ln w="9525">
              <a:noFill/>
              <a:round/>
              <a:headEnd/>
              <a:tailEnd/>
            </a:ln>
          </p:spPr>
          <p:txBody>
            <a:bodyPr>
              <a:prstTxWarp prst="textNoShape">
                <a:avLst/>
              </a:prstTxWarp>
            </a:bodyPr>
            <a:lstStyle/>
            <a:p>
              <a:endParaRPr lang="en-US"/>
            </a:p>
          </p:txBody>
        </p:sp>
        <p:sp>
          <p:nvSpPr>
            <p:cNvPr id="275479" name="Freeform 22"/>
            <p:cNvSpPr>
              <a:spLocks noEditPoints="1"/>
            </p:cNvSpPr>
            <p:nvPr/>
          </p:nvSpPr>
          <p:spPr bwMode="auto">
            <a:xfrm>
              <a:off x="3995" y="1577"/>
              <a:ext cx="488" cy="430"/>
            </a:xfrm>
            <a:custGeom>
              <a:avLst/>
              <a:gdLst>
                <a:gd name="T0" fmla="*/ 268 w 488"/>
                <a:gd name="T1" fmla="*/ 2 h 430"/>
                <a:gd name="T2" fmla="*/ 338 w 488"/>
                <a:gd name="T3" fmla="*/ 18 h 430"/>
                <a:gd name="T4" fmla="*/ 398 w 488"/>
                <a:gd name="T5" fmla="*/ 50 h 430"/>
                <a:gd name="T6" fmla="*/ 446 w 488"/>
                <a:gd name="T7" fmla="*/ 96 h 430"/>
                <a:gd name="T8" fmla="*/ 476 w 488"/>
                <a:gd name="T9" fmla="*/ 152 h 430"/>
                <a:gd name="T10" fmla="*/ 488 w 488"/>
                <a:gd name="T11" fmla="*/ 216 h 430"/>
                <a:gd name="T12" fmla="*/ 482 w 488"/>
                <a:gd name="T13" fmla="*/ 258 h 430"/>
                <a:gd name="T14" fmla="*/ 458 w 488"/>
                <a:gd name="T15" fmla="*/ 318 h 430"/>
                <a:gd name="T16" fmla="*/ 416 w 488"/>
                <a:gd name="T17" fmla="*/ 368 h 430"/>
                <a:gd name="T18" fmla="*/ 360 w 488"/>
                <a:gd name="T19" fmla="*/ 406 h 430"/>
                <a:gd name="T20" fmla="*/ 292 w 488"/>
                <a:gd name="T21" fmla="*/ 426 h 430"/>
                <a:gd name="T22" fmla="*/ 244 w 488"/>
                <a:gd name="T23" fmla="*/ 430 h 430"/>
                <a:gd name="T24" fmla="*/ 172 w 488"/>
                <a:gd name="T25" fmla="*/ 422 h 430"/>
                <a:gd name="T26" fmla="*/ 108 w 488"/>
                <a:gd name="T27" fmla="*/ 394 h 430"/>
                <a:gd name="T28" fmla="*/ 56 w 488"/>
                <a:gd name="T29" fmla="*/ 352 h 430"/>
                <a:gd name="T30" fmla="*/ 20 w 488"/>
                <a:gd name="T31" fmla="*/ 300 h 430"/>
                <a:gd name="T32" fmla="*/ 2 w 488"/>
                <a:gd name="T33" fmla="*/ 238 h 430"/>
                <a:gd name="T34" fmla="*/ 2 w 488"/>
                <a:gd name="T35" fmla="*/ 194 h 430"/>
                <a:gd name="T36" fmla="*/ 20 w 488"/>
                <a:gd name="T37" fmla="*/ 132 h 430"/>
                <a:gd name="T38" fmla="*/ 56 w 488"/>
                <a:gd name="T39" fmla="*/ 78 h 430"/>
                <a:gd name="T40" fmla="*/ 108 w 488"/>
                <a:gd name="T41" fmla="*/ 38 h 430"/>
                <a:gd name="T42" fmla="*/ 172 w 488"/>
                <a:gd name="T43" fmla="*/ 10 h 430"/>
                <a:gd name="T44" fmla="*/ 244 w 488"/>
                <a:gd name="T45" fmla="*/ 0 h 430"/>
                <a:gd name="T46" fmla="*/ 242 w 488"/>
                <a:gd name="T47" fmla="*/ 34 h 430"/>
                <a:gd name="T48" fmla="*/ 278 w 488"/>
                <a:gd name="T49" fmla="*/ 42 h 430"/>
                <a:gd name="T50" fmla="*/ 310 w 488"/>
                <a:gd name="T51" fmla="*/ 66 h 430"/>
                <a:gd name="T52" fmla="*/ 334 w 488"/>
                <a:gd name="T53" fmla="*/ 100 h 430"/>
                <a:gd name="T54" fmla="*/ 352 w 488"/>
                <a:gd name="T55" fmla="*/ 144 h 430"/>
                <a:gd name="T56" fmla="*/ 362 w 488"/>
                <a:gd name="T57" fmla="*/ 196 h 430"/>
                <a:gd name="T58" fmla="*/ 362 w 488"/>
                <a:gd name="T59" fmla="*/ 232 h 430"/>
                <a:gd name="T60" fmla="*/ 352 w 488"/>
                <a:gd name="T61" fmla="*/ 284 h 430"/>
                <a:gd name="T62" fmla="*/ 334 w 488"/>
                <a:gd name="T63" fmla="*/ 328 h 430"/>
                <a:gd name="T64" fmla="*/ 310 w 488"/>
                <a:gd name="T65" fmla="*/ 362 h 430"/>
                <a:gd name="T66" fmla="*/ 278 w 488"/>
                <a:gd name="T67" fmla="*/ 384 h 430"/>
                <a:gd name="T68" fmla="*/ 242 w 488"/>
                <a:gd name="T69" fmla="*/ 392 h 430"/>
                <a:gd name="T70" fmla="*/ 218 w 488"/>
                <a:gd name="T71" fmla="*/ 388 h 430"/>
                <a:gd name="T72" fmla="*/ 186 w 488"/>
                <a:gd name="T73" fmla="*/ 370 h 430"/>
                <a:gd name="T74" fmla="*/ 158 w 488"/>
                <a:gd name="T75" fmla="*/ 340 h 430"/>
                <a:gd name="T76" fmla="*/ 136 w 488"/>
                <a:gd name="T77" fmla="*/ 298 h 430"/>
                <a:gd name="T78" fmla="*/ 124 w 488"/>
                <a:gd name="T79" fmla="*/ 250 h 430"/>
                <a:gd name="T80" fmla="*/ 122 w 488"/>
                <a:gd name="T81" fmla="*/ 214 h 430"/>
                <a:gd name="T82" fmla="*/ 128 w 488"/>
                <a:gd name="T83" fmla="*/ 160 h 430"/>
                <a:gd name="T84" fmla="*/ 142 w 488"/>
                <a:gd name="T85" fmla="*/ 114 h 430"/>
                <a:gd name="T86" fmla="*/ 166 w 488"/>
                <a:gd name="T87" fmla="*/ 76 h 430"/>
                <a:gd name="T88" fmla="*/ 196 w 488"/>
                <a:gd name="T89" fmla="*/ 48 h 430"/>
                <a:gd name="T90" fmla="*/ 230 w 488"/>
                <a:gd name="T91" fmla="*/ 36 h 4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30"/>
                <a:gd name="T140" fmla="*/ 488 w 488"/>
                <a:gd name="T141" fmla="*/ 430 h 4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close/>
                </a:path>
              </a:pathLst>
            </a:custGeom>
            <a:solidFill>
              <a:srgbClr val="13694E"/>
            </a:solidFill>
            <a:ln w="9525">
              <a:noFill/>
              <a:round/>
              <a:headEnd/>
              <a:tailEnd/>
            </a:ln>
          </p:spPr>
          <p:txBody>
            <a:bodyPr>
              <a:prstTxWarp prst="textNoShape">
                <a:avLst/>
              </a:prstTxWarp>
            </a:bodyPr>
            <a:lstStyle/>
            <a:p>
              <a:endParaRPr lang="en-US"/>
            </a:p>
          </p:txBody>
        </p:sp>
        <p:sp>
          <p:nvSpPr>
            <p:cNvPr id="275480" name="Freeform 23"/>
            <p:cNvSpPr>
              <a:spLocks/>
            </p:cNvSpPr>
            <p:nvPr/>
          </p:nvSpPr>
          <p:spPr bwMode="auto">
            <a:xfrm>
              <a:off x="2185" y="1465"/>
              <a:ext cx="260" cy="538"/>
            </a:xfrm>
            <a:custGeom>
              <a:avLst/>
              <a:gdLst>
                <a:gd name="T0" fmla="*/ 198 w 260"/>
                <a:gd name="T1" fmla="*/ 454 h 538"/>
                <a:gd name="T2" fmla="*/ 198 w 260"/>
                <a:gd name="T3" fmla="*/ 454 h 538"/>
                <a:gd name="T4" fmla="*/ 198 w 260"/>
                <a:gd name="T5" fmla="*/ 472 h 538"/>
                <a:gd name="T6" fmla="*/ 200 w 260"/>
                <a:gd name="T7" fmla="*/ 486 h 538"/>
                <a:gd name="T8" fmla="*/ 204 w 260"/>
                <a:gd name="T9" fmla="*/ 496 h 538"/>
                <a:gd name="T10" fmla="*/ 210 w 260"/>
                <a:gd name="T11" fmla="*/ 504 h 538"/>
                <a:gd name="T12" fmla="*/ 220 w 260"/>
                <a:gd name="T13" fmla="*/ 512 h 538"/>
                <a:gd name="T14" fmla="*/ 230 w 260"/>
                <a:gd name="T15" fmla="*/ 516 h 538"/>
                <a:gd name="T16" fmla="*/ 244 w 260"/>
                <a:gd name="T17" fmla="*/ 520 h 538"/>
                <a:gd name="T18" fmla="*/ 260 w 260"/>
                <a:gd name="T19" fmla="*/ 522 h 538"/>
                <a:gd name="T20" fmla="*/ 260 w 260"/>
                <a:gd name="T21" fmla="*/ 538 h 538"/>
                <a:gd name="T22" fmla="*/ 4 w 260"/>
                <a:gd name="T23" fmla="*/ 538 h 538"/>
                <a:gd name="T24" fmla="*/ 4 w 260"/>
                <a:gd name="T25" fmla="*/ 520 h 538"/>
                <a:gd name="T26" fmla="*/ 4 w 260"/>
                <a:gd name="T27" fmla="*/ 520 h 538"/>
                <a:gd name="T28" fmla="*/ 20 w 260"/>
                <a:gd name="T29" fmla="*/ 520 h 538"/>
                <a:gd name="T30" fmla="*/ 34 w 260"/>
                <a:gd name="T31" fmla="*/ 516 h 538"/>
                <a:gd name="T32" fmla="*/ 44 w 260"/>
                <a:gd name="T33" fmla="*/ 512 h 538"/>
                <a:gd name="T34" fmla="*/ 52 w 260"/>
                <a:gd name="T35" fmla="*/ 506 h 538"/>
                <a:gd name="T36" fmla="*/ 58 w 260"/>
                <a:gd name="T37" fmla="*/ 496 h 538"/>
                <a:gd name="T38" fmla="*/ 62 w 260"/>
                <a:gd name="T39" fmla="*/ 484 h 538"/>
                <a:gd name="T40" fmla="*/ 64 w 260"/>
                <a:gd name="T41" fmla="*/ 468 h 538"/>
                <a:gd name="T42" fmla="*/ 66 w 260"/>
                <a:gd name="T43" fmla="*/ 450 h 538"/>
                <a:gd name="T44" fmla="*/ 66 w 260"/>
                <a:gd name="T45" fmla="*/ 70 h 538"/>
                <a:gd name="T46" fmla="*/ 66 w 260"/>
                <a:gd name="T47" fmla="*/ 70 h 538"/>
                <a:gd name="T48" fmla="*/ 64 w 260"/>
                <a:gd name="T49" fmla="*/ 56 h 538"/>
                <a:gd name="T50" fmla="*/ 62 w 260"/>
                <a:gd name="T51" fmla="*/ 44 h 538"/>
                <a:gd name="T52" fmla="*/ 56 w 260"/>
                <a:gd name="T53" fmla="*/ 36 h 538"/>
                <a:gd name="T54" fmla="*/ 50 w 260"/>
                <a:gd name="T55" fmla="*/ 30 h 538"/>
                <a:gd name="T56" fmla="*/ 42 w 260"/>
                <a:gd name="T57" fmla="*/ 24 h 538"/>
                <a:gd name="T58" fmla="*/ 30 w 260"/>
                <a:gd name="T59" fmla="*/ 20 h 538"/>
                <a:gd name="T60" fmla="*/ 18 w 260"/>
                <a:gd name="T61" fmla="*/ 18 h 538"/>
                <a:gd name="T62" fmla="*/ 0 w 260"/>
                <a:gd name="T63" fmla="*/ 16 h 538"/>
                <a:gd name="T64" fmla="*/ 0 w 260"/>
                <a:gd name="T65" fmla="*/ 0 h 538"/>
                <a:gd name="T66" fmla="*/ 198 w 260"/>
                <a:gd name="T67" fmla="*/ 0 h 538"/>
                <a:gd name="T68" fmla="*/ 198 w 260"/>
                <a:gd name="T69" fmla="*/ 454 h 538"/>
                <a:gd name="T70" fmla="*/ 198 w 260"/>
                <a:gd name="T71" fmla="*/ 454 h 5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538"/>
                <a:gd name="T110" fmla="*/ 260 w 260"/>
                <a:gd name="T111" fmla="*/ 538 h 5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20" y="520"/>
                  </a:lnTo>
                  <a:lnTo>
                    <a:pt x="34" y="516"/>
                  </a:lnTo>
                  <a:lnTo>
                    <a:pt x="44" y="512"/>
                  </a:lnTo>
                  <a:lnTo>
                    <a:pt x="52" y="506"/>
                  </a:lnTo>
                  <a:lnTo>
                    <a:pt x="58" y="496"/>
                  </a:lnTo>
                  <a:lnTo>
                    <a:pt x="62" y="484"/>
                  </a:lnTo>
                  <a:lnTo>
                    <a:pt x="64" y="468"/>
                  </a:lnTo>
                  <a:lnTo>
                    <a:pt x="66" y="45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close/>
                </a:path>
              </a:pathLst>
            </a:custGeom>
            <a:solidFill>
              <a:srgbClr val="13694E"/>
            </a:solidFill>
            <a:ln w="9525">
              <a:noFill/>
              <a:round/>
              <a:headEnd/>
              <a:tailEnd/>
            </a:ln>
          </p:spPr>
          <p:txBody>
            <a:bodyPr>
              <a:prstTxWarp prst="textNoShape">
                <a:avLst/>
              </a:prstTxWarp>
            </a:bodyPr>
            <a:lstStyle/>
            <a:p>
              <a:endParaRPr lang="en-US"/>
            </a:p>
          </p:txBody>
        </p:sp>
        <p:sp>
          <p:nvSpPr>
            <p:cNvPr id="275481" name="Freeform 24"/>
            <p:cNvSpPr>
              <a:spLocks noEditPoints="1"/>
            </p:cNvSpPr>
            <p:nvPr/>
          </p:nvSpPr>
          <p:spPr bwMode="auto">
            <a:xfrm>
              <a:off x="3177" y="1591"/>
              <a:ext cx="412" cy="416"/>
            </a:xfrm>
            <a:custGeom>
              <a:avLst/>
              <a:gdLst>
                <a:gd name="T0" fmla="*/ 240 w 412"/>
                <a:gd name="T1" fmla="*/ 294 h 416"/>
                <a:gd name="T2" fmla="*/ 232 w 412"/>
                <a:gd name="T3" fmla="*/ 332 h 416"/>
                <a:gd name="T4" fmla="*/ 206 w 412"/>
                <a:gd name="T5" fmla="*/ 354 h 416"/>
                <a:gd name="T6" fmla="*/ 180 w 412"/>
                <a:gd name="T7" fmla="*/ 360 h 416"/>
                <a:gd name="T8" fmla="*/ 140 w 412"/>
                <a:gd name="T9" fmla="*/ 346 h 416"/>
                <a:gd name="T10" fmla="*/ 120 w 412"/>
                <a:gd name="T11" fmla="*/ 314 h 416"/>
                <a:gd name="T12" fmla="*/ 116 w 412"/>
                <a:gd name="T13" fmla="*/ 290 h 416"/>
                <a:gd name="T14" fmla="*/ 136 w 412"/>
                <a:gd name="T15" fmla="*/ 246 h 416"/>
                <a:gd name="T16" fmla="*/ 240 w 412"/>
                <a:gd name="T17" fmla="*/ 196 h 416"/>
                <a:gd name="T18" fmla="*/ 26 w 412"/>
                <a:gd name="T19" fmla="*/ 132 h 416"/>
                <a:gd name="T20" fmla="*/ 44 w 412"/>
                <a:gd name="T21" fmla="*/ 82 h 416"/>
                <a:gd name="T22" fmla="*/ 74 w 412"/>
                <a:gd name="T23" fmla="*/ 44 h 416"/>
                <a:gd name="T24" fmla="*/ 114 w 412"/>
                <a:gd name="T25" fmla="*/ 18 h 416"/>
                <a:gd name="T26" fmla="*/ 174 w 412"/>
                <a:gd name="T27" fmla="*/ 2 h 416"/>
                <a:gd name="T28" fmla="*/ 232 w 412"/>
                <a:gd name="T29" fmla="*/ 2 h 416"/>
                <a:gd name="T30" fmla="*/ 310 w 412"/>
                <a:gd name="T31" fmla="*/ 32 h 416"/>
                <a:gd name="T32" fmla="*/ 340 w 412"/>
                <a:gd name="T33" fmla="*/ 58 h 416"/>
                <a:gd name="T34" fmla="*/ 358 w 412"/>
                <a:gd name="T35" fmla="*/ 90 h 416"/>
                <a:gd name="T36" fmla="*/ 362 w 412"/>
                <a:gd name="T37" fmla="*/ 316 h 416"/>
                <a:gd name="T38" fmla="*/ 366 w 412"/>
                <a:gd name="T39" fmla="*/ 340 h 416"/>
                <a:gd name="T40" fmla="*/ 382 w 412"/>
                <a:gd name="T41" fmla="*/ 356 h 416"/>
                <a:gd name="T42" fmla="*/ 412 w 412"/>
                <a:gd name="T43" fmla="*/ 350 h 416"/>
                <a:gd name="T44" fmla="*/ 398 w 412"/>
                <a:gd name="T45" fmla="*/ 378 h 416"/>
                <a:gd name="T46" fmla="*/ 366 w 412"/>
                <a:gd name="T47" fmla="*/ 406 h 416"/>
                <a:gd name="T48" fmla="*/ 330 w 412"/>
                <a:gd name="T49" fmla="*/ 416 h 416"/>
                <a:gd name="T50" fmla="*/ 304 w 412"/>
                <a:gd name="T51" fmla="*/ 414 h 416"/>
                <a:gd name="T52" fmla="*/ 270 w 412"/>
                <a:gd name="T53" fmla="*/ 394 h 416"/>
                <a:gd name="T54" fmla="*/ 244 w 412"/>
                <a:gd name="T55" fmla="*/ 354 h 416"/>
                <a:gd name="T56" fmla="*/ 212 w 412"/>
                <a:gd name="T57" fmla="*/ 380 h 416"/>
                <a:gd name="T58" fmla="*/ 164 w 412"/>
                <a:gd name="T59" fmla="*/ 406 h 416"/>
                <a:gd name="T60" fmla="*/ 110 w 412"/>
                <a:gd name="T61" fmla="*/ 416 h 416"/>
                <a:gd name="T62" fmla="*/ 84 w 412"/>
                <a:gd name="T63" fmla="*/ 414 h 416"/>
                <a:gd name="T64" fmla="*/ 52 w 412"/>
                <a:gd name="T65" fmla="*/ 404 h 416"/>
                <a:gd name="T66" fmla="*/ 16 w 412"/>
                <a:gd name="T67" fmla="*/ 368 h 416"/>
                <a:gd name="T68" fmla="*/ 0 w 412"/>
                <a:gd name="T69" fmla="*/ 316 h 416"/>
                <a:gd name="T70" fmla="*/ 4 w 412"/>
                <a:gd name="T71" fmla="*/ 282 h 416"/>
                <a:gd name="T72" fmla="*/ 32 w 412"/>
                <a:gd name="T73" fmla="*/ 240 h 416"/>
                <a:gd name="T74" fmla="*/ 84 w 412"/>
                <a:gd name="T75" fmla="*/ 212 h 416"/>
                <a:gd name="T76" fmla="*/ 224 w 412"/>
                <a:gd name="T77" fmla="*/ 168 h 416"/>
                <a:gd name="T78" fmla="*/ 236 w 412"/>
                <a:gd name="T79" fmla="*/ 156 h 416"/>
                <a:gd name="T80" fmla="*/ 234 w 412"/>
                <a:gd name="T81" fmla="*/ 120 h 416"/>
                <a:gd name="T82" fmla="*/ 200 w 412"/>
                <a:gd name="T83" fmla="*/ 88 h 416"/>
                <a:gd name="T84" fmla="*/ 174 w 412"/>
                <a:gd name="T85" fmla="*/ 80 h 416"/>
                <a:gd name="T86" fmla="*/ 126 w 412"/>
                <a:gd name="T87" fmla="*/ 80 h 416"/>
                <a:gd name="T88" fmla="*/ 60 w 412"/>
                <a:gd name="T89" fmla="*/ 110 h 416"/>
                <a:gd name="T90" fmla="*/ 24 w 412"/>
                <a:gd name="T91" fmla="*/ 150 h 4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2"/>
                <a:gd name="T139" fmla="*/ 0 h 416"/>
                <a:gd name="T140" fmla="*/ 412 w 412"/>
                <a:gd name="T141" fmla="*/ 416 h 4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2" h="416">
                  <a:moveTo>
                    <a:pt x="240" y="196"/>
                  </a:moveTo>
                  <a:lnTo>
                    <a:pt x="240" y="294"/>
                  </a:lnTo>
                  <a:lnTo>
                    <a:pt x="240" y="308"/>
                  </a:lnTo>
                  <a:lnTo>
                    <a:pt x="236" y="320"/>
                  </a:lnTo>
                  <a:lnTo>
                    <a:pt x="232" y="332"/>
                  </a:lnTo>
                  <a:lnTo>
                    <a:pt x="226" y="342"/>
                  </a:lnTo>
                  <a:lnTo>
                    <a:pt x="216" y="350"/>
                  </a:lnTo>
                  <a:lnTo>
                    <a:pt x="206" y="354"/>
                  </a:lnTo>
                  <a:lnTo>
                    <a:pt x="194" y="358"/>
                  </a:lnTo>
                  <a:lnTo>
                    <a:pt x="180" y="360"/>
                  </a:lnTo>
                  <a:lnTo>
                    <a:pt x="164" y="358"/>
                  </a:lnTo>
                  <a:lnTo>
                    <a:pt x="152" y="354"/>
                  </a:lnTo>
                  <a:lnTo>
                    <a:pt x="140" y="346"/>
                  </a:lnTo>
                  <a:lnTo>
                    <a:pt x="132" y="338"/>
                  </a:lnTo>
                  <a:lnTo>
                    <a:pt x="124" y="326"/>
                  </a:lnTo>
                  <a:lnTo>
                    <a:pt x="120" y="314"/>
                  </a:lnTo>
                  <a:lnTo>
                    <a:pt x="116" y="302"/>
                  </a:lnTo>
                  <a:lnTo>
                    <a:pt x="116" y="290"/>
                  </a:lnTo>
                  <a:lnTo>
                    <a:pt x="120" y="272"/>
                  </a:lnTo>
                  <a:lnTo>
                    <a:pt x="126" y="258"/>
                  </a:lnTo>
                  <a:lnTo>
                    <a:pt x="136" y="246"/>
                  </a:lnTo>
                  <a:lnTo>
                    <a:pt x="148" y="238"/>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30"/>
                  </a:lnTo>
                  <a:lnTo>
                    <a:pt x="366" y="340"/>
                  </a:lnTo>
                  <a:lnTo>
                    <a:pt x="370" y="348"/>
                  </a:lnTo>
                  <a:lnTo>
                    <a:pt x="374" y="352"/>
                  </a:lnTo>
                  <a:lnTo>
                    <a:pt x="382" y="356"/>
                  </a:lnTo>
                  <a:lnTo>
                    <a:pt x="390" y="358"/>
                  </a:lnTo>
                  <a:lnTo>
                    <a:pt x="400" y="356"/>
                  </a:lnTo>
                  <a:lnTo>
                    <a:pt x="412" y="350"/>
                  </a:lnTo>
                  <a:lnTo>
                    <a:pt x="406" y="364"/>
                  </a:lnTo>
                  <a:lnTo>
                    <a:pt x="398" y="378"/>
                  </a:lnTo>
                  <a:lnTo>
                    <a:pt x="388" y="388"/>
                  </a:lnTo>
                  <a:lnTo>
                    <a:pt x="378" y="398"/>
                  </a:lnTo>
                  <a:lnTo>
                    <a:pt x="366" y="406"/>
                  </a:lnTo>
                  <a:lnTo>
                    <a:pt x="354" y="412"/>
                  </a:lnTo>
                  <a:lnTo>
                    <a:pt x="342" y="416"/>
                  </a:lnTo>
                  <a:lnTo>
                    <a:pt x="330" y="416"/>
                  </a:lnTo>
                  <a:lnTo>
                    <a:pt x="316" y="416"/>
                  </a:lnTo>
                  <a:lnTo>
                    <a:pt x="304" y="414"/>
                  </a:lnTo>
                  <a:lnTo>
                    <a:pt x="290" y="410"/>
                  </a:lnTo>
                  <a:lnTo>
                    <a:pt x="280" y="402"/>
                  </a:lnTo>
                  <a:lnTo>
                    <a:pt x="270" y="394"/>
                  </a:lnTo>
                  <a:lnTo>
                    <a:pt x="260" y="384"/>
                  </a:lnTo>
                  <a:lnTo>
                    <a:pt x="250" y="370"/>
                  </a:lnTo>
                  <a:lnTo>
                    <a:pt x="244" y="354"/>
                  </a:lnTo>
                  <a:lnTo>
                    <a:pt x="228" y="368"/>
                  </a:lnTo>
                  <a:lnTo>
                    <a:pt x="212" y="380"/>
                  </a:lnTo>
                  <a:lnTo>
                    <a:pt x="196" y="390"/>
                  </a:lnTo>
                  <a:lnTo>
                    <a:pt x="180" y="400"/>
                  </a:lnTo>
                  <a:lnTo>
                    <a:pt x="164" y="406"/>
                  </a:lnTo>
                  <a:lnTo>
                    <a:pt x="146" y="412"/>
                  </a:lnTo>
                  <a:lnTo>
                    <a:pt x="128" y="414"/>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298"/>
                  </a:lnTo>
                  <a:lnTo>
                    <a:pt x="4" y="282"/>
                  </a:lnTo>
                  <a:lnTo>
                    <a:pt x="10" y="266"/>
                  </a:lnTo>
                  <a:lnTo>
                    <a:pt x="20" y="252"/>
                  </a:lnTo>
                  <a:lnTo>
                    <a:pt x="32" y="240"/>
                  </a:lnTo>
                  <a:lnTo>
                    <a:pt x="46" y="228"/>
                  </a:lnTo>
                  <a:lnTo>
                    <a:pt x="64" y="218"/>
                  </a:lnTo>
                  <a:lnTo>
                    <a:pt x="84" y="21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close/>
                </a:path>
              </a:pathLst>
            </a:custGeom>
            <a:solidFill>
              <a:srgbClr val="13694E"/>
            </a:solidFill>
            <a:ln w="9525">
              <a:noFill/>
              <a:round/>
              <a:headEnd/>
              <a:tailEnd/>
            </a:ln>
          </p:spPr>
          <p:txBody>
            <a:bodyPr>
              <a:prstTxWarp prst="textNoShape">
                <a:avLst/>
              </a:prstTxWarp>
            </a:bodyPr>
            <a:lstStyle/>
            <a:p>
              <a:endParaRPr lang="en-US"/>
            </a:p>
          </p:txBody>
        </p:sp>
        <p:sp>
          <p:nvSpPr>
            <p:cNvPr id="275482" name="Freeform 25"/>
            <p:cNvSpPr>
              <a:spLocks/>
            </p:cNvSpPr>
            <p:nvPr/>
          </p:nvSpPr>
          <p:spPr bwMode="auto">
            <a:xfrm>
              <a:off x="2831" y="1589"/>
              <a:ext cx="380" cy="418"/>
            </a:xfrm>
            <a:custGeom>
              <a:avLst/>
              <a:gdLst>
                <a:gd name="T0" fmla="*/ 188 w 380"/>
                <a:gd name="T1" fmla="*/ 8 h 418"/>
                <a:gd name="T2" fmla="*/ 264 w 380"/>
                <a:gd name="T3" fmla="*/ 18 h 418"/>
                <a:gd name="T4" fmla="*/ 272 w 380"/>
                <a:gd name="T5" fmla="*/ 10 h 418"/>
                <a:gd name="T6" fmla="*/ 296 w 380"/>
                <a:gd name="T7" fmla="*/ 0 h 418"/>
                <a:gd name="T8" fmla="*/ 326 w 380"/>
                <a:gd name="T9" fmla="*/ 2 h 418"/>
                <a:gd name="T10" fmla="*/ 362 w 380"/>
                <a:gd name="T11" fmla="*/ 16 h 418"/>
                <a:gd name="T12" fmla="*/ 352 w 380"/>
                <a:gd name="T13" fmla="*/ 180 h 418"/>
                <a:gd name="T14" fmla="*/ 342 w 380"/>
                <a:gd name="T15" fmla="*/ 166 h 418"/>
                <a:gd name="T16" fmla="*/ 318 w 380"/>
                <a:gd name="T17" fmla="*/ 142 h 418"/>
                <a:gd name="T18" fmla="*/ 292 w 380"/>
                <a:gd name="T19" fmla="*/ 124 h 418"/>
                <a:gd name="T20" fmla="*/ 266 w 380"/>
                <a:gd name="T21" fmla="*/ 114 h 418"/>
                <a:gd name="T22" fmla="*/ 252 w 380"/>
                <a:gd name="T23" fmla="*/ 114 h 418"/>
                <a:gd name="T24" fmla="*/ 228 w 380"/>
                <a:gd name="T25" fmla="*/ 118 h 418"/>
                <a:gd name="T26" fmla="*/ 208 w 380"/>
                <a:gd name="T27" fmla="*/ 132 h 418"/>
                <a:gd name="T28" fmla="*/ 192 w 380"/>
                <a:gd name="T29" fmla="*/ 154 h 418"/>
                <a:gd name="T30" fmla="*/ 188 w 380"/>
                <a:gd name="T31" fmla="*/ 188 h 418"/>
                <a:gd name="T32" fmla="*/ 188 w 380"/>
                <a:gd name="T33" fmla="*/ 324 h 418"/>
                <a:gd name="T34" fmla="*/ 192 w 380"/>
                <a:gd name="T35" fmla="*/ 356 h 418"/>
                <a:gd name="T36" fmla="*/ 204 w 380"/>
                <a:gd name="T37" fmla="*/ 378 h 418"/>
                <a:gd name="T38" fmla="*/ 228 w 380"/>
                <a:gd name="T39" fmla="*/ 390 h 418"/>
                <a:gd name="T40" fmla="*/ 258 w 380"/>
                <a:gd name="T41" fmla="*/ 396 h 418"/>
                <a:gd name="T42" fmla="*/ 98 w 380"/>
                <a:gd name="T43" fmla="*/ 404 h 418"/>
                <a:gd name="T44" fmla="*/ 10 w 380"/>
                <a:gd name="T45" fmla="*/ 392 h 418"/>
                <a:gd name="T46" fmla="*/ 38 w 380"/>
                <a:gd name="T47" fmla="*/ 382 h 418"/>
                <a:gd name="T48" fmla="*/ 54 w 380"/>
                <a:gd name="T49" fmla="*/ 372 h 418"/>
                <a:gd name="T50" fmla="*/ 62 w 380"/>
                <a:gd name="T51" fmla="*/ 354 h 418"/>
                <a:gd name="T52" fmla="*/ 66 w 380"/>
                <a:gd name="T53" fmla="*/ 324 h 418"/>
                <a:gd name="T54" fmla="*/ 66 w 380"/>
                <a:gd name="T55" fmla="*/ 82 h 418"/>
                <a:gd name="T56" fmla="*/ 62 w 380"/>
                <a:gd name="T57" fmla="*/ 54 h 418"/>
                <a:gd name="T58" fmla="*/ 50 w 380"/>
                <a:gd name="T59" fmla="*/ 36 h 418"/>
                <a:gd name="T60" fmla="*/ 30 w 380"/>
                <a:gd name="T61" fmla="*/ 28 h 418"/>
                <a:gd name="T62" fmla="*/ 0 w 380"/>
                <a:gd name="T63" fmla="*/ 24 h 418"/>
                <a:gd name="T64" fmla="*/ 0 w 380"/>
                <a:gd name="T65" fmla="*/ 8 h 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418"/>
                <a:gd name="T101" fmla="*/ 380 w 380"/>
                <a:gd name="T102" fmla="*/ 418 h 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418">
                  <a:moveTo>
                    <a:pt x="0" y="8"/>
                  </a:moveTo>
                  <a:lnTo>
                    <a:pt x="188" y="8"/>
                  </a:lnTo>
                  <a:lnTo>
                    <a:pt x="188" y="112"/>
                  </a:lnTo>
                  <a:lnTo>
                    <a:pt x="264" y="18"/>
                  </a:lnTo>
                  <a:lnTo>
                    <a:pt x="272" y="10"/>
                  </a:lnTo>
                  <a:lnTo>
                    <a:pt x="284" y="4"/>
                  </a:lnTo>
                  <a:lnTo>
                    <a:pt x="296" y="0"/>
                  </a:lnTo>
                  <a:lnTo>
                    <a:pt x="310" y="0"/>
                  </a:lnTo>
                  <a:lnTo>
                    <a:pt x="326" y="2"/>
                  </a:lnTo>
                  <a:lnTo>
                    <a:pt x="344" y="6"/>
                  </a:lnTo>
                  <a:lnTo>
                    <a:pt x="362" y="16"/>
                  </a:lnTo>
                  <a:lnTo>
                    <a:pt x="380" y="28"/>
                  </a:lnTo>
                  <a:lnTo>
                    <a:pt x="352" y="180"/>
                  </a:lnTo>
                  <a:lnTo>
                    <a:pt x="342" y="166"/>
                  </a:lnTo>
                  <a:lnTo>
                    <a:pt x="330" y="152"/>
                  </a:lnTo>
                  <a:lnTo>
                    <a:pt x="318" y="142"/>
                  </a:lnTo>
                  <a:lnTo>
                    <a:pt x="304" y="132"/>
                  </a:lnTo>
                  <a:lnTo>
                    <a:pt x="292" y="124"/>
                  </a:lnTo>
                  <a:lnTo>
                    <a:pt x="278" y="118"/>
                  </a:lnTo>
                  <a:lnTo>
                    <a:pt x="266"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38" y="382"/>
                  </a:lnTo>
                  <a:lnTo>
                    <a:pt x="48" y="378"/>
                  </a:lnTo>
                  <a:lnTo>
                    <a:pt x="54" y="372"/>
                  </a:lnTo>
                  <a:lnTo>
                    <a:pt x="60" y="364"/>
                  </a:lnTo>
                  <a:lnTo>
                    <a:pt x="62" y="354"/>
                  </a:lnTo>
                  <a:lnTo>
                    <a:pt x="64" y="342"/>
                  </a:lnTo>
                  <a:lnTo>
                    <a:pt x="66" y="324"/>
                  </a:lnTo>
                  <a:lnTo>
                    <a:pt x="66" y="82"/>
                  </a:lnTo>
                  <a:lnTo>
                    <a:pt x="64" y="66"/>
                  </a:lnTo>
                  <a:lnTo>
                    <a:pt x="62" y="54"/>
                  </a:lnTo>
                  <a:lnTo>
                    <a:pt x="58" y="44"/>
                  </a:lnTo>
                  <a:lnTo>
                    <a:pt x="50" y="36"/>
                  </a:lnTo>
                  <a:lnTo>
                    <a:pt x="42" y="32"/>
                  </a:lnTo>
                  <a:lnTo>
                    <a:pt x="30" y="28"/>
                  </a:lnTo>
                  <a:lnTo>
                    <a:pt x="18" y="26"/>
                  </a:lnTo>
                  <a:lnTo>
                    <a:pt x="0" y="24"/>
                  </a:lnTo>
                  <a:lnTo>
                    <a:pt x="0" y="8"/>
                  </a:lnTo>
                  <a:close/>
                </a:path>
              </a:pathLst>
            </a:custGeom>
            <a:solidFill>
              <a:srgbClr val="13694E"/>
            </a:solidFill>
            <a:ln w="9525">
              <a:noFill/>
              <a:round/>
              <a:headEnd/>
              <a:tailEnd/>
            </a:ln>
          </p:spPr>
          <p:txBody>
            <a:bodyPr>
              <a:prstTxWarp prst="textNoShape">
                <a:avLst/>
              </a:prstTxWarp>
            </a:bodyPr>
            <a:lstStyle/>
            <a:p>
              <a:endParaRPr lang="en-US"/>
            </a:p>
          </p:txBody>
        </p:sp>
        <p:sp>
          <p:nvSpPr>
            <p:cNvPr id="275483" name="Freeform 26"/>
            <p:cNvSpPr>
              <a:spLocks noEditPoints="1"/>
            </p:cNvSpPr>
            <p:nvPr/>
          </p:nvSpPr>
          <p:spPr bwMode="auto">
            <a:xfrm>
              <a:off x="3555" y="1467"/>
              <a:ext cx="486" cy="532"/>
            </a:xfrm>
            <a:custGeom>
              <a:avLst/>
              <a:gdLst>
                <a:gd name="T0" fmla="*/ 428 w 486"/>
                <a:gd name="T1" fmla="*/ 0 h 532"/>
                <a:gd name="T2" fmla="*/ 428 w 486"/>
                <a:gd name="T3" fmla="*/ 452 h 532"/>
                <a:gd name="T4" fmla="*/ 432 w 486"/>
                <a:gd name="T5" fmla="*/ 474 h 532"/>
                <a:gd name="T6" fmla="*/ 442 w 486"/>
                <a:gd name="T7" fmla="*/ 492 h 532"/>
                <a:gd name="T8" fmla="*/ 460 w 486"/>
                <a:gd name="T9" fmla="*/ 506 h 532"/>
                <a:gd name="T10" fmla="*/ 486 w 486"/>
                <a:gd name="T11" fmla="*/ 516 h 532"/>
                <a:gd name="T12" fmla="*/ 220 w 486"/>
                <a:gd name="T13" fmla="*/ 532 h 532"/>
                <a:gd name="T14" fmla="*/ 190 w 486"/>
                <a:gd name="T15" fmla="*/ 530 h 532"/>
                <a:gd name="T16" fmla="*/ 140 w 486"/>
                <a:gd name="T17" fmla="*/ 522 h 532"/>
                <a:gd name="T18" fmla="*/ 98 w 486"/>
                <a:gd name="T19" fmla="*/ 508 h 532"/>
                <a:gd name="T20" fmla="*/ 64 w 486"/>
                <a:gd name="T21" fmla="*/ 486 h 532"/>
                <a:gd name="T22" fmla="*/ 38 w 486"/>
                <a:gd name="T23" fmla="*/ 458 h 532"/>
                <a:gd name="T24" fmla="*/ 18 w 486"/>
                <a:gd name="T25" fmla="*/ 426 h 532"/>
                <a:gd name="T26" fmla="*/ 6 w 486"/>
                <a:gd name="T27" fmla="*/ 390 h 532"/>
                <a:gd name="T28" fmla="*/ 2 w 486"/>
                <a:gd name="T29" fmla="*/ 350 h 532"/>
                <a:gd name="T30" fmla="*/ 0 w 486"/>
                <a:gd name="T31" fmla="*/ 330 h 532"/>
                <a:gd name="T32" fmla="*/ 4 w 486"/>
                <a:gd name="T33" fmla="*/ 294 h 532"/>
                <a:gd name="T34" fmla="*/ 14 w 486"/>
                <a:gd name="T35" fmla="*/ 258 h 532"/>
                <a:gd name="T36" fmla="*/ 30 w 486"/>
                <a:gd name="T37" fmla="*/ 224 h 532"/>
                <a:gd name="T38" fmla="*/ 52 w 486"/>
                <a:gd name="T39" fmla="*/ 194 h 532"/>
                <a:gd name="T40" fmla="*/ 78 w 486"/>
                <a:gd name="T41" fmla="*/ 168 h 532"/>
                <a:gd name="T42" fmla="*/ 110 w 486"/>
                <a:gd name="T43" fmla="*/ 146 h 532"/>
                <a:gd name="T44" fmla="*/ 148 w 486"/>
                <a:gd name="T45" fmla="*/ 134 h 532"/>
                <a:gd name="T46" fmla="*/ 188 w 486"/>
                <a:gd name="T47" fmla="*/ 130 h 532"/>
                <a:gd name="T48" fmla="*/ 220 w 486"/>
                <a:gd name="T49" fmla="*/ 132 h 532"/>
                <a:gd name="T50" fmla="*/ 250 w 486"/>
                <a:gd name="T51" fmla="*/ 138 h 532"/>
                <a:gd name="T52" fmla="*/ 278 w 486"/>
                <a:gd name="T53" fmla="*/ 150 h 532"/>
                <a:gd name="T54" fmla="*/ 304 w 486"/>
                <a:gd name="T55" fmla="*/ 170 h 532"/>
                <a:gd name="T56" fmla="*/ 306 w 486"/>
                <a:gd name="T57" fmla="*/ 68 h 532"/>
                <a:gd name="T58" fmla="*/ 302 w 486"/>
                <a:gd name="T59" fmla="*/ 38 h 532"/>
                <a:gd name="T60" fmla="*/ 292 w 486"/>
                <a:gd name="T61" fmla="*/ 24 h 532"/>
                <a:gd name="T62" fmla="*/ 272 w 486"/>
                <a:gd name="T63" fmla="*/ 18 h 532"/>
                <a:gd name="T64" fmla="*/ 242 w 486"/>
                <a:gd name="T65" fmla="*/ 0 h 532"/>
                <a:gd name="T66" fmla="*/ 224 w 486"/>
                <a:gd name="T67" fmla="*/ 170 h 532"/>
                <a:gd name="T68" fmla="*/ 240 w 486"/>
                <a:gd name="T69" fmla="*/ 170 h 532"/>
                <a:gd name="T70" fmla="*/ 270 w 486"/>
                <a:gd name="T71" fmla="*/ 178 h 532"/>
                <a:gd name="T72" fmla="*/ 292 w 486"/>
                <a:gd name="T73" fmla="*/ 194 h 532"/>
                <a:gd name="T74" fmla="*/ 304 w 486"/>
                <a:gd name="T75" fmla="*/ 222 h 532"/>
                <a:gd name="T76" fmla="*/ 306 w 486"/>
                <a:gd name="T77" fmla="*/ 462 h 532"/>
                <a:gd name="T78" fmla="*/ 306 w 486"/>
                <a:gd name="T79" fmla="*/ 468 h 532"/>
                <a:gd name="T80" fmla="*/ 300 w 486"/>
                <a:gd name="T81" fmla="*/ 482 h 532"/>
                <a:gd name="T82" fmla="*/ 288 w 486"/>
                <a:gd name="T83" fmla="*/ 494 h 532"/>
                <a:gd name="T84" fmla="*/ 270 w 486"/>
                <a:gd name="T85" fmla="*/ 502 h 532"/>
                <a:gd name="T86" fmla="*/ 260 w 486"/>
                <a:gd name="T87" fmla="*/ 502 h 532"/>
                <a:gd name="T88" fmla="*/ 230 w 486"/>
                <a:gd name="T89" fmla="*/ 498 h 532"/>
                <a:gd name="T90" fmla="*/ 206 w 486"/>
                <a:gd name="T91" fmla="*/ 486 h 532"/>
                <a:gd name="T92" fmla="*/ 182 w 486"/>
                <a:gd name="T93" fmla="*/ 468 h 532"/>
                <a:gd name="T94" fmla="*/ 162 w 486"/>
                <a:gd name="T95" fmla="*/ 446 h 532"/>
                <a:gd name="T96" fmla="*/ 146 w 486"/>
                <a:gd name="T97" fmla="*/ 418 h 532"/>
                <a:gd name="T98" fmla="*/ 126 w 486"/>
                <a:gd name="T99" fmla="*/ 358 h 532"/>
                <a:gd name="T100" fmla="*/ 122 w 486"/>
                <a:gd name="T101" fmla="*/ 326 h 532"/>
                <a:gd name="T102" fmla="*/ 128 w 486"/>
                <a:gd name="T103" fmla="*/ 276 h 532"/>
                <a:gd name="T104" fmla="*/ 146 w 486"/>
                <a:gd name="T105" fmla="*/ 224 h 532"/>
                <a:gd name="T106" fmla="*/ 160 w 486"/>
                <a:gd name="T107" fmla="*/ 202 h 532"/>
                <a:gd name="T108" fmla="*/ 178 w 486"/>
                <a:gd name="T109" fmla="*/ 186 h 532"/>
                <a:gd name="T110" fmla="*/ 198 w 486"/>
                <a:gd name="T111" fmla="*/ 174 h 532"/>
                <a:gd name="T112" fmla="*/ 224 w 486"/>
                <a:gd name="T113" fmla="*/ 170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6"/>
                <a:gd name="T172" fmla="*/ 0 h 532"/>
                <a:gd name="T173" fmla="*/ 486 w 486"/>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6" h="532">
                  <a:moveTo>
                    <a:pt x="242" y="0"/>
                  </a:moveTo>
                  <a:lnTo>
                    <a:pt x="428" y="0"/>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220" y="132"/>
                  </a:lnTo>
                  <a:lnTo>
                    <a:pt x="236" y="134"/>
                  </a:lnTo>
                  <a:lnTo>
                    <a:pt x="250" y="138"/>
                  </a:lnTo>
                  <a:lnTo>
                    <a:pt x="266" y="144"/>
                  </a:lnTo>
                  <a:lnTo>
                    <a:pt x="278" y="150"/>
                  </a:lnTo>
                  <a:lnTo>
                    <a:pt x="292" y="160"/>
                  </a:lnTo>
                  <a:lnTo>
                    <a:pt x="304" y="170"/>
                  </a:lnTo>
                  <a:lnTo>
                    <a:pt x="306" y="68"/>
                  </a:lnTo>
                  <a:lnTo>
                    <a:pt x="304" y="52"/>
                  </a:lnTo>
                  <a:lnTo>
                    <a:pt x="302" y="38"/>
                  </a:lnTo>
                  <a:lnTo>
                    <a:pt x="298" y="30"/>
                  </a:lnTo>
                  <a:lnTo>
                    <a:pt x="292" y="24"/>
                  </a:lnTo>
                  <a:lnTo>
                    <a:pt x="284" y="20"/>
                  </a:lnTo>
                  <a:lnTo>
                    <a:pt x="272" y="18"/>
                  </a:lnTo>
                  <a:lnTo>
                    <a:pt x="242" y="14"/>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8"/>
                  </a:lnTo>
                  <a:lnTo>
                    <a:pt x="304" y="476"/>
                  </a:lnTo>
                  <a:lnTo>
                    <a:pt x="300" y="482"/>
                  </a:lnTo>
                  <a:lnTo>
                    <a:pt x="294" y="490"/>
                  </a:lnTo>
                  <a:lnTo>
                    <a:pt x="288" y="494"/>
                  </a:lnTo>
                  <a:lnTo>
                    <a:pt x="280" y="500"/>
                  </a:lnTo>
                  <a:lnTo>
                    <a:pt x="27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close/>
                </a:path>
              </a:pathLst>
            </a:custGeom>
            <a:solidFill>
              <a:srgbClr val="13694E"/>
            </a:solidFill>
            <a:ln w="9525">
              <a:noFill/>
              <a:round/>
              <a:headEnd/>
              <a:tailEnd/>
            </a:ln>
          </p:spPr>
          <p:txBody>
            <a:bodyPr>
              <a:prstTxWarp prst="textNoShape">
                <a:avLst/>
              </a:prstTxWarp>
            </a:bodyPr>
            <a:lstStyle/>
            <a:p>
              <a:endParaRPr lang="en-US"/>
            </a:p>
          </p:txBody>
        </p:sp>
        <p:sp>
          <p:nvSpPr>
            <p:cNvPr id="275484" name="Freeform 27"/>
            <p:cNvSpPr>
              <a:spLocks/>
            </p:cNvSpPr>
            <p:nvPr/>
          </p:nvSpPr>
          <p:spPr bwMode="auto">
            <a:xfrm>
              <a:off x="4187" y="2659"/>
              <a:ext cx="168" cy="196"/>
            </a:xfrm>
            <a:custGeom>
              <a:avLst/>
              <a:gdLst>
                <a:gd name="T0" fmla="*/ 96 w 168"/>
                <a:gd name="T1" fmla="*/ 118 h 196"/>
                <a:gd name="T2" fmla="*/ 130 w 168"/>
                <a:gd name="T3" fmla="*/ 32 h 196"/>
                <a:gd name="T4" fmla="*/ 130 w 168"/>
                <a:gd name="T5" fmla="*/ 32 h 196"/>
                <a:gd name="T6" fmla="*/ 132 w 168"/>
                <a:gd name="T7" fmla="*/ 24 h 196"/>
                <a:gd name="T8" fmla="*/ 132 w 168"/>
                <a:gd name="T9" fmla="*/ 18 h 196"/>
                <a:gd name="T10" fmla="*/ 130 w 168"/>
                <a:gd name="T11" fmla="*/ 12 h 196"/>
                <a:gd name="T12" fmla="*/ 126 w 168"/>
                <a:gd name="T13" fmla="*/ 10 h 196"/>
                <a:gd name="T14" fmla="*/ 122 w 168"/>
                <a:gd name="T15" fmla="*/ 6 h 196"/>
                <a:gd name="T16" fmla="*/ 116 w 168"/>
                <a:gd name="T17" fmla="*/ 6 h 196"/>
                <a:gd name="T18" fmla="*/ 106 w 168"/>
                <a:gd name="T19" fmla="*/ 4 h 196"/>
                <a:gd name="T20" fmla="*/ 106 w 168"/>
                <a:gd name="T21" fmla="*/ 2 h 196"/>
                <a:gd name="T22" fmla="*/ 168 w 168"/>
                <a:gd name="T23" fmla="*/ 2 h 196"/>
                <a:gd name="T24" fmla="*/ 168 w 168"/>
                <a:gd name="T25" fmla="*/ 6 h 196"/>
                <a:gd name="T26" fmla="*/ 168 w 168"/>
                <a:gd name="T27" fmla="*/ 6 h 196"/>
                <a:gd name="T28" fmla="*/ 160 w 168"/>
                <a:gd name="T29" fmla="*/ 8 h 196"/>
                <a:gd name="T30" fmla="*/ 154 w 168"/>
                <a:gd name="T31" fmla="*/ 10 h 196"/>
                <a:gd name="T32" fmla="*/ 146 w 168"/>
                <a:gd name="T33" fmla="*/ 18 h 196"/>
                <a:gd name="T34" fmla="*/ 140 w 168"/>
                <a:gd name="T35" fmla="*/ 30 h 196"/>
                <a:gd name="T36" fmla="*/ 86 w 168"/>
                <a:gd name="T37" fmla="*/ 158 h 196"/>
                <a:gd name="T38" fmla="*/ 86 w 168"/>
                <a:gd name="T39" fmla="*/ 158 h 196"/>
                <a:gd name="T40" fmla="*/ 76 w 168"/>
                <a:gd name="T41" fmla="*/ 178 h 196"/>
                <a:gd name="T42" fmla="*/ 66 w 168"/>
                <a:gd name="T43" fmla="*/ 190 h 196"/>
                <a:gd name="T44" fmla="*/ 58 w 168"/>
                <a:gd name="T45" fmla="*/ 196 h 196"/>
                <a:gd name="T46" fmla="*/ 48 w 168"/>
                <a:gd name="T47" fmla="*/ 196 h 196"/>
                <a:gd name="T48" fmla="*/ 40 w 168"/>
                <a:gd name="T49" fmla="*/ 194 h 196"/>
                <a:gd name="T50" fmla="*/ 34 w 168"/>
                <a:gd name="T51" fmla="*/ 188 h 196"/>
                <a:gd name="T52" fmla="*/ 30 w 168"/>
                <a:gd name="T53" fmla="*/ 180 h 196"/>
                <a:gd name="T54" fmla="*/ 30 w 168"/>
                <a:gd name="T55" fmla="*/ 172 h 196"/>
                <a:gd name="T56" fmla="*/ 30 w 168"/>
                <a:gd name="T57" fmla="*/ 172 h 196"/>
                <a:gd name="T58" fmla="*/ 30 w 168"/>
                <a:gd name="T59" fmla="*/ 166 h 196"/>
                <a:gd name="T60" fmla="*/ 32 w 168"/>
                <a:gd name="T61" fmla="*/ 162 h 196"/>
                <a:gd name="T62" fmla="*/ 38 w 168"/>
                <a:gd name="T63" fmla="*/ 156 h 196"/>
                <a:gd name="T64" fmla="*/ 44 w 168"/>
                <a:gd name="T65" fmla="*/ 154 h 196"/>
                <a:gd name="T66" fmla="*/ 52 w 168"/>
                <a:gd name="T67" fmla="*/ 156 h 196"/>
                <a:gd name="T68" fmla="*/ 52 w 168"/>
                <a:gd name="T69" fmla="*/ 156 h 196"/>
                <a:gd name="T70" fmla="*/ 58 w 168"/>
                <a:gd name="T71" fmla="*/ 160 h 196"/>
                <a:gd name="T72" fmla="*/ 60 w 168"/>
                <a:gd name="T73" fmla="*/ 164 h 196"/>
                <a:gd name="T74" fmla="*/ 66 w 168"/>
                <a:gd name="T75" fmla="*/ 174 h 196"/>
                <a:gd name="T76" fmla="*/ 68 w 168"/>
                <a:gd name="T77" fmla="*/ 174 h 196"/>
                <a:gd name="T78" fmla="*/ 70 w 168"/>
                <a:gd name="T79" fmla="*/ 172 h 196"/>
                <a:gd name="T80" fmla="*/ 74 w 168"/>
                <a:gd name="T81" fmla="*/ 168 h 196"/>
                <a:gd name="T82" fmla="*/ 80 w 168"/>
                <a:gd name="T83" fmla="*/ 156 h 196"/>
                <a:gd name="T84" fmla="*/ 22 w 168"/>
                <a:gd name="T85" fmla="*/ 30 h 196"/>
                <a:gd name="T86" fmla="*/ 22 w 168"/>
                <a:gd name="T87" fmla="*/ 30 h 196"/>
                <a:gd name="T88" fmla="*/ 20 w 168"/>
                <a:gd name="T89" fmla="*/ 22 h 196"/>
                <a:gd name="T90" fmla="*/ 16 w 168"/>
                <a:gd name="T91" fmla="*/ 14 h 196"/>
                <a:gd name="T92" fmla="*/ 10 w 168"/>
                <a:gd name="T93" fmla="*/ 8 h 196"/>
                <a:gd name="T94" fmla="*/ 0 w 168"/>
                <a:gd name="T95" fmla="*/ 6 h 196"/>
                <a:gd name="T96" fmla="*/ 0 w 168"/>
                <a:gd name="T97" fmla="*/ 0 h 196"/>
                <a:gd name="T98" fmla="*/ 78 w 168"/>
                <a:gd name="T99" fmla="*/ 0 h 196"/>
                <a:gd name="T100" fmla="*/ 78 w 168"/>
                <a:gd name="T101" fmla="*/ 6 h 196"/>
                <a:gd name="T102" fmla="*/ 78 w 168"/>
                <a:gd name="T103" fmla="*/ 6 h 196"/>
                <a:gd name="T104" fmla="*/ 70 w 168"/>
                <a:gd name="T105" fmla="*/ 6 h 196"/>
                <a:gd name="T106" fmla="*/ 62 w 168"/>
                <a:gd name="T107" fmla="*/ 8 h 196"/>
                <a:gd name="T108" fmla="*/ 58 w 168"/>
                <a:gd name="T109" fmla="*/ 10 h 196"/>
                <a:gd name="T110" fmla="*/ 56 w 168"/>
                <a:gd name="T111" fmla="*/ 14 h 196"/>
                <a:gd name="T112" fmla="*/ 56 w 168"/>
                <a:gd name="T113" fmla="*/ 20 h 196"/>
                <a:gd name="T114" fmla="*/ 58 w 168"/>
                <a:gd name="T115" fmla="*/ 26 h 196"/>
                <a:gd name="T116" fmla="*/ 96 w 168"/>
                <a:gd name="T117" fmla="*/ 118 h 196"/>
                <a:gd name="T118" fmla="*/ 96 w 168"/>
                <a:gd name="T119" fmla="*/ 118 h 1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
                <a:gd name="T181" fmla="*/ 0 h 196"/>
                <a:gd name="T182" fmla="*/ 168 w 168"/>
                <a:gd name="T183" fmla="*/ 196 h 1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 h="196">
                  <a:moveTo>
                    <a:pt x="96" y="118"/>
                  </a:moveTo>
                  <a:lnTo>
                    <a:pt x="130" y="32"/>
                  </a:lnTo>
                  <a:lnTo>
                    <a:pt x="132" y="24"/>
                  </a:lnTo>
                  <a:lnTo>
                    <a:pt x="132" y="18"/>
                  </a:lnTo>
                  <a:lnTo>
                    <a:pt x="130" y="12"/>
                  </a:lnTo>
                  <a:lnTo>
                    <a:pt x="126" y="10"/>
                  </a:lnTo>
                  <a:lnTo>
                    <a:pt x="122" y="6"/>
                  </a:lnTo>
                  <a:lnTo>
                    <a:pt x="116" y="6"/>
                  </a:lnTo>
                  <a:lnTo>
                    <a:pt x="106" y="4"/>
                  </a:lnTo>
                  <a:lnTo>
                    <a:pt x="106" y="2"/>
                  </a:lnTo>
                  <a:lnTo>
                    <a:pt x="168" y="2"/>
                  </a:lnTo>
                  <a:lnTo>
                    <a:pt x="168" y="6"/>
                  </a:lnTo>
                  <a:lnTo>
                    <a:pt x="160" y="8"/>
                  </a:lnTo>
                  <a:lnTo>
                    <a:pt x="154" y="10"/>
                  </a:lnTo>
                  <a:lnTo>
                    <a:pt x="146" y="18"/>
                  </a:lnTo>
                  <a:lnTo>
                    <a:pt x="140" y="30"/>
                  </a:lnTo>
                  <a:lnTo>
                    <a:pt x="86" y="158"/>
                  </a:lnTo>
                  <a:lnTo>
                    <a:pt x="76" y="178"/>
                  </a:lnTo>
                  <a:lnTo>
                    <a:pt x="66" y="190"/>
                  </a:lnTo>
                  <a:lnTo>
                    <a:pt x="58" y="196"/>
                  </a:lnTo>
                  <a:lnTo>
                    <a:pt x="48" y="196"/>
                  </a:lnTo>
                  <a:lnTo>
                    <a:pt x="40" y="194"/>
                  </a:lnTo>
                  <a:lnTo>
                    <a:pt x="34" y="188"/>
                  </a:lnTo>
                  <a:lnTo>
                    <a:pt x="30" y="180"/>
                  </a:lnTo>
                  <a:lnTo>
                    <a:pt x="30" y="172"/>
                  </a:lnTo>
                  <a:lnTo>
                    <a:pt x="30" y="166"/>
                  </a:lnTo>
                  <a:lnTo>
                    <a:pt x="32" y="162"/>
                  </a:lnTo>
                  <a:lnTo>
                    <a:pt x="38" y="156"/>
                  </a:lnTo>
                  <a:lnTo>
                    <a:pt x="44" y="154"/>
                  </a:lnTo>
                  <a:lnTo>
                    <a:pt x="52" y="156"/>
                  </a:lnTo>
                  <a:lnTo>
                    <a:pt x="58" y="160"/>
                  </a:lnTo>
                  <a:lnTo>
                    <a:pt x="60" y="164"/>
                  </a:lnTo>
                  <a:lnTo>
                    <a:pt x="66" y="174"/>
                  </a:lnTo>
                  <a:lnTo>
                    <a:pt x="68" y="174"/>
                  </a:lnTo>
                  <a:lnTo>
                    <a:pt x="70" y="172"/>
                  </a:lnTo>
                  <a:lnTo>
                    <a:pt x="74" y="168"/>
                  </a:lnTo>
                  <a:lnTo>
                    <a:pt x="80" y="156"/>
                  </a:lnTo>
                  <a:lnTo>
                    <a:pt x="22" y="30"/>
                  </a:lnTo>
                  <a:lnTo>
                    <a:pt x="20" y="22"/>
                  </a:lnTo>
                  <a:lnTo>
                    <a:pt x="16" y="14"/>
                  </a:lnTo>
                  <a:lnTo>
                    <a:pt x="10" y="8"/>
                  </a:lnTo>
                  <a:lnTo>
                    <a:pt x="0" y="6"/>
                  </a:lnTo>
                  <a:lnTo>
                    <a:pt x="0" y="0"/>
                  </a:lnTo>
                  <a:lnTo>
                    <a:pt x="78" y="0"/>
                  </a:lnTo>
                  <a:lnTo>
                    <a:pt x="78" y="6"/>
                  </a:lnTo>
                  <a:lnTo>
                    <a:pt x="70" y="6"/>
                  </a:lnTo>
                  <a:lnTo>
                    <a:pt x="62" y="8"/>
                  </a:lnTo>
                  <a:lnTo>
                    <a:pt x="58" y="10"/>
                  </a:lnTo>
                  <a:lnTo>
                    <a:pt x="56" y="14"/>
                  </a:lnTo>
                  <a:lnTo>
                    <a:pt x="56" y="20"/>
                  </a:lnTo>
                  <a:lnTo>
                    <a:pt x="58" y="26"/>
                  </a:lnTo>
                  <a:lnTo>
                    <a:pt x="96" y="118"/>
                  </a:lnTo>
                  <a:close/>
                </a:path>
              </a:pathLst>
            </a:custGeom>
            <a:solidFill>
              <a:srgbClr val="13694E"/>
            </a:solidFill>
            <a:ln w="9525">
              <a:noFill/>
              <a:round/>
              <a:headEnd/>
              <a:tailEnd/>
            </a:ln>
          </p:spPr>
          <p:txBody>
            <a:bodyPr>
              <a:prstTxWarp prst="textNoShape">
                <a:avLst/>
              </a:prstTxWarp>
            </a:bodyPr>
            <a:lstStyle/>
            <a:p>
              <a:endParaRPr lang="en-US"/>
            </a:p>
          </p:txBody>
        </p:sp>
        <p:sp>
          <p:nvSpPr>
            <p:cNvPr id="275485" name="Freeform 28"/>
            <p:cNvSpPr>
              <a:spLocks/>
            </p:cNvSpPr>
            <p:nvPr/>
          </p:nvSpPr>
          <p:spPr bwMode="auto">
            <a:xfrm>
              <a:off x="4093" y="2625"/>
              <a:ext cx="104" cy="186"/>
            </a:xfrm>
            <a:custGeom>
              <a:avLst/>
              <a:gdLst>
                <a:gd name="T0" fmla="*/ 0 w 104"/>
                <a:gd name="T1" fmla="*/ 50 h 186"/>
                <a:gd name="T2" fmla="*/ 50 w 104"/>
                <a:gd name="T3" fmla="*/ 0 h 186"/>
                <a:gd name="T4" fmla="*/ 50 w 104"/>
                <a:gd name="T5" fmla="*/ 34 h 186"/>
                <a:gd name="T6" fmla="*/ 94 w 104"/>
                <a:gd name="T7" fmla="*/ 34 h 186"/>
                <a:gd name="T8" fmla="*/ 94 w 104"/>
                <a:gd name="T9" fmla="*/ 50 h 186"/>
                <a:gd name="T10" fmla="*/ 50 w 104"/>
                <a:gd name="T11" fmla="*/ 50 h 186"/>
                <a:gd name="T12" fmla="*/ 50 w 104"/>
                <a:gd name="T13" fmla="*/ 144 h 186"/>
                <a:gd name="T14" fmla="*/ 50 w 104"/>
                <a:gd name="T15" fmla="*/ 144 h 186"/>
                <a:gd name="T16" fmla="*/ 50 w 104"/>
                <a:gd name="T17" fmla="*/ 152 h 186"/>
                <a:gd name="T18" fmla="*/ 54 w 104"/>
                <a:gd name="T19" fmla="*/ 160 h 186"/>
                <a:gd name="T20" fmla="*/ 58 w 104"/>
                <a:gd name="T21" fmla="*/ 164 h 186"/>
                <a:gd name="T22" fmla="*/ 66 w 104"/>
                <a:gd name="T23" fmla="*/ 168 h 186"/>
                <a:gd name="T24" fmla="*/ 72 w 104"/>
                <a:gd name="T25" fmla="*/ 170 h 186"/>
                <a:gd name="T26" fmla="*/ 82 w 104"/>
                <a:gd name="T27" fmla="*/ 168 h 186"/>
                <a:gd name="T28" fmla="*/ 92 w 104"/>
                <a:gd name="T29" fmla="*/ 164 h 186"/>
                <a:gd name="T30" fmla="*/ 102 w 104"/>
                <a:gd name="T31" fmla="*/ 156 h 186"/>
                <a:gd name="T32" fmla="*/ 104 w 104"/>
                <a:gd name="T33" fmla="*/ 160 h 186"/>
                <a:gd name="T34" fmla="*/ 104 w 104"/>
                <a:gd name="T35" fmla="*/ 160 h 186"/>
                <a:gd name="T36" fmla="*/ 100 w 104"/>
                <a:gd name="T37" fmla="*/ 166 h 186"/>
                <a:gd name="T38" fmla="*/ 94 w 104"/>
                <a:gd name="T39" fmla="*/ 172 h 186"/>
                <a:gd name="T40" fmla="*/ 80 w 104"/>
                <a:gd name="T41" fmla="*/ 182 h 186"/>
                <a:gd name="T42" fmla="*/ 66 w 104"/>
                <a:gd name="T43" fmla="*/ 186 h 186"/>
                <a:gd name="T44" fmla="*/ 52 w 104"/>
                <a:gd name="T45" fmla="*/ 186 h 186"/>
                <a:gd name="T46" fmla="*/ 38 w 104"/>
                <a:gd name="T47" fmla="*/ 184 h 186"/>
                <a:gd name="T48" fmla="*/ 28 w 104"/>
                <a:gd name="T49" fmla="*/ 178 h 186"/>
                <a:gd name="T50" fmla="*/ 24 w 104"/>
                <a:gd name="T51" fmla="*/ 174 h 186"/>
                <a:gd name="T52" fmla="*/ 20 w 104"/>
                <a:gd name="T53" fmla="*/ 168 h 186"/>
                <a:gd name="T54" fmla="*/ 18 w 104"/>
                <a:gd name="T55" fmla="*/ 162 h 186"/>
                <a:gd name="T56" fmla="*/ 18 w 104"/>
                <a:gd name="T57" fmla="*/ 156 h 186"/>
                <a:gd name="T58" fmla="*/ 18 w 104"/>
                <a:gd name="T59" fmla="*/ 50 h 186"/>
                <a:gd name="T60" fmla="*/ 0 w 104"/>
                <a:gd name="T61" fmla="*/ 50 h 186"/>
                <a:gd name="T62" fmla="*/ 0 w 104"/>
                <a:gd name="T63" fmla="*/ 50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186"/>
                <a:gd name="T98" fmla="*/ 104 w 104"/>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186">
                  <a:moveTo>
                    <a:pt x="0" y="50"/>
                  </a:moveTo>
                  <a:lnTo>
                    <a:pt x="50" y="0"/>
                  </a:lnTo>
                  <a:lnTo>
                    <a:pt x="50" y="34"/>
                  </a:lnTo>
                  <a:lnTo>
                    <a:pt x="94" y="34"/>
                  </a:lnTo>
                  <a:lnTo>
                    <a:pt x="94" y="50"/>
                  </a:lnTo>
                  <a:lnTo>
                    <a:pt x="50" y="50"/>
                  </a:lnTo>
                  <a:lnTo>
                    <a:pt x="50" y="144"/>
                  </a:lnTo>
                  <a:lnTo>
                    <a:pt x="50" y="152"/>
                  </a:lnTo>
                  <a:lnTo>
                    <a:pt x="54" y="160"/>
                  </a:lnTo>
                  <a:lnTo>
                    <a:pt x="58" y="164"/>
                  </a:lnTo>
                  <a:lnTo>
                    <a:pt x="66" y="168"/>
                  </a:lnTo>
                  <a:lnTo>
                    <a:pt x="72" y="170"/>
                  </a:lnTo>
                  <a:lnTo>
                    <a:pt x="82" y="168"/>
                  </a:lnTo>
                  <a:lnTo>
                    <a:pt x="92" y="164"/>
                  </a:lnTo>
                  <a:lnTo>
                    <a:pt x="102" y="156"/>
                  </a:lnTo>
                  <a:lnTo>
                    <a:pt x="104" y="160"/>
                  </a:lnTo>
                  <a:lnTo>
                    <a:pt x="100" y="166"/>
                  </a:lnTo>
                  <a:lnTo>
                    <a:pt x="94" y="172"/>
                  </a:lnTo>
                  <a:lnTo>
                    <a:pt x="80" y="182"/>
                  </a:lnTo>
                  <a:lnTo>
                    <a:pt x="66" y="186"/>
                  </a:lnTo>
                  <a:lnTo>
                    <a:pt x="52" y="186"/>
                  </a:lnTo>
                  <a:lnTo>
                    <a:pt x="38" y="184"/>
                  </a:lnTo>
                  <a:lnTo>
                    <a:pt x="28" y="178"/>
                  </a:lnTo>
                  <a:lnTo>
                    <a:pt x="24" y="174"/>
                  </a:lnTo>
                  <a:lnTo>
                    <a:pt x="20" y="168"/>
                  </a:lnTo>
                  <a:lnTo>
                    <a:pt x="18" y="162"/>
                  </a:lnTo>
                  <a:lnTo>
                    <a:pt x="18" y="156"/>
                  </a:lnTo>
                  <a:lnTo>
                    <a:pt x="18" y="50"/>
                  </a:lnTo>
                  <a:lnTo>
                    <a:pt x="0" y="50"/>
                  </a:lnTo>
                  <a:close/>
                </a:path>
              </a:pathLst>
            </a:custGeom>
            <a:solidFill>
              <a:srgbClr val="13694E"/>
            </a:solidFill>
            <a:ln w="9525">
              <a:noFill/>
              <a:round/>
              <a:headEnd/>
              <a:tailEnd/>
            </a:ln>
          </p:spPr>
          <p:txBody>
            <a:bodyPr>
              <a:prstTxWarp prst="textNoShape">
                <a:avLst/>
              </a:prstTxWarp>
            </a:bodyPr>
            <a:lstStyle/>
            <a:p>
              <a:endParaRPr lang="en-US"/>
            </a:p>
          </p:txBody>
        </p:sp>
        <p:sp>
          <p:nvSpPr>
            <p:cNvPr id="275486" name="Freeform 29"/>
            <p:cNvSpPr>
              <a:spLocks/>
            </p:cNvSpPr>
            <p:nvPr/>
          </p:nvSpPr>
          <p:spPr bwMode="auto">
            <a:xfrm>
              <a:off x="3905" y="2657"/>
              <a:ext cx="110" cy="156"/>
            </a:xfrm>
            <a:custGeom>
              <a:avLst/>
              <a:gdLst>
                <a:gd name="T0" fmla="*/ 6 w 110"/>
                <a:gd name="T1" fmla="*/ 100 h 156"/>
                <a:gd name="T2" fmla="*/ 12 w 110"/>
                <a:gd name="T3" fmla="*/ 122 h 156"/>
                <a:gd name="T4" fmla="*/ 22 w 110"/>
                <a:gd name="T5" fmla="*/ 138 h 156"/>
                <a:gd name="T6" fmla="*/ 36 w 110"/>
                <a:gd name="T7" fmla="*/ 146 h 156"/>
                <a:gd name="T8" fmla="*/ 56 w 110"/>
                <a:gd name="T9" fmla="*/ 148 h 156"/>
                <a:gd name="T10" fmla="*/ 64 w 110"/>
                <a:gd name="T11" fmla="*/ 146 h 156"/>
                <a:gd name="T12" fmla="*/ 76 w 110"/>
                <a:gd name="T13" fmla="*/ 134 h 156"/>
                <a:gd name="T14" fmla="*/ 78 w 110"/>
                <a:gd name="T15" fmla="*/ 122 h 156"/>
                <a:gd name="T16" fmla="*/ 72 w 110"/>
                <a:gd name="T17" fmla="*/ 108 h 156"/>
                <a:gd name="T18" fmla="*/ 44 w 110"/>
                <a:gd name="T19" fmla="*/ 92 h 156"/>
                <a:gd name="T20" fmla="*/ 28 w 110"/>
                <a:gd name="T21" fmla="*/ 84 h 156"/>
                <a:gd name="T22" fmla="*/ 10 w 110"/>
                <a:gd name="T23" fmla="*/ 66 h 156"/>
                <a:gd name="T24" fmla="*/ 2 w 110"/>
                <a:gd name="T25" fmla="*/ 50 h 156"/>
                <a:gd name="T26" fmla="*/ 2 w 110"/>
                <a:gd name="T27" fmla="*/ 38 h 156"/>
                <a:gd name="T28" fmla="*/ 6 w 110"/>
                <a:gd name="T29" fmla="*/ 22 h 156"/>
                <a:gd name="T30" fmla="*/ 18 w 110"/>
                <a:gd name="T31" fmla="*/ 10 h 156"/>
                <a:gd name="T32" fmla="*/ 32 w 110"/>
                <a:gd name="T33" fmla="*/ 2 h 156"/>
                <a:gd name="T34" fmla="*/ 50 w 110"/>
                <a:gd name="T35" fmla="*/ 0 h 156"/>
                <a:gd name="T36" fmla="*/ 66 w 110"/>
                <a:gd name="T37" fmla="*/ 0 h 156"/>
                <a:gd name="T38" fmla="*/ 90 w 110"/>
                <a:gd name="T39" fmla="*/ 8 h 156"/>
                <a:gd name="T40" fmla="*/ 102 w 110"/>
                <a:gd name="T41" fmla="*/ 50 h 156"/>
                <a:gd name="T42" fmla="*/ 94 w 110"/>
                <a:gd name="T43" fmla="*/ 50 h 156"/>
                <a:gd name="T44" fmla="*/ 88 w 110"/>
                <a:gd name="T45" fmla="*/ 26 h 156"/>
                <a:gd name="T46" fmla="*/ 76 w 110"/>
                <a:gd name="T47" fmla="*/ 12 h 156"/>
                <a:gd name="T48" fmla="*/ 64 w 110"/>
                <a:gd name="T49" fmla="*/ 8 h 156"/>
                <a:gd name="T50" fmla="*/ 56 w 110"/>
                <a:gd name="T51" fmla="*/ 6 h 156"/>
                <a:gd name="T52" fmla="*/ 46 w 110"/>
                <a:gd name="T53" fmla="*/ 6 h 156"/>
                <a:gd name="T54" fmla="*/ 36 w 110"/>
                <a:gd name="T55" fmla="*/ 12 h 156"/>
                <a:gd name="T56" fmla="*/ 28 w 110"/>
                <a:gd name="T57" fmla="*/ 26 h 156"/>
                <a:gd name="T58" fmla="*/ 28 w 110"/>
                <a:gd name="T59" fmla="*/ 32 h 156"/>
                <a:gd name="T60" fmla="*/ 32 w 110"/>
                <a:gd name="T61" fmla="*/ 42 h 156"/>
                <a:gd name="T62" fmla="*/ 68 w 110"/>
                <a:gd name="T63" fmla="*/ 62 h 156"/>
                <a:gd name="T64" fmla="*/ 80 w 110"/>
                <a:gd name="T65" fmla="*/ 70 h 156"/>
                <a:gd name="T66" fmla="*/ 100 w 110"/>
                <a:gd name="T67" fmla="*/ 86 h 156"/>
                <a:gd name="T68" fmla="*/ 108 w 110"/>
                <a:gd name="T69" fmla="*/ 102 h 156"/>
                <a:gd name="T70" fmla="*/ 110 w 110"/>
                <a:gd name="T71" fmla="*/ 114 h 156"/>
                <a:gd name="T72" fmla="*/ 104 w 110"/>
                <a:gd name="T73" fmla="*/ 134 h 156"/>
                <a:gd name="T74" fmla="*/ 88 w 110"/>
                <a:gd name="T75" fmla="*/ 148 h 156"/>
                <a:gd name="T76" fmla="*/ 70 w 110"/>
                <a:gd name="T77" fmla="*/ 154 h 156"/>
                <a:gd name="T78" fmla="*/ 54 w 110"/>
                <a:gd name="T79" fmla="*/ 156 h 156"/>
                <a:gd name="T80" fmla="*/ 24 w 110"/>
                <a:gd name="T81" fmla="*/ 152 h 156"/>
                <a:gd name="T82" fmla="*/ 0 w 110"/>
                <a:gd name="T83" fmla="*/ 100 h 1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0"/>
                <a:gd name="T127" fmla="*/ 0 h 156"/>
                <a:gd name="T128" fmla="*/ 110 w 110"/>
                <a:gd name="T129" fmla="*/ 156 h 1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0" h="156">
                  <a:moveTo>
                    <a:pt x="0" y="100"/>
                  </a:moveTo>
                  <a:lnTo>
                    <a:pt x="6" y="100"/>
                  </a:lnTo>
                  <a:lnTo>
                    <a:pt x="12" y="122"/>
                  </a:lnTo>
                  <a:lnTo>
                    <a:pt x="18" y="130"/>
                  </a:lnTo>
                  <a:lnTo>
                    <a:pt x="22" y="138"/>
                  </a:lnTo>
                  <a:lnTo>
                    <a:pt x="28" y="142"/>
                  </a:lnTo>
                  <a:lnTo>
                    <a:pt x="36" y="146"/>
                  </a:lnTo>
                  <a:lnTo>
                    <a:pt x="44" y="148"/>
                  </a:lnTo>
                  <a:lnTo>
                    <a:pt x="56" y="148"/>
                  </a:lnTo>
                  <a:lnTo>
                    <a:pt x="64" y="146"/>
                  </a:lnTo>
                  <a:lnTo>
                    <a:pt x="72" y="142"/>
                  </a:lnTo>
                  <a:lnTo>
                    <a:pt x="76" y="134"/>
                  </a:lnTo>
                  <a:lnTo>
                    <a:pt x="78" y="122"/>
                  </a:lnTo>
                  <a:lnTo>
                    <a:pt x="76" y="114"/>
                  </a:lnTo>
                  <a:lnTo>
                    <a:pt x="72" y="108"/>
                  </a:lnTo>
                  <a:lnTo>
                    <a:pt x="60" y="100"/>
                  </a:lnTo>
                  <a:lnTo>
                    <a:pt x="44" y="92"/>
                  </a:lnTo>
                  <a:lnTo>
                    <a:pt x="28" y="84"/>
                  </a:lnTo>
                  <a:lnTo>
                    <a:pt x="16" y="74"/>
                  </a:lnTo>
                  <a:lnTo>
                    <a:pt x="10" y="66"/>
                  </a:lnTo>
                  <a:lnTo>
                    <a:pt x="4" y="58"/>
                  </a:lnTo>
                  <a:lnTo>
                    <a:pt x="2" y="50"/>
                  </a:lnTo>
                  <a:lnTo>
                    <a:pt x="2" y="38"/>
                  </a:lnTo>
                  <a:lnTo>
                    <a:pt x="2" y="30"/>
                  </a:lnTo>
                  <a:lnTo>
                    <a:pt x="6" y="22"/>
                  </a:lnTo>
                  <a:lnTo>
                    <a:pt x="10" y="16"/>
                  </a:lnTo>
                  <a:lnTo>
                    <a:pt x="18" y="10"/>
                  </a:lnTo>
                  <a:lnTo>
                    <a:pt x="24" y="6"/>
                  </a:lnTo>
                  <a:lnTo>
                    <a:pt x="32" y="2"/>
                  </a:lnTo>
                  <a:lnTo>
                    <a:pt x="42" y="0"/>
                  </a:lnTo>
                  <a:lnTo>
                    <a:pt x="50" y="0"/>
                  </a:lnTo>
                  <a:lnTo>
                    <a:pt x="66" y="0"/>
                  </a:lnTo>
                  <a:lnTo>
                    <a:pt x="78" y="4"/>
                  </a:lnTo>
                  <a:lnTo>
                    <a:pt x="90" y="8"/>
                  </a:lnTo>
                  <a:lnTo>
                    <a:pt x="100" y="12"/>
                  </a:lnTo>
                  <a:lnTo>
                    <a:pt x="102" y="50"/>
                  </a:lnTo>
                  <a:lnTo>
                    <a:pt x="94" y="50"/>
                  </a:lnTo>
                  <a:lnTo>
                    <a:pt x="92" y="36"/>
                  </a:lnTo>
                  <a:lnTo>
                    <a:pt x="88" y="26"/>
                  </a:lnTo>
                  <a:lnTo>
                    <a:pt x="82" y="18"/>
                  </a:lnTo>
                  <a:lnTo>
                    <a:pt x="76" y="12"/>
                  </a:lnTo>
                  <a:lnTo>
                    <a:pt x="70" y="10"/>
                  </a:lnTo>
                  <a:lnTo>
                    <a:pt x="64" y="8"/>
                  </a:lnTo>
                  <a:lnTo>
                    <a:pt x="56" y="6"/>
                  </a:lnTo>
                  <a:lnTo>
                    <a:pt x="50" y="6"/>
                  </a:lnTo>
                  <a:lnTo>
                    <a:pt x="46" y="6"/>
                  </a:lnTo>
                  <a:lnTo>
                    <a:pt x="40" y="8"/>
                  </a:lnTo>
                  <a:lnTo>
                    <a:pt x="36" y="12"/>
                  </a:lnTo>
                  <a:lnTo>
                    <a:pt x="30" y="22"/>
                  </a:lnTo>
                  <a:lnTo>
                    <a:pt x="28" y="26"/>
                  </a:lnTo>
                  <a:lnTo>
                    <a:pt x="28" y="32"/>
                  </a:lnTo>
                  <a:lnTo>
                    <a:pt x="30" y="38"/>
                  </a:lnTo>
                  <a:lnTo>
                    <a:pt x="32" y="42"/>
                  </a:lnTo>
                  <a:lnTo>
                    <a:pt x="40" y="48"/>
                  </a:lnTo>
                  <a:lnTo>
                    <a:pt x="68" y="62"/>
                  </a:lnTo>
                  <a:lnTo>
                    <a:pt x="80" y="70"/>
                  </a:lnTo>
                  <a:lnTo>
                    <a:pt x="94" y="78"/>
                  </a:lnTo>
                  <a:lnTo>
                    <a:pt x="100" y="86"/>
                  </a:lnTo>
                  <a:lnTo>
                    <a:pt x="106" y="94"/>
                  </a:lnTo>
                  <a:lnTo>
                    <a:pt x="108" y="102"/>
                  </a:lnTo>
                  <a:lnTo>
                    <a:pt x="110" y="114"/>
                  </a:lnTo>
                  <a:lnTo>
                    <a:pt x="108" y="124"/>
                  </a:lnTo>
                  <a:lnTo>
                    <a:pt x="104" y="134"/>
                  </a:lnTo>
                  <a:lnTo>
                    <a:pt x="96" y="142"/>
                  </a:lnTo>
                  <a:lnTo>
                    <a:pt x="88" y="148"/>
                  </a:lnTo>
                  <a:lnTo>
                    <a:pt x="80" y="152"/>
                  </a:lnTo>
                  <a:lnTo>
                    <a:pt x="70" y="154"/>
                  </a:lnTo>
                  <a:lnTo>
                    <a:pt x="54" y="156"/>
                  </a:lnTo>
                  <a:lnTo>
                    <a:pt x="38" y="156"/>
                  </a:lnTo>
                  <a:lnTo>
                    <a:pt x="24" y="152"/>
                  </a:lnTo>
                  <a:lnTo>
                    <a:pt x="0" y="144"/>
                  </a:lnTo>
                  <a:lnTo>
                    <a:pt x="0" y="100"/>
                  </a:lnTo>
                  <a:close/>
                </a:path>
              </a:pathLst>
            </a:custGeom>
            <a:solidFill>
              <a:srgbClr val="13694E"/>
            </a:solidFill>
            <a:ln w="9525">
              <a:noFill/>
              <a:round/>
              <a:headEnd/>
              <a:tailEnd/>
            </a:ln>
          </p:spPr>
          <p:txBody>
            <a:bodyPr>
              <a:prstTxWarp prst="textNoShape">
                <a:avLst/>
              </a:prstTxWarp>
            </a:bodyPr>
            <a:lstStyle/>
            <a:p>
              <a:endParaRPr lang="en-US"/>
            </a:p>
          </p:txBody>
        </p:sp>
        <p:sp>
          <p:nvSpPr>
            <p:cNvPr id="275487" name="Freeform 30"/>
            <p:cNvSpPr>
              <a:spLocks/>
            </p:cNvSpPr>
            <p:nvPr/>
          </p:nvSpPr>
          <p:spPr bwMode="auto">
            <a:xfrm>
              <a:off x="3797" y="2655"/>
              <a:ext cx="108" cy="154"/>
            </a:xfrm>
            <a:custGeom>
              <a:avLst/>
              <a:gdLst>
                <a:gd name="T0" fmla="*/ 52 w 108"/>
                <a:gd name="T1" fmla="*/ 32 h 154"/>
                <a:gd name="T2" fmla="*/ 52 w 108"/>
                <a:gd name="T3" fmla="*/ 32 h 154"/>
                <a:gd name="T4" fmla="*/ 60 w 108"/>
                <a:gd name="T5" fmla="*/ 18 h 154"/>
                <a:gd name="T6" fmla="*/ 68 w 108"/>
                <a:gd name="T7" fmla="*/ 8 h 154"/>
                <a:gd name="T8" fmla="*/ 76 w 108"/>
                <a:gd name="T9" fmla="*/ 2 h 154"/>
                <a:gd name="T10" fmla="*/ 88 w 108"/>
                <a:gd name="T11" fmla="*/ 0 h 154"/>
                <a:gd name="T12" fmla="*/ 88 w 108"/>
                <a:gd name="T13" fmla="*/ 0 h 154"/>
                <a:gd name="T14" fmla="*/ 96 w 108"/>
                <a:gd name="T15" fmla="*/ 2 h 154"/>
                <a:gd name="T16" fmla="*/ 102 w 108"/>
                <a:gd name="T17" fmla="*/ 8 h 154"/>
                <a:gd name="T18" fmla="*/ 108 w 108"/>
                <a:gd name="T19" fmla="*/ 14 h 154"/>
                <a:gd name="T20" fmla="*/ 108 w 108"/>
                <a:gd name="T21" fmla="*/ 24 h 154"/>
                <a:gd name="T22" fmla="*/ 108 w 108"/>
                <a:gd name="T23" fmla="*/ 24 h 154"/>
                <a:gd name="T24" fmla="*/ 104 w 108"/>
                <a:gd name="T25" fmla="*/ 32 h 154"/>
                <a:gd name="T26" fmla="*/ 96 w 108"/>
                <a:gd name="T27" fmla="*/ 38 h 154"/>
                <a:gd name="T28" fmla="*/ 92 w 108"/>
                <a:gd name="T29" fmla="*/ 38 h 154"/>
                <a:gd name="T30" fmla="*/ 88 w 108"/>
                <a:gd name="T31" fmla="*/ 38 h 154"/>
                <a:gd name="T32" fmla="*/ 84 w 108"/>
                <a:gd name="T33" fmla="*/ 38 h 154"/>
                <a:gd name="T34" fmla="*/ 80 w 108"/>
                <a:gd name="T35" fmla="*/ 34 h 154"/>
                <a:gd name="T36" fmla="*/ 80 w 108"/>
                <a:gd name="T37" fmla="*/ 34 h 154"/>
                <a:gd name="T38" fmla="*/ 74 w 108"/>
                <a:gd name="T39" fmla="*/ 30 h 154"/>
                <a:gd name="T40" fmla="*/ 68 w 108"/>
                <a:gd name="T41" fmla="*/ 28 h 154"/>
                <a:gd name="T42" fmla="*/ 62 w 108"/>
                <a:gd name="T43" fmla="*/ 28 h 154"/>
                <a:gd name="T44" fmla="*/ 60 w 108"/>
                <a:gd name="T45" fmla="*/ 32 h 154"/>
                <a:gd name="T46" fmla="*/ 56 w 108"/>
                <a:gd name="T47" fmla="*/ 36 h 154"/>
                <a:gd name="T48" fmla="*/ 54 w 108"/>
                <a:gd name="T49" fmla="*/ 42 h 154"/>
                <a:gd name="T50" fmla="*/ 52 w 108"/>
                <a:gd name="T51" fmla="*/ 54 h 154"/>
                <a:gd name="T52" fmla="*/ 52 w 108"/>
                <a:gd name="T53" fmla="*/ 128 h 154"/>
                <a:gd name="T54" fmla="*/ 52 w 108"/>
                <a:gd name="T55" fmla="*/ 128 h 154"/>
                <a:gd name="T56" fmla="*/ 54 w 108"/>
                <a:gd name="T57" fmla="*/ 140 h 154"/>
                <a:gd name="T58" fmla="*/ 56 w 108"/>
                <a:gd name="T59" fmla="*/ 148 h 154"/>
                <a:gd name="T60" fmla="*/ 64 w 108"/>
                <a:gd name="T61" fmla="*/ 150 h 154"/>
                <a:gd name="T62" fmla="*/ 74 w 108"/>
                <a:gd name="T63" fmla="*/ 152 h 154"/>
                <a:gd name="T64" fmla="*/ 74 w 108"/>
                <a:gd name="T65" fmla="*/ 154 h 154"/>
                <a:gd name="T66" fmla="*/ 0 w 108"/>
                <a:gd name="T67" fmla="*/ 154 h 154"/>
                <a:gd name="T68" fmla="*/ 0 w 108"/>
                <a:gd name="T69" fmla="*/ 152 h 154"/>
                <a:gd name="T70" fmla="*/ 0 w 108"/>
                <a:gd name="T71" fmla="*/ 152 h 154"/>
                <a:gd name="T72" fmla="*/ 10 w 108"/>
                <a:gd name="T73" fmla="*/ 150 h 154"/>
                <a:gd name="T74" fmla="*/ 18 w 108"/>
                <a:gd name="T75" fmla="*/ 148 h 154"/>
                <a:gd name="T76" fmla="*/ 20 w 108"/>
                <a:gd name="T77" fmla="*/ 140 h 154"/>
                <a:gd name="T78" fmla="*/ 22 w 108"/>
                <a:gd name="T79" fmla="*/ 130 h 154"/>
                <a:gd name="T80" fmla="*/ 22 w 108"/>
                <a:gd name="T81" fmla="*/ 48 h 154"/>
                <a:gd name="T82" fmla="*/ 22 w 108"/>
                <a:gd name="T83" fmla="*/ 48 h 154"/>
                <a:gd name="T84" fmla="*/ 22 w 108"/>
                <a:gd name="T85" fmla="*/ 38 h 154"/>
                <a:gd name="T86" fmla="*/ 18 w 108"/>
                <a:gd name="T87" fmla="*/ 32 h 154"/>
                <a:gd name="T88" fmla="*/ 12 w 108"/>
                <a:gd name="T89" fmla="*/ 28 h 154"/>
                <a:gd name="T90" fmla="*/ 2 w 108"/>
                <a:gd name="T91" fmla="*/ 26 h 154"/>
                <a:gd name="T92" fmla="*/ 2 w 108"/>
                <a:gd name="T93" fmla="*/ 26 h 154"/>
                <a:gd name="T94" fmla="*/ 30 w 108"/>
                <a:gd name="T95" fmla="*/ 14 h 154"/>
                <a:gd name="T96" fmla="*/ 52 w 108"/>
                <a:gd name="T97" fmla="*/ 2 h 154"/>
                <a:gd name="T98" fmla="*/ 52 w 108"/>
                <a:gd name="T99" fmla="*/ 32 h 154"/>
                <a:gd name="T100" fmla="*/ 52 w 108"/>
                <a:gd name="T101" fmla="*/ 32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154"/>
                <a:gd name="T155" fmla="*/ 108 w 108"/>
                <a:gd name="T156" fmla="*/ 154 h 1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154">
                  <a:moveTo>
                    <a:pt x="52" y="32"/>
                  </a:moveTo>
                  <a:lnTo>
                    <a:pt x="52" y="32"/>
                  </a:lnTo>
                  <a:lnTo>
                    <a:pt x="60" y="18"/>
                  </a:lnTo>
                  <a:lnTo>
                    <a:pt x="68" y="8"/>
                  </a:lnTo>
                  <a:lnTo>
                    <a:pt x="76" y="2"/>
                  </a:lnTo>
                  <a:lnTo>
                    <a:pt x="88" y="0"/>
                  </a:lnTo>
                  <a:lnTo>
                    <a:pt x="96" y="2"/>
                  </a:lnTo>
                  <a:lnTo>
                    <a:pt x="102" y="8"/>
                  </a:lnTo>
                  <a:lnTo>
                    <a:pt x="108" y="14"/>
                  </a:lnTo>
                  <a:lnTo>
                    <a:pt x="108" y="24"/>
                  </a:lnTo>
                  <a:lnTo>
                    <a:pt x="104" y="32"/>
                  </a:lnTo>
                  <a:lnTo>
                    <a:pt x="96" y="38"/>
                  </a:lnTo>
                  <a:lnTo>
                    <a:pt x="92" y="38"/>
                  </a:lnTo>
                  <a:lnTo>
                    <a:pt x="88" y="38"/>
                  </a:lnTo>
                  <a:lnTo>
                    <a:pt x="84" y="38"/>
                  </a:lnTo>
                  <a:lnTo>
                    <a:pt x="80" y="34"/>
                  </a:lnTo>
                  <a:lnTo>
                    <a:pt x="74" y="30"/>
                  </a:lnTo>
                  <a:lnTo>
                    <a:pt x="68" y="28"/>
                  </a:lnTo>
                  <a:lnTo>
                    <a:pt x="62" y="28"/>
                  </a:lnTo>
                  <a:lnTo>
                    <a:pt x="60" y="32"/>
                  </a:lnTo>
                  <a:lnTo>
                    <a:pt x="56" y="36"/>
                  </a:lnTo>
                  <a:lnTo>
                    <a:pt x="54" y="42"/>
                  </a:lnTo>
                  <a:lnTo>
                    <a:pt x="52" y="54"/>
                  </a:lnTo>
                  <a:lnTo>
                    <a:pt x="52" y="128"/>
                  </a:lnTo>
                  <a:lnTo>
                    <a:pt x="54" y="140"/>
                  </a:lnTo>
                  <a:lnTo>
                    <a:pt x="56" y="148"/>
                  </a:lnTo>
                  <a:lnTo>
                    <a:pt x="64" y="150"/>
                  </a:lnTo>
                  <a:lnTo>
                    <a:pt x="74" y="152"/>
                  </a:lnTo>
                  <a:lnTo>
                    <a:pt x="74" y="154"/>
                  </a:lnTo>
                  <a:lnTo>
                    <a:pt x="0" y="154"/>
                  </a:lnTo>
                  <a:lnTo>
                    <a:pt x="0" y="152"/>
                  </a:lnTo>
                  <a:lnTo>
                    <a:pt x="10" y="150"/>
                  </a:lnTo>
                  <a:lnTo>
                    <a:pt x="18" y="148"/>
                  </a:lnTo>
                  <a:lnTo>
                    <a:pt x="20" y="140"/>
                  </a:lnTo>
                  <a:lnTo>
                    <a:pt x="22" y="130"/>
                  </a:lnTo>
                  <a:lnTo>
                    <a:pt x="22" y="48"/>
                  </a:lnTo>
                  <a:lnTo>
                    <a:pt x="22" y="38"/>
                  </a:lnTo>
                  <a:lnTo>
                    <a:pt x="18" y="32"/>
                  </a:lnTo>
                  <a:lnTo>
                    <a:pt x="12" y="28"/>
                  </a:lnTo>
                  <a:lnTo>
                    <a:pt x="2" y="26"/>
                  </a:lnTo>
                  <a:lnTo>
                    <a:pt x="30" y="14"/>
                  </a:lnTo>
                  <a:lnTo>
                    <a:pt x="52" y="2"/>
                  </a:lnTo>
                  <a:lnTo>
                    <a:pt x="52" y="32"/>
                  </a:lnTo>
                  <a:close/>
                </a:path>
              </a:pathLst>
            </a:custGeom>
            <a:solidFill>
              <a:srgbClr val="13694E"/>
            </a:solidFill>
            <a:ln w="9525">
              <a:noFill/>
              <a:round/>
              <a:headEnd/>
              <a:tailEnd/>
            </a:ln>
          </p:spPr>
          <p:txBody>
            <a:bodyPr>
              <a:prstTxWarp prst="textNoShape">
                <a:avLst/>
              </a:prstTxWarp>
            </a:bodyPr>
            <a:lstStyle/>
            <a:p>
              <a:endParaRPr lang="en-US"/>
            </a:p>
          </p:txBody>
        </p:sp>
        <p:sp>
          <p:nvSpPr>
            <p:cNvPr id="275488" name="Freeform 31"/>
            <p:cNvSpPr>
              <a:spLocks noEditPoints="1"/>
            </p:cNvSpPr>
            <p:nvPr/>
          </p:nvSpPr>
          <p:spPr bwMode="auto">
            <a:xfrm>
              <a:off x="3661" y="2655"/>
              <a:ext cx="136" cy="156"/>
            </a:xfrm>
            <a:custGeom>
              <a:avLst/>
              <a:gdLst>
                <a:gd name="T0" fmla="*/ 96 w 136"/>
                <a:gd name="T1" fmla="*/ 50 h 156"/>
                <a:gd name="T2" fmla="*/ 90 w 136"/>
                <a:gd name="T3" fmla="*/ 20 h 156"/>
                <a:gd name="T4" fmla="*/ 80 w 136"/>
                <a:gd name="T5" fmla="*/ 12 h 156"/>
                <a:gd name="T6" fmla="*/ 70 w 136"/>
                <a:gd name="T7" fmla="*/ 8 h 156"/>
                <a:gd name="T8" fmla="*/ 60 w 136"/>
                <a:gd name="T9" fmla="*/ 10 h 156"/>
                <a:gd name="T10" fmla="*/ 48 w 136"/>
                <a:gd name="T11" fmla="*/ 16 h 156"/>
                <a:gd name="T12" fmla="*/ 38 w 136"/>
                <a:gd name="T13" fmla="*/ 28 h 156"/>
                <a:gd name="T14" fmla="*/ 32 w 136"/>
                <a:gd name="T15" fmla="*/ 50 h 156"/>
                <a:gd name="T16" fmla="*/ 96 w 136"/>
                <a:gd name="T17" fmla="*/ 50 h 156"/>
                <a:gd name="T18" fmla="*/ 136 w 136"/>
                <a:gd name="T19" fmla="*/ 106 h 156"/>
                <a:gd name="T20" fmla="*/ 132 w 136"/>
                <a:gd name="T21" fmla="*/ 114 h 156"/>
                <a:gd name="T22" fmla="*/ 122 w 136"/>
                <a:gd name="T23" fmla="*/ 130 h 156"/>
                <a:gd name="T24" fmla="*/ 106 w 136"/>
                <a:gd name="T25" fmla="*/ 144 h 156"/>
                <a:gd name="T26" fmla="*/ 84 w 136"/>
                <a:gd name="T27" fmla="*/ 154 h 156"/>
                <a:gd name="T28" fmla="*/ 70 w 136"/>
                <a:gd name="T29" fmla="*/ 156 h 156"/>
                <a:gd name="T30" fmla="*/ 46 w 136"/>
                <a:gd name="T31" fmla="*/ 152 h 156"/>
                <a:gd name="T32" fmla="*/ 22 w 136"/>
                <a:gd name="T33" fmla="*/ 138 h 156"/>
                <a:gd name="T34" fmla="*/ 6 w 136"/>
                <a:gd name="T35" fmla="*/ 118 h 156"/>
                <a:gd name="T36" fmla="*/ 0 w 136"/>
                <a:gd name="T37" fmla="*/ 86 h 156"/>
                <a:gd name="T38" fmla="*/ 0 w 136"/>
                <a:gd name="T39" fmla="*/ 68 h 156"/>
                <a:gd name="T40" fmla="*/ 10 w 136"/>
                <a:gd name="T41" fmla="*/ 38 h 156"/>
                <a:gd name="T42" fmla="*/ 28 w 136"/>
                <a:gd name="T43" fmla="*/ 14 h 156"/>
                <a:gd name="T44" fmla="*/ 56 w 136"/>
                <a:gd name="T45" fmla="*/ 2 h 156"/>
                <a:gd name="T46" fmla="*/ 74 w 136"/>
                <a:gd name="T47" fmla="*/ 0 h 156"/>
                <a:gd name="T48" fmla="*/ 96 w 136"/>
                <a:gd name="T49" fmla="*/ 4 h 156"/>
                <a:gd name="T50" fmla="*/ 114 w 136"/>
                <a:gd name="T51" fmla="*/ 14 h 156"/>
                <a:gd name="T52" fmla="*/ 128 w 136"/>
                <a:gd name="T53" fmla="*/ 32 h 156"/>
                <a:gd name="T54" fmla="*/ 136 w 136"/>
                <a:gd name="T55" fmla="*/ 58 h 156"/>
                <a:gd name="T56" fmla="*/ 30 w 136"/>
                <a:gd name="T57" fmla="*/ 58 h 156"/>
                <a:gd name="T58" fmla="*/ 30 w 136"/>
                <a:gd name="T59" fmla="*/ 86 h 156"/>
                <a:gd name="T60" fmla="*/ 40 w 136"/>
                <a:gd name="T61" fmla="*/ 112 h 156"/>
                <a:gd name="T62" fmla="*/ 60 w 136"/>
                <a:gd name="T63" fmla="*/ 128 h 156"/>
                <a:gd name="T64" fmla="*/ 86 w 136"/>
                <a:gd name="T65" fmla="*/ 132 h 156"/>
                <a:gd name="T66" fmla="*/ 100 w 136"/>
                <a:gd name="T67" fmla="*/ 130 h 156"/>
                <a:gd name="T68" fmla="*/ 122 w 136"/>
                <a:gd name="T69" fmla="*/ 116 h 156"/>
                <a:gd name="T70" fmla="*/ 132 w 136"/>
                <a:gd name="T71" fmla="*/ 104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156"/>
                <a:gd name="T110" fmla="*/ 136 w 136"/>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156">
                  <a:moveTo>
                    <a:pt x="96" y="50"/>
                  </a:moveTo>
                  <a:lnTo>
                    <a:pt x="96" y="50"/>
                  </a:lnTo>
                  <a:lnTo>
                    <a:pt x="94" y="34"/>
                  </a:lnTo>
                  <a:lnTo>
                    <a:pt x="90" y="20"/>
                  </a:lnTo>
                  <a:lnTo>
                    <a:pt x="86" y="16"/>
                  </a:lnTo>
                  <a:lnTo>
                    <a:pt x="80" y="12"/>
                  </a:lnTo>
                  <a:lnTo>
                    <a:pt x="76" y="10"/>
                  </a:lnTo>
                  <a:lnTo>
                    <a:pt x="70" y="8"/>
                  </a:lnTo>
                  <a:lnTo>
                    <a:pt x="60" y="10"/>
                  </a:lnTo>
                  <a:lnTo>
                    <a:pt x="54" y="12"/>
                  </a:lnTo>
                  <a:lnTo>
                    <a:pt x="48" y="16"/>
                  </a:lnTo>
                  <a:lnTo>
                    <a:pt x="42" y="22"/>
                  </a:lnTo>
                  <a:lnTo>
                    <a:pt x="38" y="28"/>
                  </a:lnTo>
                  <a:lnTo>
                    <a:pt x="34" y="38"/>
                  </a:lnTo>
                  <a:lnTo>
                    <a:pt x="32" y="50"/>
                  </a:lnTo>
                  <a:lnTo>
                    <a:pt x="96" y="50"/>
                  </a:lnTo>
                  <a:close/>
                  <a:moveTo>
                    <a:pt x="132" y="104"/>
                  </a:moveTo>
                  <a:lnTo>
                    <a:pt x="136" y="106"/>
                  </a:lnTo>
                  <a:lnTo>
                    <a:pt x="132" y="114"/>
                  </a:lnTo>
                  <a:lnTo>
                    <a:pt x="128" y="122"/>
                  </a:lnTo>
                  <a:lnTo>
                    <a:pt x="122" y="130"/>
                  </a:lnTo>
                  <a:lnTo>
                    <a:pt x="114" y="138"/>
                  </a:lnTo>
                  <a:lnTo>
                    <a:pt x="106" y="144"/>
                  </a:lnTo>
                  <a:lnTo>
                    <a:pt x="94" y="150"/>
                  </a:lnTo>
                  <a:lnTo>
                    <a:pt x="84" y="154"/>
                  </a:lnTo>
                  <a:lnTo>
                    <a:pt x="70" y="156"/>
                  </a:lnTo>
                  <a:lnTo>
                    <a:pt x="58" y="154"/>
                  </a:lnTo>
                  <a:lnTo>
                    <a:pt x="46" y="152"/>
                  </a:lnTo>
                  <a:lnTo>
                    <a:pt x="34" y="146"/>
                  </a:lnTo>
                  <a:lnTo>
                    <a:pt x="22" y="138"/>
                  </a:lnTo>
                  <a:lnTo>
                    <a:pt x="14" y="130"/>
                  </a:lnTo>
                  <a:lnTo>
                    <a:pt x="6" y="118"/>
                  </a:lnTo>
                  <a:lnTo>
                    <a:pt x="2" y="102"/>
                  </a:lnTo>
                  <a:lnTo>
                    <a:pt x="0" y="86"/>
                  </a:lnTo>
                  <a:lnTo>
                    <a:pt x="0" y="68"/>
                  </a:lnTo>
                  <a:lnTo>
                    <a:pt x="4" y="52"/>
                  </a:lnTo>
                  <a:lnTo>
                    <a:pt x="10" y="38"/>
                  </a:lnTo>
                  <a:lnTo>
                    <a:pt x="18" y="26"/>
                  </a:lnTo>
                  <a:lnTo>
                    <a:pt x="28" y="14"/>
                  </a:lnTo>
                  <a:lnTo>
                    <a:pt x="42" y="8"/>
                  </a:lnTo>
                  <a:lnTo>
                    <a:pt x="56" y="2"/>
                  </a:lnTo>
                  <a:lnTo>
                    <a:pt x="74" y="0"/>
                  </a:lnTo>
                  <a:lnTo>
                    <a:pt x="84" y="2"/>
                  </a:lnTo>
                  <a:lnTo>
                    <a:pt x="96" y="4"/>
                  </a:lnTo>
                  <a:lnTo>
                    <a:pt x="106" y="8"/>
                  </a:lnTo>
                  <a:lnTo>
                    <a:pt x="114" y="14"/>
                  </a:lnTo>
                  <a:lnTo>
                    <a:pt x="122" y="22"/>
                  </a:lnTo>
                  <a:lnTo>
                    <a:pt x="128" y="32"/>
                  </a:lnTo>
                  <a:lnTo>
                    <a:pt x="134" y="44"/>
                  </a:lnTo>
                  <a:lnTo>
                    <a:pt x="136" y="58"/>
                  </a:lnTo>
                  <a:lnTo>
                    <a:pt x="30" y="58"/>
                  </a:lnTo>
                  <a:lnTo>
                    <a:pt x="28" y="72"/>
                  </a:lnTo>
                  <a:lnTo>
                    <a:pt x="30" y="86"/>
                  </a:lnTo>
                  <a:lnTo>
                    <a:pt x="34" y="100"/>
                  </a:lnTo>
                  <a:lnTo>
                    <a:pt x="40" y="112"/>
                  </a:lnTo>
                  <a:lnTo>
                    <a:pt x="50" y="122"/>
                  </a:lnTo>
                  <a:lnTo>
                    <a:pt x="60" y="128"/>
                  </a:lnTo>
                  <a:lnTo>
                    <a:pt x="72" y="132"/>
                  </a:lnTo>
                  <a:lnTo>
                    <a:pt x="86" y="132"/>
                  </a:lnTo>
                  <a:lnTo>
                    <a:pt x="100" y="130"/>
                  </a:lnTo>
                  <a:lnTo>
                    <a:pt x="112" y="126"/>
                  </a:lnTo>
                  <a:lnTo>
                    <a:pt x="122" y="116"/>
                  </a:lnTo>
                  <a:lnTo>
                    <a:pt x="132" y="104"/>
                  </a:lnTo>
                  <a:close/>
                </a:path>
              </a:pathLst>
            </a:custGeom>
            <a:solidFill>
              <a:srgbClr val="13694E"/>
            </a:solidFill>
            <a:ln w="9525">
              <a:noFill/>
              <a:round/>
              <a:headEnd/>
              <a:tailEnd/>
            </a:ln>
          </p:spPr>
          <p:txBody>
            <a:bodyPr>
              <a:prstTxWarp prst="textNoShape">
                <a:avLst/>
              </a:prstTxWarp>
            </a:bodyPr>
            <a:lstStyle/>
            <a:p>
              <a:endParaRPr lang="en-US"/>
            </a:p>
          </p:txBody>
        </p:sp>
        <p:sp>
          <p:nvSpPr>
            <p:cNvPr id="275489" name="Freeform 32"/>
            <p:cNvSpPr>
              <a:spLocks/>
            </p:cNvSpPr>
            <p:nvPr/>
          </p:nvSpPr>
          <p:spPr bwMode="auto">
            <a:xfrm>
              <a:off x="3515" y="2659"/>
              <a:ext cx="164" cy="158"/>
            </a:xfrm>
            <a:custGeom>
              <a:avLst/>
              <a:gdLst>
                <a:gd name="T0" fmla="*/ 24 w 164"/>
                <a:gd name="T1" fmla="*/ 28 h 158"/>
                <a:gd name="T2" fmla="*/ 24 w 164"/>
                <a:gd name="T3" fmla="*/ 28 h 158"/>
                <a:gd name="T4" fmla="*/ 22 w 164"/>
                <a:gd name="T5" fmla="*/ 24 h 158"/>
                <a:gd name="T6" fmla="*/ 18 w 164"/>
                <a:gd name="T7" fmla="*/ 16 h 158"/>
                <a:gd name="T8" fmla="*/ 10 w 164"/>
                <a:gd name="T9" fmla="*/ 8 h 158"/>
                <a:gd name="T10" fmla="*/ 6 w 164"/>
                <a:gd name="T11" fmla="*/ 6 h 158"/>
                <a:gd name="T12" fmla="*/ 0 w 164"/>
                <a:gd name="T13" fmla="*/ 4 h 158"/>
                <a:gd name="T14" fmla="*/ 0 w 164"/>
                <a:gd name="T15" fmla="*/ 0 h 158"/>
                <a:gd name="T16" fmla="*/ 72 w 164"/>
                <a:gd name="T17" fmla="*/ 0 h 158"/>
                <a:gd name="T18" fmla="*/ 72 w 164"/>
                <a:gd name="T19" fmla="*/ 4 h 158"/>
                <a:gd name="T20" fmla="*/ 72 w 164"/>
                <a:gd name="T21" fmla="*/ 4 h 158"/>
                <a:gd name="T22" fmla="*/ 62 w 164"/>
                <a:gd name="T23" fmla="*/ 6 h 158"/>
                <a:gd name="T24" fmla="*/ 60 w 164"/>
                <a:gd name="T25" fmla="*/ 8 h 158"/>
                <a:gd name="T26" fmla="*/ 56 w 164"/>
                <a:gd name="T27" fmla="*/ 12 h 158"/>
                <a:gd name="T28" fmla="*/ 56 w 164"/>
                <a:gd name="T29" fmla="*/ 16 h 158"/>
                <a:gd name="T30" fmla="*/ 56 w 164"/>
                <a:gd name="T31" fmla="*/ 20 h 158"/>
                <a:gd name="T32" fmla="*/ 60 w 164"/>
                <a:gd name="T33" fmla="*/ 34 h 158"/>
                <a:gd name="T34" fmla="*/ 92 w 164"/>
                <a:gd name="T35" fmla="*/ 110 h 158"/>
                <a:gd name="T36" fmla="*/ 126 w 164"/>
                <a:gd name="T37" fmla="*/ 30 h 158"/>
                <a:gd name="T38" fmla="*/ 126 w 164"/>
                <a:gd name="T39" fmla="*/ 30 h 158"/>
                <a:gd name="T40" fmla="*/ 128 w 164"/>
                <a:gd name="T41" fmla="*/ 20 h 158"/>
                <a:gd name="T42" fmla="*/ 126 w 164"/>
                <a:gd name="T43" fmla="*/ 10 h 158"/>
                <a:gd name="T44" fmla="*/ 120 w 164"/>
                <a:gd name="T45" fmla="*/ 6 h 158"/>
                <a:gd name="T46" fmla="*/ 114 w 164"/>
                <a:gd name="T47" fmla="*/ 4 h 158"/>
                <a:gd name="T48" fmla="*/ 114 w 164"/>
                <a:gd name="T49" fmla="*/ 2 h 158"/>
                <a:gd name="T50" fmla="*/ 164 w 164"/>
                <a:gd name="T51" fmla="*/ 2 h 158"/>
                <a:gd name="T52" fmla="*/ 164 w 164"/>
                <a:gd name="T53" fmla="*/ 4 h 158"/>
                <a:gd name="T54" fmla="*/ 164 w 164"/>
                <a:gd name="T55" fmla="*/ 4 h 158"/>
                <a:gd name="T56" fmla="*/ 156 w 164"/>
                <a:gd name="T57" fmla="*/ 6 h 158"/>
                <a:gd name="T58" fmla="*/ 150 w 164"/>
                <a:gd name="T59" fmla="*/ 10 h 158"/>
                <a:gd name="T60" fmla="*/ 142 w 164"/>
                <a:gd name="T61" fmla="*/ 18 h 158"/>
                <a:gd name="T62" fmla="*/ 136 w 164"/>
                <a:gd name="T63" fmla="*/ 30 h 158"/>
                <a:gd name="T64" fmla="*/ 84 w 164"/>
                <a:gd name="T65" fmla="*/ 158 h 158"/>
                <a:gd name="T66" fmla="*/ 24 w 164"/>
                <a:gd name="T67" fmla="*/ 28 h 158"/>
                <a:gd name="T68" fmla="*/ 24 w 164"/>
                <a:gd name="T69" fmla="*/ 28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4"/>
                <a:gd name="T106" fmla="*/ 0 h 158"/>
                <a:gd name="T107" fmla="*/ 164 w 16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4" h="158">
                  <a:moveTo>
                    <a:pt x="24" y="28"/>
                  </a:moveTo>
                  <a:lnTo>
                    <a:pt x="24" y="28"/>
                  </a:lnTo>
                  <a:lnTo>
                    <a:pt x="22" y="24"/>
                  </a:lnTo>
                  <a:lnTo>
                    <a:pt x="18" y="16"/>
                  </a:lnTo>
                  <a:lnTo>
                    <a:pt x="10" y="8"/>
                  </a:lnTo>
                  <a:lnTo>
                    <a:pt x="6" y="6"/>
                  </a:lnTo>
                  <a:lnTo>
                    <a:pt x="0" y="4"/>
                  </a:lnTo>
                  <a:lnTo>
                    <a:pt x="0" y="0"/>
                  </a:lnTo>
                  <a:lnTo>
                    <a:pt x="72" y="0"/>
                  </a:lnTo>
                  <a:lnTo>
                    <a:pt x="72" y="4"/>
                  </a:lnTo>
                  <a:lnTo>
                    <a:pt x="62" y="6"/>
                  </a:lnTo>
                  <a:lnTo>
                    <a:pt x="60" y="8"/>
                  </a:lnTo>
                  <a:lnTo>
                    <a:pt x="56" y="12"/>
                  </a:lnTo>
                  <a:lnTo>
                    <a:pt x="56" y="16"/>
                  </a:lnTo>
                  <a:lnTo>
                    <a:pt x="56" y="20"/>
                  </a:lnTo>
                  <a:lnTo>
                    <a:pt x="60" y="34"/>
                  </a:lnTo>
                  <a:lnTo>
                    <a:pt x="92" y="110"/>
                  </a:lnTo>
                  <a:lnTo>
                    <a:pt x="126" y="30"/>
                  </a:lnTo>
                  <a:lnTo>
                    <a:pt x="128" y="20"/>
                  </a:lnTo>
                  <a:lnTo>
                    <a:pt x="126" y="10"/>
                  </a:lnTo>
                  <a:lnTo>
                    <a:pt x="120" y="6"/>
                  </a:lnTo>
                  <a:lnTo>
                    <a:pt x="114" y="4"/>
                  </a:lnTo>
                  <a:lnTo>
                    <a:pt x="114" y="2"/>
                  </a:lnTo>
                  <a:lnTo>
                    <a:pt x="164" y="2"/>
                  </a:lnTo>
                  <a:lnTo>
                    <a:pt x="164" y="4"/>
                  </a:lnTo>
                  <a:lnTo>
                    <a:pt x="156" y="6"/>
                  </a:lnTo>
                  <a:lnTo>
                    <a:pt x="150" y="10"/>
                  </a:lnTo>
                  <a:lnTo>
                    <a:pt x="142" y="18"/>
                  </a:lnTo>
                  <a:lnTo>
                    <a:pt x="136" y="30"/>
                  </a:lnTo>
                  <a:lnTo>
                    <a:pt x="84" y="158"/>
                  </a:lnTo>
                  <a:lnTo>
                    <a:pt x="24" y="28"/>
                  </a:lnTo>
                  <a:close/>
                </a:path>
              </a:pathLst>
            </a:custGeom>
            <a:solidFill>
              <a:srgbClr val="13694E"/>
            </a:solidFill>
            <a:ln w="9525">
              <a:noFill/>
              <a:round/>
              <a:headEnd/>
              <a:tailEnd/>
            </a:ln>
          </p:spPr>
          <p:txBody>
            <a:bodyPr>
              <a:prstTxWarp prst="textNoShape">
                <a:avLst/>
              </a:prstTxWarp>
            </a:bodyPr>
            <a:lstStyle/>
            <a:p>
              <a:endParaRPr lang="en-US"/>
            </a:p>
          </p:txBody>
        </p:sp>
        <p:sp>
          <p:nvSpPr>
            <p:cNvPr id="275490" name="Freeform 33"/>
            <p:cNvSpPr>
              <a:spLocks/>
            </p:cNvSpPr>
            <p:nvPr/>
          </p:nvSpPr>
          <p:spPr bwMode="auto">
            <a:xfrm>
              <a:off x="3289" y="2655"/>
              <a:ext cx="166" cy="154"/>
            </a:xfrm>
            <a:custGeom>
              <a:avLst/>
              <a:gdLst>
                <a:gd name="T0" fmla="*/ 52 w 166"/>
                <a:gd name="T1" fmla="*/ 38 h 154"/>
                <a:gd name="T2" fmla="*/ 64 w 166"/>
                <a:gd name="T3" fmla="*/ 20 h 154"/>
                <a:gd name="T4" fmla="*/ 76 w 166"/>
                <a:gd name="T5" fmla="*/ 10 h 154"/>
                <a:gd name="T6" fmla="*/ 104 w 166"/>
                <a:gd name="T7" fmla="*/ 2 h 154"/>
                <a:gd name="T8" fmla="*/ 114 w 166"/>
                <a:gd name="T9" fmla="*/ 4 h 154"/>
                <a:gd name="T10" fmla="*/ 130 w 166"/>
                <a:gd name="T11" fmla="*/ 8 h 154"/>
                <a:gd name="T12" fmla="*/ 140 w 166"/>
                <a:gd name="T13" fmla="*/ 22 h 154"/>
                <a:gd name="T14" fmla="*/ 146 w 166"/>
                <a:gd name="T15" fmla="*/ 44 h 154"/>
                <a:gd name="T16" fmla="*/ 146 w 166"/>
                <a:gd name="T17" fmla="*/ 128 h 154"/>
                <a:gd name="T18" fmla="*/ 148 w 166"/>
                <a:gd name="T19" fmla="*/ 142 h 154"/>
                <a:gd name="T20" fmla="*/ 156 w 166"/>
                <a:gd name="T21" fmla="*/ 150 h 154"/>
                <a:gd name="T22" fmla="*/ 166 w 166"/>
                <a:gd name="T23" fmla="*/ 154 h 154"/>
                <a:gd name="T24" fmla="*/ 102 w 166"/>
                <a:gd name="T25" fmla="*/ 152 h 154"/>
                <a:gd name="T26" fmla="*/ 108 w 166"/>
                <a:gd name="T27" fmla="*/ 150 h 154"/>
                <a:gd name="T28" fmla="*/ 116 w 166"/>
                <a:gd name="T29" fmla="*/ 138 h 154"/>
                <a:gd name="T30" fmla="*/ 116 w 166"/>
                <a:gd name="T31" fmla="*/ 54 h 154"/>
                <a:gd name="T32" fmla="*/ 116 w 166"/>
                <a:gd name="T33" fmla="*/ 46 h 154"/>
                <a:gd name="T34" fmla="*/ 110 w 166"/>
                <a:gd name="T35" fmla="*/ 36 h 154"/>
                <a:gd name="T36" fmla="*/ 96 w 166"/>
                <a:gd name="T37" fmla="*/ 26 h 154"/>
                <a:gd name="T38" fmla="*/ 72 w 166"/>
                <a:gd name="T39" fmla="*/ 28 h 154"/>
                <a:gd name="T40" fmla="*/ 58 w 166"/>
                <a:gd name="T41" fmla="*/ 40 h 154"/>
                <a:gd name="T42" fmla="*/ 54 w 166"/>
                <a:gd name="T43" fmla="*/ 52 h 154"/>
                <a:gd name="T44" fmla="*/ 52 w 166"/>
                <a:gd name="T45" fmla="*/ 130 h 154"/>
                <a:gd name="T46" fmla="*/ 54 w 166"/>
                <a:gd name="T47" fmla="*/ 140 h 154"/>
                <a:gd name="T48" fmla="*/ 68 w 166"/>
                <a:gd name="T49" fmla="*/ 150 h 154"/>
                <a:gd name="T50" fmla="*/ 78 w 166"/>
                <a:gd name="T51" fmla="*/ 154 h 154"/>
                <a:gd name="T52" fmla="*/ 0 w 166"/>
                <a:gd name="T53" fmla="*/ 152 h 154"/>
                <a:gd name="T54" fmla="*/ 10 w 166"/>
                <a:gd name="T55" fmla="*/ 150 h 154"/>
                <a:gd name="T56" fmla="*/ 20 w 166"/>
                <a:gd name="T57" fmla="*/ 136 h 154"/>
                <a:gd name="T58" fmla="*/ 22 w 166"/>
                <a:gd name="T59" fmla="*/ 54 h 154"/>
                <a:gd name="T60" fmla="*/ 20 w 166"/>
                <a:gd name="T61" fmla="*/ 38 h 154"/>
                <a:gd name="T62" fmla="*/ 12 w 166"/>
                <a:gd name="T63" fmla="*/ 28 h 154"/>
                <a:gd name="T64" fmla="*/ 2 w 166"/>
                <a:gd name="T65" fmla="*/ 26 h 154"/>
                <a:gd name="T66" fmla="*/ 52 w 166"/>
                <a:gd name="T67" fmla="*/ 0 h 154"/>
                <a:gd name="T68" fmla="*/ 52 w 166"/>
                <a:gd name="T69" fmla="*/ 38 h 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54"/>
                <a:gd name="T107" fmla="*/ 166 w 166"/>
                <a:gd name="T108" fmla="*/ 154 h 1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54">
                  <a:moveTo>
                    <a:pt x="52" y="38"/>
                  </a:moveTo>
                  <a:lnTo>
                    <a:pt x="52" y="38"/>
                  </a:lnTo>
                  <a:lnTo>
                    <a:pt x="58" y="28"/>
                  </a:lnTo>
                  <a:lnTo>
                    <a:pt x="64" y="20"/>
                  </a:lnTo>
                  <a:lnTo>
                    <a:pt x="70" y="14"/>
                  </a:lnTo>
                  <a:lnTo>
                    <a:pt x="76" y="10"/>
                  </a:lnTo>
                  <a:lnTo>
                    <a:pt x="90" y="4"/>
                  </a:lnTo>
                  <a:lnTo>
                    <a:pt x="104" y="2"/>
                  </a:lnTo>
                  <a:lnTo>
                    <a:pt x="114" y="4"/>
                  </a:lnTo>
                  <a:lnTo>
                    <a:pt x="124" y="6"/>
                  </a:lnTo>
                  <a:lnTo>
                    <a:pt x="130" y="8"/>
                  </a:lnTo>
                  <a:lnTo>
                    <a:pt x="136" y="14"/>
                  </a:lnTo>
                  <a:lnTo>
                    <a:pt x="140" y="22"/>
                  </a:lnTo>
                  <a:lnTo>
                    <a:pt x="144" y="32"/>
                  </a:lnTo>
                  <a:lnTo>
                    <a:pt x="146" y="44"/>
                  </a:lnTo>
                  <a:lnTo>
                    <a:pt x="146" y="58"/>
                  </a:lnTo>
                  <a:lnTo>
                    <a:pt x="146" y="128"/>
                  </a:lnTo>
                  <a:lnTo>
                    <a:pt x="148" y="142"/>
                  </a:lnTo>
                  <a:lnTo>
                    <a:pt x="152" y="148"/>
                  </a:lnTo>
                  <a:lnTo>
                    <a:pt x="156" y="150"/>
                  </a:lnTo>
                  <a:lnTo>
                    <a:pt x="164" y="152"/>
                  </a:lnTo>
                  <a:lnTo>
                    <a:pt x="166" y="154"/>
                  </a:lnTo>
                  <a:lnTo>
                    <a:pt x="102" y="154"/>
                  </a:lnTo>
                  <a:lnTo>
                    <a:pt x="102" y="152"/>
                  </a:lnTo>
                  <a:lnTo>
                    <a:pt x="108" y="150"/>
                  </a:lnTo>
                  <a:lnTo>
                    <a:pt x="114" y="146"/>
                  </a:lnTo>
                  <a:lnTo>
                    <a:pt x="116" y="138"/>
                  </a:lnTo>
                  <a:lnTo>
                    <a:pt x="116" y="128"/>
                  </a:lnTo>
                  <a:lnTo>
                    <a:pt x="116" y="54"/>
                  </a:lnTo>
                  <a:lnTo>
                    <a:pt x="116" y="46"/>
                  </a:lnTo>
                  <a:lnTo>
                    <a:pt x="114" y="40"/>
                  </a:lnTo>
                  <a:lnTo>
                    <a:pt x="110" y="36"/>
                  </a:lnTo>
                  <a:lnTo>
                    <a:pt x="106" y="30"/>
                  </a:lnTo>
                  <a:lnTo>
                    <a:pt x="96" y="26"/>
                  </a:lnTo>
                  <a:lnTo>
                    <a:pt x="84" y="24"/>
                  </a:lnTo>
                  <a:lnTo>
                    <a:pt x="72" y="28"/>
                  </a:lnTo>
                  <a:lnTo>
                    <a:pt x="62" y="34"/>
                  </a:lnTo>
                  <a:lnTo>
                    <a:pt x="58" y="40"/>
                  </a:lnTo>
                  <a:lnTo>
                    <a:pt x="56" y="46"/>
                  </a:lnTo>
                  <a:lnTo>
                    <a:pt x="54" y="52"/>
                  </a:lnTo>
                  <a:lnTo>
                    <a:pt x="52" y="60"/>
                  </a:lnTo>
                  <a:lnTo>
                    <a:pt x="52" y="130"/>
                  </a:lnTo>
                  <a:lnTo>
                    <a:pt x="54" y="140"/>
                  </a:lnTo>
                  <a:lnTo>
                    <a:pt x="60" y="146"/>
                  </a:lnTo>
                  <a:lnTo>
                    <a:pt x="68" y="150"/>
                  </a:lnTo>
                  <a:lnTo>
                    <a:pt x="78" y="152"/>
                  </a:lnTo>
                  <a:lnTo>
                    <a:pt x="78" y="154"/>
                  </a:lnTo>
                  <a:lnTo>
                    <a:pt x="0" y="154"/>
                  </a:lnTo>
                  <a:lnTo>
                    <a:pt x="0" y="152"/>
                  </a:lnTo>
                  <a:lnTo>
                    <a:pt x="10" y="150"/>
                  </a:lnTo>
                  <a:lnTo>
                    <a:pt x="16" y="144"/>
                  </a:lnTo>
                  <a:lnTo>
                    <a:pt x="20" y="136"/>
                  </a:lnTo>
                  <a:lnTo>
                    <a:pt x="22" y="124"/>
                  </a:lnTo>
                  <a:lnTo>
                    <a:pt x="22" y="54"/>
                  </a:lnTo>
                  <a:lnTo>
                    <a:pt x="20" y="38"/>
                  </a:lnTo>
                  <a:lnTo>
                    <a:pt x="18" y="30"/>
                  </a:lnTo>
                  <a:lnTo>
                    <a:pt x="12" y="28"/>
                  </a:lnTo>
                  <a:lnTo>
                    <a:pt x="2" y="26"/>
                  </a:lnTo>
                  <a:lnTo>
                    <a:pt x="28" y="14"/>
                  </a:lnTo>
                  <a:lnTo>
                    <a:pt x="52" y="0"/>
                  </a:lnTo>
                  <a:lnTo>
                    <a:pt x="52" y="38"/>
                  </a:lnTo>
                  <a:close/>
                </a:path>
              </a:pathLst>
            </a:custGeom>
            <a:solidFill>
              <a:srgbClr val="13694E"/>
            </a:solidFill>
            <a:ln w="9525">
              <a:noFill/>
              <a:round/>
              <a:headEnd/>
              <a:tailEnd/>
            </a:ln>
          </p:spPr>
          <p:txBody>
            <a:bodyPr>
              <a:prstTxWarp prst="textNoShape">
                <a:avLst/>
              </a:prstTxWarp>
            </a:bodyPr>
            <a:lstStyle/>
            <a:p>
              <a:endParaRPr lang="en-US"/>
            </a:p>
          </p:txBody>
        </p:sp>
        <p:sp>
          <p:nvSpPr>
            <p:cNvPr id="275491" name="Freeform 34"/>
            <p:cNvSpPr>
              <a:spLocks/>
            </p:cNvSpPr>
            <p:nvPr/>
          </p:nvSpPr>
          <p:spPr bwMode="auto">
            <a:xfrm>
              <a:off x="3085" y="2589"/>
              <a:ext cx="228" cy="230"/>
            </a:xfrm>
            <a:custGeom>
              <a:avLst/>
              <a:gdLst>
                <a:gd name="T0" fmla="*/ 0 w 228"/>
                <a:gd name="T1" fmla="*/ 0 h 230"/>
                <a:gd name="T2" fmla="*/ 98 w 228"/>
                <a:gd name="T3" fmla="*/ 8 h 230"/>
                <a:gd name="T4" fmla="*/ 82 w 228"/>
                <a:gd name="T5" fmla="*/ 8 h 230"/>
                <a:gd name="T6" fmla="*/ 72 w 228"/>
                <a:gd name="T7" fmla="*/ 14 h 230"/>
                <a:gd name="T8" fmla="*/ 66 w 228"/>
                <a:gd name="T9" fmla="*/ 22 h 230"/>
                <a:gd name="T10" fmla="*/ 64 w 228"/>
                <a:gd name="T11" fmla="*/ 40 h 230"/>
                <a:gd name="T12" fmla="*/ 64 w 228"/>
                <a:gd name="T13" fmla="*/ 152 h 230"/>
                <a:gd name="T14" fmla="*/ 68 w 228"/>
                <a:gd name="T15" fmla="*/ 184 h 230"/>
                <a:gd name="T16" fmla="*/ 80 w 228"/>
                <a:gd name="T17" fmla="*/ 204 h 230"/>
                <a:gd name="T18" fmla="*/ 100 w 228"/>
                <a:gd name="T19" fmla="*/ 216 h 230"/>
                <a:gd name="T20" fmla="*/ 126 w 228"/>
                <a:gd name="T21" fmla="*/ 218 h 230"/>
                <a:gd name="T22" fmla="*/ 136 w 228"/>
                <a:gd name="T23" fmla="*/ 216 h 230"/>
                <a:gd name="T24" fmla="*/ 156 w 228"/>
                <a:gd name="T25" fmla="*/ 206 h 230"/>
                <a:gd name="T26" fmla="*/ 172 w 228"/>
                <a:gd name="T27" fmla="*/ 190 h 230"/>
                <a:gd name="T28" fmla="*/ 184 w 228"/>
                <a:gd name="T29" fmla="*/ 164 h 230"/>
                <a:gd name="T30" fmla="*/ 186 w 228"/>
                <a:gd name="T31" fmla="*/ 36 h 230"/>
                <a:gd name="T32" fmla="*/ 186 w 228"/>
                <a:gd name="T33" fmla="*/ 26 h 230"/>
                <a:gd name="T34" fmla="*/ 178 w 228"/>
                <a:gd name="T35" fmla="*/ 14 h 230"/>
                <a:gd name="T36" fmla="*/ 162 w 228"/>
                <a:gd name="T37" fmla="*/ 8 h 230"/>
                <a:gd name="T38" fmla="*/ 154 w 228"/>
                <a:gd name="T39" fmla="*/ 0 h 230"/>
                <a:gd name="T40" fmla="*/ 228 w 228"/>
                <a:gd name="T41" fmla="*/ 8 h 230"/>
                <a:gd name="T42" fmla="*/ 220 w 228"/>
                <a:gd name="T43" fmla="*/ 8 h 230"/>
                <a:gd name="T44" fmla="*/ 204 w 228"/>
                <a:gd name="T45" fmla="*/ 14 h 230"/>
                <a:gd name="T46" fmla="*/ 198 w 228"/>
                <a:gd name="T47" fmla="*/ 26 h 230"/>
                <a:gd name="T48" fmla="*/ 196 w 228"/>
                <a:gd name="T49" fmla="*/ 154 h 230"/>
                <a:gd name="T50" fmla="*/ 194 w 228"/>
                <a:gd name="T51" fmla="*/ 172 h 230"/>
                <a:gd name="T52" fmla="*/ 180 w 228"/>
                <a:gd name="T53" fmla="*/ 202 h 230"/>
                <a:gd name="T54" fmla="*/ 156 w 228"/>
                <a:gd name="T55" fmla="*/ 220 h 230"/>
                <a:gd name="T56" fmla="*/ 130 w 228"/>
                <a:gd name="T57" fmla="*/ 228 h 230"/>
                <a:gd name="T58" fmla="*/ 120 w 228"/>
                <a:gd name="T59" fmla="*/ 230 h 230"/>
                <a:gd name="T60" fmla="*/ 88 w 228"/>
                <a:gd name="T61" fmla="*/ 228 h 230"/>
                <a:gd name="T62" fmla="*/ 58 w 228"/>
                <a:gd name="T63" fmla="*/ 218 h 230"/>
                <a:gd name="T64" fmla="*/ 42 w 228"/>
                <a:gd name="T65" fmla="*/ 200 h 230"/>
                <a:gd name="T66" fmla="*/ 34 w 228"/>
                <a:gd name="T67" fmla="*/ 186 h 230"/>
                <a:gd name="T68" fmla="*/ 30 w 228"/>
                <a:gd name="T69" fmla="*/ 164 h 230"/>
                <a:gd name="T70" fmla="*/ 28 w 228"/>
                <a:gd name="T71" fmla="*/ 36 h 230"/>
                <a:gd name="T72" fmla="*/ 28 w 228"/>
                <a:gd name="T73" fmla="*/ 24 h 230"/>
                <a:gd name="T74" fmla="*/ 22 w 228"/>
                <a:gd name="T75" fmla="*/ 14 h 230"/>
                <a:gd name="T76" fmla="*/ 14 w 228"/>
                <a:gd name="T77" fmla="*/ 10 h 230"/>
                <a:gd name="T78" fmla="*/ 0 w 228"/>
                <a:gd name="T79" fmla="*/ 8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230"/>
                <a:gd name="T122" fmla="*/ 228 w 228"/>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230">
                  <a:moveTo>
                    <a:pt x="0" y="8"/>
                  </a:moveTo>
                  <a:lnTo>
                    <a:pt x="0" y="0"/>
                  </a:lnTo>
                  <a:lnTo>
                    <a:pt x="98" y="0"/>
                  </a:lnTo>
                  <a:lnTo>
                    <a:pt x="98" y="8"/>
                  </a:lnTo>
                  <a:lnTo>
                    <a:pt x="82" y="8"/>
                  </a:lnTo>
                  <a:lnTo>
                    <a:pt x="78" y="10"/>
                  </a:lnTo>
                  <a:lnTo>
                    <a:pt x="72" y="14"/>
                  </a:lnTo>
                  <a:lnTo>
                    <a:pt x="68" y="18"/>
                  </a:lnTo>
                  <a:lnTo>
                    <a:pt x="66" y="22"/>
                  </a:lnTo>
                  <a:lnTo>
                    <a:pt x="64" y="30"/>
                  </a:lnTo>
                  <a:lnTo>
                    <a:pt x="64" y="40"/>
                  </a:lnTo>
                  <a:lnTo>
                    <a:pt x="64" y="152"/>
                  </a:lnTo>
                  <a:lnTo>
                    <a:pt x="66" y="170"/>
                  </a:lnTo>
                  <a:lnTo>
                    <a:pt x="68" y="184"/>
                  </a:lnTo>
                  <a:lnTo>
                    <a:pt x="74" y="196"/>
                  </a:lnTo>
                  <a:lnTo>
                    <a:pt x="80" y="204"/>
                  </a:lnTo>
                  <a:lnTo>
                    <a:pt x="88" y="212"/>
                  </a:lnTo>
                  <a:lnTo>
                    <a:pt x="100" y="216"/>
                  </a:lnTo>
                  <a:lnTo>
                    <a:pt x="112" y="218"/>
                  </a:lnTo>
                  <a:lnTo>
                    <a:pt x="126" y="218"/>
                  </a:lnTo>
                  <a:lnTo>
                    <a:pt x="136" y="216"/>
                  </a:lnTo>
                  <a:lnTo>
                    <a:pt x="146" y="212"/>
                  </a:lnTo>
                  <a:lnTo>
                    <a:pt x="156" y="206"/>
                  </a:lnTo>
                  <a:lnTo>
                    <a:pt x="164" y="198"/>
                  </a:lnTo>
                  <a:lnTo>
                    <a:pt x="172" y="190"/>
                  </a:lnTo>
                  <a:lnTo>
                    <a:pt x="180" y="178"/>
                  </a:lnTo>
                  <a:lnTo>
                    <a:pt x="184" y="164"/>
                  </a:lnTo>
                  <a:lnTo>
                    <a:pt x="186" y="152"/>
                  </a:lnTo>
                  <a:lnTo>
                    <a:pt x="186" y="36"/>
                  </a:lnTo>
                  <a:lnTo>
                    <a:pt x="186" y="26"/>
                  </a:lnTo>
                  <a:lnTo>
                    <a:pt x="182" y="18"/>
                  </a:lnTo>
                  <a:lnTo>
                    <a:pt x="178" y="14"/>
                  </a:lnTo>
                  <a:lnTo>
                    <a:pt x="172" y="10"/>
                  </a:lnTo>
                  <a:lnTo>
                    <a:pt x="162" y="8"/>
                  </a:lnTo>
                  <a:lnTo>
                    <a:pt x="154" y="8"/>
                  </a:lnTo>
                  <a:lnTo>
                    <a:pt x="154" y="0"/>
                  </a:lnTo>
                  <a:lnTo>
                    <a:pt x="228" y="0"/>
                  </a:lnTo>
                  <a:lnTo>
                    <a:pt x="228" y="8"/>
                  </a:lnTo>
                  <a:lnTo>
                    <a:pt x="220" y="8"/>
                  </a:lnTo>
                  <a:lnTo>
                    <a:pt x="208" y="10"/>
                  </a:lnTo>
                  <a:lnTo>
                    <a:pt x="204" y="14"/>
                  </a:lnTo>
                  <a:lnTo>
                    <a:pt x="200" y="18"/>
                  </a:lnTo>
                  <a:lnTo>
                    <a:pt x="198" y="26"/>
                  </a:lnTo>
                  <a:lnTo>
                    <a:pt x="196" y="36"/>
                  </a:lnTo>
                  <a:lnTo>
                    <a:pt x="196" y="154"/>
                  </a:lnTo>
                  <a:lnTo>
                    <a:pt x="194" y="172"/>
                  </a:lnTo>
                  <a:lnTo>
                    <a:pt x="188" y="188"/>
                  </a:lnTo>
                  <a:lnTo>
                    <a:pt x="180" y="202"/>
                  </a:lnTo>
                  <a:lnTo>
                    <a:pt x="168" y="212"/>
                  </a:lnTo>
                  <a:lnTo>
                    <a:pt x="156" y="220"/>
                  </a:lnTo>
                  <a:lnTo>
                    <a:pt x="144" y="226"/>
                  </a:lnTo>
                  <a:lnTo>
                    <a:pt x="130" y="228"/>
                  </a:lnTo>
                  <a:lnTo>
                    <a:pt x="120" y="230"/>
                  </a:lnTo>
                  <a:lnTo>
                    <a:pt x="104" y="230"/>
                  </a:lnTo>
                  <a:lnTo>
                    <a:pt x="88" y="228"/>
                  </a:lnTo>
                  <a:lnTo>
                    <a:pt x="72" y="224"/>
                  </a:lnTo>
                  <a:lnTo>
                    <a:pt x="58" y="218"/>
                  </a:lnTo>
                  <a:lnTo>
                    <a:pt x="46" y="208"/>
                  </a:lnTo>
                  <a:lnTo>
                    <a:pt x="42" y="200"/>
                  </a:lnTo>
                  <a:lnTo>
                    <a:pt x="38" y="194"/>
                  </a:lnTo>
                  <a:lnTo>
                    <a:pt x="34" y="186"/>
                  </a:lnTo>
                  <a:lnTo>
                    <a:pt x="32" y="176"/>
                  </a:lnTo>
                  <a:lnTo>
                    <a:pt x="30" y="164"/>
                  </a:lnTo>
                  <a:lnTo>
                    <a:pt x="30" y="152"/>
                  </a:lnTo>
                  <a:lnTo>
                    <a:pt x="28" y="36"/>
                  </a:lnTo>
                  <a:lnTo>
                    <a:pt x="28" y="24"/>
                  </a:lnTo>
                  <a:lnTo>
                    <a:pt x="26" y="18"/>
                  </a:lnTo>
                  <a:lnTo>
                    <a:pt x="22" y="14"/>
                  </a:lnTo>
                  <a:lnTo>
                    <a:pt x="20" y="12"/>
                  </a:lnTo>
                  <a:lnTo>
                    <a:pt x="14" y="10"/>
                  </a:lnTo>
                  <a:lnTo>
                    <a:pt x="0" y="8"/>
                  </a:lnTo>
                  <a:close/>
                </a:path>
              </a:pathLst>
            </a:custGeom>
            <a:solidFill>
              <a:srgbClr val="13694E"/>
            </a:solidFill>
            <a:ln w="9525">
              <a:noFill/>
              <a:round/>
              <a:headEnd/>
              <a:tailEnd/>
            </a:ln>
          </p:spPr>
          <p:txBody>
            <a:bodyPr>
              <a:prstTxWarp prst="textNoShape">
                <a:avLst/>
              </a:prstTxWarp>
            </a:bodyPr>
            <a:lstStyle/>
            <a:p>
              <a:endParaRPr lang="en-US"/>
            </a:p>
          </p:txBody>
        </p:sp>
        <p:sp>
          <p:nvSpPr>
            <p:cNvPr id="275492" name="Freeform 35"/>
            <p:cNvSpPr>
              <a:spLocks noEditPoints="1"/>
            </p:cNvSpPr>
            <p:nvPr/>
          </p:nvSpPr>
          <p:spPr bwMode="auto">
            <a:xfrm>
              <a:off x="3453" y="2601"/>
              <a:ext cx="70" cy="208"/>
            </a:xfrm>
            <a:custGeom>
              <a:avLst/>
              <a:gdLst>
                <a:gd name="T0" fmla="*/ 40 w 70"/>
                <a:gd name="T1" fmla="*/ 0 h 208"/>
                <a:gd name="T2" fmla="*/ 40 w 70"/>
                <a:gd name="T3" fmla="*/ 0 h 208"/>
                <a:gd name="T4" fmla="*/ 48 w 70"/>
                <a:gd name="T5" fmla="*/ 0 h 208"/>
                <a:gd name="T6" fmla="*/ 54 w 70"/>
                <a:gd name="T7" fmla="*/ 6 h 208"/>
                <a:gd name="T8" fmla="*/ 58 w 70"/>
                <a:gd name="T9" fmla="*/ 12 h 208"/>
                <a:gd name="T10" fmla="*/ 60 w 70"/>
                <a:gd name="T11" fmla="*/ 18 h 208"/>
                <a:gd name="T12" fmla="*/ 60 w 70"/>
                <a:gd name="T13" fmla="*/ 18 h 208"/>
                <a:gd name="T14" fmla="*/ 58 w 70"/>
                <a:gd name="T15" fmla="*/ 26 h 208"/>
                <a:gd name="T16" fmla="*/ 54 w 70"/>
                <a:gd name="T17" fmla="*/ 34 h 208"/>
                <a:gd name="T18" fmla="*/ 48 w 70"/>
                <a:gd name="T19" fmla="*/ 38 h 208"/>
                <a:gd name="T20" fmla="*/ 40 w 70"/>
                <a:gd name="T21" fmla="*/ 40 h 208"/>
                <a:gd name="T22" fmla="*/ 40 w 70"/>
                <a:gd name="T23" fmla="*/ 40 h 208"/>
                <a:gd name="T24" fmla="*/ 32 w 70"/>
                <a:gd name="T25" fmla="*/ 38 h 208"/>
                <a:gd name="T26" fmla="*/ 26 w 70"/>
                <a:gd name="T27" fmla="*/ 34 h 208"/>
                <a:gd name="T28" fmla="*/ 22 w 70"/>
                <a:gd name="T29" fmla="*/ 26 h 208"/>
                <a:gd name="T30" fmla="*/ 20 w 70"/>
                <a:gd name="T31" fmla="*/ 18 h 208"/>
                <a:gd name="T32" fmla="*/ 20 w 70"/>
                <a:gd name="T33" fmla="*/ 18 h 208"/>
                <a:gd name="T34" fmla="*/ 22 w 70"/>
                <a:gd name="T35" fmla="*/ 12 h 208"/>
                <a:gd name="T36" fmla="*/ 26 w 70"/>
                <a:gd name="T37" fmla="*/ 6 h 208"/>
                <a:gd name="T38" fmla="*/ 32 w 70"/>
                <a:gd name="T39" fmla="*/ 0 h 208"/>
                <a:gd name="T40" fmla="*/ 40 w 70"/>
                <a:gd name="T41" fmla="*/ 0 h 208"/>
                <a:gd name="T42" fmla="*/ 40 w 70"/>
                <a:gd name="T43" fmla="*/ 0 h 208"/>
                <a:gd name="T44" fmla="*/ 24 w 70"/>
                <a:gd name="T45" fmla="*/ 98 h 208"/>
                <a:gd name="T46" fmla="*/ 24 w 70"/>
                <a:gd name="T47" fmla="*/ 98 h 208"/>
                <a:gd name="T48" fmla="*/ 24 w 70"/>
                <a:gd name="T49" fmla="*/ 92 h 208"/>
                <a:gd name="T50" fmla="*/ 22 w 70"/>
                <a:gd name="T51" fmla="*/ 86 h 208"/>
                <a:gd name="T52" fmla="*/ 20 w 70"/>
                <a:gd name="T53" fmla="*/ 84 h 208"/>
                <a:gd name="T54" fmla="*/ 16 w 70"/>
                <a:gd name="T55" fmla="*/ 82 h 208"/>
                <a:gd name="T56" fmla="*/ 4 w 70"/>
                <a:gd name="T57" fmla="*/ 80 h 208"/>
                <a:gd name="T58" fmla="*/ 4 w 70"/>
                <a:gd name="T59" fmla="*/ 80 h 208"/>
                <a:gd name="T60" fmla="*/ 30 w 70"/>
                <a:gd name="T61" fmla="*/ 68 h 208"/>
                <a:gd name="T62" fmla="*/ 54 w 70"/>
                <a:gd name="T63" fmla="*/ 56 h 208"/>
                <a:gd name="T64" fmla="*/ 54 w 70"/>
                <a:gd name="T65" fmla="*/ 182 h 208"/>
                <a:gd name="T66" fmla="*/ 54 w 70"/>
                <a:gd name="T67" fmla="*/ 182 h 208"/>
                <a:gd name="T68" fmla="*/ 54 w 70"/>
                <a:gd name="T69" fmla="*/ 194 h 208"/>
                <a:gd name="T70" fmla="*/ 56 w 70"/>
                <a:gd name="T71" fmla="*/ 202 h 208"/>
                <a:gd name="T72" fmla="*/ 62 w 70"/>
                <a:gd name="T73" fmla="*/ 204 h 208"/>
                <a:gd name="T74" fmla="*/ 70 w 70"/>
                <a:gd name="T75" fmla="*/ 206 h 208"/>
                <a:gd name="T76" fmla="*/ 70 w 70"/>
                <a:gd name="T77" fmla="*/ 208 h 208"/>
                <a:gd name="T78" fmla="*/ 0 w 70"/>
                <a:gd name="T79" fmla="*/ 208 h 208"/>
                <a:gd name="T80" fmla="*/ 0 w 70"/>
                <a:gd name="T81" fmla="*/ 206 h 208"/>
                <a:gd name="T82" fmla="*/ 0 w 70"/>
                <a:gd name="T83" fmla="*/ 206 h 208"/>
                <a:gd name="T84" fmla="*/ 12 w 70"/>
                <a:gd name="T85" fmla="*/ 204 h 208"/>
                <a:gd name="T86" fmla="*/ 20 w 70"/>
                <a:gd name="T87" fmla="*/ 200 h 208"/>
                <a:gd name="T88" fmla="*/ 22 w 70"/>
                <a:gd name="T89" fmla="*/ 192 h 208"/>
                <a:gd name="T90" fmla="*/ 24 w 70"/>
                <a:gd name="T91" fmla="*/ 182 h 208"/>
                <a:gd name="T92" fmla="*/ 24 w 70"/>
                <a:gd name="T93" fmla="*/ 98 h 208"/>
                <a:gd name="T94" fmla="*/ 24 w 70"/>
                <a:gd name="T95" fmla="*/ 9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208"/>
                <a:gd name="T146" fmla="*/ 70 w 70"/>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208">
                  <a:moveTo>
                    <a:pt x="40" y="0"/>
                  </a:moveTo>
                  <a:lnTo>
                    <a:pt x="40" y="0"/>
                  </a:lnTo>
                  <a:lnTo>
                    <a:pt x="48" y="0"/>
                  </a:lnTo>
                  <a:lnTo>
                    <a:pt x="54" y="6"/>
                  </a:lnTo>
                  <a:lnTo>
                    <a:pt x="58" y="12"/>
                  </a:lnTo>
                  <a:lnTo>
                    <a:pt x="60" y="18"/>
                  </a:lnTo>
                  <a:lnTo>
                    <a:pt x="58" y="26"/>
                  </a:lnTo>
                  <a:lnTo>
                    <a:pt x="54" y="34"/>
                  </a:lnTo>
                  <a:lnTo>
                    <a:pt x="48" y="38"/>
                  </a:lnTo>
                  <a:lnTo>
                    <a:pt x="40" y="40"/>
                  </a:lnTo>
                  <a:lnTo>
                    <a:pt x="32" y="38"/>
                  </a:lnTo>
                  <a:lnTo>
                    <a:pt x="26" y="34"/>
                  </a:lnTo>
                  <a:lnTo>
                    <a:pt x="22" y="26"/>
                  </a:lnTo>
                  <a:lnTo>
                    <a:pt x="20" y="18"/>
                  </a:lnTo>
                  <a:lnTo>
                    <a:pt x="22" y="12"/>
                  </a:lnTo>
                  <a:lnTo>
                    <a:pt x="26" y="6"/>
                  </a:lnTo>
                  <a:lnTo>
                    <a:pt x="32" y="0"/>
                  </a:lnTo>
                  <a:lnTo>
                    <a:pt x="40" y="0"/>
                  </a:lnTo>
                  <a:close/>
                  <a:moveTo>
                    <a:pt x="24" y="98"/>
                  </a:moveTo>
                  <a:lnTo>
                    <a:pt x="24" y="98"/>
                  </a:lnTo>
                  <a:lnTo>
                    <a:pt x="24" y="92"/>
                  </a:lnTo>
                  <a:lnTo>
                    <a:pt x="22" y="86"/>
                  </a:lnTo>
                  <a:lnTo>
                    <a:pt x="20" y="84"/>
                  </a:lnTo>
                  <a:lnTo>
                    <a:pt x="16" y="82"/>
                  </a:lnTo>
                  <a:lnTo>
                    <a:pt x="4" y="80"/>
                  </a:lnTo>
                  <a:lnTo>
                    <a:pt x="30" y="68"/>
                  </a:lnTo>
                  <a:lnTo>
                    <a:pt x="54" y="56"/>
                  </a:lnTo>
                  <a:lnTo>
                    <a:pt x="54" y="182"/>
                  </a:lnTo>
                  <a:lnTo>
                    <a:pt x="54" y="194"/>
                  </a:lnTo>
                  <a:lnTo>
                    <a:pt x="56" y="202"/>
                  </a:lnTo>
                  <a:lnTo>
                    <a:pt x="62" y="204"/>
                  </a:lnTo>
                  <a:lnTo>
                    <a:pt x="70" y="206"/>
                  </a:lnTo>
                  <a:lnTo>
                    <a:pt x="70" y="208"/>
                  </a:lnTo>
                  <a:lnTo>
                    <a:pt x="0" y="208"/>
                  </a:lnTo>
                  <a:lnTo>
                    <a:pt x="0" y="206"/>
                  </a:lnTo>
                  <a:lnTo>
                    <a:pt x="12" y="204"/>
                  </a:lnTo>
                  <a:lnTo>
                    <a:pt x="20" y="200"/>
                  </a:lnTo>
                  <a:lnTo>
                    <a:pt x="22" y="192"/>
                  </a:lnTo>
                  <a:lnTo>
                    <a:pt x="24" y="182"/>
                  </a:lnTo>
                  <a:lnTo>
                    <a:pt x="24" y="98"/>
                  </a:lnTo>
                  <a:close/>
                </a:path>
              </a:pathLst>
            </a:custGeom>
            <a:solidFill>
              <a:srgbClr val="13694E"/>
            </a:solidFill>
            <a:ln w="9525">
              <a:noFill/>
              <a:round/>
              <a:headEnd/>
              <a:tailEnd/>
            </a:ln>
          </p:spPr>
          <p:txBody>
            <a:bodyPr>
              <a:prstTxWarp prst="textNoShape">
                <a:avLst/>
              </a:prstTxWarp>
            </a:bodyPr>
            <a:lstStyle/>
            <a:p>
              <a:endParaRPr lang="en-US"/>
            </a:p>
          </p:txBody>
        </p:sp>
        <p:sp>
          <p:nvSpPr>
            <p:cNvPr id="275493" name="Freeform 36"/>
            <p:cNvSpPr>
              <a:spLocks noEditPoints="1"/>
            </p:cNvSpPr>
            <p:nvPr/>
          </p:nvSpPr>
          <p:spPr bwMode="auto">
            <a:xfrm>
              <a:off x="4019" y="2601"/>
              <a:ext cx="74" cy="208"/>
            </a:xfrm>
            <a:custGeom>
              <a:avLst/>
              <a:gdLst>
                <a:gd name="T0" fmla="*/ 40 w 74"/>
                <a:gd name="T1" fmla="*/ 0 h 208"/>
                <a:gd name="T2" fmla="*/ 40 w 74"/>
                <a:gd name="T3" fmla="*/ 0 h 208"/>
                <a:gd name="T4" fmla="*/ 48 w 74"/>
                <a:gd name="T5" fmla="*/ 0 h 208"/>
                <a:gd name="T6" fmla="*/ 54 w 74"/>
                <a:gd name="T7" fmla="*/ 6 h 208"/>
                <a:gd name="T8" fmla="*/ 58 w 74"/>
                <a:gd name="T9" fmla="*/ 12 h 208"/>
                <a:gd name="T10" fmla="*/ 60 w 74"/>
                <a:gd name="T11" fmla="*/ 18 h 208"/>
                <a:gd name="T12" fmla="*/ 60 w 74"/>
                <a:gd name="T13" fmla="*/ 18 h 208"/>
                <a:gd name="T14" fmla="*/ 58 w 74"/>
                <a:gd name="T15" fmla="*/ 26 h 208"/>
                <a:gd name="T16" fmla="*/ 54 w 74"/>
                <a:gd name="T17" fmla="*/ 34 h 208"/>
                <a:gd name="T18" fmla="*/ 48 w 74"/>
                <a:gd name="T19" fmla="*/ 38 h 208"/>
                <a:gd name="T20" fmla="*/ 40 w 74"/>
                <a:gd name="T21" fmla="*/ 40 h 208"/>
                <a:gd name="T22" fmla="*/ 40 w 74"/>
                <a:gd name="T23" fmla="*/ 40 h 208"/>
                <a:gd name="T24" fmla="*/ 32 w 74"/>
                <a:gd name="T25" fmla="*/ 38 h 208"/>
                <a:gd name="T26" fmla="*/ 26 w 74"/>
                <a:gd name="T27" fmla="*/ 34 h 208"/>
                <a:gd name="T28" fmla="*/ 22 w 74"/>
                <a:gd name="T29" fmla="*/ 26 h 208"/>
                <a:gd name="T30" fmla="*/ 20 w 74"/>
                <a:gd name="T31" fmla="*/ 18 h 208"/>
                <a:gd name="T32" fmla="*/ 20 w 74"/>
                <a:gd name="T33" fmla="*/ 18 h 208"/>
                <a:gd name="T34" fmla="*/ 22 w 74"/>
                <a:gd name="T35" fmla="*/ 12 h 208"/>
                <a:gd name="T36" fmla="*/ 26 w 74"/>
                <a:gd name="T37" fmla="*/ 6 h 208"/>
                <a:gd name="T38" fmla="*/ 32 w 74"/>
                <a:gd name="T39" fmla="*/ 0 h 208"/>
                <a:gd name="T40" fmla="*/ 40 w 74"/>
                <a:gd name="T41" fmla="*/ 0 h 208"/>
                <a:gd name="T42" fmla="*/ 40 w 74"/>
                <a:gd name="T43" fmla="*/ 0 h 208"/>
                <a:gd name="T44" fmla="*/ 24 w 74"/>
                <a:gd name="T45" fmla="*/ 98 h 208"/>
                <a:gd name="T46" fmla="*/ 24 w 74"/>
                <a:gd name="T47" fmla="*/ 98 h 208"/>
                <a:gd name="T48" fmla="*/ 24 w 74"/>
                <a:gd name="T49" fmla="*/ 92 h 208"/>
                <a:gd name="T50" fmla="*/ 22 w 74"/>
                <a:gd name="T51" fmla="*/ 86 h 208"/>
                <a:gd name="T52" fmla="*/ 20 w 74"/>
                <a:gd name="T53" fmla="*/ 84 h 208"/>
                <a:gd name="T54" fmla="*/ 16 w 74"/>
                <a:gd name="T55" fmla="*/ 82 h 208"/>
                <a:gd name="T56" fmla="*/ 4 w 74"/>
                <a:gd name="T57" fmla="*/ 80 h 208"/>
                <a:gd name="T58" fmla="*/ 4 w 74"/>
                <a:gd name="T59" fmla="*/ 80 h 208"/>
                <a:gd name="T60" fmla="*/ 30 w 74"/>
                <a:gd name="T61" fmla="*/ 68 h 208"/>
                <a:gd name="T62" fmla="*/ 54 w 74"/>
                <a:gd name="T63" fmla="*/ 56 h 208"/>
                <a:gd name="T64" fmla="*/ 54 w 74"/>
                <a:gd name="T65" fmla="*/ 182 h 208"/>
                <a:gd name="T66" fmla="*/ 54 w 74"/>
                <a:gd name="T67" fmla="*/ 182 h 208"/>
                <a:gd name="T68" fmla="*/ 56 w 74"/>
                <a:gd name="T69" fmla="*/ 194 h 208"/>
                <a:gd name="T70" fmla="*/ 60 w 74"/>
                <a:gd name="T71" fmla="*/ 202 h 208"/>
                <a:gd name="T72" fmla="*/ 66 w 74"/>
                <a:gd name="T73" fmla="*/ 204 h 208"/>
                <a:gd name="T74" fmla="*/ 74 w 74"/>
                <a:gd name="T75" fmla="*/ 206 h 208"/>
                <a:gd name="T76" fmla="*/ 74 w 74"/>
                <a:gd name="T77" fmla="*/ 208 h 208"/>
                <a:gd name="T78" fmla="*/ 0 w 74"/>
                <a:gd name="T79" fmla="*/ 208 h 208"/>
                <a:gd name="T80" fmla="*/ 0 w 74"/>
                <a:gd name="T81" fmla="*/ 206 h 208"/>
                <a:gd name="T82" fmla="*/ 0 w 74"/>
                <a:gd name="T83" fmla="*/ 206 h 208"/>
                <a:gd name="T84" fmla="*/ 12 w 74"/>
                <a:gd name="T85" fmla="*/ 204 h 208"/>
                <a:gd name="T86" fmla="*/ 20 w 74"/>
                <a:gd name="T87" fmla="*/ 200 h 208"/>
                <a:gd name="T88" fmla="*/ 22 w 74"/>
                <a:gd name="T89" fmla="*/ 192 h 208"/>
                <a:gd name="T90" fmla="*/ 24 w 74"/>
                <a:gd name="T91" fmla="*/ 182 h 208"/>
                <a:gd name="T92" fmla="*/ 24 w 74"/>
                <a:gd name="T93" fmla="*/ 98 h 208"/>
                <a:gd name="T94" fmla="*/ 24 w 74"/>
                <a:gd name="T95" fmla="*/ 98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208"/>
                <a:gd name="T146" fmla="*/ 74 w 74"/>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208">
                  <a:moveTo>
                    <a:pt x="40" y="0"/>
                  </a:moveTo>
                  <a:lnTo>
                    <a:pt x="40" y="0"/>
                  </a:lnTo>
                  <a:lnTo>
                    <a:pt x="48" y="0"/>
                  </a:lnTo>
                  <a:lnTo>
                    <a:pt x="54" y="6"/>
                  </a:lnTo>
                  <a:lnTo>
                    <a:pt x="58" y="12"/>
                  </a:lnTo>
                  <a:lnTo>
                    <a:pt x="60" y="18"/>
                  </a:lnTo>
                  <a:lnTo>
                    <a:pt x="58" y="26"/>
                  </a:lnTo>
                  <a:lnTo>
                    <a:pt x="54" y="34"/>
                  </a:lnTo>
                  <a:lnTo>
                    <a:pt x="48" y="38"/>
                  </a:lnTo>
                  <a:lnTo>
                    <a:pt x="40" y="40"/>
                  </a:lnTo>
                  <a:lnTo>
                    <a:pt x="32" y="38"/>
                  </a:lnTo>
                  <a:lnTo>
                    <a:pt x="26" y="34"/>
                  </a:lnTo>
                  <a:lnTo>
                    <a:pt x="22" y="26"/>
                  </a:lnTo>
                  <a:lnTo>
                    <a:pt x="20" y="18"/>
                  </a:lnTo>
                  <a:lnTo>
                    <a:pt x="22" y="12"/>
                  </a:lnTo>
                  <a:lnTo>
                    <a:pt x="26" y="6"/>
                  </a:lnTo>
                  <a:lnTo>
                    <a:pt x="32" y="0"/>
                  </a:lnTo>
                  <a:lnTo>
                    <a:pt x="40" y="0"/>
                  </a:lnTo>
                  <a:close/>
                  <a:moveTo>
                    <a:pt x="24" y="98"/>
                  </a:moveTo>
                  <a:lnTo>
                    <a:pt x="24" y="98"/>
                  </a:lnTo>
                  <a:lnTo>
                    <a:pt x="24" y="92"/>
                  </a:lnTo>
                  <a:lnTo>
                    <a:pt x="22" y="86"/>
                  </a:lnTo>
                  <a:lnTo>
                    <a:pt x="20" y="84"/>
                  </a:lnTo>
                  <a:lnTo>
                    <a:pt x="16" y="82"/>
                  </a:lnTo>
                  <a:lnTo>
                    <a:pt x="4" y="80"/>
                  </a:lnTo>
                  <a:lnTo>
                    <a:pt x="30" y="68"/>
                  </a:lnTo>
                  <a:lnTo>
                    <a:pt x="54" y="56"/>
                  </a:lnTo>
                  <a:lnTo>
                    <a:pt x="54" y="182"/>
                  </a:lnTo>
                  <a:lnTo>
                    <a:pt x="56" y="194"/>
                  </a:lnTo>
                  <a:lnTo>
                    <a:pt x="60" y="202"/>
                  </a:lnTo>
                  <a:lnTo>
                    <a:pt x="66" y="204"/>
                  </a:lnTo>
                  <a:lnTo>
                    <a:pt x="74" y="206"/>
                  </a:lnTo>
                  <a:lnTo>
                    <a:pt x="74" y="208"/>
                  </a:lnTo>
                  <a:lnTo>
                    <a:pt x="0" y="208"/>
                  </a:lnTo>
                  <a:lnTo>
                    <a:pt x="0" y="206"/>
                  </a:lnTo>
                  <a:lnTo>
                    <a:pt x="12" y="204"/>
                  </a:lnTo>
                  <a:lnTo>
                    <a:pt x="20" y="200"/>
                  </a:lnTo>
                  <a:lnTo>
                    <a:pt x="22" y="192"/>
                  </a:lnTo>
                  <a:lnTo>
                    <a:pt x="24" y="182"/>
                  </a:lnTo>
                  <a:lnTo>
                    <a:pt x="24" y="98"/>
                  </a:lnTo>
                  <a:close/>
                </a:path>
              </a:pathLst>
            </a:custGeom>
            <a:solidFill>
              <a:srgbClr val="13694E"/>
            </a:solidFill>
            <a:ln w="9525">
              <a:noFill/>
              <a:round/>
              <a:headEnd/>
              <a:tailEnd/>
            </a:ln>
          </p:spPr>
          <p:txBody>
            <a:bodyPr>
              <a:prstTxWarp prst="textNoShape">
                <a:avLst/>
              </a:prstTxWarp>
            </a:bodyPr>
            <a:lstStyle/>
            <a:p>
              <a:endParaRPr lang="en-US"/>
            </a:p>
          </p:txBody>
        </p:sp>
        <p:sp>
          <p:nvSpPr>
            <p:cNvPr id="275494" name="Freeform 37"/>
            <p:cNvSpPr>
              <a:spLocks/>
            </p:cNvSpPr>
            <p:nvPr/>
          </p:nvSpPr>
          <p:spPr bwMode="auto">
            <a:xfrm>
              <a:off x="3679" y="1991"/>
              <a:ext cx="298" cy="566"/>
            </a:xfrm>
            <a:custGeom>
              <a:avLst/>
              <a:gdLst>
                <a:gd name="T0" fmla="*/ 174 w 298"/>
                <a:gd name="T1" fmla="*/ 6 h 566"/>
                <a:gd name="T2" fmla="*/ 288 w 298"/>
                <a:gd name="T3" fmla="*/ 176 h 566"/>
                <a:gd name="T4" fmla="*/ 174 w 298"/>
                <a:gd name="T5" fmla="*/ 214 h 566"/>
                <a:gd name="T6" fmla="*/ 174 w 298"/>
                <a:gd name="T7" fmla="*/ 428 h 566"/>
                <a:gd name="T8" fmla="*/ 178 w 298"/>
                <a:gd name="T9" fmla="*/ 456 h 566"/>
                <a:gd name="T10" fmla="*/ 186 w 298"/>
                <a:gd name="T11" fmla="*/ 476 h 566"/>
                <a:gd name="T12" fmla="*/ 196 w 298"/>
                <a:gd name="T13" fmla="*/ 490 h 566"/>
                <a:gd name="T14" fmla="*/ 212 w 298"/>
                <a:gd name="T15" fmla="*/ 498 h 566"/>
                <a:gd name="T16" fmla="*/ 228 w 298"/>
                <a:gd name="T17" fmla="*/ 498 h 566"/>
                <a:gd name="T18" fmla="*/ 246 w 298"/>
                <a:gd name="T19" fmla="*/ 494 h 566"/>
                <a:gd name="T20" fmla="*/ 264 w 298"/>
                <a:gd name="T21" fmla="*/ 484 h 566"/>
                <a:gd name="T22" fmla="*/ 282 w 298"/>
                <a:gd name="T23" fmla="*/ 466 h 566"/>
                <a:gd name="T24" fmla="*/ 284 w 298"/>
                <a:gd name="T25" fmla="*/ 464 h 566"/>
                <a:gd name="T26" fmla="*/ 290 w 298"/>
                <a:gd name="T27" fmla="*/ 472 h 566"/>
                <a:gd name="T28" fmla="*/ 296 w 298"/>
                <a:gd name="T29" fmla="*/ 480 h 566"/>
                <a:gd name="T30" fmla="*/ 298 w 298"/>
                <a:gd name="T31" fmla="*/ 480 h 566"/>
                <a:gd name="T32" fmla="*/ 266 w 298"/>
                <a:gd name="T33" fmla="*/ 526 h 566"/>
                <a:gd name="T34" fmla="*/ 234 w 298"/>
                <a:gd name="T35" fmla="*/ 550 h 566"/>
                <a:gd name="T36" fmla="*/ 212 w 298"/>
                <a:gd name="T37" fmla="*/ 560 h 566"/>
                <a:gd name="T38" fmla="*/ 188 w 298"/>
                <a:gd name="T39" fmla="*/ 566 h 566"/>
                <a:gd name="T40" fmla="*/ 162 w 298"/>
                <a:gd name="T41" fmla="*/ 566 h 566"/>
                <a:gd name="T42" fmla="*/ 136 w 298"/>
                <a:gd name="T43" fmla="*/ 560 h 566"/>
                <a:gd name="T44" fmla="*/ 122 w 298"/>
                <a:gd name="T45" fmla="*/ 554 h 566"/>
                <a:gd name="T46" fmla="*/ 94 w 298"/>
                <a:gd name="T47" fmla="*/ 540 h 566"/>
                <a:gd name="T48" fmla="*/ 72 w 298"/>
                <a:gd name="T49" fmla="*/ 516 h 566"/>
                <a:gd name="T50" fmla="*/ 56 w 298"/>
                <a:gd name="T51" fmla="*/ 484 h 566"/>
                <a:gd name="T52" fmla="*/ 50 w 298"/>
                <a:gd name="T53" fmla="*/ 444 h 566"/>
                <a:gd name="T54" fmla="*/ 0 w 298"/>
                <a:gd name="T55" fmla="*/ 214 h 566"/>
                <a:gd name="T56" fmla="*/ 0 w 298"/>
                <a:gd name="T57" fmla="*/ 184 h 566"/>
                <a:gd name="T58" fmla="*/ 56 w 298"/>
                <a:gd name="T59" fmla="*/ 162 h 566"/>
                <a:gd name="T60" fmla="*/ 102 w 298"/>
                <a:gd name="T61" fmla="*/ 126 h 566"/>
                <a:gd name="T62" fmla="*/ 122 w 298"/>
                <a:gd name="T63" fmla="*/ 100 h 566"/>
                <a:gd name="T64" fmla="*/ 138 w 298"/>
                <a:gd name="T65" fmla="*/ 72 h 566"/>
                <a:gd name="T66" fmla="*/ 150 w 298"/>
                <a:gd name="T67" fmla="*/ 38 h 566"/>
                <a:gd name="T68" fmla="*/ 160 w 298"/>
                <a:gd name="T69" fmla="*/ 0 h 5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
                <a:gd name="T106" fmla="*/ 0 h 566"/>
                <a:gd name="T107" fmla="*/ 298 w 298"/>
                <a:gd name="T108" fmla="*/ 566 h 5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 h="566">
                  <a:moveTo>
                    <a:pt x="160" y="0"/>
                  </a:moveTo>
                  <a:lnTo>
                    <a:pt x="174" y="6"/>
                  </a:lnTo>
                  <a:lnTo>
                    <a:pt x="174" y="178"/>
                  </a:lnTo>
                  <a:lnTo>
                    <a:pt x="288" y="176"/>
                  </a:lnTo>
                  <a:lnTo>
                    <a:pt x="288" y="214"/>
                  </a:lnTo>
                  <a:lnTo>
                    <a:pt x="174" y="214"/>
                  </a:lnTo>
                  <a:lnTo>
                    <a:pt x="174" y="428"/>
                  </a:lnTo>
                  <a:lnTo>
                    <a:pt x="176" y="442"/>
                  </a:lnTo>
                  <a:lnTo>
                    <a:pt x="178" y="456"/>
                  </a:lnTo>
                  <a:lnTo>
                    <a:pt x="180" y="466"/>
                  </a:lnTo>
                  <a:lnTo>
                    <a:pt x="186" y="476"/>
                  </a:lnTo>
                  <a:lnTo>
                    <a:pt x="190" y="484"/>
                  </a:lnTo>
                  <a:lnTo>
                    <a:pt x="196" y="490"/>
                  </a:lnTo>
                  <a:lnTo>
                    <a:pt x="204" y="494"/>
                  </a:lnTo>
                  <a:lnTo>
                    <a:pt x="212" y="498"/>
                  </a:lnTo>
                  <a:lnTo>
                    <a:pt x="220" y="498"/>
                  </a:lnTo>
                  <a:lnTo>
                    <a:pt x="228" y="498"/>
                  </a:lnTo>
                  <a:lnTo>
                    <a:pt x="238" y="498"/>
                  </a:lnTo>
                  <a:lnTo>
                    <a:pt x="246" y="494"/>
                  </a:lnTo>
                  <a:lnTo>
                    <a:pt x="256" y="490"/>
                  </a:lnTo>
                  <a:lnTo>
                    <a:pt x="264" y="484"/>
                  </a:lnTo>
                  <a:lnTo>
                    <a:pt x="274" y="476"/>
                  </a:lnTo>
                  <a:lnTo>
                    <a:pt x="282" y="466"/>
                  </a:lnTo>
                  <a:lnTo>
                    <a:pt x="284" y="464"/>
                  </a:lnTo>
                  <a:lnTo>
                    <a:pt x="286" y="466"/>
                  </a:lnTo>
                  <a:lnTo>
                    <a:pt x="290" y="472"/>
                  </a:lnTo>
                  <a:lnTo>
                    <a:pt x="294" y="478"/>
                  </a:lnTo>
                  <a:lnTo>
                    <a:pt x="296" y="480"/>
                  </a:lnTo>
                  <a:lnTo>
                    <a:pt x="298" y="480"/>
                  </a:lnTo>
                  <a:lnTo>
                    <a:pt x="282" y="504"/>
                  </a:lnTo>
                  <a:lnTo>
                    <a:pt x="266" y="526"/>
                  </a:lnTo>
                  <a:lnTo>
                    <a:pt x="246" y="542"/>
                  </a:lnTo>
                  <a:lnTo>
                    <a:pt x="234" y="550"/>
                  </a:lnTo>
                  <a:lnTo>
                    <a:pt x="224" y="556"/>
                  </a:lnTo>
                  <a:lnTo>
                    <a:pt x="212" y="560"/>
                  </a:lnTo>
                  <a:lnTo>
                    <a:pt x="200" y="564"/>
                  </a:lnTo>
                  <a:lnTo>
                    <a:pt x="188" y="566"/>
                  </a:lnTo>
                  <a:lnTo>
                    <a:pt x="176" y="566"/>
                  </a:lnTo>
                  <a:lnTo>
                    <a:pt x="162" y="566"/>
                  </a:lnTo>
                  <a:lnTo>
                    <a:pt x="148" y="562"/>
                  </a:lnTo>
                  <a:lnTo>
                    <a:pt x="136" y="560"/>
                  </a:lnTo>
                  <a:lnTo>
                    <a:pt x="122" y="554"/>
                  </a:lnTo>
                  <a:lnTo>
                    <a:pt x="108" y="548"/>
                  </a:lnTo>
                  <a:lnTo>
                    <a:pt x="94" y="540"/>
                  </a:lnTo>
                  <a:lnTo>
                    <a:pt x="82" y="528"/>
                  </a:lnTo>
                  <a:lnTo>
                    <a:pt x="72" y="516"/>
                  </a:lnTo>
                  <a:lnTo>
                    <a:pt x="62" y="502"/>
                  </a:lnTo>
                  <a:lnTo>
                    <a:pt x="56" y="484"/>
                  </a:lnTo>
                  <a:lnTo>
                    <a:pt x="50" y="466"/>
                  </a:lnTo>
                  <a:lnTo>
                    <a:pt x="50" y="444"/>
                  </a:lnTo>
                  <a:lnTo>
                    <a:pt x="50" y="214"/>
                  </a:lnTo>
                  <a:lnTo>
                    <a:pt x="0" y="214"/>
                  </a:lnTo>
                  <a:lnTo>
                    <a:pt x="0" y="184"/>
                  </a:lnTo>
                  <a:lnTo>
                    <a:pt x="28" y="176"/>
                  </a:lnTo>
                  <a:lnTo>
                    <a:pt x="56" y="162"/>
                  </a:lnTo>
                  <a:lnTo>
                    <a:pt x="80" y="146"/>
                  </a:lnTo>
                  <a:lnTo>
                    <a:pt x="102" y="126"/>
                  </a:lnTo>
                  <a:lnTo>
                    <a:pt x="112" y="114"/>
                  </a:lnTo>
                  <a:lnTo>
                    <a:pt x="122" y="100"/>
                  </a:lnTo>
                  <a:lnTo>
                    <a:pt x="130" y="86"/>
                  </a:lnTo>
                  <a:lnTo>
                    <a:pt x="138" y="72"/>
                  </a:lnTo>
                  <a:lnTo>
                    <a:pt x="144" y="56"/>
                  </a:lnTo>
                  <a:lnTo>
                    <a:pt x="150" y="38"/>
                  </a:lnTo>
                  <a:lnTo>
                    <a:pt x="156" y="20"/>
                  </a:lnTo>
                  <a:lnTo>
                    <a:pt x="160" y="0"/>
                  </a:lnTo>
                  <a:close/>
                </a:path>
              </a:pathLst>
            </a:custGeom>
            <a:solidFill>
              <a:srgbClr val="13694E"/>
            </a:solidFill>
            <a:ln w="9525">
              <a:noFill/>
              <a:round/>
              <a:headEnd/>
              <a:tailEnd/>
            </a:ln>
          </p:spPr>
          <p:txBody>
            <a:bodyPr>
              <a:prstTxWarp prst="textNoShape">
                <a:avLst/>
              </a:prstTxWarp>
            </a:bodyPr>
            <a:lstStyle/>
            <a:p>
              <a:endParaRPr lang="en-US"/>
            </a:p>
          </p:txBody>
        </p:sp>
        <p:sp>
          <p:nvSpPr>
            <p:cNvPr id="275495" name="Freeform 38"/>
            <p:cNvSpPr>
              <a:spLocks noEditPoints="1"/>
            </p:cNvSpPr>
            <p:nvPr/>
          </p:nvSpPr>
          <p:spPr bwMode="auto">
            <a:xfrm>
              <a:off x="3927" y="2163"/>
              <a:ext cx="414" cy="396"/>
            </a:xfrm>
            <a:custGeom>
              <a:avLst/>
              <a:gdLst>
                <a:gd name="T0" fmla="*/ 0 w 414"/>
                <a:gd name="T1" fmla="*/ 212 h 396"/>
                <a:gd name="T2" fmla="*/ 4 w 414"/>
                <a:gd name="T3" fmla="*/ 162 h 396"/>
                <a:gd name="T4" fmla="*/ 16 w 414"/>
                <a:gd name="T5" fmla="*/ 120 h 396"/>
                <a:gd name="T6" fmla="*/ 36 w 414"/>
                <a:gd name="T7" fmla="*/ 84 h 396"/>
                <a:gd name="T8" fmla="*/ 62 w 414"/>
                <a:gd name="T9" fmla="*/ 54 h 396"/>
                <a:gd name="T10" fmla="*/ 96 w 414"/>
                <a:gd name="T11" fmla="*/ 32 h 396"/>
                <a:gd name="T12" fmla="*/ 134 w 414"/>
                <a:gd name="T13" fmla="*/ 14 h 396"/>
                <a:gd name="T14" fmla="*/ 176 w 414"/>
                <a:gd name="T15" fmla="*/ 4 h 396"/>
                <a:gd name="T16" fmla="*/ 222 w 414"/>
                <a:gd name="T17" fmla="*/ 0 h 396"/>
                <a:gd name="T18" fmla="*/ 244 w 414"/>
                <a:gd name="T19" fmla="*/ 0 h 396"/>
                <a:gd name="T20" fmla="*/ 280 w 414"/>
                <a:gd name="T21" fmla="*/ 6 h 396"/>
                <a:gd name="T22" fmla="*/ 312 w 414"/>
                <a:gd name="T23" fmla="*/ 18 h 396"/>
                <a:gd name="T24" fmla="*/ 340 w 414"/>
                <a:gd name="T25" fmla="*/ 36 h 396"/>
                <a:gd name="T26" fmla="*/ 360 w 414"/>
                <a:gd name="T27" fmla="*/ 58 h 396"/>
                <a:gd name="T28" fmla="*/ 376 w 414"/>
                <a:gd name="T29" fmla="*/ 86 h 396"/>
                <a:gd name="T30" fmla="*/ 388 w 414"/>
                <a:gd name="T31" fmla="*/ 118 h 396"/>
                <a:gd name="T32" fmla="*/ 398 w 414"/>
                <a:gd name="T33" fmla="*/ 170 h 396"/>
                <a:gd name="T34" fmla="*/ 128 w 414"/>
                <a:gd name="T35" fmla="*/ 170 h 396"/>
                <a:gd name="T36" fmla="*/ 130 w 414"/>
                <a:gd name="T37" fmla="*/ 202 h 396"/>
                <a:gd name="T38" fmla="*/ 148 w 414"/>
                <a:gd name="T39" fmla="*/ 260 h 396"/>
                <a:gd name="T40" fmla="*/ 170 w 414"/>
                <a:gd name="T41" fmla="*/ 298 h 396"/>
                <a:gd name="T42" fmla="*/ 188 w 414"/>
                <a:gd name="T43" fmla="*/ 316 h 396"/>
                <a:gd name="T44" fmla="*/ 210 w 414"/>
                <a:gd name="T45" fmla="*/ 330 h 396"/>
                <a:gd name="T46" fmla="*/ 234 w 414"/>
                <a:gd name="T47" fmla="*/ 338 h 396"/>
                <a:gd name="T48" fmla="*/ 246 w 414"/>
                <a:gd name="T49" fmla="*/ 340 h 396"/>
                <a:gd name="T50" fmla="*/ 284 w 414"/>
                <a:gd name="T51" fmla="*/ 338 h 396"/>
                <a:gd name="T52" fmla="*/ 320 w 414"/>
                <a:gd name="T53" fmla="*/ 328 h 396"/>
                <a:gd name="T54" fmla="*/ 360 w 414"/>
                <a:gd name="T55" fmla="*/ 302 h 396"/>
                <a:gd name="T56" fmla="*/ 402 w 414"/>
                <a:gd name="T57" fmla="*/ 252 h 396"/>
                <a:gd name="T58" fmla="*/ 414 w 414"/>
                <a:gd name="T59" fmla="*/ 264 h 396"/>
                <a:gd name="T60" fmla="*/ 390 w 414"/>
                <a:gd name="T61" fmla="*/ 314 h 396"/>
                <a:gd name="T62" fmla="*/ 362 w 414"/>
                <a:gd name="T63" fmla="*/ 346 h 396"/>
                <a:gd name="T64" fmla="*/ 338 w 414"/>
                <a:gd name="T65" fmla="*/ 364 h 396"/>
                <a:gd name="T66" fmla="*/ 310 w 414"/>
                <a:gd name="T67" fmla="*/ 380 h 396"/>
                <a:gd name="T68" fmla="*/ 276 w 414"/>
                <a:gd name="T69" fmla="*/ 390 h 396"/>
                <a:gd name="T70" fmla="*/ 238 w 414"/>
                <a:gd name="T71" fmla="*/ 396 h 396"/>
                <a:gd name="T72" fmla="*/ 216 w 414"/>
                <a:gd name="T73" fmla="*/ 396 h 396"/>
                <a:gd name="T74" fmla="*/ 182 w 414"/>
                <a:gd name="T75" fmla="*/ 394 h 396"/>
                <a:gd name="T76" fmla="*/ 148 w 414"/>
                <a:gd name="T77" fmla="*/ 386 h 396"/>
                <a:gd name="T78" fmla="*/ 112 w 414"/>
                <a:gd name="T79" fmla="*/ 372 h 396"/>
                <a:gd name="T80" fmla="*/ 78 w 414"/>
                <a:gd name="T81" fmla="*/ 354 h 396"/>
                <a:gd name="T82" fmla="*/ 48 w 414"/>
                <a:gd name="T83" fmla="*/ 328 h 396"/>
                <a:gd name="T84" fmla="*/ 24 w 414"/>
                <a:gd name="T85" fmla="*/ 296 h 396"/>
                <a:gd name="T86" fmla="*/ 8 w 414"/>
                <a:gd name="T87" fmla="*/ 256 h 396"/>
                <a:gd name="T88" fmla="*/ 0 w 414"/>
                <a:gd name="T89" fmla="*/ 212 h 396"/>
                <a:gd name="T90" fmla="*/ 134 w 414"/>
                <a:gd name="T91" fmla="*/ 132 h 396"/>
                <a:gd name="T92" fmla="*/ 272 w 414"/>
                <a:gd name="T93" fmla="*/ 132 h 396"/>
                <a:gd name="T94" fmla="*/ 268 w 414"/>
                <a:gd name="T95" fmla="*/ 94 h 396"/>
                <a:gd name="T96" fmla="*/ 254 w 414"/>
                <a:gd name="T97" fmla="*/ 62 h 396"/>
                <a:gd name="T98" fmla="*/ 234 w 414"/>
                <a:gd name="T99" fmla="*/ 42 h 396"/>
                <a:gd name="T100" fmla="*/ 208 w 414"/>
                <a:gd name="T101" fmla="*/ 34 h 396"/>
                <a:gd name="T102" fmla="*/ 196 w 414"/>
                <a:gd name="T103" fmla="*/ 36 h 396"/>
                <a:gd name="T104" fmla="*/ 170 w 414"/>
                <a:gd name="T105" fmla="*/ 50 h 396"/>
                <a:gd name="T106" fmla="*/ 148 w 414"/>
                <a:gd name="T107" fmla="*/ 74 h 396"/>
                <a:gd name="T108" fmla="*/ 136 w 414"/>
                <a:gd name="T109" fmla="*/ 110 h 396"/>
                <a:gd name="T110" fmla="*/ 134 w 414"/>
                <a:gd name="T111" fmla="*/ 132 h 3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4"/>
                <a:gd name="T169" fmla="*/ 0 h 396"/>
                <a:gd name="T170" fmla="*/ 414 w 414"/>
                <a:gd name="T171" fmla="*/ 396 h 3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4" h="396">
                  <a:moveTo>
                    <a:pt x="0" y="212"/>
                  </a:moveTo>
                  <a:lnTo>
                    <a:pt x="0" y="212"/>
                  </a:lnTo>
                  <a:lnTo>
                    <a:pt x="2" y="186"/>
                  </a:lnTo>
                  <a:lnTo>
                    <a:pt x="4" y="162"/>
                  </a:lnTo>
                  <a:lnTo>
                    <a:pt x="10" y="140"/>
                  </a:lnTo>
                  <a:lnTo>
                    <a:pt x="16" y="120"/>
                  </a:lnTo>
                  <a:lnTo>
                    <a:pt x="26" y="102"/>
                  </a:lnTo>
                  <a:lnTo>
                    <a:pt x="36" y="84"/>
                  </a:lnTo>
                  <a:lnTo>
                    <a:pt x="48" y="70"/>
                  </a:lnTo>
                  <a:lnTo>
                    <a:pt x="62" y="54"/>
                  </a:lnTo>
                  <a:lnTo>
                    <a:pt x="78" y="42"/>
                  </a:lnTo>
                  <a:lnTo>
                    <a:pt x="96" y="32"/>
                  </a:lnTo>
                  <a:lnTo>
                    <a:pt x="114" y="22"/>
                  </a:lnTo>
                  <a:lnTo>
                    <a:pt x="134" y="14"/>
                  </a:lnTo>
                  <a:lnTo>
                    <a:pt x="154" y="8"/>
                  </a:lnTo>
                  <a:lnTo>
                    <a:pt x="176" y="4"/>
                  </a:lnTo>
                  <a:lnTo>
                    <a:pt x="198" y="2"/>
                  </a:lnTo>
                  <a:lnTo>
                    <a:pt x="222" y="0"/>
                  </a:lnTo>
                  <a:lnTo>
                    <a:pt x="244" y="0"/>
                  </a:lnTo>
                  <a:lnTo>
                    <a:pt x="262" y="2"/>
                  </a:lnTo>
                  <a:lnTo>
                    <a:pt x="280" y="6"/>
                  </a:lnTo>
                  <a:lnTo>
                    <a:pt x="298" y="12"/>
                  </a:lnTo>
                  <a:lnTo>
                    <a:pt x="312" y="18"/>
                  </a:lnTo>
                  <a:lnTo>
                    <a:pt x="326" y="26"/>
                  </a:lnTo>
                  <a:lnTo>
                    <a:pt x="340" y="36"/>
                  </a:lnTo>
                  <a:lnTo>
                    <a:pt x="350" y="46"/>
                  </a:lnTo>
                  <a:lnTo>
                    <a:pt x="360" y="58"/>
                  </a:lnTo>
                  <a:lnTo>
                    <a:pt x="370" y="72"/>
                  </a:lnTo>
                  <a:lnTo>
                    <a:pt x="376" y="86"/>
                  </a:lnTo>
                  <a:lnTo>
                    <a:pt x="384" y="102"/>
                  </a:lnTo>
                  <a:lnTo>
                    <a:pt x="388" y="118"/>
                  </a:lnTo>
                  <a:lnTo>
                    <a:pt x="392" y="134"/>
                  </a:lnTo>
                  <a:lnTo>
                    <a:pt x="398" y="170"/>
                  </a:lnTo>
                  <a:lnTo>
                    <a:pt x="128" y="170"/>
                  </a:lnTo>
                  <a:lnTo>
                    <a:pt x="128" y="186"/>
                  </a:lnTo>
                  <a:lnTo>
                    <a:pt x="130" y="202"/>
                  </a:lnTo>
                  <a:lnTo>
                    <a:pt x="136" y="232"/>
                  </a:lnTo>
                  <a:lnTo>
                    <a:pt x="148" y="260"/>
                  </a:lnTo>
                  <a:lnTo>
                    <a:pt x="162" y="286"/>
                  </a:lnTo>
                  <a:lnTo>
                    <a:pt x="170" y="298"/>
                  </a:lnTo>
                  <a:lnTo>
                    <a:pt x="180" y="308"/>
                  </a:lnTo>
                  <a:lnTo>
                    <a:pt x="188" y="316"/>
                  </a:lnTo>
                  <a:lnTo>
                    <a:pt x="200" y="324"/>
                  </a:lnTo>
                  <a:lnTo>
                    <a:pt x="210" y="330"/>
                  </a:lnTo>
                  <a:lnTo>
                    <a:pt x="222" y="334"/>
                  </a:lnTo>
                  <a:lnTo>
                    <a:pt x="234" y="338"/>
                  </a:lnTo>
                  <a:lnTo>
                    <a:pt x="246" y="340"/>
                  </a:lnTo>
                  <a:lnTo>
                    <a:pt x="264" y="340"/>
                  </a:lnTo>
                  <a:lnTo>
                    <a:pt x="284" y="338"/>
                  </a:lnTo>
                  <a:lnTo>
                    <a:pt x="302" y="336"/>
                  </a:lnTo>
                  <a:lnTo>
                    <a:pt x="320" y="328"/>
                  </a:lnTo>
                  <a:lnTo>
                    <a:pt x="340" y="318"/>
                  </a:lnTo>
                  <a:lnTo>
                    <a:pt x="360" y="302"/>
                  </a:lnTo>
                  <a:lnTo>
                    <a:pt x="380" y="280"/>
                  </a:lnTo>
                  <a:lnTo>
                    <a:pt x="402" y="252"/>
                  </a:lnTo>
                  <a:lnTo>
                    <a:pt x="414" y="264"/>
                  </a:lnTo>
                  <a:lnTo>
                    <a:pt x="404" y="290"/>
                  </a:lnTo>
                  <a:lnTo>
                    <a:pt x="390" y="314"/>
                  </a:lnTo>
                  <a:lnTo>
                    <a:pt x="372" y="336"/>
                  </a:lnTo>
                  <a:lnTo>
                    <a:pt x="362" y="346"/>
                  </a:lnTo>
                  <a:lnTo>
                    <a:pt x="350" y="356"/>
                  </a:lnTo>
                  <a:lnTo>
                    <a:pt x="338" y="364"/>
                  </a:lnTo>
                  <a:lnTo>
                    <a:pt x="324" y="372"/>
                  </a:lnTo>
                  <a:lnTo>
                    <a:pt x="310" y="380"/>
                  </a:lnTo>
                  <a:lnTo>
                    <a:pt x="294" y="386"/>
                  </a:lnTo>
                  <a:lnTo>
                    <a:pt x="276" y="390"/>
                  </a:lnTo>
                  <a:lnTo>
                    <a:pt x="258" y="394"/>
                  </a:lnTo>
                  <a:lnTo>
                    <a:pt x="238" y="396"/>
                  </a:lnTo>
                  <a:lnTo>
                    <a:pt x="216" y="396"/>
                  </a:lnTo>
                  <a:lnTo>
                    <a:pt x="200" y="396"/>
                  </a:lnTo>
                  <a:lnTo>
                    <a:pt x="182" y="394"/>
                  </a:lnTo>
                  <a:lnTo>
                    <a:pt x="166" y="390"/>
                  </a:lnTo>
                  <a:lnTo>
                    <a:pt x="148" y="386"/>
                  </a:lnTo>
                  <a:lnTo>
                    <a:pt x="130" y="380"/>
                  </a:lnTo>
                  <a:lnTo>
                    <a:pt x="112" y="372"/>
                  </a:lnTo>
                  <a:lnTo>
                    <a:pt x="94" y="364"/>
                  </a:lnTo>
                  <a:lnTo>
                    <a:pt x="78" y="354"/>
                  </a:lnTo>
                  <a:lnTo>
                    <a:pt x="62" y="342"/>
                  </a:lnTo>
                  <a:lnTo>
                    <a:pt x="48" y="328"/>
                  </a:lnTo>
                  <a:lnTo>
                    <a:pt x="36" y="312"/>
                  </a:lnTo>
                  <a:lnTo>
                    <a:pt x="24" y="296"/>
                  </a:lnTo>
                  <a:lnTo>
                    <a:pt x="14" y="276"/>
                  </a:lnTo>
                  <a:lnTo>
                    <a:pt x="8" y="256"/>
                  </a:lnTo>
                  <a:lnTo>
                    <a:pt x="4" y="234"/>
                  </a:lnTo>
                  <a:lnTo>
                    <a:pt x="0" y="212"/>
                  </a:lnTo>
                  <a:close/>
                  <a:moveTo>
                    <a:pt x="134" y="132"/>
                  </a:moveTo>
                  <a:lnTo>
                    <a:pt x="272" y="132"/>
                  </a:lnTo>
                  <a:lnTo>
                    <a:pt x="272" y="112"/>
                  </a:lnTo>
                  <a:lnTo>
                    <a:pt x="268" y="94"/>
                  </a:lnTo>
                  <a:lnTo>
                    <a:pt x="262" y="76"/>
                  </a:lnTo>
                  <a:lnTo>
                    <a:pt x="254" y="62"/>
                  </a:lnTo>
                  <a:lnTo>
                    <a:pt x="246" y="50"/>
                  </a:lnTo>
                  <a:lnTo>
                    <a:pt x="234" y="42"/>
                  </a:lnTo>
                  <a:lnTo>
                    <a:pt x="222" y="36"/>
                  </a:lnTo>
                  <a:lnTo>
                    <a:pt x="208" y="34"/>
                  </a:lnTo>
                  <a:lnTo>
                    <a:pt x="196" y="36"/>
                  </a:lnTo>
                  <a:lnTo>
                    <a:pt x="182" y="40"/>
                  </a:lnTo>
                  <a:lnTo>
                    <a:pt x="170" y="50"/>
                  </a:lnTo>
                  <a:lnTo>
                    <a:pt x="158" y="60"/>
                  </a:lnTo>
                  <a:lnTo>
                    <a:pt x="148" y="74"/>
                  </a:lnTo>
                  <a:lnTo>
                    <a:pt x="142" y="92"/>
                  </a:lnTo>
                  <a:lnTo>
                    <a:pt x="136" y="110"/>
                  </a:lnTo>
                  <a:lnTo>
                    <a:pt x="134" y="132"/>
                  </a:lnTo>
                  <a:close/>
                </a:path>
              </a:pathLst>
            </a:custGeom>
            <a:solidFill>
              <a:srgbClr val="13694E"/>
            </a:solidFill>
            <a:ln w="9525">
              <a:noFill/>
              <a:round/>
              <a:headEnd/>
              <a:tailEnd/>
            </a:ln>
          </p:spPr>
          <p:txBody>
            <a:bodyPr>
              <a:prstTxWarp prst="textNoShape">
                <a:avLst/>
              </a:prstTxWarp>
            </a:bodyPr>
            <a:lstStyle/>
            <a:p>
              <a:endParaRPr lang="en-US"/>
            </a:p>
          </p:txBody>
        </p:sp>
        <p:sp>
          <p:nvSpPr>
            <p:cNvPr id="275496" name="Freeform 39"/>
            <p:cNvSpPr>
              <a:spLocks/>
            </p:cNvSpPr>
            <p:nvPr/>
          </p:nvSpPr>
          <p:spPr bwMode="auto">
            <a:xfrm>
              <a:off x="2681" y="1969"/>
              <a:ext cx="668" cy="686"/>
            </a:xfrm>
            <a:custGeom>
              <a:avLst/>
              <a:gdLst>
                <a:gd name="T0" fmla="*/ 408 w 668"/>
                <a:gd name="T1" fmla="*/ 196 h 686"/>
                <a:gd name="T2" fmla="*/ 482 w 668"/>
                <a:gd name="T3" fmla="*/ 152 h 686"/>
                <a:gd name="T4" fmla="*/ 524 w 668"/>
                <a:gd name="T5" fmla="*/ 84 h 686"/>
                <a:gd name="T6" fmla="*/ 552 w 668"/>
                <a:gd name="T7" fmla="*/ 20 h 686"/>
                <a:gd name="T8" fmla="*/ 668 w 668"/>
                <a:gd name="T9" fmla="*/ 238 h 686"/>
                <a:gd name="T10" fmla="*/ 552 w 668"/>
                <a:gd name="T11" fmla="*/ 440 h 686"/>
                <a:gd name="T12" fmla="*/ 566 w 668"/>
                <a:gd name="T13" fmla="*/ 496 h 686"/>
                <a:gd name="T14" fmla="*/ 584 w 668"/>
                <a:gd name="T15" fmla="*/ 512 h 686"/>
                <a:gd name="T16" fmla="*/ 610 w 668"/>
                <a:gd name="T17" fmla="*/ 516 h 686"/>
                <a:gd name="T18" fmla="*/ 656 w 668"/>
                <a:gd name="T19" fmla="*/ 502 h 686"/>
                <a:gd name="T20" fmla="*/ 654 w 668"/>
                <a:gd name="T21" fmla="*/ 542 h 686"/>
                <a:gd name="T22" fmla="*/ 606 w 668"/>
                <a:gd name="T23" fmla="*/ 576 h 686"/>
                <a:gd name="T24" fmla="*/ 550 w 668"/>
                <a:gd name="T25" fmla="*/ 586 h 686"/>
                <a:gd name="T26" fmla="*/ 522 w 668"/>
                <a:gd name="T27" fmla="*/ 584 h 686"/>
                <a:gd name="T28" fmla="*/ 490 w 668"/>
                <a:gd name="T29" fmla="*/ 574 h 686"/>
                <a:gd name="T30" fmla="*/ 458 w 668"/>
                <a:gd name="T31" fmla="*/ 546 h 686"/>
                <a:gd name="T32" fmla="*/ 436 w 668"/>
                <a:gd name="T33" fmla="*/ 480 h 686"/>
                <a:gd name="T34" fmla="*/ 390 w 668"/>
                <a:gd name="T35" fmla="*/ 238 h 686"/>
                <a:gd name="T36" fmla="*/ 388 w 668"/>
                <a:gd name="T37" fmla="*/ 196 h 686"/>
                <a:gd name="T38" fmla="*/ 374 w 668"/>
                <a:gd name="T39" fmla="*/ 140 h 686"/>
                <a:gd name="T40" fmla="*/ 352 w 668"/>
                <a:gd name="T41" fmla="*/ 92 h 686"/>
                <a:gd name="T42" fmla="*/ 320 w 668"/>
                <a:gd name="T43" fmla="*/ 56 h 686"/>
                <a:gd name="T44" fmla="*/ 280 w 668"/>
                <a:gd name="T45" fmla="*/ 36 h 686"/>
                <a:gd name="T46" fmla="*/ 250 w 668"/>
                <a:gd name="T47" fmla="*/ 32 h 686"/>
                <a:gd name="T48" fmla="*/ 198 w 668"/>
                <a:gd name="T49" fmla="*/ 46 h 686"/>
                <a:gd name="T50" fmla="*/ 154 w 668"/>
                <a:gd name="T51" fmla="*/ 86 h 686"/>
                <a:gd name="T52" fmla="*/ 142 w 668"/>
                <a:gd name="T53" fmla="*/ 118 h 686"/>
                <a:gd name="T54" fmla="*/ 142 w 668"/>
                <a:gd name="T55" fmla="*/ 150 h 686"/>
                <a:gd name="T56" fmla="*/ 152 w 668"/>
                <a:gd name="T57" fmla="*/ 176 h 686"/>
                <a:gd name="T58" fmla="*/ 352 w 668"/>
                <a:gd name="T59" fmla="*/ 338 h 686"/>
                <a:gd name="T60" fmla="*/ 384 w 668"/>
                <a:gd name="T61" fmla="*/ 372 h 686"/>
                <a:gd name="T62" fmla="*/ 418 w 668"/>
                <a:gd name="T63" fmla="*/ 456 h 686"/>
                <a:gd name="T64" fmla="*/ 422 w 668"/>
                <a:gd name="T65" fmla="*/ 506 h 686"/>
                <a:gd name="T66" fmla="*/ 414 w 668"/>
                <a:gd name="T67" fmla="*/ 560 h 686"/>
                <a:gd name="T68" fmla="*/ 402 w 668"/>
                <a:gd name="T69" fmla="*/ 588 h 686"/>
                <a:gd name="T70" fmla="*/ 372 w 668"/>
                <a:gd name="T71" fmla="*/ 624 h 686"/>
                <a:gd name="T72" fmla="*/ 302 w 668"/>
                <a:gd name="T73" fmla="*/ 666 h 686"/>
                <a:gd name="T74" fmla="*/ 210 w 668"/>
                <a:gd name="T75" fmla="*/ 686 h 686"/>
                <a:gd name="T76" fmla="*/ 178 w 668"/>
                <a:gd name="T77" fmla="*/ 686 h 686"/>
                <a:gd name="T78" fmla="*/ 90 w 668"/>
                <a:gd name="T79" fmla="*/ 656 h 686"/>
                <a:gd name="T80" fmla="*/ 18 w 668"/>
                <a:gd name="T81" fmla="*/ 590 h 686"/>
                <a:gd name="T82" fmla="*/ 20 w 668"/>
                <a:gd name="T83" fmla="*/ 550 h 686"/>
                <a:gd name="T84" fmla="*/ 72 w 668"/>
                <a:gd name="T85" fmla="*/ 602 h 686"/>
                <a:gd name="T86" fmla="*/ 144 w 668"/>
                <a:gd name="T87" fmla="*/ 632 h 686"/>
                <a:gd name="T88" fmla="*/ 184 w 668"/>
                <a:gd name="T89" fmla="*/ 632 h 686"/>
                <a:gd name="T90" fmla="*/ 214 w 668"/>
                <a:gd name="T91" fmla="*/ 624 h 686"/>
                <a:gd name="T92" fmla="*/ 250 w 668"/>
                <a:gd name="T93" fmla="*/ 598 h 686"/>
                <a:gd name="T94" fmla="*/ 274 w 668"/>
                <a:gd name="T95" fmla="*/ 558 h 686"/>
                <a:gd name="T96" fmla="*/ 280 w 668"/>
                <a:gd name="T97" fmla="*/ 510 h 686"/>
                <a:gd name="T98" fmla="*/ 268 w 668"/>
                <a:gd name="T99" fmla="*/ 462 h 686"/>
                <a:gd name="T100" fmla="*/ 232 w 668"/>
                <a:gd name="T101" fmla="*/ 418 h 686"/>
                <a:gd name="T102" fmla="*/ 64 w 668"/>
                <a:gd name="T103" fmla="*/ 278 h 686"/>
                <a:gd name="T104" fmla="*/ 28 w 668"/>
                <a:gd name="T105" fmla="*/ 224 h 686"/>
                <a:gd name="T106" fmla="*/ 20 w 668"/>
                <a:gd name="T107" fmla="*/ 166 h 686"/>
                <a:gd name="T108" fmla="*/ 34 w 668"/>
                <a:gd name="T109" fmla="*/ 108 h 686"/>
                <a:gd name="T110" fmla="*/ 68 w 668"/>
                <a:gd name="T111" fmla="*/ 60 h 686"/>
                <a:gd name="T112" fmla="*/ 122 w 668"/>
                <a:gd name="T113" fmla="*/ 24 h 686"/>
                <a:gd name="T114" fmla="*/ 170 w 668"/>
                <a:gd name="T115" fmla="*/ 8 h 686"/>
                <a:gd name="T116" fmla="*/ 278 w 668"/>
                <a:gd name="T117" fmla="*/ 0 h 686"/>
                <a:gd name="T118" fmla="*/ 364 w 668"/>
                <a:gd name="T119" fmla="*/ 14 h 686"/>
                <a:gd name="T120" fmla="*/ 408 w 668"/>
                <a:gd name="T121" fmla="*/ 28 h 6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8"/>
                <a:gd name="T184" fmla="*/ 0 h 686"/>
                <a:gd name="T185" fmla="*/ 668 w 668"/>
                <a:gd name="T186" fmla="*/ 686 h 6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8" h="686">
                  <a:moveTo>
                    <a:pt x="408" y="28"/>
                  </a:moveTo>
                  <a:lnTo>
                    <a:pt x="408" y="196"/>
                  </a:lnTo>
                  <a:lnTo>
                    <a:pt x="436" y="184"/>
                  </a:lnTo>
                  <a:lnTo>
                    <a:pt x="460" y="168"/>
                  </a:lnTo>
                  <a:lnTo>
                    <a:pt x="482" y="152"/>
                  </a:lnTo>
                  <a:lnTo>
                    <a:pt x="498" y="134"/>
                  </a:lnTo>
                  <a:lnTo>
                    <a:pt x="512" y="112"/>
                  </a:lnTo>
                  <a:lnTo>
                    <a:pt x="524" y="84"/>
                  </a:lnTo>
                  <a:lnTo>
                    <a:pt x="532" y="54"/>
                  </a:lnTo>
                  <a:lnTo>
                    <a:pt x="540" y="16"/>
                  </a:lnTo>
                  <a:lnTo>
                    <a:pt x="552" y="20"/>
                  </a:lnTo>
                  <a:lnTo>
                    <a:pt x="554" y="200"/>
                  </a:lnTo>
                  <a:lnTo>
                    <a:pt x="668" y="200"/>
                  </a:lnTo>
                  <a:lnTo>
                    <a:pt x="668" y="238"/>
                  </a:lnTo>
                  <a:lnTo>
                    <a:pt x="554" y="238"/>
                  </a:lnTo>
                  <a:lnTo>
                    <a:pt x="552" y="440"/>
                  </a:lnTo>
                  <a:lnTo>
                    <a:pt x="554" y="462"/>
                  </a:lnTo>
                  <a:lnTo>
                    <a:pt x="558" y="482"/>
                  </a:lnTo>
                  <a:lnTo>
                    <a:pt x="566" y="496"/>
                  </a:lnTo>
                  <a:lnTo>
                    <a:pt x="572" y="504"/>
                  </a:lnTo>
                  <a:lnTo>
                    <a:pt x="578" y="508"/>
                  </a:lnTo>
                  <a:lnTo>
                    <a:pt x="584" y="512"/>
                  </a:lnTo>
                  <a:lnTo>
                    <a:pt x="592" y="516"/>
                  </a:lnTo>
                  <a:lnTo>
                    <a:pt x="600" y="516"/>
                  </a:lnTo>
                  <a:lnTo>
                    <a:pt x="610" y="516"/>
                  </a:lnTo>
                  <a:lnTo>
                    <a:pt x="620" y="516"/>
                  </a:lnTo>
                  <a:lnTo>
                    <a:pt x="630" y="512"/>
                  </a:lnTo>
                  <a:lnTo>
                    <a:pt x="656" y="502"/>
                  </a:lnTo>
                  <a:lnTo>
                    <a:pt x="666" y="526"/>
                  </a:lnTo>
                  <a:lnTo>
                    <a:pt x="654" y="542"/>
                  </a:lnTo>
                  <a:lnTo>
                    <a:pt x="640" y="556"/>
                  </a:lnTo>
                  <a:lnTo>
                    <a:pt x="624" y="566"/>
                  </a:lnTo>
                  <a:lnTo>
                    <a:pt x="606" y="576"/>
                  </a:lnTo>
                  <a:lnTo>
                    <a:pt x="586" y="580"/>
                  </a:lnTo>
                  <a:lnTo>
                    <a:pt x="568" y="584"/>
                  </a:lnTo>
                  <a:lnTo>
                    <a:pt x="550" y="586"/>
                  </a:lnTo>
                  <a:lnTo>
                    <a:pt x="534" y="586"/>
                  </a:lnTo>
                  <a:lnTo>
                    <a:pt x="522" y="584"/>
                  </a:lnTo>
                  <a:lnTo>
                    <a:pt x="510" y="582"/>
                  </a:lnTo>
                  <a:lnTo>
                    <a:pt x="500" y="578"/>
                  </a:lnTo>
                  <a:lnTo>
                    <a:pt x="490" y="574"/>
                  </a:lnTo>
                  <a:lnTo>
                    <a:pt x="480" y="568"/>
                  </a:lnTo>
                  <a:lnTo>
                    <a:pt x="472" y="562"/>
                  </a:lnTo>
                  <a:lnTo>
                    <a:pt x="458" y="546"/>
                  </a:lnTo>
                  <a:lnTo>
                    <a:pt x="448" y="526"/>
                  </a:lnTo>
                  <a:lnTo>
                    <a:pt x="440" y="504"/>
                  </a:lnTo>
                  <a:lnTo>
                    <a:pt x="436" y="480"/>
                  </a:lnTo>
                  <a:lnTo>
                    <a:pt x="434" y="452"/>
                  </a:lnTo>
                  <a:lnTo>
                    <a:pt x="434" y="236"/>
                  </a:lnTo>
                  <a:lnTo>
                    <a:pt x="390" y="238"/>
                  </a:lnTo>
                  <a:lnTo>
                    <a:pt x="390" y="216"/>
                  </a:lnTo>
                  <a:lnTo>
                    <a:pt x="388" y="196"/>
                  </a:lnTo>
                  <a:lnTo>
                    <a:pt x="384" y="176"/>
                  </a:lnTo>
                  <a:lnTo>
                    <a:pt x="380" y="158"/>
                  </a:lnTo>
                  <a:lnTo>
                    <a:pt x="374" y="140"/>
                  </a:lnTo>
                  <a:lnTo>
                    <a:pt x="368" y="124"/>
                  </a:lnTo>
                  <a:lnTo>
                    <a:pt x="360" y="108"/>
                  </a:lnTo>
                  <a:lnTo>
                    <a:pt x="352" y="92"/>
                  </a:lnTo>
                  <a:lnTo>
                    <a:pt x="342" y="78"/>
                  </a:lnTo>
                  <a:lnTo>
                    <a:pt x="332" y="66"/>
                  </a:lnTo>
                  <a:lnTo>
                    <a:pt x="320" y="56"/>
                  </a:lnTo>
                  <a:lnTo>
                    <a:pt x="308" y="48"/>
                  </a:lnTo>
                  <a:lnTo>
                    <a:pt x="294" y="40"/>
                  </a:lnTo>
                  <a:lnTo>
                    <a:pt x="280" y="36"/>
                  </a:lnTo>
                  <a:lnTo>
                    <a:pt x="266" y="32"/>
                  </a:lnTo>
                  <a:lnTo>
                    <a:pt x="250" y="32"/>
                  </a:lnTo>
                  <a:lnTo>
                    <a:pt x="234" y="34"/>
                  </a:lnTo>
                  <a:lnTo>
                    <a:pt x="216" y="38"/>
                  </a:lnTo>
                  <a:lnTo>
                    <a:pt x="198" y="46"/>
                  </a:lnTo>
                  <a:lnTo>
                    <a:pt x="182" y="56"/>
                  </a:lnTo>
                  <a:lnTo>
                    <a:pt x="166" y="70"/>
                  </a:lnTo>
                  <a:lnTo>
                    <a:pt x="154" y="86"/>
                  </a:lnTo>
                  <a:lnTo>
                    <a:pt x="148" y="96"/>
                  </a:lnTo>
                  <a:lnTo>
                    <a:pt x="144" y="106"/>
                  </a:lnTo>
                  <a:lnTo>
                    <a:pt x="142" y="118"/>
                  </a:lnTo>
                  <a:lnTo>
                    <a:pt x="140" y="128"/>
                  </a:lnTo>
                  <a:lnTo>
                    <a:pt x="142" y="150"/>
                  </a:lnTo>
                  <a:lnTo>
                    <a:pt x="144" y="158"/>
                  </a:lnTo>
                  <a:lnTo>
                    <a:pt x="148" y="168"/>
                  </a:lnTo>
                  <a:lnTo>
                    <a:pt x="152" y="176"/>
                  </a:lnTo>
                  <a:lnTo>
                    <a:pt x="158" y="184"/>
                  </a:lnTo>
                  <a:lnTo>
                    <a:pt x="176" y="200"/>
                  </a:lnTo>
                  <a:lnTo>
                    <a:pt x="352" y="338"/>
                  </a:lnTo>
                  <a:lnTo>
                    <a:pt x="368" y="352"/>
                  </a:lnTo>
                  <a:lnTo>
                    <a:pt x="384" y="372"/>
                  </a:lnTo>
                  <a:lnTo>
                    <a:pt x="398" y="396"/>
                  </a:lnTo>
                  <a:lnTo>
                    <a:pt x="410" y="424"/>
                  </a:lnTo>
                  <a:lnTo>
                    <a:pt x="418" y="456"/>
                  </a:lnTo>
                  <a:lnTo>
                    <a:pt x="422" y="472"/>
                  </a:lnTo>
                  <a:lnTo>
                    <a:pt x="422" y="488"/>
                  </a:lnTo>
                  <a:lnTo>
                    <a:pt x="422" y="506"/>
                  </a:lnTo>
                  <a:lnTo>
                    <a:pt x="422" y="524"/>
                  </a:lnTo>
                  <a:lnTo>
                    <a:pt x="418" y="542"/>
                  </a:lnTo>
                  <a:lnTo>
                    <a:pt x="414" y="560"/>
                  </a:lnTo>
                  <a:lnTo>
                    <a:pt x="408" y="574"/>
                  </a:lnTo>
                  <a:lnTo>
                    <a:pt x="402" y="588"/>
                  </a:lnTo>
                  <a:lnTo>
                    <a:pt x="392" y="600"/>
                  </a:lnTo>
                  <a:lnTo>
                    <a:pt x="382" y="612"/>
                  </a:lnTo>
                  <a:lnTo>
                    <a:pt x="372" y="624"/>
                  </a:lnTo>
                  <a:lnTo>
                    <a:pt x="360" y="634"/>
                  </a:lnTo>
                  <a:lnTo>
                    <a:pt x="332" y="652"/>
                  </a:lnTo>
                  <a:lnTo>
                    <a:pt x="302" y="666"/>
                  </a:lnTo>
                  <a:lnTo>
                    <a:pt x="272" y="676"/>
                  </a:lnTo>
                  <a:lnTo>
                    <a:pt x="240" y="684"/>
                  </a:lnTo>
                  <a:lnTo>
                    <a:pt x="210" y="686"/>
                  </a:lnTo>
                  <a:lnTo>
                    <a:pt x="194" y="686"/>
                  </a:lnTo>
                  <a:lnTo>
                    <a:pt x="178" y="686"/>
                  </a:lnTo>
                  <a:lnTo>
                    <a:pt x="148" y="680"/>
                  </a:lnTo>
                  <a:lnTo>
                    <a:pt x="118" y="670"/>
                  </a:lnTo>
                  <a:lnTo>
                    <a:pt x="90" y="656"/>
                  </a:lnTo>
                  <a:lnTo>
                    <a:pt x="64" y="638"/>
                  </a:lnTo>
                  <a:lnTo>
                    <a:pt x="40" y="616"/>
                  </a:lnTo>
                  <a:lnTo>
                    <a:pt x="18" y="590"/>
                  </a:lnTo>
                  <a:lnTo>
                    <a:pt x="0" y="560"/>
                  </a:lnTo>
                  <a:lnTo>
                    <a:pt x="20" y="550"/>
                  </a:lnTo>
                  <a:lnTo>
                    <a:pt x="34" y="568"/>
                  </a:lnTo>
                  <a:lnTo>
                    <a:pt x="52" y="586"/>
                  </a:lnTo>
                  <a:lnTo>
                    <a:pt x="72" y="602"/>
                  </a:lnTo>
                  <a:lnTo>
                    <a:pt x="94" y="616"/>
                  </a:lnTo>
                  <a:lnTo>
                    <a:pt x="118" y="626"/>
                  </a:lnTo>
                  <a:lnTo>
                    <a:pt x="144" y="632"/>
                  </a:lnTo>
                  <a:lnTo>
                    <a:pt x="158" y="634"/>
                  </a:lnTo>
                  <a:lnTo>
                    <a:pt x="172" y="634"/>
                  </a:lnTo>
                  <a:lnTo>
                    <a:pt x="184" y="632"/>
                  </a:lnTo>
                  <a:lnTo>
                    <a:pt x="198" y="630"/>
                  </a:lnTo>
                  <a:lnTo>
                    <a:pt x="214" y="624"/>
                  </a:lnTo>
                  <a:lnTo>
                    <a:pt x="226" y="618"/>
                  </a:lnTo>
                  <a:lnTo>
                    <a:pt x="238" y="610"/>
                  </a:lnTo>
                  <a:lnTo>
                    <a:pt x="250" y="598"/>
                  </a:lnTo>
                  <a:lnTo>
                    <a:pt x="260" y="586"/>
                  </a:lnTo>
                  <a:lnTo>
                    <a:pt x="268" y="572"/>
                  </a:lnTo>
                  <a:lnTo>
                    <a:pt x="274" y="558"/>
                  </a:lnTo>
                  <a:lnTo>
                    <a:pt x="278" y="542"/>
                  </a:lnTo>
                  <a:lnTo>
                    <a:pt x="280" y="526"/>
                  </a:lnTo>
                  <a:lnTo>
                    <a:pt x="280" y="510"/>
                  </a:lnTo>
                  <a:lnTo>
                    <a:pt x="278" y="494"/>
                  </a:lnTo>
                  <a:lnTo>
                    <a:pt x="274" y="478"/>
                  </a:lnTo>
                  <a:lnTo>
                    <a:pt x="268" y="462"/>
                  </a:lnTo>
                  <a:lnTo>
                    <a:pt x="258" y="446"/>
                  </a:lnTo>
                  <a:lnTo>
                    <a:pt x="246" y="432"/>
                  </a:lnTo>
                  <a:lnTo>
                    <a:pt x="232" y="418"/>
                  </a:lnTo>
                  <a:lnTo>
                    <a:pt x="82" y="294"/>
                  </a:lnTo>
                  <a:lnTo>
                    <a:pt x="64" y="278"/>
                  </a:lnTo>
                  <a:lnTo>
                    <a:pt x="48" y="262"/>
                  </a:lnTo>
                  <a:lnTo>
                    <a:pt x="38" y="242"/>
                  </a:lnTo>
                  <a:lnTo>
                    <a:pt x="28" y="224"/>
                  </a:lnTo>
                  <a:lnTo>
                    <a:pt x="22" y="204"/>
                  </a:lnTo>
                  <a:lnTo>
                    <a:pt x="20" y="184"/>
                  </a:lnTo>
                  <a:lnTo>
                    <a:pt x="20" y="166"/>
                  </a:lnTo>
                  <a:lnTo>
                    <a:pt x="22" y="146"/>
                  </a:lnTo>
                  <a:lnTo>
                    <a:pt x="26" y="126"/>
                  </a:lnTo>
                  <a:lnTo>
                    <a:pt x="34" y="108"/>
                  </a:lnTo>
                  <a:lnTo>
                    <a:pt x="42" y="90"/>
                  </a:lnTo>
                  <a:lnTo>
                    <a:pt x="54" y="74"/>
                  </a:lnTo>
                  <a:lnTo>
                    <a:pt x="68" y="60"/>
                  </a:lnTo>
                  <a:lnTo>
                    <a:pt x="84" y="46"/>
                  </a:lnTo>
                  <a:lnTo>
                    <a:pt x="102" y="34"/>
                  </a:lnTo>
                  <a:lnTo>
                    <a:pt x="122" y="24"/>
                  </a:lnTo>
                  <a:lnTo>
                    <a:pt x="144" y="16"/>
                  </a:lnTo>
                  <a:lnTo>
                    <a:pt x="170" y="8"/>
                  </a:lnTo>
                  <a:lnTo>
                    <a:pt x="202" y="4"/>
                  </a:lnTo>
                  <a:lnTo>
                    <a:pt x="240" y="0"/>
                  </a:lnTo>
                  <a:lnTo>
                    <a:pt x="278" y="0"/>
                  </a:lnTo>
                  <a:lnTo>
                    <a:pt x="320" y="4"/>
                  </a:lnTo>
                  <a:lnTo>
                    <a:pt x="342" y="8"/>
                  </a:lnTo>
                  <a:lnTo>
                    <a:pt x="364" y="14"/>
                  </a:lnTo>
                  <a:lnTo>
                    <a:pt x="386" y="20"/>
                  </a:lnTo>
                  <a:lnTo>
                    <a:pt x="406" y="28"/>
                  </a:lnTo>
                  <a:lnTo>
                    <a:pt x="408" y="28"/>
                  </a:lnTo>
                  <a:close/>
                </a:path>
              </a:pathLst>
            </a:custGeom>
            <a:solidFill>
              <a:srgbClr val="13694E"/>
            </a:solidFill>
            <a:ln w="9525">
              <a:noFill/>
              <a:round/>
              <a:headEnd/>
              <a:tailEnd/>
            </a:ln>
          </p:spPr>
          <p:txBody>
            <a:bodyPr>
              <a:prstTxWarp prst="textNoShape">
                <a:avLst/>
              </a:prstTxWarp>
            </a:bodyPr>
            <a:lstStyle/>
            <a:p>
              <a:endParaRPr lang="en-US"/>
            </a:p>
          </p:txBody>
        </p:sp>
        <p:sp>
          <p:nvSpPr>
            <p:cNvPr id="275497" name="Freeform 40"/>
            <p:cNvSpPr>
              <a:spLocks noEditPoints="1"/>
            </p:cNvSpPr>
            <p:nvPr/>
          </p:nvSpPr>
          <p:spPr bwMode="auto">
            <a:xfrm>
              <a:off x="3327" y="2139"/>
              <a:ext cx="402" cy="416"/>
            </a:xfrm>
            <a:custGeom>
              <a:avLst/>
              <a:gdLst>
                <a:gd name="T0" fmla="*/ 234 w 402"/>
                <a:gd name="T1" fmla="*/ 292 h 416"/>
                <a:gd name="T2" fmla="*/ 226 w 402"/>
                <a:gd name="T3" fmla="*/ 332 h 416"/>
                <a:gd name="T4" fmla="*/ 202 w 402"/>
                <a:gd name="T5" fmla="*/ 354 h 416"/>
                <a:gd name="T6" fmla="*/ 176 w 402"/>
                <a:gd name="T7" fmla="*/ 358 h 416"/>
                <a:gd name="T8" fmla="*/ 136 w 402"/>
                <a:gd name="T9" fmla="*/ 346 h 416"/>
                <a:gd name="T10" fmla="*/ 116 w 402"/>
                <a:gd name="T11" fmla="*/ 314 h 416"/>
                <a:gd name="T12" fmla="*/ 114 w 402"/>
                <a:gd name="T13" fmla="*/ 290 h 416"/>
                <a:gd name="T14" fmla="*/ 132 w 402"/>
                <a:gd name="T15" fmla="*/ 246 h 416"/>
                <a:gd name="T16" fmla="*/ 234 w 402"/>
                <a:gd name="T17" fmla="*/ 196 h 416"/>
                <a:gd name="T18" fmla="*/ 24 w 402"/>
                <a:gd name="T19" fmla="*/ 150 h 416"/>
                <a:gd name="T20" fmla="*/ 36 w 402"/>
                <a:gd name="T21" fmla="*/ 96 h 416"/>
                <a:gd name="T22" fmla="*/ 62 w 402"/>
                <a:gd name="T23" fmla="*/ 56 h 416"/>
                <a:gd name="T24" fmla="*/ 98 w 402"/>
                <a:gd name="T25" fmla="*/ 26 h 416"/>
                <a:gd name="T26" fmla="*/ 140 w 402"/>
                <a:gd name="T27" fmla="*/ 8 h 416"/>
                <a:gd name="T28" fmla="*/ 200 w 402"/>
                <a:gd name="T29" fmla="*/ 0 h 416"/>
                <a:gd name="T30" fmla="*/ 280 w 402"/>
                <a:gd name="T31" fmla="*/ 18 h 416"/>
                <a:gd name="T32" fmla="*/ 332 w 402"/>
                <a:gd name="T33" fmla="*/ 58 h 416"/>
                <a:gd name="T34" fmla="*/ 350 w 402"/>
                <a:gd name="T35" fmla="*/ 90 h 416"/>
                <a:gd name="T36" fmla="*/ 354 w 402"/>
                <a:gd name="T37" fmla="*/ 316 h 416"/>
                <a:gd name="T38" fmla="*/ 356 w 402"/>
                <a:gd name="T39" fmla="*/ 338 h 416"/>
                <a:gd name="T40" fmla="*/ 372 w 402"/>
                <a:gd name="T41" fmla="*/ 356 h 416"/>
                <a:gd name="T42" fmla="*/ 402 w 402"/>
                <a:gd name="T43" fmla="*/ 350 h 416"/>
                <a:gd name="T44" fmla="*/ 388 w 402"/>
                <a:gd name="T45" fmla="*/ 376 h 416"/>
                <a:gd name="T46" fmla="*/ 356 w 402"/>
                <a:gd name="T47" fmla="*/ 406 h 416"/>
                <a:gd name="T48" fmla="*/ 320 w 402"/>
                <a:gd name="T49" fmla="*/ 416 h 416"/>
                <a:gd name="T50" fmla="*/ 296 w 402"/>
                <a:gd name="T51" fmla="*/ 414 h 416"/>
                <a:gd name="T52" fmla="*/ 262 w 402"/>
                <a:gd name="T53" fmla="*/ 394 h 416"/>
                <a:gd name="T54" fmla="*/ 238 w 402"/>
                <a:gd name="T55" fmla="*/ 354 h 416"/>
                <a:gd name="T56" fmla="*/ 208 w 402"/>
                <a:gd name="T57" fmla="*/ 380 h 416"/>
                <a:gd name="T58" fmla="*/ 160 w 402"/>
                <a:gd name="T59" fmla="*/ 406 h 416"/>
                <a:gd name="T60" fmla="*/ 108 w 402"/>
                <a:gd name="T61" fmla="*/ 416 h 416"/>
                <a:gd name="T62" fmla="*/ 82 w 402"/>
                <a:gd name="T63" fmla="*/ 414 h 416"/>
                <a:gd name="T64" fmla="*/ 50 w 402"/>
                <a:gd name="T65" fmla="*/ 402 h 416"/>
                <a:gd name="T66" fmla="*/ 16 w 402"/>
                <a:gd name="T67" fmla="*/ 368 h 416"/>
                <a:gd name="T68" fmla="*/ 0 w 402"/>
                <a:gd name="T69" fmla="*/ 316 h 416"/>
                <a:gd name="T70" fmla="*/ 4 w 402"/>
                <a:gd name="T71" fmla="*/ 282 h 416"/>
                <a:gd name="T72" fmla="*/ 30 w 402"/>
                <a:gd name="T73" fmla="*/ 238 h 416"/>
                <a:gd name="T74" fmla="*/ 80 w 402"/>
                <a:gd name="T75" fmla="*/ 212 h 416"/>
                <a:gd name="T76" fmla="*/ 220 w 402"/>
                <a:gd name="T77" fmla="*/ 168 h 416"/>
                <a:gd name="T78" fmla="*/ 230 w 402"/>
                <a:gd name="T79" fmla="*/ 156 h 416"/>
                <a:gd name="T80" fmla="*/ 228 w 402"/>
                <a:gd name="T81" fmla="*/ 120 h 416"/>
                <a:gd name="T82" fmla="*/ 194 w 402"/>
                <a:gd name="T83" fmla="*/ 88 h 416"/>
                <a:gd name="T84" fmla="*/ 170 w 402"/>
                <a:gd name="T85" fmla="*/ 80 h 416"/>
                <a:gd name="T86" fmla="*/ 122 w 402"/>
                <a:gd name="T87" fmla="*/ 80 h 416"/>
                <a:gd name="T88" fmla="*/ 58 w 402"/>
                <a:gd name="T89" fmla="*/ 110 h 416"/>
                <a:gd name="T90" fmla="*/ 24 w 402"/>
                <a:gd name="T91" fmla="*/ 150 h 4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2"/>
                <a:gd name="T139" fmla="*/ 0 h 416"/>
                <a:gd name="T140" fmla="*/ 402 w 402"/>
                <a:gd name="T141" fmla="*/ 416 h 4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2" h="416">
                  <a:moveTo>
                    <a:pt x="234" y="196"/>
                  </a:moveTo>
                  <a:lnTo>
                    <a:pt x="234" y="292"/>
                  </a:lnTo>
                  <a:lnTo>
                    <a:pt x="234" y="308"/>
                  </a:lnTo>
                  <a:lnTo>
                    <a:pt x="230" y="320"/>
                  </a:lnTo>
                  <a:lnTo>
                    <a:pt x="226" y="332"/>
                  </a:lnTo>
                  <a:lnTo>
                    <a:pt x="220" y="342"/>
                  </a:lnTo>
                  <a:lnTo>
                    <a:pt x="212" y="348"/>
                  </a:lnTo>
                  <a:lnTo>
                    <a:pt x="202" y="354"/>
                  </a:lnTo>
                  <a:lnTo>
                    <a:pt x="190" y="358"/>
                  </a:lnTo>
                  <a:lnTo>
                    <a:pt x="176" y="358"/>
                  </a:lnTo>
                  <a:lnTo>
                    <a:pt x="160" y="358"/>
                  </a:lnTo>
                  <a:lnTo>
                    <a:pt x="146" y="352"/>
                  </a:lnTo>
                  <a:lnTo>
                    <a:pt x="136" y="346"/>
                  </a:lnTo>
                  <a:lnTo>
                    <a:pt x="128" y="336"/>
                  </a:lnTo>
                  <a:lnTo>
                    <a:pt x="120" y="326"/>
                  </a:lnTo>
                  <a:lnTo>
                    <a:pt x="116" y="314"/>
                  </a:lnTo>
                  <a:lnTo>
                    <a:pt x="114" y="302"/>
                  </a:lnTo>
                  <a:lnTo>
                    <a:pt x="114" y="290"/>
                  </a:lnTo>
                  <a:lnTo>
                    <a:pt x="116" y="272"/>
                  </a:lnTo>
                  <a:lnTo>
                    <a:pt x="122" y="258"/>
                  </a:lnTo>
                  <a:lnTo>
                    <a:pt x="132" y="246"/>
                  </a:lnTo>
                  <a:lnTo>
                    <a:pt x="138" y="242"/>
                  </a:lnTo>
                  <a:lnTo>
                    <a:pt x="144" y="238"/>
                  </a:lnTo>
                  <a:lnTo>
                    <a:pt x="234" y="196"/>
                  </a:lnTo>
                  <a:close/>
                  <a:moveTo>
                    <a:pt x="24" y="150"/>
                  </a:moveTo>
                  <a:lnTo>
                    <a:pt x="24" y="150"/>
                  </a:lnTo>
                  <a:lnTo>
                    <a:pt x="26" y="132"/>
                  </a:lnTo>
                  <a:lnTo>
                    <a:pt x="30" y="112"/>
                  </a:lnTo>
                  <a:lnTo>
                    <a:pt x="36" y="96"/>
                  </a:lnTo>
                  <a:lnTo>
                    <a:pt x="42" y="82"/>
                  </a:lnTo>
                  <a:lnTo>
                    <a:pt x="52" y="68"/>
                  </a:lnTo>
                  <a:lnTo>
                    <a:pt x="62" y="56"/>
                  </a:lnTo>
                  <a:lnTo>
                    <a:pt x="72" y="44"/>
                  </a:lnTo>
                  <a:lnTo>
                    <a:pt x="86" y="34"/>
                  </a:lnTo>
                  <a:lnTo>
                    <a:pt x="98" y="26"/>
                  </a:lnTo>
                  <a:lnTo>
                    <a:pt x="112" y="18"/>
                  </a:lnTo>
                  <a:lnTo>
                    <a:pt x="126" y="12"/>
                  </a:lnTo>
                  <a:lnTo>
                    <a:pt x="140" y="8"/>
                  </a:lnTo>
                  <a:lnTo>
                    <a:pt x="170" y="2"/>
                  </a:lnTo>
                  <a:lnTo>
                    <a:pt x="200" y="0"/>
                  </a:lnTo>
                  <a:lnTo>
                    <a:pt x="228" y="2"/>
                  </a:lnTo>
                  <a:lnTo>
                    <a:pt x="254" y="8"/>
                  </a:lnTo>
                  <a:lnTo>
                    <a:pt x="280" y="18"/>
                  </a:lnTo>
                  <a:lnTo>
                    <a:pt x="304" y="32"/>
                  </a:lnTo>
                  <a:lnTo>
                    <a:pt x="324" y="48"/>
                  </a:lnTo>
                  <a:lnTo>
                    <a:pt x="332" y="58"/>
                  </a:lnTo>
                  <a:lnTo>
                    <a:pt x="340" y="68"/>
                  </a:lnTo>
                  <a:lnTo>
                    <a:pt x="346" y="78"/>
                  </a:lnTo>
                  <a:lnTo>
                    <a:pt x="350" y="90"/>
                  </a:lnTo>
                  <a:lnTo>
                    <a:pt x="352" y="102"/>
                  </a:lnTo>
                  <a:lnTo>
                    <a:pt x="354" y="114"/>
                  </a:lnTo>
                  <a:lnTo>
                    <a:pt x="354" y="316"/>
                  </a:lnTo>
                  <a:lnTo>
                    <a:pt x="354" y="328"/>
                  </a:lnTo>
                  <a:lnTo>
                    <a:pt x="356" y="338"/>
                  </a:lnTo>
                  <a:lnTo>
                    <a:pt x="360" y="346"/>
                  </a:lnTo>
                  <a:lnTo>
                    <a:pt x="366" y="352"/>
                  </a:lnTo>
                  <a:lnTo>
                    <a:pt x="372" y="356"/>
                  </a:lnTo>
                  <a:lnTo>
                    <a:pt x="380" y="356"/>
                  </a:lnTo>
                  <a:lnTo>
                    <a:pt x="390" y="356"/>
                  </a:lnTo>
                  <a:lnTo>
                    <a:pt x="402" y="350"/>
                  </a:lnTo>
                  <a:lnTo>
                    <a:pt x="396" y="364"/>
                  </a:lnTo>
                  <a:lnTo>
                    <a:pt x="388" y="376"/>
                  </a:lnTo>
                  <a:lnTo>
                    <a:pt x="378" y="388"/>
                  </a:lnTo>
                  <a:lnTo>
                    <a:pt x="368" y="398"/>
                  </a:lnTo>
                  <a:lnTo>
                    <a:pt x="356" y="406"/>
                  </a:lnTo>
                  <a:lnTo>
                    <a:pt x="344" y="412"/>
                  </a:lnTo>
                  <a:lnTo>
                    <a:pt x="332" y="416"/>
                  </a:lnTo>
                  <a:lnTo>
                    <a:pt x="320" y="416"/>
                  </a:lnTo>
                  <a:lnTo>
                    <a:pt x="308" y="416"/>
                  </a:lnTo>
                  <a:lnTo>
                    <a:pt x="296" y="414"/>
                  </a:lnTo>
                  <a:lnTo>
                    <a:pt x="284" y="408"/>
                  </a:lnTo>
                  <a:lnTo>
                    <a:pt x="272" y="402"/>
                  </a:lnTo>
                  <a:lnTo>
                    <a:pt x="262" y="394"/>
                  </a:lnTo>
                  <a:lnTo>
                    <a:pt x="254" y="382"/>
                  </a:lnTo>
                  <a:lnTo>
                    <a:pt x="244" y="370"/>
                  </a:lnTo>
                  <a:lnTo>
                    <a:pt x="238" y="354"/>
                  </a:lnTo>
                  <a:lnTo>
                    <a:pt x="222" y="368"/>
                  </a:lnTo>
                  <a:lnTo>
                    <a:pt x="208" y="380"/>
                  </a:lnTo>
                  <a:lnTo>
                    <a:pt x="192" y="390"/>
                  </a:lnTo>
                  <a:lnTo>
                    <a:pt x="176" y="400"/>
                  </a:lnTo>
                  <a:lnTo>
                    <a:pt x="160" y="406"/>
                  </a:lnTo>
                  <a:lnTo>
                    <a:pt x="142" y="410"/>
                  </a:lnTo>
                  <a:lnTo>
                    <a:pt x="126" y="414"/>
                  </a:lnTo>
                  <a:lnTo>
                    <a:pt x="108" y="416"/>
                  </a:lnTo>
                  <a:lnTo>
                    <a:pt x="96" y="416"/>
                  </a:lnTo>
                  <a:lnTo>
                    <a:pt x="82" y="414"/>
                  </a:lnTo>
                  <a:lnTo>
                    <a:pt x="72" y="412"/>
                  </a:lnTo>
                  <a:lnTo>
                    <a:pt x="60" y="408"/>
                  </a:lnTo>
                  <a:lnTo>
                    <a:pt x="50" y="402"/>
                  </a:lnTo>
                  <a:lnTo>
                    <a:pt x="42" y="398"/>
                  </a:lnTo>
                  <a:lnTo>
                    <a:pt x="28" y="384"/>
                  </a:lnTo>
                  <a:lnTo>
                    <a:pt x="16" y="368"/>
                  </a:lnTo>
                  <a:lnTo>
                    <a:pt x="8" y="352"/>
                  </a:lnTo>
                  <a:lnTo>
                    <a:pt x="2" y="334"/>
                  </a:lnTo>
                  <a:lnTo>
                    <a:pt x="0" y="316"/>
                  </a:lnTo>
                  <a:lnTo>
                    <a:pt x="0" y="298"/>
                  </a:lnTo>
                  <a:lnTo>
                    <a:pt x="4" y="282"/>
                  </a:lnTo>
                  <a:lnTo>
                    <a:pt x="10" y="266"/>
                  </a:lnTo>
                  <a:lnTo>
                    <a:pt x="18" y="252"/>
                  </a:lnTo>
                  <a:lnTo>
                    <a:pt x="30" y="238"/>
                  </a:lnTo>
                  <a:lnTo>
                    <a:pt x="44" y="228"/>
                  </a:lnTo>
                  <a:lnTo>
                    <a:pt x="62" y="218"/>
                  </a:lnTo>
                  <a:lnTo>
                    <a:pt x="80" y="212"/>
                  </a:lnTo>
                  <a:lnTo>
                    <a:pt x="214" y="170"/>
                  </a:lnTo>
                  <a:lnTo>
                    <a:pt x="220" y="168"/>
                  </a:lnTo>
                  <a:lnTo>
                    <a:pt x="224" y="166"/>
                  </a:lnTo>
                  <a:lnTo>
                    <a:pt x="228" y="160"/>
                  </a:lnTo>
                  <a:lnTo>
                    <a:pt x="230" y="156"/>
                  </a:lnTo>
                  <a:lnTo>
                    <a:pt x="234" y="144"/>
                  </a:lnTo>
                  <a:lnTo>
                    <a:pt x="232" y="132"/>
                  </a:lnTo>
                  <a:lnTo>
                    <a:pt x="228" y="120"/>
                  </a:lnTo>
                  <a:lnTo>
                    <a:pt x="220" y="108"/>
                  </a:lnTo>
                  <a:lnTo>
                    <a:pt x="210" y="96"/>
                  </a:lnTo>
                  <a:lnTo>
                    <a:pt x="194" y="88"/>
                  </a:lnTo>
                  <a:lnTo>
                    <a:pt x="182" y="84"/>
                  </a:lnTo>
                  <a:lnTo>
                    <a:pt x="170" y="80"/>
                  </a:lnTo>
                  <a:lnTo>
                    <a:pt x="158" y="78"/>
                  </a:lnTo>
                  <a:lnTo>
                    <a:pt x="146" y="78"/>
                  </a:lnTo>
                  <a:lnTo>
                    <a:pt x="122" y="80"/>
                  </a:lnTo>
                  <a:lnTo>
                    <a:pt x="100" y="86"/>
                  </a:lnTo>
                  <a:lnTo>
                    <a:pt x="78" y="96"/>
                  </a:lnTo>
                  <a:lnTo>
                    <a:pt x="58" y="110"/>
                  </a:lnTo>
                  <a:lnTo>
                    <a:pt x="40" y="128"/>
                  </a:lnTo>
                  <a:lnTo>
                    <a:pt x="24" y="150"/>
                  </a:lnTo>
                  <a:close/>
                </a:path>
              </a:pathLst>
            </a:custGeom>
            <a:solidFill>
              <a:srgbClr val="13694E"/>
            </a:solidFill>
            <a:ln w="9525">
              <a:noFill/>
              <a:round/>
              <a:headEnd/>
              <a:tailEnd/>
            </a:ln>
          </p:spPr>
          <p:txBody>
            <a:bodyPr>
              <a:prstTxWarp prst="textNoShape">
                <a:avLst/>
              </a:prstTxWarp>
            </a:bodyPr>
            <a:lstStyle/>
            <a:p>
              <a:endParaRPr lang="en-US"/>
            </a:p>
          </p:txBody>
        </p:sp>
        <p:sp>
          <p:nvSpPr>
            <p:cNvPr id="275498" name="Freeform 41"/>
            <p:cNvSpPr>
              <a:spLocks/>
            </p:cNvSpPr>
            <p:nvPr/>
          </p:nvSpPr>
          <p:spPr bwMode="auto">
            <a:xfrm>
              <a:off x="1277" y="1469"/>
              <a:ext cx="514" cy="544"/>
            </a:xfrm>
            <a:custGeom>
              <a:avLst/>
              <a:gdLst>
                <a:gd name="T0" fmla="*/ 514 w 514"/>
                <a:gd name="T1" fmla="*/ 418 h 544"/>
                <a:gd name="T2" fmla="*/ 474 w 514"/>
                <a:gd name="T3" fmla="*/ 460 h 544"/>
                <a:gd name="T4" fmla="*/ 422 w 514"/>
                <a:gd name="T5" fmla="*/ 500 h 544"/>
                <a:gd name="T6" fmla="*/ 376 w 514"/>
                <a:gd name="T7" fmla="*/ 524 h 544"/>
                <a:gd name="T8" fmla="*/ 342 w 514"/>
                <a:gd name="T9" fmla="*/ 536 h 544"/>
                <a:gd name="T10" fmla="*/ 304 w 514"/>
                <a:gd name="T11" fmla="*/ 542 h 544"/>
                <a:gd name="T12" fmla="*/ 284 w 514"/>
                <a:gd name="T13" fmla="*/ 544 h 544"/>
                <a:gd name="T14" fmla="*/ 240 w 514"/>
                <a:gd name="T15" fmla="*/ 542 h 544"/>
                <a:gd name="T16" fmla="*/ 194 w 514"/>
                <a:gd name="T17" fmla="*/ 532 h 544"/>
                <a:gd name="T18" fmla="*/ 146 w 514"/>
                <a:gd name="T19" fmla="*/ 514 h 544"/>
                <a:gd name="T20" fmla="*/ 100 w 514"/>
                <a:gd name="T21" fmla="*/ 488 h 544"/>
                <a:gd name="T22" fmla="*/ 60 w 514"/>
                <a:gd name="T23" fmla="*/ 450 h 544"/>
                <a:gd name="T24" fmla="*/ 28 w 514"/>
                <a:gd name="T25" fmla="*/ 404 h 544"/>
                <a:gd name="T26" fmla="*/ 6 w 514"/>
                <a:gd name="T27" fmla="*/ 344 h 544"/>
                <a:gd name="T28" fmla="*/ 0 w 514"/>
                <a:gd name="T29" fmla="*/ 272 h 544"/>
                <a:gd name="T30" fmla="*/ 2 w 514"/>
                <a:gd name="T31" fmla="*/ 234 h 544"/>
                <a:gd name="T32" fmla="*/ 20 w 514"/>
                <a:gd name="T33" fmla="*/ 168 h 544"/>
                <a:gd name="T34" fmla="*/ 52 w 514"/>
                <a:gd name="T35" fmla="*/ 114 h 544"/>
                <a:gd name="T36" fmla="*/ 92 w 514"/>
                <a:gd name="T37" fmla="*/ 74 h 544"/>
                <a:gd name="T38" fmla="*/ 136 w 514"/>
                <a:gd name="T39" fmla="*/ 42 h 544"/>
                <a:gd name="T40" fmla="*/ 184 w 514"/>
                <a:gd name="T41" fmla="*/ 22 h 544"/>
                <a:gd name="T42" fmla="*/ 230 w 514"/>
                <a:gd name="T43" fmla="*/ 8 h 544"/>
                <a:gd name="T44" fmla="*/ 272 w 514"/>
                <a:gd name="T45" fmla="*/ 2 h 544"/>
                <a:gd name="T46" fmla="*/ 288 w 514"/>
                <a:gd name="T47" fmla="*/ 0 h 544"/>
                <a:gd name="T48" fmla="*/ 342 w 514"/>
                <a:gd name="T49" fmla="*/ 4 h 544"/>
                <a:gd name="T50" fmla="*/ 394 w 514"/>
                <a:gd name="T51" fmla="*/ 14 h 544"/>
                <a:gd name="T52" fmla="*/ 456 w 514"/>
                <a:gd name="T53" fmla="*/ 32 h 544"/>
                <a:gd name="T54" fmla="*/ 466 w 514"/>
                <a:gd name="T55" fmla="*/ 30 h 544"/>
                <a:gd name="T56" fmla="*/ 480 w 514"/>
                <a:gd name="T57" fmla="*/ 16 h 544"/>
                <a:gd name="T58" fmla="*/ 502 w 514"/>
                <a:gd name="T59" fmla="*/ 8 h 544"/>
                <a:gd name="T60" fmla="*/ 482 w 514"/>
                <a:gd name="T61" fmla="*/ 202 h 544"/>
                <a:gd name="T62" fmla="*/ 478 w 514"/>
                <a:gd name="T63" fmla="*/ 180 h 544"/>
                <a:gd name="T64" fmla="*/ 464 w 514"/>
                <a:gd name="T65" fmla="*/ 128 h 544"/>
                <a:gd name="T66" fmla="*/ 450 w 514"/>
                <a:gd name="T67" fmla="*/ 102 h 544"/>
                <a:gd name="T68" fmla="*/ 430 w 514"/>
                <a:gd name="T69" fmla="*/ 78 h 544"/>
                <a:gd name="T70" fmla="*/ 402 w 514"/>
                <a:gd name="T71" fmla="*/ 58 h 544"/>
                <a:gd name="T72" fmla="*/ 368 w 514"/>
                <a:gd name="T73" fmla="*/ 44 h 544"/>
                <a:gd name="T74" fmla="*/ 322 w 514"/>
                <a:gd name="T75" fmla="*/ 40 h 544"/>
                <a:gd name="T76" fmla="*/ 300 w 514"/>
                <a:gd name="T77" fmla="*/ 40 h 544"/>
                <a:gd name="T78" fmla="*/ 262 w 514"/>
                <a:gd name="T79" fmla="*/ 48 h 544"/>
                <a:gd name="T80" fmla="*/ 230 w 514"/>
                <a:gd name="T81" fmla="*/ 66 h 544"/>
                <a:gd name="T82" fmla="*/ 202 w 514"/>
                <a:gd name="T83" fmla="*/ 90 h 544"/>
                <a:gd name="T84" fmla="*/ 180 w 514"/>
                <a:gd name="T85" fmla="*/ 120 h 544"/>
                <a:gd name="T86" fmla="*/ 164 w 514"/>
                <a:gd name="T87" fmla="*/ 156 h 544"/>
                <a:gd name="T88" fmla="*/ 152 w 514"/>
                <a:gd name="T89" fmla="*/ 194 h 544"/>
                <a:gd name="T90" fmla="*/ 146 w 514"/>
                <a:gd name="T91" fmla="*/ 234 h 544"/>
                <a:gd name="T92" fmla="*/ 146 w 514"/>
                <a:gd name="T93" fmla="*/ 274 h 544"/>
                <a:gd name="T94" fmla="*/ 152 w 514"/>
                <a:gd name="T95" fmla="*/ 316 h 544"/>
                <a:gd name="T96" fmla="*/ 162 w 514"/>
                <a:gd name="T97" fmla="*/ 354 h 544"/>
                <a:gd name="T98" fmla="*/ 178 w 514"/>
                <a:gd name="T99" fmla="*/ 390 h 544"/>
                <a:gd name="T100" fmla="*/ 200 w 514"/>
                <a:gd name="T101" fmla="*/ 422 h 544"/>
                <a:gd name="T102" fmla="*/ 226 w 514"/>
                <a:gd name="T103" fmla="*/ 448 h 544"/>
                <a:gd name="T104" fmla="*/ 258 w 514"/>
                <a:gd name="T105" fmla="*/ 468 h 544"/>
                <a:gd name="T106" fmla="*/ 296 w 514"/>
                <a:gd name="T107" fmla="*/ 480 h 544"/>
                <a:gd name="T108" fmla="*/ 316 w 514"/>
                <a:gd name="T109" fmla="*/ 482 h 544"/>
                <a:gd name="T110" fmla="*/ 356 w 514"/>
                <a:gd name="T111" fmla="*/ 478 h 544"/>
                <a:gd name="T112" fmla="*/ 404 w 514"/>
                <a:gd name="T113" fmla="*/ 464 h 544"/>
                <a:gd name="T114" fmla="*/ 454 w 514"/>
                <a:gd name="T115" fmla="*/ 434 h 544"/>
                <a:gd name="T116" fmla="*/ 500 w 514"/>
                <a:gd name="T117" fmla="*/ 388 h 544"/>
                <a:gd name="T118" fmla="*/ 514 w 514"/>
                <a:gd name="T119" fmla="*/ 418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4"/>
                <a:gd name="T181" fmla="*/ 0 h 544"/>
                <a:gd name="T182" fmla="*/ 514 w 514"/>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4" h="544">
                  <a:moveTo>
                    <a:pt x="514" y="418"/>
                  </a:moveTo>
                  <a:lnTo>
                    <a:pt x="514" y="418"/>
                  </a:lnTo>
                  <a:lnTo>
                    <a:pt x="496" y="438"/>
                  </a:lnTo>
                  <a:lnTo>
                    <a:pt x="474" y="460"/>
                  </a:lnTo>
                  <a:lnTo>
                    <a:pt x="450" y="480"/>
                  </a:lnTo>
                  <a:lnTo>
                    <a:pt x="422" y="500"/>
                  </a:lnTo>
                  <a:lnTo>
                    <a:pt x="392" y="518"/>
                  </a:lnTo>
                  <a:lnTo>
                    <a:pt x="376" y="524"/>
                  </a:lnTo>
                  <a:lnTo>
                    <a:pt x="360" y="530"/>
                  </a:lnTo>
                  <a:lnTo>
                    <a:pt x="342" y="536"/>
                  </a:lnTo>
                  <a:lnTo>
                    <a:pt x="324" y="540"/>
                  </a:lnTo>
                  <a:lnTo>
                    <a:pt x="304" y="542"/>
                  </a:lnTo>
                  <a:lnTo>
                    <a:pt x="284" y="544"/>
                  </a:lnTo>
                  <a:lnTo>
                    <a:pt x="264" y="544"/>
                  </a:lnTo>
                  <a:lnTo>
                    <a:pt x="240" y="542"/>
                  </a:lnTo>
                  <a:lnTo>
                    <a:pt x="218" y="538"/>
                  </a:lnTo>
                  <a:lnTo>
                    <a:pt x="194" y="532"/>
                  </a:lnTo>
                  <a:lnTo>
                    <a:pt x="170" y="524"/>
                  </a:lnTo>
                  <a:lnTo>
                    <a:pt x="146" y="514"/>
                  </a:lnTo>
                  <a:lnTo>
                    <a:pt x="122" y="502"/>
                  </a:lnTo>
                  <a:lnTo>
                    <a:pt x="100" y="488"/>
                  </a:lnTo>
                  <a:lnTo>
                    <a:pt x="78" y="470"/>
                  </a:lnTo>
                  <a:lnTo>
                    <a:pt x="60" y="450"/>
                  </a:lnTo>
                  <a:lnTo>
                    <a:pt x="42" y="428"/>
                  </a:lnTo>
                  <a:lnTo>
                    <a:pt x="28" y="404"/>
                  </a:lnTo>
                  <a:lnTo>
                    <a:pt x="16" y="376"/>
                  </a:lnTo>
                  <a:lnTo>
                    <a:pt x="6" y="344"/>
                  </a:lnTo>
                  <a:lnTo>
                    <a:pt x="2" y="310"/>
                  </a:lnTo>
                  <a:lnTo>
                    <a:pt x="0" y="272"/>
                  </a:lnTo>
                  <a:lnTo>
                    <a:pt x="2" y="234"/>
                  </a:lnTo>
                  <a:lnTo>
                    <a:pt x="10" y="198"/>
                  </a:lnTo>
                  <a:lnTo>
                    <a:pt x="20" y="168"/>
                  </a:lnTo>
                  <a:lnTo>
                    <a:pt x="34" y="140"/>
                  </a:lnTo>
                  <a:lnTo>
                    <a:pt x="52" y="114"/>
                  </a:lnTo>
                  <a:lnTo>
                    <a:pt x="70" y="92"/>
                  </a:lnTo>
                  <a:lnTo>
                    <a:pt x="92" y="74"/>
                  </a:lnTo>
                  <a:lnTo>
                    <a:pt x="114" y="56"/>
                  </a:lnTo>
                  <a:lnTo>
                    <a:pt x="136" y="42"/>
                  </a:lnTo>
                  <a:lnTo>
                    <a:pt x="160" y="30"/>
                  </a:lnTo>
                  <a:lnTo>
                    <a:pt x="184" y="22"/>
                  </a:lnTo>
                  <a:lnTo>
                    <a:pt x="208" y="14"/>
                  </a:lnTo>
                  <a:lnTo>
                    <a:pt x="230" y="8"/>
                  </a:lnTo>
                  <a:lnTo>
                    <a:pt x="252" y="4"/>
                  </a:lnTo>
                  <a:lnTo>
                    <a:pt x="272" y="2"/>
                  </a:lnTo>
                  <a:lnTo>
                    <a:pt x="288" y="0"/>
                  </a:lnTo>
                  <a:lnTo>
                    <a:pt x="314" y="2"/>
                  </a:lnTo>
                  <a:lnTo>
                    <a:pt x="342" y="4"/>
                  </a:lnTo>
                  <a:lnTo>
                    <a:pt x="368" y="8"/>
                  </a:lnTo>
                  <a:lnTo>
                    <a:pt x="394" y="14"/>
                  </a:lnTo>
                  <a:lnTo>
                    <a:pt x="434" y="26"/>
                  </a:lnTo>
                  <a:lnTo>
                    <a:pt x="456" y="32"/>
                  </a:lnTo>
                  <a:lnTo>
                    <a:pt x="466" y="30"/>
                  </a:lnTo>
                  <a:lnTo>
                    <a:pt x="474" y="24"/>
                  </a:lnTo>
                  <a:lnTo>
                    <a:pt x="480" y="16"/>
                  </a:lnTo>
                  <a:lnTo>
                    <a:pt x="484" y="8"/>
                  </a:lnTo>
                  <a:lnTo>
                    <a:pt x="502" y="8"/>
                  </a:lnTo>
                  <a:lnTo>
                    <a:pt x="502" y="196"/>
                  </a:lnTo>
                  <a:lnTo>
                    <a:pt x="482" y="202"/>
                  </a:lnTo>
                  <a:lnTo>
                    <a:pt x="478" y="180"/>
                  </a:lnTo>
                  <a:lnTo>
                    <a:pt x="472" y="156"/>
                  </a:lnTo>
                  <a:lnTo>
                    <a:pt x="464" y="128"/>
                  </a:lnTo>
                  <a:lnTo>
                    <a:pt x="458" y="116"/>
                  </a:lnTo>
                  <a:lnTo>
                    <a:pt x="450" y="102"/>
                  </a:lnTo>
                  <a:lnTo>
                    <a:pt x="440" y="90"/>
                  </a:lnTo>
                  <a:lnTo>
                    <a:pt x="430" y="78"/>
                  </a:lnTo>
                  <a:lnTo>
                    <a:pt x="418" y="68"/>
                  </a:lnTo>
                  <a:lnTo>
                    <a:pt x="402" y="58"/>
                  </a:lnTo>
                  <a:lnTo>
                    <a:pt x="386" y="50"/>
                  </a:lnTo>
                  <a:lnTo>
                    <a:pt x="368" y="44"/>
                  </a:lnTo>
                  <a:lnTo>
                    <a:pt x="346" y="40"/>
                  </a:lnTo>
                  <a:lnTo>
                    <a:pt x="322" y="40"/>
                  </a:lnTo>
                  <a:lnTo>
                    <a:pt x="300" y="40"/>
                  </a:lnTo>
                  <a:lnTo>
                    <a:pt x="280" y="44"/>
                  </a:lnTo>
                  <a:lnTo>
                    <a:pt x="262" y="48"/>
                  </a:lnTo>
                  <a:lnTo>
                    <a:pt x="246" y="56"/>
                  </a:lnTo>
                  <a:lnTo>
                    <a:pt x="230" y="66"/>
                  </a:lnTo>
                  <a:lnTo>
                    <a:pt x="214" y="78"/>
                  </a:lnTo>
                  <a:lnTo>
                    <a:pt x="202" y="90"/>
                  </a:lnTo>
                  <a:lnTo>
                    <a:pt x="190" y="104"/>
                  </a:lnTo>
                  <a:lnTo>
                    <a:pt x="180" y="120"/>
                  </a:lnTo>
                  <a:lnTo>
                    <a:pt x="170" y="138"/>
                  </a:lnTo>
                  <a:lnTo>
                    <a:pt x="164" y="156"/>
                  </a:lnTo>
                  <a:lnTo>
                    <a:pt x="158" y="174"/>
                  </a:lnTo>
                  <a:lnTo>
                    <a:pt x="152" y="194"/>
                  </a:lnTo>
                  <a:lnTo>
                    <a:pt x="148" y="214"/>
                  </a:lnTo>
                  <a:lnTo>
                    <a:pt x="146" y="234"/>
                  </a:lnTo>
                  <a:lnTo>
                    <a:pt x="146" y="254"/>
                  </a:lnTo>
                  <a:lnTo>
                    <a:pt x="146" y="274"/>
                  </a:lnTo>
                  <a:lnTo>
                    <a:pt x="148" y="296"/>
                  </a:lnTo>
                  <a:lnTo>
                    <a:pt x="152" y="316"/>
                  </a:lnTo>
                  <a:lnTo>
                    <a:pt x="156" y="334"/>
                  </a:lnTo>
                  <a:lnTo>
                    <a:pt x="162" y="354"/>
                  </a:lnTo>
                  <a:lnTo>
                    <a:pt x="170" y="372"/>
                  </a:lnTo>
                  <a:lnTo>
                    <a:pt x="178" y="390"/>
                  </a:lnTo>
                  <a:lnTo>
                    <a:pt x="188" y="406"/>
                  </a:lnTo>
                  <a:lnTo>
                    <a:pt x="200" y="422"/>
                  </a:lnTo>
                  <a:lnTo>
                    <a:pt x="212" y="436"/>
                  </a:lnTo>
                  <a:lnTo>
                    <a:pt x="226" y="448"/>
                  </a:lnTo>
                  <a:lnTo>
                    <a:pt x="242" y="460"/>
                  </a:lnTo>
                  <a:lnTo>
                    <a:pt x="258" y="468"/>
                  </a:lnTo>
                  <a:lnTo>
                    <a:pt x="276" y="474"/>
                  </a:lnTo>
                  <a:lnTo>
                    <a:pt x="296" y="480"/>
                  </a:lnTo>
                  <a:lnTo>
                    <a:pt x="316" y="482"/>
                  </a:lnTo>
                  <a:lnTo>
                    <a:pt x="334" y="482"/>
                  </a:lnTo>
                  <a:lnTo>
                    <a:pt x="356" y="478"/>
                  </a:lnTo>
                  <a:lnTo>
                    <a:pt x="380" y="472"/>
                  </a:lnTo>
                  <a:lnTo>
                    <a:pt x="404" y="464"/>
                  </a:lnTo>
                  <a:lnTo>
                    <a:pt x="428" y="450"/>
                  </a:lnTo>
                  <a:lnTo>
                    <a:pt x="454" y="434"/>
                  </a:lnTo>
                  <a:lnTo>
                    <a:pt x="478" y="414"/>
                  </a:lnTo>
                  <a:lnTo>
                    <a:pt x="500" y="388"/>
                  </a:lnTo>
                  <a:lnTo>
                    <a:pt x="514" y="418"/>
                  </a:lnTo>
                  <a:close/>
                </a:path>
              </a:pathLst>
            </a:custGeom>
            <a:solidFill>
              <a:srgbClr val="13694E"/>
            </a:solidFill>
            <a:ln w="9525">
              <a:noFill/>
              <a:round/>
              <a:headEnd/>
              <a:tailEnd/>
            </a:ln>
          </p:spPr>
          <p:txBody>
            <a:bodyPr>
              <a:prstTxWarp prst="textNoShape">
                <a:avLst/>
              </a:prstTxWarp>
            </a:bodyPr>
            <a:lstStyle/>
            <a:p>
              <a:endParaRPr lang="en-US"/>
            </a:p>
          </p:txBody>
        </p:sp>
        <p:sp>
          <p:nvSpPr>
            <p:cNvPr id="275499" name="Freeform 42"/>
            <p:cNvSpPr>
              <a:spLocks noEditPoints="1"/>
            </p:cNvSpPr>
            <p:nvPr/>
          </p:nvSpPr>
          <p:spPr bwMode="auto">
            <a:xfrm>
              <a:off x="1751" y="1577"/>
              <a:ext cx="488" cy="430"/>
            </a:xfrm>
            <a:custGeom>
              <a:avLst/>
              <a:gdLst>
                <a:gd name="T0" fmla="*/ 270 w 488"/>
                <a:gd name="T1" fmla="*/ 2 h 430"/>
                <a:gd name="T2" fmla="*/ 338 w 488"/>
                <a:gd name="T3" fmla="*/ 18 h 430"/>
                <a:gd name="T4" fmla="*/ 400 w 488"/>
                <a:gd name="T5" fmla="*/ 50 h 430"/>
                <a:gd name="T6" fmla="*/ 446 w 488"/>
                <a:gd name="T7" fmla="*/ 96 h 430"/>
                <a:gd name="T8" fmla="*/ 478 w 488"/>
                <a:gd name="T9" fmla="*/ 152 h 430"/>
                <a:gd name="T10" fmla="*/ 488 w 488"/>
                <a:gd name="T11" fmla="*/ 216 h 430"/>
                <a:gd name="T12" fmla="*/ 484 w 488"/>
                <a:gd name="T13" fmla="*/ 258 h 430"/>
                <a:gd name="T14" fmla="*/ 458 w 488"/>
                <a:gd name="T15" fmla="*/ 318 h 430"/>
                <a:gd name="T16" fmla="*/ 416 w 488"/>
                <a:gd name="T17" fmla="*/ 368 h 430"/>
                <a:gd name="T18" fmla="*/ 360 w 488"/>
                <a:gd name="T19" fmla="*/ 406 h 430"/>
                <a:gd name="T20" fmla="*/ 294 w 488"/>
                <a:gd name="T21" fmla="*/ 426 h 430"/>
                <a:gd name="T22" fmla="*/ 244 w 488"/>
                <a:gd name="T23" fmla="*/ 430 h 430"/>
                <a:gd name="T24" fmla="*/ 172 w 488"/>
                <a:gd name="T25" fmla="*/ 422 h 430"/>
                <a:gd name="T26" fmla="*/ 108 w 488"/>
                <a:gd name="T27" fmla="*/ 394 h 430"/>
                <a:gd name="T28" fmla="*/ 56 w 488"/>
                <a:gd name="T29" fmla="*/ 352 h 430"/>
                <a:gd name="T30" fmla="*/ 20 w 488"/>
                <a:gd name="T31" fmla="*/ 300 h 430"/>
                <a:gd name="T32" fmla="*/ 2 w 488"/>
                <a:gd name="T33" fmla="*/ 238 h 430"/>
                <a:gd name="T34" fmla="*/ 2 w 488"/>
                <a:gd name="T35" fmla="*/ 194 h 430"/>
                <a:gd name="T36" fmla="*/ 20 w 488"/>
                <a:gd name="T37" fmla="*/ 132 h 430"/>
                <a:gd name="T38" fmla="*/ 56 w 488"/>
                <a:gd name="T39" fmla="*/ 78 h 430"/>
                <a:gd name="T40" fmla="*/ 108 w 488"/>
                <a:gd name="T41" fmla="*/ 38 h 430"/>
                <a:gd name="T42" fmla="*/ 172 w 488"/>
                <a:gd name="T43" fmla="*/ 10 h 430"/>
                <a:gd name="T44" fmla="*/ 244 w 488"/>
                <a:gd name="T45" fmla="*/ 0 h 430"/>
                <a:gd name="T46" fmla="*/ 242 w 488"/>
                <a:gd name="T47" fmla="*/ 34 h 430"/>
                <a:gd name="T48" fmla="*/ 278 w 488"/>
                <a:gd name="T49" fmla="*/ 42 h 430"/>
                <a:gd name="T50" fmla="*/ 310 w 488"/>
                <a:gd name="T51" fmla="*/ 66 h 430"/>
                <a:gd name="T52" fmla="*/ 336 w 488"/>
                <a:gd name="T53" fmla="*/ 100 h 430"/>
                <a:gd name="T54" fmla="*/ 354 w 488"/>
                <a:gd name="T55" fmla="*/ 144 h 430"/>
                <a:gd name="T56" fmla="*/ 362 w 488"/>
                <a:gd name="T57" fmla="*/ 196 h 430"/>
                <a:gd name="T58" fmla="*/ 362 w 488"/>
                <a:gd name="T59" fmla="*/ 232 h 430"/>
                <a:gd name="T60" fmla="*/ 354 w 488"/>
                <a:gd name="T61" fmla="*/ 284 h 430"/>
                <a:gd name="T62" fmla="*/ 336 w 488"/>
                <a:gd name="T63" fmla="*/ 328 h 430"/>
                <a:gd name="T64" fmla="*/ 310 w 488"/>
                <a:gd name="T65" fmla="*/ 362 h 430"/>
                <a:gd name="T66" fmla="*/ 278 w 488"/>
                <a:gd name="T67" fmla="*/ 384 h 430"/>
                <a:gd name="T68" fmla="*/ 242 w 488"/>
                <a:gd name="T69" fmla="*/ 392 h 430"/>
                <a:gd name="T70" fmla="*/ 218 w 488"/>
                <a:gd name="T71" fmla="*/ 388 h 430"/>
                <a:gd name="T72" fmla="*/ 186 w 488"/>
                <a:gd name="T73" fmla="*/ 370 h 430"/>
                <a:gd name="T74" fmla="*/ 158 w 488"/>
                <a:gd name="T75" fmla="*/ 340 h 430"/>
                <a:gd name="T76" fmla="*/ 136 w 488"/>
                <a:gd name="T77" fmla="*/ 298 h 430"/>
                <a:gd name="T78" fmla="*/ 124 w 488"/>
                <a:gd name="T79" fmla="*/ 250 h 430"/>
                <a:gd name="T80" fmla="*/ 122 w 488"/>
                <a:gd name="T81" fmla="*/ 214 h 430"/>
                <a:gd name="T82" fmla="*/ 128 w 488"/>
                <a:gd name="T83" fmla="*/ 160 h 430"/>
                <a:gd name="T84" fmla="*/ 142 w 488"/>
                <a:gd name="T85" fmla="*/ 114 h 430"/>
                <a:gd name="T86" fmla="*/ 166 w 488"/>
                <a:gd name="T87" fmla="*/ 76 h 430"/>
                <a:gd name="T88" fmla="*/ 196 w 488"/>
                <a:gd name="T89" fmla="*/ 48 h 430"/>
                <a:gd name="T90" fmla="*/ 230 w 488"/>
                <a:gd name="T91" fmla="*/ 36 h 4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30"/>
                <a:gd name="T140" fmla="*/ 488 w 488"/>
                <a:gd name="T141" fmla="*/ 430 h 4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6" y="194"/>
                  </a:lnTo>
                  <a:lnTo>
                    <a:pt x="488" y="216"/>
                  </a:lnTo>
                  <a:lnTo>
                    <a:pt x="486"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6" y="100"/>
                  </a:lnTo>
                  <a:lnTo>
                    <a:pt x="342" y="114"/>
                  </a:lnTo>
                  <a:lnTo>
                    <a:pt x="348" y="128"/>
                  </a:lnTo>
                  <a:lnTo>
                    <a:pt x="354" y="144"/>
                  </a:lnTo>
                  <a:lnTo>
                    <a:pt x="358" y="160"/>
                  </a:lnTo>
                  <a:lnTo>
                    <a:pt x="360" y="178"/>
                  </a:lnTo>
                  <a:lnTo>
                    <a:pt x="362" y="196"/>
                  </a:lnTo>
                  <a:lnTo>
                    <a:pt x="362" y="214"/>
                  </a:lnTo>
                  <a:lnTo>
                    <a:pt x="362" y="232"/>
                  </a:lnTo>
                  <a:lnTo>
                    <a:pt x="360" y="250"/>
                  </a:lnTo>
                  <a:lnTo>
                    <a:pt x="358" y="266"/>
                  </a:lnTo>
                  <a:lnTo>
                    <a:pt x="354" y="284"/>
                  </a:lnTo>
                  <a:lnTo>
                    <a:pt x="348" y="298"/>
                  </a:lnTo>
                  <a:lnTo>
                    <a:pt x="342" y="314"/>
                  </a:lnTo>
                  <a:lnTo>
                    <a:pt x="336" y="328"/>
                  </a:lnTo>
                  <a:lnTo>
                    <a:pt x="328" y="340"/>
                  </a:lnTo>
                  <a:lnTo>
                    <a:pt x="318" y="352"/>
                  </a:lnTo>
                  <a:lnTo>
                    <a:pt x="310" y="362"/>
                  </a:lnTo>
                  <a:lnTo>
                    <a:pt x="300" y="370"/>
                  </a:lnTo>
                  <a:lnTo>
                    <a:pt x="290" y="378"/>
                  </a:lnTo>
                  <a:lnTo>
                    <a:pt x="278" y="384"/>
                  </a:lnTo>
                  <a:lnTo>
                    <a:pt x="266" y="388"/>
                  </a:lnTo>
                  <a:lnTo>
                    <a:pt x="254"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close/>
                </a:path>
              </a:pathLst>
            </a:custGeom>
            <a:solidFill>
              <a:srgbClr val="13694E"/>
            </a:solidFill>
            <a:ln w="9525">
              <a:noFill/>
              <a:round/>
              <a:headEnd/>
              <a:tailEnd/>
            </a:ln>
          </p:spPr>
          <p:txBody>
            <a:bodyPr>
              <a:prstTxWarp prst="textNoShape">
                <a:avLst/>
              </a:prstTxWarp>
            </a:bodyPr>
            <a:lstStyle/>
            <a:p>
              <a:endParaRPr lang="en-US"/>
            </a:p>
          </p:txBody>
        </p:sp>
        <p:sp>
          <p:nvSpPr>
            <p:cNvPr id="275500" name="Freeform 43"/>
            <p:cNvSpPr>
              <a:spLocks noEditPoints="1"/>
            </p:cNvSpPr>
            <p:nvPr/>
          </p:nvSpPr>
          <p:spPr bwMode="auto">
            <a:xfrm>
              <a:off x="2395" y="1577"/>
              <a:ext cx="488" cy="430"/>
            </a:xfrm>
            <a:custGeom>
              <a:avLst/>
              <a:gdLst>
                <a:gd name="T0" fmla="*/ 270 w 488"/>
                <a:gd name="T1" fmla="*/ 2 h 430"/>
                <a:gd name="T2" fmla="*/ 338 w 488"/>
                <a:gd name="T3" fmla="*/ 18 h 430"/>
                <a:gd name="T4" fmla="*/ 400 w 488"/>
                <a:gd name="T5" fmla="*/ 50 h 430"/>
                <a:gd name="T6" fmla="*/ 446 w 488"/>
                <a:gd name="T7" fmla="*/ 96 h 430"/>
                <a:gd name="T8" fmla="*/ 478 w 488"/>
                <a:gd name="T9" fmla="*/ 152 h 430"/>
                <a:gd name="T10" fmla="*/ 488 w 488"/>
                <a:gd name="T11" fmla="*/ 216 h 430"/>
                <a:gd name="T12" fmla="*/ 484 w 488"/>
                <a:gd name="T13" fmla="*/ 258 h 430"/>
                <a:gd name="T14" fmla="*/ 458 w 488"/>
                <a:gd name="T15" fmla="*/ 318 h 430"/>
                <a:gd name="T16" fmla="*/ 416 w 488"/>
                <a:gd name="T17" fmla="*/ 368 h 430"/>
                <a:gd name="T18" fmla="*/ 360 w 488"/>
                <a:gd name="T19" fmla="*/ 406 h 430"/>
                <a:gd name="T20" fmla="*/ 294 w 488"/>
                <a:gd name="T21" fmla="*/ 426 h 430"/>
                <a:gd name="T22" fmla="*/ 244 w 488"/>
                <a:gd name="T23" fmla="*/ 430 h 430"/>
                <a:gd name="T24" fmla="*/ 172 w 488"/>
                <a:gd name="T25" fmla="*/ 422 h 430"/>
                <a:gd name="T26" fmla="*/ 108 w 488"/>
                <a:gd name="T27" fmla="*/ 394 h 430"/>
                <a:gd name="T28" fmla="*/ 56 w 488"/>
                <a:gd name="T29" fmla="*/ 352 h 430"/>
                <a:gd name="T30" fmla="*/ 20 w 488"/>
                <a:gd name="T31" fmla="*/ 300 h 430"/>
                <a:gd name="T32" fmla="*/ 2 w 488"/>
                <a:gd name="T33" fmla="*/ 238 h 430"/>
                <a:gd name="T34" fmla="*/ 2 w 488"/>
                <a:gd name="T35" fmla="*/ 194 h 430"/>
                <a:gd name="T36" fmla="*/ 20 w 488"/>
                <a:gd name="T37" fmla="*/ 132 h 430"/>
                <a:gd name="T38" fmla="*/ 56 w 488"/>
                <a:gd name="T39" fmla="*/ 78 h 430"/>
                <a:gd name="T40" fmla="*/ 108 w 488"/>
                <a:gd name="T41" fmla="*/ 38 h 430"/>
                <a:gd name="T42" fmla="*/ 172 w 488"/>
                <a:gd name="T43" fmla="*/ 10 h 430"/>
                <a:gd name="T44" fmla="*/ 244 w 488"/>
                <a:gd name="T45" fmla="*/ 0 h 430"/>
                <a:gd name="T46" fmla="*/ 242 w 488"/>
                <a:gd name="T47" fmla="*/ 34 h 430"/>
                <a:gd name="T48" fmla="*/ 278 w 488"/>
                <a:gd name="T49" fmla="*/ 42 h 430"/>
                <a:gd name="T50" fmla="*/ 310 w 488"/>
                <a:gd name="T51" fmla="*/ 66 h 430"/>
                <a:gd name="T52" fmla="*/ 334 w 488"/>
                <a:gd name="T53" fmla="*/ 100 h 430"/>
                <a:gd name="T54" fmla="*/ 354 w 488"/>
                <a:gd name="T55" fmla="*/ 144 h 430"/>
                <a:gd name="T56" fmla="*/ 362 w 488"/>
                <a:gd name="T57" fmla="*/ 196 h 430"/>
                <a:gd name="T58" fmla="*/ 362 w 488"/>
                <a:gd name="T59" fmla="*/ 232 h 430"/>
                <a:gd name="T60" fmla="*/ 354 w 488"/>
                <a:gd name="T61" fmla="*/ 284 h 430"/>
                <a:gd name="T62" fmla="*/ 334 w 488"/>
                <a:gd name="T63" fmla="*/ 328 h 430"/>
                <a:gd name="T64" fmla="*/ 310 w 488"/>
                <a:gd name="T65" fmla="*/ 362 h 430"/>
                <a:gd name="T66" fmla="*/ 278 w 488"/>
                <a:gd name="T67" fmla="*/ 384 h 430"/>
                <a:gd name="T68" fmla="*/ 242 w 488"/>
                <a:gd name="T69" fmla="*/ 392 h 430"/>
                <a:gd name="T70" fmla="*/ 218 w 488"/>
                <a:gd name="T71" fmla="*/ 388 h 430"/>
                <a:gd name="T72" fmla="*/ 186 w 488"/>
                <a:gd name="T73" fmla="*/ 370 h 430"/>
                <a:gd name="T74" fmla="*/ 158 w 488"/>
                <a:gd name="T75" fmla="*/ 340 h 430"/>
                <a:gd name="T76" fmla="*/ 136 w 488"/>
                <a:gd name="T77" fmla="*/ 298 h 430"/>
                <a:gd name="T78" fmla="*/ 124 w 488"/>
                <a:gd name="T79" fmla="*/ 250 h 430"/>
                <a:gd name="T80" fmla="*/ 122 w 488"/>
                <a:gd name="T81" fmla="*/ 214 h 430"/>
                <a:gd name="T82" fmla="*/ 128 w 488"/>
                <a:gd name="T83" fmla="*/ 160 h 430"/>
                <a:gd name="T84" fmla="*/ 142 w 488"/>
                <a:gd name="T85" fmla="*/ 114 h 430"/>
                <a:gd name="T86" fmla="*/ 166 w 488"/>
                <a:gd name="T87" fmla="*/ 76 h 430"/>
                <a:gd name="T88" fmla="*/ 196 w 488"/>
                <a:gd name="T89" fmla="*/ 48 h 430"/>
                <a:gd name="T90" fmla="*/ 230 w 488"/>
                <a:gd name="T91" fmla="*/ 36 h 4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30"/>
                <a:gd name="T140" fmla="*/ 488 w 488"/>
                <a:gd name="T141" fmla="*/ 430 h 4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30">
                  <a:moveTo>
                    <a:pt x="244" y="0"/>
                  </a:moveTo>
                  <a:lnTo>
                    <a:pt x="244" y="0"/>
                  </a:lnTo>
                  <a:lnTo>
                    <a:pt x="270" y="2"/>
                  </a:lnTo>
                  <a:lnTo>
                    <a:pt x="294" y="6"/>
                  </a:lnTo>
                  <a:lnTo>
                    <a:pt x="316" y="10"/>
                  </a:lnTo>
                  <a:lnTo>
                    <a:pt x="338" y="18"/>
                  </a:lnTo>
                  <a:lnTo>
                    <a:pt x="360" y="26"/>
                  </a:lnTo>
                  <a:lnTo>
                    <a:pt x="380" y="38"/>
                  </a:lnTo>
                  <a:lnTo>
                    <a:pt x="400" y="50"/>
                  </a:lnTo>
                  <a:lnTo>
                    <a:pt x="416" y="64"/>
                  </a:lnTo>
                  <a:lnTo>
                    <a:pt x="432" y="78"/>
                  </a:lnTo>
                  <a:lnTo>
                    <a:pt x="446" y="96"/>
                  </a:lnTo>
                  <a:lnTo>
                    <a:pt x="458" y="114"/>
                  </a:lnTo>
                  <a:lnTo>
                    <a:pt x="468" y="132"/>
                  </a:lnTo>
                  <a:lnTo>
                    <a:pt x="478" y="152"/>
                  </a:lnTo>
                  <a:lnTo>
                    <a:pt x="484" y="172"/>
                  </a:lnTo>
                  <a:lnTo>
                    <a:pt x="488" y="194"/>
                  </a:lnTo>
                  <a:lnTo>
                    <a:pt x="488" y="216"/>
                  </a:lnTo>
                  <a:lnTo>
                    <a:pt x="488" y="238"/>
                  </a:lnTo>
                  <a:lnTo>
                    <a:pt x="484" y="258"/>
                  </a:lnTo>
                  <a:lnTo>
                    <a:pt x="478" y="280"/>
                  </a:lnTo>
                  <a:lnTo>
                    <a:pt x="468" y="300"/>
                  </a:lnTo>
                  <a:lnTo>
                    <a:pt x="458" y="318"/>
                  </a:lnTo>
                  <a:lnTo>
                    <a:pt x="446" y="336"/>
                  </a:lnTo>
                  <a:lnTo>
                    <a:pt x="432" y="352"/>
                  </a:lnTo>
                  <a:lnTo>
                    <a:pt x="416" y="368"/>
                  </a:lnTo>
                  <a:lnTo>
                    <a:pt x="400" y="382"/>
                  </a:lnTo>
                  <a:lnTo>
                    <a:pt x="380" y="394"/>
                  </a:lnTo>
                  <a:lnTo>
                    <a:pt x="360" y="406"/>
                  </a:lnTo>
                  <a:lnTo>
                    <a:pt x="338" y="414"/>
                  </a:lnTo>
                  <a:lnTo>
                    <a:pt x="316" y="422"/>
                  </a:lnTo>
                  <a:lnTo>
                    <a:pt x="294" y="426"/>
                  </a:lnTo>
                  <a:lnTo>
                    <a:pt x="270"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6" y="258"/>
                  </a:lnTo>
                  <a:lnTo>
                    <a:pt x="2" y="238"/>
                  </a:lnTo>
                  <a:lnTo>
                    <a:pt x="0" y="216"/>
                  </a:lnTo>
                  <a:lnTo>
                    <a:pt x="2" y="194"/>
                  </a:lnTo>
                  <a:lnTo>
                    <a:pt x="6"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close/>
                  <a:moveTo>
                    <a:pt x="242" y="34"/>
                  </a:moveTo>
                  <a:lnTo>
                    <a:pt x="242" y="34"/>
                  </a:lnTo>
                  <a:lnTo>
                    <a:pt x="254" y="36"/>
                  </a:lnTo>
                  <a:lnTo>
                    <a:pt x="266" y="38"/>
                  </a:lnTo>
                  <a:lnTo>
                    <a:pt x="278" y="42"/>
                  </a:lnTo>
                  <a:lnTo>
                    <a:pt x="290" y="48"/>
                  </a:lnTo>
                  <a:lnTo>
                    <a:pt x="300" y="56"/>
                  </a:lnTo>
                  <a:lnTo>
                    <a:pt x="310" y="66"/>
                  </a:lnTo>
                  <a:lnTo>
                    <a:pt x="318" y="76"/>
                  </a:lnTo>
                  <a:lnTo>
                    <a:pt x="328" y="88"/>
                  </a:lnTo>
                  <a:lnTo>
                    <a:pt x="334" y="100"/>
                  </a:lnTo>
                  <a:lnTo>
                    <a:pt x="342" y="114"/>
                  </a:lnTo>
                  <a:lnTo>
                    <a:pt x="348" y="128"/>
                  </a:lnTo>
                  <a:lnTo>
                    <a:pt x="354" y="144"/>
                  </a:lnTo>
                  <a:lnTo>
                    <a:pt x="358" y="160"/>
                  </a:lnTo>
                  <a:lnTo>
                    <a:pt x="360" y="178"/>
                  </a:lnTo>
                  <a:lnTo>
                    <a:pt x="362" y="196"/>
                  </a:lnTo>
                  <a:lnTo>
                    <a:pt x="362" y="214"/>
                  </a:lnTo>
                  <a:lnTo>
                    <a:pt x="362" y="232"/>
                  </a:lnTo>
                  <a:lnTo>
                    <a:pt x="360" y="250"/>
                  </a:lnTo>
                  <a:lnTo>
                    <a:pt x="358" y="266"/>
                  </a:lnTo>
                  <a:lnTo>
                    <a:pt x="354" y="284"/>
                  </a:lnTo>
                  <a:lnTo>
                    <a:pt x="348" y="298"/>
                  </a:lnTo>
                  <a:lnTo>
                    <a:pt x="342" y="314"/>
                  </a:lnTo>
                  <a:lnTo>
                    <a:pt x="334" y="328"/>
                  </a:lnTo>
                  <a:lnTo>
                    <a:pt x="328" y="340"/>
                  </a:lnTo>
                  <a:lnTo>
                    <a:pt x="318" y="352"/>
                  </a:lnTo>
                  <a:lnTo>
                    <a:pt x="310" y="362"/>
                  </a:lnTo>
                  <a:lnTo>
                    <a:pt x="300" y="370"/>
                  </a:lnTo>
                  <a:lnTo>
                    <a:pt x="290" y="378"/>
                  </a:lnTo>
                  <a:lnTo>
                    <a:pt x="278" y="384"/>
                  </a:lnTo>
                  <a:lnTo>
                    <a:pt x="266" y="388"/>
                  </a:lnTo>
                  <a:lnTo>
                    <a:pt x="254"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close/>
                </a:path>
              </a:pathLst>
            </a:custGeom>
            <a:solidFill>
              <a:srgbClr val="13694E"/>
            </a:solidFill>
            <a:ln w="9525">
              <a:noFill/>
              <a:round/>
              <a:headEnd/>
              <a:tailEnd/>
            </a:ln>
          </p:spPr>
          <p:txBody>
            <a:bodyPr>
              <a:prstTxWarp prst="textNoShape">
                <a:avLst/>
              </a:prstTxWarp>
            </a:bodyPr>
            <a:lstStyle/>
            <a:p>
              <a:endParaRPr lang="en-US"/>
            </a:p>
          </p:txBody>
        </p:sp>
        <p:sp>
          <p:nvSpPr>
            <p:cNvPr id="275501" name="Freeform 44"/>
            <p:cNvSpPr>
              <a:spLocks noEditPoints="1"/>
            </p:cNvSpPr>
            <p:nvPr/>
          </p:nvSpPr>
          <p:spPr bwMode="auto">
            <a:xfrm>
              <a:off x="3995" y="1577"/>
              <a:ext cx="488" cy="430"/>
            </a:xfrm>
            <a:custGeom>
              <a:avLst/>
              <a:gdLst>
                <a:gd name="T0" fmla="*/ 268 w 488"/>
                <a:gd name="T1" fmla="*/ 2 h 430"/>
                <a:gd name="T2" fmla="*/ 338 w 488"/>
                <a:gd name="T3" fmla="*/ 18 h 430"/>
                <a:gd name="T4" fmla="*/ 398 w 488"/>
                <a:gd name="T5" fmla="*/ 50 h 430"/>
                <a:gd name="T6" fmla="*/ 446 w 488"/>
                <a:gd name="T7" fmla="*/ 96 h 430"/>
                <a:gd name="T8" fmla="*/ 476 w 488"/>
                <a:gd name="T9" fmla="*/ 152 h 430"/>
                <a:gd name="T10" fmla="*/ 488 w 488"/>
                <a:gd name="T11" fmla="*/ 216 h 430"/>
                <a:gd name="T12" fmla="*/ 482 w 488"/>
                <a:gd name="T13" fmla="*/ 258 h 430"/>
                <a:gd name="T14" fmla="*/ 458 w 488"/>
                <a:gd name="T15" fmla="*/ 318 h 430"/>
                <a:gd name="T16" fmla="*/ 416 w 488"/>
                <a:gd name="T17" fmla="*/ 368 h 430"/>
                <a:gd name="T18" fmla="*/ 360 w 488"/>
                <a:gd name="T19" fmla="*/ 406 h 430"/>
                <a:gd name="T20" fmla="*/ 292 w 488"/>
                <a:gd name="T21" fmla="*/ 426 h 430"/>
                <a:gd name="T22" fmla="*/ 244 w 488"/>
                <a:gd name="T23" fmla="*/ 430 h 430"/>
                <a:gd name="T24" fmla="*/ 172 w 488"/>
                <a:gd name="T25" fmla="*/ 422 h 430"/>
                <a:gd name="T26" fmla="*/ 108 w 488"/>
                <a:gd name="T27" fmla="*/ 394 h 430"/>
                <a:gd name="T28" fmla="*/ 56 w 488"/>
                <a:gd name="T29" fmla="*/ 352 h 430"/>
                <a:gd name="T30" fmla="*/ 20 w 488"/>
                <a:gd name="T31" fmla="*/ 300 h 430"/>
                <a:gd name="T32" fmla="*/ 2 w 488"/>
                <a:gd name="T33" fmla="*/ 238 h 430"/>
                <a:gd name="T34" fmla="*/ 2 w 488"/>
                <a:gd name="T35" fmla="*/ 194 h 430"/>
                <a:gd name="T36" fmla="*/ 20 w 488"/>
                <a:gd name="T37" fmla="*/ 132 h 430"/>
                <a:gd name="T38" fmla="*/ 56 w 488"/>
                <a:gd name="T39" fmla="*/ 78 h 430"/>
                <a:gd name="T40" fmla="*/ 108 w 488"/>
                <a:gd name="T41" fmla="*/ 38 h 430"/>
                <a:gd name="T42" fmla="*/ 172 w 488"/>
                <a:gd name="T43" fmla="*/ 10 h 430"/>
                <a:gd name="T44" fmla="*/ 244 w 488"/>
                <a:gd name="T45" fmla="*/ 0 h 430"/>
                <a:gd name="T46" fmla="*/ 242 w 488"/>
                <a:gd name="T47" fmla="*/ 34 h 430"/>
                <a:gd name="T48" fmla="*/ 278 w 488"/>
                <a:gd name="T49" fmla="*/ 42 h 430"/>
                <a:gd name="T50" fmla="*/ 310 w 488"/>
                <a:gd name="T51" fmla="*/ 66 h 430"/>
                <a:gd name="T52" fmla="*/ 334 w 488"/>
                <a:gd name="T53" fmla="*/ 100 h 430"/>
                <a:gd name="T54" fmla="*/ 352 w 488"/>
                <a:gd name="T55" fmla="*/ 144 h 430"/>
                <a:gd name="T56" fmla="*/ 362 w 488"/>
                <a:gd name="T57" fmla="*/ 196 h 430"/>
                <a:gd name="T58" fmla="*/ 362 w 488"/>
                <a:gd name="T59" fmla="*/ 232 h 430"/>
                <a:gd name="T60" fmla="*/ 352 w 488"/>
                <a:gd name="T61" fmla="*/ 284 h 430"/>
                <a:gd name="T62" fmla="*/ 334 w 488"/>
                <a:gd name="T63" fmla="*/ 328 h 430"/>
                <a:gd name="T64" fmla="*/ 310 w 488"/>
                <a:gd name="T65" fmla="*/ 362 h 430"/>
                <a:gd name="T66" fmla="*/ 278 w 488"/>
                <a:gd name="T67" fmla="*/ 384 h 430"/>
                <a:gd name="T68" fmla="*/ 242 w 488"/>
                <a:gd name="T69" fmla="*/ 392 h 430"/>
                <a:gd name="T70" fmla="*/ 218 w 488"/>
                <a:gd name="T71" fmla="*/ 388 h 430"/>
                <a:gd name="T72" fmla="*/ 186 w 488"/>
                <a:gd name="T73" fmla="*/ 370 h 430"/>
                <a:gd name="T74" fmla="*/ 158 w 488"/>
                <a:gd name="T75" fmla="*/ 340 h 430"/>
                <a:gd name="T76" fmla="*/ 136 w 488"/>
                <a:gd name="T77" fmla="*/ 298 h 430"/>
                <a:gd name="T78" fmla="*/ 124 w 488"/>
                <a:gd name="T79" fmla="*/ 250 h 430"/>
                <a:gd name="T80" fmla="*/ 122 w 488"/>
                <a:gd name="T81" fmla="*/ 214 h 430"/>
                <a:gd name="T82" fmla="*/ 128 w 488"/>
                <a:gd name="T83" fmla="*/ 160 h 430"/>
                <a:gd name="T84" fmla="*/ 142 w 488"/>
                <a:gd name="T85" fmla="*/ 114 h 430"/>
                <a:gd name="T86" fmla="*/ 166 w 488"/>
                <a:gd name="T87" fmla="*/ 76 h 430"/>
                <a:gd name="T88" fmla="*/ 196 w 488"/>
                <a:gd name="T89" fmla="*/ 48 h 430"/>
                <a:gd name="T90" fmla="*/ 230 w 488"/>
                <a:gd name="T91" fmla="*/ 36 h 4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30"/>
                <a:gd name="T140" fmla="*/ 488 w 488"/>
                <a:gd name="T141" fmla="*/ 430 h 4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30">
                  <a:moveTo>
                    <a:pt x="244" y="0"/>
                  </a:moveTo>
                  <a:lnTo>
                    <a:pt x="244" y="0"/>
                  </a:lnTo>
                  <a:lnTo>
                    <a:pt x="268" y="2"/>
                  </a:lnTo>
                  <a:lnTo>
                    <a:pt x="292" y="6"/>
                  </a:lnTo>
                  <a:lnTo>
                    <a:pt x="316" y="10"/>
                  </a:lnTo>
                  <a:lnTo>
                    <a:pt x="338" y="18"/>
                  </a:lnTo>
                  <a:lnTo>
                    <a:pt x="360" y="26"/>
                  </a:lnTo>
                  <a:lnTo>
                    <a:pt x="380" y="38"/>
                  </a:lnTo>
                  <a:lnTo>
                    <a:pt x="398" y="50"/>
                  </a:lnTo>
                  <a:lnTo>
                    <a:pt x="416" y="64"/>
                  </a:lnTo>
                  <a:lnTo>
                    <a:pt x="432" y="78"/>
                  </a:lnTo>
                  <a:lnTo>
                    <a:pt x="446" y="96"/>
                  </a:lnTo>
                  <a:lnTo>
                    <a:pt x="458" y="114"/>
                  </a:lnTo>
                  <a:lnTo>
                    <a:pt x="468" y="132"/>
                  </a:lnTo>
                  <a:lnTo>
                    <a:pt x="476" y="152"/>
                  </a:lnTo>
                  <a:lnTo>
                    <a:pt x="482" y="172"/>
                  </a:lnTo>
                  <a:lnTo>
                    <a:pt x="486" y="194"/>
                  </a:lnTo>
                  <a:lnTo>
                    <a:pt x="488" y="216"/>
                  </a:lnTo>
                  <a:lnTo>
                    <a:pt x="486" y="238"/>
                  </a:lnTo>
                  <a:lnTo>
                    <a:pt x="482" y="258"/>
                  </a:lnTo>
                  <a:lnTo>
                    <a:pt x="476" y="280"/>
                  </a:lnTo>
                  <a:lnTo>
                    <a:pt x="468" y="300"/>
                  </a:lnTo>
                  <a:lnTo>
                    <a:pt x="458" y="318"/>
                  </a:lnTo>
                  <a:lnTo>
                    <a:pt x="446" y="336"/>
                  </a:lnTo>
                  <a:lnTo>
                    <a:pt x="432" y="352"/>
                  </a:lnTo>
                  <a:lnTo>
                    <a:pt x="416" y="368"/>
                  </a:lnTo>
                  <a:lnTo>
                    <a:pt x="398" y="382"/>
                  </a:lnTo>
                  <a:lnTo>
                    <a:pt x="380" y="394"/>
                  </a:lnTo>
                  <a:lnTo>
                    <a:pt x="360" y="406"/>
                  </a:lnTo>
                  <a:lnTo>
                    <a:pt x="338" y="414"/>
                  </a:lnTo>
                  <a:lnTo>
                    <a:pt x="316" y="422"/>
                  </a:lnTo>
                  <a:lnTo>
                    <a:pt x="292" y="426"/>
                  </a:lnTo>
                  <a:lnTo>
                    <a:pt x="268" y="430"/>
                  </a:lnTo>
                  <a:lnTo>
                    <a:pt x="244" y="430"/>
                  </a:lnTo>
                  <a:lnTo>
                    <a:pt x="220" y="430"/>
                  </a:lnTo>
                  <a:lnTo>
                    <a:pt x="196" y="426"/>
                  </a:lnTo>
                  <a:lnTo>
                    <a:pt x="172" y="422"/>
                  </a:lnTo>
                  <a:lnTo>
                    <a:pt x="150" y="414"/>
                  </a:lnTo>
                  <a:lnTo>
                    <a:pt x="128" y="406"/>
                  </a:lnTo>
                  <a:lnTo>
                    <a:pt x="108" y="394"/>
                  </a:lnTo>
                  <a:lnTo>
                    <a:pt x="90" y="382"/>
                  </a:lnTo>
                  <a:lnTo>
                    <a:pt x="72" y="368"/>
                  </a:lnTo>
                  <a:lnTo>
                    <a:pt x="56" y="352"/>
                  </a:lnTo>
                  <a:lnTo>
                    <a:pt x="42" y="336"/>
                  </a:lnTo>
                  <a:lnTo>
                    <a:pt x="30" y="318"/>
                  </a:lnTo>
                  <a:lnTo>
                    <a:pt x="20" y="300"/>
                  </a:lnTo>
                  <a:lnTo>
                    <a:pt x="12" y="280"/>
                  </a:lnTo>
                  <a:lnTo>
                    <a:pt x="4" y="258"/>
                  </a:lnTo>
                  <a:lnTo>
                    <a:pt x="2" y="238"/>
                  </a:lnTo>
                  <a:lnTo>
                    <a:pt x="0" y="216"/>
                  </a:lnTo>
                  <a:lnTo>
                    <a:pt x="2" y="194"/>
                  </a:lnTo>
                  <a:lnTo>
                    <a:pt x="4" y="172"/>
                  </a:lnTo>
                  <a:lnTo>
                    <a:pt x="12" y="152"/>
                  </a:lnTo>
                  <a:lnTo>
                    <a:pt x="20" y="132"/>
                  </a:lnTo>
                  <a:lnTo>
                    <a:pt x="30" y="114"/>
                  </a:lnTo>
                  <a:lnTo>
                    <a:pt x="42" y="96"/>
                  </a:lnTo>
                  <a:lnTo>
                    <a:pt x="56" y="78"/>
                  </a:lnTo>
                  <a:lnTo>
                    <a:pt x="72" y="64"/>
                  </a:lnTo>
                  <a:lnTo>
                    <a:pt x="90" y="50"/>
                  </a:lnTo>
                  <a:lnTo>
                    <a:pt x="108" y="38"/>
                  </a:lnTo>
                  <a:lnTo>
                    <a:pt x="128" y="26"/>
                  </a:lnTo>
                  <a:lnTo>
                    <a:pt x="150" y="18"/>
                  </a:lnTo>
                  <a:lnTo>
                    <a:pt x="172" y="10"/>
                  </a:lnTo>
                  <a:lnTo>
                    <a:pt x="196" y="6"/>
                  </a:lnTo>
                  <a:lnTo>
                    <a:pt x="220" y="2"/>
                  </a:lnTo>
                  <a:lnTo>
                    <a:pt x="244" y="0"/>
                  </a:lnTo>
                  <a:close/>
                  <a:moveTo>
                    <a:pt x="242" y="34"/>
                  </a:moveTo>
                  <a:lnTo>
                    <a:pt x="242" y="34"/>
                  </a:lnTo>
                  <a:lnTo>
                    <a:pt x="254" y="36"/>
                  </a:lnTo>
                  <a:lnTo>
                    <a:pt x="266" y="38"/>
                  </a:lnTo>
                  <a:lnTo>
                    <a:pt x="278" y="42"/>
                  </a:lnTo>
                  <a:lnTo>
                    <a:pt x="288" y="48"/>
                  </a:lnTo>
                  <a:lnTo>
                    <a:pt x="300" y="56"/>
                  </a:lnTo>
                  <a:lnTo>
                    <a:pt x="310" y="66"/>
                  </a:lnTo>
                  <a:lnTo>
                    <a:pt x="318" y="76"/>
                  </a:lnTo>
                  <a:lnTo>
                    <a:pt x="328" y="88"/>
                  </a:lnTo>
                  <a:lnTo>
                    <a:pt x="334" y="100"/>
                  </a:lnTo>
                  <a:lnTo>
                    <a:pt x="342" y="114"/>
                  </a:lnTo>
                  <a:lnTo>
                    <a:pt x="348" y="128"/>
                  </a:lnTo>
                  <a:lnTo>
                    <a:pt x="352" y="144"/>
                  </a:lnTo>
                  <a:lnTo>
                    <a:pt x="356" y="160"/>
                  </a:lnTo>
                  <a:lnTo>
                    <a:pt x="360" y="178"/>
                  </a:lnTo>
                  <a:lnTo>
                    <a:pt x="362" y="196"/>
                  </a:lnTo>
                  <a:lnTo>
                    <a:pt x="362" y="214"/>
                  </a:lnTo>
                  <a:lnTo>
                    <a:pt x="362" y="232"/>
                  </a:lnTo>
                  <a:lnTo>
                    <a:pt x="360" y="250"/>
                  </a:lnTo>
                  <a:lnTo>
                    <a:pt x="356" y="266"/>
                  </a:lnTo>
                  <a:lnTo>
                    <a:pt x="352" y="284"/>
                  </a:lnTo>
                  <a:lnTo>
                    <a:pt x="348" y="298"/>
                  </a:lnTo>
                  <a:lnTo>
                    <a:pt x="342" y="314"/>
                  </a:lnTo>
                  <a:lnTo>
                    <a:pt x="334" y="328"/>
                  </a:lnTo>
                  <a:lnTo>
                    <a:pt x="328" y="340"/>
                  </a:lnTo>
                  <a:lnTo>
                    <a:pt x="318" y="352"/>
                  </a:lnTo>
                  <a:lnTo>
                    <a:pt x="310" y="362"/>
                  </a:lnTo>
                  <a:lnTo>
                    <a:pt x="300" y="370"/>
                  </a:lnTo>
                  <a:lnTo>
                    <a:pt x="288" y="378"/>
                  </a:lnTo>
                  <a:lnTo>
                    <a:pt x="278" y="384"/>
                  </a:lnTo>
                  <a:lnTo>
                    <a:pt x="266" y="388"/>
                  </a:lnTo>
                  <a:lnTo>
                    <a:pt x="254" y="392"/>
                  </a:lnTo>
                  <a:lnTo>
                    <a:pt x="242" y="392"/>
                  </a:lnTo>
                  <a:lnTo>
                    <a:pt x="230" y="392"/>
                  </a:lnTo>
                  <a:lnTo>
                    <a:pt x="218" y="388"/>
                  </a:lnTo>
                  <a:lnTo>
                    <a:pt x="206" y="384"/>
                  </a:lnTo>
                  <a:lnTo>
                    <a:pt x="196" y="378"/>
                  </a:lnTo>
                  <a:lnTo>
                    <a:pt x="186" y="370"/>
                  </a:lnTo>
                  <a:lnTo>
                    <a:pt x="176" y="362"/>
                  </a:lnTo>
                  <a:lnTo>
                    <a:pt x="166" y="352"/>
                  </a:lnTo>
                  <a:lnTo>
                    <a:pt x="158" y="340"/>
                  </a:lnTo>
                  <a:lnTo>
                    <a:pt x="150" y="328"/>
                  </a:lnTo>
                  <a:lnTo>
                    <a:pt x="142" y="314"/>
                  </a:lnTo>
                  <a:lnTo>
                    <a:pt x="136" y="298"/>
                  </a:lnTo>
                  <a:lnTo>
                    <a:pt x="132" y="284"/>
                  </a:lnTo>
                  <a:lnTo>
                    <a:pt x="128" y="266"/>
                  </a:lnTo>
                  <a:lnTo>
                    <a:pt x="124" y="250"/>
                  </a:lnTo>
                  <a:lnTo>
                    <a:pt x="122" y="232"/>
                  </a:lnTo>
                  <a:lnTo>
                    <a:pt x="122" y="214"/>
                  </a:lnTo>
                  <a:lnTo>
                    <a:pt x="122" y="196"/>
                  </a:lnTo>
                  <a:lnTo>
                    <a:pt x="124" y="178"/>
                  </a:lnTo>
                  <a:lnTo>
                    <a:pt x="128" y="160"/>
                  </a:lnTo>
                  <a:lnTo>
                    <a:pt x="132" y="144"/>
                  </a:lnTo>
                  <a:lnTo>
                    <a:pt x="136" y="128"/>
                  </a:lnTo>
                  <a:lnTo>
                    <a:pt x="142" y="114"/>
                  </a:lnTo>
                  <a:lnTo>
                    <a:pt x="150" y="100"/>
                  </a:lnTo>
                  <a:lnTo>
                    <a:pt x="158" y="88"/>
                  </a:lnTo>
                  <a:lnTo>
                    <a:pt x="166" y="76"/>
                  </a:lnTo>
                  <a:lnTo>
                    <a:pt x="176" y="66"/>
                  </a:lnTo>
                  <a:lnTo>
                    <a:pt x="186" y="56"/>
                  </a:lnTo>
                  <a:lnTo>
                    <a:pt x="196" y="48"/>
                  </a:lnTo>
                  <a:lnTo>
                    <a:pt x="206" y="42"/>
                  </a:lnTo>
                  <a:lnTo>
                    <a:pt x="218" y="38"/>
                  </a:lnTo>
                  <a:lnTo>
                    <a:pt x="230" y="36"/>
                  </a:lnTo>
                  <a:lnTo>
                    <a:pt x="242" y="34"/>
                  </a:lnTo>
                  <a:close/>
                </a:path>
              </a:pathLst>
            </a:custGeom>
            <a:solidFill>
              <a:srgbClr val="13694E"/>
            </a:solidFill>
            <a:ln w="9525">
              <a:noFill/>
              <a:round/>
              <a:headEnd/>
              <a:tailEnd/>
            </a:ln>
          </p:spPr>
          <p:txBody>
            <a:bodyPr>
              <a:prstTxWarp prst="textNoShape">
                <a:avLst/>
              </a:prstTxWarp>
            </a:bodyPr>
            <a:lstStyle/>
            <a:p>
              <a:endParaRPr lang="en-US"/>
            </a:p>
          </p:txBody>
        </p:sp>
        <p:sp>
          <p:nvSpPr>
            <p:cNvPr id="275502" name="Freeform 45"/>
            <p:cNvSpPr>
              <a:spLocks/>
            </p:cNvSpPr>
            <p:nvPr/>
          </p:nvSpPr>
          <p:spPr bwMode="auto">
            <a:xfrm>
              <a:off x="2185" y="1465"/>
              <a:ext cx="260" cy="538"/>
            </a:xfrm>
            <a:custGeom>
              <a:avLst/>
              <a:gdLst>
                <a:gd name="T0" fmla="*/ 198 w 260"/>
                <a:gd name="T1" fmla="*/ 454 h 538"/>
                <a:gd name="T2" fmla="*/ 198 w 260"/>
                <a:gd name="T3" fmla="*/ 454 h 538"/>
                <a:gd name="T4" fmla="*/ 198 w 260"/>
                <a:gd name="T5" fmla="*/ 472 h 538"/>
                <a:gd name="T6" fmla="*/ 200 w 260"/>
                <a:gd name="T7" fmla="*/ 486 h 538"/>
                <a:gd name="T8" fmla="*/ 204 w 260"/>
                <a:gd name="T9" fmla="*/ 496 h 538"/>
                <a:gd name="T10" fmla="*/ 210 w 260"/>
                <a:gd name="T11" fmla="*/ 504 h 538"/>
                <a:gd name="T12" fmla="*/ 220 w 260"/>
                <a:gd name="T13" fmla="*/ 512 h 538"/>
                <a:gd name="T14" fmla="*/ 230 w 260"/>
                <a:gd name="T15" fmla="*/ 516 h 538"/>
                <a:gd name="T16" fmla="*/ 244 w 260"/>
                <a:gd name="T17" fmla="*/ 520 h 538"/>
                <a:gd name="T18" fmla="*/ 260 w 260"/>
                <a:gd name="T19" fmla="*/ 522 h 538"/>
                <a:gd name="T20" fmla="*/ 260 w 260"/>
                <a:gd name="T21" fmla="*/ 538 h 538"/>
                <a:gd name="T22" fmla="*/ 4 w 260"/>
                <a:gd name="T23" fmla="*/ 538 h 538"/>
                <a:gd name="T24" fmla="*/ 4 w 260"/>
                <a:gd name="T25" fmla="*/ 520 h 538"/>
                <a:gd name="T26" fmla="*/ 4 w 260"/>
                <a:gd name="T27" fmla="*/ 520 h 538"/>
                <a:gd name="T28" fmla="*/ 20 w 260"/>
                <a:gd name="T29" fmla="*/ 520 h 538"/>
                <a:gd name="T30" fmla="*/ 34 w 260"/>
                <a:gd name="T31" fmla="*/ 516 h 538"/>
                <a:gd name="T32" fmla="*/ 44 w 260"/>
                <a:gd name="T33" fmla="*/ 512 h 538"/>
                <a:gd name="T34" fmla="*/ 52 w 260"/>
                <a:gd name="T35" fmla="*/ 506 h 538"/>
                <a:gd name="T36" fmla="*/ 58 w 260"/>
                <a:gd name="T37" fmla="*/ 496 h 538"/>
                <a:gd name="T38" fmla="*/ 62 w 260"/>
                <a:gd name="T39" fmla="*/ 484 h 538"/>
                <a:gd name="T40" fmla="*/ 64 w 260"/>
                <a:gd name="T41" fmla="*/ 468 h 538"/>
                <a:gd name="T42" fmla="*/ 66 w 260"/>
                <a:gd name="T43" fmla="*/ 450 h 538"/>
                <a:gd name="T44" fmla="*/ 66 w 260"/>
                <a:gd name="T45" fmla="*/ 70 h 538"/>
                <a:gd name="T46" fmla="*/ 66 w 260"/>
                <a:gd name="T47" fmla="*/ 70 h 538"/>
                <a:gd name="T48" fmla="*/ 64 w 260"/>
                <a:gd name="T49" fmla="*/ 56 h 538"/>
                <a:gd name="T50" fmla="*/ 62 w 260"/>
                <a:gd name="T51" fmla="*/ 44 h 538"/>
                <a:gd name="T52" fmla="*/ 56 w 260"/>
                <a:gd name="T53" fmla="*/ 36 h 538"/>
                <a:gd name="T54" fmla="*/ 50 w 260"/>
                <a:gd name="T55" fmla="*/ 30 h 538"/>
                <a:gd name="T56" fmla="*/ 42 w 260"/>
                <a:gd name="T57" fmla="*/ 24 h 538"/>
                <a:gd name="T58" fmla="*/ 30 w 260"/>
                <a:gd name="T59" fmla="*/ 20 h 538"/>
                <a:gd name="T60" fmla="*/ 18 w 260"/>
                <a:gd name="T61" fmla="*/ 18 h 538"/>
                <a:gd name="T62" fmla="*/ 0 w 260"/>
                <a:gd name="T63" fmla="*/ 16 h 538"/>
                <a:gd name="T64" fmla="*/ 0 w 260"/>
                <a:gd name="T65" fmla="*/ 0 h 538"/>
                <a:gd name="T66" fmla="*/ 198 w 260"/>
                <a:gd name="T67" fmla="*/ 0 h 538"/>
                <a:gd name="T68" fmla="*/ 198 w 260"/>
                <a:gd name="T69" fmla="*/ 454 h 538"/>
                <a:gd name="T70" fmla="*/ 198 w 260"/>
                <a:gd name="T71" fmla="*/ 454 h 5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538"/>
                <a:gd name="T110" fmla="*/ 260 w 260"/>
                <a:gd name="T111" fmla="*/ 538 h 5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538">
                  <a:moveTo>
                    <a:pt x="198" y="454"/>
                  </a:moveTo>
                  <a:lnTo>
                    <a:pt x="198" y="454"/>
                  </a:lnTo>
                  <a:lnTo>
                    <a:pt x="198" y="472"/>
                  </a:lnTo>
                  <a:lnTo>
                    <a:pt x="200" y="486"/>
                  </a:lnTo>
                  <a:lnTo>
                    <a:pt x="204" y="496"/>
                  </a:lnTo>
                  <a:lnTo>
                    <a:pt x="210" y="504"/>
                  </a:lnTo>
                  <a:lnTo>
                    <a:pt x="220" y="512"/>
                  </a:lnTo>
                  <a:lnTo>
                    <a:pt x="230" y="516"/>
                  </a:lnTo>
                  <a:lnTo>
                    <a:pt x="244" y="520"/>
                  </a:lnTo>
                  <a:lnTo>
                    <a:pt x="260" y="522"/>
                  </a:lnTo>
                  <a:lnTo>
                    <a:pt x="260" y="538"/>
                  </a:lnTo>
                  <a:lnTo>
                    <a:pt x="4" y="538"/>
                  </a:lnTo>
                  <a:lnTo>
                    <a:pt x="4" y="520"/>
                  </a:lnTo>
                  <a:lnTo>
                    <a:pt x="20" y="520"/>
                  </a:lnTo>
                  <a:lnTo>
                    <a:pt x="34" y="516"/>
                  </a:lnTo>
                  <a:lnTo>
                    <a:pt x="44" y="512"/>
                  </a:lnTo>
                  <a:lnTo>
                    <a:pt x="52" y="506"/>
                  </a:lnTo>
                  <a:lnTo>
                    <a:pt x="58" y="496"/>
                  </a:lnTo>
                  <a:lnTo>
                    <a:pt x="62" y="484"/>
                  </a:lnTo>
                  <a:lnTo>
                    <a:pt x="64" y="468"/>
                  </a:lnTo>
                  <a:lnTo>
                    <a:pt x="66" y="450"/>
                  </a:lnTo>
                  <a:lnTo>
                    <a:pt x="66" y="70"/>
                  </a:lnTo>
                  <a:lnTo>
                    <a:pt x="64" y="56"/>
                  </a:lnTo>
                  <a:lnTo>
                    <a:pt x="62" y="44"/>
                  </a:lnTo>
                  <a:lnTo>
                    <a:pt x="56" y="36"/>
                  </a:lnTo>
                  <a:lnTo>
                    <a:pt x="50" y="30"/>
                  </a:lnTo>
                  <a:lnTo>
                    <a:pt x="42" y="24"/>
                  </a:lnTo>
                  <a:lnTo>
                    <a:pt x="30" y="20"/>
                  </a:lnTo>
                  <a:lnTo>
                    <a:pt x="18" y="18"/>
                  </a:lnTo>
                  <a:lnTo>
                    <a:pt x="0" y="16"/>
                  </a:lnTo>
                  <a:lnTo>
                    <a:pt x="0" y="0"/>
                  </a:lnTo>
                  <a:lnTo>
                    <a:pt x="198" y="0"/>
                  </a:lnTo>
                  <a:lnTo>
                    <a:pt x="198" y="454"/>
                  </a:lnTo>
                  <a:close/>
                </a:path>
              </a:pathLst>
            </a:custGeom>
            <a:solidFill>
              <a:srgbClr val="13694E"/>
            </a:solidFill>
            <a:ln w="9525">
              <a:noFill/>
              <a:round/>
              <a:headEnd/>
              <a:tailEnd/>
            </a:ln>
          </p:spPr>
          <p:txBody>
            <a:bodyPr>
              <a:prstTxWarp prst="textNoShape">
                <a:avLst/>
              </a:prstTxWarp>
            </a:bodyPr>
            <a:lstStyle/>
            <a:p>
              <a:endParaRPr lang="en-US"/>
            </a:p>
          </p:txBody>
        </p:sp>
        <p:sp>
          <p:nvSpPr>
            <p:cNvPr id="275503" name="Freeform 46"/>
            <p:cNvSpPr>
              <a:spLocks noEditPoints="1"/>
            </p:cNvSpPr>
            <p:nvPr/>
          </p:nvSpPr>
          <p:spPr bwMode="auto">
            <a:xfrm>
              <a:off x="3177" y="1591"/>
              <a:ext cx="412" cy="416"/>
            </a:xfrm>
            <a:custGeom>
              <a:avLst/>
              <a:gdLst>
                <a:gd name="T0" fmla="*/ 240 w 412"/>
                <a:gd name="T1" fmla="*/ 294 h 416"/>
                <a:gd name="T2" fmla="*/ 232 w 412"/>
                <a:gd name="T3" fmla="*/ 332 h 416"/>
                <a:gd name="T4" fmla="*/ 206 w 412"/>
                <a:gd name="T5" fmla="*/ 354 h 416"/>
                <a:gd name="T6" fmla="*/ 180 w 412"/>
                <a:gd name="T7" fmla="*/ 360 h 416"/>
                <a:gd name="T8" fmla="*/ 140 w 412"/>
                <a:gd name="T9" fmla="*/ 346 h 416"/>
                <a:gd name="T10" fmla="*/ 120 w 412"/>
                <a:gd name="T11" fmla="*/ 314 h 416"/>
                <a:gd name="T12" fmla="*/ 116 w 412"/>
                <a:gd name="T13" fmla="*/ 290 h 416"/>
                <a:gd name="T14" fmla="*/ 136 w 412"/>
                <a:gd name="T15" fmla="*/ 246 h 416"/>
                <a:gd name="T16" fmla="*/ 240 w 412"/>
                <a:gd name="T17" fmla="*/ 196 h 416"/>
                <a:gd name="T18" fmla="*/ 26 w 412"/>
                <a:gd name="T19" fmla="*/ 132 h 416"/>
                <a:gd name="T20" fmla="*/ 44 w 412"/>
                <a:gd name="T21" fmla="*/ 82 h 416"/>
                <a:gd name="T22" fmla="*/ 74 w 412"/>
                <a:gd name="T23" fmla="*/ 44 h 416"/>
                <a:gd name="T24" fmla="*/ 114 w 412"/>
                <a:gd name="T25" fmla="*/ 18 h 416"/>
                <a:gd name="T26" fmla="*/ 174 w 412"/>
                <a:gd name="T27" fmla="*/ 2 h 416"/>
                <a:gd name="T28" fmla="*/ 232 w 412"/>
                <a:gd name="T29" fmla="*/ 2 h 416"/>
                <a:gd name="T30" fmla="*/ 310 w 412"/>
                <a:gd name="T31" fmla="*/ 32 h 416"/>
                <a:gd name="T32" fmla="*/ 340 w 412"/>
                <a:gd name="T33" fmla="*/ 58 h 416"/>
                <a:gd name="T34" fmla="*/ 358 w 412"/>
                <a:gd name="T35" fmla="*/ 90 h 416"/>
                <a:gd name="T36" fmla="*/ 362 w 412"/>
                <a:gd name="T37" fmla="*/ 316 h 416"/>
                <a:gd name="T38" fmla="*/ 366 w 412"/>
                <a:gd name="T39" fmla="*/ 340 h 416"/>
                <a:gd name="T40" fmla="*/ 382 w 412"/>
                <a:gd name="T41" fmla="*/ 356 h 416"/>
                <a:gd name="T42" fmla="*/ 412 w 412"/>
                <a:gd name="T43" fmla="*/ 350 h 416"/>
                <a:gd name="T44" fmla="*/ 398 w 412"/>
                <a:gd name="T45" fmla="*/ 378 h 416"/>
                <a:gd name="T46" fmla="*/ 366 w 412"/>
                <a:gd name="T47" fmla="*/ 406 h 416"/>
                <a:gd name="T48" fmla="*/ 330 w 412"/>
                <a:gd name="T49" fmla="*/ 416 h 416"/>
                <a:gd name="T50" fmla="*/ 304 w 412"/>
                <a:gd name="T51" fmla="*/ 414 h 416"/>
                <a:gd name="T52" fmla="*/ 270 w 412"/>
                <a:gd name="T53" fmla="*/ 394 h 416"/>
                <a:gd name="T54" fmla="*/ 244 w 412"/>
                <a:gd name="T55" fmla="*/ 354 h 416"/>
                <a:gd name="T56" fmla="*/ 212 w 412"/>
                <a:gd name="T57" fmla="*/ 380 h 416"/>
                <a:gd name="T58" fmla="*/ 164 w 412"/>
                <a:gd name="T59" fmla="*/ 406 h 416"/>
                <a:gd name="T60" fmla="*/ 110 w 412"/>
                <a:gd name="T61" fmla="*/ 416 h 416"/>
                <a:gd name="T62" fmla="*/ 84 w 412"/>
                <a:gd name="T63" fmla="*/ 414 h 416"/>
                <a:gd name="T64" fmla="*/ 52 w 412"/>
                <a:gd name="T65" fmla="*/ 404 h 416"/>
                <a:gd name="T66" fmla="*/ 16 w 412"/>
                <a:gd name="T67" fmla="*/ 368 h 416"/>
                <a:gd name="T68" fmla="*/ 0 w 412"/>
                <a:gd name="T69" fmla="*/ 316 h 416"/>
                <a:gd name="T70" fmla="*/ 4 w 412"/>
                <a:gd name="T71" fmla="*/ 282 h 416"/>
                <a:gd name="T72" fmla="*/ 32 w 412"/>
                <a:gd name="T73" fmla="*/ 240 h 416"/>
                <a:gd name="T74" fmla="*/ 84 w 412"/>
                <a:gd name="T75" fmla="*/ 212 h 416"/>
                <a:gd name="T76" fmla="*/ 224 w 412"/>
                <a:gd name="T77" fmla="*/ 168 h 416"/>
                <a:gd name="T78" fmla="*/ 236 w 412"/>
                <a:gd name="T79" fmla="*/ 156 h 416"/>
                <a:gd name="T80" fmla="*/ 234 w 412"/>
                <a:gd name="T81" fmla="*/ 120 h 416"/>
                <a:gd name="T82" fmla="*/ 200 w 412"/>
                <a:gd name="T83" fmla="*/ 88 h 416"/>
                <a:gd name="T84" fmla="*/ 174 w 412"/>
                <a:gd name="T85" fmla="*/ 80 h 416"/>
                <a:gd name="T86" fmla="*/ 126 w 412"/>
                <a:gd name="T87" fmla="*/ 80 h 416"/>
                <a:gd name="T88" fmla="*/ 60 w 412"/>
                <a:gd name="T89" fmla="*/ 110 h 416"/>
                <a:gd name="T90" fmla="*/ 24 w 412"/>
                <a:gd name="T91" fmla="*/ 150 h 4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2"/>
                <a:gd name="T139" fmla="*/ 0 h 416"/>
                <a:gd name="T140" fmla="*/ 412 w 412"/>
                <a:gd name="T141" fmla="*/ 416 h 4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2" h="416">
                  <a:moveTo>
                    <a:pt x="240" y="196"/>
                  </a:moveTo>
                  <a:lnTo>
                    <a:pt x="240" y="294"/>
                  </a:lnTo>
                  <a:lnTo>
                    <a:pt x="240" y="308"/>
                  </a:lnTo>
                  <a:lnTo>
                    <a:pt x="236" y="320"/>
                  </a:lnTo>
                  <a:lnTo>
                    <a:pt x="232" y="332"/>
                  </a:lnTo>
                  <a:lnTo>
                    <a:pt x="226" y="342"/>
                  </a:lnTo>
                  <a:lnTo>
                    <a:pt x="216" y="350"/>
                  </a:lnTo>
                  <a:lnTo>
                    <a:pt x="206" y="354"/>
                  </a:lnTo>
                  <a:lnTo>
                    <a:pt x="194" y="358"/>
                  </a:lnTo>
                  <a:lnTo>
                    <a:pt x="180" y="360"/>
                  </a:lnTo>
                  <a:lnTo>
                    <a:pt x="164" y="358"/>
                  </a:lnTo>
                  <a:lnTo>
                    <a:pt x="152" y="354"/>
                  </a:lnTo>
                  <a:lnTo>
                    <a:pt x="140" y="346"/>
                  </a:lnTo>
                  <a:lnTo>
                    <a:pt x="132" y="338"/>
                  </a:lnTo>
                  <a:lnTo>
                    <a:pt x="124" y="326"/>
                  </a:lnTo>
                  <a:lnTo>
                    <a:pt x="120" y="314"/>
                  </a:lnTo>
                  <a:lnTo>
                    <a:pt x="116" y="302"/>
                  </a:lnTo>
                  <a:lnTo>
                    <a:pt x="116" y="290"/>
                  </a:lnTo>
                  <a:lnTo>
                    <a:pt x="120" y="272"/>
                  </a:lnTo>
                  <a:lnTo>
                    <a:pt x="126" y="258"/>
                  </a:lnTo>
                  <a:lnTo>
                    <a:pt x="136" y="246"/>
                  </a:lnTo>
                  <a:lnTo>
                    <a:pt x="148" y="238"/>
                  </a:lnTo>
                  <a:lnTo>
                    <a:pt x="240" y="196"/>
                  </a:lnTo>
                  <a:close/>
                  <a:moveTo>
                    <a:pt x="24" y="150"/>
                  </a:moveTo>
                  <a:lnTo>
                    <a:pt x="24" y="150"/>
                  </a:lnTo>
                  <a:lnTo>
                    <a:pt x="26" y="132"/>
                  </a:lnTo>
                  <a:lnTo>
                    <a:pt x="30" y="114"/>
                  </a:lnTo>
                  <a:lnTo>
                    <a:pt x="36" y="96"/>
                  </a:lnTo>
                  <a:lnTo>
                    <a:pt x="44" y="82"/>
                  </a:lnTo>
                  <a:lnTo>
                    <a:pt x="52" y="68"/>
                  </a:lnTo>
                  <a:lnTo>
                    <a:pt x="64" y="56"/>
                  </a:lnTo>
                  <a:lnTo>
                    <a:pt x="74" y="44"/>
                  </a:lnTo>
                  <a:lnTo>
                    <a:pt x="88" y="34"/>
                  </a:lnTo>
                  <a:lnTo>
                    <a:pt x="100" y="26"/>
                  </a:lnTo>
                  <a:lnTo>
                    <a:pt x="114" y="18"/>
                  </a:lnTo>
                  <a:lnTo>
                    <a:pt x="130" y="12"/>
                  </a:lnTo>
                  <a:lnTo>
                    <a:pt x="144" y="8"/>
                  </a:lnTo>
                  <a:lnTo>
                    <a:pt x="174" y="2"/>
                  </a:lnTo>
                  <a:lnTo>
                    <a:pt x="206" y="0"/>
                  </a:lnTo>
                  <a:lnTo>
                    <a:pt x="232" y="2"/>
                  </a:lnTo>
                  <a:lnTo>
                    <a:pt x="260" y="8"/>
                  </a:lnTo>
                  <a:lnTo>
                    <a:pt x="286" y="18"/>
                  </a:lnTo>
                  <a:lnTo>
                    <a:pt x="310" y="32"/>
                  </a:lnTo>
                  <a:lnTo>
                    <a:pt x="322" y="40"/>
                  </a:lnTo>
                  <a:lnTo>
                    <a:pt x="332" y="50"/>
                  </a:lnTo>
                  <a:lnTo>
                    <a:pt x="340" y="58"/>
                  </a:lnTo>
                  <a:lnTo>
                    <a:pt x="348" y="68"/>
                  </a:lnTo>
                  <a:lnTo>
                    <a:pt x="354" y="80"/>
                  </a:lnTo>
                  <a:lnTo>
                    <a:pt x="358" y="90"/>
                  </a:lnTo>
                  <a:lnTo>
                    <a:pt x="362" y="102"/>
                  </a:lnTo>
                  <a:lnTo>
                    <a:pt x="362" y="114"/>
                  </a:lnTo>
                  <a:lnTo>
                    <a:pt x="362" y="316"/>
                  </a:lnTo>
                  <a:lnTo>
                    <a:pt x="362" y="330"/>
                  </a:lnTo>
                  <a:lnTo>
                    <a:pt x="366" y="340"/>
                  </a:lnTo>
                  <a:lnTo>
                    <a:pt x="370" y="348"/>
                  </a:lnTo>
                  <a:lnTo>
                    <a:pt x="374" y="352"/>
                  </a:lnTo>
                  <a:lnTo>
                    <a:pt x="382" y="356"/>
                  </a:lnTo>
                  <a:lnTo>
                    <a:pt x="390" y="358"/>
                  </a:lnTo>
                  <a:lnTo>
                    <a:pt x="400" y="356"/>
                  </a:lnTo>
                  <a:lnTo>
                    <a:pt x="412" y="350"/>
                  </a:lnTo>
                  <a:lnTo>
                    <a:pt x="406" y="364"/>
                  </a:lnTo>
                  <a:lnTo>
                    <a:pt x="398" y="378"/>
                  </a:lnTo>
                  <a:lnTo>
                    <a:pt x="388" y="388"/>
                  </a:lnTo>
                  <a:lnTo>
                    <a:pt x="378" y="398"/>
                  </a:lnTo>
                  <a:lnTo>
                    <a:pt x="366" y="406"/>
                  </a:lnTo>
                  <a:lnTo>
                    <a:pt x="354" y="412"/>
                  </a:lnTo>
                  <a:lnTo>
                    <a:pt x="342" y="416"/>
                  </a:lnTo>
                  <a:lnTo>
                    <a:pt x="330" y="416"/>
                  </a:lnTo>
                  <a:lnTo>
                    <a:pt x="316" y="416"/>
                  </a:lnTo>
                  <a:lnTo>
                    <a:pt x="304" y="414"/>
                  </a:lnTo>
                  <a:lnTo>
                    <a:pt x="290" y="410"/>
                  </a:lnTo>
                  <a:lnTo>
                    <a:pt x="280" y="402"/>
                  </a:lnTo>
                  <a:lnTo>
                    <a:pt x="270" y="394"/>
                  </a:lnTo>
                  <a:lnTo>
                    <a:pt x="260" y="384"/>
                  </a:lnTo>
                  <a:lnTo>
                    <a:pt x="250" y="370"/>
                  </a:lnTo>
                  <a:lnTo>
                    <a:pt x="244" y="354"/>
                  </a:lnTo>
                  <a:lnTo>
                    <a:pt x="228" y="368"/>
                  </a:lnTo>
                  <a:lnTo>
                    <a:pt x="212" y="380"/>
                  </a:lnTo>
                  <a:lnTo>
                    <a:pt x="196" y="390"/>
                  </a:lnTo>
                  <a:lnTo>
                    <a:pt x="180" y="400"/>
                  </a:lnTo>
                  <a:lnTo>
                    <a:pt x="164" y="406"/>
                  </a:lnTo>
                  <a:lnTo>
                    <a:pt x="146" y="412"/>
                  </a:lnTo>
                  <a:lnTo>
                    <a:pt x="128" y="414"/>
                  </a:lnTo>
                  <a:lnTo>
                    <a:pt x="110" y="416"/>
                  </a:lnTo>
                  <a:lnTo>
                    <a:pt x="98" y="416"/>
                  </a:lnTo>
                  <a:lnTo>
                    <a:pt x="84" y="414"/>
                  </a:lnTo>
                  <a:lnTo>
                    <a:pt x="72" y="412"/>
                  </a:lnTo>
                  <a:lnTo>
                    <a:pt x="62" y="408"/>
                  </a:lnTo>
                  <a:lnTo>
                    <a:pt x="52" y="404"/>
                  </a:lnTo>
                  <a:lnTo>
                    <a:pt x="44" y="398"/>
                  </a:lnTo>
                  <a:lnTo>
                    <a:pt x="28" y="384"/>
                  </a:lnTo>
                  <a:lnTo>
                    <a:pt x="16" y="368"/>
                  </a:lnTo>
                  <a:lnTo>
                    <a:pt x="8" y="352"/>
                  </a:lnTo>
                  <a:lnTo>
                    <a:pt x="2" y="334"/>
                  </a:lnTo>
                  <a:lnTo>
                    <a:pt x="0" y="316"/>
                  </a:lnTo>
                  <a:lnTo>
                    <a:pt x="0" y="298"/>
                  </a:lnTo>
                  <a:lnTo>
                    <a:pt x="4" y="282"/>
                  </a:lnTo>
                  <a:lnTo>
                    <a:pt x="10" y="266"/>
                  </a:lnTo>
                  <a:lnTo>
                    <a:pt x="20" y="252"/>
                  </a:lnTo>
                  <a:lnTo>
                    <a:pt x="32" y="240"/>
                  </a:lnTo>
                  <a:lnTo>
                    <a:pt x="46" y="228"/>
                  </a:lnTo>
                  <a:lnTo>
                    <a:pt x="64" y="218"/>
                  </a:lnTo>
                  <a:lnTo>
                    <a:pt x="84" y="212"/>
                  </a:lnTo>
                  <a:lnTo>
                    <a:pt x="218" y="172"/>
                  </a:lnTo>
                  <a:lnTo>
                    <a:pt x="224" y="168"/>
                  </a:lnTo>
                  <a:lnTo>
                    <a:pt x="230" y="166"/>
                  </a:lnTo>
                  <a:lnTo>
                    <a:pt x="234" y="162"/>
                  </a:lnTo>
                  <a:lnTo>
                    <a:pt x="236" y="156"/>
                  </a:lnTo>
                  <a:lnTo>
                    <a:pt x="240" y="146"/>
                  </a:lnTo>
                  <a:lnTo>
                    <a:pt x="238" y="132"/>
                  </a:lnTo>
                  <a:lnTo>
                    <a:pt x="234" y="120"/>
                  </a:lnTo>
                  <a:lnTo>
                    <a:pt x="226" y="108"/>
                  </a:lnTo>
                  <a:lnTo>
                    <a:pt x="214" y="96"/>
                  </a:lnTo>
                  <a:lnTo>
                    <a:pt x="200" y="88"/>
                  </a:lnTo>
                  <a:lnTo>
                    <a:pt x="188" y="84"/>
                  </a:lnTo>
                  <a:lnTo>
                    <a:pt x="174" y="80"/>
                  </a:lnTo>
                  <a:lnTo>
                    <a:pt x="162" y="78"/>
                  </a:lnTo>
                  <a:lnTo>
                    <a:pt x="150" y="78"/>
                  </a:lnTo>
                  <a:lnTo>
                    <a:pt x="126" y="80"/>
                  </a:lnTo>
                  <a:lnTo>
                    <a:pt x="102" y="86"/>
                  </a:lnTo>
                  <a:lnTo>
                    <a:pt x="80" y="96"/>
                  </a:lnTo>
                  <a:lnTo>
                    <a:pt x="60" y="110"/>
                  </a:lnTo>
                  <a:lnTo>
                    <a:pt x="42" y="130"/>
                  </a:lnTo>
                  <a:lnTo>
                    <a:pt x="24" y="150"/>
                  </a:lnTo>
                  <a:close/>
                </a:path>
              </a:pathLst>
            </a:custGeom>
            <a:solidFill>
              <a:srgbClr val="13694E"/>
            </a:solidFill>
            <a:ln w="9525">
              <a:noFill/>
              <a:round/>
              <a:headEnd/>
              <a:tailEnd/>
            </a:ln>
          </p:spPr>
          <p:txBody>
            <a:bodyPr>
              <a:prstTxWarp prst="textNoShape">
                <a:avLst/>
              </a:prstTxWarp>
            </a:bodyPr>
            <a:lstStyle/>
            <a:p>
              <a:endParaRPr lang="en-US"/>
            </a:p>
          </p:txBody>
        </p:sp>
        <p:sp>
          <p:nvSpPr>
            <p:cNvPr id="275504" name="Freeform 47"/>
            <p:cNvSpPr>
              <a:spLocks/>
            </p:cNvSpPr>
            <p:nvPr/>
          </p:nvSpPr>
          <p:spPr bwMode="auto">
            <a:xfrm>
              <a:off x="2831" y="1589"/>
              <a:ext cx="380" cy="418"/>
            </a:xfrm>
            <a:custGeom>
              <a:avLst/>
              <a:gdLst>
                <a:gd name="T0" fmla="*/ 188 w 380"/>
                <a:gd name="T1" fmla="*/ 8 h 418"/>
                <a:gd name="T2" fmla="*/ 264 w 380"/>
                <a:gd name="T3" fmla="*/ 18 h 418"/>
                <a:gd name="T4" fmla="*/ 272 w 380"/>
                <a:gd name="T5" fmla="*/ 10 h 418"/>
                <a:gd name="T6" fmla="*/ 296 w 380"/>
                <a:gd name="T7" fmla="*/ 0 h 418"/>
                <a:gd name="T8" fmla="*/ 326 w 380"/>
                <a:gd name="T9" fmla="*/ 2 h 418"/>
                <a:gd name="T10" fmla="*/ 362 w 380"/>
                <a:gd name="T11" fmla="*/ 16 h 418"/>
                <a:gd name="T12" fmla="*/ 352 w 380"/>
                <a:gd name="T13" fmla="*/ 180 h 418"/>
                <a:gd name="T14" fmla="*/ 342 w 380"/>
                <a:gd name="T15" fmla="*/ 166 h 418"/>
                <a:gd name="T16" fmla="*/ 318 w 380"/>
                <a:gd name="T17" fmla="*/ 142 h 418"/>
                <a:gd name="T18" fmla="*/ 292 w 380"/>
                <a:gd name="T19" fmla="*/ 124 h 418"/>
                <a:gd name="T20" fmla="*/ 266 w 380"/>
                <a:gd name="T21" fmla="*/ 114 h 418"/>
                <a:gd name="T22" fmla="*/ 252 w 380"/>
                <a:gd name="T23" fmla="*/ 114 h 418"/>
                <a:gd name="T24" fmla="*/ 228 w 380"/>
                <a:gd name="T25" fmla="*/ 118 h 418"/>
                <a:gd name="T26" fmla="*/ 208 w 380"/>
                <a:gd name="T27" fmla="*/ 132 h 418"/>
                <a:gd name="T28" fmla="*/ 192 w 380"/>
                <a:gd name="T29" fmla="*/ 154 h 418"/>
                <a:gd name="T30" fmla="*/ 188 w 380"/>
                <a:gd name="T31" fmla="*/ 188 h 418"/>
                <a:gd name="T32" fmla="*/ 188 w 380"/>
                <a:gd name="T33" fmla="*/ 324 h 418"/>
                <a:gd name="T34" fmla="*/ 192 w 380"/>
                <a:gd name="T35" fmla="*/ 356 h 418"/>
                <a:gd name="T36" fmla="*/ 204 w 380"/>
                <a:gd name="T37" fmla="*/ 378 h 418"/>
                <a:gd name="T38" fmla="*/ 228 w 380"/>
                <a:gd name="T39" fmla="*/ 390 h 418"/>
                <a:gd name="T40" fmla="*/ 258 w 380"/>
                <a:gd name="T41" fmla="*/ 396 h 418"/>
                <a:gd name="T42" fmla="*/ 98 w 380"/>
                <a:gd name="T43" fmla="*/ 404 h 418"/>
                <a:gd name="T44" fmla="*/ 10 w 380"/>
                <a:gd name="T45" fmla="*/ 392 h 418"/>
                <a:gd name="T46" fmla="*/ 38 w 380"/>
                <a:gd name="T47" fmla="*/ 382 h 418"/>
                <a:gd name="T48" fmla="*/ 54 w 380"/>
                <a:gd name="T49" fmla="*/ 372 h 418"/>
                <a:gd name="T50" fmla="*/ 62 w 380"/>
                <a:gd name="T51" fmla="*/ 354 h 418"/>
                <a:gd name="T52" fmla="*/ 66 w 380"/>
                <a:gd name="T53" fmla="*/ 324 h 418"/>
                <a:gd name="T54" fmla="*/ 66 w 380"/>
                <a:gd name="T55" fmla="*/ 82 h 418"/>
                <a:gd name="T56" fmla="*/ 62 w 380"/>
                <a:gd name="T57" fmla="*/ 54 h 418"/>
                <a:gd name="T58" fmla="*/ 50 w 380"/>
                <a:gd name="T59" fmla="*/ 36 h 418"/>
                <a:gd name="T60" fmla="*/ 30 w 380"/>
                <a:gd name="T61" fmla="*/ 28 h 418"/>
                <a:gd name="T62" fmla="*/ 0 w 380"/>
                <a:gd name="T63" fmla="*/ 24 h 418"/>
                <a:gd name="T64" fmla="*/ 0 w 380"/>
                <a:gd name="T65" fmla="*/ 8 h 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418"/>
                <a:gd name="T101" fmla="*/ 380 w 380"/>
                <a:gd name="T102" fmla="*/ 418 h 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418">
                  <a:moveTo>
                    <a:pt x="0" y="8"/>
                  </a:moveTo>
                  <a:lnTo>
                    <a:pt x="188" y="8"/>
                  </a:lnTo>
                  <a:lnTo>
                    <a:pt x="188" y="112"/>
                  </a:lnTo>
                  <a:lnTo>
                    <a:pt x="264" y="18"/>
                  </a:lnTo>
                  <a:lnTo>
                    <a:pt x="272" y="10"/>
                  </a:lnTo>
                  <a:lnTo>
                    <a:pt x="284" y="4"/>
                  </a:lnTo>
                  <a:lnTo>
                    <a:pt x="296" y="0"/>
                  </a:lnTo>
                  <a:lnTo>
                    <a:pt x="310" y="0"/>
                  </a:lnTo>
                  <a:lnTo>
                    <a:pt x="326" y="2"/>
                  </a:lnTo>
                  <a:lnTo>
                    <a:pt x="344" y="6"/>
                  </a:lnTo>
                  <a:lnTo>
                    <a:pt x="362" y="16"/>
                  </a:lnTo>
                  <a:lnTo>
                    <a:pt x="380" y="28"/>
                  </a:lnTo>
                  <a:lnTo>
                    <a:pt x="352" y="180"/>
                  </a:lnTo>
                  <a:lnTo>
                    <a:pt x="342" y="166"/>
                  </a:lnTo>
                  <a:lnTo>
                    <a:pt x="330" y="152"/>
                  </a:lnTo>
                  <a:lnTo>
                    <a:pt x="318" y="142"/>
                  </a:lnTo>
                  <a:lnTo>
                    <a:pt x="304" y="132"/>
                  </a:lnTo>
                  <a:lnTo>
                    <a:pt x="292" y="124"/>
                  </a:lnTo>
                  <a:lnTo>
                    <a:pt x="278" y="118"/>
                  </a:lnTo>
                  <a:lnTo>
                    <a:pt x="266" y="114"/>
                  </a:lnTo>
                  <a:lnTo>
                    <a:pt x="252" y="114"/>
                  </a:lnTo>
                  <a:lnTo>
                    <a:pt x="240" y="114"/>
                  </a:lnTo>
                  <a:lnTo>
                    <a:pt x="228" y="118"/>
                  </a:lnTo>
                  <a:lnTo>
                    <a:pt x="218" y="124"/>
                  </a:lnTo>
                  <a:lnTo>
                    <a:pt x="208" y="132"/>
                  </a:lnTo>
                  <a:lnTo>
                    <a:pt x="200" y="142"/>
                  </a:lnTo>
                  <a:lnTo>
                    <a:pt x="192" y="154"/>
                  </a:lnTo>
                  <a:lnTo>
                    <a:pt x="188" y="170"/>
                  </a:lnTo>
                  <a:lnTo>
                    <a:pt x="188" y="188"/>
                  </a:lnTo>
                  <a:lnTo>
                    <a:pt x="188" y="324"/>
                  </a:lnTo>
                  <a:lnTo>
                    <a:pt x="188" y="342"/>
                  </a:lnTo>
                  <a:lnTo>
                    <a:pt x="192" y="356"/>
                  </a:lnTo>
                  <a:lnTo>
                    <a:pt x="198" y="368"/>
                  </a:lnTo>
                  <a:lnTo>
                    <a:pt x="204" y="378"/>
                  </a:lnTo>
                  <a:lnTo>
                    <a:pt x="216" y="384"/>
                  </a:lnTo>
                  <a:lnTo>
                    <a:pt x="228" y="390"/>
                  </a:lnTo>
                  <a:lnTo>
                    <a:pt x="242" y="394"/>
                  </a:lnTo>
                  <a:lnTo>
                    <a:pt x="258" y="396"/>
                  </a:lnTo>
                  <a:lnTo>
                    <a:pt x="258" y="418"/>
                  </a:lnTo>
                  <a:lnTo>
                    <a:pt x="98" y="404"/>
                  </a:lnTo>
                  <a:lnTo>
                    <a:pt x="4" y="410"/>
                  </a:lnTo>
                  <a:lnTo>
                    <a:pt x="10" y="392"/>
                  </a:lnTo>
                  <a:lnTo>
                    <a:pt x="38" y="382"/>
                  </a:lnTo>
                  <a:lnTo>
                    <a:pt x="48" y="378"/>
                  </a:lnTo>
                  <a:lnTo>
                    <a:pt x="54" y="372"/>
                  </a:lnTo>
                  <a:lnTo>
                    <a:pt x="60" y="364"/>
                  </a:lnTo>
                  <a:lnTo>
                    <a:pt x="62" y="354"/>
                  </a:lnTo>
                  <a:lnTo>
                    <a:pt x="64" y="342"/>
                  </a:lnTo>
                  <a:lnTo>
                    <a:pt x="66" y="324"/>
                  </a:lnTo>
                  <a:lnTo>
                    <a:pt x="66" y="82"/>
                  </a:lnTo>
                  <a:lnTo>
                    <a:pt x="64" y="66"/>
                  </a:lnTo>
                  <a:lnTo>
                    <a:pt x="62" y="54"/>
                  </a:lnTo>
                  <a:lnTo>
                    <a:pt x="58" y="44"/>
                  </a:lnTo>
                  <a:lnTo>
                    <a:pt x="50" y="36"/>
                  </a:lnTo>
                  <a:lnTo>
                    <a:pt x="42" y="32"/>
                  </a:lnTo>
                  <a:lnTo>
                    <a:pt x="30" y="28"/>
                  </a:lnTo>
                  <a:lnTo>
                    <a:pt x="18" y="26"/>
                  </a:lnTo>
                  <a:lnTo>
                    <a:pt x="0" y="24"/>
                  </a:lnTo>
                  <a:lnTo>
                    <a:pt x="0" y="8"/>
                  </a:lnTo>
                  <a:close/>
                </a:path>
              </a:pathLst>
            </a:custGeom>
            <a:solidFill>
              <a:srgbClr val="13694E"/>
            </a:solidFill>
            <a:ln w="9525">
              <a:noFill/>
              <a:round/>
              <a:headEnd/>
              <a:tailEnd/>
            </a:ln>
          </p:spPr>
          <p:txBody>
            <a:bodyPr>
              <a:prstTxWarp prst="textNoShape">
                <a:avLst/>
              </a:prstTxWarp>
            </a:bodyPr>
            <a:lstStyle/>
            <a:p>
              <a:endParaRPr lang="en-US"/>
            </a:p>
          </p:txBody>
        </p:sp>
        <p:sp>
          <p:nvSpPr>
            <p:cNvPr id="275505" name="Freeform 48"/>
            <p:cNvSpPr>
              <a:spLocks noEditPoints="1"/>
            </p:cNvSpPr>
            <p:nvPr/>
          </p:nvSpPr>
          <p:spPr bwMode="auto">
            <a:xfrm>
              <a:off x="3555" y="1467"/>
              <a:ext cx="486" cy="532"/>
            </a:xfrm>
            <a:custGeom>
              <a:avLst/>
              <a:gdLst>
                <a:gd name="T0" fmla="*/ 428 w 486"/>
                <a:gd name="T1" fmla="*/ 0 h 532"/>
                <a:gd name="T2" fmla="*/ 428 w 486"/>
                <a:gd name="T3" fmla="*/ 452 h 532"/>
                <a:gd name="T4" fmla="*/ 432 w 486"/>
                <a:gd name="T5" fmla="*/ 474 h 532"/>
                <a:gd name="T6" fmla="*/ 442 w 486"/>
                <a:gd name="T7" fmla="*/ 492 h 532"/>
                <a:gd name="T8" fmla="*/ 460 w 486"/>
                <a:gd name="T9" fmla="*/ 506 h 532"/>
                <a:gd name="T10" fmla="*/ 486 w 486"/>
                <a:gd name="T11" fmla="*/ 516 h 532"/>
                <a:gd name="T12" fmla="*/ 220 w 486"/>
                <a:gd name="T13" fmla="*/ 532 h 532"/>
                <a:gd name="T14" fmla="*/ 190 w 486"/>
                <a:gd name="T15" fmla="*/ 530 h 532"/>
                <a:gd name="T16" fmla="*/ 140 w 486"/>
                <a:gd name="T17" fmla="*/ 522 h 532"/>
                <a:gd name="T18" fmla="*/ 98 w 486"/>
                <a:gd name="T19" fmla="*/ 508 h 532"/>
                <a:gd name="T20" fmla="*/ 64 w 486"/>
                <a:gd name="T21" fmla="*/ 486 h 532"/>
                <a:gd name="T22" fmla="*/ 38 w 486"/>
                <a:gd name="T23" fmla="*/ 458 h 532"/>
                <a:gd name="T24" fmla="*/ 18 w 486"/>
                <a:gd name="T25" fmla="*/ 426 h 532"/>
                <a:gd name="T26" fmla="*/ 6 w 486"/>
                <a:gd name="T27" fmla="*/ 390 h 532"/>
                <a:gd name="T28" fmla="*/ 2 w 486"/>
                <a:gd name="T29" fmla="*/ 350 h 532"/>
                <a:gd name="T30" fmla="*/ 0 w 486"/>
                <a:gd name="T31" fmla="*/ 330 h 532"/>
                <a:gd name="T32" fmla="*/ 4 w 486"/>
                <a:gd name="T33" fmla="*/ 294 h 532"/>
                <a:gd name="T34" fmla="*/ 14 w 486"/>
                <a:gd name="T35" fmla="*/ 258 h 532"/>
                <a:gd name="T36" fmla="*/ 30 w 486"/>
                <a:gd name="T37" fmla="*/ 224 h 532"/>
                <a:gd name="T38" fmla="*/ 52 w 486"/>
                <a:gd name="T39" fmla="*/ 194 h 532"/>
                <a:gd name="T40" fmla="*/ 78 w 486"/>
                <a:gd name="T41" fmla="*/ 168 h 532"/>
                <a:gd name="T42" fmla="*/ 110 w 486"/>
                <a:gd name="T43" fmla="*/ 146 h 532"/>
                <a:gd name="T44" fmla="*/ 148 w 486"/>
                <a:gd name="T45" fmla="*/ 134 h 532"/>
                <a:gd name="T46" fmla="*/ 188 w 486"/>
                <a:gd name="T47" fmla="*/ 130 h 532"/>
                <a:gd name="T48" fmla="*/ 220 w 486"/>
                <a:gd name="T49" fmla="*/ 132 h 532"/>
                <a:gd name="T50" fmla="*/ 250 w 486"/>
                <a:gd name="T51" fmla="*/ 138 h 532"/>
                <a:gd name="T52" fmla="*/ 278 w 486"/>
                <a:gd name="T53" fmla="*/ 150 h 532"/>
                <a:gd name="T54" fmla="*/ 304 w 486"/>
                <a:gd name="T55" fmla="*/ 170 h 532"/>
                <a:gd name="T56" fmla="*/ 306 w 486"/>
                <a:gd name="T57" fmla="*/ 68 h 532"/>
                <a:gd name="T58" fmla="*/ 302 w 486"/>
                <a:gd name="T59" fmla="*/ 38 h 532"/>
                <a:gd name="T60" fmla="*/ 292 w 486"/>
                <a:gd name="T61" fmla="*/ 24 h 532"/>
                <a:gd name="T62" fmla="*/ 272 w 486"/>
                <a:gd name="T63" fmla="*/ 18 h 532"/>
                <a:gd name="T64" fmla="*/ 242 w 486"/>
                <a:gd name="T65" fmla="*/ 0 h 532"/>
                <a:gd name="T66" fmla="*/ 224 w 486"/>
                <a:gd name="T67" fmla="*/ 170 h 532"/>
                <a:gd name="T68" fmla="*/ 240 w 486"/>
                <a:gd name="T69" fmla="*/ 170 h 532"/>
                <a:gd name="T70" fmla="*/ 270 w 486"/>
                <a:gd name="T71" fmla="*/ 178 h 532"/>
                <a:gd name="T72" fmla="*/ 292 w 486"/>
                <a:gd name="T73" fmla="*/ 194 h 532"/>
                <a:gd name="T74" fmla="*/ 304 w 486"/>
                <a:gd name="T75" fmla="*/ 222 h 532"/>
                <a:gd name="T76" fmla="*/ 306 w 486"/>
                <a:gd name="T77" fmla="*/ 462 h 532"/>
                <a:gd name="T78" fmla="*/ 306 w 486"/>
                <a:gd name="T79" fmla="*/ 468 h 532"/>
                <a:gd name="T80" fmla="*/ 300 w 486"/>
                <a:gd name="T81" fmla="*/ 482 h 532"/>
                <a:gd name="T82" fmla="*/ 288 w 486"/>
                <a:gd name="T83" fmla="*/ 494 h 532"/>
                <a:gd name="T84" fmla="*/ 270 w 486"/>
                <a:gd name="T85" fmla="*/ 502 h 532"/>
                <a:gd name="T86" fmla="*/ 260 w 486"/>
                <a:gd name="T87" fmla="*/ 502 h 532"/>
                <a:gd name="T88" fmla="*/ 230 w 486"/>
                <a:gd name="T89" fmla="*/ 498 h 532"/>
                <a:gd name="T90" fmla="*/ 206 w 486"/>
                <a:gd name="T91" fmla="*/ 486 h 532"/>
                <a:gd name="T92" fmla="*/ 182 w 486"/>
                <a:gd name="T93" fmla="*/ 468 h 532"/>
                <a:gd name="T94" fmla="*/ 162 w 486"/>
                <a:gd name="T95" fmla="*/ 446 h 532"/>
                <a:gd name="T96" fmla="*/ 146 w 486"/>
                <a:gd name="T97" fmla="*/ 418 h 532"/>
                <a:gd name="T98" fmla="*/ 126 w 486"/>
                <a:gd name="T99" fmla="*/ 358 h 532"/>
                <a:gd name="T100" fmla="*/ 122 w 486"/>
                <a:gd name="T101" fmla="*/ 326 h 532"/>
                <a:gd name="T102" fmla="*/ 128 w 486"/>
                <a:gd name="T103" fmla="*/ 276 h 532"/>
                <a:gd name="T104" fmla="*/ 146 w 486"/>
                <a:gd name="T105" fmla="*/ 224 h 532"/>
                <a:gd name="T106" fmla="*/ 160 w 486"/>
                <a:gd name="T107" fmla="*/ 202 h 532"/>
                <a:gd name="T108" fmla="*/ 178 w 486"/>
                <a:gd name="T109" fmla="*/ 186 h 532"/>
                <a:gd name="T110" fmla="*/ 198 w 486"/>
                <a:gd name="T111" fmla="*/ 174 h 532"/>
                <a:gd name="T112" fmla="*/ 224 w 486"/>
                <a:gd name="T113" fmla="*/ 170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6"/>
                <a:gd name="T172" fmla="*/ 0 h 532"/>
                <a:gd name="T173" fmla="*/ 486 w 486"/>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6" h="532">
                  <a:moveTo>
                    <a:pt x="242" y="0"/>
                  </a:moveTo>
                  <a:lnTo>
                    <a:pt x="428" y="0"/>
                  </a:lnTo>
                  <a:lnTo>
                    <a:pt x="428" y="452"/>
                  </a:lnTo>
                  <a:lnTo>
                    <a:pt x="428" y="464"/>
                  </a:lnTo>
                  <a:lnTo>
                    <a:pt x="432" y="474"/>
                  </a:lnTo>
                  <a:lnTo>
                    <a:pt x="436" y="484"/>
                  </a:lnTo>
                  <a:lnTo>
                    <a:pt x="442" y="492"/>
                  </a:lnTo>
                  <a:lnTo>
                    <a:pt x="450" y="500"/>
                  </a:lnTo>
                  <a:lnTo>
                    <a:pt x="460" y="506"/>
                  </a:lnTo>
                  <a:lnTo>
                    <a:pt x="472" y="512"/>
                  </a:lnTo>
                  <a:lnTo>
                    <a:pt x="486" y="516"/>
                  </a:lnTo>
                  <a:lnTo>
                    <a:pt x="486" y="532"/>
                  </a:lnTo>
                  <a:lnTo>
                    <a:pt x="220" y="532"/>
                  </a:lnTo>
                  <a:lnTo>
                    <a:pt x="190" y="530"/>
                  </a:lnTo>
                  <a:lnTo>
                    <a:pt x="164" y="528"/>
                  </a:lnTo>
                  <a:lnTo>
                    <a:pt x="140" y="522"/>
                  </a:lnTo>
                  <a:lnTo>
                    <a:pt x="118" y="516"/>
                  </a:lnTo>
                  <a:lnTo>
                    <a:pt x="98" y="508"/>
                  </a:lnTo>
                  <a:lnTo>
                    <a:pt x="80" y="498"/>
                  </a:lnTo>
                  <a:lnTo>
                    <a:pt x="64" y="486"/>
                  </a:lnTo>
                  <a:lnTo>
                    <a:pt x="50" y="474"/>
                  </a:lnTo>
                  <a:lnTo>
                    <a:pt x="38" y="458"/>
                  </a:lnTo>
                  <a:lnTo>
                    <a:pt x="28" y="444"/>
                  </a:lnTo>
                  <a:lnTo>
                    <a:pt x="18" y="426"/>
                  </a:lnTo>
                  <a:lnTo>
                    <a:pt x="12" y="408"/>
                  </a:lnTo>
                  <a:lnTo>
                    <a:pt x="6" y="390"/>
                  </a:lnTo>
                  <a:lnTo>
                    <a:pt x="4" y="370"/>
                  </a:lnTo>
                  <a:lnTo>
                    <a:pt x="2" y="350"/>
                  </a:lnTo>
                  <a:lnTo>
                    <a:pt x="0" y="330"/>
                  </a:lnTo>
                  <a:lnTo>
                    <a:pt x="2" y="312"/>
                  </a:lnTo>
                  <a:lnTo>
                    <a:pt x="4" y="294"/>
                  </a:lnTo>
                  <a:lnTo>
                    <a:pt x="8" y="276"/>
                  </a:lnTo>
                  <a:lnTo>
                    <a:pt x="14" y="258"/>
                  </a:lnTo>
                  <a:lnTo>
                    <a:pt x="22" y="240"/>
                  </a:lnTo>
                  <a:lnTo>
                    <a:pt x="30" y="224"/>
                  </a:lnTo>
                  <a:lnTo>
                    <a:pt x="40" y="208"/>
                  </a:lnTo>
                  <a:lnTo>
                    <a:pt x="52" y="194"/>
                  </a:lnTo>
                  <a:lnTo>
                    <a:pt x="64" y="180"/>
                  </a:lnTo>
                  <a:lnTo>
                    <a:pt x="78" y="168"/>
                  </a:lnTo>
                  <a:lnTo>
                    <a:pt x="94" y="156"/>
                  </a:lnTo>
                  <a:lnTo>
                    <a:pt x="110" y="146"/>
                  </a:lnTo>
                  <a:lnTo>
                    <a:pt x="128" y="140"/>
                  </a:lnTo>
                  <a:lnTo>
                    <a:pt x="148" y="134"/>
                  </a:lnTo>
                  <a:lnTo>
                    <a:pt x="166" y="130"/>
                  </a:lnTo>
                  <a:lnTo>
                    <a:pt x="188" y="130"/>
                  </a:lnTo>
                  <a:lnTo>
                    <a:pt x="220" y="132"/>
                  </a:lnTo>
                  <a:lnTo>
                    <a:pt x="236" y="134"/>
                  </a:lnTo>
                  <a:lnTo>
                    <a:pt x="250" y="138"/>
                  </a:lnTo>
                  <a:lnTo>
                    <a:pt x="266" y="144"/>
                  </a:lnTo>
                  <a:lnTo>
                    <a:pt x="278" y="150"/>
                  </a:lnTo>
                  <a:lnTo>
                    <a:pt x="292" y="160"/>
                  </a:lnTo>
                  <a:lnTo>
                    <a:pt x="304" y="170"/>
                  </a:lnTo>
                  <a:lnTo>
                    <a:pt x="306" y="68"/>
                  </a:lnTo>
                  <a:lnTo>
                    <a:pt x="304" y="52"/>
                  </a:lnTo>
                  <a:lnTo>
                    <a:pt x="302" y="38"/>
                  </a:lnTo>
                  <a:lnTo>
                    <a:pt x="298" y="30"/>
                  </a:lnTo>
                  <a:lnTo>
                    <a:pt x="292" y="24"/>
                  </a:lnTo>
                  <a:lnTo>
                    <a:pt x="284" y="20"/>
                  </a:lnTo>
                  <a:lnTo>
                    <a:pt x="272" y="18"/>
                  </a:lnTo>
                  <a:lnTo>
                    <a:pt x="242" y="14"/>
                  </a:lnTo>
                  <a:lnTo>
                    <a:pt x="242" y="0"/>
                  </a:lnTo>
                  <a:close/>
                  <a:moveTo>
                    <a:pt x="224" y="170"/>
                  </a:moveTo>
                  <a:lnTo>
                    <a:pt x="224" y="170"/>
                  </a:lnTo>
                  <a:lnTo>
                    <a:pt x="240" y="170"/>
                  </a:lnTo>
                  <a:lnTo>
                    <a:pt x="256" y="172"/>
                  </a:lnTo>
                  <a:lnTo>
                    <a:pt x="270" y="178"/>
                  </a:lnTo>
                  <a:lnTo>
                    <a:pt x="282" y="184"/>
                  </a:lnTo>
                  <a:lnTo>
                    <a:pt x="292" y="194"/>
                  </a:lnTo>
                  <a:lnTo>
                    <a:pt x="300" y="206"/>
                  </a:lnTo>
                  <a:lnTo>
                    <a:pt x="304" y="222"/>
                  </a:lnTo>
                  <a:lnTo>
                    <a:pt x="306" y="242"/>
                  </a:lnTo>
                  <a:lnTo>
                    <a:pt x="306" y="462"/>
                  </a:lnTo>
                  <a:lnTo>
                    <a:pt x="306" y="468"/>
                  </a:lnTo>
                  <a:lnTo>
                    <a:pt x="304" y="476"/>
                  </a:lnTo>
                  <a:lnTo>
                    <a:pt x="300" y="482"/>
                  </a:lnTo>
                  <a:lnTo>
                    <a:pt x="294" y="490"/>
                  </a:lnTo>
                  <a:lnTo>
                    <a:pt x="288" y="494"/>
                  </a:lnTo>
                  <a:lnTo>
                    <a:pt x="280" y="500"/>
                  </a:lnTo>
                  <a:lnTo>
                    <a:pt x="270" y="502"/>
                  </a:lnTo>
                  <a:lnTo>
                    <a:pt x="260" y="502"/>
                  </a:lnTo>
                  <a:lnTo>
                    <a:pt x="244" y="502"/>
                  </a:lnTo>
                  <a:lnTo>
                    <a:pt x="230" y="498"/>
                  </a:lnTo>
                  <a:lnTo>
                    <a:pt x="218" y="492"/>
                  </a:lnTo>
                  <a:lnTo>
                    <a:pt x="206" y="486"/>
                  </a:lnTo>
                  <a:lnTo>
                    <a:pt x="194" y="478"/>
                  </a:lnTo>
                  <a:lnTo>
                    <a:pt x="182" y="468"/>
                  </a:lnTo>
                  <a:lnTo>
                    <a:pt x="172" y="458"/>
                  </a:lnTo>
                  <a:lnTo>
                    <a:pt x="162" y="446"/>
                  </a:lnTo>
                  <a:lnTo>
                    <a:pt x="154" y="432"/>
                  </a:lnTo>
                  <a:lnTo>
                    <a:pt x="146" y="418"/>
                  </a:lnTo>
                  <a:lnTo>
                    <a:pt x="134" y="390"/>
                  </a:lnTo>
                  <a:lnTo>
                    <a:pt x="126" y="358"/>
                  </a:lnTo>
                  <a:lnTo>
                    <a:pt x="122" y="326"/>
                  </a:lnTo>
                  <a:lnTo>
                    <a:pt x="124" y="302"/>
                  </a:lnTo>
                  <a:lnTo>
                    <a:pt x="128" y="276"/>
                  </a:lnTo>
                  <a:lnTo>
                    <a:pt x="134" y="250"/>
                  </a:lnTo>
                  <a:lnTo>
                    <a:pt x="146" y="224"/>
                  </a:lnTo>
                  <a:lnTo>
                    <a:pt x="152" y="214"/>
                  </a:lnTo>
                  <a:lnTo>
                    <a:pt x="160" y="202"/>
                  </a:lnTo>
                  <a:lnTo>
                    <a:pt x="168" y="194"/>
                  </a:lnTo>
                  <a:lnTo>
                    <a:pt x="178" y="186"/>
                  </a:lnTo>
                  <a:lnTo>
                    <a:pt x="188" y="178"/>
                  </a:lnTo>
                  <a:lnTo>
                    <a:pt x="198" y="174"/>
                  </a:lnTo>
                  <a:lnTo>
                    <a:pt x="210" y="170"/>
                  </a:lnTo>
                  <a:lnTo>
                    <a:pt x="224" y="170"/>
                  </a:lnTo>
                  <a:close/>
                </a:path>
              </a:pathLst>
            </a:custGeom>
            <a:solidFill>
              <a:srgbClr val="13694E"/>
            </a:solidFill>
            <a:ln w="9525">
              <a:noFill/>
              <a:round/>
              <a:headEnd/>
              <a:tailEnd/>
            </a:ln>
          </p:spPr>
          <p:txBody>
            <a:bodyPr>
              <a:prstTxWarp prst="textNoShape">
                <a:avLst/>
              </a:prstTxWarp>
            </a:bodyPr>
            <a:lstStyle/>
            <a:p>
              <a:endParaRPr lang="en-US"/>
            </a:p>
          </p:txBody>
        </p:sp>
      </p:grpSp>
      <p:pic>
        <p:nvPicPr>
          <p:cNvPr id="48" name="Picture 47">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7" name="Rectangle 5"/>
          <p:cNvSpPr>
            <a:spLocks noGrp="1" noChangeArrowheads="1"/>
          </p:cNvSpPr>
          <p:nvPr>
            <p:ph type="title"/>
          </p:nvPr>
        </p:nvSpPr>
        <p:spPr/>
        <p:txBody>
          <a:bodyPr/>
          <a:lstStyle/>
          <a:p>
            <a:r>
              <a:rPr lang="en-US" smtClean="0"/>
              <a:t>Colorado State University</a:t>
            </a:r>
            <a:endParaRPr lang="en-US"/>
          </a:p>
        </p:txBody>
      </p:sp>
      <p:sp>
        <p:nvSpPr>
          <p:cNvPr id="276488" name="Rectangle 6"/>
          <p:cNvSpPr>
            <a:spLocks noGrp="1" noChangeArrowheads="1"/>
          </p:cNvSpPr>
          <p:nvPr>
            <p:ph type="body" idx="1"/>
          </p:nvPr>
        </p:nvSpPr>
        <p:spPr/>
        <p:txBody>
          <a:bodyPr>
            <a:normAutofit lnSpcReduction="10000"/>
          </a:bodyPr>
          <a:lstStyle/>
          <a:p>
            <a:r>
              <a:rPr lang="en-US" smtClean="0"/>
              <a:t>Implemented KFS in July 2009</a:t>
            </a:r>
          </a:p>
          <a:p>
            <a:r>
              <a:rPr lang="en-US" smtClean="0"/>
              <a:t>Load HR data into KIM with a nightly batch</a:t>
            </a:r>
          </a:p>
          <a:p>
            <a:r>
              <a:rPr lang="en-US" smtClean="0"/>
              <a:t>Nightly comparison of HR data with KIM data to maintain consistency</a:t>
            </a:r>
          </a:p>
          <a:p>
            <a:r>
              <a:rPr lang="en-US" smtClean="0"/>
              <a:t>Deactivate – update the principal and set to inactive</a:t>
            </a:r>
          </a:p>
          <a:p>
            <a:r>
              <a:rPr lang="en-US" smtClean="0"/>
              <a:t>Report produced showing people deactivated that are in KFS approval roles so new principals can be assigned</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35" name="Rectangle 5"/>
          <p:cNvSpPr>
            <a:spLocks noGrp="1" noChangeArrowheads="1"/>
          </p:cNvSpPr>
          <p:nvPr>
            <p:ph type="title"/>
          </p:nvPr>
        </p:nvSpPr>
        <p:spPr/>
        <p:txBody>
          <a:bodyPr/>
          <a:lstStyle/>
          <a:p>
            <a:r>
              <a:rPr lang="en-US" smtClean="0"/>
              <a:t>Colorado State University</a:t>
            </a:r>
            <a:endParaRPr lang="en-US"/>
          </a:p>
        </p:txBody>
      </p:sp>
      <p:sp>
        <p:nvSpPr>
          <p:cNvPr id="278536" name="Rectangle 6"/>
          <p:cNvSpPr>
            <a:spLocks noGrp="1" noChangeArrowheads="1"/>
          </p:cNvSpPr>
          <p:nvPr>
            <p:ph type="body" idx="1"/>
          </p:nvPr>
        </p:nvSpPr>
        <p:spPr/>
        <p:txBody>
          <a:bodyPr/>
          <a:lstStyle/>
          <a:p>
            <a:r>
              <a:rPr lang="en-US" smtClean="0"/>
              <a:t>KFS users use the KIM screens for creating roles and assigning permissions and responsibilities</a:t>
            </a:r>
          </a:p>
          <a:p>
            <a:r>
              <a:rPr lang="en-US" smtClean="0"/>
              <a:t>EID used for principal name</a:t>
            </a:r>
          </a:p>
          <a:p>
            <a:r>
              <a:rPr lang="en-US" smtClean="0"/>
              <a:t>Banner CSU id as employee id </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83" name="Rectangle 5"/>
          <p:cNvSpPr>
            <a:spLocks noGrp="1" noChangeArrowheads="1"/>
          </p:cNvSpPr>
          <p:nvPr>
            <p:ph type="title"/>
          </p:nvPr>
        </p:nvSpPr>
        <p:spPr/>
        <p:txBody>
          <a:bodyPr/>
          <a:lstStyle/>
          <a:p>
            <a:r>
              <a:rPr lang="en-US" smtClean="0"/>
              <a:t>Future Plans</a:t>
            </a:r>
            <a:endParaRPr lang="en-US"/>
          </a:p>
        </p:txBody>
      </p:sp>
      <p:sp>
        <p:nvSpPr>
          <p:cNvPr id="280584" name="Rectangle 6"/>
          <p:cNvSpPr>
            <a:spLocks noGrp="1" noChangeArrowheads="1"/>
          </p:cNvSpPr>
          <p:nvPr>
            <p:ph type="body" idx="1"/>
          </p:nvPr>
        </p:nvSpPr>
        <p:spPr/>
        <p:txBody>
          <a:bodyPr/>
          <a:lstStyle/>
          <a:p>
            <a:r>
              <a:rPr lang="en-US" dirty="0" smtClean="0"/>
              <a:t>Plan to continue nightly batch synchronization as KIM implementation strategy</a:t>
            </a:r>
          </a:p>
          <a:p>
            <a:pPr lvl="1"/>
            <a:r>
              <a:rPr lang="en-US" dirty="0" smtClean="0"/>
              <a:t>HR</a:t>
            </a:r>
          </a:p>
          <a:p>
            <a:pPr lvl="1"/>
            <a:r>
              <a:rPr lang="en-US" dirty="0" smtClean="0"/>
              <a:t>Banner Student</a:t>
            </a:r>
          </a:p>
          <a:p>
            <a:r>
              <a:rPr lang="en-US" dirty="0" smtClean="0"/>
              <a:t>Planning to implement </a:t>
            </a:r>
            <a:r>
              <a:rPr lang="en-US" dirty="0" err="1" smtClean="0"/>
              <a:t>Kuali</a:t>
            </a:r>
            <a:r>
              <a:rPr lang="en-US" dirty="0" smtClean="0"/>
              <a:t> </a:t>
            </a:r>
            <a:r>
              <a:rPr lang="en-US" dirty="0" err="1" smtClean="0"/>
              <a:t>Coeus</a:t>
            </a:r>
            <a:endParaRPr lang="en-US" dirty="0" smtClean="0"/>
          </a:p>
          <a:p>
            <a:r>
              <a:rPr lang="en-US" dirty="0" smtClean="0"/>
              <a:t>At that point will unbundle </a:t>
            </a:r>
            <a:r>
              <a:rPr lang="en-US" dirty="0" err="1" smtClean="0"/>
              <a:t>Kuali</a:t>
            </a:r>
            <a:r>
              <a:rPr lang="en-US" dirty="0" smtClean="0"/>
              <a:t> Rice from KFS so both use a single standalone Rice instance</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627" name="Title 2"/>
          <p:cNvSpPr>
            <a:spLocks noGrp="1"/>
          </p:cNvSpPr>
          <p:nvPr>
            <p:ph type="title"/>
          </p:nvPr>
        </p:nvSpPr>
        <p:spPr/>
        <p:txBody>
          <a:bodyPr>
            <a:normAutofit fontScale="90000"/>
          </a:bodyPr>
          <a:lstStyle/>
          <a:p>
            <a:pPr eaLnBrk="1" hangingPunct="1"/>
            <a:r>
              <a:rPr lang="en-US" sz="4000" dirty="0"/>
              <a:t>Case Study: San Joaquin Delta College</a:t>
            </a:r>
          </a:p>
        </p:txBody>
      </p:sp>
      <p:sp>
        <p:nvSpPr>
          <p:cNvPr id="7" name="Rectangle 6"/>
          <p:cNvSpPr/>
          <p:nvPr/>
        </p:nvSpPr>
        <p:spPr>
          <a:xfrm>
            <a:off x="3124200" y="2743200"/>
            <a:ext cx="2678112" cy="219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282629" name="Picture 7"/>
          <p:cNvPicPr>
            <a:picLocks noChangeAspect="1"/>
          </p:cNvPicPr>
          <p:nvPr/>
        </p:nvPicPr>
        <p:blipFill>
          <a:blip r:embed="rId2"/>
          <a:srcRect/>
          <a:stretch>
            <a:fillRect/>
          </a:stretch>
        </p:blipFill>
        <p:spPr bwMode="auto">
          <a:xfrm>
            <a:off x="3581400" y="3048000"/>
            <a:ext cx="1803400" cy="1549400"/>
          </a:xfrm>
          <a:prstGeom prst="rect">
            <a:avLst/>
          </a:prstGeom>
          <a:noFill/>
          <a:ln w="9525">
            <a:noFill/>
            <a:miter lim="800000"/>
            <a:headEnd/>
            <a:tailEnd/>
          </a:ln>
        </p:spPr>
      </p:pic>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San Joaquin Delta College</a:t>
            </a:r>
            <a:endParaRPr lang="en-US" dirty="0"/>
          </a:p>
        </p:txBody>
      </p:sp>
      <p:sp>
        <p:nvSpPr>
          <p:cNvPr id="283655" name="Rectangle 6"/>
          <p:cNvSpPr>
            <a:spLocks noGrp="1" noChangeArrowheads="1"/>
          </p:cNvSpPr>
          <p:nvPr>
            <p:ph type="body" idx="1"/>
          </p:nvPr>
        </p:nvSpPr>
        <p:spPr/>
        <p:txBody>
          <a:bodyPr>
            <a:normAutofit fontScale="85000" lnSpcReduction="10000"/>
          </a:bodyPr>
          <a:lstStyle/>
          <a:p>
            <a:r>
              <a:rPr lang="en-US" smtClean="0"/>
              <a:t>Implemented KFS in July 2009</a:t>
            </a:r>
          </a:p>
          <a:p>
            <a:r>
              <a:rPr lang="en-US" smtClean="0"/>
              <a:t>Use a hybrid approach for identity data</a:t>
            </a:r>
          </a:p>
          <a:p>
            <a:pPr lvl="1"/>
            <a:r>
              <a:rPr lang="en-US" smtClean="0"/>
              <a:t>Principal id and entity id are populated with “College Id” the unique id at SJDC</a:t>
            </a:r>
          </a:p>
          <a:p>
            <a:pPr lvl="1"/>
            <a:r>
              <a:rPr lang="en-US" smtClean="0"/>
              <a:t>Have basic KIM records for this in KRIM_PRNCPL_T and KRIM_ENTITY_T</a:t>
            </a:r>
          </a:p>
          <a:p>
            <a:pPr lvl="1"/>
            <a:r>
              <a:rPr lang="en-US" smtClean="0"/>
              <a:t>Store system users in the KIM database</a:t>
            </a:r>
          </a:p>
          <a:p>
            <a:pPr lvl="1"/>
            <a:r>
              <a:rPr lang="en-US" smtClean="0"/>
              <a:t>Other users are pulled from LDAP via an overridden Identity Service</a:t>
            </a:r>
          </a:p>
          <a:p>
            <a:r>
              <a:rPr lang="en-US" smtClean="0"/>
              <a:t>Do not use KIM GUI screens</a:t>
            </a:r>
          </a:p>
          <a:p>
            <a:pPr lvl="1"/>
            <a:r>
              <a:rPr lang="en-US" smtClean="0"/>
              <a:t>Manually manage tables because of small number of users</a:t>
            </a:r>
          </a:p>
          <a:p>
            <a:pPr lvl="1"/>
            <a:endParaRPr lang="en-US"/>
          </a:p>
        </p:txBody>
      </p:sp>
      <p:sp>
        <p:nvSpPr>
          <p:cNvPr id="283650" name="Slide Number Placeholder 3"/>
          <p:cNvSpPr>
            <a:spLocks noGrp="1"/>
          </p:cNvSpPr>
          <p:nvPr>
            <p:ph type="sldNum" sz="quarter" idx="10"/>
          </p:nvPr>
        </p:nvSpPr>
        <p:spPr/>
        <p:txBody>
          <a:bodyPr/>
          <a:lstStyle/>
          <a:p>
            <a:fld id="{536F9074-67FF-DA4E-BF04-AED46AA36CC7}" type="slidenum">
              <a:rPr lang="en-US" smtClean="0">
                <a:sym typeface="Calibri" charset="0"/>
              </a:rPr>
              <a:pPr/>
              <a:t>119</a:t>
            </a:fld>
            <a:endParaRPr lang="en-US">
              <a:sym typeface="Calibri" charset="0"/>
            </a:endParaRPr>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7" name="Rectangle 5"/>
          <p:cNvSpPr>
            <a:spLocks noGrp="1" noChangeArrowheads="1"/>
          </p:cNvSpPr>
          <p:nvPr>
            <p:ph type="title"/>
          </p:nvPr>
        </p:nvSpPr>
        <p:spPr/>
        <p:txBody>
          <a:bodyPr/>
          <a:lstStyle/>
          <a:p>
            <a:pPr eaLnBrk="1" hangingPunct="1"/>
            <a:r>
              <a:rPr lang="en-US" dirty="0" smtClean="0"/>
              <a:t>Person</a:t>
            </a:r>
            <a:endParaRPr lang="en-US" dirty="0"/>
          </a:p>
        </p:txBody>
      </p:sp>
      <p:sp>
        <p:nvSpPr>
          <p:cNvPr id="97288" name="Rectangle 6"/>
          <p:cNvSpPr>
            <a:spLocks noGrp="1" noChangeArrowheads="1"/>
          </p:cNvSpPr>
          <p:nvPr>
            <p:ph idx="1"/>
          </p:nvPr>
        </p:nvSpPr>
        <p:spPr>
          <a:xfrm>
            <a:off x="457200" y="1600200"/>
            <a:ext cx="8229600" cy="4800600"/>
          </a:xfrm>
        </p:spPr>
        <p:txBody>
          <a:bodyPr>
            <a:normAutofit fontScale="92500" lnSpcReduction="10000"/>
          </a:bodyPr>
          <a:lstStyle/>
          <a:p>
            <a:pPr eaLnBrk="1" hangingPunct="1">
              <a:spcBef>
                <a:spcPct val="0"/>
              </a:spcBef>
            </a:pPr>
            <a:r>
              <a:rPr lang="en-US" sz="3200" dirty="0" smtClean="0"/>
              <a:t>Person is a simplified representation of a Principal and it’s related Entity</a:t>
            </a:r>
          </a:p>
          <a:p>
            <a:pPr eaLnBrk="1" hangingPunct="1">
              <a:spcBef>
                <a:spcPct val="0"/>
              </a:spcBef>
            </a:pPr>
            <a:r>
              <a:rPr lang="en-US" dirty="0" smtClean="0"/>
              <a:t>Includes only the “default” values for various entity attributes, including:</a:t>
            </a:r>
          </a:p>
          <a:p>
            <a:pPr lvl="1">
              <a:spcBef>
                <a:spcPct val="0"/>
              </a:spcBef>
            </a:pPr>
            <a:r>
              <a:rPr lang="en-US" sz="2800" dirty="0" smtClean="0"/>
              <a:t>Default name</a:t>
            </a:r>
          </a:p>
          <a:p>
            <a:pPr lvl="1">
              <a:spcBef>
                <a:spcPct val="0"/>
              </a:spcBef>
            </a:pPr>
            <a:r>
              <a:rPr lang="en-US" dirty="0" smtClean="0"/>
              <a:t>Default email address</a:t>
            </a:r>
          </a:p>
          <a:p>
            <a:pPr lvl="1">
              <a:spcBef>
                <a:spcPct val="0"/>
              </a:spcBef>
            </a:pPr>
            <a:r>
              <a:rPr lang="en-US" sz="2800" dirty="0" smtClean="0"/>
              <a:t>Default phone number</a:t>
            </a:r>
          </a:p>
          <a:p>
            <a:pPr lvl="1">
              <a:spcBef>
                <a:spcPct val="0"/>
              </a:spcBef>
            </a:pPr>
            <a:r>
              <a:rPr lang="en-US" dirty="0" smtClean="0"/>
              <a:t>Default affiliation</a:t>
            </a:r>
          </a:p>
          <a:p>
            <a:pPr lvl="1">
              <a:spcBef>
                <a:spcPct val="0"/>
              </a:spcBef>
            </a:pPr>
            <a:r>
              <a:rPr lang="en-US" sz="2800" dirty="0" smtClean="0"/>
              <a:t>Etc.</a:t>
            </a:r>
          </a:p>
          <a:p>
            <a:pPr>
              <a:spcBef>
                <a:spcPct val="0"/>
              </a:spcBef>
            </a:pPr>
            <a:r>
              <a:rPr lang="en-US" sz="3200" dirty="0" smtClean="0"/>
              <a:t>It exists to </a:t>
            </a:r>
            <a:r>
              <a:rPr lang="en-US" dirty="0" smtClean="0"/>
              <a:t>provide a more streamlined representation of the Entity and Principal data model for API clients to work with</a:t>
            </a:r>
            <a:endParaRPr lang="en-US" sz="3200"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703" name="Rectangle 5"/>
          <p:cNvSpPr>
            <a:spLocks noGrp="1" noChangeArrowheads="1"/>
          </p:cNvSpPr>
          <p:nvPr>
            <p:ph type="title"/>
          </p:nvPr>
        </p:nvSpPr>
        <p:spPr/>
        <p:txBody>
          <a:bodyPr/>
          <a:lstStyle/>
          <a:p>
            <a:r>
              <a:rPr lang="en-US" smtClean="0"/>
              <a:t>Future Plans</a:t>
            </a:r>
            <a:endParaRPr lang="en-US"/>
          </a:p>
        </p:txBody>
      </p:sp>
      <p:sp>
        <p:nvSpPr>
          <p:cNvPr id="285704" name="Rectangle 6"/>
          <p:cNvSpPr>
            <a:spLocks noGrp="1" noChangeArrowheads="1"/>
          </p:cNvSpPr>
          <p:nvPr>
            <p:ph type="body" idx="1"/>
          </p:nvPr>
        </p:nvSpPr>
        <p:spPr/>
        <p:txBody>
          <a:bodyPr/>
          <a:lstStyle/>
          <a:p>
            <a:r>
              <a:rPr lang="en-US" smtClean="0"/>
              <a:t>For next release of KFS implementation, plan on switching to a model more similar to CSU</a:t>
            </a:r>
          </a:p>
          <a:p>
            <a:r>
              <a:rPr lang="en-US" smtClean="0"/>
              <a:t>Would like to make KIM the “master” for data and duplicate from KIM to LDAP system</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747" name="Title 2"/>
          <p:cNvSpPr>
            <a:spLocks noGrp="1"/>
          </p:cNvSpPr>
          <p:nvPr>
            <p:ph type="title"/>
          </p:nvPr>
        </p:nvSpPr>
        <p:spPr/>
        <p:txBody>
          <a:bodyPr>
            <a:normAutofit fontScale="90000"/>
          </a:bodyPr>
          <a:lstStyle/>
          <a:p>
            <a:pPr eaLnBrk="1" hangingPunct="1"/>
            <a:r>
              <a:rPr lang="en-US" sz="4000" dirty="0"/>
              <a:t>Case Study: The University of Arizona</a:t>
            </a:r>
          </a:p>
        </p:txBody>
      </p:sp>
      <p:sp>
        <p:nvSpPr>
          <p:cNvPr id="7" name="Rectangle 6"/>
          <p:cNvSpPr/>
          <p:nvPr/>
        </p:nvSpPr>
        <p:spPr>
          <a:xfrm>
            <a:off x="3200400" y="2895600"/>
            <a:ext cx="2678112" cy="219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287749" name="Picture 7" descr="ArizonaLogo.jpg"/>
          <p:cNvPicPr>
            <a:picLocks noChangeAspect="1"/>
          </p:cNvPicPr>
          <p:nvPr/>
        </p:nvPicPr>
        <p:blipFill>
          <a:blip r:embed="rId2"/>
          <a:srcRect/>
          <a:stretch>
            <a:fillRect/>
          </a:stretch>
        </p:blipFill>
        <p:spPr bwMode="auto">
          <a:xfrm>
            <a:off x="3973512" y="3492500"/>
            <a:ext cx="1158875" cy="1198563"/>
          </a:xfrm>
          <a:prstGeom prst="rect">
            <a:avLst/>
          </a:prstGeom>
          <a:noFill/>
          <a:ln w="9525">
            <a:noFill/>
            <a:miter lim="800000"/>
            <a:headEnd/>
            <a:tailEnd/>
          </a:ln>
        </p:spPr>
      </p:pic>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University of Arizona</a:t>
            </a:r>
            <a:endParaRPr lang="en-US" dirty="0"/>
          </a:p>
        </p:txBody>
      </p:sp>
      <p:sp>
        <p:nvSpPr>
          <p:cNvPr id="288775" name="Rectangle 6"/>
          <p:cNvSpPr>
            <a:spLocks noGrp="1" noChangeArrowheads="1"/>
          </p:cNvSpPr>
          <p:nvPr>
            <p:ph type="body" idx="1"/>
          </p:nvPr>
        </p:nvSpPr>
        <p:spPr>
          <a:xfrm>
            <a:off x="457200" y="1600200"/>
            <a:ext cx="8229600" cy="4802912"/>
          </a:xfrm>
        </p:spPr>
        <p:txBody>
          <a:bodyPr>
            <a:normAutofit fontScale="92500"/>
          </a:bodyPr>
          <a:lstStyle/>
          <a:p>
            <a:r>
              <a:rPr lang="en-US" dirty="0" smtClean="0"/>
              <a:t>Working on a KFS implementation</a:t>
            </a:r>
          </a:p>
          <a:p>
            <a:r>
              <a:rPr lang="en-US" dirty="0" smtClean="0"/>
              <a:t>UA </a:t>
            </a:r>
            <a:r>
              <a:rPr lang="en-US" dirty="0" err="1" smtClean="0"/>
              <a:t>netid</a:t>
            </a:r>
            <a:r>
              <a:rPr lang="en-US" dirty="0" smtClean="0"/>
              <a:t> is used for authentication</a:t>
            </a:r>
          </a:p>
          <a:p>
            <a:r>
              <a:rPr lang="en-US" dirty="0" smtClean="0"/>
              <a:t>Identity information is available in UA’s Enterprise Directory Service (EDS)</a:t>
            </a:r>
          </a:p>
          <a:p>
            <a:r>
              <a:rPr lang="en-US" dirty="0" smtClean="0"/>
              <a:t>Connect to EDS using Spring LDAP and overriding the KIM </a:t>
            </a:r>
            <a:r>
              <a:rPr lang="en-US" dirty="0" err="1" smtClean="0"/>
              <a:t>IdentityService</a:t>
            </a:r>
            <a:endParaRPr lang="en-US" dirty="0" smtClean="0"/>
          </a:p>
          <a:p>
            <a:pPr lvl="1"/>
            <a:r>
              <a:rPr lang="en-US" dirty="0" smtClean="0"/>
              <a:t>This is the LDAP integration that we discussed earlier</a:t>
            </a:r>
          </a:p>
          <a:p>
            <a:r>
              <a:rPr lang="en-US" dirty="0" smtClean="0"/>
              <a:t>In order to use the KIM GUI’s properly, the </a:t>
            </a:r>
            <a:r>
              <a:rPr lang="en-US" dirty="0" err="1" smtClean="0"/>
              <a:t>UIDocumentService</a:t>
            </a:r>
            <a:r>
              <a:rPr lang="en-US" dirty="0" smtClean="0"/>
              <a:t> is also overridden</a:t>
            </a:r>
          </a:p>
          <a:p>
            <a:pPr lvl="1"/>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huskies.jpg"/>
          <p:cNvPicPr>
            <a:picLocks noChangeAspect="1"/>
          </p:cNvPicPr>
          <p:nvPr/>
        </p:nvPicPr>
        <p:blipFill>
          <a:blip r:embed="rId3"/>
          <a:stretch>
            <a:fillRect/>
          </a:stretch>
        </p:blipFill>
        <p:spPr>
          <a:xfrm>
            <a:off x="2771800" y="1916832"/>
            <a:ext cx="3128169" cy="3598298"/>
          </a:xfrm>
          <a:prstGeom prst="rect">
            <a:avLst/>
          </a:prstGeom>
        </p:spPr>
      </p:pic>
      <p:sp>
        <p:nvSpPr>
          <p:cNvPr id="7" name="Rounded Rectangle 6"/>
          <p:cNvSpPr/>
          <p:nvPr/>
        </p:nvSpPr>
        <p:spPr>
          <a:xfrm>
            <a:off x="-1651132" y="118872"/>
            <a:ext cx="9865096" cy="1161288"/>
          </a:xfrm>
          <a:prstGeom prst="roundRect">
            <a:avLst/>
          </a:prstGeom>
          <a:solidFill>
            <a:srgbClr val="53417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t>Case Study: University of Washington</a:t>
            </a:r>
            <a:endParaRPr lang="en-US" dirty="0"/>
          </a:p>
        </p:txBody>
      </p:sp>
      <p:pic>
        <p:nvPicPr>
          <p:cNvPr id="6" name="Picture 5">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University of Washington</a:t>
            </a:r>
            <a:endParaRPr lang="en-US" dirty="0"/>
          </a:p>
        </p:txBody>
      </p:sp>
      <p:sp>
        <p:nvSpPr>
          <p:cNvPr id="288775" name="Rectangle 6"/>
          <p:cNvSpPr>
            <a:spLocks noGrp="1" noChangeArrowheads="1"/>
          </p:cNvSpPr>
          <p:nvPr>
            <p:ph type="body" idx="1"/>
          </p:nvPr>
        </p:nvSpPr>
        <p:spPr/>
        <p:txBody>
          <a:bodyPr>
            <a:normAutofit/>
          </a:bodyPr>
          <a:lstStyle/>
          <a:p>
            <a:r>
              <a:rPr lang="en-US" dirty="0" smtClean="0"/>
              <a:t>Integration with .NET</a:t>
            </a:r>
          </a:p>
          <a:p>
            <a:r>
              <a:rPr lang="en-US" dirty="0" smtClean="0"/>
              <a:t>Completed a proof of concept</a:t>
            </a:r>
          </a:p>
          <a:p>
            <a:r>
              <a:rPr lang="en-US" dirty="0" smtClean="0"/>
              <a:t>Future plans for Rice, KFS, Kuali Student</a:t>
            </a:r>
          </a:p>
          <a:p>
            <a:r>
              <a:rPr lang="en-US" dirty="0" smtClean="0"/>
              <a:t>Existing Homegrown systems</a:t>
            </a:r>
          </a:p>
          <a:p>
            <a:r>
              <a:rPr lang="en-US" dirty="0" smtClean="0"/>
              <a:t>Several integration points</a:t>
            </a:r>
          </a:p>
          <a:p>
            <a:endParaRPr lang="en-US" dirty="0" smtClean="0"/>
          </a:p>
          <a:p>
            <a:pPr lvl="1"/>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University of Washington</a:t>
            </a:r>
            <a:endParaRPr lang="en-US" dirty="0"/>
          </a:p>
        </p:txBody>
      </p:sp>
      <p:sp>
        <p:nvSpPr>
          <p:cNvPr id="288775" name="Rectangle 6"/>
          <p:cNvSpPr>
            <a:spLocks noGrp="1" noChangeArrowheads="1"/>
          </p:cNvSpPr>
          <p:nvPr>
            <p:ph type="body" idx="1"/>
          </p:nvPr>
        </p:nvSpPr>
        <p:spPr/>
        <p:txBody>
          <a:bodyPr>
            <a:normAutofit/>
          </a:bodyPr>
          <a:lstStyle/>
          <a:p>
            <a:r>
              <a:rPr lang="en-US" dirty="0" smtClean="0"/>
              <a:t>LDAP integration</a:t>
            </a:r>
          </a:p>
          <a:p>
            <a:r>
              <a:rPr lang="en-US" dirty="0" smtClean="0"/>
              <a:t>KIM integration with home-grown system</a:t>
            </a:r>
          </a:p>
          <a:p>
            <a:r>
              <a:rPr lang="en-US" dirty="0" smtClean="0"/>
              <a:t>Hybrid solution</a:t>
            </a:r>
          </a:p>
          <a:p>
            <a:r>
              <a:rPr lang="en-US" dirty="0" smtClean="0"/>
              <a:t>Secure web services</a:t>
            </a:r>
          </a:p>
          <a:p>
            <a:r>
              <a:rPr lang="en-US" dirty="0" smtClean="0"/>
              <a:t>Source control and build process</a:t>
            </a:r>
          </a:p>
          <a:p>
            <a:pPr lvl="1"/>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University of Washington</a:t>
            </a:r>
            <a:endParaRPr lang="en-US" dirty="0"/>
          </a:p>
        </p:txBody>
      </p:sp>
      <p:sp>
        <p:nvSpPr>
          <p:cNvPr id="288775" name="Rectangle 6"/>
          <p:cNvSpPr>
            <a:spLocks noGrp="1" noChangeArrowheads="1"/>
          </p:cNvSpPr>
          <p:nvPr>
            <p:ph type="body" idx="1"/>
          </p:nvPr>
        </p:nvSpPr>
        <p:spPr>
          <a:xfrm>
            <a:off x="179512" y="1412776"/>
            <a:ext cx="8784976" cy="5256584"/>
          </a:xfrm>
          <a:solidFill>
            <a:schemeClr val="bg1"/>
          </a:solidFill>
          <a:ln>
            <a:solidFill>
              <a:schemeClr val="bg1"/>
            </a:solidFill>
          </a:ln>
        </p:spPr>
        <p:txBody>
          <a:bodyPr>
            <a:normAutofit/>
          </a:bodyPr>
          <a:lstStyle/>
          <a:p>
            <a:pPr lvl="1">
              <a:buNone/>
            </a:pPr>
            <a:endParaRPr lang="en-US" dirty="0"/>
          </a:p>
        </p:txBody>
      </p:sp>
      <p:sp>
        <p:nvSpPr>
          <p:cNvPr id="5" name="Rectangle 4"/>
          <p:cNvSpPr/>
          <p:nvPr/>
        </p:nvSpPr>
        <p:spPr>
          <a:xfrm>
            <a:off x="395536" y="1556792"/>
            <a:ext cx="2952328" cy="504056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TextBox 5"/>
          <p:cNvSpPr txBox="1"/>
          <p:nvPr/>
        </p:nvSpPr>
        <p:spPr>
          <a:xfrm>
            <a:off x="395536" y="2852936"/>
            <a:ext cx="1584176" cy="646331"/>
          </a:xfrm>
          <a:prstGeom prst="rect">
            <a:avLst/>
          </a:prstGeom>
          <a:noFill/>
        </p:spPr>
        <p:txBody>
          <a:bodyPr wrap="square" rtlCol="0">
            <a:spAutoFit/>
          </a:bodyPr>
          <a:lstStyle/>
          <a:p>
            <a:r>
              <a:rPr lang="en-US" b="1" dirty="0" smtClean="0"/>
              <a:t>Kuali App Server</a:t>
            </a:r>
            <a:endParaRPr lang="en-US" b="1" dirty="0"/>
          </a:p>
        </p:txBody>
      </p:sp>
      <p:sp>
        <p:nvSpPr>
          <p:cNvPr id="13" name="Rectangle 12"/>
          <p:cNvSpPr/>
          <p:nvPr/>
        </p:nvSpPr>
        <p:spPr>
          <a:xfrm>
            <a:off x="4572000" y="2492896"/>
            <a:ext cx="2304256" cy="1584176"/>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Astra</a:t>
            </a:r>
            <a:endParaRPr lang="en-US" b="1" dirty="0">
              <a:solidFill>
                <a:schemeClr val="tx1"/>
              </a:solidFill>
            </a:endParaRPr>
          </a:p>
        </p:txBody>
      </p:sp>
      <p:sp>
        <p:nvSpPr>
          <p:cNvPr id="14" name="Rectangle 13"/>
          <p:cNvSpPr/>
          <p:nvPr/>
        </p:nvSpPr>
        <p:spPr>
          <a:xfrm>
            <a:off x="4572000" y="1772816"/>
            <a:ext cx="2304256" cy="57606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LDAP</a:t>
            </a:r>
            <a:endParaRPr lang="en-US" b="1" dirty="0">
              <a:solidFill>
                <a:schemeClr val="tx1"/>
              </a:solidFill>
            </a:endParaRPr>
          </a:p>
        </p:txBody>
      </p:sp>
      <p:sp>
        <p:nvSpPr>
          <p:cNvPr id="15" name="Rectangle 14"/>
          <p:cNvSpPr/>
          <p:nvPr/>
        </p:nvSpPr>
        <p:spPr>
          <a:xfrm>
            <a:off x="4572000" y="4221088"/>
            <a:ext cx="2304256" cy="36004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UW Org WS</a:t>
            </a:r>
            <a:endParaRPr lang="en-US" b="1" dirty="0">
              <a:solidFill>
                <a:schemeClr val="tx1"/>
              </a:solidFill>
            </a:endParaRPr>
          </a:p>
        </p:txBody>
      </p:sp>
      <p:sp>
        <p:nvSpPr>
          <p:cNvPr id="16" name="Rectangle 15"/>
          <p:cNvSpPr/>
          <p:nvPr/>
        </p:nvSpPr>
        <p:spPr>
          <a:xfrm>
            <a:off x="4572000" y="4725144"/>
            <a:ext cx="2304256" cy="113042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SAGE</a:t>
            </a:r>
            <a:endParaRPr lang="en-US" b="1" dirty="0">
              <a:solidFill>
                <a:schemeClr val="tx1"/>
              </a:solidFill>
            </a:endParaRPr>
          </a:p>
        </p:txBody>
      </p:sp>
      <p:sp>
        <p:nvSpPr>
          <p:cNvPr id="17" name="Rounded Rectangle 16"/>
          <p:cNvSpPr/>
          <p:nvPr/>
        </p:nvSpPr>
        <p:spPr>
          <a:xfrm>
            <a:off x="1547664" y="2438890"/>
            <a:ext cx="2304256" cy="36004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UW Security Handler</a:t>
            </a:r>
            <a:endParaRPr lang="en-US" dirty="0"/>
          </a:p>
        </p:txBody>
      </p:sp>
      <p:sp>
        <p:nvSpPr>
          <p:cNvPr id="18" name="Rounded Rectangle 17"/>
          <p:cNvSpPr/>
          <p:nvPr/>
        </p:nvSpPr>
        <p:spPr>
          <a:xfrm>
            <a:off x="1547664" y="1844824"/>
            <a:ext cx="2232248" cy="36004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UW Entity Service</a:t>
            </a:r>
            <a:endParaRPr lang="en-US" dirty="0"/>
          </a:p>
        </p:txBody>
      </p:sp>
      <p:sp>
        <p:nvSpPr>
          <p:cNvPr id="19" name="Rounded Rectangle 18"/>
          <p:cNvSpPr/>
          <p:nvPr/>
        </p:nvSpPr>
        <p:spPr>
          <a:xfrm>
            <a:off x="1547664" y="3032956"/>
            <a:ext cx="2304256" cy="36004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none" lIns="91440" rIns="0" rtlCol="0" anchor="ctr"/>
          <a:lstStyle/>
          <a:p>
            <a:pPr algn="ctr"/>
            <a:r>
              <a:rPr lang="en-US" dirty="0" smtClean="0"/>
              <a:t>UW KIM  Group Service</a:t>
            </a:r>
            <a:endParaRPr lang="en-US" dirty="0"/>
          </a:p>
        </p:txBody>
      </p:sp>
      <p:sp>
        <p:nvSpPr>
          <p:cNvPr id="20" name="Rounded Rectangle 19"/>
          <p:cNvSpPr/>
          <p:nvPr/>
        </p:nvSpPr>
        <p:spPr>
          <a:xfrm>
            <a:off x="1547664" y="3627022"/>
            <a:ext cx="2304256" cy="36004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UW KIM Role Service</a:t>
            </a:r>
            <a:endParaRPr lang="en-US" dirty="0"/>
          </a:p>
        </p:txBody>
      </p:sp>
      <p:sp>
        <p:nvSpPr>
          <p:cNvPr id="21" name="Rounded Rectangle 20"/>
          <p:cNvSpPr/>
          <p:nvPr/>
        </p:nvSpPr>
        <p:spPr>
          <a:xfrm>
            <a:off x="1547664" y="4221088"/>
            <a:ext cx="2304256" cy="36004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KIM </a:t>
            </a:r>
            <a:r>
              <a:rPr lang="en-US" dirty="0" err="1" smtClean="0"/>
              <a:t>RoleType</a:t>
            </a:r>
            <a:r>
              <a:rPr lang="en-US" dirty="0" smtClean="0"/>
              <a:t> Service</a:t>
            </a:r>
            <a:endParaRPr lang="en-US" dirty="0"/>
          </a:p>
        </p:txBody>
      </p:sp>
      <p:pic>
        <p:nvPicPr>
          <p:cNvPr id="23" name="Picture 22" descr="1286474565_kdmconfig.png"/>
          <p:cNvPicPr>
            <a:picLocks noChangeAspect="1"/>
          </p:cNvPicPr>
          <p:nvPr/>
        </p:nvPicPr>
        <p:blipFill>
          <a:blip r:embed="rId3"/>
          <a:stretch>
            <a:fillRect/>
          </a:stretch>
        </p:blipFill>
        <p:spPr>
          <a:xfrm>
            <a:off x="7596336" y="2492896"/>
            <a:ext cx="864096" cy="864096"/>
          </a:xfrm>
          <a:prstGeom prst="rect">
            <a:avLst/>
          </a:prstGeom>
        </p:spPr>
      </p:pic>
      <p:pic>
        <p:nvPicPr>
          <p:cNvPr id="24" name="Picture 23" descr="1286474565_kdmconfig.png"/>
          <p:cNvPicPr>
            <a:picLocks noChangeAspect="1"/>
          </p:cNvPicPr>
          <p:nvPr/>
        </p:nvPicPr>
        <p:blipFill>
          <a:blip r:embed="rId3"/>
          <a:stretch>
            <a:fillRect/>
          </a:stretch>
        </p:blipFill>
        <p:spPr>
          <a:xfrm>
            <a:off x="7524328" y="4581128"/>
            <a:ext cx="792088" cy="792088"/>
          </a:xfrm>
          <a:prstGeom prst="rect">
            <a:avLst/>
          </a:prstGeom>
        </p:spPr>
      </p:pic>
      <p:sp>
        <p:nvSpPr>
          <p:cNvPr id="26" name="Rectangle 25"/>
          <p:cNvSpPr/>
          <p:nvPr/>
        </p:nvSpPr>
        <p:spPr>
          <a:xfrm>
            <a:off x="7380312" y="3356992"/>
            <a:ext cx="1440160" cy="5040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Business Users</a:t>
            </a:r>
            <a:endParaRPr lang="en-US" dirty="0"/>
          </a:p>
        </p:txBody>
      </p:sp>
      <p:sp>
        <p:nvSpPr>
          <p:cNvPr id="27" name="Rectangle 26"/>
          <p:cNvSpPr/>
          <p:nvPr/>
        </p:nvSpPr>
        <p:spPr>
          <a:xfrm>
            <a:off x="7236296" y="5445224"/>
            <a:ext cx="1440160"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End Users</a:t>
            </a:r>
            <a:endParaRPr lang="en-US" dirty="0"/>
          </a:p>
        </p:txBody>
      </p:sp>
      <p:sp>
        <p:nvSpPr>
          <p:cNvPr id="36" name="Left-Right Arrow 35"/>
          <p:cNvSpPr/>
          <p:nvPr/>
        </p:nvSpPr>
        <p:spPr>
          <a:xfrm>
            <a:off x="3995936" y="2564904"/>
            <a:ext cx="360040"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1547664" y="4941168"/>
            <a:ext cx="2304256" cy="3600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UW Workflow Service</a:t>
            </a:r>
            <a:endParaRPr lang="en-US" dirty="0"/>
          </a:p>
        </p:txBody>
      </p:sp>
      <p:sp>
        <p:nvSpPr>
          <p:cNvPr id="41" name="Rounded Rectangle 40"/>
          <p:cNvSpPr/>
          <p:nvPr/>
        </p:nvSpPr>
        <p:spPr>
          <a:xfrm>
            <a:off x="1547664" y="5373216"/>
            <a:ext cx="2304256" cy="3600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SAGE Post Processor</a:t>
            </a:r>
            <a:endParaRPr lang="en-US" dirty="0"/>
          </a:p>
        </p:txBody>
      </p:sp>
      <p:pic>
        <p:nvPicPr>
          <p:cNvPr id="45" name="Picture 44" descr="1286474565_kdmconfig.png"/>
          <p:cNvPicPr>
            <a:picLocks noChangeAspect="1"/>
          </p:cNvPicPr>
          <p:nvPr/>
        </p:nvPicPr>
        <p:blipFill>
          <a:blip r:embed="rId3"/>
          <a:stretch>
            <a:fillRect/>
          </a:stretch>
        </p:blipFill>
        <p:spPr>
          <a:xfrm>
            <a:off x="5220072" y="5949280"/>
            <a:ext cx="576064" cy="576064"/>
          </a:xfrm>
          <a:prstGeom prst="rect">
            <a:avLst/>
          </a:prstGeom>
        </p:spPr>
      </p:pic>
      <p:sp>
        <p:nvSpPr>
          <p:cNvPr id="46" name="Rectangle 45"/>
          <p:cNvSpPr/>
          <p:nvPr/>
        </p:nvSpPr>
        <p:spPr>
          <a:xfrm>
            <a:off x="5796136" y="6165304"/>
            <a:ext cx="648072"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Devs</a:t>
            </a:r>
            <a:endParaRPr lang="en-US" dirty="0"/>
          </a:p>
        </p:txBody>
      </p:sp>
      <p:sp>
        <p:nvSpPr>
          <p:cNvPr id="47" name="Rounded Rectangle 46"/>
          <p:cNvSpPr/>
          <p:nvPr/>
        </p:nvSpPr>
        <p:spPr>
          <a:xfrm>
            <a:off x="1043608" y="6021288"/>
            <a:ext cx="2304256" cy="36004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Kuali Rice Portal UI</a:t>
            </a:r>
            <a:endParaRPr lang="en-US" dirty="0"/>
          </a:p>
        </p:txBody>
      </p:sp>
      <p:sp>
        <p:nvSpPr>
          <p:cNvPr id="48" name="Left-Right Arrow 47"/>
          <p:cNvSpPr/>
          <p:nvPr/>
        </p:nvSpPr>
        <p:spPr>
          <a:xfrm>
            <a:off x="3707904" y="6165304"/>
            <a:ext cx="1224136"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1286474565_kdmconfig.png"/>
          <p:cNvPicPr>
            <a:picLocks noChangeAspect="1"/>
          </p:cNvPicPr>
          <p:nvPr/>
        </p:nvPicPr>
        <p:blipFill>
          <a:blip r:embed="rId3"/>
          <a:stretch>
            <a:fillRect/>
          </a:stretch>
        </p:blipFill>
        <p:spPr>
          <a:xfrm>
            <a:off x="7668344" y="4581128"/>
            <a:ext cx="792088" cy="792088"/>
          </a:xfrm>
          <a:prstGeom prst="rect">
            <a:avLst/>
          </a:prstGeom>
        </p:spPr>
      </p:pic>
      <p:sp>
        <p:nvSpPr>
          <p:cNvPr id="53" name="Rectangle 52"/>
          <p:cNvSpPr/>
          <p:nvPr/>
        </p:nvSpPr>
        <p:spPr>
          <a:xfrm>
            <a:off x="7283330" y="5445224"/>
            <a:ext cx="1440160"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End Users</a:t>
            </a:r>
            <a:endParaRPr lang="en-US" dirty="0"/>
          </a:p>
        </p:txBody>
      </p:sp>
      <p:sp>
        <p:nvSpPr>
          <p:cNvPr id="54" name="Left-Right Arrow 53"/>
          <p:cNvSpPr/>
          <p:nvPr/>
        </p:nvSpPr>
        <p:spPr>
          <a:xfrm>
            <a:off x="3995936" y="1916832"/>
            <a:ext cx="360040"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Left-Right Arrow 54"/>
          <p:cNvSpPr/>
          <p:nvPr/>
        </p:nvSpPr>
        <p:spPr>
          <a:xfrm>
            <a:off x="3995936" y="3140968"/>
            <a:ext cx="360040"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Left-Right Arrow 55"/>
          <p:cNvSpPr/>
          <p:nvPr/>
        </p:nvSpPr>
        <p:spPr>
          <a:xfrm>
            <a:off x="3995936" y="3717032"/>
            <a:ext cx="360040"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Left-Right Arrow 56"/>
          <p:cNvSpPr/>
          <p:nvPr/>
        </p:nvSpPr>
        <p:spPr>
          <a:xfrm>
            <a:off x="3995936" y="4293096"/>
            <a:ext cx="360040"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Left-Right Arrow 57"/>
          <p:cNvSpPr/>
          <p:nvPr/>
        </p:nvSpPr>
        <p:spPr>
          <a:xfrm>
            <a:off x="3995936" y="5085184"/>
            <a:ext cx="360040"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Left-Right Arrow 58"/>
          <p:cNvSpPr/>
          <p:nvPr/>
        </p:nvSpPr>
        <p:spPr>
          <a:xfrm>
            <a:off x="3995936" y="5517232"/>
            <a:ext cx="360040"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Left-Right Arrow 59"/>
          <p:cNvSpPr/>
          <p:nvPr/>
        </p:nvSpPr>
        <p:spPr>
          <a:xfrm>
            <a:off x="7092280" y="2996952"/>
            <a:ext cx="360040"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Left-Right Arrow 60"/>
          <p:cNvSpPr/>
          <p:nvPr/>
        </p:nvSpPr>
        <p:spPr>
          <a:xfrm>
            <a:off x="7092280" y="5013176"/>
            <a:ext cx="360040" cy="144016"/>
          </a:xfrm>
          <a:prstGeom prst="leftRightArrow">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LDAP Integration</a:t>
            </a:r>
            <a:endParaRPr lang="en-US" dirty="0"/>
          </a:p>
        </p:txBody>
      </p:sp>
      <p:sp>
        <p:nvSpPr>
          <p:cNvPr id="288775" name="Rectangle 6"/>
          <p:cNvSpPr>
            <a:spLocks noGrp="1" noChangeArrowheads="1"/>
          </p:cNvSpPr>
          <p:nvPr>
            <p:ph type="body" idx="1"/>
          </p:nvPr>
        </p:nvSpPr>
        <p:spPr/>
        <p:txBody>
          <a:bodyPr>
            <a:normAutofit/>
          </a:bodyPr>
          <a:lstStyle/>
          <a:p>
            <a:r>
              <a:rPr lang="en-US" dirty="0" smtClean="0"/>
              <a:t>Spring LDAP &amp; Spring Security Modules</a:t>
            </a:r>
          </a:p>
          <a:p>
            <a:r>
              <a:rPr lang="en-US" dirty="0" smtClean="0"/>
              <a:t>Encryption</a:t>
            </a:r>
          </a:p>
          <a:p>
            <a:r>
              <a:rPr lang="en-US" dirty="0" smtClean="0"/>
              <a:t>Configuration</a:t>
            </a:r>
          </a:p>
          <a:p>
            <a:pPr lvl="1"/>
            <a:r>
              <a:rPr lang="en-US" dirty="0" smtClean="0"/>
              <a:t>Spring</a:t>
            </a:r>
          </a:p>
          <a:p>
            <a:pPr lvl="1"/>
            <a:r>
              <a:rPr lang="en-US" dirty="0" smtClean="0"/>
              <a:t>System parameters</a:t>
            </a:r>
          </a:p>
          <a:p>
            <a:pPr lvl="1"/>
            <a:r>
              <a:rPr lang="en-US" dirty="0" smtClean="0"/>
              <a:t>Mapping</a:t>
            </a:r>
          </a:p>
          <a:p>
            <a:endParaRPr lang="en-US" dirty="0" smtClean="0"/>
          </a:p>
          <a:p>
            <a:pPr lvl="1"/>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Roles and Groups Integration</a:t>
            </a:r>
            <a:endParaRPr lang="en-US" dirty="0"/>
          </a:p>
        </p:txBody>
      </p:sp>
      <p:sp>
        <p:nvSpPr>
          <p:cNvPr id="288775" name="Rectangle 6"/>
          <p:cNvSpPr>
            <a:spLocks noGrp="1" noChangeArrowheads="1"/>
          </p:cNvSpPr>
          <p:nvPr>
            <p:ph type="body" idx="1"/>
          </p:nvPr>
        </p:nvSpPr>
        <p:spPr/>
        <p:txBody>
          <a:bodyPr>
            <a:normAutofit/>
          </a:bodyPr>
          <a:lstStyle/>
          <a:p>
            <a:r>
              <a:rPr lang="en-US" dirty="0" smtClean="0"/>
              <a:t>JAX-WS used to generate Java classes</a:t>
            </a:r>
          </a:p>
          <a:p>
            <a:r>
              <a:rPr lang="en-US" dirty="0" smtClean="0"/>
              <a:t>Roles</a:t>
            </a:r>
          </a:p>
          <a:p>
            <a:pPr lvl="1"/>
            <a:r>
              <a:rPr lang="en-US" dirty="0" smtClean="0"/>
              <a:t>Mapped directly to ASTRA roles using convention</a:t>
            </a:r>
          </a:p>
          <a:p>
            <a:pPr lvl="1"/>
            <a:r>
              <a:rPr lang="en-US" dirty="0" smtClean="0"/>
              <a:t>ASTRA “span of control” mapped to KIM qualifiers</a:t>
            </a:r>
          </a:p>
          <a:p>
            <a:r>
              <a:rPr lang="en-US" dirty="0" smtClean="0"/>
              <a:t>Groups</a:t>
            </a:r>
          </a:p>
          <a:p>
            <a:pPr lvl="1"/>
            <a:r>
              <a:rPr lang="en-US" dirty="0" smtClean="0"/>
              <a:t>Mapped to specific roles within ASTRA</a:t>
            </a:r>
          </a:p>
          <a:p>
            <a:pPr>
              <a:buNone/>
            </a:pPr>
            <a:endParaRPr lang="en-US" dirty="0" smtClean="0"/>
          </a:p>
          <a:p>
            <a:pPr lvl="1"/>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Workflow Integration</a:t>
            </a:r>
            <a:endParaRPr lang="en-US" dirty="0"/>
          </a:p>
        </p:txBody>
      </p:sp>
      <p:sp>
        <p:nvSpPr>
          <p:cNvPr id="288775" name="Rectangle 6"/>
          <p:cNvSpPr>
            <a:spLocks noGrp="1" noChangeArrowheads="1"/>
          </p:cNvSpPr>
          <p:nvPr>
            <p:ph type="body" idx="1"/>
          </p:nvPr>
        </p:nvSpPr>
        <p:spPr/>
        <p:txBody>
          <a:bodyPr>
            <a:normAutofit lnSpcReduction="10000"/>
          </a:bodyPr>
          <a:lstStyle/>
          <a:p>
            <a:r>
              <a:rPr lang="en-US" dirty="0" err="1" smtClean="0"/>
              <a:t>SimpleDocumentService</a:t>
            </a:r>
            <a:endParaRPr lang="en-US" dirty="0" smtClean="0"/>
          </a:p>
          <a:p>
            <a:pPr lvl="1"/>
            <a:r>
              <a:rPr lang="en-US" dirty="0" smtClean="0"/>
              <a:t>Routing calls (create, route, approve, etc)</a:t>
            </a:r>
          </a:p>
          <a:p>
            <a:r>
              <a:rPr lang="en-US" dirty="0" smtClean="0"/>
              <a:t>Post Processor</a:t>
            </a:r>
          </a:p>
          <a:p>
            <a:pPr lvl="1"/>
            <a:r>
              <a:rPr lang="en-US" dirty="0" smtClean="0"/>
              <a:t>Callbacks through web services</a:t>
            </a:r>
          </a:p>
          <a:p>
            <a:pPr lvl="1"/>
            <a:r>
              <a:rPr lang="en-US" dirty="0" smtClean="0"/>
              <a:t>Notification to external system</a:t>
            </a:r>
          </a:p>
          <a:p>
            <a:pPr lvl="2"/>
            <a:r>
              <a:rPr lang="en-US" dirty="0" smtClean="0"/>
              <a:t>Route status changes (saved, initiated, </a:t>
            </a:r>
            <a:r>
              <a:rPr lang="en-US" dirty="0" err="1" smtClean="0"/>
              <a:t>enroute</a:t>
            </a:r>
            <a:r>
              <a:rPr lang="en-US" dirty="0" smtClean="0"/>
              <a:t>, final, etc)</a:t>
            </a:r>
          </a:p>
          <a:p>
            <a:pPr lvl="2"/>
            <a:r>
              <a:rPr lang="en-US" dirty="0" smtClean="0"/>
              <a:t>Route node changes (who has responsibility now)</a:t>
            </a:r>
          </a:p>
          <a:p>
            <a:r>
              <a:rPr lang="en-US" dirty="0" smtClean="0"/>
              <a:t>Qualifiers</a:t>
            </a:r>
          </a:p>
          <a:p>
            <a:pPr>
              <a:buNone/>
            </a:pPr>
            <a:endParaRPr lang="en-US" dirty="0" smtClean="0"/>
          </a:p>
          <a:p>
            <a:pPr lvl="1"/>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5" name="Rectangle 5"/>
          <p:cNvSpPr>
            <a:spLocks noGrp="1" noChangeArrowheads="1"/>
          </p:cNvSpPr>
          <p:nvPr>
            <p:ph type="title"/>
          </p:nvPr>
        </p:nvSpPr>
        <p:spPr/>
        <p:txBody>
          <a:bodyPr/>
          <a:lstStyle/>
          <a:p>
            <a:pPr eaLnBrk="1" hangingPunct="1"/>
            <a:r>
              <a:rPr lang="en-US"/>
              <a:t>Group</a:t>
            </a:r>
          </a:p>
        </p:txBody>
      </p:sp>
      <p:sp>
        <p:nvSpPr>
          <p:cNvPr id="99336" name="Rectangle 6"/>
          <p:cNvSpPr>
            <a:spLocks noGrp="1" noChangeArrowheads="1"/>
          </p:cNvSpPr>
          <p:nvPr>
            <p:ph idx="1"/>
          </p:nvPr>
        </p:nvSpPr>
        <p:spPr/>
        <p:txBody>
          <a:bodyPr>
            <a:normAutofit lnSpcReduction="10000"/>
          </a:bodyPr>
          <a:lstStyle/>
          <a:p>
            <a:pPr eaLnBrk="1" hangingPunct="1"/>
            <a:r>
              <a:rPr lang="en-US" dirty="0" smtClean="0"/>
              <a:t>Namespace</a:t>
            </a:r>
          </a:p>
          <a:p>
            <a:pPr eaLnBrk="1" hangingPunct="1"/>
            <a:r>
              <a:rPr lang="en-US" dirty="0" smtClean="0"/>
              <a:t>Name</a:t>
            </a:r>
          </a:p>
          <a:p>
            <a:pPr eaLnBrk="1" hangingPunct="1"/>
            <a:r>
              <a:rPr lang="en-US" dirty="0"/>
              <a:t>Group Type</a:t>
            </a:r>
          </a:p>
          <a:p>
            <a:pPr eaLnBrk="1" hangingPunct="1"/>
            <a:r>
              <a:rPr lang="en-US" dirty="0" smtClean="0"/>
              <a:t>Attributes</a:t>
            </a:r>
          </a:p>
          <a:p>
            <a:pPr eaLnBrk="1" hangingPunct="1"/>
            <a:r>
              <a:rPr lang="en-US" dirty="0" smtClean="0"/>
              <a:t>Members</a:t>
            </a:r>
          </a:p>
          <a:p>
            <a:pPr lvl="1"/>
            <a:r>
              <a:rPr lang="en-US" dirty="0" smtClean="0"/>
              <a:t>Principals</a:t>
            </a:r>
          </a:p>
          <a:p>
            <a:pPr lvl="1"/>
            <a:r>
              <a:rPr lang="en-US" dirty="0" smtClean="0"/>
              <a:t>Nested groups</a:t>
            </a:r>
          </a:p>
          <a:p>
            <a:r>
              <a:rPr lang="en-US" dirty="0" smtClean="0"/>
              <a:t>Membership is effective dated</a:t>
            </a:r>
          </a:p>
          <a:p>
            <a:pPr lvl="1"/>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703" name="Rectangle 5"/>
          <p:cNvSpPr>
            <a:spLocks noGrp="1" noChangeArrowheads="1"/>
          </p:cNvSpPr>
          <p:nvPr>
            <p:ph type="title"/>
          </p:nvPr>
        </p:nvSpPr>
        <p:spPr/>
        <p:txBody>
          <a:bodyPr/>
          <a:lstStyle/>
          <a:p>
            <a:r>
              <a:rPr lang="en-US" dirty="0" smtClean="0"/>
              <a:t>Outcome and Future Plans</a:t>
            </a:r>
            <a:endParaRPr lang="en-US" dirty="0"/>
          </a:p>
        </p:txBody>
      </p:sp>
      <p:sp>
        <p:nvSpPr>
          <p:cNvPr id="285704" name="Rectangle 6"/>
          <p:cNvSpPr>
            <a:spLocks noGrp="1" noChangeArrowheads="1"/>
          </p:cNvSpPr>
          <p:nvPr>
            <p:ph type="body" idx="1"/>
          </p:nvPr>
        </p:nvSpPr>
        <p:spPr/>
        <p:txBody>
          <a:bodyPr/>
          <a:lstStyle/>
          <a:p>
            <a:r>
              <a:rPr lang="en-US" dirty="0" smtClean="0"/>
              <a:t>Highly functional</a:t>
            </a:r>
          </a:p>
          <a:p>
            <a:r>
              <a:rPr lang="en-US" dirty="0" smtClean="0"/>
              <a:t>All major integration points completed</a:t>
            </a:r>
          </a:p>
          <a:p>
            <a:r>
              <a:rPr lang="en-US" dirty="0" smtClean="0"/>
              <a:t>Code contributions</a:t>
            </a:r>
          </a:p>
          <a:p>
            <a:r>
              <a:rPr lang="en-US" dirty="0" smtClean="0"/>
              <a:t>Team confidence</a:t>
            </a:r>
          </a:p>
          <a:p>
            <a:r>
              <a:rPr lang="en-US" dirty="0" smtClean="0"/>
              <a:t>What’s Next?</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703" name="Rectangle 5"/>
          <p:cNvSpPr>
            <a:spLocks noGrp="1" noChangeArrowheads="1"/>
          </p:cNvSpPr>
          <p:nvPr>
            <p:ph type="title"/>
          </p:nvPr>
        </p:nvSpPr>
        <p:spPr/>
        <p:txBody>
          <a:bodyPr/>
          <a:lstStyle/>
          <a:p>
            <a:r>
              <a:rPr lang="en-US" dirty="0" smtClean="0"/>
              <a:t>Questions?</a:t>
            </a:r>
            <a:endParaRPr lang="en-US" dirty="0"/>
          </a:p>
        </p:txBody>
      </p:sp>
      <p:sp>
        <p:nvSpPr>
          <p:cNvPr id="285704" name="Rectangle 6"/>
          <p:cNvSpPr>
            <a:spLocks noGrp="1" noChangeArrowheads="1"/>
          </p:cNvSpPr>
          <p:nvPr>
            <p:ph type="body" idx="1"/>
          </p:nvPr>
        </p:nvSpPr>
        <p:spPr/>
        <p:txBody>
          <a:bodyPr/>
          <a:lstStyle/>
          <a:p>
            <a:r>
              <a:rPr lang="en-US" dirty="0" smtClean="0"/>
              <a:t>Finding out more about </a:t>
            </a:r>
            <a:r>
              <a:rPr lang="en-US" dirty="0" err="1" smtClean="0"/>
              <a:t>Kuali</a:t>
            </a:r>
            <a:r>
              <a:rPr lang="en-US" dirty="0" smtClean="0"/>
              <a:t> Identity Management and </a:t>
            </a:r>
            <a:r>
              <a:rPr lang="en-US" dirty="0" err="1" smtClean="0"/>
              <a:t>Kuali</a:t>
            </a:r>
            <a:r>
              <a:rPr lang="en-US" dirty="0" smtClean="0"/>
              <a:t> Rice in general</a:t>
            </a:r>
          </a:p>
          <a:p>
            <a:pPr lvl="1"/>
            <a:r>
              <a:rPr lang="en-US" dirty="0" smtClean="0">
                <a:hlinkClick r:id="rId3"/>
              </a:rPr>
              <a:t>http://rice.kuali.org</a:t>
            </a:r>
            <a:endParaRPr lang="en-US" dirty="0" smtClean="0"/>
          </a:p>
          <a:p>
            <a:r>
              <a:rPr lang="en-US" dirty="0" smtClean="0"/>
              <a:t>Join the mailing list – </a:t>
            </a:r>
            <a:r>
              <a:rPr lang="en-US" dirty="0" err="1" smtClean="0"/>
              <a:t>rice.collab@kuali.org</a:t>
            </a:r>
            <a:endParaRPr lang="en-US" dirty="0" smtClean="0"/>
          </a:p>
        </p:txBody>
      </p:sp>
      <p:pic>
        <p:nvPicPr>
          <p:cNvPr id="4" name="Picture 3">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83" name="Rectangle 5"/>
          <p:cNvSpPr>
            <a:spLocks noGrp="1" noChangeArrowheads="1"/>
          </p:cNvSpPr>
          <p:nvPr>
            <p:ph type="title"/>
          </p:nvPr>
        </p:nvSpPr>
        <p:spPr/>
        <p:txBody>
          <a:bodyPr/>
          <a:lstStyle/>
          <a:p>
            <a:pPr eaLnBrk="1" hangingPunct="1"/>
            <a:r>
              <a:rPr lang="en-US"/>
              <a:t>Role</a:t>
            </a:r>
          </a:p>
        </p:txBody>
      </p:sp>
      <p:sp>
        <p:nvSpPr>
          <p:cNvPr id="101384" name="Rectangle 6"/>
          <p:cNvSpPr>
            <a:spLocks noGrp="1" noChangeArrowheads="1"/>
          </p:cNvSpPr>
          <p:nvPr>
            <p:ph idx="1"/>
          </p:nvPr>
        </p:nvSpPr>
        <p:spPr>
          <a:xfrm>
            <a:off x="457200" y="1600200"/>
            <a:ext cx="8229600" cy="4800600"/>
          </a:xfrm>
        </p:spPr>
        <p:txBody>
          <a:bodyPr>
            <a:normAutofit/>
          </a:bodyPr>
          <a:lstStyle/>
          <a:p>
            <a:pPr eaLnBrk="1" hangingPunct="1"/>
            <a:r>
              <a:rPr lang="en-US" dirty="0" smtClean="0"/>
              <a:t>Namespace</a:t>
            </a:r>
          </a:p>
          <a:p>
            <a:pPr eaLnBrk="1" hangingPunct="1"/>
            <a:r>
              <a:rPr lang="en-US" dirty="0" smtClean="0"/>
              <a:t>Name</a:t>
            </a:r>
          </a:p>
          <a:p>
            <a:pPr eaLnBrk="1" hangingPunct="1"/>
            <a:r>
              <a:rPr lang="en-US" dirty="0"/>
              <a:t>Role </a:t>
            </a:r>
            <a:r>
              <a:rPr lang="en-US" dirty="0" smtClean="0"/>
              <a:t>Type</a:t>
            </a:r>
          </a:p>
          <a:p>
            <a:pPr eaLnBrk="1" hangingPunct="1"/>
            <a:r>
              <a:rPr lang="en-US" dirty="0" smtClean="0"/>
              <a:t>Members</a:t>
            </a:r>
          </a:p>
          <a:p>
            <a:pPr lvl="1"/>
            <a:r>
              <a:rPr lang="en-US" dirty="0" smtClean="0"/>
              <a:t>Principals</a:t>
            </a:r>
          </a:p>
          <a:p>
            <a:pPr lvl="1"/>
            <a:r>
              <a:rPr lang="en-US" dirty="0" smtClean="0"/>
              <a:t>Groups</a:t>
            </a:r>
          </a:p>
          <a:p>
            <a:pPr lvl="1"/>
            <a:r>
              <a:rPr lang="en-US" dirty="0" smtClean="0"/>
              <a:t>Nested roles</a:t>
            </a:r>
          </a:p>
          <a:p>
            <a:pPr eaLnBrk="1" hangingPunct="1"/>
            <a:r>
              <a:rPr lang="en-US" dirty="0" smtClean="0"/>
              <a:t>Membership can be “qualified”</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83" name="Rectangle 5"/>
          <p:cNvSpPr>
            <a:spLocks noGrp="1" noChangeArrowheads="1"/>
          </p:cNvSpPr>
          <p:nvPr>
            <p:ph type="title"/>
          </p:nvPr>
        </p:nvSpPr>
        <p:spPr/>
        <p:txBody>
          <a:bodyPr/>
          <a:lstStyle/>
          <a:p>
            <a:pPr eaLnBrk="1" hangingPunct="1"/>
            <a:r>
              <a:rPr lang="en-US"/>
              <a:t>Role</a:t>
            </a:r>
          </a:p>
        </p:txBody>
      </p:sp>
      <p:sp>
        <p:nvSpPr>
          <p:cNvPr id="101384" name="Rectangle 6"/>
          <p:cNvSpPr>
            <a:spLocks noGrp="1" noChangeArrowheads="1"/>
          </p:cNvSpPr>
          <p:nvPr>
            <p:ph idx="1"/>
          </p:nvPr>
        </p:nvSpPr>
        <p:spPr>
          <a:xfrm>
            <a:off x="457200" y="1600200"/>
            <a:ext cx="8229600" cy="4800600"/>
          </a:xfrm>
        </p:spPr>
        <p:txBody>
          <a:bodyPr>
            <a:normAutofit/>
          </a:bodyPr>
          <a:lstStyle/>
          <a:p>
            <a:pPr eaLnBrk="1" hangingPunct="1"/>
            <a:r>
              <a:rPr lang="en-US" dirty="0" smtClean="0"/>
              <a:t>Permissions – granted to roles</a:t>
            </a:r>
          </a:p>
          <a:p>
            <a:pPr eaLnBrk="1" hangingPunct="1"/>
            <a:r>
              <a:rPr lang="en-US" dirty="0" smtClean="0"/>
              <a:t>Responsibilities – assigned to roles</a:t>
            </a:r>
          </a:p>
          <a:p>
            <a:pPr eaLnBrk="1" hangingPunct="1"/>
            <a:r>
              <a:rPr lang="en-US" dirty="0" smtClean="0"/>
              <a:t>Delegations</a:t>
            </a:r>
          </a:p>
          <a:p>
            <a:pPr marL="742950" lvl="1" eaLnBrk="1" hangingPunct="1"/>
            <a:r>
              <a:rPr lang="en-US" dirty="0" smtClean="0"/>
              <a:t>Primary</a:t>
            </a:r>
          </a:p>
          <a:p>
            <a:pPr marL="742950" lvl="1" eaLnBrk="1" hangingPunct="1"/>
            <a:r>
              <a:rPr lang="en-US" dirty="0" smtClean="0"/>
              <a:t>Secondary</a:t>
            </a:r>
          </a:p>
          <a:p>
            <a:r>
              <a:rPr lang="en-US" dirty="0" smtClean="0"/>
              <a:t>Role Type Services</a:t>
            </a:r>
          </a:p>
          <a:p>
            <a:pPr lvl="1"/>
            <a:r>
              <a:rPr lang="en-US" dirty="0" smtClean="0"/>
              <a:t>Derived roles</a:t>
            </a:r>
          </a:p>
          <a:p>
            <a:pPr marL="742950" lvl="1" eaLnBrk="1" hangingPunct="1"/>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31" name="Rectangle 5"/>
          <p:cNvSpPr>
            <a:spLocks noGrp="1" noChangeArrowheads="1"/>
          </p:cNvSpPr>
          <p:nvPr>
            <p:ph type="title"/>
          </p:nvPr>
        </p:nvSpPr>
        <p:spPr/>
        <p:txBody>
          <a:bodyPr>
            <a:normAutofit/>
          </a:bodyPr>
          <a:lstStyle/>
          <a:p>
            <a:pPr eaLnBrk="1" hangingPunct="1"/>
            <a:r>
              <a:rPr lang="en-US"/>
              <a:t>Permission / Permission Template</a:t>
            </a:r>
          </a:p>
        </p:txBody>
      </p:sp>
      <p:sp>
        <p:nvSpPr>
          <p:cNvPr id="103432" name="Rectangle 6"/>
          <p:cNvSpPr>
            <a:spLocks noGrp="1" noChangeArrowheads="1"/>
          </p:cNvSpPr>
          <p:nvPr>
            <p:ph idx="1"/>
          </p:nvPr>
        </p:nvSpPr>
        <p:spPr/>
        <p:txBody>
          <a:bodyPr/>
          <a:lstStyle/>
          <a:p>
            <a:pPr eaLnBrk="1" hangingPunct="1"/>
            <a:r>
              <a:rPr lang="en-US" dirty="0"/>
              <a:t>Permission Template</a:t>
            </a:r>
          </a:p>
          <a:p>
            <a:pPr eaLnBrk="1" hangingPunct="1"/>
            <a:r>
              <a:rPr lang="en-US" dirty="0"/>
              <a:t>Permission</a:t>
            </a:r>
          </a:p>
          <a:p>
            <a:pPr eaLnBrk="1" hangingPunct="1"/>
            <a:r>
              <a:rPr lang="en-US" dirty="0"/>
              <a:t>Permission Details</a:t>
            </a:r>
          </a:p>
          <a:p>
            <a:pPr eaLnBrk="1" hangingPunct="1"/>
            <a:r>
              <a:rPr lang="en-US" dirty="0"/>
              <a:t>Permission Type </a:t>
            </a:r>
            <a:r>
              <a:rPr lang="en-US" dirty="0" smtClean="0"/>
              <a:t>Service</a:t>
            </a:r>
          </a:p>
          <a:p>
            <a:pPr lvl="1"/>
            <a:r>
              <a:rPr lang="en-US" dirty="0" smtClean="0"/>
              <a:t>Implement custom permission matching logic</a:t>
            </a:r>
          </a:p>
          <a:p>
            <a:pPr eaLnBrk="1" hangingPunct="1"/>
            <a:r>
              <a:rPr lang="en-US" dirty="0"/>
              <a:t>Assigned to Roles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9" name="Rectangle 5"/>
          <p:cNvSpPr>
            <a:spLocks noGrp="1" noChangeArrowheads="1"/>
          </p:cNvSpPr>
          <p:nvPr>
            <p:ph type="title"/>
          </p:nvPr>
        </p:nvSpPr>
        <p:spPr/>
        <p:txBody>
          <a:bodyPr>
            <a:normAutofit fontScale="90000"/>
          </a:bodyPr>
          <a:lstStyle/>
          <a:p>
            <a:pPr eaLnBrk="1" hangingPunct="1"/>
            <a:r>
              <a:rPr lang="en-US" sz="3900"/>
              <a:t>Responsibility / Responsibility Template</a:t>
            </a:r>
          </a:p>
        </p:txBody>
      </p:sp>
      <p:sp>
        <p:nvSpPr>
          <p:cNvPr id="105480" name="Rectangle 6"/>
          <p:cNvSpPr>
            <a:spLocks noGrp="1" noChangeArrowheads="1"/>
          </p:cNvSpPr>
          <p:nvPr>
            <p:ph idx="1"/>
          </p:nvPr>
        </p:nvSpPr>
        <p:spPr>
          <a:xfrm>
            <a:off x="457200" y="1600200"/>
            <a:ext cx="8229600" cy="4800600"/>
          </a:xfrm>
        </p:spPr>
        <p:txBody>
          <a:bodyPr>
            <a:normAutofit lnSpcReduction="10000"/>
          </a:bodyPr>
          <a:lstStyle/>
          <a:p>
            <a:pPr eaLnBrk="1" hangingPunct="1"/>
            <a:r>
              <a:rPr lang="en-US" dirty="0"/>
              <a:t>Responsibility Template</a:t>
            </a:r>
          </a:p>
          <a:p>
            <a:pPr marL="742950" lvl="1" eaLnBrk="1" hangingPunct="1"/>
            <a:r>
              <a:rPr lang="en-US" dirty="0"/>
              <a:t>Review</a:t>
            </a:r>
          </a:p>
          <a:p>
            <a:pPr marL="742950" lvl="1" eaLnBrk="1" hangingPunct="1"/>
            <a:r>
              <a:rPr lang="en-US" dirty="0"/>
              <a:t>Resolve Exception</a:t>
            </a:r>
          </a:p>
          <a:p>
            <a:pPr eaLnBrk="1" hangingPunct="1"/>
            <a:r>
              <a:rPr lang="en-US" dirty="0"/>
              <a:t>Responsibility</a:t>
            </a:r>
          </a:p>
          <a:p>
            <a:pPr eaLnBrk="1" hangingPunct="1"/>
            <a:r>
              <a:rPr lang="en-US" dirty="0"/>
              <a:t>Responsibility Details</a:t>
            </a:r>
          </a:p>
          <a:p>
            <a:pPr eaLnBrk="1" hangingPunct="1"/>
            <a:r>
              <a:rPr lang="en-US" dirty="0"/>
              <a:t>Responsibility</a:t>
            </a:r>
            <a:r>
              <a:rPr lang="en-US" dirty="0" smtClean="0"/>
              <a:t> Actions</a:t>
            </a:r>
          </a:p>
          <a:p>
            <a:pPr lvl="1"/>
            <a:r>
              <a:rPr lang="en-US" dirty="0" smtClean="0"/>
              <a:t>Define workflow requests generated for responsibility</a:t>
            </a:r>
          </a:p>
          <a:p>
            <a:pPr eaLnBrk="1" hangingPunct="1"/>
            <a:r>
              <a:rPr lang="en-US" dirty="0"/>
              <a:t>Assigned to Roles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End-User Functionality</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KIM provides various GUI screens which can be used for:</a:t>
            </a:r>
          </a:p>
          <a:p>
            <a:pPr lvl="1"/>
            <a:r>
              <a:rPr lang="en-US" dirty="0" smtClean="0"/>
              <a:t>Searching for identity data (groups, roles, permissions, etc.)</a:t>
            </a:r>
          </a:p>
          <a:p>
            <a:pPr lvl="1"/>
            <a:r>
              <a:rPr lang="en-US" dirty="0" smtClean="0"/>
              <a:t>Finding out more information about a particular piece of identity data</a:t>
            </a:r>
          </a:p>
          <a:p>
            <a:pPr lvl="1"/>
            <a:r>
              <a:rPr lang="en-US" dirty="0" smtClean="0"/>
              <a:t>Creating new identity data</a:t>
            </a:r>
          </a:p>
          <a:p>
            <a:pPr lvl="1"/>
            <a:r>
              <a:rPr lang="en-US" dirty="0" smtClean="0"/>
              <a:t>Editing existing data</a:t>
            </a:r>
          </a:p>
          <a:p>
            <a:r>
              <a:rPr lang="en-US" dirty="0" smtClean="0"/>
              <a:t>KIM maintenance functions provide integration with </a:t>
            </a:r>
            <a:r>
              <a:rPr lang="en-US" dirty="0" err="1" smtClean="0"/>
              <a:t>Kuali</a:t>
            </a:r>
            <a:r>
              <a:rPr lang="en-US" dirty="0" smtClean="0"/>
              <a:t> Enterprise Workflow for approval of changes</a:t>
            </a:r>
          </a:p>
          <a:p>
            <a:r>
              <a:rPr lang="en-US" dirty="0" smtClean="0"/>
              <a:t>Authorization to perform maintenance functions in KIM is also handled by KIM permissions</a:t>
            </a:r>
          </a:p>
          <a:p>
            <a:pPr lvl="1"/>
            <a:r>
              <a:rPr lang="en-US" dirty="0" smtClean="0"/>
              <a:t>Typically partitioned by namespace</a:t>
            </a:r>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We will look at</a:t>
            </a:r>
            <a:endParaRPr lang="en-US" dirty="0"/>
          </a:p>
        </p:txBody>
      </p:sp>
      <p:sp>
        <p:nvSpPr>
          <p:cNvPr id="3" name="Content Placeholder 2"/>
          <p:cNvSpPr>
            <a:spLocks noGrp="1"/>
          </p:cNvSpPr>
          <p:nvPr>
            <p:ph idx="1"/>
          </p:nvPr>
        </p:nvSpPr>
        <p:spPr/>
        <p:txBody>
          <a:bodyPr/>
          <a:lstStyle/>
          <a:p>
            <a:r>
              <a:rPr lang="en-US" dirty="0" smtClean="0"/>
              <a:t>Persons</a:t>
            </a:r>
          </a:p>
          <a:p>
            <a:r>
              <a:rPr lang="en-US" dirty="0" smtClean="0"/>
              <a:t>Groups</a:t>
            </a:r>
          </a:p>
          <a:p>
            <a:r>
              <a:rPr lang="en-US" dirty="0" smtClean="0"/>
              <a:t>Roles</a:t>
            </a:r>
          </a:p>
          <a:p>
            <a:r>
              <a:rPr lang="en-US" dirty="0" smtClean="0"/>
              <a:t>Permissions</a:t>
            </a:r>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5" name="Rectangle 5"/>
          <p:cNvSpPr>
            <a:spLocks noGrp="1" noChangeArrowheads="1"/>
          </p:cNvSpPr>
          <p:nvPr>
            <p:ph type="title"/>
          </p:nvPr>
        </p:nvSpPr>
        <p:spPr/>
        <p:txBody>
          <a:bodyPr>
            <a:normAutofit/>
          </a:bodyPr>
          <a:lstStyle/>
          <a:p>
            <a:r>
              <a:rPr lang="en-US" dirty="0" smtClean="0"/>
              <a:t>Welcome!  Outline for today’s session…</a:t>
            </a:r>
            <a:endParaRPr lang="en-US" dirty="0"/>
          </a:p>
        </p:txBody>
      </p:sp>
      <p:sp>
        <p:nvSpPr>
          <p:cNvPr id="78856" name="Rectangle 6"/>
          <p:cNvSpPr>
            <a:spLocks noGrp="1" noChangeArrowheads="1"/>
          </p:cNvSpPr>
          <p:nvPr>
            <p:ph idx="1"/>
          </p:nvPr>
        </p:nvSpPr>
        <p:spPr>
          <a:xfrm>
            <a:off x="457200" y="1600200"/>
            <a:ext cx="8229600" cy="4800600"/>
          </a:xfrm>
        </p:spPr>
        <p:txBody>
          <a:bodyPr>
            <a:normAutofit fontScale="92500" lnSpcReduction="10000"/>
          </a:bodyPr>
          <a:lstStyle/>
          <a:p>
            <a:r>
              <a:rPr lang="en-US" dirty="0" smtClean="0"/>
              <a:t>What is KIM?</a:t>
            </a:r>
          </a:p>
          <a:p>
            <a:r>
              <a:rPr lang="en-US" dirty="0" smtClean="0"/>
              <a:t>Terminology</a:t>
            </a:r>
          </a:p>
          <a:p>
            <a:r>
              <a:rPr lang="en-US" dirty="0" smtClean="0"/>
              <a:t>End-User Functionality</a:t>
            </a:r>
          </a:p>
          <a:p>
            <a:r>
              <a:rPr lang="en-US" dirty="0" smtClean="0"/>
              <a:t>User Interface</a:t>
            </a:r>
          </a:p>
          <a:p>
            <a:r>
              <a:rPr lang="en-US" dirty="0" smtClean="0"/>
              <a:t>Services and Architecture</a:t>
            </a:r>
          </a:p>
          <a:p>
            <a:r>
              <a:rPr lang="en-US" dirty="0" smtClean="0"/>
              <a:t>Break</a:t>
            </a:r>
          </a:p>
          <a:p>
            <a:r>
              <a:rPr lang="en-US" dirty="0" smtClean="0"/>
              <a:t>Implementation Options</a:t>
            </a:r>
          </a:p>
          <a:p>
            <a:r>
              <a:rPr lang="en-US" dirty="0" smtClean="0"/>
              <a:t>Integration with other </a:t>
            </a:r>
            <a:r>
              <a:rPr lang="en-US" dirty="0" err="1" smtClean="0"/>
              <a:t>IdM</a:t>
            </a:r>
            <a:r>
              <a:rPr lang="en-US" dirty="0" smtClean="0"/>
              <a:t> Solutions</a:t>
            </a:r>
          </a:p>
          <a:p>
            <a:r>
              <a:rPr lang="en-US" dirty="0" smtClean="0"/>
              <a:t>Institutional Use Cases</a:t>
            </a:r>
          </a:p>
          <a:p>
            <a:endParaRPr lang="en-US" dirty="0" smtClean="0"/>
          </a:p>
          <a:p>
            <a:pPr>
              <a:buNone/>
            </a:pPr>
            <a:endParaRPr lang="en-US" dirty="0" smtClean="0"/>
          </a:p>
          <a:p>
            <a:endParaRPr lang="en-US" dirty="0" smtClean="0"/>
          </a:p>
          <a:p>
            <a:endParaRPr lang="en-US" dirty="0" smtClean="0"/>
          </a:p>
        </p:txBody>
      </p:sp>
      <p:pic>
        <p:nvPicPr>
          <p:cNvPr id="6" name="Picture 5">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Lookup</a:t>
            </a:r>
            <a:endParaRPr lang="en-US" dirty="0"/>
          </a:p>
        </p:txBody>
      </p:sp>
      <p:pic>
        <p:nvPicPr>
          <p:cNvPr id="4" name="Picture 3" descr="Screen shot 2010-10-06 at 1.52.49 PM.png"/>
          <p:cNvPicPr>
            <a:picLocks noChangeAspect="1"/>
          </p:cNvPicPr>
          <p:nvPr/>
        </p:nvPicPr>
        <p:blipFill>
          <a:blip r:embed="rId2"/>
          <a:stretch>
            <a:fillRect/>
          </a:stretch>
        </p:blipFill>
        <p:spPr>
          <a:xfrm>
            <a:off x="76200" y="1600200"/>
            <a:ext cx="8921511" cy="5181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Inquiry</a:t>
            </a:r>
            <a:endParaRPr lang="en-US" dirty="0"/>
          </a:p>
        </p:txBody>
      </p:sp>
      <p:pic>
        <p:nvPicPr>
          <p:cNvPr id="5" name="Picture 4" descr="Screen shot 2010-10-06 at 1.56.09 PM.png"/>
          <p:cNvPicPr>
            <a:picLocks noChangeAspect="1"/>
          </p:cNvPicPr>
          <p:nvPr/>
        </p:nvPicPr>
        <p:blipFill>
          <a:blip r:embed="rId2"/>
          <a:stretch>
            <a:fillRect/>
          </a:stretch>
        </p:blipFill>
        <p:spPr>
          <a:xfrm>
            <a:off x="76200" y="1600200"/>
            <a:ext cx="8915400" cy="512196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Inquiry - Membership</a:t>
            </a:r>
            <a:endParaRPr lang="en-US" dirty="0"/>
          </a:p>
        </p:txBody>
      </p:sp>
      <p:pic>
        <p:nvPicPr>
          <p:cNvPr id="4" name="Picture 3" descr="Screen shot 2010-10-06 at 1.58.37 PM.png"/>
          <p:cNvPicPr>
            <a:picLocks noChangeAspect="1"/>
          </p:cNvPicPr>
          <p:nvPr/>
        </p:nvPicPr>
        <p:blipFill>
          <a:blip r:embed="rId2"/>
          <a:stretch>
            <a:fillRect/>
          </a:stretch>
        </p:blipFill>
        <p:spPr>
          <a:xfrm>
            <a:off x="152400" y="2590800"/>
            <a:ext cx="8839200" cy="2467148"/>
          </a:xfrm>
          <a:prstGeom prst="rect">
            <a:avLst/>
          </a:prstGeom>
        </p:spPr>
      </p:pic>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Maintenance</a:t>
            </a:r>
            <a:endParaRPr lang="en-US" dirty="0"/>
          </a:p>
        </p:txBody>
      </p:sp>
      <p:pic>
        <p:nvPicPr>
          <p:cNvPr id="6" name="Picture 5" descr="Screen shot 2010-10-06 at 2.55.58 PM.png"/>
          <p:cNvPicPr>
            <a:picLocks noChangeAspect="1"/>
          </p:cNvPicPr>
          <p:nvPr/>
        </p:nvPicPr>
        <p:blipFill>
          <a:blip r:embed="rId2"/>
          <a:stretch>
            <a:fillRect/>
          </a:stretch>
        </p:blipFill>
        <p:spPr>
          <a:xfrm>
            <a:off x="152400" y="1524000"/>
            <a:ext cx="8839200" cy="4593135"/>
          </a:xfrm>
          <a:prstGeom prst="rect">
            <a:avLst/>
          </a:prstGeom>
        </p:spPr>
      </p:pic>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Lookup</a:t>
            </a:r>
            <a:endParaRPr lang="en-US" dirty="0"/>
          </a:p>
        </p:txBody>
      </p:sp>
      <p:pic>
        <p:nvPicPr>
          <p:cNvPr id="5" name="Picture 4" descr="Screen shot 2010-10-06 at 3.01.19 PM.png"/>
          <p:cNvPicPr>
            <a:picLocks noChangeAspect="1"/>
          </p:cNvPicPr>
          <p:nvPr/>
        </p:nvPicPr>
        <p:blipFill>
          <a:blip r:embed="rId2"/>
          <a:stretch>
            <a:fillRect/>
          </a:stretch>
        </p:blipFill>
        <p:spPr>
          <a:xfrm>
            <a:off x="152400" y="1371600"/>
            <a:ext cx="8797857" cy="5076532"/>
          </a:xfrm>
          <a:prstGeom prst="rect">
            <a:avLst/>
          </a:prstGeom>
        </p:spPr>
      </p:pic>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Inquiry</a:t>
            </a:r>
            <a:endParaRPr lang="en-US" dirty="0"/>
          </a:p>
        </p:txBody>
      </p:sp>
      <p:pic>
        <p:nvPicPr>
          <p:cNvPr id="4" name="Picture 3" descr="Screen shot 2010-10-06 at 3.04.21 PM.png"/>
          <p:cNvPicPr>
            <a:picLocks noChangeAspect="1"/>
          </p:cNvPicPr>
          <p:nvPr/>
        </p:nvPicPr>
        <p:blipFill>
          <a:blip r:embed="rId2"/>
          <a:stretch>
            <a:fillRect/>
          </a:stretch>
        </p:blipFill>
        <p:spPr>
          <a:xfrm>
            <a:off x="152400" y="2057400"/>
            <a:ext cx="8839200" cy="3627271"/>
          </a:xfrm>
          <a:prstGeom prst="rect">
            <a:avLst/>
          </a:prstGeom>
        </p:spPr>
      </p:pic>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Maintenance</a:t>
            </a:r>
            <a:endParaRPr lang="en-US" dirty="0"/>
          </a:p>
        </p:txBody>
      </p:sp>
      <p:pic>
        <p:nvPicPr>
          <p:cNvPr id="5" name="Picture 4" descr="Screen shot 2010-10-06 at 3.08.21 PM.png"/>
          <p:cNvPicPr>
            <a:picLocks noChangeAspect="1"/>
          </p:cNvPicPr>
          <p:nvPr/>
        </p:nvPicPr>
        <p:blipFill>
          <a:blip r:embed="rId2"/>
          <a:stretch>
            <a:fillRect/>
          </a:stretch>
        </p:blipFill>
        <p:spPr>
          <a:xfrm>
            <a:off x="152400" y="1345460"/>
            <a:ext cx="8839200" cy="551254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Lookup</a:t>
            </a:r>
            <a:endParaRPr lang="en-US" dirty="0"/>
          </a:p>
        </p:txBody>
      </p:sp>
      <p:pic>
        <p:nvPicPr>
          <p:cNvPr id="4" name="Picture 3" descr="Screen shot 2010-10-06 at 3.17.57 PM.png"/>
          <p:cNvPicPr>
            <a:picLocks noChangeAspect="1"/>
          </p:cNvPicPr>
          <p:nvPr/>
        </p:nvPicPr>
        <p:blipFill>
          <a:blip r:embed="rId2"/>
          <a:stretch>
            <a:fillRect/>
          </a:stretch>
        </p:blipFill>
        <p:spPr>
          <a:xfrm>
            <a:off x="152400" y="1371600"/>
            <a:ext cx="8763000" cy="538709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Inquiry – Simple Role</a:t>
            </a:r>
            <a:endParaRPr lang="en-US" dirty="0"/>
          </a:p>
        </p:txBody>
      </p:sp>
      <p:pic>
        <p:nvPicPr>
          <p:cNvPr id="5" name="Picture 4" descr="Screen shot 2010-10-06 at 3.20.34 PM.png"/>
          <p:cNvPicPr>
            <a:picLocks noChangeAspect="1"/>
          </p:cNvPicPr>
          <p:nvPr/>
        </p:nvPicPr>
        <p:blipFill>
          <a:blip r:embed="rId2"/>
          <a:stretch>
            <a:fillRect/>
          </a:stretch>
        </p:blipFill>
        <p:spPr>
          <a:xfrm>
            <a:off x="152400" y="1416820"/>
            <a:ext cx="8839200" cy="54411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Inquiry – Derived Role</a:t>
            </a:r>
            <a:endParaRPr lang="en-US" dirty="0"/>
          </a:p>
        </p:txBody>
      </p:sp>
      <p:pic>
        <p:nvPicPr>
          <p:cNvPr id="4" name="Picture 3" descr="Screen shot 2010-10-06 at 3.24.21 PM.png"/>
          <p:cNvPicPr>
            <a:picLocks noChangeAspect="1"/>
          </p:cNvPicPr>
          <p:nvPr/>
        </p:nvPicPr>
        <p:blipFill>
          <a:blip r:embed="rId2"/>
          <a:stretch>
            <a:fillRect/>
          </a:stretch>
        </p:blipFill>
        <p:spPr>
          <a:xfrm>
            <a:off x="152400" y="1447800"/>
            <a:ext cx="8811582" cy="4909616"/>
          </a:xfrm>
          <a:prstGeom prst="rect">
            <a:avLst/>
          </a:prstGeom>
        </p:spPr>
      </p:pic>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5" name="Rectangle 5"/>
          <p:cNvSpPr>
            <a:spLocks noGrp="1" noChangeArrowheads="1"/>
          </p:cNvSpPr>
          <p:nvPr>
            <p:ph type="title"/>
          </p:nvPr>
        </p:nvSpPr>
        <p:spPr/>
        <p:txBody>
          <a:bodyPr/>
          <a:lstStyle/>
          <a:p>
            <a:r>
              <a:rPr lang="en-US" smtClean="0"/>
              <a:t>What is KIM?</a:t>
            </a:r>
            <a:endParaRPr lang="en-US"/>
          </a:p>
        </p:txBody>
      </p:sp>
      <p:sp>
        <p:nvSpPr>
          <p:cNvPr id="78856" name="Rectangle 6"/>
          <p:cNvSpPr>
            <a:spLocks noGrp="1" noChangeArrowheads="1"/>
          </p:cNvSpPr>
          <p:nvPr>
            <p:ph idx="1"/>
          </p:nvPr>
        </p:nvSpPr>
        <p:spPr>
          <a:xfrm>
            <a:off x="457200" y="1600200"/>
            <a:ext cx="8229600" cy="4800600"/>
          </a:xfrm>
        </p:spPr>
        <p:txBody>
          <a:bodyPr>
            <a:normAutofit fontScale="92500" lnSpcReduction="10000"/>
          </a:bodyPr>
          <a:lstStyle/>
          <a:p>
            <a:r>
              <a:rPr lang="en-US" dirty="0" err="1" smtClean="0"/>
              <a:t>Kuali</a:t>
            </a:r>
            <a:r>
              <a:rPr lang="en-US" dirty="0" smtClean="0"/>
              <a:t> Identity Management (KIM) is a module of the </a:t>
            </a:r>
            <a:r>
              <a:rPr lang="en-US" dirty="0" err="1" smtClean="0"/>
              <a:t>Kuali</a:t>
            </a:r>
            <a:r>
              <a:rPr lang="en-US" dirty="0" smtClean="0"/>
              <a:t> Rice middleware framework</a:t>
            </a:r>
          </a:p>
          <a:p>
            <a:r>
              <a:rPr lang="en-US" dirty="0" smtClean="0"/>
              <a:t>Provides a common contract and service layer for Identity and Access Management</a:t>
            </a:r>
          </a:p>
          <a:p>
            <a:r>
              <a:rPr lang="en-US" dirty="0" smtClean="0"/>
              <a:t>Includes an integrated Reference Implementation</a:t>
            </a:r>
          </a:p>
          <a:p>
            <a:r>
              <a:rPr lang="en-US" dirty="0" smtClean="0"/>
              <a:t>Ships with a set of User Interfaces</a:t>
            </a:r>
          </a:p>
          <a:p>
            <a:r>
              <a:rPr lang="en-US" dirty="0" smtClean="0"/>
              <a:t>Acts as an “integration platform” for identity and access management services within </a:t>
            </a:r>
            <a:r>
              <a:rPr lang="en-US" dirty="0" err="1" smtClean="0"/>
              <a:t>Kuali</a:t>
            </a:r>
            <a:endParaRPr lang="en-US" dirty="0" smtClean="0"/>
          </a:p>
          <a:p>
            <a:r>
              <a:rPr lang="en-US" dirty="0" smtClean="0"/>
              <a:t>Despite the name, KIM is not just Identity Management, it’s also Access Management!</a:t>
            </a:r>
          </a:p>
          <a:p>
            <a:endParaRPr lang="en-US" dirty="0" smtClean="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Maintenance</a:t>
            </a:r>
            <a:endParaRPr lang="en-US" dirty="0"/>
          </a:p>
        </p:txBody>
      </p:sp>
      <p:pic>
        <p:nvPicPr>
          <p:cNvPr id="5" name="Picture 4" descr="Screen shot 2010-10-06 at 3.29.53 PM.png"/>
          <p:cNvPicPr>
            <a:picLocks noChangeAspect="1"/>
          </p:cNvPicPr>
          <p:nvPr/>
        </p:nvPicPr>
        <p:blipFill>
          <a:blip r:embed="rId2"/>
          <a:stretch>
            <a:fillRect/>
          </a:stretch>
        </p:blipFill>
        <p:spPr>
          <a:xfrm>
            <a:off x="152400" y="1416820"/>
            <a:ext cx="8839200" cy="544118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 Lookup</a:t>
            </a:r>
            <a:endParaRPr lang="en-US" dirty="0"/>
          </a:p>
        </p:txBody>
      </p:sp>
      <p:pic>
        <p:nvPicPr>
          <p:cNvPr id="6" name="Picture 5" descr="Screen shot 2010-10-06 at 3.43.04 PM.png"/>
          <p:cNvPicPr>
            <a:picLocks noChangeAspect="1"/>
          </p:cNvPicPr>
          <p:nvPr/>
        </p:nvPicPr>
        <p:blipFill>
          <a:blip r:embed="rId2"/>
          <a:stretch>
            <a:fillRect/>
          </a:stretch>
        </p:blipFill>
        <p:spPr>
          <a:xfrm>
            <a:off x="228600" y="1336215"/>
            <a:ext cx="8643718" cy="552178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 Inquiry</a:t>
            </a:r>
            <a:endParaRPr lang="en-US" dirty="0"/>
          </a:p>
        </p:txBody>
      </p:sp>
      <p:pic>
        <p:nvPicPr>
          <p:cNvPr id="4" name="Picture 3" descr="Screen shot 2010-10-06 at 3.47.01 PM.png"/>
          <p:cNvPicPr>
            <a:picLocks noChangeAspect="1"/>
          </p:cNvPicPr>
          <p:nvPr/>
        </p:nvPicPr>
        <p:blipFill>
          <a:blip r:embed="rId2"/>
          <a:stretch>
            <a:fillRect/>
          </a:stretch>
        </p:blipFill>
        <p:spPr>
          <a:xfrm>
            <a:off x="152400" y="2057400"/>
            <a:ext cx="8839200" cy="3517056"/>
          </a:xfrm>
          <a:prstGeom prst="rect">
            <a:avLst/>
          </a:prstGeom>
        </p:spPr>
      </p:pic>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 Maintenance</a:t>
            </a:r>
            <a:endParaRPr lang="en-US" dirty="0"/>
          </a:p>
        </p:txBody>
      </p:sp>
      <p:pic>
        <p:nvPicPr>
          <p:cNvPr id="5" name="Picture 4" descr="Screen shot 2010-10-06 at 3.49.35 PM.png"/>
          <p:cNvPicPr>
            <a:picLocks noChangeAspect="1"/>
          </p:cNvPicPr>
          <p:nvPr/>
        </p:nvPicPr>
        <p:blipFill>
          <a:blip r:embed="rId2"/>
          <a:stretch>
            <a:fillRect/>
          </a:stretch>
        </p:blipFill>
        <p:spPr>
          <a:xfrm>
            <a:off x="228600" y="1359920"/>
            <a:ext cx="8610600" cy="549808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51" name="Rectangle 5"/>
          <p:cNvSpPr>
            <a:spLocks noGrp="1" noChangeArrowheads="1"/>
          </p:cNvSpPr>
          <p:nvPr>
            <p:ph type="title"/>
          </p:nvPr>
        </p:nvSpPr>
        <p:spPr/>
        <p:txBody>
          <a:bodyPr/>
          <a:lstStyle/>
          <a:p>
            <a:pPr eaLnBrk="1" hangingPunct="1"/>
            <a:r>
              <a:rPr lang="en-US" dirty="0" smtClean="0"/>
              <a:t>Recall the main components of KIM</a:t>
            </a:r>
            <a:endParaRPr lang="en-US" dirty="0"/>
          </a:p>
        </p:txBody>
      </p:sp>
      <p:sp>
        <p:nvSpPr>
          <p:cNvPr id="108552" name="Rectangle 6"/>
          <p:cNvSpPr>
            <a:spLocks noGrp="1" noChangeArrowheads="1"/>
          </p:cNvSpPr>
          <p:nvPr>
            <p:ph idx="1"/>
          </p:nvPr>
        </p:nvSpPr>
        <p:spPr/>
        <p:txBody>
          <a:bodyPr/>
          <a:lstStyle/>
          <a:p>
            <a:r>
              <a:rPr lang="en-US" dirty="0" smtClean="0"/>
              <a:t>Functional </a:t>
            </a:r>
            <a:r>
              <a:rPr lang="en-US" dirty="0" smtClean="0"/>
              <a:t>User Interfaces</a:t>
            </a:r>
          </a:p>
          <a:p>
            <a:pPr lvl="1"/>
            <a:r>
              <a:rPr lang="en-US" dirty="0" smtClean="0"/>
              <a:t>We just looked at these</a:t>
            </a:r>
          </a:p>
          <a:p>
            <a:r>
              <a:rPr lang="en-US" dirty="0" smtClean="0"/>
              <a:t>Reference Implementation</a:t>
            </a:r>
          </a:p>
          <a:p>
            <a:pPr lvl="1"/>
            <a:r>
              <a:rPr lang="en-US" dirty="0" smtClean="0"/>
              <a:t>We will talk about these later</a:t>
            </a:r>
          </a:p>
          <a:p>
            <a:pPr eaLnBrk="1" hangingPunct="1"/>
            <a:r>
              <a:rPr lang="en-US" dirty="0" smtClean="0"/>
              <a:t>Service </a:t>
            </a:r>
            <a:r>
              <a:rPr lang="en-US" dirty="0"/>
              <a:t>Interface </a:t>
            </a:r>
            <a:r>
              <a:rPr lang="en-US" dirty="0" smtClean="0"/>
              <a:t>API</a:t>
            </a:r>
          </a:p>
          <a:p>
            <a:pPr lvl="1"/>
            <a:r>
              <a:rPr lang="en-US" dirty="0" smtClean="0"/>
              <a:t>Let’s take a look at the service architecture for </a:t>
            </a:r>
            <a:r>
              <a:rPr lang="en-US" dirty="0" err="1" smtClean="0"/>
              <a:t>Kuali</a:t>
            </a:r>
            <a:r>
              <a:rPr lang="en-US" dirty="0" smtClean="0"/>
              <a:t> Identity Management</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9" name="Rectangle 5"/>
          <p:cNvSpPr>
            <a:spLocks noGrp="1" noChangeArrowheads="1"/>
          </p:cNvSpPr>
          <p:nvPr>
            <p:ph type="title"/>
          </p:nvPr>
        </p:nvSpPr>
        <p:spPr/>
        <p:txBody>
          <a:bodyPr/>
          <a:lstStyle/>
          <a:p>
            <a:pPr eaLnBrk="1" hangingPunct="1"/>
            <a:r>
              <a:rPr lang="en-US" dirty="0" smtClean="0"/>
              <a:t>Main KIM </a:t>
            </a:r>
            <a:r>
              <a:rPr lang="en-US" dirty="0"/>
              <a:t>Services</a:t>
            </a:r>
          </a:p>
        </p:txBody>
      </p:sp>
      <p:sp>
        <p:nvSpPr>
          <p:cNvPr id="110600" name="Rectangle 6"/>
          <p:cNvSpPr>
            <a:spLocks noGrp="1" noChangeArrowheads="1"/>
          </p:cNvSpPr>
          <p:nvPr>
            <p:ph idx="1"/>
          </p:nvPr>
        </p:nvSpPr>
        <p:spPr/>
        <p:txBody>
          <a:bodyPr>
            <a:normAutofit/>
          </a:bodyPr>
          <a:lstStyle/>
          <a:p>
            <a:pPr eaLnBrk="1" hangingPunct="1"/>
            <a:r>
              <a:rPr lang="en-US" dirty="0" smtClean="0"/>
              <a:t>Identity </a:t>
            </a:r>
            <a:r>
              <a:rPr lang="en-US" dirty="0"/>
              <a:t>Service</a:t>
            </a:r>
          </a:p>
          <a:p>
            <a:pPr eaLnBrk="1" hangingPunct="1"/>
            <a:r>
              <a:rPr lang="en-US" dirty="0"/>
              <a:t>Group Service</a:t>
            </a:r>
          </a:p>
          <a:p>
            <a:pPr eaLnBrk="1" hangingPunct="1"/>
            <a:r>
              <a:rPr lang="en-US" dirty="0"/>
              <a:t>Role Service</a:t>
            </a:r>
          </a:p>
          <a:p>
            <a:pPr eaLnBrk="1" hangingPunct="1"/>
            <a:r>
              <a:rPr lang="en-US" dirty="0"/>
              <a:t>Permission Service</a:t>
            </a:r>
          </a:p>
          <a:p>
            <a:pPr eaLnBrk="1" hangingPunct="1"/>
            <a:r>
              <a:rPr lang="en-US" dirty="0"/>
              <a:t>Responsibility </a:t>
            </a:r>
            <a:r>
              <a:rPr lang="en-US" dirty="0" smtClean="0"/>
              <a:t>Service</a:t>
            </a:r>
          </a:p>
          <a:p>
            <a:pPr eaLnBrk="1" hangingPunct="1">
              <a:buNone/>
            </a:pP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5" name="Rectangle 5"/>
          <p:cNvSpPr>
            <a:spLocks noGrp="1" noChangeArrowheads="1"/>
          </p:cNvSpPr>
          <p:nvPr>
            <p:ph type="title"/>
          </p:nvPr>
        </p:nvSpPr>
        <p:spPr/>
        <p:txBody>
          <a:bodyPr/>
          <a:lstStyle/>
          <a:p>
            <a:pPr eaLnBrk="1" hangingPunct="1"/>
            <a:r>
              <a:rPr lang="en-US" smtClean="0"/>
              <a:t>Identity Service</a:t>
            </a:r>
          </a:p>
        </p:txBody>
      </p:sp>
      <p:sp>
        <p:nvSpPr>
          <p:cNvPr id="110600" name="Rectangle 6"/>
          <p:cNvSpPr>
            <a:spLocks noGrp="1" noChangeArrowheads="1"/>
          </p:cNvSpPr>
          <p:nvPr>
            <p:ph idx="1"/>
          </p:nvPr>
        </p:nvSpPr>
        <p:spPr/>
        <p:txBody>
          <a:bodyPr>
            <a:normAutofit/>
          </a:bodyPr>
          <a:lstStyle/>
          <a:p>
            <a:pPr eaLnBrk="1" hangingPunct="1">
              <a:buFont typeface="Arial" pitchFamily="-111" charset="0"/>
              <a:buChar char="•"/>
              <a:defRPr/>
            </a:pPr>
            <a:r>
              <a:rPr lang="en-US" dirty="0" smtClean="0">
                <a:sym typeface="Calibri" pitchFamily="-111" charset="0"/>
              </a:rPr>
              <a:t>Responsible for Principals and Entities</a:t>
            </a:r>
          </a:p>
          <a:p>
            <a:pPr eaLnBrk="1" hangingPunct="1">
              <a:buFont typeface="Arial" pitchFamily="-111" charset="0"/>
              <a:buChar char="•"/>
              <a:defRPr/>
            </a:pPr>
            <a:r>
              <a:rPr lang="en-US" dirty="0" smtClean="0">
                <a:sym typeface="Calibri" pitchFamily="-111" charset="0"/>
              </a:rPr>
              <a:t>Principals have a “name” which is intended to be the user name they use to authenticate</a:t>
            </a:r>
          </a:p>
          <a:p>
            <a:pPr eaLnBrk="1" hangingPunct="1">
              <a:buFont typeface="Arial" pitchFamily="-111" charset="0"/>
              <a:buChar char="•"/>
              <a:defRPr/>
            </a:pPr>
            <a:r>
              <a:rPr lang="en-US" dirty="0" smtClean="0">
                <a:sym typeface="Calibri" pitchFamily="-111" charset="0"/>
              </a:rPr>
              <a:t>All principals are associated with an entity</a:t>
            </a:r>
          </a:p>
          <a:p>
            <a:pPr eaLnBrk="1" hangingPunct="1">
              <a:buFont typeface="Arial" pitchFamily="-111" charset="0"/>
              <a:buChar char="•"/>
              <a:defRPr/>
            </a:pPr>
            <a:r>
              <a:rPr lang="en-US" dirty="0" smtClean="0">
                <a:sym typeface="Calibri" pitchFamily="-111" charset="0"/>
              </a:rPr>
              <a:t>There can be different types of entities, including Person and System</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43" name="Rectangle 5"/>
          <p:cNvSpPr>
            <a:spLocks noGrp="1" noChangeArrowheads="1"/>
          </p:cNvSpPr>
          <p:nvPr>
            <p:ph type="title"/>
          </p:nvPr>
        </p:nvSpPr>
        <p:spPr/>
        <p:txBody>
          <a:bodyPr/>
          <a:lstStyle/>
          <a:p>
            <a:pPr eaLnBrk="1" hangingPunct="1"/>
            <a:r>
              <a:rPr lang="en-US" smtClean="0"/>
              <a:t>Identity Service</a:t>
            </a:r>
          </a:p>
        </p:txBody>
      </p:sp>
      <p:sp>
        <p:nvSpPr>
          <p:cNvPr id="110600" name="Rectangle 6"/>
          <p:cNvSpPr>
            <a:spLocks noGrp="1" noChangeArrowheads="1"/>
          </p:cNvSpPr>
          <p:nvPr>
            <p:ph idx="1"/>
          </p:nvPr>
        </p:nvSpPr>
        <p:spPr/>
        <p:txBody>
          <a:bodyPr>
            <a:normAutofit fontScale="92500" lnSpcReduction="10000"/>
          </a:bodyPr>
          <a:lstStyle/>
          <a:p>
            <a:pPr eaLnBrk="1" hangingPunct="1">
              <a:buFont typeface="Arial" pitchFamily="-111" charset="0"/>
              <a:buChar char="•"/>
              <a:defRPr/>
            </a:pPr>
            <a:r>
              <a:rPr lang="en-US" dirty="0" smtClean="0">
                <a:sym typeface="Calibri" pitchFamily="-111" charset="0"/>
              </a:rPr>
              <a:t>Numerous pieces of data can be stored about an entity including: names, affiliations, external ids, employment information, address, phone, email, privacy preferences (FERPA), etc.</a:t>
            </a:r>
          </a:p>
          <a:p>
            <a:pPr eaLnBrk="1" hangingPunct="1">
              <a:buFont typeface="Arial" pitchFamily="-111" charset="0"/>
              <a:buChar char="•"/>
              <a:defRPr/>
            </a:pPr>
            <a:r>
              <a:rPr lang="en-US" dirty="0" smtClean="0">
                <a:sym typeface="Calibri" pitchFamily="-111" charset="0"/>
              </a:rPr>
              <a:t>Example Service Operations:</a:t>
            </a:r>
          </a:p>
          <a:p>
            <a:pPr lvl="1" eaLnBrk="1" hangingPunct="1">
              <a:buFont typeface="Lucida Grande" pitchFamily="-111" charset="0"/>
              <a:buChar char="•"/>
              <a:defRPr/>
            </a:pPr>
            <a:r>
              <a:rPr lang="en-US" dirty="0" smtClean="0">
                <a:sym typeface="Calibri" pitchFamily="-111" charset="0"/>
              </a:rPr>
              <a:t>Get principal by id</a:t>
            </a:r>
          </a:p>
          <a:p>
            <a:pPr lvl="1" eaLnBrk="1" hangingPunct="1">
              <a:buFont typeface="Lucida Grande" pitchFamily="-111" charset="0"/>
              <a:buChar char="•"/>
              <a:defRPr/>
            </a:pPr>
            <a:r>
              <a:rPr lang="en-US" dirty="0" smtClean="0">
                <a:sym typeface="Calibri" pitchFamily="-111" charset="0"/>
              </a:rPr>
              <a:t>Get principal by principal name</a:t>
            </a:r>
          </a:p>
          <a:p>
            <a:pPr lvl="1" eaLnBrk="1" hangingPunct="1">
              <a:buFont typeface="Lucida Grande" pitchFamily="-111" charset="0"/>
              <a:buChar char="•"/>
              <a:defRPr/>
            </a:pPr>
            <a:r>
              <a:rPr lang="en-US" dirty="0" smtClean="0">
                <a:sym typeface="Calibri" pitchFamily="-111" charset="0"/>
              </a:rPr>
              <a:t>Get entity info by id</a:t>
            </a:r>
          </a:p>
          <a:p>
            <a:pPr lvl="1" eaLnBrk="1" hangingPunct="1">
              <a:buFont typeface="Lucida Grande" pitchFamily="-111" charset="0"/>
              <a:buChar char="•"/>
              <a:defRPr/>
            </a:pPr>
            <a:r>
              <a:rPr lang="en-US" dirty="0" smtClean="0">
                <a:sym typeface="Calibri" pitchFamily="-111" charset="0"/>
              </a:rPr>
              <a:t>Get entity info by principal id</a:t>
            </a:r>
          </a:p>
          <a:p>
            <a:pPr lvl="1" eaLnBrk="1" hangingPunct="1">
              <a:buFont typeface="Lucida Grande" pitchFamily="-111" charset="0"/>
              <a:buChar char="•"/>
              <a:defRPr/>
            </a:pPr>
            <a:r>
              <a:rPr lang="en-US" dirty="0" smtClean="0">
                <a:sym typeface="Calibri" pitchFamily="-111" charset="0"/>
              </a:rPr>
              <a:t>Get entity privacy preferences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91" name="Rectangle 5"/>
          <p:cNvSpPr>
            <a:spLocks noGrp="1" noChangeArrowheads="1"/>
          </p:cNvSpPr>
          <p:nvPr>
            <p:ph type="title"/>
          </p:nvPr>
        </p:nvSpPr>
        <p:spPr/>
        <p:txBody>
          <a:bodyPr/>
          <a:lstStyle/>
          <a:p>
            <a:pPr eaLnBrk="1" hangingPunct="1"/>
            <a:r>
              <a:rPr lang="en-US" smtClean="0"/>
              <a:t>Group Service</a:t>
            </a:r>
          </a:p>
        </p:txBody>
      </p:sp>
      <p:sp>
        <p:nvSpPr>
          <p:cNvPr id="110600" name="Rectangle 6"/>
          <p:cNvSpPr>
            <a:spLocks noGrp="1" noChangeArrowheads="1"/>
          </p:cNvSpPr>
          <p:nvPr>
            <p:ph idx="1"/>
          </p:nvPr>
        </p:nvSpPr>
        <p:spPr/>
        <p:txBody>
          <a:bodyPr>
            <a:normAutofit lnSpcReduction="10000"/>
          </a:bodyPr>
          <a:lstStyle/>
          <a:p>
            <a:pPr eaLnBrk="1" hangingPunct="1">
              <a:buFont typeface="Arial" pitchFamily="-111" charset="0"/>
              <a:buChar char="•"/>
              <a:defRPr/>
            </a:pPr>
            <a:r>
              <a:rPr lang="en-US" dirty="0" smtClean="0">
                <a:sym typeface="Calibri" pitchFamily="-111" charset="0"/>
              </a:rPr>
              <a:t>All groups identified uniquely by id or namespace + name</a:t>
            </a:r>
          </a:p>
          <a:p>
            <a:pPr eaLnBrk="1" hangingPunct="1">
              <a:buFont typeface="Arial" pitchFamily="-111" charset="0"/>
              <a:buChar char="•"/>
              <a:defRPr/>
            </a:pPr>
            <a:r>
              <a:rPr lang="en-US" dirty="0" smtClean="0">
                <a:sym typeface="Calibri" pitchFamily="-111" charset="0"/>
              </a:rPr>
              <a:t>Supports nested groups</a:t>
            </a:r>
            <a:endParaRPr lang="en-US" dirty="0" smtClean="0">
              <a:sym typeface="Calibri" pitchFamily="-111" charset="0"/>
            </a:endParaRPr>
          </a:p>
          <a:p>
            <a:pPr eaLnBrk="1" hangingPunct="1">
              <a:buFont typeface="Arial" pitchFamily="-111" charset="0"/>
              <a:buChar char="•"/>
              <a:defRPr/>
            </a:pPr>
            <a:r>
              <a:rPr lang="en-US" dirty="0" smtClean="0">
                <a:sym typeface="Calibri" pitchFamily="-111" charset="0"/>
              </a:rPr>
              <a:t>Example </a:t>
            </a:r>
            <a:r>
              <a:rPr lang="en-US" dirty="0" smtClean="0">
                <a:sym typeface="Calibri" pitchFamily="-111" charset="0"/>
              </a:rPr>
              <a:t>Service Operations:</a:t>
            </a:r>
          </a:p>
          <a:p>
            <a:pPr lvl="1" eaLnBrk="1" hangingPunct="1">
              <a:buFont typeface="Lucida Grande" pitchFamily="-111" charset="0"/>
              <a:buChar char="•"/>
              <a:defRPr/>
            </a:pPr>
            <a:r>
              <a:rPr lang="en-US" dirty="0" smtClean="0">
                <a:sym typeface="Calibri" pitchFamily="-111" charset="0"/>
              </a:rPr>
              <a:t>Get group by id</a:t>
            </a:r>
          </a:p>
          <a:p>
            <a:pPr lvl="1" eaLnBrk="1" hangingPunct="1">
              <a:buFont typeface="Lucida Grande" pitchFamily="-111" charset="0"/>
              <a:buChar char="•"/>
              <a:defRPr/>
            </a:pPr>
            <a:r>
              <a:rPr lang="en-US" dirty="0" smtClean="0">
                <a:sym typeface="Calibri" pitchFamily="-111" charset="0"/>
              </a:rPr>
              <a:t>Get group by name</a:t>
            </a:r>
          </a:p>
          <a:p>
            <a:pPr lvl="1" eaLnBrk="1" hangingPunct="1">
              <a:buFont typeface="Lucida Grande" pitchFamily="-111" charset="0"/>
              <a:buChar char="•"/>
              <a:defRPr/>
            </a:pPr>
            <a:r>
              <a:rPr lang="en-US" dirty="0" smtClean="0">
                <a:sym typeface="Calibri" pitchFamily="-111" charset="0"/>
              </a:rPr>
              <a:t>Get groups for principal</a:t>
            </a:r>
          </a:p>
          <a:p>
            <a:pPr lvl="1" eaLnBrk="1" hangingPunct="1">
              <a:buFont typeface="Lucida Grande" pitchFamily="-111" charset="0"/>
              <a:buChar char="•"/>
              <a:defRPr/>
            </a:pPr>
            <a:r>
              <a:rPr lang="en-US" dirty="0" smtClean="0">
                <a:sym typeface="Calibri" pitchFamily="-111" charset="0"/>
              </a:rPr>
              <a:t>Is member of group</a:t>
            </a:r>
          </a:p>
          <a:p>
            <a:pPr lvl="1" eaLnBrk="1" hangingPunct="1">
              <a:buFont typeface="Lucida Grande" pitchFamily="-111" charset="0"/>
              <a:buChar char="•"/>
              <a:defRPr/>
            </a:pPr>
            <a:r>
              <a:rPr lang="en-US" dirty="0" smtClean="0">
                <a:sym typeface="Calibri" pitchFamily="-111" charset="0"/>
              </a:rPr>
              <a:t>Get member group ids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9" name="Rectangle 5"/>
          <p:cNvSpPr>
            <a:spLocks noGrp="1" noChangeArrowheads="1"/>
          </p:cNvSpPr>
          <p:nvPr>
            <p:ph type="title"/>
          </p:nvPr>
        </p:nvSpPr>
        <p:spPr/>
        <p:txBody>
          <a:bodyPr/>
          <a:lstStyle/>
          <a:p>
            <a:pPr eaLnBrk="1" hangingPunct="1"/>
            <a:r>
              <a:rPr lang="en-US" smtClean="0"/>
              <a:t>Role Service</a:t>
            </a:r>
          </a:p>
        </p:txBody>
      </p:sp>
      <p:sp>
        <p:nvSpPr>
          <p:cNvPr id="110600" name="Rectangle 6"/>
          <p:cNvSpPr>
            <a:spLocks noGrp="1" noChangeArrowheads="1"/>
          </p:cNvSpPr>
          <p:nvPr>
            <p:ph idx="1"/>
          </p:nvPr>
        </p:nvSpPr>
        <p:spPr/>
        <p:txBody>
          <a:bodyPr>
            <a:normAutofit fontScale="92500" lnSpcReduction="20000"/>
          </a:bodyPr>
          <a:lstStyle/>
          <a:p>
            <a:pPr eaLnBrk="1" hangingPunct="1">
              <a:buFont typeface="Arial" pitchFamily="-111" charset="0"/>
              <a:buChar char="•"/>
              <a:defRPr/>
            </a:pPr>
            <a:r>
              <a:rPr lang="en-US" dirty="0" smtClean="0">
                <a:sym typeface="Calibri" pitchFamily="-111" charset="0"/>
              </a:rPr>
              <a:t>Roles can have members that are principals, groups or even other roles</a:t>
            </a:r>
          </a:p>
          <a:p>
            <a:pPr eaLnBrk="1" hangingPunct="1">
              <a:buFont typeface="Arial" pitchFamily="-111" charset="0"/>
              <a:buChar char="•"/>
              <a:defRPr/>
            </a:pPr>
            <a:r>
              <a:rPr lang="en-US" dirty="0" smtClean="0">
                <a:sym typeface="Calibri" pitchFamily="-111" charset="0"/>
              </a:rPr>
              <a:t>All members assigned to a role will be granted any permissions or responsibilities that are associated with the role</a:t>
            </a:r>
          </a:p>
          <a:p>
            <a:pPr eaLnBrk="1" hangingPunct="1">
              <a:buFont typeface="Arial" pitchFamily="-111" charset="0"/>
              <a:buChar char="•"/>
              <a:defRPr/>
            </a:pPr>
            <a:r>
              <a:rPr lang="en-US" dirty="0" smtClean="0">
                <a:sym typeface="Calibri" pitchFamily="-111" charset="0"/>
              </a:rPr>
              <a:t>Role membership can optionally be qualified</a:t>
            </a:r>
          </a:p>
          <a:p>
            <a:pPr eaLnBrk="1" hangingPunct="1">
              <a:buFont typeface="Arial" pitchFamily="-111" charset="0"/>
              <a:buChar char="•"/>
              <a:defRPr/>
            </a:pPr>
            <a:r>
              <a:rPr lang="en-US" dirty="0" smtClean="0">
                <a:sym typeface="Calibri" pitchFamily="-111" charset="0"/>
              </a:rPr>
              <a:t>Example Service Operations:</a:t>
            </a:r>
          </a:p>
          <a:p>
            <a:pPr lvl="1" eaLnBrk="1" hangingPunct="1">
              <a:buFont typeface="Lucida Grande" pitchFamily="-111" charset="0"/>
              <a:buChar char="•"/>
              <a:defRPr/>
            </a:pPr>
            <a:r>
              <a:rPr lang="en-US" dirty="0" smtClean="0">
                <a:sym typeface="Calibri" pitchFamily="-111" charset="0"/>
              </a:rPr>
              <a:t>Get role by name</a:t>
            </a:r>
          </a:p>
          <a:p>
            <a:pPr lvl="1" eaLnBrk="1" hangingPunct="1">
              <a:buFont typeface="Lucida Grande" pitchFamily="-111" charset="0"/>
              <a:buChar char="•"/>
              <a:defRPr/>
            </a:pPr>
            <a:r>
              <a:rPr lang="en-US" dirty="0" smtClean="0">
                <a:sym typeface="Calibri" pitchFamily="-111" charset="0"/>
              </a:rPr>
              <a:t>Get role qualifiers for principal</a:t>
            </a:r>
          </a:p>
          <a:p>
            <a:pPr lvl="1" eaLnBrk="1" hangingPunct="1">
              <a:buFont typeface="Lucida Grande" pitchFamily="-111" charset="0"/>
              <a:buChar char="•"/>
              <a:defRPr/>
            </a:pPr>
            <a:r>
              <a:rPr lang="en-US" dirty="0" smtClean="0">
                <a:sym typeface="Calibri" pitchFamily="-111" charset="0"/>
              </a:rPr>
              <a:t>Get role members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03" name="Rectangle 5"/>
          <p:cNvSpPr>
            <a:spLocks noGrp="1" noChangeArrowheads="1"/>
          </p:cNvSpPr>
          <p:nvPr>
            <p:ph type="title"/>
          </p:nvPr>
        </p:nvSpPr>
        <p:spPr/>
        <p:txBody>
          <a:bodyPr/>
          <a:lstStyle/>
          <a:p>
            <a:pPr eaLnBrk="1" hangingPunct="1"/>
            <a:r>
              <a:rPr lang="en-US"/>
              <a:t>What KIM is Not</a:t>
            </a:r>
          </a:p>
        </p:txBody>
      </p:sp>
      <p:sp>
        <p:nvSpPr>
          <p:cNvPr id="80904" name="Rectangle 6"/>
          <p:cNvSpPr>
            <a:spLocks noGrp="1" noChangeArrowheads="1"/>
          </p:cNvSpPr>
          <p:nvPr>
            <p:ph idx="1"/>
          </p:nvPr>
        </p:nvSpPr>
        <p:spPr>
          <a:xfrm>
            <a:off x="457200" y="1600200"/>
            <a:ext cx="8229600" cy="4724400"/>
          </a:xfrm>
        </p:spPr>
        <p:txBody>
          <a:bodyPr>
            <a:normAutofit fontScale="92500" lnSpcReduction="10000"/>
          </a:bodyPr>
          <a:lstStyle/>
          <a:p>
            <a:pPr eaLnBrk="1" hangingPunct="1"/>
            <a:r>
              <a:rPr lang="en-US" dirty="0"/>
              <a:t>A Full-Fledged Identity Management </a:t>
            </a:r>
            <a:r>
              <a:rPr lang="en-US" dirty="0" smtClean="0"/>
              <a:t>System</a:t>
            </a:r>
          </a:p>
          <a:p>
            <a:pPr eaLnBrk="1" hangingPunct="1"/>
            <a:r>
              <a:rPr lang="en-US" dirty="0" smtClean="0"/>
              <a:t>It does not provide built-in services for:</a:t>
            </a:r>
          </a:p>
          <a:p>
            <a:pPr marL="742950" lvl="1" eaLnBrk="1" hangingPunct="1"/>
            <a:r>
              <a:rPr lang="en-US" dirty="0" smtClean="0"/>
              <a:t>Provisioning</a:t>
            </a:r>
          </a:p>
          <a:p>
            <a:pPr lvl="1"/>
            <a:r>
              <a:rPr lang="en-US" dirty="0" smtClean="0"/>
              <a:t>Identity Aggregation</a:t>
            </a:r>
          </a:p>
          <a:p>
            <a:pPr marL="742950" lvl="1" eaLnBrk="1" hangingPunct="1"/>
            <a:r>
              <a:rPr lang="en-US" dirty="0" smtClean="0"/>
              <a:t>Duplication Management</a:t>
            </a:r>
          </a:p>
          <a:p>
            <a:pPr marL="742950" lvl="1" eaLnBrk="1" hangingPunct="1"/>
            <a:r>
              <a:rPr lang="en-US" dirty="0" smtClean="0"/>
              <a:t>Strongly secured account and password management</a:t>
            </a:r>
          </a:p>
          <a:p>
            <a:pPr marL="742950" lvl="1" eaLnBrk="1" hangingPunct="1"/>
            <a:r>
              <a:rPr lang="en-US" dirty="0" smtClean="0"/>
              <a:t>Authentication</a:t>
            </a:r>
          </a:p>
          <a:p>
            <a:pPr lvl="2"/>
            <a:r>
              <a:rPr lang="en-US" dirty="0" smtClean="0"/>
              <a:t>Typically provided by CAS, Shibboleth, or something institution-specific</a:t>
            </a:r>
          </a:p>
          <a:p>
            <a:pPr lvl="1"/>
            <a:r>
              <a:rPr lang="en-US" dirty="0" smtClean="0"/>
              <a:t>Directory services</a:t>
            </a:r>
          </a:p>
          <a:p>
            <a:pPr lvl="2"/>
            <a:r>
              <a:rPr lang="en-US" dirty="0" smtClean="0"/>
              <a:t>Typically provided by 3</a:t>
            </a:r>
            <a:r>
              <a:rPr lang="en-US" baseline="30000" dirty="0" smtClean="0"/>
              <a:t>rd</a:t>
            </a:r>
            <a:r>
              <a:rPr lang="en-US" dirty="0" smtClean="0"/>
              <a:t> party LDAP solutions</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7" name="Rectangle 5"/>
          <p:cNvSpPr>
            <a:spLocks noGrp="1" noChangeArrowheads="1"/>
          </p:cNvSpPr>
          <p:nvPr>
            <p:ph type="title"/>
          </p:nvPr>
        </p:nvSpPr>
        <p:spPr/>
        <p:txBody>
          <a:bodyPr/>
          <a:lstStyle/>
          <a:p>
            <a:pPr eaLnBrk="1" hangingPunct="1"/>
            <a:r>
              <a:rPr lang="en-US" smtClean="0"/>
              <a:t>Permission Service</a:t>
            </a:r>
          </a:p>
        </p:txBody>
      </p:sp>
      <p:sp>
        <p:nvSpPr>
          <p:cNvPr id="110600" name="Rectangle 6"/>
          <p:cNvSpPr>
            <a:spLocks noGrp="1" noChangeArrowheads="1"/>
          </p:cNvSpPr>
          <p:nvPr>
            <p:ph idx="1"/>
          </p:nvPr>
        </p:nvSpPr>
        <p:spPr/>
        <p:txBody>
          <a:bodyPr>
            <a:normAutofit fontScale="92500" lnSpcReduction="10000"/>
          </a:bodyPr>
          <a:lstStyle/>
          <a:p>
            <a:pPr eaLnBrk="1" hangingPunct="1">
              <a:buFont typeface="Arial" pitchFamily="-111" charset="0"/>
              <a:buChar char="•"/>
              <a:defRPr/>
            </a:pPr>
            <a:r>
              <a:rPr lang="en-US" dirty="0" smtClean="0">
                <a:sym typeface="Calibri" pitchFamily="-111" charset="0"/>
              </a:rPr>
              <a:t>KIM has the concepts of Permission Templates and Permissions</a:t>
            </a:r>
          </a:p>
          <a:p>
            <a:pPr eaLnBrk="1" hangingPunct="1">
              <a:buFont typeface="Arial" pitchFamily="-111" charset="0"/>
              <a:buChar char="•"/>
              <a:defRPr/>
            </a:pPr>
            <a:r>
              <a:rPr lang="en-US" dirty="0" smtClean="0">
                <a:sym typeface="Calibri" pitchFamily="-111" charset="0"/>
              </a:rPr>
              <a:t>Permission Template represents some course-grained permission</a:t>
            </a:r>
          </a:p>
          <a:p>
            <a:pPr lvl="1" eaLnBrk="1" hangingPunct="1">
              <a:buFont typeface="Lucida Grande" pitchFamily="-111" charset="0"/>
              <a:buChar char="•"/>
              <a:defRPr/>
            </a:pPr>
            <a:r>
              <a:rPr lang="en-US" dirty="0" smtClean="0">
                <a:sym typeface="Calibri" pitchFamily="-111" charset="0"/>
              </a:rPr>
              <a:t>Use Screen, Initiate Document, Maintain Records, etc.</a:t>
            </a:r>
          </a:p>
          <a:p>
            <a:pPr eaLnBrk="1" hangingPunct="1">
              <a:buFont typeface="Arial" pitchFamily="-111" charset="0"/>
              <a:buChar char="•"/>
              <a:defRPr/>
            </a:pPr>
            <a:r>
              <a:rPr lang="en-US" dirty="0" smtClean="0">
                <a:sym typeface="Calibri" pitchFamily="-111" charset="0"/>
              </a:rPr>
              <a:t>A Permission is created from a template and has more specific information identified on it’s permission details</a:t>
            </a:r>
          </a:p>
          <a:p>
            <a:pPr lvl="1" eaLnBrk="1" hangingPunct="1">
              <a:buFont typeface="Lucida Grande" pitchFamily="-111" charset="0"/>
              <a:buChar char="•"/>
              <a:defRPr/>
            </a:pPr>
            <a:r>
              <a:rPr lang="en-US" dirty="0" smtClean="0">
                <a:sym typeface="Calibri" pitchFamily="-111" charset="0"/>
              </a:rPr>
              <a:t>for example “Initiate Document” of type “Transfer of Funds”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5" name="Rectangle 5"/>
          <p:cNvSpPr>
            <a:spLocks noGrp="1" noChangeArrowheads="1"/>
          </p:cNvSpPr>
          <p:nvPr>
            <p:ph type="title"/>
          </p:nvPr>
        </p:nvSpPr>
        <p:spPr/>
        <p:txBody>
          <a:bodyPr/>
          <a:lstStyle/>
          <a:p>
            <a:pPr eaLnBrk="1" hangingPunct="1"/>
            <a:r>
              <a:rPr lang="en-US" smtClean="0"/>
              <a:t>Permission Service</a:t>
            </a:r>
          </a:p>
        </p:txBody>
      </p:sp>
      <p:sp>
        <p:nvSpPr>
          <p:cNvPr id="110600" name="Rectangle 6"/>
          <p:cNvSpPr>
            <a:spLocks noGrp="1" noChangeArrowheads="1"/>
          </p:cNvSpPr>
          <p:nvPr>
            <p:ph idx="1"/>
          </p:nvPr>
        </p:nvSpPr>
        <p:spPr/>
        <p:txBody>
          <a:bodyPr>
            <a:normAutofit fontScale="85000" lnSpcReduction="20000"/>
          </a:bodyPr>
          <a:lstStyle/>
          <a:p>
            <a:pPr eaLnBrk="1" hangingPunct="1">
              <a:buFont typeface="Arial" pitchFamily="-111" charset="0"/>
              <a:buChar char="•"/>
              <a:defRPr/>
            </a:pPr>
            <a:r>
              <a:rPr lang="en-US" dirty="0" smtClean="0">
                <a:sym typeface="Calibri" pitchFamily="-111" charset="0"/>
              </a:rPr>
              <a:t>Evaluation of permissions is handled by the permission service.  KIM provides plug points for implementing custom logic for permission checking</a:t>
            </a:r>
          </a:p>
          <a:p>
            <a:pPr lvl="1" eaLnBrk="1" hangingPunct="1">
              <a:buFont typeface="Lucida Grande" pitchFamily="-111" charset="0"/>
              <a:buChar char="•"/>
              <a:defRPr/>
            </a:pPr>
            <a:r>
              <a:rPr lang="en-US" dirty="0" smtClean="0">
                <a:sym typeface="Calibri" pitchFamily="-111" charset="0"/>
              </a:rPr>
              <a:t>Example: permission checks based on hierarchical data</a:t>
            </a:r>
          </a:p>
          <a:p>
            <a:pPr lvl="1" eaLnBrk="1" hangingPunct="1">
              <a:buFont typeface="Lucida Grande" pitchFamily="-111" charset="0"/>
              <a:buChar char="•"/>
              <a:defRPr/>
            </a:pPr>
            <a:r>
              <a:rPr lang="en-US" dirty="0" smtClean="0">
                <a:sym typeface="Calibri" pitchFamily="-111" charset="0"/>
              </a:rPr>
              <a:t>This is referred to as a “</a:t>
            </a:r>
            <a:r>
              <a:rPr lang="en-US" dirty="0" err="1" smtClean="0">
                <a:sym typeface="Calibri" pitchFamily="-111" charset="0"/>
              </a:rPr>
              <a:t>PermissionTypeService</a:t>
            </a:r>
            <a:r>
              <a:rPr lang="en-US" dirty="0" smtClean="0">
                <a:sym typeface="Calibri" pitchFamily="-111" charset="0"/>
              </a:rPr>
              <a:t>”</a:t>
            </a:r>
          </a:p>
          <a:p>
            <a:pPr eaLnBrk="1" hangingPunct="1">
              <a:buFont typeface="Arial" pitchFamily="-111" charset="0"/>
              <a:buChar char="•"/>
              <a:defRPr/>
            </a:pPr>
            <a:r>
              <a:rPr lang="en-US" dirty="0" smtClean="0">
                <a:sym typeface="Calibri" pitchFamily="-111" charset="0"/>
              </a:rPr>
              <a:t>Example Service Operations:</a:t>
            </a:r>
          </a:p>
          <a:p>
            <a:pPr lvl="1" eaLnBrk="1" hangingPunct="1">
              <a:buFont typeface="Lucida Grande" pitchFamily="-111" charset="0"/>
              <a:buChar char="•"/>
              <a:defRPr/>
            </a:pPr>
            <a:r>
              <a:rPr lang="en-US" dirty="0" smtClean="0">
                <a:sym typeface="Calibri" pitchFamily="-111" charset="0"/>
              </a:rPr>
              <a:t>Is principal authorized by permission name with details</a:t>
            </a:r>
          </a:p>
          <a:p>
            <a:pPr lvl="1" eaLnBrk="1" hangingPunct="1">
              <a:buFont typeface="Lucida Grande" pitchFamily="-111" charset="0"/>
              <a:buChar char="•"/>
              <a:defRPr/>
            </a:pPr>
            <a:r>
              <a:rPr lang="en-US" dirty="0" smtClean="0">
                <a:sym typeface="Calibri" pitchFamily="-111" charset="0"/>
              </a:rPr>
              <a:t>Is principal authorized by permission template name with details</a:t>
            </a:r>
          </a:p>
          <a:p>
            <a:pPr lvl="1" eaLnBrk="1" hangingPunct="1">
              <a:buFont typeface="Lucida Grande" pitchFamily="-111" charset="0"/>
              <a:buChar char="•"/>
              <a:defRPr/>
            </a:pPr>
            <a:r>
              <a:rPr lang="en-US" dirty="0" smtClean="0">
                <a:sym typeface="Calibri" pitchFamily="-111" charset="0"/>
              </a:rPr>
              <a:t>Get assignees for permission</a:t>
            </a:r>
          </a:p>
          <a:p>
            <a:pPr lvl="1" eaLnBrk="1" hangingPunct="1">
              <a:buFont typeface="Lucida Grande" pitchFamily="-111" charset="0"/>
              <a:buChar char="•"/>
              <a:defRPr/>
            </a:pPr>
            <a:r>
              <a:rPr lang="en-US" dirty="0" smtClean="0">
                <a:sym typeface="Calibri" pitchFamily="-111" charset="0"/>
              </a:rPr>
              <a:t>Get authorized permissions for principal</a:t>
            </a:r>
          </a:p>
          <a:p>
            <a:pPr lvl="1" eaLnBrk="1" hangingPunct="1">
              <a:buFont typeface="Lucida Grande" pitchFamily="-111" charset="0"/>
              <a:buChar char="•"/>
              <a:defRPr/>
            </a:pPr>
            <a:r>
              <a:rPr lang="en-US" dirty="0" smtClean="0">
                <a:sym typeface="Calibri" pitchFamily="-111" charset="0"/>
              </a:rPr>
              <a:t>Get ids of roles that have given permission</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83" name="Rectangle 5"/>
          <p:cNvSpPr>
            <a:spLocks noGrp="1" noChangeArrowheads="1"/>
          </p:cNvSpPr>
          <p:nvPr>
            <p:ph type="title"/>
          </p:nvPr>
        </p:nvSpPr>
        <p:spPr/>
        <p:txBody>
          <a:bodyPr/>
          <a:lstStyle/>
          <a:p>
            <a:pPr eaLnBrk="1" hangingPunct="1"/>
            <a:r>
              <a:rPr lang="en-US" smtClean="0"/>
              <a:t>Responsibility Service</a:t>
            </a:r>
          </a:p>
        </p:txBody>
      </p:sp>
      <p:sp>
        <p:nvSpPr>
          <p:cNvPr id="110600" name="Rectangle 6"/>
          <p:cNvSpPr>
            <a:spLocks noGrp="1" noChangeArrowheads="1"/>
          </p:cNvSpPr>
          <p:nvPr>
            <p:ph idx="1"/>
          </p:nvPr>
        </p:nvSpPr>
        <p:spPr/>
        <p:txBody>
          <a:bodyPr>
            <a:normAutofit fontScale="77500" lnSpcReduction="20000"/>
          </a:bodyPr>
          <a:lstStyle/>
          <a:p>
            <a:pPr eaLnBrk="1" hangingPunct="1">
              <a:buFont typeface="Arial" pitchFamily="-111" charset="0"/>
              <a:buChar char="•"/>
              <a:defRPr/>
            </a:pPr>
            <a:r>
              <a:rPr lang="en-US" dirty="0" smtClean="0">
                <a:sym typeface="Calibri" pitchFamily="-111" charset="0"/>
              </a:rPr>
              <a:t>Provides integration of KIM with workflow engine via Responsibility Actions</a:t>
            </a:r>
          </a:p>
          <a:p>
            <a:pPr eaLnBrk="1" hangingPunct="1">
              <a:buFont typeface="Arial" pitchFamily="-111" charset="0"/>
              <a:buChar char="•"/>
              <a:defRPr/>
            </a:pPr>
            <a:r>
              <a:rPr lang="en-US" dirty="0" smtClean="0">
                <a:sym typeface="Calibri" pitchFamily="-111" charset="0"/>
              </a:rPr>
              <a:t>These define what actions the principal needs to take (i.e. approve, acknowledge, </a:t>
            </a:r>
            <a:r>
              <a:rPr lang="en-US" dirty="0" err="1" smtClean="0">
                <a:sym typeface="Calibri" pitchFamily="-111" charset="0"/>
              </a:rPr>
              <a:t>fyi</a:t>
            </a:r>
            <a:r>
              <a:rPr lang="en-US" dirty="0" smtClean="0">
                <a:sym typeface="Calibri" pitchFamily="-111" charset="0"/>
              </a:rPr>
              <a:t>) on workflow processes</a:t>
            </a:r>
          </a:p>
          <a:p>
            <a:pPr eaLnBrk="1" hangingPunct="1">
              <a:buFont typeface="Arial" pitchFamily="-111" charset="0"/>
              <a:buChar char="•"/>
              <a:defRPr/>
            </a:pPr>
            <a:r>
              <a:rPr lang="en-US" dirty="0" smtClean="0">
                <a:sym typeface="Calibri" pitchFamily="-111" charset="0"/>
              </a:rPr>
              <a:t>Responsibility details identity when these actions are applied during the routing process</a:t>
            </a:r>
          </a:p>
          <a:p>
            <a:pPr eaLnBrk="1" hangingPunct="1">
              <a:buFont typeface="Arial" pitchFamily="-111" charset="0"/>
              <a:buChar char="•"/>
              <a:defRPr/>
            </a:pPr>
            <a:r>
              <a:rPr lang="en-US" dirty="0" smtClean="0">
                <a:sym typeface="Calibri" pitchFamily="-111" charset="0"/>
              </a:rPr>
              <a:t>Responsibility Actions also provide delegation support (for both routing and permission delegation)</a:t>
            </a:r>
          </a:p>
          <a:p>
            <a:pPr eaLnBrk="1" hangingPunct="1">
              <a:buFont typeface="Arial" pitchFamily="-111" charset="0"/>
              <a:buChar char="•"/>
              <a:defRPr/>
            </a:pPr>
            <a:r>
              <a:rPr lang="en-US" dirty="0" smtClean="0">
                <a:sym typeface="Calibri" pitchFamily="-111" charset="0"/>
              </a:rPr>
              <a:t>Example Service Operations:</a:t>
            </a:r>
          </a:p>
          <a:p>
            <a:pPr lvl="1" eaLnBrk="1" hangingPunct="1">
              <a:buFont typeface="Lucida Grande" pitchFamily="-111" charset="0"/>
              <a:buChar char="•"/>
              <a:defRPr/>
            </a:pPr>
            <a:r>
              <a:rPr lang="en-US" dirty="0" smtClean="0">
                <a:sym typeface="Calibri" pitchFamily="-111" charset="0"/>
              </a:rPr>
              <a:t>Get responsibilities by name</a:t>
            </a:r>
          </a:p>
          <a:p>
            <a:pPr lvl="1" eaLnBrk="1" hangingPunct="1">
              <a:buFont typeface="Lucida Grande" pitchFamily="-111" charset="0"/>
              <a:buChar char="•"/>
              <a:defRPr/>
            </a:pPr>
            <a:r>
              <a:rPr lang="en-US" dirty="0" smtClean="0">
                <a:sym typeface="Calibri" pitchFamily="-111" charset="0"/>
              </a:rPr>
              <a:t>Get responsibility actions</a:t>
            </a:r>
          </a:p>
          <a:p>
            <a:pPr lvl="1" eaLnBrk="1" hangingPunct="1">
              <a:buFont typeface="Lucida Grande" pitchFamily="-111" charset="0"/>
              <a:buChar char="•"/>
              <a:defRPr/>
            </a:pPr>
            <a:r>
              <a:rPr lang="en-US" dirty="0" smtClean="0">
                <a:sym typeface="Calibri" pitchFamily="-111" charset="0"/>
              </a:rPr>
              <a:t>Get responsibility actions by responsibility template</a:t>
            </a:r>
          </a:p>
          <a:p>
            <a:pPr lvl="1" eaLnBrk="1" hangingPunct="1">
              <a:buFont typeface="Lucida Grande" pitchFamily="-111" charset="0"/>
              <a:buChar char="•"/>
              <a:defRPr/>
            </a:pPr>
            <a:r>
              <a:rPr lang="en-US" dirty="0" smtClean="0">
                <a:sym typeface="Calibri" pitchFamily="-111" charset="0"/>
              </a:rPr>
              <a:t>Does principal have responsibility</a:t>
            </a:r>
          </a:p>
          <a:p>
            <a:pPr eaLnBrk="1" hangingPunct="1">
              <a:buFont typeface="Arial" pitchFamily="-111" charset="0"/>
              <a:buChar char="•"/>
              <a:defRPr/>
            </a:pPr>
            <a:endParaRPr lang="en-US" dirty="0" smtClean="0">
              <a:sym typeface="Calibri" pitchFamily="-111" charset="0"/>
            </a:endParaRP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9" name="Rectangle 5"/>
          <p:cNvSpPr>
            <a:spLocks noGrp="1" noChangeArrowheads="1"/>
          </p:cNvSpPr>
          <p:nvPr>
            <p:ph type="title"/>
          </p:nvPr>
        </p:nvSpPr>
        <p:spPr/>
        <p:txBody>
          <a:bodyPr/>
          <a:lstStyle/>
          <a:p>
            <a:pPr eaLnBrk="1" hangingPunct="1"/>
            <a:r>
              <a:rPr lang="en-US" dirty="0" smtClean="0"/>
              <a:t>Additional KIM </a:t>
            </a:r>
            <a:r>
              <a:rPr lang="en-US" dirty="0"/>
              <a:t>Services</a:t>
            </a:r>
          </a:p>
        </p:txBody>
      </p:sp>
      <p:sp>
        <p:nvSpPr>
          <p:cNvPr id="110600" name="Rectangle 6"/>
          <p:cNvSpPr>
            <a:spLocks noGrp="1" noChangeArrowheads="1"/>
          </p:cNvSpPr>
          <p:nvPr>
            <p:ph idx="1"/>
          </p:nvPr>
        </p:nvSpPr>
        <p:spPr/>
        <p:txBody>
          <a:bodyPr>
            <a:normAutofit/>
          </a:bodyPr>
          <a:lstStyle/>
          <a:p>
            <a:r>
              <a:rPr lang="en-US" dirty="0" smtClean="0"/>
              <a:t>Type Services</a:t>
            </a:r>
          </a:p>
          <a:p>
            <a:r>
              <a:rPr lang="en-US" dirty="0" smtClean="0"/>
              <a:t>Authentication </a:t>
            </a:r>
            <a:r>
              <a:rPr lang="en-US" dirty="0" smtClean="0"/>
              <a:t>Service</a:t>
            </a:r>
          </a:p>
          <a:p>
            <a:r>
              <a:rPr lang="en-US" dirty="0" smtClean="0"/>
              <a:t>Identity Management Service</a:t>
            </a:r>
          </a:p>
          <a:p>
            <a:r>
              <a:rPr lang="en-US" dirty="0" smtClean="0"/>
              <a:t>Role Management Service</a:t>
            </a:r>
          </a:p>
          <a:p>
            <a:r>
              <a:rPr lang="en-US" dirty="0" smtClean="0"/>
              <a:t>Person Service</a:t>
            </a:r>
          </a:p>
          <a:p>
            <a:r>
              <a:rPr lang="en-US" dirty="0" smtClean="0"/>
              <a:t>Identity Archive Service</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83" name="Rectangle 5"/>
          <p:cNvSpPr>
            <a:spLocks noGrp="1" noChangeArrowheads="1"/>
          </p:cNvSpPr>
          <p:nvPr>
            <p:ph type="title"/>
          </p:nvPr>
        </p:nvSpPr>
        <p:spPr/>
        <p:txBody>
          <a:bodyPr/>
          <a:lstStyle/>
          <a:p>
            <a:pPr eaLnBrk="1" hangingPunct="1"/>
            <a:r>
              <a:rPr lang="en-US" dirty="0" smtClean="0"/>
              <a:t>Kim “Types” and Type Services</a:t>
            </a:r>
            <a:endParaRPr lang="en-US" dirty="0" smtClean="0"/>
          </a:p>
        </p:txBody>
      </p:sp>
      <p:sp>
        <p:nvSpPr>
          <p:cNvPr id="110600" name="Rectangle 6"/>
          <p:cNvSpPr>
            <a:spLocks noGrp="1" noChangeArrowheads="1"/>
          </p:cNvSpPr>
          <p:nvPr>
            <p:ph idx="1"/>
          </p:nvPr>
        </p:nvSpPr>
        <p:spPr>
          <a:xfrm>
            <a:off x="457200" y="1600200"/>
            <a:ext cx="8229600" cy="4837541"/>
          </a:xfrm>
        </p:spPr>
        <p:txBody>
          <a:bodyPr>
            <a:normAutofit fontScale="92500"/>
          </a:bodyPr>
          <a:lstStyle/>
          <a:p>
            <a:pPr eaLnBrk="1" hangingPunct="1">
              <a:buFont typeface="Arial" pitchFamily="-111" charset="0"/>
              <a:buChar char="•"/>
              <a:defRPr/>
            </a:pPr>
            <a:r>
              <a:rPr lang="en-US" dirty="0" smtClean="0">
                <a:sym typeface="Calibri" pitchFamily="-111" charset="0"/>
              </a:rPr>
              <a:t>In KIM, certain pieces of data are “typed”</a:t>
            </a:r>
          </a:p>
          <a:p>
            <a:pPr eaLnBrk="1" hangingPunct="1">
              <a:buFont typeface="Arial" pitchFamily="-111" charset="0"/>
              <a:buChar char="•"/>
              <a:defRPr/>
            </a:pPr>
            <a:r>
              <a:rPr lang="en-US" dirty="0" smtClean="0">
                <a:sym typeface="Calibri" pitchFamily="-111" charset="0"/>
              </a:rPr>
              <a:t>Types can be used as an organizational tool</a:t>
            </a:r>
          </a:p>
          <a:p>
            <a:pPr eaLnBrk="1" hangingPunct="1">
              <a:buFont typeface="Arial" pitchFamily="-111" charset="0"/>
              <a:buChar char="•"/>
              <a:defRPr/>
            </a:pPr>
            <a:r>
              <a:rPr lang="en-US" dirty="0" smtClean="0">
                <a:sym typeface="Calibri" pitchFamily="-111" charset="0"/>
              </a:rPr>
              <a:t>Also used to customize behavior via </a:t>
            </a:r>
            <a:r>
              <a:rPr lang="en-US" dirty="0" smtClean="0">
                <a:sym typeface="Calibri" pitchFamily="-111" charset="0"/>
              </a:rPr>
              <a:t>“Type Services”</a:t>
            </a:r>
          </a:p>
          <a:p>
            <a:pPr eaLnBrk="1" hangingPunct="1">
              <a:buFont typeface="Arial" pitchFamily="-111" charset="0"/>
              <a:buChar char="•"/>
              <a:defRPr/>
            </a:pPr>
            <a:r>
              <a:rPr lang="en-US" dirty="0" smtClean="0">
                <a:sym typeface="Calibri" pitchFamily="-111" charset="0"/>
              </a:rPr>
              <a:t>Types can be associated with a service which KIM delegates to for certain operations</a:t>
            </a:r>
          </a:p>
          <a:p>
            <a:pPr eaLnBrk="1" hangingPunct="1">
              <a:buFont typeface="Arial" pitchFamily="-111" charset="0"/>
              <a:buChar char="•"/>
              <a:defRPr/>
            </a:pPr>
            <a:r>
              <a:rPr lang="en-US" dirty="0" smtClean="0">
                <a:sym typeface="Calibri" pitchFamily="-111" charset="0"/>
              </a:rPr>
              <a:t>Note that Kim Type Services are not part of the “public” API for KIM, but rather are used behind some of the reference service implementations</a:t>
            </a:r>
            <a:endParaRPr lang="en-US" dirty="0" smtClean="0">
              <a:sym typeface="Calibri" pitchFamily="-111" charset="0"/>
            </a:endParaRPr>
          </a:p>
          <a:p>
            <a:pPr eaLnBrk="1" hangingPunct="1">
              <a:buFont typeface="Arial" pitchFamily="-111" charset="0"/>
              <a:buChar char="•"/>
              <a:defRPr/>
            </a:pPr>
            <a:endParaRPr lang="en-US" dirty="0" smtClean="0">
              <a:sym typeface="Calibri" pitchFamily="-111" charset="0"/>
            </a:endParaRP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83" name="Rectangle 5"/>
          <p:cNvSpPr>
            <a:spLocks noGrp="1" noChangeArrowheads="1"/>
          </p:cNvSpPr>
          <p:nvPr>
            <p:ph type="title"/>
          </p:nvPr>
        </p:nvSpPr>
        <p:spPr/>
        <p:txBody>
          <a:bodyPr/>
          <a:lstStyle/>
          <a:p>
            <a:pPr eaLnBrk="1" hangingPunct="1"/>
            <a:r>
              <a:rPr lang="en-US" dirty="0" smtClean="0"/>
              <a:t>Support KIM Type Services</a:t>
            </a:r>
            <a:endParaRPr lang="en-US" dirty="0" smtClean="0"/>
          </a:p>
        </p:txBody>
      </p:sp>
      <p:sp>
        <p:nvSpPr>
          <p:cNvPr id="110600" name="Rectangle 6"/>
          <p:cNvSpPr>
            <a:spLocks noGrp="1" noChangeArrowheads="1"/>
          </p:cNvSpPr>
          <p:nvPr>
            <p:ph idx="1"/>
          </p:nvPr>
        </p:nvSpPr>
        <p:spPr/>
        <p:txBody>
          <a:bodyPr>
            <a:normAutofit/>
          </a:bodyPr>
          <a:lstStyle/>
          <a:p>
            <a:pPr eaLnBrk="1" hangingPunct="1">
              <a:buFont typeface="Arial" pitchFamily="-111" charset="0"/>
              <a:buChar char="•"/>
              <a:defRPr/>
            </a:pPr>
            <a:r>
              <a:rPr lang="en-US" dirty="0" smtClean="0">
                <a:sym typeface="Calibri" pitchFamily="-111" charset="0"/>
              </a:rPr>
              <a:t>Supported Type Services include:</a:t>
            </a:r>
          </a:p>
          <a:p>
            <a:pPr lvl="1">
              <a:buFont typeface="Arial" pitchFamily="-111" charset="0"/>
              <a:buChar char="•"/>
              <a:defRPr/>
            </a:pPr>
            <a:r>
              <a:rPr lang="en-US" dirty="0" err="1" smtClean="0">
                <a:sym typeface="Calibri" pitchFamily="-111" charset="0"/>
              </a:rPr>
              <a:t>KimRoleTypeService</a:t>
            </a:r>
            <a:endParaRPr lang="en-US" dirty="0" smtClean="0">
              <a:sym typeface="Calibri" pitchFamily="-111" charset="0"/>
            </a:endParaRPr>
          </a:p>
          <a:p>
            <a:pPr lvl="1">
              <a:buFont typeface="Arial" pitchFamily="-111" charset="0"/>
              <a:buChar char="•"/>
              <a:defRPr/>
            </a:pPr>
            <a:r>
              <a:rPr lang="en-US" dirty="0" err="1" smtClean="0">
                <a:sym typeface="Calibri" pitchFamily="-111" charset="0"/>
              </a:rPr>
              <a:t>KimPermissionTypeService</a:t>
            </a:r>
            <a:endParaRPr lang="en-US" dirty="0" smtClean="0">
              <a:sym typeface="Calibri" pitchFamily="-111" charset="0"/>
            </a:endParaRPr>
          </a:p>
          <a:p>
            <a:pPr lvl="1">
              <a:buFont typeface="Arial" pitchFamily="-111" charset="0"/>
              <a:buChar char="•"/>
              <a:defRPr/>
            </a:pPr>
            <a:r>
              <a:rPr lang="en-US" dirty="0" err="1" smtClean="0">
                <a:sym typeface="Calibri" pitchFamily="-111" charset="0"/>
              </a:rPr>
              <a:t>KimGroupTypeService</a:t>
            </a:r>
            <a:endParaRPr lang="en-US" dirty="0" smtClean="0">
              <a:sym typeface="Calibri" pitchFamily="-111" charset="0"/>
            </a:endParaRPr>
          </a:p>
          <a:p>
            <a:pPr lvl="1">
              <a:buFont typeface="Arial" pitchFamily="-111" charset="0"/>
              <a:buChar char="•"/>
              <a:defRPr/>
            </a:pPr>
            <a:r>
              <a:rPr lang="en-US" dirty="0" err="1" smtClean="0">
                <a:sym typeface="Calibri" pitchFamily="-111" charset="0"/>
              </a:rPr>
              <a:t>KimResponsibilityTypeService</a:t>
            </a:r>
            <a:endParaRPr lang="en-US" dirty="0" smtClean="0">
              <a:sym typeface="Calibri" pitchFamily="-111" charset="0"/>
            </a:endParaRPr>
          </a:p>
          <a:p>
            <a:pPr lvl="1">
              <a:buFont typeface="Arial" pitchFamily="-111" charset="0"/>
              <a:buChar char="•"/>
              <a:defRPr/>
            </a:pPr>
            <a:r>
              <a:rPr lang="en-US" dirty="0" err="1" smtClean="0">
                <a:sym typeface="Calibri" pitchFamily="-111" charset="0"/>
              </a:rPr>
              <a:t>KimDelegationTypeService</a:t>
            </a:r>
            <a:endParaRPr lang="en-US" dirty="0" smtClean="0">
              <a:sym typeface="Calibri" pitchFamily="-111" charset="0"/>
            </a:endParaRPr>
          </a:p>
          <a:p>
            <a:pPr>
              <a:buFont typeface="Arial" pitchFamily="-111" charset="0"/>
              <a:buChar char="•"/>
              <a:defRPr/>
            </a:pPr>
            <a:r>
              <a:rPr lang="en-US" dirty="0" smtClean="0">
                <a:sym typeface="Calibri" pitchFamily="-111" charset="0"/>
              </a:rPr>
              <a:t>Let’s look at a couple of these in more detail</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63" name="Rectangle 5"/>
          <p:cNvSpPr>
            <a:spLocks noGrp="1" noChangeArrowheads="1"/>
          </p:cNvSpPr>
          <p:nvPr>
            <p:ph type="title"/>
          </p:nvPr>
        </p:nvSpPr>
        <p:spPr/>
        <p:txBody>
          <a:bodyPr/>
          <a:lstStyle/>
          <a:p>
            <a:pPr eaLnBrk="1" hangingPunct="1"/>
            <a:r>
              <a:rPr lang="en-US"/>
              <a:t>Role Type Services</a:t>
            </a:r>
          </a:p>
        </p:txBody>
      </p:sp>
      <p:sp>
        <p:nvSpPr>
          <p:cNvPr id="198664" name="Rectangle 6"/>
          <p:cNvSpPr>
            <a:spLocks noGrp="1" noChangeArrowheads="1"/>
          </p:cNvSpPr>
          <p:nvPr>
            <p:ph idx="1"/>
          </p:nvPr>
        </p:nvSpPr>
        <p:spPr/>
        <p:txBody>
          <a:bodyPr/>
          <a:lstStyle/>
          <a:p>
            <a:pPr eaLnBrk="1" hangingPunct="1"/>
            <a:r>
              <a:rPr lang="en-US" dirty="0" smtClean="0"/>
              <a:t>To customize Role behavior you can implement a custom “</a:t>
            </a:r>
            <a:r>
              <a:rPr lang="en-US" dirty="0" err="1" smtClean="0"/>
              <a:t>RoleTypeService</a:t>
            </a:r>
            <a:r>
              <a:rPr lang="en-US" dirty="0" smtClean="0"/>
              <a:t>”</a:t>
            </a:r>
          </a:p>
          <a:p>
            <a:pPr eaLnBrk="1" hangingPunct="1"/>
            <a:r>
              <a:rPr lang="en-US" dirty="0" smtClean="0"/>
              <a:t>This can provide for the following features:</a:t>
            </a:r>
          </a:p>
          <a:p>
            <a:pPr lvl="1"/>
            <a:r>
              <a:rPr lang="en-US" dirty="0" smtClean="0"/>
              <a:t>Qualifier </a:t>
            </a:r>
            <a:r>
              <a:rPr lang="en-US" dirty="0"/>
              <a:t>Matching</a:t>
            </a:r>
          </a:p>
          <a:p>
            <a:pPr lvl="1"/>
            <a:r>
              <a:rPr lang="en-US" dirty="0"/>
              <a:t>Validation (through UI)</a:t>
            </a:r>
            <a:endParaRPr lang="en-US" dirty="0" smtClean="0"/>
          </a:p>
          <a:p>
            <a:pPr lvl="1"/>
            <a:r>
              <a:rPr lang="en-US" dirty="0" smtClean="0"/>
              <a:t>Derived Roles</a:t>
            </a:r>
          </a:p>
          <a:p>
            <a:pPr lvl="1"/>
            <a:r>
              <a:rPr lang="en-US" dirty="0" smtClean="0"/>
              <a:t>Qualifier conversion for nested Roles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11" name="Rectangle 5"/>
          <p:cNvSpPr>
            <a:spLocks noGrp="1" noChangeArrowheads="1"/>
          </p:cNvSpPr>
          <p:nvPr>
            <p:ph type="title"/>
          </p:nvPr>
        </p:nvSpPr>
        <p:spPr/>
        <p:txBody>
          <a:bodyPr/>
          <a:lstStyle/>
          <a:p>
            <a:pPr eaLnBrk="1" hangingPunct="1"/>
            <a:r>
              <a:rPr lang="en-US"/>
              <a:t>Role Qualifier Matching</a:t>
            </a:r>
          </a:p>
        </p:txBody>
      </p:sp>
      <p:sp>
        <p:nvSpPr>
          <p:cNvPr id="200712" name="Rectangle 6"/>
          <p:cNvSpPr>
            <a:spLocks noGrp="1" noChangeArrowheads="1"/>
          </p:cNvSpPr>
          <p:nvPr>
            <p:ph idx="1"/>
          </p:nvPr>
        </p:nvSpPr>
        <p:spPr>
          <a:xfrm>
            <a:off x="457200" y="1600200"/>
            <a:ext cx="8229600" cy="4874898"/>
          </a:xfrm>
        </p:spPr>
        <p:txBody>
          <a:bodyPr>
            <a:normAutofit fontScale="92500" lnSpcReduction="10000"/>
          </a:bodyPr>
          <a:lstStyle/>
          <a:p>
            <a:pPr eaLnBrk="1" hangingPunct="1"/>
            <a:r>
              <a:rPr lang="en-US" dirty="0" err="1" smtClean="0"/>
              <a:t>RoleService</a:t>
            </a:r>
            <a:r>
              <a:rPr lang="en-US" dirty="0" smtClean="0"/>
              <a:t> delegates to two API methods on </a:t>
            </a:r>
            <a:r>
              <a:rPr lang="en-US" dirty="0" err="1" smtClean="0"/>
              <a:t>RoleTypeService</a:t>
            </a:r>
            <a:endParaRPr lang="en-US" dirty="0" smtClean="0"/>
          </a:p>
          <a:p>
            <a:pPr lvl="1"/>
            <a:r>
              <a:rPr lang="en-US" dirty="0" err="1" smtClean="0"/>
              <a:t>doesRoleQualifierMatchQualification</a:t>
            </a:r>
            <a:endParaRPr lang="en-US" dirty="0" smtClean="0"/>
          </a:p>
          <a:p>
            <a:pPr lvl="1"/>
            <a:r>
              <a:rPr lang="en-US" dirty="0" err="1" smtClean="0"/>
              <a:t>doRoleQualifiersMatchQualification</a:t>
            </a:r>
            <a:endParaRPr lang="en-US" dirty="0" smtClean="0"/>
          </a:p>
          <a:p>
            <a:r>
              <a:rPr lang="en-US" dirty="0" smtClean="0"/>
              <a:t>Takes a set of incoming qualifiers and compares them with qualifiers on each role membership</a:t>
            </a:r>
          </a:p>
          <a:p>
            <a:pPr lvl="1"/>
            <a:r>
              <a:rPr lang="en-US" dirty="0" smtClean="0"/>
              <a:t>Return true if they “match”</a:t>
            </a:r>
            <a:endParaRPr lang="en-US" dirty="0" smtClean="0"/>
          </a:p>
          <a:p>
            <a:r>
              <a:rPr lang="en-US" dirty="0" smtClean="0"/>
              <a:t>These operations </a:t>
            </a:r>
            <a:r>
              <a:rPr lang="en-US" dirty="0" smtClean="0"/>
              <a:t>are</a:t>
            </a:r>
            <a:r>
              <a:rPr lang="en-US" dirty="0" smtClean="0"/>
              <a:t> essentially the </a:t>
            </a:r>
            <a:r>
              <a:rPr lang="en-US" dirty="0" smtClean="0"/>
              <a:t>same, except the second one</a:t>
            </a:r>
            <a:r>
              <a:rPr lang="en-US" dirty="0" smtClean="0"/>
              <a:t> allows for checking </a:t>
            </a:r>
            <a:r>
              <a:rPr lang="en-US" dirty="0" smtClean="0"/>
              <a:t>multiple Role Qualifiers at</a:t>
            </a:r>
            <a:r>
              <a:rPr lang="en-US" dirty="0" smtClean="0"/>
              <a:t> once</a:t>
            </a:r>
          </a:p>
          <a:p>
            <a:endParaRPr lang="en-US" dirty="0" smtClean="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11" name="Rectangle 5"/>
          <p:cNvSpPr>
            <a:spLocks noGrp="1" noChangeArrowheads="1"/>
          </p:cNvSpPr>
          <p:nvPr>
            <p:ph type="title"/>
          </p:nvPr>
        </p:nvSpPr>
        <p:spPr/>
        <p:txBody>
          <a:bodyPr/>
          <a:lstStyle/>
          <a:p>
            <a:pPr eaLnBrk="1" hangingPunct="1"/>
            <a:r>
              <a:rPr lang="en-US"/>
              <a:t>Role Qualifier Matching</a:t>
            </a:r>
          </a:p>
        </p:txBody>
      </p:sp>
      <p:sp>
        <p:nvSpPr>
          <p:cNvPr id="200712" name="Rectangle 6"/>
          <p:cNvSpPr>
            <a:spLocks noGrp="1" noChangeArrowheads="1"/>
          </p:cNvSpPr>
          <p:nvPr>
            <p:ph idx="1"/>
          </p:nvPr>
        </p:nvSpPr>
        <p:spPr>
          <a:xfrm>
            <a:off x="457200" y="1600200"/>
            <a:ext cx="8229600" cy="4874898"/>
          </a:xfrm>
        </p:spPr>
        <p:txBody>
          <a:bodyPr>
            <a:normAutofit/>
          </a:bodyPr>
          <a:lstStyle/>
          <a:p>
            <a:r>
              <a:rPr lang="en-US" dirty="0" smtClean="0"/>
              <a:t>Default implementation just does a straight equality comparison of</a:t>
            </a:r>
            <a:r>
              <a:rPr lang="en-US" dirty="0" smtClean="0"/>
              <a:t> “incoming qualifiers” </a:t>
            </a:r>
            <a:r>
              <a:rPr lang="en-US" dirty="0" smtClean="0"/>
              <a:t>and</a:t>
            </a:r>
            <a:r>
              <a:rPr lang="en-US" dirty="0" smtClean="0"/>
              <a:t> “role member qualifiers”</a:t>
            </a:r>
          </a:p>
          <a:p>
            <a:r>
              <a:rPr lang="en-US" dirty="0" smtClean="0"/>
              <a:t>Can implement custom qualification matching logic by creating a custom </a:t>
            </a:r>
            <a:r>
              <a:rPr lang="en-US" dirty="0" err="1" smtClean="0"/>
              <a:t>RoleTypeService</a:t>
            </a:r>
            <a:endParaRPr lang="en-US" dirty="0" smtClean="0"/>
          </a:p>
          <a:p>
            <a:r>
              <a:rPr lang="en-US" dirty="0" smtClean="0"/>
              <a:t>Examples:</a:t>
            </a:r>
          </a:p>
          <a:p>
            <a:pPr lvl="1"/>
            <a:r>
              <a:rPr lang="en-US" dirty="0" smtClean="0"/>
              <a:t>Hierarchy-based check</a:t>
            </a:r>
          </a:p>
          <a:p>
            <a:pPr lvl="1"/>
            <a:r>
              <a:rPr lang="en-US" dirty="0" smtClean="0"/>
              <a:t>Other comparisons that may need to interact with data or services external to KIM</a:t>
            </a:r>
          </a:p>
          <a:p>
            <a:pPr lvl="1"/>
            <a:endParaRPr lang="en-US" dirty="0" smtClean="0"/>
          </a:p>
          <a:p>
            <a:endParaRPr lang="en-US" dirty="0" smtClean="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7" name="Rectangle 5"/>
          <p:cNvSpPr>
            <a:spLocks noGrp="1" noChangeArrowheads="1"/>
          </p:cNvSpPr>
          <p:nvPr>
            <p:ph type="title"/>
          </p:nvPr>
        </p:nvSpPr>
        <p:spPr/>
        <p:txBody>
          <a:bodyPr/>
          <a:lstStyle/>
          <a:p>
            <a:pPr eaLnBrk="1" hangingPunct="1"/>
            <a:r>
              <a:rPr lang="en-US" dirty="0" smtClean="0"/>
              <a:t>Role Derivation</a:t>
            </a:r>
            <a:endParaRPr lang="en-US" dirty="0"/>
          </a:p>
        </p:txBody>
      </p:sp>
      <p:sp>
        <p:nvSpPr>
          <p:cNvPr id="204808" name="Rectangle 6"/>
          <p:cNvSpPr>
            <a:spLocks noGrp="1" noChangeArrowheads="1"/>
          </p:cNvSpPr>
          <p:nvPr>
            <p:ph idx="1"/>
          </p:nvPr>
        </p:nvSpPr>
        <p:spPr>
          <a:xfrm>
            <a:off x="457200" y="1600200"/>
            <a:ext cx="8229600" cy="4713020"/>
          </a:xfrm>
        </p:spPr>
        <p:txBody>
          <a:bodyPr>
            <a:normAutofit lnSpcReduction="10000"/>
          </a:bodyPr>
          <a:lstStyle/>
          <a:p>
            <a:pPr eaLnBrk="1" hangingPunct="1"/>
            <a:r>
              <a:rPr lang="en-US" dirty="0" smtClean="0"/>
              <a:t>As discussed previously, in some cases Role membership cannot be </a:t>
            </a:r>
            <a:r>
              <a:rPr lang="en-US" dirty="0" smtClean="0"/>
              <a:t>defined statically</a:t>
            </a:r>
          </a:p>
          <a:p>
            <a:pPr eaLnBrk="1" hangingPunct="1"/>
            <a:r>
              <a:rPr lang="en-US" dirty="0" smtClean="0"/>
              <a:t>Typically used for situations where roles are defined in other systems external to KIM</a:t>
            </a:r>
          </a:p>
          <a:p>
            <a:pPr eaLnBrk="1" hangingPunct="1"/>
            <a:r>
              <a:rPr lang="en-US" dirty="0" smtClean="0"/>
              <a:t>Examples:</a:t>
            </a:r>
          </a:p>
          <a:p>
            <a:pPr lvl="1"/>
            <a:r>
              <a:rPr lang="en-US" dirty="0" smtClean="0"/>
              <a:t>“All Users of the System” – derive the role based on the KIM principal table</a:t>
            </a:r>
          </a:p>
          <a:p>
            <a:pPr lvl="1"/>
            <a:r>
              <a:rPr lang="en-US" dirty="0" smtClean="0"/>
              <a:t>“All students” – derive the role based on information stored in an external  Student  Information System</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5" name="Rectangle 5"/>
          <p:cNvSpPr>
            <a:spLocks noGrp="1" noChangeArrowheads="1"/>
          </p:cNvSpPr>
          <p:nvPr>
            <p:ph type="title"/>
          </p:nvPr>
        </p:nvSpPr>
        <p:spPr/>
        <p:txBody>
          <a:bodyPr/>
          <a:lstStyle/>
          <a:p>
            <a:pPr eaLnBrk="1" hangingPunct="1"/>
            <a:r>
              <a:rPr lang="en-US" dirty="0" smtClean="0"/>
              <a:t>Motivations for the creation of KIM</a:t>
            </a:r>
            <a:endParaRPr lang="en-US" dirty="0"/>
          </a:p>
        </p:txBody>
      </p:sp>
      <p:sp>
        <p:nvSpPr>
          <p:cNvPr id="83976" name="Rectangle 6"/>
          <p:cNvSpPr>
            <a:spLocks noGrp="1" noChangeArrowheads="1"/>
          </p:cNvSpPr>
          <p:nvPr>
            <p:ph idx="1"/>
          </p:nvPr>
        </p:nvSpPr>
        <p:spPr/>
        <p:txBody>
          <a:bodyPr/>
          <a:lstStyle/>
          <a:p>
            <a:pPr eaLnBrk="1" hangingPunct="1"/>
            <a:r>
              <a:rPr lang="en-US" dirty="0" smtClean="0"/>
              <a:t>Expansion </a:t>
            </a:r>
            <a:r>
              <a:rPr lang="en-US" dirty="0"/>
              <a:t>of </a:t>
            </a:r>
            <a:r>
              <a:rPr lang="en-US" dirty="0" err="1" smtClean="0"/>
              <a:t>Kuali</a:t>
            </a:r>
            <a:endParaRPr lang="en-US" dirty="0" smtClean="0"/>
          </a:p>
          <a:p>
            <a:pPr lvl="1"/>
            <a:r>
              <a:rPr lang="en-US" dirty="0" err="1" smtClean="0"/>
              <a:t>Kuali</a:t>
            </a:r>
            <a:r>
              <a:rPr lang="en-US" dirty="0" smtClean="0"/>
              <a:t> Financial System</a:t>
            </a:r>
          </a:p>
          <a:p>
            <a:pPr lvl="1"/>
            <a:r>
              <a:rPr lang="en-US" dirty="0" err="1" smtClean="0"/>
              <a:t>Kuali</a:t>
            </a:r>
            <a:r>
              <a:rPr lang="en-US" dirty="0" smtClean="0"/>
              <a:t> </a:t>
            </a:r>
            <a:r>
              <a:rPr lang="en-US" dirty="0" err="1" smtClean="0"/>
              <a:t>Coeus</a:t>
            </a:r>
            <a:endParaRPr lang="en-US" dirty="0" smtClean="0"/>
          </a:p>
          <a:p>
            <a:pPr lvl="1"/>
            <a:r>
              <a:rPr lang="en-US" dirty="0" err="1" smtClean="0"/>
              <a:t>Kuali</a:t>
            </a:r>
            <a:r>
              <a:rPr lang="en-US" dirty="0" smtClean="0"/>
              <a:t> Student</a:t>
            </a:r>
          </a:p>
          <a:p>
            <a:pPr lvl="1"/>
            <a:r>
              <a:rPr lang="en-US" dirty="0" err="1" smtClean="0"/>
              <a:t>Kuali</a:t>
            </a:r>
            <a:r>
              <a:rPr lang="en-US" dirty="0" smtClean="0"/>
              <a:t> OLE</a:t>
            </a:r>
          </a:p>
          <a:p>
            <a:pPr lvl="1"/>
            <a:r>
              <a:rPr lang="en-US" dirty="0" smtClean="0"/>
              <a:t>More to come…!</a:t>
            </a:r>
          </a:p>
          <a:p>
            <a:pPr eaLnBrk="1" hangingPunct="1"/>
            <a:r>
              <a:rPr lang="en-US" dirty="0" smtClean="0"/>
              <a:t>Shared Identity </a:t>
            </a:r>
            <a:r>
              <a:rPr lang="en-US" dirty="0"/>
              <a:t>Management API</a:t>
            </a:r>
          </a:p>
          <a:p>
            <a:pPr eaLnBrk="1" hangingPunct="1"/>
            <a:r>
              <a:rPr lang="en-US" dirty="0"/>
              <a:t>Consistent Authorization Implementation</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7" name="Rectangle 5"/>
          <p:cNvSpPr>
            <a:spLocks noGrp="1" noChangeArrowheads="1"/>
          </p:cNvSpPr>
          <p:nvPr>
            <p:ph type="title"/>
          </p:nvPr>
        </p:nvSpPr>
        <p:spPr/>
        <p:txBody>
          <a:bodyPr/>
          <a:lstStyle/>
          <a:p>
            <a:pPr eaLnBrk="1" hangingPunct="1"/>
            <a:r>
              <a:rPr lang="en-US" dirty="0" smtClean="0"/>
              <a:t>Role Derivation</a:t>
            </a:r>
            <a:endParaRPr lang="en-US" dirty="0"/>
          </a:p>
        </p:txBody>
      </p:sp>
      <p:sp>
        <p:nvSpPr>
          <p:cNvPr id="204808" name="Rectangle 6"/>
          <p:cNvSpPr>
            <a:spLocks noGrp="1" noChangeArrowheads="1"/>
          </p:cNvSpPr>
          <p:nvPr>
            <p:ph idx="1"/>
          </p:nvPr>
        </p:nvSpPr>
        <p:spPr>
          <a:xfrm>
            <a:off x="457200" y="1600199"/>
            <a:ext cx="8229600" cy="4912255"/>
          </a:xfrm>
        </p:spPr>
        <p:txBody>
          <a:bodyPr>
            <a:normAutofit fontScale="85000" lnSpcReduction="10000"/>
          </a:bodyPr>
          <a:lstStyle/>
          <a:p>
            <a:r>
              <a:rPr lang="en-US" dirty="0" err="1" smtClean="0"/>
              <a:t>RoleService</a:t>
            </a:r>
            <a:r>
              <a:rPr lang="en-US" dirty="0" smtClean="0"/>
              <a:t> delegates to three operations on </a:t>
            </a:r>
            <a:r>
              <a:rPr lang="en-US" dirty="0" err="1" smtClean="0"/>
              <a:t>RoleTypeService</a:t>
            </a:r>
            <a:r>
              <a:rPr lang="en-US" dirty="0" smtClean="0"/>
              <a:t>:</a:t>
            </a:r>
          </a:p>
          <a:p>
            <a:pPr lvl="1"/>
            <a:r>
              <a:rPr lang="en-US" dirty="0" err="1" smtClean="0">
                <a:latin typeface="Courier New"/>
                <a:cs typeface="Courier New"/>
              </a:rPr>
              <a:t>isApplicationRoleType</a:t>
            </a:r>
            <a:endParaRPr lang="en-US" dirty="0" smtClean="0">
              <a:latin typeface="Courier New"/>
              <a:cs typeface="Courier New"/>
            </a:endParaRPr>
          </a:p>
          <a:p>
            <a:pPr lvl="1"/>
            <a:r>
              <a:rPr lang="en-US" dirty="0" err="1" smtClean="0">
                <a:latin typeface="Courier New"/>
                <a:cs typeface="Courier New"/>
              </a:rPr>
              <a:t>hasApplicationRole</a:t>
            </a:r>
            <a:endParaRPr lang="en-US" dirty="0" smtClean="0">
              <a:latin typeface="Courier New"/>
              <a:cs typeface="Courier New"/>
            </a:endParaRPr>
          </a:p>
          <a:p>
            <a:pPr lvl="1"/>
            <a:r>
              <a:rPr lang="en-US" dirty="0" err="1" smtClean="0">
                <a:latin typeface="Courier New"/>
                <a:cs typeface="Courier New"/>
              </a:rPr>
              <a:t>getRoleMembersFromApplicationRole</a:t>
            </a:r>
            <a:endParaRPr lang="en-US" dirty="0" smtClean="0">
              <a:latin typeface="Courier New"/>
              <a:cs typeface="Courier New"/>
            </a:endParaRPr>
          </a:p>
          <a:p>
            <a:r>
              <a:rPr lang="en-US" dirty="0" smtClean="0"/>
              <a:t>Note that the term “application role” and “derived role” mean the same thing in this context</a:t>
            </a:r>
          </a:p>
          <a:p>
            <a:r>
              <a:rPr lang="en-US" dirty="0" smtClean="0"/>
              <a:t>Essentially, </a:t>
            </a:r>
            <a:r>
              <a:rPr lang="en-US" dirty="0" err="1" smtClean="0">
                <a:latin typeface="Courier New"/>
                <a:cs typeface="Courier New"/>
              </a:rPr>
              <a:t>isApplicationRoleType</a:t>
            </a:r>
            <a:r>
              <a:rPr lang="en-US" dirty="0" smtClean="0">
                <a:latin typeface="Andale Mono"/>
                <a:cs typeface="Andale Mono"/>
              </a:rPr>
              <a:t> </a:t>
            </a:r>
            <a:r>
              <a:rPr lang="en-US" dirty="0" smtClean="0"/>
              <a:t>and </a:t>
            </a:r>
            <a:r>
              <a:rPr lang="en-US" dirty="0" err="1" smtClean="0">
                <a:latin typeface="Courier New"/>
                <a:cs typeface="Courier New"/>
              </a:rPr>
              <a:t>hasApplicationRoleType</a:t>
            </a:r>
            <a:r>
              <a:rPr lang="en-US" dirty="0" smtClean="0"/>
              <a:t> are used to determine if the type implements a derived role</a:t>
            </a:r>
          </a:p>
          <a:p>
            <a:r>
              <a:rPr lang="en-US" dirty="0" err="1" smtClean="0">
                <a:latin typeface="Courier New"/>
                <a:cs typeface="Courier New"/>
              </a:rPr>
              <a:t>getRoleMembersFromApplicationRole</a:t>
            </a:r>
            <a:r>
              <a:rPr lang="en-US" dirty="0" smtClean="0"/>
              <a:t> is responsible for resolving the derived members</a:t>
            </a:r>
          </a:p>
          <a:p>
            <a:endParaRPr lang="en-US" dirty="0" smtClean="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5" name="Rectangle 5"/>
          <p:cNvSpPr>
            <a:spLocks noGrp="1" noChangeArrowheads="1"/>
          </p:cNvSpPr>
          <p:nvPr>
            <p:ph type="title"/>
          </p:nvPr>
        </p:nvSpPr>
        <p:spPr/>
        <p:txBody>
          <a:bodyPr/>
          <a:lstStyle/>
          <a:p>
            <a:pPr eaLnBrk="1" hangingPunct="1"/>
            <a:r>
              <a:rPr lang="en-US"/>
              <a:t>Permission Type Service</a:t>
            </a:r>
          </a:p>
        </p:txBody>
      </p:sp>
      <p:sp>
        <p:nvSpPr>
          <p:cNvPr id="227336" name="Rectangle 6"/>
          <p:cNvSpPr>
            <a:spLocks noGrp="1" noChangeArrowheads="1"/>
          </p:cNvSpPr>
          <p:nvPr>
            <p:ph idx="1"/>
          </p:nvPr>
        </p:nvSpPr>
        <p:spPr>
          <a:xfrm>
            <a:off x="457200" y="1600200"/>
            <a:ext cx="8229600" cy="4675664"/>
          </a:xfrm>
        </p:spPr>
        <p:txBody>
          <a:bodyPr>
            <a:normAutofit fontScale="85000" lnSpcReduction="20000"/>
          </a:bodyPr>
          <a:lstStyle/>
          <a:p>
            <a:r>
              <a:rPr lang="en-US" dirty="0" smtClean="0"/>
              <a:t>To customize</a:t>
            </a:r>
            <a:r>
              <a:rPr lang="en-US" dirty="0" smtClean="0"/>
              <a:t> Permission behavior </a:t>
            </a:r>
            <a:r>
              <a:rPr lang="en-US" dirty="0" smtClean="0"/>
              <a:t>you can implement a custom </a:t>
            </a:r>
            <a:r>
              <a:rPr lang="en-US" dirty="0" smtClean="0"/>
              <a:t>“</a:t>
            </a:r>
            <a:r>
              <a:rPr lang="en-US" dirty="0" err="1" smtClean="0"/>
              <a:t>PermissionTypeService</a:t>
            </a:r>
            <a:r>
              <a:rPr lang="en-US" dirty="0" smtClean="0"/>
              <a:t>”</a:t>
            </a:r>
          </a:p>
          <a:p>
            <a:r>
              <a:rPr lang="en-US" dirty="0" smtClean="0"/>
              <a:t>This can</a:t>
            </a:r>
            <a:r>
              <a:rPr lang="en-US" dirty="0" smtClean="0"/>
              <a:t> be used to implement custom matching logic for permission details</a:t>
            </a:r>
          </a:p>
          <a:p>
            <a:pPr lvl="1"/>
            <a:r>
              <a:rPr lang="en-US" dirty="0" err="1" smtClean="0">
                <a:latin typeface="Courier New"/>
                <a:cs typeface="Courier New"/>
                <a:sym typeface="Courier" charset="0"/>
              </a:rPr>
              <a:t>getMatchingPermissions</a:t>
            </a:r>
            <a:endParaRPr lang="en-US" dirty="0" smtClean="0">
              <a:latin typeface="Courier New"/>
              <a:cs typeface="Courier New"/>
            </a:endParaRPr>
          </a:p>
          <a:p>
            <a:r>
              <a:rPr lang="en-US" dirty="0" smtClean="0"/>
              <a:t>D</a:t>
            </a:r>
            <a:r>
              <a:rPr lang="en-US" dirty="0" smtClean="0"/>
              <a:t>efault </a:t>
            </a:r>
            <a:r>
              <a:rPr lang="en-US" dirty="0" smtClean="0"/>
              <a:t>implementation just does a straight equality comparison of</a:t>
            </a:r>
            <a:r>
              <a:rPr lang="en-US" dirty="0" smtClean="0"/>
              <a:t> incoming details against a list of possible permission candidates, returning the ones that “match”</a:t>
            </a:r>
          </a:p>
          <a:p>
            <a:r>
              <a:rPr lang="en-US" dirty="0" smtClean="0"/>
              <a:t>Custom logic can be implemented here for things like hierarchy-based checks or checks against external systems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7" name="Rectangle 5"/>
          <p:cNvSpPr>
            <a:spLocks noGrp="1" noChangeArrowheads="1"/>
          </p:cNvSpPr>
          <p:nvPr>
            <p:ph type="title"/>
          </p:nvPr>
        </p:nvSpPr>
        <p:spPr/>
        <p:txBody>
          <a:bodyPr/>
          <a:lstStyle/>
          <a:p>
            <a:pPr eaLnBrk="1" hangingPunct="1"/>
            <a:r>
              <a:rPr lang="en-US" smtClean="0"/>
              <a:t>Authentication Service</a:t>
            </a:r>
          </a:p>
        </p:txBody>
      </p:sp>
      <p:sp>
        <p:nvSpPr>
          <p:cNvPr id="110600" name="Rectangle 6"/>
          <p:cNvSpPr>
            <a:spLocks noGrp="1" noChangeArrowheads="1"/>
          </p:cNvSpPr>
          <p:nvPr>
            <p:ph idx="1"/>
          </p:nvPr>
        </p:nvSpPr>
        <p:spPr>
          <a:xfrm>
            <a:off x="457200" y="1600200"/>
            <a:ext cx="8229600" cy="4648200"/>
          </a:xfrm>
        </p:spPr>
        <p:txBody>
          <a:bodyPr>
            <a:normAutofit/>
          </a:bodyPr>
          <a:lstStyle/>
          <a:p>
            <a:pPr eaLnBrk="1" hangingPunct="1">
              <a:buFont typeface="Arial" pitchFamily="-111" charset="0"/>
              <a:buChar char="•"/>
              <a:defRPr/>
            </a:pPr>
            <a:r>
              <a:rPr lang="en-US" dirty="0" smtClean="0">
                <a:sym typeface="Calibri" pitchFamily="-111" charset="0"/>
              </a:rPr>
              <a:t>Extracts information on who the current authenticated principal is</a:t>
            </a:r>
          </a:p>
          <a:p>
            <a:pPr lvl="1">
              <a:buFont typeface="Arial" pitchFamily="-111" charset="0"/>
              <a:buChar char="•"/>
              <a:defRPr/>
            </a:pPr>
            <a:r>
              <a:rPr lang="en-US" dirty="0" smtClean="0">
                <a:sym typeface="Calibri" pitchFamily="-111" charset="0"/>
              </a:rPr>
              <a:t>Typically from the </a:t>
            </a:r>
            <a:r>
              <a:rPr lang="en-US" dirty="0" err="1" smtClean="0">
                <a:sym typeface="Calibri" pitchFamily="-111" charset="0"/>
              </a:rPr>
              <a:t>HttpServletRequest</a:t>
            </a:r>
            <a:endParaRPr lang="en-US" dirty="0" smtClean="0">
              <a:sym typeface="Calibri" pitchFamily="-111" charset="0"/>
            </a:endParaRPr>
          </a:p>
          <a:p>
            <a:pPr eaLnBrk="1" hangingPunct="1">
              <a:buFont typeface="Arial" pitchFamily="-111" charset="0"/>
              <a:buChar char="•"/>
              <a:defRPr/>
            </a:pPr>
            <a:r>
              <a:rPr lang="en-US" dirty="0" smtClean="0">
                <a:sym typeface="Calibri" pitchFamily="-111" charset="0"/>
              </a:rPr>
              <a:t>Informs the application of the principal name that has authenticated</a:t>
            </a:r>
          </a:p>
          <a:p>
            <a:pPr eaLnBrk="1" hangingPunct="1">
              <a:buFont typeface="Arial" pitchFamily="-111" charset="0"/>
              <a:buChar char="•"/>
              <a:defRPr/>
            </a:pPr>
            <a:r>
              <a:rPr lang="en-US" dirty="0" smtClean="0">
                <a:sym typeface="Calibri" pitchFamily="-111" charset="0"/>
              </a:rPr>
              <a:t>Default implementation simply reads the “remote user” on the HTTP request</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31" name="Rectangle 5"/>
          <p:cNvSpPr>
            <a:spLocks noGrp="1" noChangeArrowheads="1"/>
          </p:cNvSpPr>
          <p:nvPr>
            <p:ph type="title"/>
          </p:nvPr>
        </p:nvSpPr>
        <p:spPr/>
        <p:txBody>
          <a:bodyPr/>
          <a:lstStyle/>
          <a:p>
            <a:pPr eaLnBrk="1" hangingPunct="1"/>
            <a:r>
              <a:rPr lang="en-US" dirty="0" smtClean="0"/>
              <a:t>Identity Management Service</a:t>
            </a:r>
            <a:endParaRPr lang="en-US" dirty="0"/>
          </a:p>
        </p:txBody>
      </p:sp>
      <p:sp>
        <p:nvSpPr>
          <p:cNvPr id="129032" name="Rectangle 6"/>
          <p:cNvSpPr>
            <a:spLocks noGrp="1" noChangeArrowheads="1"/>
          </p:cNvSpPr>
          <p:nvPr>
            <p:ph idx="1"/>
          </p:nvPr>
        </p:nvSpPr>
        <p:spPr/>
        <p:txBody>
          <a:bodyPr>
            <a:normAutofit/>
          </a:bodyPr>
          <a:lstStyle/>
          <a:p>
            <a:r>
              <a:rPr lang="en-US" dirty="0" smtClean="0"/>
              <a:t>Client-side façade that sits on top of most of the KIM services</a:t>
            </a:r>
          </a:p>
          <a:p>
            <a:pPr lvl="1"/>
            <a:r>
              <a:rPr lang="en-US" dirty="0" smtClean="0"/>
              <a:t>Identity Service</a:t>
            </a:r>
          </a:p>
          <a:p>
            <a:pPr lvl="1"/>
            <a:r>
              <a:rPr lang="en-US" dirty="0" smtClean="0"/>
              <a:t>Group Service</a:t>
            </a:r>
          </a:p>
          <a:p>
            <a:pPr lvl="1"/>
            <a:r>
              <a:rPr lang="en-US" dirty="0" smtClean="0"/>
              <a:t>Permission Service</a:t>
            </a:r>
          </a:p>
          <a:p>
            <a:pPr lvl="1"/>
            <a:r>
              <a:rPr lang="en-US" dirty="0" smtClean="0"/>
              <a:t>Responsibility Service</a:t>
            </a:r>
          </a:p>
          <a:p>
            <a:r>
              <a:rPr lang="en-US" dirty="0" smtClean="0"/>
              <a:t>Provides caching functionality</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31" name="Rectangle 5"/>
          <p:cNvSpPr>
            <a:spLocks noGrp="1" noChangeArrowheads="1"/>
          </p:cNvSpPr>
          <p:nvPr>
            <p:ph type="title"/>
          </p:nvPr>
        </p:nvSpPr>
        <p:spPr/>
        <p:txBody>
          <a:bodyPr/>
          <a:lstStyle/>
          <a:p>
            <a:pPr eaLnBrk="1" hangingPunct="1"/>
            <a:r>
              <a:rPr lang="en-US" dirty="0" smtClean="0"/>
              <a:t>Role Management Service</a:t>
            </a:r>
            <a:endParaRPr lang="en-US" dirty="0"/>
          </a:p>
        </p:txBody>
      </p:sp>
      <p:sp>
        <p:nvSpPr>
          <p:cNvPr id="129032" name="Rectangle 6"/>
          <p:cNvSpPr>
            <a:spLocks noGrp="1" noChangeArrowheads="1"/>
          </p:cNvSpPr>
          <p:nvPr>
            <p:ph idx="1"/>
          </p:nvPr>
        </p:nvSpPr>
        <p:spPr/>
        <p:txBody>
          <a:bodyPr>
            <a:normAutofit/>
          </a:bodyPr>
          <a:lstStyle/>
          <a:p>
            <a:pPr eaLnBrk="1" hangingPunct="1"/>
            <a:r>
              <a:rPr lang="en-US" dirty="0" smtClean="0"/>
              <a:t>Client-side façade for the KIM Role Service</a:t>
            </a:r>
          </a:p>
          <a:p>
            <a:pPr eaLnBrk="1" hangingPunct="1"/>
            <a:r>
              <a:rPr lang="en-US" dirty="0" smtClean="0"/>
              <a:t>Provides caching functionality</a:t>
            </a:r>
          </a:p>
          <a:p>
            <a:pPr eaLnBrk="1" hangingPunct="1"/>
            <a:r>
              <a:rPr lang="en-US" dirty="0" smtClean="0"/>
              <a:t>Separate from </a:t>
            </a:r>
            <a:r>
              <a:rPr lang="en-US" dirty="0" err="1" smtClean="0"/>
              <a:t>IdentityManagementService</a:t>
            </a:r>
            <a:endParaRPr lang="en-US" dirty="0" smtClean="0"/>
          </a:p>
          <a:p>
            <a:pPr lvl="1"/>
            <a:r>
              <a:rPr lang="en-US" dirty="0" smtClean="0"/>
              <a:t>Performing authorization checks based on permissions is best practice</a:t>
            </a:r>
          </a:p>
          <a:p>
            <a:pPr lvl="1"/>
            <a:r>
              <a:rPr lang="en-US" dirty="0" smtClean="0"/>
              <a:t>Because of this, role membership should not be checked directly in most cases</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31" name="Rectangle 5"/>
          <p:cNvSpPr>
            <a:spLocks noGrp="1" noChangeArrowheads="1"/>
          </p:cNvSpPr>
          <p:nvPr>
            <p:ph type="title"/>
          </p:nvPr>
        </p:nvSpPr>
        <p:spPr/>
        <p:txBody>
          <a:bodyPr/>
          <a:lstStyle/>
          <a:p>
            <a:pPr eaLnBrk="1" hangingPunct="1"/>
            <a:r>
              <a:rPr lang="en-US" dirty="0" smtClean="0"/>
              <a:t>Person Service</a:t>
            </a:r>
            <a:endParaRPr lang="en-US" dirty="0"/>
          </a:p>
        </p:txBody>
      </p:sp>
      <p:sp>
        <p:nvSpPr>
          <p:cNvPr id="129032" name="Rectangle 6"/>
          <p:cNvSpPr>
            <a:spLocks noGrp="1" noChangeArrowheads="1"/>
          </p:cNvSpPr>
          <p:nvPr>
            <p:ph idx="1"/>
          </p:nvPr>
        </p:nvSpPr>
        <p:spPr/>
        <p:txBody>
          <a:bodyPr>
            <a:normAutofit/>
          </a:bodyPr>
          <a:lstStyle/>
          <a:p>
            <a:pPr eaLnBrk="1" hangingPunct="1"/>
            <a:r>
              <a:rPr lang="en-US" dirty="0" smtClean="0"/>
              <a:t>Provides an API for working with simplified Person data model</a:t>
            </a:r>
          </a:p>
          <a:p>
            <a:pPr eaLnBrk="1" hangingPunct="1"/>
            <a:r>
              <a:rPr lang="en-US" dirty="0" smtClean="0"/>
              <a:t>Person data model includes</a:t>
            </a:r>
          </a:p>
          <a:p>
            <a:pPr lvl="1"/>
            <a:r>
              <a:rPr lang="en-US" dirty="0" smtClean="0"/>
              <a:t>Default entity data</a:t>
            </a:r>
          </a:p>
          <a:p>
            <a:pPr lvl="1"/>
            <a:r>
              <a:rPr lang="en-US" dirty="0" smtClean="0"/>
              <a:t>Principal data for the entity</a:t>
            </a:r>
          </a:p>
          <a:p>
            <a:r>
              <a:rPr lang="en-US" dirty="0" smtClean="0"/>
              <a:t>Implements caching functionality</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31" name="Rectangle 5"/>
          <p:cNvSpPr>
            <a:spLocks noGrp="1" noChangeArrowheads="1"/>
          </p:cNvSpPr>
          <p:nvPr>
            <p:ph type="title"/>
          </p:nvPr>
        </p:nvSpPr>
        <p:spPr/>
        <p:txBody>
          <a:bodyPr/>
          <a:lstStyle/>
          <a:p>
            <a:pPr eaLnBrk="1" hangingPunct="1"/>
            <a:r>
              <a:rPr lang="en-US" dirty="0" smtClean="0"/>
              <a:t>Identity Archive Service</a:t>
            </a:r>
            <a:endParaRPr lang="en-US" dirty="0"/>
          </a:p>
        </p:txBody>
      </p:sp>
      <p:sp>
        <p:nvSpPr>
          <p:cNvPr id="129032" name="Rectangle 6"/>
          <p:cNvSpPr>
            <a:spLocks noGrp="1" noChangeArrowheads="1"/>
          </p:cNvSpPr>
          <p:nvPr>
            <p:ph idx="1"/>
          </p:nvPr>
        </p:nvSpPr>
        <p:spPr/>
        <p:txBody>
          <a:bodyPr>
            <a:normAutofit fontScale="92500" lnSpcReduction="20000"/>
          </a:bodyPr>
          <a:lstStyle/>
          <a:p>
            <a:pPr eaLnBrk="1" hangingPunct="1"/>
            <a:r>
              <a:rPr lang="en-US" dirty="0" smtClean="0"/>
              <a:t>Handles archiving of identity data to provide important attributes as backup in the case of identity removal</a:t>
            </a:r>
          </a:p>
          <a:p>
            <a:pPr eaLnBrk="1" hangingPunct="1"/>
            <a:r>
              <a:rPr lang="en-US" dirty="0" smtClean="0"/>
              <a:t>Sits behind the main </a:t>
            </a:r>
            <a:r>
              <a:rPr lang="en-US" dirty="0" err="1" smtClean="0"/>
              <a:t>IdentityService</a:t>
            </a:r>
            <a:endParaRPr lang="en-US" dirty="0" smtClean="0"/>
          </a:p>
          <a:p>
            <a:pPr eaLnBrk="1" hangingPunct="1"/>
            <a:r>
              <a:rPr lang="en-US" dirty="0" smtClean="0"/>
              <a:t>This comes into play depending on an institution’s retention policy on identities</a:t>
            </a:r>
          </a:p>
          <a:p>
            <a:pPr eaLnBrk="1" hangingPunct="1"/>
            <a:r>
              <a:rPr lang="en-US" dirty="0" smtClean="0"/>
              <a:t>Some applications may store references to principal ids for long periods of time</a:t>
            </a:r>
          </a:p>
          <a:p>
            <a:pPr eaLnBrk="1" hangingPunct="1"/>
            <a:r>
              <a:rPr lang="en-US" dirty="0" smtClean="0"/>
              <a:t>If the backend of the identity service fails to resolve a particular principal id, it will be searched for in the identity archive</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9" name="Rectangle 5"/>
          <p:cNvSpPr>
            <a:spLocks noGrp="1" noChangeArrowheads="1"/>
          </p:cNvSpPr>
          <p:nvPr>
            <p:ph type="title"/>
          </p:nvPr>
        </p:nvSpPr>
        <p:spPr/>
        <p:txBody>
          <a:bodyPr/>
          <a:lstStyle/>
          <a:p>
            <a:pPr eaLnBrk="1" hangingPunct="1"/>
            <a:r>
              <a:rPr lang="en-US" smtClean="0"/>
              <a:t>KIM Service Architecture</a:t>
            </a:r>
          </a:p>
        </p:txBody>
      </p:sp>
      <p:pic>
        <p:nvPicPr>
          <p:cNvPr id="131080" name="Picture 8" descr="KIM-architecture-diagram.png"/>
          <p:cNvPicPr>
            <a:picLocks noChangeAspect="1"/>
          </p:cNvPicPr>
          <p:nvPr/>
        </p:nvPicPr>
        <p:blipFill>
          <a:blip r:embed="rId3"/>
          <a:srcRect/>
          <a:stretch>
            <a:fillRect/>
          </a:stretch>
        </p:blipFill>
        <p:spPr bwMode="auto">
          <a:xfrm>
            <a:off x="228600" y="1371600"/>
            <a:ext cx="8613775" cy="5032375"/>
          </a:xfrm>
          <a:prstGeom prst="rect">
            <a:avLst/>
          </a:prstGeom>
          <a:noFill/>
          <a:ln w="9525">
            <a:noFill/>
            <a:miter lim="800000"/>
            <a:headEnd/>
            <a:tailEnd/>
          </a:ln>
        </p:spPr>
      </p:pic>
      <p:pic>
        <p:nvPicPr>
          <p:cNvPr id="5" name="Picture 4">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31" name="Rectangle 5"/>
          <p:cNvSpPr>
            <a:spLocks noGrp="1" noChangeArrowheads="1"/>
          </p:cNvSpPr>
          <p:nvPr>
            <p:ph type="title"/>
          </p:nvPr>
        </p:nvSpPr>
        <p:spPr/>
        <p:txBody>
          <a:bodyPr/>
          <a:lstStyle/>
          <a:p>
            <a:pPr eaLnBrk="1" hangingPunct="1"/>
            <a:r>
              <a:rPr lang="en-US" dirty="0" smtClean="0"/>
              <a:t>Intermission</a:t>
            </a:r>
            <a:endParaRPr lang="en-US" dirty="0"/>
          </a:p>
        </p:txBody>
      </p:sp>
      <p:sp>
        <p:nvSpPr>
          <p:cNvPr id="129032" name="Rectangle 6"/>
          <p:cNvSpPr>
            <a:spLocks noGrp="1" noChangeArrowheads="1"/>
          </p:cNvSpPr>
          <p:nvPr>
            <p:ph idx="1"/>
          </p:nvPr>
        </p:nvSpPr>
        <p:spPr/>
        <p:txBody>
          <a:bodyPr>
            <a:normAutofit/>
          </a:bodyPr>
          <a:lstStyle/>
          <a:p>
            <a:pPr algn="ctr" eaLnBrk="1" hangingPunct="1">
              <a:buNone/>
            </a:pPr>
            <a:endParaRPr lang="en-US" sz="5000" dirty="0" smtClean="0"/>
          </a:p>
          <a:p>
            <a:pPr algn="ctr" eaLnBrk="1" hangingPunct="1">
              <a:buNone/>
            </a:pPr>
            <a:endParaRPr lang="en-US" sz="5000" dirty="0" smtClean="0"/>
          </a:p>
          <a:p>
            <a:pPr algn="ctr" eaLnBrk="1" hangingPunct="1">
              <a:buNone/>
            </a:pPr>
            <a:r>
              <a:rPr lang="en-US" sz="5000" dirty="0" smtClean="0"/>
              <a:t>30-minute break</a:t>
            </a:r>
            <a:endParaRPr lang="en-US" sz="5000"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51" name="Rectangle 5"/>
          <p:cNvSpPr>
            <a:spLocks noGrp="1" noChangeArrowheads="1"/>
          </p:cNvSpPr>
          <p:nvPr>
            <p:ph type="title"/>
          </p:nvPr>
        </p:nvSpPr>
        <p:spPr/>
        <p:txBody>
          <a:bodyPr/>
          <a:lstStyle/>
          <a:p>
            <a:r>
              <a:rPr lang="en-US" smtClean="0"/>
              <a:t>Implementation Options</a:t>
            </a:r>
            <a:endParaRPr lang="en-US" dirty="0"/>
          </a:p>
        </p:txBody>
      </p:sp>
      <p:sp>
        <p:nvSpPr>
          <p:cNvPr id="236552" name="Rectangle 6"/>
          <p:cNvSpPr>
            <a:spLocks noGrp="1" noChangeArrowheads="1"/>
          </p:cNvSpPr>
          <p:nvPr>
            <p:ph type="body" idx="1"/>
          </p:nvPr>
        </p:nvSpPr>
        <p:spPr/>
        <p:txBody>
          <a:bodyPr/>
          <a:lstStyle/>
          <a:p>
            <a:r>
              <a:rPr lang="en-US" smtClean="0"/>
              <a:t>Out-of-the-box (no changes)</a:t>
            </a:r>
          </a:p>
          <a:p>
            <a:r>
              <a:rPr lang="en-US" smtClean="0"/>
              <a:t>Data feeds into KIM database</a:t>
            </a:r>
          </a:p>
          <a:p>
            <a:r>
              <a:rPr lang="en-US" smtClean="0"/>
              <a:t>Service Customization</a:t>
            </a:r>
          </a:p>
          <a:p>
            <a:r>
              <a:rPr lang="en-US" smtClean="0"/>
              <a:t>Hybrid of the Strategies above</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23" name="Rectangle 5"/>
          <p:cNvSpPr>
            <a:spLocks noGrp="1" noChangeArrowheads="1"/>
          </p:cNvSpPr>
          <p:nvPr>
            <p:ph type="title"/>
          </p:nvPr>
        </p:nvSpPr>
        <p:spPr/>
        <p:txBody>
          <a:bodyPr/>
          <a:lstStyle/>
          <a:p>
            <a:pPr eaLnBrk="1" hangingPunct="1"/>
            <a:r>
              <a:rPr lang="en-US" smtClean="0"/>
              <a:t>What we </a:t>
            </a:r>
            <a:r>
              <a:rPr lang="en-US" i="1" smtClean="0"/>
              <a:t>did not </a:t>
            </a:r>
            <a:r>
              <a:rPr lang="en-US" smtClean="0"/>
              <a:t>want</a:t>
            </a:r>
          </a:p>
        </p:txBody>
      </p:sp>
      <p:sp>
        <p:nvSpPr>
          <p:cNvPr id="86024" name="Rounded Rectangle 8"/>
          <p:cNvSpPr>
            <a:spLocks noChangeArrowheads="1"/>
          </p:cNvSpPr>
          <p:nvPr/>
        </p:nvSpPr>
        <p:spPr bwMode="auto">
          <a:xfrm>
            <a:off x="1905000" y="2286000"/>
            <a:ext cx="1289050" cy="1147763"/>
          </a:xfrm>
          <a:prstGeom prst="roundRect">
            <a:avLst>
              <a:gd name="adj" fmla="val 16667"/>
            </a:avLst>
          </a:prstGeom>
          <a:solidFill>
            <a:srgbClr val="6666FF"/>
          </a:solidFill>
          <a:ln w="25400">
            <a:solidFill>
              <a:srgbClr val="000000"/>
            </a:solidFill>
            <a:round/>
            <a:headEnd/>
            <a:tailEnd/>
          </a:ln>
        </p:spPr>
        <p:txBody>
          <a:bodyPr anchor="ctr">
            <a:prstTxWarp prst="textNoShape">
              <a:avLst/>
            </a:prstTxWarp>
          </a:bodyPr>
          <a:lstStyle/>
          <a:p>
            <a:r>
              <a:rPr lang="en-US"/>
              <a:t>KFS</a:t>
            </a:r>
          </a:p>
        </p:txBody>
      </p:sp>
      <p:sp>
        <p:nvSpPr>
          <p:cNvPr id="86025" name="Rounded Rectangle 9"/>
          <p:cNvSpPr>
            <a:spLocks noChangeArrowheads="1"/>
          </p:cNvSpPr>
          <p:nvPr/>
        </p:nvSpPr>
        <p:spPr bwMode="auto">
          <a:xfrm>
            <a:off x="5638800" y="2286000"/>
            <a:ext cx="1289050" cy="1147763"/>
          </a:xfrm>
          <a:prstGeom prst="roundRect">
            <a:avLst>
              <a:gd name="adj" fmla="val 16667"/>
            </a:avLst>
          </a:prstGeom>
          <a:solidFill>
            <a:srgbClr val="EEFF61"/>
          </a:solidFill>
          <a:ln w="25400">
            <a:solidFill>
              <a:srgbClr val="000000"/>
            </a:solidFill>
            <a:round/>
            <a:headEnd/>
            <a:tailEnd/>
          </a:ln>
        </p:spPr>
        <p:txBody>
          <a:bodyPr anchor="ctr">
            <a:prstTxWarp prst="textNoShape">
              <a:avLst/>
            </a:prstTxWarp>
          </a:bodyPr>
          <a:lstStyle/>
          <a:p>
            <a:r>
              <a:rPr lang="en-US"/>
              <a:t>KC</a:t>
            </a:r>
          </a:p>
        </p:txBody>
      </p:sp>
      <p:sp>
        <p:nvSpPr>
          <p:cNvPr id="86026" name="Rounded Rectangle 10"/>
          <p:cNvSpPr>
            <a:spLocks noChangeArrowheads="1"/>
          </p:cNvSpPr>
          <p:nvPr/>
        </p:nvSpPr>
        <p:spPr bwMode="auto">
          <a:xfrm>
            <a:off x="3810000" y="4267200"/>
            <a:ext cx="1289050" cy="1147763"/>
          </a:xfrm>
          <a:prstGeom prst="roundRect">
            <a:avLst>
              <a:gd name="adj" fmla="val 16667"/>
            </a:avLst>
          </a:prstGeom>
          <a:solidFill>
            <a:srgbClr val="9CC29B"/>
          </a:solidFill>
          <a:ln w="25400">
            <a:solidFill>
              <a:srgbClr val="000000"/>
            </a:solidFill>
            <a:round/>
            <a:headEnd/>
            <a:tailEnd/>
          </a:ln>
        </p:spPr>
        <p:txBody>
          <a:bodyPr anchor="ctr">
            <a:prstTxWarp prst="textNoShape">
              <a:avLst/>
            </a:prstTxWarp>
          </a:bodyPr>
          <a:lstStyle/>
          <a:p>
            <a:r>
              <a:rPr lang="en-US"/>
              <a:t>KS</a:t>
            </a:r>
          </a:p>
        </p:txBody>
      </p:sp>
      <p:sp>
        <p:nvSpPr>
          <p:cNvPr id="14" name="Round Single Corner Rectangle 13"/>
          <p:cNvSpPr/>
          <p:nvPr/>
        </p:nvSpPr>
        <p:spPr bwMode="auto">
          <a:xfrm>
            <a:off x="3581400" y="2743200"/>
            <a:ext cx="609600" cy="381000"/>
          </a:xfrm>
          <a:prstGeom prst="round1Rect">
            <a:avLst/>
          </a:prstGeom>
          <a:solidFill>
            <a:srgbClr val="6666FF"/>
          </a:solidFill>
          <a:ln w="25400" cap="flat" cmpd="sng" algn="ctr">
            <a:solidFill>
              <a:srgbClr val="000000"/>
            </a:solidFill>
            <a:prstDash val="solid"/>
            <a:round/>
            <a:headEnd type="none" w="med" len="med"/>
            <a:tailEnd type="none" w="med" len="med"/>
          </a:ln>
          <a:effectLst/>
        </p:spPr>
        <p:txBody>
          <a:bodyPr anchor="ctr" anchorCtr="1">
            <a:prstTxWarp prst="textNoShape">
              <a:avLst/>
            </a:prstTxWarp>
          </a:bodyPr>
          <a:lstStyle/>
          <a:p>
            <a:pPr>
              <a:defRPr/>
            </a:pPr>
            <a:r>
              <a:rPr lang="en-US" sz="1200" dirty="0">
                <a:latin typeface="Gill Sans" pitchFamily="27" charset="0"/>
                <a:ea typeface="ヒラギノ角ゴ ProN W3" pitchFamily="27" charset="-128"/>
                <a:cs typeface="ヒラギノ角ゴ ProN W3" pitchFamily="27" charset="-128"/>
                <a:sym typeface="Gill Sans" pitchFamily="27" charset="0"/>
              </a:rPr>
              <a:t>IDM</a:t>
            </a:r>
          </a:p>
        </p:txBody>
      </p:sp>
      <p:cxnSp>
        <p:nvCxnSpPr>
          <p:cNvPr id="86028" name="Straight Arrow Connector 16"/>
          <p:cNvCxnSpPr>
            <a:cxnSpLocks noChangeShapeType="1"/>
            <a:stCxn id="86024" idx="3"/>
            <a:endCxn id="14" idx="1"/>
          </p:cNvCxnSpPr>
          <p:nvPr/>
        </p:nvCxnSpPr>
        <p:spPr bwMode="auto">
          <a:xfrm>
            <a:off x="3194050" y="2860675"/>
            <a:ext cx="387350" cy="73025"/>
          </a:xfrm>
          <a:prstGeom prst="straightConnector1">
            <a:avLst/>
          </a:prstGeom>
          <a:noFill/>
          <a:ln w="25400">
            <a:solidFill>
              <a:schemeClr val="bg1"/>
            </a:solidFill>
            <a:round/>
            <a:headEnd/>
            <a:tailEnd type="arrow" w="med" len="med"/>
          </a:ln>
        </p:spPr>
      </p:cxnSp>
      <p:cxnSp>
        <p:nvCxnSpPr>
          <p:cNvPr id="86029" name="Straight Arrow Connector 20"/>
          <p:cNvCxnSpPr>
            <a:cxnSpLocks noChangeShapeType="1"/>
            <a:stCxn id="86025" idx="1"/>
            <a:endCxn id="86031" idx="6"/>
          </p:cNvCxnSpPr>
          <p:nvPr/>
        </p:nvCxnSpPr>
        <p:spPr bwMode="auto">
          <a:xfrm rot="10800000" flipV="1">
            <a:off x="5276850" y="2859882"/>
            <a:ext cx="361950" cy="100012"/>
          </a:xfrm>
          <a:prstGeom prst="straightConnector1">
            <a:avLst/>
          </a:prstGeom>
          <a:noFill/>
          <a:ln w="25400">
            <a:solidFill>
              <a:schemeClr val="bg1"/>
            </a:solidFill>
            <a:round/>
            <a:headEnd/>
            <a:tailEnd type="arrow" w="med" len="med"/>
          </a:ln>
        </p:spPr>
      </p:cxnSp>
      <p:cxnSp>
        <p:nvCxnSpPr>
          <p:cNvPr id="86030" name="Straight Arrow Connector 22"/>
          <p:cNvCxnSpPr>
            <a:cxnSpLocks noChangeShapeType="1"/>
            <a:stCxn id="86026" idx="0"/>
          </p:cNvCxnSpPr>
          <p:nvPr/>
        </p:nvCxnSpPr>
        <p:spPr bwMode="auto">
          <a:xfrm rot="16200000" flipV="1">
            <a:off x="4284663" y="4097337"/>
            <a:ext cx="304800" cy="34925"/>
          </a:xfrm>
          <a:prstGeom prst="straightConnector1">
            <a:avLst/>
          </a:prstGeom>
          <a:noFill/>
          <a:ln w="25400">
            <a:solidFill>
              <a:schemeClr val="bg1"/>
            </a:solidFill>
            <a:round/>
            <a:headEnd/>
            <a:tailEnd type="arrow" w="med" len="med"/>
          </a:ln>
        </p:spPr>
      </p:cxnSp>
      <p:sp>
        <p:nvSpPr>
          <p:cNvPr id="86031" name="Oval 24"/>
          <p:cNvSpPr>
            <a:spLocks noChangeArrowheads="1"/>
          </p:cNvSpPr>
          <p:nvPr/>
        </p:nvSpPr>
        <p:spPr bwMode="auto">
          <a:xfrm>
            <a:off x="4572000" y="2754317"/>
            <a:ext cx="704850" cy="411153"/>
          </a:xfrm>
          <a:prstGeom prst="ellipse">
            <a:avLst/>
          </a:prstGeom>
          <a:solidFill>
            <a:srgbClr val="EEFF61"/>
          </a:solidFill>
          <a:ln w="25400">
            <a:solidFill>
              <a:srgbClr val="000000"/>
            </a:solidFill>
            <a:round/>
            <a:headEnd/>
            <a:tailEnd/>
          </a:ln>
        </p:spPr>
        <p:txBody>
          <a:bodyPr anchor="ctr">
            <a:prstTxWarp prst="textNoShape">
              <a:avLst/>
            </a:prstTxWarp>
            <a:spAutoFit/>
          </a:bodyPr>
          <a:lstStyle/>
          <a:p>
            <a:r>
              <a:rPr lang="en-US" sz="1300" dirty="0"/>
              <a:t>IDM</a:t>
            </a:r>
          </a:p>
        </p:txBody>
      </p:sp>
      <p:sp>
        <p:nvSpPr>
          <p:cNvPr id="86032" name="Hexagon 26"/>
          <p:cNvSpPr>
            <a:spLocks noChangeArrowheads="1"/>
          </p:cNvSpPr>
          <p:nvPr/>
        </p:nvSpPr>
        <p:spPr bwMode="auto">
          <a:xfrm>
            <a:off x="4038600" y="3505200"/>
            <a:ext cx="793750" cy="438150"/>
          </a:xfrm>
          <a:prstGeom prst="hexagon">
            <a:avLst>
              <a:gd name="adj" fmla="val 24993"/>
              <a:gd name="vf" fmla="val 115470"/>
            </a:avLst>
          </a:prstGeom>
          <a:solidFill>
            <a:srgbClr val="9CC29B"/>
          </a:solidFill>
          <a:ln w="25400">
            <a:solidFill>
              <a:srgbClr val="000000"/>
            </a:solidFill>
            <a:round/>
            <a:headEnd/>
            <a:tailEnd/>
          </a:ln>
        </p:spPr>
        <p:txBody>
          <a:bodyPr anchor="ctr" anchorCtr="1">
            <a:prstTxWarp prst="textNoShape">
              <a:avLst/>
            </a:prstTxWarp>
          </a:bodyPr>
          <a:lstStyle/>
          <a:p>
            <a:r>
              <a:rPr lang="en-US" sz="1400"/>
              <a:t>IDM</a:t>
            </a:r>
          </a:p>
        </p:txBody>
      </p:sp>
      <p:sp>
        <p:nvSpPr>
          <p:cNvPr id="39" name="&quot;No&quot; Symbol 38"/>
          <p:cNvSpPr/>
          <p:nvPr/>
        </p:nvSpPr>
        <p:spPr bwMode="auto">
          <a:xfrm>
            <a:off x="3276600" y="2133600"/>
            <a:ext cx="2286000" cy="2057400"/>
          </a:xfrm>
          <a:prstGeom prst="noSmoking">
            <a:avLst/>
          </a:prstGeom>
          <a:solidFill>
            <a:srgbClr val="FF6666"/>
          </a:solidFill>
          <a:ln w="25400" cap="flat" cmpd="sng" algn="ctr">
            <a:solidFill>
              <a:srgbClr val="000000"/>
            </a:solidFill>
            <a:prstDash val="solid"/>
            <a:round/>
            <a:headEnd type="none" w="med" len="med"/>
            <a:tailEnd type="none" w="med" len="med"/>
          </a:ln>
          <a:effectLst/>
        </p:spPr>
      </p:sp>
      <p:pic>
        <p:nvPicPr>
          <p:cNvPr id="15" name="Picture 1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 calcmode="lin" valueType="num">
                                      <p:cBhvr>
                                        <p:cTn id="9" dur="500" fill="hold"/>
                                        <p:tgtEl>
                                          <p:spTgt spid="39"/>
                                        </p:tgtEl>
                                        <p:attrNameLst>
                                          <p:attrName>style.rotation</p:attrName>
                                        </p:attrNameLst>
                                      </p:cBhvr>
                                      <p:tavLst>
                                        <p:tav tm="0">
                                          <p:val>
                                            <p:fltVal val="360"/>
                                          </p:val>
                                        </p:tav>
                                        <p:tav tm="100000">
                                          <p:val>
                                            <p:fltVal val="0"/>
                                          </p:val>
                                        </p:tav>
                                      </p:tavLst>
                                    </p:anim>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9" name="Rectangle 5"/>
          <p:cNvSpPr>
            <a:spLocks noGrp="1" noChangeArrowheads="1"/>
          </p:cNvSpPr>
          <p:nvPr>
            <p:ph type="title"/>
          </p:nvPr>
        </p:nvSpPr>
        <p:spPr/>
        <p:txBody>
          <a:bodyPr/>
          <a:lstStyle/>
          <a:p>
            <a:r>
              <a:rPr lang="en-US" smtClean="0"/>
              <a:t>Out-of-the-box</a:t>
            </a:r>
            <a:endParaRPr lang="en-US"/>
          </a:p>
        </p:txBody>
      </p:sp>
      <p:sp>
        <p:nvSpPr>
          <p:cNvPr id="238600" name="Rectangle 6"/>
          <p:cNvSpPr>
            <a:spLocks noGrp="1" noChangeArrowheads="1"/>
          </p:cNvSpPr>
          <p:nvPr>
            <p:ph type="body" idx="1"/>
          </p:nvPr>
        </p:nvSpPr>
        <p:spPr/>
        <p:txBody>
          <a:bodyPr>
            <a:normAutofit lnSpcReduction="10000"/>
          </a:bodyPr>
          <a:lstStyle/>
          <a:p>
            <a:r>
              <a:rPr lang="en-US" smtClean="0"/>
              <a:t>Use the delivered KIM service reference implementations</a:t>
            </a:r>
          </a:p>
          <a:p>
            <a:r>
              <a:rPr lang="en-US" smtClean="0"/>
              <a:t>Use the delivered KIM database tables</a:t>
            </a:r>
          </a:p>
          <a:p>
            <a:r>
              <a:rPr lang="en-US" smtClean="0"/>
              <a:t>Create Persons, Groups, Roles manually via the GUI</a:t>
            </a:r>
          </a:p>
          <a:p>
            <a:pPr lvl="1"/>
            <a:r>
              <a:rPr lang="en-US" smtClean="0"/>
              <a:t>May do an initial load of person data</a:t>
            </a:r>
          </a:p>
          <a:p>
            <a:r>
              <a:rPr lang="en-US" smtClean="0"/>
              <a:t>Set of identities available will likely be small</a:t>
            </a:r>
          </a:p>
          <a:p>
            <a:r>
              <a:rPr lang="en-US" smtClean="0"/>
              <a:t>Only feasible for small applications on a Kuali Rice infrastructure that’s not institution-wide</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7" name="Rectangle 5"/>
          <p:cNvSpPr>
            <a:spLocks noGrp="1" noChangeArrowheads="1"/>
          </p:cNvSpPr>
          <p:nvPr>
            <p:ph type="title"/>
          </p:nvPr>
        </p:nvSpPr>
        <p:spPr/>
        <p:txBody>
          <a:bodyPr/>
          <a:lstStyle/>
          <a:p>
            <a:r>
              <a:rPr lang="en-US" smtClean="0"/>
              <a:t>Data feeds into KIM database</a:t>
            </a:r>
            <a:endParaRPr lang="en-US"/>
          </a:p>
        </p:txBody>
      </p:sp>
      <p:sp>
        <p:nvSpPr>
          <p:cNvPr id="240648" name="Rectangle 6"/>
          <p:cNvSpPr>
            <a:spLocks noGrp="1" noChangeArrowheads="1"/>
          </p:cNvSpPr>
          <p:nvPr>
            <p:ph type="body" idx="1"/>
          </p:nvPr>
        </p:nvSpPr>
        <p:spPr>
          <a:xfrm>
            <a:off x="457200" y="1600200"/>
            <a:ext cx="8229600" cy="4760225"/>
          </a:xfrm>
        </p:spPr>
        <p:txBody>
          <a:bodyPr>
            <a:normAutofit fontScale="92500" lnSpcReduction="10000"/>
          </a:bodyPr>
          <a:lstStyle/>
          <a:p>
            <a:r>
              <a:rPr lang="en-US" dirty="0" smtClean="0"/>
              <a:t>Use the delivered KIM service reference implementations</a:t>
            </a:r>
          </a:p>
          <a:p>
            <a:r>
              <a:rPr lang="en-US" dirty="0" smtClean="0"/>
              <a:t>Use the delivered KIM database tables</a:t>
            </a:r>
          </a:p>
          <a:p>
            <a:r>
              <a:rPr lang="en-US" dirty="0" smtClean="0"/>
              <a:t>Use batch or external processes to periodically populate KIM database with identity data</a:t>
            </a:r>
          </a:p>
          <a:p>
            <a:r>
              <a:rPr lang="en-US" dirty="0" smtClean="0"/>
              <a:t>Allows for KIM identity data set to match that available at institution</a:t>
            </a:r>
          </a:p>
          <a:p>
            <a:r>
              <a:rPr lang="en-US" dirty="0" smtClean="0"/>
              <a:t>No need to maintain data separately </a:t>
            </a:r>
          </a:p>
          <a:p>
            <a:r>
              <a:rPr lang="en-US" dirty="0" smtClean="0"/>
              <a:t>Care must be taken to ensure data parity and prevent stale data</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5" name="Rectangle 5"/>
          <p:cNvSpPr>
            <a:spLocks noGrp="1" noChangeArrowheads="1"/>
          </p:cNvSpPr>
          <p:nvPr>
            <p:ph type="title"/>
          </p:nvPr>
        </p:nvSpPr>
        <p:spPr/>
        <p:txBody>
          <a:bodyPr/>
          <a:lstStyle/>
          <a:p>
            <a:r>
              <a:rPr lang="en-US" smtClean="0"/>
              <a:t>Service Customization</a:t>
            </a:r>
            <a:endParaRPr lang="en-US"/>
          </a:p>
        </p:txBody>
      </p:sp>
      <p:sp>
        <p:nvSpPr>
          <p:cNvPr id="242696" name="Rectangle 6"/>
          <p:cNvSpPr>
            <a:spLocks noGrp="1" noChangeArrowheads="1"/>
          </p:cNvSpPr>
          <p:nvPr>
            <p:ph type="body" idx="1"/>
          </p:nvPr>
        </p:nvSpPr>
        <p:spPr/>
        <p:txBody>
          <a:bodyPr/>
          <a:lstStyle/>
          <a:p>
            <a:r>
              <a:rPr lang="en-US" dirty="0" smtClean="0"/>
              <a:t>Override or replace the reference implementations for the various KIM services</a:t>
            </a:r>
          </a:p>
          <a:p>
            <a:r>
              <a:rPr lang="en-US" dirty="0" smtClean="0"/>
              <a:t>Each of the services in KIM can be customized individually</a:t>
            </a:r>
          </a:p>
          <a:p>
            <a:r>
              <a:rPr lang="en-US" dirty="0" smtClean="0"/>
              <a:t>Example: LDAP integration </a:t>
            </a:r>
          </a:p>
          <a:p>
            <a:r>
              <a:rPr lang="en-US" dirty="0" smtClean="0"/>
              <a:t>Has implications on the KIM user interface screens</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43" name="Rectangle 5"/>
          <p:cNvSpPr>
            <a:spLocks noGrp="1" noChangeArrowheads="1"/>
          </p:cNvSpPr>
          <p:nvPr>
            <p:ph type="title"/>
          </p:nvPr>
        </p:nvSpPr>
        <p:spPr/>
        <p:txBody>
          <a:bodyPr/>
          <a:lstStyle/>
          <a:p>
            <a:r>
              <a:rPr lang="en-US" smtClean="0"/>
              <a:t>KIM Services</a:t>
            </a:r>
            <a:endParaRPr lang="en-US"/>
          </a:p>
        </p:txBody>
      </p:sp>
      <p:sp>
        <p:nvSpPr>
          <p:cNvPr id="244744" name="Rectangle 6"/>
          <p:cNvSpPr>
            <a:spLocks noGrp="1" noChangeArrowheads="1"/>
          </p:cNvSpPr>
          <p:nvPr>
            <p:ph type="body" idx="1"/>
          </p:nvPr>
        </p:nvSpPr>
        <p:spPr/>
        <p:txBody>
          <a:bodyPr>
            <a:normAutofit fontScale="92500" lnSpcReduction="10000"/>
          </a:bodyPr>
          <a:lstStyle/>
          <a:p>
            <a:r>
              <a:rPr lang="en-US" smtClean="0"/>
              <a:t>Authentication Service – likely to override</a:t>
            </a:r>
          </a:p>
          <a:p>
            <a:r>
              <a:rPr lang="en-US" smtClean="0"/>
              <a:t>Identity Service – likely to override</a:t>
            </a:r>
          </a:p>
          <a:p>
            <a:r>
              <a:rPr lang="en-US" smtClean="0"/>
              <a:t>Group Service – might override</a:t>
            </a:r>
          </a:p>
          <a:p>
            <a:r>
              <a:rPr lang="en-US" smtClean="0"/>
              <a:t>Permission Service – unlikely to override</a:t>
            </a:r>
          </a:p>
          <a:p>
            <a:r>
              <a:rPr lang="en-US" smtClean="0"/>
              <a:t>Role Service – unlikely to override</a:t>
            </a:r>
          </a:p>
          <a:p>
            <a:r>
              <a:rPr lang="en-US" smtClean="0"/>
              <a:t>Identity Archive Service – unlikely to override</a:t>
            </a:r>
          </a:p>
          <a:p>
            <a:r>
              <a:rPr lang="en-US" smtClean="0"/>
              <a:t>Both Permission and Role Service have an extra abstraction layer behind them that allows for customization without overriding</a:t>
            </a:r>
          </a:p>
          <a:p>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91" name="Rectangle 5"/>
          <p:cNvSpPr>
            <a:spLocks noGrp="1" noChangeArrowheads="1"/>
          </p:cNvSpPr>
          <p:nvPr>
            <p:ph type="title"/>
          </p:nvPr>
        </p:nvSpPr>
        <p:spPr/>
        <p:txBody>
          <a:bodyPr/>
          <a:lstStyle/>
          <a:p>
            <a:r>
              <a:rPr lang="en-US" smtClean="0"/>
              <a:t>Hybrid Solutions</a:t>
            </a:r>
            <a:endParaRPr lang="en-US"/>
          </a:p>
        </p:txBody>
      </p:sp>
      <p:sp>
        <p:nvSpPr>
          <p:cNvPr id="246792" name="Rectangle 6"/>
          <p:cNvSpPr>
            <a:spLocks noGrp="1" noChangeArrowheads="1"/>
          </p:cNvSpPr>
          <p:nvPr>
            <p:ph type="body" idx="1"/>
          </p:nvPr>
        </p:nvSpPr>
        <p:spPr>
          <a:xfrm>
            <a:off x="457200" y="1600200"/>
            <a:ext cx="8229600" cy="4706866"/>
          </a:xfrm>
        </p:spPr>
        <p:txBody>
          <a:bodyPr>
            <a:normAutofit fontScale="92500" lnSpcReduction="10000"/>
          </a:bodyPr>
          <a:lstStyle/>
          <a:p>
            <a:r>
              <a:rPr lang="en-US" dirty="0" smtClean="0"/>
              <a:t>In practice, many implementations will use a hybrid of these various options</a:t>
            </a:r>
          </a:p>
          <a:p>
            <a:r>
              <a:rPr lang="en-US" dirty="0" smtClean="0"/>
              <a:t>For example:</a:t>
            </a:r>
          </a:p>
          <a:p>
            <a:pPr lvl="1"/>
            <a:r>
              <a:rPr lang="en-US" dirty="0" smtClean="0"/>
              <a:t>Load entity and principal data periodically into KIM database, use reference </a:t>
            </a:r>
            <a:r>
              <a:rPr lang="en-US" dirty="0" err="1" smtClean="0"/>
              <a:t>IdentityService</a:t>
            </a:r>
            <a:r>
              <a:rPr lang="en-US" dirty="0" smtClean="0"/>
              <a:t> implementation</a:t>
            </a:r>
          </a:p>
          <a:p>
            <a:pPr lvl="1"/>
            <a:r>
              <a:rPr lang="en-US" dirty="0" smtClean="0"/>
              <a:t>Use standard out-of-the-box </a:t>
            </a:r>
            <a:r>
              <a:rPr lang="en-US" dirty="0" err="1" smtClean="0"/>
              <a:t>GroupService</a:t>
            </a:r>
            <a:r>
              <a:rPr lang="en-US" dirty="0" smtClean="0"/>
              <a:t> implementation (no external integration)</a:t>
            </a:r>
          </a:p>
          <a:p>
            <a:pPr lvl="1"/>
            <a:r>
              <a:rPr lang="en-US" dirty="0" smtClean="0"/>
              <a:t>Customize the </a:t>
            </a:r>
            <a:r>
              <a:rPr lang="en-US" dirty="0" err="1" smtClean="0"/>
              <a:t>IdentityArchiveService</a:t>
            </a:r>
            <a:r>
              <a:rPr lang="en-US" dirty="0" smtClean="0"/>
              <a:t> to read historical identity data from an external source</a:t>
            </a:r>
          </a:p>
          <a:p>
            <a:pPr lvl="1"/>
            <a:r>
              <a:rPr lang="en-US" dirty="0" smtClean="0"/>
              <a:t>Use reference Permission and Role services</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9" name="Rectangle 5"/>
          <p:cNvSpPr>
            <a:spLocks noGrp="1" noChangeArrowheads="1"/>
          </p:cNvSpPr>
          <p:nvPr>
            <p:ph type="title"/>
          </p:nvPr>
        </p:nvSpPr>
        <p:spPr/>
        <p:txBody>
          <a:bodyPr/>
          <a:lstStyle/>
          <a:p>
            <a:r>
              <a:rPr lang="en-US" smtClean="0"/>
              <a:t>Choosing the option that’s right for you!</a:t>
            </a:r>
            <a:endParaRPr lang="en-US"/>
          </a:p>
        </p:txBody>
      </p:sp>
      <p:sp>
        <p:nvSpPr>
          <p:cNvPr id="248840" name="Rectangle 6"/>
          <p:cNvSpPr>
            <a:spLocks noGrp="1" noChangeArrowheads="1"/>
          </p:cNvSpPr>
          <p:nvPr>
            <p:ph type="body" idx="1"/>
          </p:nvPr>
        </p:nvSpPr>
        <p:spPr/>
        <p:txBody>
          <a:bodyPr/>
          <a:lstStyle/>
          <a:p>
            <a:r>
              <a:rPr lang="en-US" smtClean="0"/>
              <a:t>Might depend on:</a:t>
            </a:r>
          </a:p>
          <a:p>
            <a:pPr lvl="1"/>
            <a:r>
              <a:rPr lang="en-US" smtClean="0"/>
              <a:t>which external systems or data sources you want to integrate with KIM</a:t>
            </a:r>
          </a:p>
          <a:p>
            <a:pPr lvl="1"/>
            <a:r>
              <a:rPr lang="en-US" smtClean="0"/>
              <a:t>size of your KIM implementation (amount of data)</a:t>
            </a:r>
          </a:p>
          <a:p>
            <a:pPr lvl="1"/>
            <a:r>
              <a:rPr lang="en-US" smtClean="0"/>
              <a:t>performance considerations</a:t>
            </a:r>
          </a:p>
          <a:p>
            <a:pPr lvl="1"/>
            <a:r>
              <a:rPr lang="en-US" smtClean="0"/>
              <a:t>expected usage of the KIM GUI screens</a:t>
            </a:r>
          </a:p>
          <a:p>
            <a:pPr lvl="1"/>
            <a:r>
              <a:rPr lang="en-US" smtClean="0"/>
              <a:t>the role that KIM will play at your institution</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51" name="Rectangle 5"/>
          <p:cNvSpPr>
            <a:spLocks noGrp="1" noChangeArrowheads="1"/>
          </p:cNvSpPr>
          <p:nvPr>
            <p:ph type="title"/>
          </p:nvPr>
        </p:nvSpPr>
        <p:spPr/>
        <p:txBody>
          <a:bodyPr/>
          <a:lstStyle/>
          <a:p>
            <a:r>
              <a:rPr lang="en-US" smtClean="0"/>
              <a:t>Integration with other IdM Solutions</a:t>
            </a:r>
            <a:endParaRPr lang="en-US" dirty="0" smtClean="0"/>
          </a:p>
        </p:txBody>
      </p:sp>
      <p:sp>
        <p:nvSpPr>
          <p:cNvPr id="236552" name="Rectangle 6"/>
          <p:cNvSpPr>
            <a:spLocks noGrp="1" noChangeArrowheads="1"/>
          </p:cNvSpPr>
          <p:nvPr>
            <p:ph type="body" idx="1"/>
          </p:nvPr>
        </p:nvSpPr>
        <p:spPr/>
        <p:txBody>
          <a:bodyPr/>
          <a:lstStyle/>
          <a:p>
            <a:r>
              <a:rPr lang="en-US" smtClean="0"/>
              <a:t>Remember…</a:t>
            </a:r>
          </a:p>
          <a:p>
            <a:r>
              <a:rPr lang="en-US" smtClean="0"/>
              <a:t>The primary goal of KIM was to build a service-oriented abstraction layer for Identity and Access Management</a:t>
            </a:r>
          </a:p>
          <a:p>
            <a:r>
              <a:rPr lang="en-US" smtClean="0"/>
              <a:t>Integration with other IDM services was acknowledged, expected, and designed for!</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50" name="Rectangle 5"/>
          <p:cNvSpPr>
            <a:spLocks noGrp="1" noChangeArrowheads="1"/>
          </p:cNvSpPr>
          <p:nvPr>
            <p:ph type="title"/>
          </p:nvPr>
        </p:nvSpPr>
        <p:spPr/>
        <p:txBody>
          <a:bodyPr/>
          <a:lstStyle/>
          <a:p>
            <a:r>
              <a:rPr lang="en-US" smtClean="0"/>
              <a:t>KIM Integration</a:t>
            </a:r>
            <a:endParaRPr lang="en-US"/>
          </a:p>
        </p:txBody>
      </p:sp>
      <p:sp>
        <p:nvSpPr>
          <p:cNvPr id="31751" name="Text Box 1"/>
          <p:cNvSpPr txBox="1">
            <a:spLocks noChangeArrowheads="1"/>
          </p:cNvSpPr>
          <p:nvPr/>
        </p:nvSpPr>
        <p:spPr bwMode="auto">
          <a:xfrm>
            <a:off x="1143000" y="1524000"/>
            <a:ext cx="6400800" cy="1295400"/>
          </a:xfrm>
          <a:prstGeom prst="rect">
            <a:avLst/>
          </a:prstGeom>
          <a:noFill/>
          <a:ln w="9525">
            <a:noFill/>
            <a:round/>
            <a:headEnd/>
            <a:tailEnd/>
          </a:ln>
        </p:spPr>
        <p:txBody>
          <a:bodyPr lIns="0" tIns="38808" rIns="0" bIns="0" anchor="ctr">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chemeClr val="bg1"/>
                </a:solidFill>
              </a:rPr>
              <a:t>Integration with various Identity Management</a:t>
            </a:r>
            <a:r>
              <a:rPr lang="en-US" sz="3200" dirty="0" smtClean="0">
                <a:solidFill>
                  <a:schemeClr val="bg1"/>
                </a:solidFill>
              </a:rPr>
              <a:t> Components</a:t>
            </a:r>
            <a:endParaRPr lang="en-US" sz="3200" dirty="0">
              <a:solidFill>
                <a:schemeClr val="bg1"/>
              </a:solidFill>
            </a:endParaRPr>
          </a:p>
        </p:txBody>
      </p:sp>
      <p:pic>
        <p:nvPicPr>
          <p:cNvPr id="31752" name="Picture 4"/>
          <p:cNvPicPr>
            <a:picLocks noChangeAspect="1" noChangeArrowheads="1"/>
          </p:cNvPicPr>
          <p:nvPr/>
        </p:nvPicPr>
        <p:blipFill>
          <a:blip r:embed="rId3"/>
          <a:srcRect/>
          <a:stretch>
            <a:fillRect/>
          </a:stretch>
        </p:blipFill>
        <p:spPr bwMode="auto">
          <a:xfrm>
            <a:off x="3733800" y="4191000"/>
            <a:ext cx="2876550" cy="1600200"/>
          </a:xfrm>
          <a:prstGeom prst="rect">
            <a:avLst/>
          </a:prstGeom>
          <a:gradFill rotWithShape="0">
            <a:gsLst>
              <a:gs pos="0">
                <a:srgbClr val="000000"/>
              </a:gs>
              <a:gs pos="100000">
                <a:srgbClr val="FFFFFF">
                  <a:alpha val="50000"/>
                </a:srgbClr>
              </a:gs>
            </a:gsLst>
            <a:lin ang="5400000" scaled="1"/>
          </a:gradFill>
          <a:ln w="91440">
            <a:solidFill>
              <a:srgbClr val="000000"/>
            </a:solidFill>
            <a:round/>
            <a:headEnd/>
            <a:tailEnd/>
          </a:ln>
        </p:spPr>
      </p:pic>
      <p:grpSp>
        <p:nvGrpSpPr>
          <p:cNvPr id="2" name="Group 17"/>
          <p:cNvGrpSpPr>
            <a:grpSpLocks/>
          </p:cNvGrpSpPr>
          <p:nvPr/>
        </p:nvGrpSpPr>
        <p:grpSpPr bwMode="auto">
          <a:xfrm>
            <a:off x="533400" y="2971800"/>
            <a:ext cx="1905000" cy="1143000"/>
            <a:chOff x="381000" y="4648200"/>
            <a:chExt cx="1905000" cy="1143000"/>
          </a:xfrm>
        </p:grpSpPr>
        <p:sp>
          <p:nvSpPr>
            <p:cNvPr id="31760" name="AutoShape 5"/>
            <p:cNvSpPr>
              <a:spLocks noChangeArrowheads="1"/>
            </p:cNvSpPr>
            <p:nvPr/>
          </p:nvSpPr>
          <p:spPr bwMode="auto">
            <a:xfrm>
              <a:off x="381000" y="4648200"/>
              <a:ext cx="1905000" cy="1143000"/>
            </a:xfrm>
            <a:prstGeom prst="roundRect">
              <a:avLst>
                <a:gd name="adj" fmla="val 93"/>
              </a:avLst>
            </a:prstGeom>
            <a:solidFill>
              <a:srgbClr val="FFFFFF"/>
            </a:solidFill>
            <a:ln w="91440">
              <a:solidFill>
                <a:srgbClr val="000000"/>
              </a:solidFill>
              <a:round/>
              <a:headEnd/>
              <a:tailEnd/>
            </a:ln>
          </p:spPr>
          <p:txBody>
            <a:bodyPr wrap="none" anchor="ctr">
              <a:prstTxWarp prst="textNoShape">
                <a:avLst/>
              </a:prstTxWarp>
            </a:bodyPr>
            <a:lstStyle/>
            <a:p>
              <a:endParaRPr lang="en-US"/>
            </a:p>
          </p:txBody>
        </p:sp>
        <p:pic>
          <p:nvPicPr>
            <p:cNvPr id="31761" name="Picture 6"/>
            <p:cNvPicPr>
              <a:picLocks noChangeAspect="1" noChangeArrowheads="1"/>
            </p:cNvPicPr>
            <p:nvPr/>
          </p:nvPicPr>
          <p:blipFill>
            <a:blip r:embed="rId4"/>
            <a:srcRect/>
            <a:stretch>
              <a:fillRect/>
            </a:stretch>
          </p:blipFill>
          <p:spPr bwMode="auto">
            <a:xfrm>
              <a:off x="609600" y="4876800"/>
              <a:ext cx="1600200" cy="835025"/>
            </a:xfrm>
            <a:prstGeom prst="rect">
              <a:avLst/>
            </a:prstGeom>
            <a:noFill/>
            <a:ln w="9525">
              <a:noFill/>
              <a:round/>
              <a:headEnd/>
              <a:tailEnd/>
            </a:ln>
          </p:spPr>
        </p:pic>
      </p:grpSp>
      <p:pic>
        <p:nvPicPr>
          <p:cNvPr id="31754" name="Picture 8"/>
          <p:cNvPicPr>
            <a:picLocks noChangeAspect="1" noChangeArrowheads="1"/>
          </p:cNvPicPr>
          <p:nvPr/>
        </p:nvPicPr>
        <p:blipFill>
          <a:blip r:embed="rId5"/>
          <a:srcRect/>
          <a:stretch>
            <a:fillRect/>
          </a:stretch>
        </p:blipFill>
        <p:spPr bwMode="auto">
          <a:xfrm>
            <a:off x="457200" y="4495800"/>
            <a:ext cx="2887663" cy="868363"/>
          </a:xfrm>
          <a:prstGeom prst="rect">
            <a:avLst/>
          </a:prstGeom>
          <a:noFill/>
          <a:ln w="91440">
            <a:solidFill>
              <a:srgbClr val="000000"/>
            </a:solidFill>
            <a:round/>
            <a:headEnd/>
            <a:tailEnd/>
          </a:ln>
        </p:spPr>
      </p:pic>
      <p:grpSp>
        <p:nvGrpSpPr>
          <p:cNvPr id="3" name="Group 14"/>
          <p:cNvGrpSpPr>
            <a:grpSpLocks/>
          </p:cNvGrpSpPr>
          <p:nvPr/>
        </p:nvGrpSpPr>
        <p:grpSpPr bwMode="auto">
          <a:xfrm>
            <a:off x="5562600" y="3048000"/>
            <a:ext cx="2667000" cy="685800"/>
            <a:chOff x="3733799" y="4343400"/>
            <a:chExt cx="2667001" cy="685800"/>
          </a:xfrm>
        </p:grpSpPr>
        <p:pic>
          <p:nvPicPr>
            <p:cNvPr id="31758" name="Picture 14"/>
            <p:cNvPicPr>
              <a:picLocks noChangeAspect="1"/>
            </p:cNvPicPr>
            <p:nvPr/>
          </p:nvPicPr>
          <p:blipFill>
            <a:blip r:embed="rId6"/>
            <a:srcRect/>
            <a:stretch>
              <a:fillRect/>
            </a:stretch>
          </p:blipFill>
          <p:spPr bwMode="auto">
            <a:xfrm>
              <a:off x="3733800" y="4343400"/>
              <a:ext cx="2667000" cy="685800"/>
            </a:xfrm>
            <a:prstGeom prst="rect">
              <a:avLst/>
            </a:prstGeom>
            <a:noFill/>
            <a:ln w="91440">
              <a:solidFill>
                <a:srgbClr val="000000"/>
              </a:solidFill>
              <a:miter lim="800000"/>
              <a:headEnd/>
              <a:tailEnd/>
            </a:ln>
          </p:spPr>
        </p:pic>
        <p:pic>
          <p:nvPicPr>
            <p:cNvPr id="31759" name="Picture 13" descr="image_grouper_title.png"/>
            <p:cNvPicPr>
              <a:picLocks noChangeAspect="1"/>
            </p:cNvPicPr>
            <p:nvPr/>
          </p:nvPicPr>
          <p:blipFill>
            <a:blip r:embed="rId7"/>
            <a:srcRect/>
            <a:stretch>
              <a:fillRect/>
            </a:stretch>
          </p:blipFill>
          <p:spPr bwMode="auto">
            <a:xfrm>
              <a:off x="3733799" y="4343400"/>
              <a:ext cx="2667001" cy="685800"/>
            </a:xfrm>
            <a:prstGeom prst="rect">
              <a:avLst/>
            </a:prstGeom>
            <a:noFill/>
            <a:ln w="9525">
              <a:noFill/>
              <a:miter lim="800000"/>
              <a:headEnd/>
              <a:tailEnd/>
            </a:ln>
          </p:spPr>
        </p:pic>
      </p:grpSp>
      <p:pic>
        <p:nvPicPr>
          <p:cNvPr id="31756" name="Picture 15" descr="LDAPworm.gif"/>
          <p:cNvPicPr>
            <a:picLocks noChangeAspect="1"/>
          </p:cNvPicPr>
          <p:nvPr/>
        </p:nvPicPr>
        <p:blipFill>
          <a:blip r:embed="rId8"/>
          <a:srcRect/>
          <a:stretch>
            <a:fillRect/>
          </a:stretch>
        </p:blipFill>
        <p:spPr bwMode="auto">
          <a:xfrm>
            <a:off x="2971800" y="3048000"/>
            <a:ext cx="1936750" cy="762000"/>
          </a:xfrm>
          <a:prstGeom prst="rect">
            <a:avLst/>
          </a:prstGeom>
          <a:noFill/>
          <a:ln w="91440">
            <a:solidFill>
              <a:schemeClr val="tx1"/>
            </a:solidFill>
            <a:miter lim="800000"/>
            <a:headEnd/>
            <a:tailEnd/>
          </a:ln>
        </p:spPr>
      </p:pic>
      <p:pic>
        <p:nvPicPr>
          <p:cNvPr id="31757" name="Picture 16" descr="logo-indentitylifecycle.png"/>
          <p:cNvPicPr>
            <a:picLocks noChangeAspect="1"/>
          </p:cNvPicPr>
          <p:nvPr/>
        </p:nvPicPr>
        <p:blipFill>
          <a:blip r:embed="rId9"/>
          <a:srcRect/>
          <a:stretch>
            <a:fillRect/>
          </a:stretch>
        </p:blipFill>
        <p:spPr bwMode="auto">
          <a:xfrm>
            <a:off x="6934200" y="4648200"/>
            <a:ext cx="1790700" cy="666750"/>
          </a:xfrm>
          <a:prstGeom prst="rect">
            <a:avLst/>
          </a:prstGeom>
          <a:noFill/>
          <a:ln w="91440">
            <a:solidFill>
              <a:schemeClr val="tx1"/>
            </a:solidFill>
            <a:miter lim="800000"/>
            <a:headEnd/>
            <a:tailEnd/>
          </a:ln>
        </p:spPr>
      </p:pic>
      <p:pic>
        <p:nvPicPr>
          <p:cNvPr id="15" name="Picture 14">
            <a:hlinkClick r:id="rId10"/>
          </p:cNvPr>
          <p:cNvPicPr>
            <a:picLocks noChangeAspect="1"/>
          </p:cNvPicPr>
          <p:nvPr/>
        </p:nvPicPr>
        <p:blipFill>
          <a:blip r:embed="rId11"/>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Rounded Rectangle 37"/>
          <p:cNvSpPr/>
          <p:nvPr/>
        </p:nvSpPr>
        <p:spPr>
          <a:xfrm>
            <a:off x="152400" y="1447800"/>
            <a:ext cx="8839200" cy="4876800"/>
          </a:xfrm>
          <a:prstGeom prst="roundRect">
            <a:avLst/>
          </a:prstGeom>
          <a:solidFill>
            <a:schemeClr val="bg1"/>
          </a:solidFill>
          <a:ln>
            <a:solidFill>
              <a:schemeClr val="bg1"/>
            </a:solidFill>
          </a:ln>
          <a:effectLst>
            <a:glow rad="152400">
              <a:srgbClr val="FF0000">
                <a:alpha val="39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03" name="Rectangle 5"/>
          <p:cNvSpPr>
            <a:spLocks noGrp="1" noChangeArrowheads="1"/>
          </p:cNvSpPr>
          <p:nvPr>
            <p:ph type="title"/>
          </p:nvPr>
        </p:nvSpPr>
        <p:spPr/>
        <p:txBody>
          <a:bodyPr/>
          <a:lstStyle/>
          <a:p>
            <a:pPr eaLnBrk="1" hangingPunct="1"/>
            <a:r>
              <a:rPr lang="en-US"/>
              <a:t>KIM Integration</a:t>
            </a:r>
          </a:p>
        </p:txBody>
      </p:sp>
      <p:grpSp>
        <p:nvGrpSpPr>
          <p:cNvPr id="2" name="Group 42"/>
          <p:cNvGrpSpPr>
            <a:grpSpLocks/>
          </p:cNvGrpSpPr>
          <p:nvPr/>
        </p:nvGrpSpPr>
        <p:grpSpPr bwMode="auto">
          <a:xfrm>
            <a:off x="685800" y="3505200"/>
            <a:ext cx="6172200" cy="731838"/>
            <a:chOff x="1828800" y="3505200"/>
            <a:chExt cx="5074920" cy="731520"/>
          </a:xfrm>
        </p:grpSpPr>
        <p:sp>
          <p:nvSpPr>
            <p:cNvPr id="16" name="Rounded Rectangle 15"/>
            <p:cNvSpPr/>
            <p:nvPr/>
          </p:nvSpPr>
          <p:spPr bwMode="auto">
            <a:xfrm>
              <a:off x="1828800" y="3505200"/>
              <a:ext cx="5074920" cy="731520"/>
            </a:xfrm>
            <a:prstGeom prst="round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a:lstStyle/>
            <a:p>
              <a:pPr>
                <a:defRPr/>
              </a:pPr>
              <a:endParaRPr lang="en-US"/>
            </a:p>
          </p:txBody>
        </p:sp>
        <p:sp>
          <p:nvSpPr>
            <p:cNvPr id="29729" name="Rectangle 16"/>
            <p:cNvSpPr>
              <a:spLocks noChangeArrowheads="1"/>
            </p:cNvSpPr>
            <p:nvPr/>
          </p:nvSpPr>
          <p:spPr bwMode="auto">
            <a:xfrm>
              <a:off x="1905000" y="3581400"/>
              <a:ext cx="838200" cy="575829"/>
            </a:xfrm>
            <a:prstGeom prst="rect">
              <a:avLst/>
            </a:prstGeom>
            <a:solidFill>
              <a:srgbClr val="FFFFCC"/>
            </a:solidFill>
            <a:ln w="25400">
              <a:solidFill>
                <a:srgbClr val="000000"/>
              </a:solidFill>
              <a:round/>
              <a:headEnd/>
              <a:tailEnd/>
            </a:ln>
          </p:spPr>
          <p:txBody>
            <a:bodyPr>
              <a:prstTxWarp prst="textNoShape">
                <a:avLst/>
              </a:prstTxWarp>
            </a:bodyPr>
            <a:lstStyle/>
            <a:p>
              <a:endParaRPr lang="en-US" sz="1600"/>
            </a:p>
          </p:txBody>
        </p:sp>
        <p:sp>
          <p:nvSpPr>
            <p:cNvPr id="29730" name="Rectangle 17"/>
            <p:cNvSpPr>
              <a:spLocks noChangeArrowheads="1"/>
            </p:cNvSpPr>
            <p:nvPr/>
          </p:nvSpPr>
          <p:spPr bwMode="auto">
            <a:xfrm>
              <a:off x="5501640" y="3581400"/>
              <a:ext cx="1325070" cy="575829"/>
            </a:xfrm>
            <a:prstGeom prst="rect">
              <a:avLst/>
            </a:prstGeom>
            <a:solidFill>
              <a:srgbClr val="FFCC66"/>
            </a:solidFill>
            <a:ln w="25400">
              <a:solidFill>
                <a:srgbClr val="000000"/>
              </a:solidFill>
              <a:round/>
              <a:headEnd/>
              <a:tailEnd/>
            </a:ln>
          </p:spPr>
          <p:txBody>
            <a:bodyPr>
              <a:prstTxWarp prst="textNoShape">
                <a:avLst/>
              </a:prstTxWarp>
            </a:bodyPr>
            <a:lstStyle/>
            <a:p>
              <a:endParaRPr lang="en-US" sz="1600"/>
            </a:p>
          </p:txBody>
        </p:sp>
        <p:sp>
          <p:nvSpPr>
            <p:cNvPr id="29731" name="Rectangle 18"/>
            <p:cNvSpPr>
              <a:spLocks noChangeArrowheads="1"/>
            </p:cNvSpPr>
            <p:nvPr/>
          </p:nvSpPr>
          <p:spPr bwMode="auto">
            <a:xfrm>
              <a:off x="4419600" y="3581400"/>
              <a:ext cx="1096470" cy="575829"/>
            </a:xfrm>
            <a:prstGeom prst="rect">
              <a:avLst/>
            </a:prstGeom>
            <a:solidFill>
              <a:srgbClr val="FF6666"/>
            </a:solidFill>
            <a:ln w="25400">
              <a:solidFill>
                <a:srgbClr val="000000"/>
              </a:solidFill>
              <a:round/>
              <a:headEnd/>
              <a:tailEnd/>
            </a:ln>
          </p:spPr>
          <p:txBody>
            <a:bodyPr>
              <a:prstTxWarp prst="textNoShape">
                <a:avLst/>
              </a:prstTxWarp>
            </a:bodyPr>
            <a:lstStyle/>
            <a:p>
              <a:endParaRPr lang="en-US" sz="1600"/>
            </a:p>
          </p:txBody>
        </p:sp>
        <p:sp>
          <p:nvSpPr>
            <p:cNvPr id="29732" name="Rectangle 19"/>
            <p:cNvSpPr>
              <a:spLocks noChangeArrowheads="1"/>
            </p:cNvSpPr>
            <p:nvPr/>
          </p:nvSpPr>
          <p:spPr bwMode="auto">
            <a:xfrm>
              <a:off x="2743200" y="3581400"/>
              <a:ext cx="838200" cy="575829"/>
            </a:xfrm>
            <a:prstGeom prst="rect">
              <a:avLst/>
            </a:prstGeom>
            <a:solidFill>
              <a:srgbClr val="6BEF9B"/>
            </a:solidFill>
            <a:ln w="25400">
              <a:solidFill>
                <a:srgbClr val="000000"/>
              </a:solidFill>
              <a:round/>
              <a:headEnd/>
              <a:tailEnd/>
            </a:ln>
          </p:spPr>
          <p:txBody>
            <a:bodyPr>
              <a:prstTxWarp prst="textNoShape">
                <a:avLst/>
              </a:prstTxWarp>
            </a:bodyPr>
            <a:lstStyle/>
            <a:p>
              <a:endParaRPr lang="en-US" sz="1600"/>
            </a:p>
          </p:txBody>
        </p:sp>
        <p:sp>
          <p:nvSpPr>
            <p:cNvPr id="29733" name="Rectangle 20"/>
            <p:cNvSpPr>
              <a:spLocks noChangeArrowheads="1"/>
            </p:cNvSpPr>
            <p:nvPr/>
          </p:nvSpPr>
          <p:spPr bwMode="auto">
            <a:xfrm>
              <a:off x="3581400" y="3581400"/>
              <a:ext cx="838200" cy="575829"/>
            </a:xfrm>
            <a:prstGeom prst="rect">
              <a:avLst/>
            </a:prstGeom>
            <a:solidFill>
              <a:srgbClr val="00FFFF"/>
            </a:solidFill>
            <a:ln w="25400">
              <a:solidFill>
                <a:srgbClr val="000000"/>
              </a:solidFill>
              <a:round/>
              <a:headEnd/>
              <a:tailEnd/>
            </a:ln>
          </p:spPr>
          <p:txBody>
            <a:bodyPr>
              <a:prstTxWarp prst="textNoShape">
                <a:avLst/>
              </a:prstTxWarp>
            </a:bodyPr>
            <a:lstStyle/>
            <a:p>
              <a:endParaRPr lang="en-US" sz="1600"/>
            </a:p>
          </p:txBody>
        </p:sp>
      </p:grpSp>
      <p:sp>
        <p:nvSpPr>
          <p:cNvPr id="22" name="Can 21"/>
          <p:cNvSpPr/>
          <p:nvPr/>
        </p:nvSpPr>
        <p:spPr bwMode="auto">
          <a:xfrm>
            <a:off x="7391400" y="3276600"/>
            <a:ext cx="1143000" cy="990600"/>
          </a:xfrm>
          <a:prstGeom prst="can">
            <a:avLst/>
          </a:prstGeom>
          <a:solidFill>
            <a:schemeClr val="bg1">
              <a:lumMod val="65000"/>
            </a:schemeClr>
          </a:solidFill>
          <a:ln w="25400" cap="flat" cmpd="sng" algn="ctr">
            <a:solidFill>
              <a:srgbClr val="000000"/>
            </a:solidFill>
            <a:prstDash val="solid"/>
            <a:round/>
            <a:headEnd type="none" w="med" len="med"/>
            <a:tailEnd type="none" w="med" len="med"/>
          </a:ln>
          <a:effectLst/>
        </p:spPr>
        <p:txBody>
          <a:bodyPr/>
          <a:lstStyle/>
          <a:p>
            <a:pPr>
              <a:defRPr/>
            </a:pPr>
            <a:r>
              <a:rPr lang="en-US" sz="1600" dirty="0"/>
              <a:t>Rice Database</a:t>
            </a:r>
          </a:p>
        </p:txBody>
      </p:sp>
      <p:grpSp>
        <p:nvGrpSpPr>
          <p:cNvPr id="3" name="Group 41"/>
          <p:cNvGrpSpPr>
            <a:grpSpLocks/>
          </p:cNvGrpSpPr>
          <p:nvPr/>
        </p:nvGrpSpPr>
        <p:grpSpPr bwMode="auto">
          <a:xfrm>
            <a:off x="685800" y="1600200"/>
            <a:ext cx="6172200" cy="1417638"/>
            <a:chOff x="1828800" y="1600200"/>
            <a:chExt cx="5074920" cy="1417320"/>
          </a:xfrm>
        </p:grpSpPr>
        <p:sp>
          <p:nvSpPr>
            <p:cNvPr id="29721" name="Rounded Rectangle 9"/>
            <p:cNvSpPr>
              <a:spLocks noChangeArrowheads="1"/>
            </p:cNvSpPr>
            <p:nvPr/>
          </p:nvSpPr>
          <p:spPr bwMode="auto">
            <a:xfrm>
              <a:off x="1828800" y="2286000"/>
              <a:ext cx="5074920" cy="731520"/>
            </a:xfrm>
            <a:prstGeom prst="roundRect">
              <a:avLst>
                <a:gd name="adj" fmla="val 16667"/>
              </a:avLst>
            </a:prstGeom>
            <a:solidFill>
              <a:schemeClr val="bg1"/>
            </a:solidFill>
            <a:ln w="25400">
              <a:solidFill>
                <a:srgbClr val="000000"/>
              </a:solidFill>
              <a:round/>
              <a:headEnd/>
              <a:tailEnd/>
            </a:ln>
          </p:spPr>
          <p:txBody>
            <a:bodyPr>
              <a:prstTxWarp prst="textNoShape">
                <a:avLst/>
              </a:prstTxWarp>
            </a:bodyPr>
            <a:lstStyle/>
            <a:p>
              <a:endParaRPr lang="en-US"/>
            </a:p>
          </p:txBody>
        </p:sp>
        <p:sp>
          <p:nvSpPr>
            <p:cNvPr id="29722" name="Rectangle 10"/>
            <p:cNvSpPr>
              <a:spLocks noChangeArrowheads="1"/>
            </p:cNvSpPr>
            <p:nvPr/>
          </p:nvSpPr>
          <p:spPr bwMode="auto">
            <a:xfrm>
              <a:off x="1905000" y="2362200"/>
              <a:ext cx="838200" cy="575829"/>
            </a:xfrm>
            <a:prstGeom prst="rect">
              <a:avLst/>
            </a:prstGeom>
            <a:solidFill>
              <a:srgbClr val="FFFFCC"/>
            </a:solidFill>
            <a:ln w="25400">
              <a:solidFill>
                <a:srgbClr val="000000"/>
              </a:solidFill>
              <a:round/>
              <a:headEnd/>
              <a:tailEnd/>
            </a:ln>
          </p:spPr>
          <p:txBody>
            <a:bodyPr>
              <a:prstTxWarp prst="textNoShape">
                <a:avLst/>
              </a:prstTxWarp>
            </a:bodyPr>
            <a:lstStyle/>
            <a:p>
              <a:r>
                <a:rPr lang="en-US" sz="1600"/>
                <a:t>Identity Service</a:t>
              </a:r>
            </a:p>
          </p:txBody>
        </p:sp>
        <p:sp>
          <p:nvSpPr>
            <p:cNvPr id="29723" name="Rectangle 11"/>
            <p:cNvSpPr>
              <a:spLocks noChangeArrowheads="1"/>
            </p:cNvSpPr>
            <p:nvPr/>
          </p:nvSpPr>
          <p:spPr bwMode="auto">
            <a:xfrm>
              <a:off x="5501640" y="2362200"/>
              <a:ext cx="1325070" cy="575829"/>
            </a:xfrm>
            <a:prstGeom prst="rect">
              <a:avLst/>
            </a:prstGeom>
            <a:solidFill>
              <a:srgbClr val="FFCC66"/>
            </a:solidFill>
            <a:ln w="25400">
              <a:solidFill>
                <a:srgbClr val="000000"/>
              </a:solidFill>
              <a:round/>
              <a:headEnd/>
              <a:tailEnd/>
            </a:ln>
          </p:spPr>
          <p:txBody>
            <a:bodyPr>
              <a:prstTxWarp prst="textNoShape">
                <a:avLst/>
              </a:prstTxWarp>
            </a:bodyPr>
            <a:lstStyle/>
            <a:p>
              <a:r>
                <a:rPr lang="en-US" sz="1600"/>
                <a:t>Responsibility Service</a:t>
              </a:r>
            </a:p>
          </p:txBody>
        </p:sp>
        <p:sp>
          <p:nvSpPr>
            <p:cNvPr id="29724" name="Rectangle 12"/>
            <p:cNvSpPr>
              <a:spLocks noChangeArrowheads="1"/>
            </p:cNvSpPr>
            <p:nvPr/>
          </p:nvSpPr>
          <p:spPr bwMode="auto">
            <a:xfrm>
              <a:off x="4419600" y="2362200"/>
              <a:ext cx="1096470" cy="575829"/>
            </a:xfrm>
            <a:prstGeom prst="rect">
              <a:avLst/>
            </a:prstGeom>
            <a:solidFill>
              <a:srgbClr val="FF6666"/>
            </a:solidFill>
            <a:ln w="25400">
              <a:solidFill>
                <a:srgbClr val="000000"/>
              </a:solidFill>
              <a:round/>
              <a:headEnd/>
              <a:tailEnd/>
            </a:ln>
          </p:spPr>
          <p:txBody>
            <a:bodyPr>
              <a:prstTxWarp prst="textNoShape">
                <a:avLst/>
              </a:prstTxWarp>
            </a:bodyPr>
            <a:lstStyle/>
            <a:p>
              <a:r>
                <a:rPr lang="en-US" sz="1600"/>
                <a:t>Permission Service</a:t>
              </a:r>
            </a:p>
          </p:txBody>
        </p:sp>
        <p:sp>
          <p:nvSpPr>
            <p:cNvPr id="29725" name="Rectangle 13"/>
            <p:cNvSpPr>
              <a:spLocks noChangeArrowheads="1"/>
            </p:cNvSpPr>
            <p:nvPr/>
          </p:nvSpPr>
          <p:spPr bwMode="auto">
            <a:xfrm>
              <a:off x="2743200" y="2362200"/>
              <a:ext cx="838200" cy="575829"/>
            </a:xfrm>
            <a:prstGeom prst="rect">
              <a:avLst/>
            </a:prstGeom>
            <a:solidFill>
              <a:srgbClr val="6BEF9B"/>
            </a:solidFill>
            <a:ln w="25400">
              <a:solidFill>
                <a:srgbClr val="000000"/>
              </a:solidFill>
              <a:round/>
              <a:headEnd/>
              <a:tailEnd/>
            </a:ln>
          </p:spPr>
          <p:txBody>
            <a:bodyPr>
              <a:prstTxWarp prst="textNoShape">
                <a:avLst/>
              </a:prstTxWarp>
            </a:bodyPr>
            <a:lstStyle/>
            <a:p>
              <a:r>
                <a:rPr lang="en-US" sz="1600"/>
                <a:t>Group Service</a:t>
              </a:r>
            </a:p>
          </p:txBody>
        </p:sp>
        <p:sp>
          <p:nvSpPr>
            <p:cNvPr id="29726" name="Rectangle 14"/>
            <p:cNvSpPr>
              <a:spLocks noChangeArrowheads="1"/>
            </p:cNvSpPr>
            <p:nvPr/>
          </p:nvSpPr>
          <p:spPr bwMode="auto">
            <a:xfrm>
              <a:off x="3581400" y="2362200"/>
              <a:ext cx="838200" cy="575829"/>
            </a:xfrm>
            <a:prstGeom prst="rect">
              <a:avLst/>
            </a:prstGeom>
            <a:solidFill>
              <a:srgbClr val="00FFFF"/>
            </a:solidFill>
            <a:ln w="25400">
              <a:solidFill>
                <a:srgbClr val="000000"/>
              </a:solidFill>
              <a:round/>
              <a:headEnd/>
              <a:tailEnd/>
            </a:ln>
          </p:spPr>
          <p:txBody>
            <a:bodyPr>
              <a:prstTxWarp prst="textNoShape">
                <a:avLst/>
              </a:prstTxWarp>
            </a:bodyPr>
            <a:lstStyle/>
            <a:p>
              <a:r>
                <a:rPr lang="en-US" sz="1600"/>
                <a:t>Role Service</a:t>
              </a:r>
            </a:p>
          </p:txBody>
        </p:sp>
        <p:sp>
          <p:nvSpPr>
            <p:cNvPr id="29727" name="TextBox 22"/>
            <p:cNvSpPr txBox="1">
              <a:spLocks noChangeArrowheads="1"/>
            </p:cNvSpPr>
            <p:nvPr/>
          </p:nvSpPr>
          <p:spPr bwMode="auto">
            <a:xfrm>
              <a:off x="1905000" y="1600200"/>
              <a:ext cx="4876800" cy="738664"/>
            </a:xfrm>
            <a:prstGeom prst="rect">
              <a:avLst/>
            </a:prstGeom>
            <a:noFill/>
            <a:ln w="9525">
              <a:noFill/>
              <a:miter lim="800000"/>
              <a:headEnd/>
              <a:tailEnd/>
            </a:ln>
          </p:spPr>
          <p:txBody>
            <a:bodyPr>
              <a:prstTxWarp prst="textNoShape">
                <a:avLst/>
              </a:prstTxWarp>
              <a:spAutoFit/>
            </a:bodyPr>
            <a:lstStyle/>
            <a:p>
              <a:r>
                <a:rPr lang="en-US"/>
                <a:t>KIM Service Layer</a:t>
              </a:r>
            </a:p>
          </p:txBody>
        </p:sp>
      </p:grpSp>
      <p:sp>
        <p:nvSpPr>
          <p:cNvPr id="24" name="Right Arrow 23"/>
          <p:cNvSpPr>
            <a:spLocks noChangeArrowheads="1"/>
          </p:cNvSpPr>
          <p:nvPr/>
        </p:nvSpPr>
        <p:spPr bwMode="auto">
          <a:xfrm>
            <a:off x="762000" y="3581400"/>
            <a:ext cx="6629400" cy="609600"/>
          </a:xfrm>
          <a:prstGeom prst="rightArrow">
            <a:avLst>
              <a:gd name="adj1" fmla="val 50000"/>
              <a:gd name="adj2" fmla="val 49995"/>
            </a:avLst>
          </a:prstGeom>
          <a:solidFill>
            <a:schemeClr val="accent1"/>
          </a:solidFill>
          <a:ln w="25400">
            <a:solidFill>
              <a:srgbClr val="000000"/>
            </a:solidFill>
            <a:round/>
            <a:headEnd/>
            <a:tailEnd/>
          </a:ln>
        </p:spPr>
        <p:txBody>
          <a:bodyPr>
            <a:prstTxWarp prst="textNoShape">
              <a:avLst/>
            </a:prstTxWarp>
          </a:bodyPr>
          <a:lstStyle/>
          <a:p>
            <a:r>
              <a:rPr lang="en-US" sz="1600"/>
              <a:t>Reference Implementations</a:t>
            </a:r>
          </a:p>
        </p:txBody>
      </p:sp>
      <p:grpSp>
        <p:nvGrpSpPr>
          <p:cNvPr id="4" name="Group 43"/>
          <p:cNvGrpSpPr>
            <a:grpSpLocks/>
          </p:cNvGrpSpPr>
          <p:nvPr/>
        </p:nvGrpSpPr>
        <p:grpSpPr bwMode="auto">
          <a:xfrm>
            <a:off x="1516063" y="2938463"/>
            <a:ext cx="4672012" cy="644525"/>
            <a:chOff x="2048498" y="2939482"/>
            <a:chExt cx="4673776" cy="643540"/>
          </a:xfrm>
        </p:grpSpPr>
        <p:cxnSp>
          <p:nvCxnSpPr>
            <p:cNvPr id="29716" name="Straight Arrow Connector 27"/>
            <p:cNvCxnSpPr>
              <a:cxnSpLocks noChangeShapeType="1"/>
              <a:stCxn id="29722" idx="2"/>
              <a:endCxn id="29729" idx="0"/>
            </p:cNvCxnSpPr>
            <p:nvPr/>
          </p:nvCxnSpPr>
          <p:spPr bwMode="auto">
            <a:xfrm rot="5400000">
              <a:off x="1727524" y="3260456"/>
              <a:ext cx="643538" cy="1589"/>
            </a:xfrm>
            <a:prstGeom prst="straightConnector1">
              <a:avLst/>
            </a:prstGeom>
            <a:noFill/>
            <a:ln w="25400">
              <a:solidFill>
                <a:srgbClr val="000000"/>
              </a:solidFill>
              <a:round/>
              <a:headEnd/>
              <a:tailEnd type="arrow" w="med" len="med"/>
            </a:ln>
          </p:spPr>
        </p:cxnSp>
        <p:cxnSp>
          <p:nvCxnSpPr>
            <p:cNvPr id="29717" name="Straight Arrow Connector 29"/>
            <p:cNvCxnSpPr>
              <a:cxnSpLocks noChangeShapeType="1"/>
              <a:stCxn id="29725" idx="2"/>
              <a:endCxn id="29732" idx="0"/>
            </p:cNvCxnSpPr>
            <p:nvPr/>
          </p:nvCxnSpPr>
          <p:spPr bwMode="auto">
            <a:xfrm rot="5400000">
              <a:off x="2747354" y="3260458"/>
              <a:ext cx="643538" cy="1589"/>
            </a:xfrm>
            <a:prstGeom prst="straightConnector1">
              <a:avLst/>
            </a:prstGeom>
            <a:noFill/>
            <a:ln w="25400">
              <a:solidFill>
                <a:srgbClr val="000000"/>
              </a:solidFill>
              <a:round/>
              <a:headEnd/>
              <a:tailEnd type="arrow" w="med" len="med"/>
            </a:ln>
          </p:spPr>
        </p:cxnSp>
        <p:cxnSp>
          <p:nvCxnSpPr>
            <p:cNvPr id="29718" name="Straight Arrow Connector 31"/>
            <p:cNvCxnSpPr>
              <a:cxnSpLocks noChangeShapeType="1"/>
              <a:stCxn id="29726" idx="2"/>
              <a:endCxn id="29733" idx="0"/>
            </p:cNvCxnSpPr>
            <p:nvPr/>
          </p:nvCxnSpPr>
          <p:spPr bwMode="auto">
            <a:xfrm rot="5400000">
              <a:off x="3767186" y="3260458"/>
              <a:ext cx="643538" cy="1589"/>
            </a:xfrm>
            <a:prstGeom prst="straightConnector1">
              <a:avLst/>
            </a:prstGeom>
            <a:noFill/>
            <a:ln w="25400">
              <a:solidFill>
                <a:srgbClr val="000000"/>
              </a:solidFill>
              <a:round/>
              <a:headEnd/>
              <a:tailEnd type="arrow" w="med" len="med"/>
            </a:ln>
          </p:spPr>
        </p:cxnSp>
        <p:cxnSp>
          <p:nvCxnSpPr>
            <p:cNvPr id="29719" name="Straight Arrow Connector 33"/>
            <p:cNvCxnSpPr>
              <a:cxnSpLocks noChangeShapeType="1"/>
              <a:stCxn id="29724" idx="2"/>
              <a:endCxn id="29731" idx="0"/>
            </p:cNvCxnSpPr>
            <p:nvPr/>
          </p:nvCxnSpPr>
          <p:spPr bwMode="auto">
            <a:xfrm rot="5400000">
              <a:off x="4944134" y="3260458"/>
              <a:ext cx="643538" cy="1589"/>
            </a:xfrm>
            <a:prstGeom prst="straightConnector1">
              <a:avLst/>
            </a:prstGeom>
            <a:noFill/>
            <a:ln w="25400">
              <a:solidFill>
                <a:srgbClr val="000000"/>
              </a:solidFill>
              <a:round/>
              <a:headEnd/>
              <a:tailEnd type="arrow" w="med" len="med"/>
            </a:ln>
          </p:spPr>
        </p:cxnSp>
        <p:cxnSp>
          <p:nvCxnSpPr>
            <p:cNvPr id="29720" name="Straight Arrow Connector 35"/>
            <p:cNvCxnSpPr>
              <a:cxnSpLocks noChangeShapeType="1"/>
              <a:stCxn id="29723" idx="2"/>
              <a:endCxn id="29730" idx="0"/>
            </p:cNvCxnSpPr>
            <p:nvPr/>
          </p:nvCxnSpPr>
          <p:spPr bwMode="auto">
            <a:xfrm rot="5400000">
              <a:off x="6399711" y="3260458"/>
              <a:ext cx="643538" cy="1589"/>
            </a:xfrm>
            <a:prstGeom prst="straightConnector1">
              <a:avLst/>
            </a:prstGeom>
            <a:noFill/>
            <a:ln w="25400">
              <a:solidFill>
                <a:srgbClr val="000000"/>
              </a:solidFill>
              <a:round/>
              <a:headEnd/>
              <a:tailEnd type="arrow" w="med" len="med"/>
            </a:ln>
          </p:spPr>
        </p:cxnSp>
      </p:grpSp>
      <p:pic>
        <p:nvPicPr>
          <p:cNvPr id="49" name="Picture 48" descr="casLogo.jpg"/>
          <p:cNvPicPr>
            <a:picLocks noChangeAspect="1"/>
          </p:cNvPicPr>
          <p:nvPr/>
        </p:nvPicPr>
        <p:blipFill>
          <a:blip r:embed="rId3"/>
          <a:srcRect/>
          <a:stretch>
            <a:fillRect/>
          </a:stretch>
        </p:blipFill>
        <p:spPr bwMode="auto">
          <a:xfrm>
            <a:off x="990600" y="4495800"/>
            <a:ext cx="1073150" cy="571500"/>
          </a:xfrm>
          <a:prstGeom prst="rect">
            <a:avLst/>
          </a:prstGeom>
          <a:noFill/>
          <a:ln w="9525">
            <a:noFill/>
            <a:miter lim="800000"/>
            <a:headEnd/>
            <a:tailEnd/>
          </a:ln>
        </p:spPr>
      </p:pic>
      <p:pic>
        <p:nvPicPr>
          <p:cNvPr id="46" name="Picture 45" descr="image_shibboleth_title.jpg"/>
          <p:cNvPicPr>
            <a:picLocks noChangeAspect="1"/>
          </p:cNvPicPr>
          <p:nvPr/>
        </p:nvPicPr>
        <p:blipFill>
          <a:blip r:embed="rId4"/>
          <a:srcRect/>
          <a:stretch>
            <a:fillRect/>
          </a:stretch>
        </p:blipFill>
        <p:spPr bwMode="auto">
          <a:xfrm>
            <a:off x="457200" y="5181600"/>
            <a:ext cx="2203450" cy="768350"/>
          </a:xfrm>
          <a:prstGeom prst="rect">
            <a:avLst/>
          </a:prstGeom>
          <a:noFill/>
          <a:ln w="9525">
            <a:noFill/>
            <a:miter lim="800000"/>
            <a:headEnd/>
            <a:tailEnd/>
          </a:ln>
        </p:spPr>
      </p:pic>
      <p:pic>
        <p:nvPicPr>
          <p:cNvPr id="51" name="Picture 50" descr="LDAPworm.gif"/>
          <p:cNvPicPr>
            <a:picLocks noChangeAspect="1"/>
          </p:cNvPicPr>
          <p:nvPr/>
        </p:nvPicPr>
        <p:blipFill>
          <a:blip r:embed="rId5"/>
          <a:srcRect/>
          <a:stretch>
            <a:fillRect/>
          </a:stretch>
        </p:blipFill>
        <p:spPr bwMode="auto">
          <a:xfrm>
            <a:off x="2667000" y="4724400"/>
            <a:ext cx="1936750" cy="762000"/>
          </a:xfrm>
          <a:prstGeom prst="rect">
            <a:avLst/>
          </a:prstGeom>
          <a:noFill/>
          <a:ln w="9525">
            <a:noFill/>
            <a:miter lim="800000"/>
            <a:headEnd/>
            <a:tailEnd/>
          </a:ln>
        </p:spPr>
      </p:pic>
      <p:pic>
        <p:nvPicPr>
          <p:cNvPr id="47" name="Picture 46" descr="image_grouper_title.png"/>
          <p:cNvPicPr>
            <a:picLocks noChangeAspect="1"/>
          </p:cNvPicPr>
          <p:nvPr/>
        </p:nvPicPr>
        <p:blipFill>
          <a:blip r:embed="rId6"/>
          <a:srcRect/>
          <a:stretch>
            <a:fillRect/>
          </a:stretch>
        </p:blipFill>
        <p:spPr bwMode="auto">
          <a:xfrm>
            <a:off x="4648200" y="4495800"/>
            <a:ext cx="2190750" cy="539750"/>
          </a:xfrm>
          <a:prstGeom prst="rect">
            <a:avLst/>
          </a:prstGeom>
          <a:noFill/>
          <a:ln w="9525">
            <a:noFill/>
            <a:miter lim="800000"/>
            <a:headEnd/>
            <a:tailEnd/>
          </a:ln>
        </p:spPr>
      </p:pic>
      <p:pic>
        <p:nvPicPr>
          <p:cNvPr id="50" name="Picture 49" descr="windows-server-active-directory-v-black-logo_2-png-image-640x286-pixels.png"/>
          <p:cNvPicPr>
            <a:picLocks noChangeAspect="1"/>
          </p:cNvPicPr>
          <p:nvPr/>
        </p:nvPicPr>
        <p:blipFill>
          <a:blip r:embed="rId7"/>
          <a:srcRect/>
          <a:stretch>
            <a:fillRect/>
          </a:stretch>
        </p:blipFill>
        <p:spPr bwMode="auto">
          <a:xfrm>
            <a:off x="4648200" y="5029200"/>
            <a:ext cx="2133600" cy="985838"/>
          </a:xfrm>
          <a:prstGeom prst="rect">
            <a:avLst/>
          </a:prstGeom>
          <a:noFill/>
          <a:ln w="9525">
            <a:noFill/>
            <a:miter lim="800000"/>
            <a:headEnd/>
            <a:tailEnd/>
          </a:ln>
        </p:spPr>
      </p:pic>
      <p:pic>
        <p:nvPicPr>
          <p:cNvPr id="53" name="Picture 52" descr="logo-indentitylifecycle.png"/>
          <p:cNvPicPr>
            <a:picLocks noChangeAspect="1"/>
          </p:cNvPicPr>
          <p:nvPr/>
        </p:nvPicPr>
        <p:blipFill>
          <a:blip r:embed="rId8"/>
          <a:stretch>
            <a:fillRect/>
          </a:stretch>
        </p:blipFill>
        <p:spPr>
          <a:xfrm>
            <a:off x="7086600" y="4495800"/>
            <a:ext cx="1790700" cy="666750"/>
          </a:xfrm>
          <a:prstGeom prst="rect">
            <a:avLst/>
          </a:prstGeom>
          <a:ln>
            <a:solidFill>
              <a:schemeClr val="tx1">
                <a:lumMod val="50000"/>
                <a:lumOff val="50000"/>
              </a:schemeClr>
            </a:solidFill>
          </a:ln>
        </p:spPr>
      </p:pic>
      <p:pic>
        <p:nvPicPr>
          <p:cNvPr id="33" name="Picture 32">
            <a:hlinkClick r:id="rId9"/>
          </p:cNvPr>
          <p:cNvPicPr>
            <a:picLocks noChangeAspect="1"/>
          </p:cNvPicPr>
          <p:nvPr/>
        </p:nvPicPr>
        <p:blipFill>
          <a:blip r:embed="rId10"/>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17" presetClass="entr" presetSubtype="8" fill="hold" grpId="0" nodeType="withEffect">
                                  <p:stCondLst>
                                    <p:cond delay="25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ppt_x</p:attrName>
                                        </p:attrNameLst>
                                      </p:cBhvr>
                                      <p:tavLst>
                                        <p:tav tm="0">
                                          <p:val>
                                            <p:strVal val="#ppt_x-#ppt_w/2"/>
                                          </p:val>
                                        </p:tav>
                                        <p:tav tm="100000">
                                          <p:val>
                                            <p:strVal val="#ppt_x"/>
                                          </p:val>
                                        </p:tav>
                                      </p:tavLst>
                                    </p:anim>
                                    <p:anim calcmode="lin" valueType="num">
                                      <p:cBhvr>
                                        <p:cTn id="21" dur="1000" fill="hold"/>
                                        <p:tgtEl>
                                          <p:spTgt spid="24"/>
                                        </p:tgtEl>
                                        <p:attrNameLst>
                                          <p:attrName>ppt_y</p:attrName>
                                        </p:attrNameLst>
                                      </p:cBhvr>
                                      <p:tavLst>
                                        <p:tav tm="0">
                                          <p:val>
                                            <p:strVal val="#ppt_y"/>
                                          </p:val>
                                        </p:tav>
                                        <p:tav tm="100000">
                                          <p:val>
                                            <p:strVal val="#ppt_y"/>
                                          </p:val>
                                        </p:tav>
                                      </p:tavLst>
                                    </p:anim>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childTnLst>
                                </p:cTn>
                              </p:par>
                              <p:par>
                                <p:cTn id="24" presetID="2" presetClass="entr" presetSubtype="2" accel="50000" decel="5000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1000" fill="hold"/>
                                        <p:tgtEl>
                                          <p:spTgt spid="22"/>
                                        </p:tgtEl>
                                        <p:attrNameLst>
                                          <p:attrName>ppt_x</p:attrName>
                                        </p:attrNameLst>
                                      </p:cBhvr>
                                      <p:tavLst>
                                        <p:tav tm="0">
                                          <p:val>
                                            <p:strVal val="1+#ppt_w/2"/>
                                          </p:val>
                                        </p:tav>
                                        <p:tav tm="100000">
                                          <p:val>
                                            <p:strVal val="#ppt_x"/>
                                          </p:val>
                                        </p:tav>
                                      </p:tavLst>
                                    </p:anim>
                                    <p:anim calcmode="lin" valueType="num">
                                      <p:cBhvr additive="base">
                                        <p:cTn id="27"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49"/>
                                        </p:tgtEl>
                                        <p:attrNameLst>
                                          <p:attrName>ppt_y</p:attrName>
                                        </p:attrNameLst>
                                      </p:cBhvr>
                                      <p:tavLst>
                                        <p:tav tm="0">
                                          <p:val>
                                            <p:strVal val="#ppt_y"/>
                                          </p:val>
                                        </p:tav>
                                        <p:tav tm="100000">
                                          <p:val>
                                            <p:strVal val="#ppt_y"/>
                                          </p:val>
                                        </p:tav>
                                      </p:tavLst>
                                    </p:anim>
                                  </p:childTnLst>
                                </p:cTn>
                              </p:par>
                              <p:par>
                                <p:cTn id="36" presetID="39" presetClass="entr" presetSubtype="0" accel="10000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46"/>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46"/>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51"/>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51"/>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47"/>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47"/>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47"/>
                                        </p:tgtEl>
                                        <p:attrNameLst>
                                          <p:attrName>ppt_y</p:attrName>
                                        </p:attrNameLst>
                                      </p:cBhvr>
                                      <p:tavLst>
                                        <p:tav tm="0">
                                          <p:val>
                                            <p:strVal val="#ppt_y"/>
                                          </p:val>
                                        </p:tav>
                                        <p:tav tm="100000">
                                          <p:val>
                                            <p:strVal val="#ppt_y"/>
                                          </p:val>
                                        </p:tav>
                                      </p:tavLst>
                                    </p:anim>
                                  </p:childTnLst>
                                </p:cTn>
                              </p:par>
                              <p:par>
                                <p:cTn id="58" presetID="39" presetClass="entr" presetSubtype="0" accel="10000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500" fill="hold"/>
                                        <p:tgtEl>
                                          <p:spTgt spid="50"/>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50"/>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50"/>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9" presetClass="entr" presetSubtype="0" accel="100000" fill="hold" nodeType="click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ppt_h</p:attrName>
                                        </p:attrNameLst>
                                      </p:cBhvr>
                                      <p:tavLst>
                                        <p:tav tm="0">
                                          <p:val>
                                            <p:strVal val="#ppt_h/20"/>
                                          </p:val>
                                        </p:tav>
                                        <p:tav tm="50000">
                                          <p:val>
                                            <p:strVal val="#ppt_h/20"/>
                                          </p:val>
                                        </p:tav>
                                        <p:tav tm="100000">
                                          <p:val>
                                            <p:strVal val="#ppt_h"/>
                                          </p:val>
                                        </p:tav>
                                      </p:tavLst>
                                    </p:anim>
                                    <p:anim calcmode="lin" valueType="num">
                                      <p:cBhvr>
                                        <p:cTn id="69" dur="500" fill="hold"/>
                                        <p:tgtEl>
                                          <p:spTgt spid="53"/>
                                        </p:tgtEl>
                                        <p:attrNameLst>
                                          <p:attrName>ppt_w</p:attrName>
                                        </p:attrNameLst>
                                      </p:cBhvr>
                                      <p:tavLst>
                                        <p:tav tm="0">
                                          <p:val>
                                            <p:strVal val="#ppt_w+.3"/>
                                          </p:val>
                                        </p:tav>
                                        <p:tav tm="50000">
                                          <p:val>
                                            <p:strVal val="#ppt_w+.3"/>
                                          </p:val>
                                        </p:tav>
                                        <p:tav tm="100000">
                                          <p:val>
                                            <p:strVal val="#ppt_w"/>
                                          </p:val>
                                        </p:tav>
                                      </p:tavLst>
                                    </p:anim>
                                    <p:anim calcmode="lin" valueType="num">
                                      <p:cBhvr>
                                        <p:cTn id="70" dur="500" fill="hold"/>
                                        <p:tgtEl>
                                          <p:spTgt spid="53"/>
                                        </p:tgtEl>
                                        <p:attrNameLst>
                                          <p:attrName>ppt_x</p:attrName>
                                        </p:attrNameLst>
                                      </p:cBhvr>
                                      <p:tavLst>
                                        <p:tav tm="0">
                                          <p:val>
                                            <p:strVal val="#ppt_x-.3"/>
                                          </p:val>
                                        </p:tav>
                                        <p:tav tm="50000">
                                          <p:val>
                                            <p:strVal val="#ppt_x"/>
                                          </p:val>
                                        </p:tav>
                                        <p:tav tm="100000">
                                          <p:val>
                                            <p:strVal val="#ppt_x"/>
                                          </p:val>
                                        </p:tav>
                                      </p:tavLst>
                                    </p:anim>
                                    <p:anim calcmode="lin" valueType="num">
                                      <p:cBhvr>
                                        <p:cTn id="71"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5" name="Rectangle 5"/>
          <p:cNvSpPr>
            <a:spLocks noGrp="1" noChangeArrowheads="1"/>
          </p:cNvSpPr>
          <p:nvPr>
            <p:ph type="title"/>
          </p:nvPr>
        </p:nvSpPr>
        <p:spPr/>
        <p:txBody>
          <a:bodyPr/>
          <a:lstStyle/>
          <a:p>
            <a:r>
              <a:rPr lang="en-US" dirty="0" smtClean="0"/>
              <a:t>KIM integration with </a:t>
            </a:r>
            <a:endParaRPr lang="en-US" dirty="0"/>
          </a:p>
        </p:txBody>
      </p:sp>
      <p:sp>
        <p:nvSpPr>
          <p:cNvPr id="32776" name="Rectangle 6"/>
          <p:cNvSpPr>
            <a:spLocks noGrp="1" noChangeArrowheads="1"/>
          </p:cNvSpPr>
          <p:nvPr>
            <p:ph type="body" idx="1"/>
          </p:nvPr>
        </p:nvSpPr>
        <p:spPr/>
        <p:txBody>
          <a:bodyPr/>
          <a:lstStyle/>
          <a:p>
            <a:r>
              <a:rPr lang="en-US" dirty="0" smtClean="0"/>
              <a:t>CAS – Authentication system for Single Sign On (SSO)</a:t>
            </a:r>
          </a:p>
          <a:p>
            <a:r>
              <a:rPr lang="en-US" dirty="0" smtClean="0"/>
              <a:t>Two ways to integrate:</a:t>
            </a:r>
          </a:p>
          <a:p>
            <a:pPr lvl="1"/>
            <a:r>
              <a:rPr lang="en-US" dirty="0" smtClean="0"/>
              <a:t>CAS Server</a:t>
            </a:r>
          </a:p>
          <a:p>
            <a:pPr lvl="1"/>
            <a:r>
              <a:rPr lang="en-US" dirty="0" smtClean="0"/>
              <a:t>Rice Client Application</a:t>
            </a:r>
          </a:p>
          <a:p>
            <a:r>
              <a:rPr lang="en-US" dirty="0" smtClean="0"/>
              <a:t>Integration with Rice Client application will be the most likely integration scenario</a:t>
            </a:r>
            <a:endParaRPr lang="en-US" dirty="0"/>
          </a:p>
        </p:txBody>
      </p:sp>
      <p:pic>
        <p:nvPicPr>
          <p:cNvPr id="14" name="Picture 10" descr="casLogo-cropped.jpg"/>
          <p:cNvPicPr>
            <a:picLocks noChangeAspect="1"/>
          </p:cNvPicPr>
          <p:nvPr/>
        </p:nvPicPr>
        <p:blipFill>
          <a:blip r:embed="rId3"/>
          <a:srcRect/>
          <a:stretch>
            <a:fillRect/>
          </a:stretch>
        </p:blipFill>
        <p:spPr bwMode="auto">
          <a:xfrm>
            <a:off x="4267200" y="381000"/>
            <a:ext cx="1308100" cy="673100"/>
          </a:xfrm>
          <a:prstGeom prst="rect">
            <a:avLst/>
          </a:prstGeom>
          <a:noFill/>
          <a:ln w="9525">
            <a:noFill/>
            <a:miter lim="800000"/>
            <a:headEnd/>
            <a:tailEnd/>
          </a:ln>
        </p:spPr>
      </p:pic>
      <p:pic>
        <p:nvPicPr>
          <p:cNvPr id="5" name="Picture 4">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71" name="Rectangle 5"/>
          <p:cNvSpPr>
            <a:spLocks noGrp="1" noChangeArrowheads="1"/>
          </p:cNvSpPr>
          <p:nvPr>
            <p:ph type="title"/>
          </p:nvPr>
        </p:nvSpPr>
        <p:spPr/>
        <p:txBody>
          <a:bodyPr/>
          <a:lstStyle/>
          <a:p>
            <a:pPr eaLnBrk="1" hangingPunct="1"/>
            <a:r>
              <a:rPr lang="en-US" smtClean="0"/>
              <a:t>What we </a:t>
            </a:r>
            <a:r>
              <a:rPr lang="en-US" i="1" smtClean="0"/>
              <a:t>did</a:t>
            </a:r>
            <a:r>
              <a:rPr lang="en-US" smtClean="0"/>
              <a:t> want</a:t>
            </a:r>
          </a:p>
        </p:txBody>
      </p:sp>
      <p:sp>
        <p:nvSpPr>
          <p:cNvPr id="88072" name="Rounded Rectangle 8"/>
          <p:cNvSpPr>
            <a:spLocks noChangeArrowheads="1"/>
          </p:cNvSpPr>
          <p:nvPr/>
        </p:nvSpPr>
        <p:spPr bwMode="auto">
          <a:xfrm>
            <a:off x="1905000" y="2286000"/>
            <a:ext cx="1289050" cy="1147763"/>
          </a:xfrm>
          <a:prstGeom prst="roundRect">
            <a:avLst>
              <a:gd name="adj" fmla="val 16667"/>
            </a:avLst>
          </a:prstGeom>
          <a:solidFill>
            <a:srgbClr val="6666FF"/>
          </a:solidFill>
          <a:ln w="25400">
            <a:solidFill>
              <a:srgbClr val="000000"/>
            </a:solidFill>
            <a:round/>
            <a:headEnd/>
            <a:tailEnd/>
          </a:ln>
        </p:spPr>
        <p:txBody>
          <a:bodyPr anchor="ctr">
            <a:prstTxWarp prst="textNoShape">
              <a:avLst/>
            </a:prstTxWarp>
          </a:bodyPr>
          <a:lstStyle/>
          <a:p>
            <a:r>
              <a:rPr lang="en-US"/>
              <a:t>KFS</a:t>
            </a:r>
          </a:p>
        </p:txBody>
      </p:sp>
      <p:sp>
        <p:nvSpPr>
          <p:cNvPr id="88073" name="Rounded Rectangle 9"/>
          <p:cNvSpPr>
            <a:spLocks noChangeArrowheads="1"/>
          </p:cNvSpPr>
          <p:nvPr/>
        </p:nvSpPr>
        <p:spPr bwMode="auto">
          <a:xfrm>
            <a:off x="5638800" y="2286000"/>
            <a:ext cx="1289050" cy="1147763"/>
          </a:xfrm>
          <a:prstGeom prst="roundRect">
            <a:avLst>
              <a:gd name="adj" fmla="val 16667"/>
            </a:avLst>
          </a:prstGeom>
          <a:solidFill>
            <a:srgbClr val="EEFF61"/>
          </a:solidFill>
          <a:ln w="25400">
            <a:solidFill>
              <a:srgbClr val="000000"/>
            </a:solidFill>
            <a:round/>
            <a:headEnd/>
            <a:tailEnd/>
          </a:ln>
        </p:spPr>
        <p:txBody>
          <a:bodyPr anchor="ctr">
            <a:prstTxWarp prst="textNoShape">
              <a:avLst/>
            </a:prstTxWarp>
          </a:bodyPr>
          <a:lstStyle/>
          <a:p>
            <a:r>
              <a:rPr lang="en-US"/>
              <a:t>KC</a:t>
            </a:r>
          </a:p>
        </p:txBody>
      </p:sp>
      <p:sp>
        <p:nvSpPr>
          <p:cNvPr id="88074" name="Rounded Rectangle 10"/>
          <p:cNvSpPr>
            <a:spLocks noChangeArrowheads="1"/>
          </p:cNvSpPr>
          <p:nvPr/>
        </p:nvSpPr>
        <p:spPr bwMode="auto">
          <a:xfrm>
            <a:off x="3810000" y="4267200"/>
            <a:ext cx="1289050" cy="1147763"/>
          </a:xfrm>
          <a:prstGeom prst="roundRect">
            <a:avLst>
              <a:gd name="adj" fmla="val 16667"/>
            </a:avLst>
          </a:prstGeom>
          <a:solidFill>
            <a:srgbClr val="9CC29B"/>
          </a:solidFill>
          <a:ln w="25400">
            <a:solidFill>
              <a:srgbClr val="000000"/>
            </a:solidFill>
            <a:round/>
            <a:headEnd/>
            <a:tailEnd/>
          </a:ln>
        </p:spPr>
        <p:txBody>
          <a:bodyPr anchor="ctr">
            <a:prstTxWarp prst="textNoShape">
              <a:avLst/>
            </a:prstTxWarp>
          </a:bodyPr>
          <a:lstStyle/>
          <a:p>
            <a:r>
              <a:rPr lang="en-US"/>
              <a:t>KS</a:t>
            </a:r>
          </a:p>
        </p:txBody>
      </p:sp>
      <p:cxnSp>
        <p:nvCxnSpPr>
          <p:cNvPr id="88075" name="Straight Arrow Connector 16"/>
          <p:cNvCxnSpPr>
            <a:cxnSpLocks noChangeShapeType="1"/>
            <a:stCxn id="88072" idx="3"/>
          </p:cNvCxnSpPr>
          <p:nvPr/>
        </p:nvCxnSpPr>
        <p:spPr bwMode="auto">
          <a:xfrm>
            <a:off x="3194050" y="2860675"/>
            <a:ext cx="844550" cy="263525"/>
          </a:xfrm>
          <a:prstGeom prst="straightConnector1">
            <a:avLst/>
          </a:prstGeom>
          <a:noFill/>
          <a:ln w="25400">
            <a:solidFill>
              <a:schemeClr val="bg1"/>
            </a:solidFill>
            <a:round/>
            <a:headEnd/>
            <a:tailEnd type="arrow" w="med" len="med"/>
          </a:ln>
        </p:spPr>
      </p:cxnSp>
      <p:cxnSp>
        <p:nvCxnSpPr>
          <p:cNvPr id="88076" name="Straight Arrow Connector 20"/>
          <p:cNvCxnSpPr>
            <a:cxnSpLocks noChangeShapeType="1"/>
            <a:stCxn id="88073" idx="1"/>
          </p:cNvCxnSpPr>
          <p:nvPr/>
        </p:nvCxnSpPr>
        <p:spPr bwMode="auto">
          <a:xfrm rot="10800000" flipV="1">
            <a:off x="4800600" y="2860675"/>
            <a:ext cx="838200" cy="263525"/>
          </a:xfrm>
          <a:prstGeom prst="straightConnector1">
            <a:avLst/>
          </a:prstGeom>
          <a:noFill/>
          <a:ln w="25400">
            <a:solidFill>
              <a:schemeClr val="bg1"/>
            </a:solidFill>
            <a:round/>
            <a:headEnd/>
            <a:tailEnd type="arrow" w="med" len="med"/>
          </a:ln>
        </p:spPr>
      </p:cxnSp>
      <p:cxnSp>
        <p:nvCxnSpPr>
          <p:cNvPr id="88077" name="Straight Arrow Connector 22"/>
          <p:cNvCxnSpPr>
            <a:cxnSpLocks noChangeShapeType="1"/>
            <a:stCxn id="88074" idx="0"/>
            <a:endCxn id="88078" idx="2"/>
          </p:cNvCxnSpPr>
          <p:nvPr/>
        </p:nvCxnSpPr>
        <p:spPr bwMode="auto">
          <a:xfrm rot="16200000" flipV="1">
            <a:off x="4208463" y="4021137"/>
            <a:ext cx="457200" cy="34925"/>
          </a:xfrm>
          <a:prstGeom prst="straightConnector1">
            <a:avLst/>
          </a:prstGeom>
          <a:noFill/>
          <a:ln w="25400">
            <a:solidFill>
              <a:schemeClr val="bg1"/>
            </a:solidFill>
            <a:round/>
            <a:headEnd/>
            <a:tailEnd type="arrow" w="med" len="med"/>
          </a:ln>
        </p:spPr>
      </p:cxnSp>
      <p:sp>
        <p:nvSpPr>
          <p:cNvPr id="88078" name="Diamond 17"/>
          <p:cNvSpPr>
            <a:spLocks noChangeArrowheads="1"/>
          </p:cNvSpPr>
          <p:nvPr/>
        </p:nvSpPr>
        <p:spPr bwMode="auto">
          <a:xfrm>
            <a:off x="3886200" y="2743200"/>
            <a:ext cx="1066800" cy="1066800"/>
          </a:xfrm>
          <a:prstGeom prst="diamond">
            <a:avLst/>
          </a:prstGeom>
          <a:solidFill>
            <a:srgbClr val="FF6600"/>
          </a:solidFill>
          <a:ln w="25400">
            <a:solidFill>
              <a:srgbClr val="000000"/>
            </a:solidFill>
            <a:round/>
            <a:headEnd/>
            <a:tailEnd/>
          </a:ln>
        </p:spPr>
        <p:txBody>
          <a:bodyPr anchor="ctr" anchorCtr="1">
            <a:prstTxWarp prst="textNoShape">
              <a:avLst/>
            </a:prstTxWarp>
          </a:bodyPr>
          <a:lstStyle/>
          <a:p>
            <a:r>
              <a:rPr lang="en-US" sz="1500" dirty="0"/>
              <a:t>KIM</a:t>
            </a:r>
          </a:p>
        </p:txBody>
      </p:sp>
      <p:pic>
        <p:nvPicPr>
          <p:cNvPr id="26" name="Picture 25" descr="pix0042.jpg"/>
          <p:cNvPicPr>
            <a:picLocks noChangeAspect="1"/>
          </p:cNvPicPr>
          <p:nvPr/>
        </p:nvPicPr>
        <p:blipFill>
          <a:blip r:embed="rId3"/>
          <a:srcRect/>
          <a:stretch>
            <a:fillRect/>
          </a:stretch>
        </p:blipFill>
        <p:spPr bwMode="auto">
          <a:xfrm>
            <a:off x="5410200" y="3733800"/>
            <a:ext cx="1117600" cy="2159000"/>
          </a:xfrm>
          <a:prstGeom prst="rect">
            <a:avLst/>
          </a:prstGeom>
          <a:noFill/>
          <a:ln w="9525">
            <a:noFill/>
            <a:miter lim="800000"/>
            <a:headEnd/>
            <a:tailEnd/>
          </a:ln>
          <a:effectLst>
            <a:glow rad="228600">
              <a:srgbClr val="FF0000">
                <a:alpha val="31000"/>
              </a:srgbClr>
            </a:glow>
          </a:effectLst>
        </p:spPr>
      </p:pic>
      <p:pic>
        <p:nvPicPr>
          <p:cNvPr id="12" name="Picture 11">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9" name="Rectangle 5"/>
          <p:cNvSpPr>
            <a:spLocks noGrp="1" noChangeArrowheads="1"/>
          </p:cNvSpPr>
          <p:nvPr>
            <p:ph type="title"/>
          </p:nvPr>
        </p:nvSpPr>
        <p:spPr/>
        <p:txBody>
          <a:bodyPr/>
          <a:lstStyle/>
          <a:p>
            <a:r>
              <a:rPr lang="en-US" smtClean="0"/>
              <a:t>CAS – Server Integration</a:t>
            </a:r>
            <a:endParaRPr lang="en-US"/>
          </a:p>
        </p:txBody>
      </p:sp>
      <p:sp>
        <p:nvSpPr>
          <p:cNvPr id="33800" name="Rectangle 6"/>
          <p:cNvSpPr>
            <a:spLocks noGrp="1" noChangeArrowheads="1"/>
          </p:cNvSpPr>
          <p:nvPr>
            <p:ph type="body" idx="1"/>
          </p:nvPr>
        </p:nvSpPr>
        <p:spPr/>
        <p:txBody>
          <a:bodyPr/>
          <a:lstStyle/>
          <a:p>
            <a:r>
              <a:rPr lang="en-US" smtClean="0"/>
              <a:t>Implement a custom CAS AuthenticationHandler which interfaces with the KIM services or database</a:t>
            </a:r>
          </a:p>
          <a:p>
            <a:r>
              <a:rPr lang="en-US" smtClean="0"/>
              <a:t>Kuali already provides such an implementation in it’s Subversion repository</a:t>
            </a:r>
          </a:p>
          <a:p>
            <a:r>
              <a:rPr lang="en-US" smtClean="0"/>
              <a:t>kuali-cas project</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3" name="Rectangle 5"/>
          <p:cNvSpPr>
            <a:spLocks noGrp="1" noChangeArrowheads="1"/>
          </p:cNvSpPr>
          <p:nvPr>
            <p:ph type="title"/>
          </p:nvPr>
        </p:nvSpPr>
        <p:spPr/>
        <p:txBody>
          <a:bodyPr/>
          <a:lstStyle/>
          <a:p>
            <a:r>
              <a:rPr lang="en-US" smtClean="0"/>
              <a:t>CAS – Rice Client Integration</a:t>
            </a:r>
            <a:endParaRPr lang="en-US"/>
          </a:p>
        </p:txBody>
      </p:sp>
      <p:sp>
        <p:nvSpPr>
          <p:cNvPr id="34824" name="Rectangle 6"/>
          <p:cNvSpPr>
            <a:spLocks noGrp="1" noChangeArrowheads="1"/>
          </p:cNvSpPr>
          <p:nvPr>
            <p:ph type="body" idx="1"/>
          </p:nvPr>
        </p:nvSpPr>
        <p:spPr/>
        <p:txBody>
          <a:bodyPr>
            <a:normAutofit lnSpcReduction="10000"/>
          </a:bodyPr>
          <a:lstStyle/>
          <a:p>
            <a:r>
              <a:rPr lang="en-US" smtClean="0"/>
              <a:t>Integrate the CAS client with:</a:t>
            </a:r>
          </a:p>
          <a:p>
            <a:pPr lvl="1"/>
            <a:r>
              <a:rPr lang="en-US" smtClean="0"/>
              <a:t>Kuali Rice Standalone Server</a:t>
            </a:r>
          </a:p>
          <a:p>
            <a:pPr lvl="1"/>
            <a:r>
              <a:rPr lang="en-US" smtClean="0"/>
              <a:t>A Kuali Rice client application</a:t>
            </a:r>
          </a:p>
          <a:p>
            <a:r>
              <a:rPr lang="en-US" smtClean="0"/>
              <a:t>KIM provides an “AuthenticationService” which is used to inform the Rice framework about the authenticated principal</a:t>
            </a:r>
          </a:p>
          <a:p>
            <a:r>
              <a:rPr lang="en-US" smtClean="0"/>
              <a:t>Default implementation simply reads REMOTE_USER</a:t>
            </a:r>
          </a:p>
          <a:p>
            <a:pPr lvl="1"/>
            <a:r>
              <a:rPr lang="en-US" smtClean="0"/>
              <a:t>Sufficient for CAS integration</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7" name="Rectangle 5"/>
          <p:cNvSpPr>
            <a:spLocks noGrp="1" noChangeArrowheads="1"/>
          </p:cNvSpPr>
          <p:nvPr>
            <p:ph type="title"/>
          </p:nvPr>
        </p:nvSpPr>
        <p:spPr/>
        <p:txBody>
          <a:bodyPr/>
          <a:lstStyle/>
          <a:p>
            <a:r>
              <a:rPr lang="en-US" smtClean="0"/>
              <a:t>CAS – Setup</a:t>
            </a:r>
            <a:endParaRPr lang="en-US"/>
          </a:p>
        </p:txBody>
      </p:sp>
      <p:sp>
        <p:nvSpPr>
          <p:cNvPr id="35848" name="Rectangle 6"/>
          <p:cNvSpPr>
            <a:spLocks noGrp="1" noChangeArrowheads="1"/>
          </p:cNvSpPr>
          <p:nvPr>
            <p:ph type="body" idx="1"/>
          </p:nvPr>
        </p:nvSpPr>
        <p:spPr/>
        <p:txBody>
          <a:bodyPr/>
          <a:lstStyle/>
          <a:p>
            <a:r>
              <a:rPr lang="en-US" smtClean="0"/>
              <a:t>Simply configure the standard CAS servlet filters in your web.xml as you would normally</a:t>
            </a:r>
          </a:p>
          <a:p>
            <a:pPr lvl="1"/>
            <a:r>
              <a:rPr lang="en-US" smtClean="0"/>
              <a:t>AuthenticationFilter</a:t>
            </a:r>
          </a:p>
          <a:p>
            <a:pPr lvl="1"/>
            <a:r>
              <a:rPr lang="en-US" smtClean="0"/>
              <a:t>Cas20ProxyReceivingTicketValidationFilter</a:t>
            </a:r>
          </a:p>
          <a:p>
            <a:pPr lvl="1"/>
            <a:r>
              <a:rPr lang="en-US" smtClean="0"/>
              <a:t>HttpServletRequestWrapperFilter</a:t>
            </a:r>
          </a:p>
          <a:p>
            <a:r>
              <a:rPr lang="en-US" smtClean="0"/>
              <a:t>The usernames entered into the CAS login must match the principal names in your KIM implementation</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71" name="Rectangle 5"/>
          <p:cNvSpPr>
            <a:spLocks noGrp="1" noChangeArrowheads="1"/>
          </p:cNvSpPr>
          <p:nvPr>
            <p:ph type="title"/>
          </p:nvPr>
        </p:nvSpPr>
        <p:spPr/>
        <p:txBody>
          <a:bodyPr/>
          <a:lstStyle/>
          <a:p>
            <a:r>
              <a:rPr lang="en-US" dirty="0" smtClean="0"/>
              <a:t>KIM integration with</a:t>
            </a:r>
            <a:endParaRPr lang="en-US" dirty="0"/>
          </a:p>
        </p:txBody>
      </p:sp>
      <p:sp>
        <p:nvSpPr>
          <p:cNvPr id="36872" name="Rectangle 6"/>
          <p:cNvSpPr>
            <a:spLocks noGrp="1" noChangeArrowheads="1"/>
          </p:cNvSpPr>
          <p:nvPr>
            <p:ph type="body" idx="1"/>
          </p:nvPr>
        </p:nvSpPr>
        <p:spPr/>
        <p:txBody>
          <a:bodyPr/>
          <a:lstStyle/>
          <a:p>
            <a:r>
              <a:rPr lang="en-US" smtClean="0"/>
              <a:t>Microsoft Active Directory provides “LDAP-like” directory services among other network services</a:t>
            </a:r>
          </a:p>
          <a:p>
            <a:r>
              <a:rPr lang="en-US" smtClean="0"/>
              <a:t>We will concentrate on groups defined in ADS and how they can be integrated with the KIM GroupService</a:t>
            </a:r>
          </a:p>
          <a:p>
            <a:r>
              <a:rPr lang="en-US" smtClean="0"/>
              <a:t>This particular usage has been implemented at Indiana University</a:t>
            </a:r>
            <a:endParaRPr lang="en-US"/>
          </a:p>
        </p:txBody>
      </p:sp>
      <p:pic>
        <p:nvPicPr>
          <p:cNvPr id="36874" name="Picture 11" descr="windows-server-active-directory-v-black-logo_2-png-image-640x286-pixels.png"/>
          <p:cNvPicPr>
            <a:picLocks noChangeAspect="1"/>
          </p:cNvPicPr>
          <p:nvPr/>
        </p:nvPicPr>
        <p:blipFill>
          <a:blip r:embed="rId3"/>
          <a:srcRect/>
          <a:stretch>
            <a:fillRect/>
          </a:stretch>
        </p:blipFill>
        <p:spPr bwMode="auto">
          <a:xfrm>
            <a:off x="4267200" y="228600"/>
            <a:ext cx="2057400" cy="955675"/>
          </a:xfrm>
          <a:prstGeom prst="rect">
            <a:avLst/>
          </a:prstGeom>
          <a:noFill/>
          <a:ln w="9525">
            <a:noFill/>
            <a:miter lim="800000"/>
            <a:headEnd/>
            <a:tailEnd/>
          </a:ln>
        </p:spPr>
      </p:pic>
      <p:pic>
        <p:nvPicPr>
          <p:cNvPr id="5" name="Picture 4">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5" name="Rectangle 5"/>
          <p:cNvSpPr>
            <a:spLocks noGrp="1" noChangeArrowheads="1"/>
          </p:cNvSpPr>
          <p:nvPr>
            <p:ph type="title"/>
          </p:nvPr>
        </p:nvSpPr>
        <p:spPr/>
        <p:txBody>
          <a:bodyPr/>
          <a:lstStyle/>
          <a:p>
            <a:r>
              <a:rPr lang="en-US" smtClean="0"/>
              <a:t>ADS – KIM Group Requirements</a:t>
            </a:r>
            <a:endParaRPr lang="en-US"/>
          </a:p>
        </p:txBody>
      </p:sp>
      <p:sp>
        <p:nvSpPr>
          <p:cNvPr id="37896" name="Rectangle 6"/>
          <p:cNvSpPr>
            <a:spLocks noGrp="1" noChangeArrowheads="1"/>
          </p:cNvSpPr>
          <p:nvPr>
            <p:ph type="body" idx="1"/>
          </p:nvPr>
        </p:nvSpPr>
        <p:spPr/>
        <p:txBody>
          <a:bodyPr/>
          <a:lstStyle/>
          <a:p>
            <a:r>
              <a:rPr lang="en-US" smtClean="0"/>
              <a:t>Should be able to use ADS groups in addition to the out-of-the-box KIM group store</a:t>
            </a:r>
          </a:p>
          <a:p>
            <a:r>
              <a:rPr lang="en-US" smtClean="0"/>
              <a:t>Groups must have a unique ID</a:t>
            </a:r>
          </a:p>
          <a:p>
            <a:r>
              <a:rPr lang="en-US" smtClean="0"/>
              <a:t>Groups are also uniquely identified by a combination of Namespace and Name</a:t>
            </a:r>
          </a:p>
          <a:p>
            <a:r>
              <a:rPr lang="en-US" smtClean="0"/>
              <a:t>Group membership can be nested</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9" name="Rectangle 5"/>
          <p:cNvSpPr>
            <a:spLocks noGrp="1" noChangeArrowheads="1"/>
          </p:cNvSpPr>
          <p:nvPr>
            <p:ph type="title"/>
          </p:nvPr>
        </p:nvSpPr>
        <p:spPr/>
        <p:txBody>
          <a:bodyPr>
            <a:normAutofit fontScale="90000"/>
          </a:bodyPr>
          <a:lstStyle/>
          <a:p>
            <a:r>
              <a:rPr lang="en-US" smtClean="0"/>
              <a:t>ADS Group Integration – Implementation</a:t>
            </a:r>
            <a:endParaRPr lang="en-US"/>
          </a:p>
        </p:txBody>
      </p:sp>
      <p:sp>
        <p:nvSpPr>
          <p:cNvPr id="38920" name="Rectangle 6"/>
          <p:cNvSpPr>
            <a:spLocks noGrp="1" noChangeArrowheads="1"/>
          </p:cNvSpPr>
          <p:nvPr>
            <p:ph type="body" idx="1"/>
          </p:nvPr>
        </p:nvSpPr>
        <p:spPr/>
        <p:txBody>
          <a:bodyPr/>
          <a:lstStyle/>
          <a:p>
            <a:r>
              <a:rPr lang="en-US" smtClean="0"/>
              <a:t>ADS groups are assigned a namespace of “ADS” which allows the GroupService to determine how to load the Group</a:t>
            </a:r>
          </a:p>
          <a:p>
            <a:r>
              <a:rPr lang="en-US" smtClean="0"/>
              <a:t>ADS groups have an ID assigned to them consisting of “ADS” and the group name</a:t>
            </a:r>
          </a:p>
          <a:p>
            <a:pPr lvl="1"/>
            <a:r>
              <a:rPr lang="en-US" smtClean="0"/>
              <a:t>i.e. ADS:MyAdsGroupName</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3" name="Rectangle 5"/>
          <p:cNvSpPr>
            <a:spLocks noGrp="1" noChangeArrowheads="1"/>
          </p:cNvSpPr>
          <p:nvPr>
            <p:ph type="title"/>
          </p:nvPr>
        </p:nvSpPr>
        <p:spPr/>
        <p:txBody>
          <a:bodyPr/>
          <a:lstStyle/>
          <a:p>
            <a:r>
              <a:rPr lang="en-US" smtClean="0"/>
              <a:t>ADS Group Integration – GroupService</a:t>
            </a:r>
            <a:endParaRPr lang="en-US"/>
          </a:p>
        </p:txBody>
      </p:sp>
      <p:sp>
        <p:nvSpPr>
          <p:cNvPr id="39944" name="Rectangle 6"/>
          <p:cNvSpPr>
            <a:spLocks noGrp="1" noChangeArrowheads="1"/>
          </p:cNvSpPr>
          <p:nvPr>
            <p:ph type="body" idx="1"/>
          </p:nvPr>
        </p:nvSpPr>
        <p:spPr/>
        <p:txBody>
          <a:bodyPr>
            <a:normAutofit fontScale="92500" lnSpcReduction="10000"/>
          </a:bodyPr>
          <a:lstStyle/>
          <a:p>
            <a:r>
              <a:rPr lang="en-US" smtClean="0"/>
              <a:t>Override the GroupService so that it loads groups from both ADS (via LDAP) and the KIM database</a:t>
            </a:r>
          </a:p>
          <a:p>
            <a:pPr lvl="1"/>
            <a:r>
              <a:rPr lang="en-US" smtClean="0"/>
              <a:t>IF - id starts with “ADS” or namespace equals “ADS”, query ADS</a:t>
            </a:r>
          </a:p>
          <a:p>
            <a:pPr lvl="1"/>
            <a:r>
              <a:rPr lang="en-US" smtClean="0"/>
              <a:t>ELSE - delegate to reference implementation</a:t>
            </a:r>
          </a:p>
          <a:p>
            <a:r>
              <a:rPr lang="en-US" smtClean="0"/>
              <a:t>Various operations need to be customized including operations to load GroupInfo objects as well as checking Group membership</a:t>
            </a:r>
          </a:p>
          <a:p>
            <a:r>
              <a:rPr lang="en-US" smtClean="0"/>
              <a:t>Also customize the Group Lookup screen so that it can search for Groups in ADS</a:t>
            </a:r>
          </a:p>
          <a:p>
            <a:pPr lvl="1"/>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7" name="Rectangle 5"/>
          <p:cNvSpPr>
            <a:spLocks noGrp="1" noChangeArrowheads="1"/>
          </p:cNvSpPr>
          <p:nvPr>
            <p:ph type="title"/>
          </p:nvPr>
        </p:nvSpPr>
        <p:spPr/>
        <p:txBody>
          <a:bodyPr/>
          <a:lstStyle/>
          <a:p>
            <a:r>
              <a:rPr lang="en-US" smtClean="0"/>
              <a:t>  Integrating KIM with LDAP</a:t>
            </a:r>
            <a:endParaRPr lang="en-US"/>
          </a:p>
        </p:txBody>
      </p:sp>
      <p:sp>
        <p:nvSpPr>
          <p:cNvPr id="40968" name="Rectangle 6"/>
          <p:cNvSpPr>
            <a:spLocks noGrp="1" noChangeArrowheads="1"/>
          </p:cNvSpPr>
          <p:nvPr>
            <p:ph type="body" idx="1"/>
          </p:nvPr>
        </p:nvSpPr>
        <p:spPr>
          <a:xfrm>
            <a:off x="457200" y="1600200"/>
            <a:ext cx="8229600" cy="4845600"/>
          </a:xfrm>
        </p:spPr>
        <p:txBody>
          <a:bodyPr>
            <a:normAutofit/>
          </a:bodyPr>
          <a:lstStyle/>
          <a:p>
            <a:r>
              <a:rPr lang="en-US" dirty="0" smtClean="0"/>
              <a:t>LDAP Integration Efforts</a:t>
            </a:r>
          </a:p>
          <a:p>
            <a:pPr lvl="1"/>
            <a:r>
              <a:rPr lang="en-US" dirty="0" smtClean="0"/>
              <a:t>University of Arizona</a:t>
            </a:r>
          </a:p>
          <a:p>
            <a:pPr lvl="1"/>
            <a:r>
              <a:rPr lang="en-US" dirty="0" smtClean="0"/>
              <a:t>San Joaquin Delta College</a:t>
            </a:r>
          </a:p>
          <a:p>
            <a:pPr lvl="1"/>
            <a:r>
              <a:rPr lang="en-US" dirty="0" smtClean="0"/>
              <a:t>UC Davis</a:t>
            </a:r>
          </a:p>
          <a:p>
            <a:pPr lvl="1"/>
            <a:r>
              <a:rPr lang="en-US" dirty="0" smtClean="0"/>
              <a:t>Naval Post Graduate School</a:t>
            </a:r>
          </a:p>
          <a:p>
            <a:pPr lvl="1"/>
            <a:r>
              <a:rPr lang="en-US" dirty="0" smtClean="0"/>
              <a:t>Others…</a:t>
            </a:r>
          </a:p>
          <a:p>
            <a:r>
              <a:rPr lang="en-US" dirty="0" smtClean="0"/>
              <a:t>Using CAS to connect to LDAP</a:t>
            </a:r>
          </a:p>
          <a:p>
            <a:r>
              <a:rPr lang="en-US" dirty="0" smtClean="0"/>
              <a:t>Will be included as a standard feature in a future version of </a:t>
            </a:r>
            <a:r>
              <a:rPr lang="en-US" dirty="0" err="1" smtClean="0"/>
              <a:t>Kuali</a:t>
            </a:r>
            <a:r>
              <a:rPr lang="en-US" dirty="0" smtClean="0"/>
              <a:t> Rice</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91" name="Rectangle 5"/>
          <p:cNvSpPr>
            <a:spLocks noGrp="1" noChangeArrowheads="1"/>
          </p:cNvSpPr>
          <p:nvPr>
            <p:ph type="title"/>
          </p:nvPr>
        </p:nvSpPr>
        <p:spPr/>
        <p:txBody>
          <a:bodyPr/>
          <a:lstStyle/>
          <a:p>
            <a:r>
              <a:rPr lang="en-US" dirty="0" smtClean="0"/>
              <a:t>KIM with LDAP</a:t>
            </a:r>
            <a:endParaRPr lang="en-US" dirty="0"/>
          </a:p>
        </p:txBody>
      </p:sp>
      <p:sp>
        <p:nvSpPr>
          <p:cNvPr id="41992" name="Rectangle 6"/>
          <p:cNvSpPr>
            <a:spLocks noGrp="1" noChangeArrowheads="1"/>
          </p:cNvSpPr>
          <p:nvPr>
            <p:ph type="body" idx="1"/>
          </p:nvPr>
        </p:nvSpPr>
        <p:spPr/>
        <p:txBody>
          <a:bodyPr>
            <a:normAutofit lnSpcReduction="10000"/>
          </a:bodyPr>
          <a:lstStyle/>
          <a:p>
            <a:r>
              <a:rPr lang="en-US" smtClean="0"/>
              <a:t>Identity information is available in UA’s Enterprise Directory Service (EDS)</a:t>
            </a:r>
          </a:p>
          <a:p>
            <a:r>
              <a:rPr lang="en-US" smtClean="0"/>
              <a:t>Uses Spring LDAP as an adapter layer between Spring and LDAP datasource</a:t>
            </a:r>
          </a:p>
          <a:p>
            <a:r>
              <a:rPr lang="en-US" smtClean="0"/>
              <a:t>Uses KIM ParameterService to map between KIM and LDAP attributes</a:t>
            </a:r>
          </a:p>
          <a:p>
            <a:r>
              <a:rPr lang="en-US" smtClean="0"/>
              <a:t>Implement / Override KIM IdentityService</a:t>
            </a:r>
          </a:p>
          <a:p>
            <a:r>
              <a:rPr lang="en-US" smtClean="0"/>
              <a:t>In order to use the KIM GUI’s properly, the UIDocumentService is also overridden</a:t>
            </a:r>
          </a:p>
          <a:p>
            <a:endParaRPr lang="en-US" smtClean="0"/>
          </a:p>
          <a:p>
            <a:endParaRPr lang="en-US" smtClean="0"/>
          </a:p>
          <a:p>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5" name="Rectangle 5"/>
          <p:cNvSpPr>
            <a:spLocks noGrp="1" noChangeArrowheads="1"/>
          </p:cNvSpPr>
          <p:nvPr>
            <p:ph type="title"/>
          </p:nvPr>
        </p:nvSpPr>
        <p:spPr/>
        <p:txBody>
          <a:bodyPr/>
          <a:lstStyle/>
          <a:p>
            <a:r>
              <a:rPr lang="en-US" dirty="0" smtClean="0"/>
              <a:t>KIM with LDAP</a:t>
            </a:r>
            <a:endParaRPr lang="en-US" dirty="0"/>
          </a:p>
        </p:txBody>
      </p:sp>
      <p:sp>
        <p:nvSpPr>
          <p:cNvPr id="43016" name="Rectangle 6"/>
          <p:cNvSpPr>
            <a:spLocks noGrp="1" noChangeArrowheads="1"/>
          </p:cNvSpPr>
          <p:nvPr>
            <p:ph type="body" idx="1"/>
          </p:nvPr>
        </p:nvSpPr>
        <p:spPr/>
        <p:txBody>
          <a:bodyPr/>
          <a:lstStyle/>
          <a:p>
            <a:r>
              <a:rPr lang="en-US" smtClean="0"/>
              <a:t>Setup Spring LDAP module</a:t>
            </a:r>
          </a:p>
          <a:p>
            <a:pPr lvl="1"/>
            <a:r>
              <a:rPr lang="en-US" smtClean="0"/>
              <a:t>&lt;bean id=”contextSource” …</a:t>
            </a:r>
          </a:p>
          <a:p>
            <a:pPr lvl="1"/>
            <a:r>
              <a:rPr lang="en-US" smtClean="0"/>
              <a:t>&lt;bean id=”authenticationSource” …</a:t>
            </a:r>
          </a:p>
          <a:p>
            <a:pPr lvl="1"/>
            <a:r>
              <a:rPr lang="fr-FR" smtClean="0"/>
              <a:t>&lt;bean id=”springSecurityAuthenticationSource ” …</a:t>
            </a:r>
          </a:p>
          <a:p>
            <a:pPr lvl="1"/>
            <a:r>
              <a:rPr lang="en-US" smtClean="0"/>
              <a:t>&lt;bean id=”ldapTemplate ” …</a:t>
            </a:r>
          </a:p>
          <a:p>
            <a:endParaRPr lang="en-US" smtClean="0"/>
          </a:p>
          <a:p>
            <a:endParaRPr lang="en-US" smtClean="0"/>
          </a:p>
          <a:p>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9" name="Rectangle 5"/>
          <p:cNvSpPr>
            <a:spLocks noGrp="1" noChangeArrowheads="1"/>
          </p:cNvSpPr>
          <p:nvPr>
            <p:ph type="title"/>
          </p:nvPr>
        </p:nvSpPr>
        <p:spPr/>
        <p:txBody>
          <a:bodyPr/>
          <a:lstStyle/>
          <a:p>
            <a:pPr eaLnBrk="1" hangingPunct="1"/>
            <a:r>
              <a:rPr lang="en-US"/>
              <a:t>Design Considerations</a:t>
            </a:r>
          </a:p>
        </p:txBody>
      </p:sp>
      <p:sp>
        <p:nvSpPr>
          <p:cNvPr id="90120" name="Rectangle 6"/>
          <p:cNvSpPr>
            <a:spLocks noGrp="1" noChangeArrowheads="1"/>
          </p:cNvSpPr>
          <p:nvPr>
            <p:ph idx="1"/>
          </p:nvPr>
        </p:nvSpPr>
        <p:spPr>
          <a:xfrm>
            <a:off x="457200" y="1600200"/>
            <a:ext cx="8229600" cy="4800600"/>
          </a:xfrm>
        </p:spPr>
        <p:txBody>
          <a:bodyPr>
            <a:normAutofit fontScale="92500" lnSpcReduction="10000"/>
          </a:bodyPr>
          <a:lstStyle/>
          <a:p>
            <a:pPr eaLnBrk="1" hangingPunct="1"/>
            <a:r>
              <a:rPr lang="en-US" dirty="0" err="1" smtClean="0"/>
              <a:t>Kuali</a:t>
            </a:r>
            <a:r>
              <a:rPr lang="en-US" dirty="0" smtClean="0"/>
              <a:t> applications need to be deployed in disparate environments throughout higher education</a:t>
            </a:r>
          </a:p>
          <a:p>
            <a:pPr lvl="1"/>
            <a:r>
              <a:rPr lang="en-US" dirty="0" smtClean="0"/>
              <a:t>Legacy and Pre-existing Implementations</a:t>
            </a:r>
          </a:p>
          <a:p>
            <a:pPr lvl="1"/>
            <a:r>
              <a:rPr lang="en-US" dirty="0" smtClean="0"/>
              <a:t>Existence </a:t>
            </a:r>
            <a:r>
              <a:rPr lang="en-US" dirty="0"/>
              <a:t>of Other </a:t>
            </a:r>
            <a:r>
              <a:rPr lang="en-US" dirty="0" err="1"/>
              <a:t>IdM</a:t>
            </a:r>
            <a:r>
              <a:rPr lang="en-US" dirty="0"/>
              <a:t> </a:t>
            </a:r>
            <a:r>
              <a:rPr lang="en-US" dirty="0" smtClean="0"/>
              <a:t>Solutions</a:t>
            </a:r>
          </a:p>
          <a:p>
            <a:r>
              <a:rPr lang="en-US" dirty="0" smtClean="0"/>
              <a:t>Service independence</a:t>
            </a:r>
          </a:p>
          <a:p>
            <a:pPr eaLnBrk="1" hangingPunct="1"/>
            <a:r>
              <a:rPr lang="en-US" dirty="0" smtClean="0"/>
              <a:t>Pluggable and Replaceable </a:t>
            </a:r>
            <a:r>
              <a:rPr lang="en-US" dirty="0"/>
              <a:t>Services</a:t>
            </a:r>
            <a:endParaRPr lang="en-US" dirty="0" smtClean="0"/>
          </a:p>
          <a:p>
            <a:pPr eaLnBrk="1" hangingPunct="1"/>
            <a:r>
              <a:rPr lang="en-US" dirty="0" smtClean="0"/>
              <a:t>Service Bus integration</a:t>
            </a:r>
          </a:p>
          <a:p>
            <a:pPr eaLnBrk="1" hangingPunct="1"/>
            <a:r>
              <a:rPr lang="en-US" dirty="0" smtClean="0"/>
              <a:t>Maintenance GUIs</a:t>
            </a:r>
          </a:p>
          <a:p>
            <a:r>
              <a:rPr lang="en-US" dirty="0" smtClean="0"/>
              <a:t>Workflow engine integration</a:t>
            </a:r>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9" name="Rectangle 5"/>
          <p:cNvSpPr>
            <a:spLocks noGrp="1" noChangeArrowheads="1"/>
          </p:cNvSpPr>
          <p:nvPr>
            <p:ph type="title"/>
          </p:nvPr>
        </p:nvSpPr>
        <p:spPr/>
        <p:txBody>
          <a:bodyPr/>
          <a:lstStyle/>
          <a:p>
            <a:r>
              <a:rPr lang="en-US" dirty="0" smtClean="0"/>
              <a:t>KIM with LDAP</a:t>
            </a:r>
            <a:endParaRPr lang="en-US" dirty="0"/>
          </a:p>
        </p:txBody>
      </p:sp>
      <p:sp>
        <p:nvSpPr>
          <p:cNvPr id="44040" name="Rectangle 6"/>
          <p:cNvSpPr>
            <a:spLocks noGrp="1" noChangeArrowheads="1"/>
          </p:cNvSpPr>
          <p:nvPr>
            <p:ph type="body" idx="1"/>
          </p:nvPr>
        </p:nvSpPr>
        <p:spPr/>
        <p:txBody>
          <a:bodyPr/>
          <a:lstStyle/>
          <a:p>
            <a:r>
              <a:rPr lang="en-US" dirty="0" smtClean="0"/>
              <a:t>Rice </a:t>
            </a:r>
            <a:r>
              <a:rPr lang="en-US" dirty="0" err="1" smtClean="0"/>
              <a:t>ParameterService</a:t>
            </a:r>
            <a:r>
              <a:rPr lang="en-US" dirty="0" smtClean="0"/>
              <a:t> maps EDS attributes to KIM</a:t>
            </a:r>
          </a:p>
          <a:p>
            <a:r>
              <a:rPr lang="en-US" dirty="0" smtClean="0"/>
              <a:t> </a:t>
            </a:r>
          </a:p>
          <a:p>
            <a:endParaRPr lang="en-US" dirty="0" smtClean="0"/>
          </a:p>
          <a:p>
            <a:endParaRPr lang="en-US" dirty="0"/>
          </a:p>
        </p:txBody>
      </p:sp>
      <p:graphicFrame>
        <p:nvGraphicFramePr>
          <p:cNvPr id="10" name="Table 9"/>
          <p:cNvGraphicFramePr>
            <a:graphicFrameLocks noGrp="1"/>
          </p:cNvGraphicFramePr>
          <p:nvPr/>
        </p:nvGraphicFramePr>
        <p:xfrm>
          <a:off x="457200" y="2819400"/>
          <a:ext cx="8153400" cy="3343275"/>
        </p:xfrm>
        <a:graphic>
          <a:graphicData uri="http://schemas.openxmlformats.org/drawingml/2006/table">
            <a:tbl>
              <a:tblPr/>
              <a:tblGrid>
                <a:gridCol w="4114800"/>
                <a:gridCol w="1905000"/>
                <a:gridCol w="21336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ヒラギノ角ゴ ProN W3" charset="-128"/>
                          <a:cs typeface="ヒラギノ角ゴ ProN W3" charset="-128"/>
                          <a:sym typeface="Gill Sans" charset="0"/>
                        </a:rPr>
                        <a:t>KIM Class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ヒラギノ角ゴ ProN W3" charset="-128"/>
                          <a:cs typeface="ヒラギノ角ゴ ProN W3" charset="-128"/>
                          <a:sym typeface="Gill Sans" charset="0"/>
                        </a:rPr>
                        <a:t>Attribute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ヒラギノ角ゴ ProN W3" charset="-128"/>
                          <a:cs typeface="ヒラギノ角ゴ ProN W3" charset="-128"/>
                          <a:sym typeface="Gill Sans" charset="0"/>
                        </a:rPr>
                        <a:t>EDS Attribute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KimPrincipalInfo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principalId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uaid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KimPrincipalInfo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entityId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uaid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KimPrincipalInfo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principalName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uid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KimEntityNameInfo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lastName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sn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KimEntityNameInfo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firstName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givenName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KimEntityEmployementInformationInfo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employeeId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employeeId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KimEntityEmployementInformationInfo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email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employeeEmail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ヒラギノ角ゴ ProN W3" charset="-128"/>
                        <a:cs typeface="ヒラギノ角ゴ ProN W3" charset="-128"/>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ヒラギノ角ゴ ProN W3" charset="-128"/>
                        <a:cs typeface="ヒラギノ角ゴ ProN W3" charset="-128"/>
                        <a:sym typeface="Gill San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3" name="Rectangle 5"/>
          <p:cNvSpPr>
            <a:spLocks noGrp="1" noChangeArrowheads="1"/>
          </p:cNvSpPr>
          <p:nvPr>
            <p:ph type="title"/>
          </p:nvPr>
        </p:nvSpPr>
        <p:spPr/>
        <p:txBody>
          <a:bodyPr/>
          <a:lstStyle/>
          <a:p>
            <a:r>
              <a:rPr lang="en-US" dirty="0" smtClean="0"/>
              <a:t>KIM with LDAP</a:t>
            </a:r>
            <a:endParaRPr lang="en-US" dirty="0"/>
          </a:p>
        </p:txBody>
      </p:sp>
      <p:sp>
        <p:nvSpPr>
          <p:cNvPr id="45064" name="Rectangle 6"/>
          <p:cNvSpPr>
            <a:spLocks noGrp="1" noChangeArrowheads="1"/>
          </p:cNvSpPr>
          <p:nvPr>
            <p:ph type="body" idx="1"/>
          </p:nvPr>
        </p:nvSpPr>
        <p:spPr/>
        <p:txBody>
          <a:bodyPr>
            <a:normAutofit fontScale="70000" lnSpcReduction="20000"/>
          </a:bodyPr>
          <a:lstStyle/>
          <a:p>
            <a:r>
              <a:rPr lang="en-US" smtClean="0"/>
              <a:t>The  Spring LDAP integration and Kuali Rice ParameterService are injected into the EdsPrincipalDaoImpl instance.</a:t>
            </a:r>
          </a:p>
          <a:p>
            <a:r>
              <a:rPr lang="en-US" smtClean="0"/>
              <a:t>&lt;bean id=”edsPrincipalDao” </a:t>
            </a:r>
          </a:p>
          <a:p>
            <a:r>
              <a:rPr lang="en-US" smtClean="0"/>
              <a:t>	class=”edu.arizona.kim.</a:t>
            </a:r>
            <a:r>
              <a:rPr lang="pt-BR" smtClean="0"/>
              <a:t>dataaccess.impl.EdsPrincipalDaoImpl”&gt;</a:t>
            </a:r>
          </a:p>
          <a:p>
            <a:r>
              <a:rPr lang="pt-BR" smtClean="0"/>
              <a:t> 	&lt;property name=”ldapTemplate” ref=”ldapTemplate ” /&gt;</a:t>
            </a:r>
          </a:p>
          <a:p>
            <a:r>
              <a:rPr lang="pt-BR" smtClean="0"/>
              <a:t> 	&lt;property name=”parameterService” ref=”parameterService”</a:t>
            </a:r>
            <a:r>
              <a:rPr lang="en-US" smtClean="0"/>
              <a:t>/&gt;</a:t>
            </a:r>
          </a:p>
          <a:p>
            <a:r>
              <a:rPr lang="pt-BR" smtClean="0"/>
              <a:t> 	&lt;property name=”kimConstants” ref=”azKimConstants ” /&gt;</a:t>
            </a:r>
          </a:p>
          <a:p>
            <a:r>
              <a:rPr lang="en-US" smtClean="0"/>
              <a:t>&lt;/bean&gt;</a:t>
            </a:r>
          </a:p>
          <a:p>
            <a:endParaRPr lang="en-US" smtClean="0"/>
          </a:p>
          <a:p>
            <a:r>
              <a:rPr lang="en-US" smtClean="0"/>
              <a:t>The EdsPrincipalDaoImpl is an implementation of PrincipalDao which</a:t>
            </a:r>
          </a:p>
          <a:p>
            <a:r>
              <a:rPr lang="en-US" smtClean="0"/>
              <a:t>connects to EDS and maps the principal and entity information into KIM</a:t>
            </a:r>
          </a:p>
          <a:p>
            <a:r>
              <a:rPr lang="en-US" smtClean="0"/>
              <a:t>domain objects.</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7" name="Rectangle 5"/>
          <p:cNvSpPr>
            <a:spLocks noGrp="1" noChangeArrowheads="1"/>
          </p:cNvSpPr>
          <p:nvPr>
            <p:ph type="title"/>
          </p:nvPr>
        </p:nvSpPr>
        <p:spPr/>
        <p:txBody>
          <a:bodyPr/>
          <a:lstStyle/>
          <a:p>
            <a:r>
              <a:rPr lang="en-US" dirty="0" smtClean="0"/>
              <a:t>KIM with LDAP</a:t>
            </a:r>
            <a:endParaRPr lang="en-US" dirty="0"/>
          </a:p>
        </p:txBody>
      </p:sp>
      <p:sp>
        <p:nvSpPr>
          <p:cNvPr id="46088" name="Rectangle 6"/>
          <p:cNvSpPr>
            <a:spLocks noGrp="1" noChangeArrowheads="1"/>
          </p:cNvSpPr>
          <p:nvPr>
            <p:ph type="body" idx="1"/>
          </p:nvPr>
        </p:nvSpPr>
        <p:spPr/>
        <p:txBody>
          <a:bodyPr>
            <a:normAutofit fontScale="92500" lnSpcReduction="20000"/>
          </a:bodyPr>
          <a:lstStyle/>
          <a:p>
            <a:r>
              <a:rPr lang="en-US" dirty="0" smtClean="0"/>
              <a:t>Implement and Override KIM Services</a:t>
            </a:r>
          </a:p>
          <a:p>
            <a:r>
              <a:rPr lang="en-US" dirty="0" err="1" smtClean="0"/>
              <a:t>kimIdentityService</a:t>
            </a:r>
            <a:endParaRPr lang="en-US" dirty="0" smtClean="0"/>
          </a:p>
          <a:p>
            <a:pPr lvl="1"/>
            <a:r>
              <a:rPr lang="en-US" dirty="0" err="1" smtClean="0"/>
              <a:t>getPrincipal</a:t>
            </a:r>
            <a:r>
              <a:rPr lang="en-US" dirty="0" smtClean="0"/>
              <a:t>()</a:t>
            </a:r>
          </a:p>
          <a:p>
            <a:pPr lvl="1"/>
            <a:r>
              <a:rPr lang="en-US" dirty="0" err="1" smtClean="0"/>
              <a:t>getPrincipalByPrincipalName</a:t>
            </a:r>
            <a:r>
              <a:rPr lang="en-US" dirty="0" smtClean="0"/>
              <a:t>()</a:t>
            </a:r>
          </a:p>
          <a:p>
            <a:pPr lvl="1"/>
            <a:r>
              <a:rPr lang="en-US" dirty="0" err="1" smtClean="0"/>
              <a:t>lookupEntities</a:t>
            </a:r>
            <a:r>
              <a:rPr lang="en-US" dirty="0" smtClean="0"/>
              <a:t>()</a:t>
            </a:r>
          </a:p>
          <a:p>
            <a:pPr lvl="1"/>
            <a:r>
              <a:rPr lang="en-US" dirty="0" err="1" smtClean="0"/>
              <a:t>getEntityDefaultInfo</a:t>
            </a:r>
            <a:r>
              <a:rPr lang="en-US" dirty="0" smtClean="0"/>
              <a:t>()</a:t>
            </a:r>
          </a:p>
          <a:p>
            <a:pPr lvl="1"/>
            <a:r>
              <a:rPr lang="en-US" dirty="0" smtClean="0"/>
              <a:t>…</a:t>
            </a:r>
          </a:p>
          <a:p>
            <a:r>
              <a:rPr lang="en-US" dirty="0" err="1" smtClean="0"/>
              <a:t>UiDocumentService</a:t>
            </a:r>
            <a:endParaRPr lang="en-US" dirty="0" smtClean="0"/>
          </a:p>
          <a:p>
            <a:pPr lvl="1"/>
            <a:r>
              <a:rPr lang="en-US" dirty="0" err="1" smtClean="0"/>
              <a:t>loadEntityToPersonDoc</a:t>
            </a:r>
            <a:r>
              <a:rPr lang="en-US" dirty="0" smtClean="0"/>
              <a:t>()</a:t>
            </a:r>
          </a:p>
          <a:p>
            <a:pPr lvl="1"/>
            <a:r>
              <a:rPr lang="en-US" dirty="0" err="1" smtClean="0"/>
              <a:t>saveEntityPerson</a:t>
            </a:r>
            <a:r>
              <a:rPr lang="en-US" dirty="0" smtClean="0"/>
              <a:t>()</a:t>
            </a:r>
          </a:p>
          <a:p>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11" name="Rectangle 5"/>
          <p:cNvSpPr>
            <a:spLocks noGrp="1" noChangeArrowheads="1"/>
          </p:cNvSpPr>
          <p:nvPr>
            <p:ph type="title"/>
          </p:nvPr>
        </p:nvSpPr>
        <p:spPr/>
        <p:txBody>
          <a:bodyPr/>
          <a:lstStyle/>
          <a:p>
            <a:r>
              <a:rPr lang="en-US" dirty="0" smtClean="0"/>
              <a:t>KIM integration with</a:t>
            </a:r>
            <a:endParaRPr lang="en-US" dirty="0"/>
          </a:p>
        </p:txBody>
      </p:sp>
      <p:sp>
        <p:nvSpPr>
          <p:cNvPr id="47112" name="Rectangle 6"/>
          <p:cNvSpPr>
            <a:spLocks noGrp="1" noChangeArrowheads="1"/>
          </p:cNvSpPr>
          <p:nvPr>
            <p:ph type="body" idx="1"/>
          </p:nvPr>
        </p:nvSpPr>
        <p:spPr/>
        <p:txBody>
          <a:bodyPr/>
          <a:lstStyle/>
          <a:p>
            <a:r>
              <a:rPr lang="en-US" smtClean="0"/>
              <a:t>Intra-campus Web SSO</a:t>
            </a:r>
          </a:p>
          <a:p>
            <a:r>
              <a:rPr lang="en-US" smtClean="0"/>
              <a:t>Federated Access to a Rice application</a:t>
            </a:r>
          </a:p>
          <a:p>
            <a:r>
              <a:rPr lang="en-US" smtClean="0"/>
              <a:t>KIM as an Identity Provider  (IdP)</a:t>
            </a:r>
          </a:p>
          <a:p>
            <a:r>
              <a:rPr lang="en-US" smtClean="0"/>
              <a:t>Using Shibboleth Attributes for KIM authorization</a:t>
            </a:r>
            <a:endParaRPr lang="en-US"/>
          </a:p>
        </p:txBody>
      </p:sp>
      <p:pic>
        <p:nvPicPr>
          <p:cNvPr id="47113" name="Picture 8"/>
          <p:cNvPicPr>
            <a:picLocks noChangeAspect="1" noChangeArrowheads="1"/>
          </p:cNvPicPr>
          <p:nvPr/>
        </p:nvPicPr>
        <p:blipFill>
          <a:blip r:embed="rId3"/>
          <a:srcRect/>
          <a:stretch>
            <a:fillRect/>
          </a:stretch>
        </p:blipFill>
        <p:spPr bwMode="auto">
          <a:xfrm>
            <a:off x="4267200" y="381000"/>
            <a:ext cx="2381250" cy="715963"/>
          </a:xfrm>
          <a:prstGeom prst="rect">
            <a:avLst/>
          </a:prstGeom>
          <a:noFill/>
          <a:ln w="91440">
            <a:noFill/>
            <a:round/>
            <a:headEnd/>
            <a:tailEnd/>
          </a:ln>
        </p:spPr>
      </p:pic>
      <p:pic>
        <p:nvPicPr>
          <p:cNvPr id="5" name="Picture 4">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5" name="Rectangle 5"/>
          <p:cNvSpPr>
            <a:spLocks noGrp="1" noChangeArrowheads="1"/>
          </p:cNvSpPr>
          <p:nvPr>
            <p:ph type="title"/>
          </p:nvPr>
        </p:nvSpPr>
        <p:spPr/>
        <p:txBody>
          <a:bodyPr>
            <a:normAutofit/>
          </a:bodyPr>
          <a:lstStyle/>
          <a:p>
            <a:r>
              <a:rPr lang="en-US" dirty="0" smtClean="0"/>
              <a:t>Federated Authentication</a:t>
            </a:r>
            <a:endParaRPr lang="en-US" dirty="0"/>
          </a:p>
        </p:txBody>
      </p:sp>
      <p:pic>
        <p:nvPicPr>
          <p:cNvPr id="48139" name="Picture 3"/>
          <p:cNvPicPr>
            <a:picLocks noChangeAspect="1"/>
          </p:cNvPicPr>
          <p:nvPr/>
        </p:nvPicPr>
        <p:blipFill>
          <a:blip r:embed="rId3"/>
          <a:srcRect/>
          <a:stretch>
            <a:fillRect/>
          </a:stretch>
        </p:blipFill>
        <p:spPr bwMode="auto">
          <a:xfrm>
            <a:off x="2133600" y="2286000"/>
            <a:ext cx="4533900" cy="3419475"/>
          </a:xfrm>
          <a:prstGeom prst="rect">
            <a:avLst/>
          </a:prstGeom>
          <a:noFill/>
          <a:ln w="25400">
            <a:noFill/>
            <a:miter lim="800000"/>
            <a:headEnd/>
            <a:tailEnd/>
          </a:ln>
        </p:spPr>
      </p:pic>
      <p:sp>
        <p:nvSpPr>
          <p:cNvPr id="48140" name="TextBox 12"/>
          <p:cNvSpPr txBox="1">
            <a:spLocks noChangeArrowheads="1"/>
          </p:cNvSpPr>
          <p:nvPr/>
        </p:nvSpPr>
        <p:spPr bwMode="auto">
          <a:xfrm>
            <a:off x="1752600" y="1600200"/>
            <a:ext cx="5257800" cy="584200"/>
          </a:xfrm>
          <a:prstGeom prst="rect">
            <a:avLst/>
          </a:prstGeom>
          <a:noFill/>
          <a:ln w="9525">
            <a:noFill/>
            <a:miter lim="800000"/>
            <a:headEnd/>
            <a:tailEnd/>
          </a:ln>
        </p:spPr>
        <p:txBody>
          <a:bodyPr wrap="square">
            <a:prstTxWarp prst="textNoShape">
              <a:avLst/>
            </a:prstTxWarp>
            <a:spAutoFit/>
          </a:bodyPr>
          <a:lstStyle/>
          <a:p>
            <a:pPr algn="ctr"/>
            <a:r>
              <a:rPr lang="en-US" sz="3200" dirty="0">
                <a:solidFill>
                  <a:schemeClr val="bg1"/>
                </a:solidFill>
              </a:rPr>
              <a:t>Shibboleth Login Process</a:t>
            </a:r>
          </a:p>
        </p:txBody>
      </p:sp>
      <p:pic>
        <p:nvPicPr>
          <p:cNvPr id="5" name="Picture 4">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9" name="Rectangle 5"/>
          <p:cNvSpPr>
            <a:spLocks noGrp="1" noChangeArrowheads="1"/>
          </p:cNvSpPr>
          <p:nvPr>
            <p:ph type="title"/>
          </p:nvPr>
        </p:nvSpPr>
        <p:spPr/>
        <p:txBody>
          <a:bodyPr>
            <a:normAutofit/>
          </a:bodyPr>
          <a:lstStyle/>
          <a:p>
            <a:r>
              <a:rPr lang="en-US" dirty="0" smtClean="0"/>
              <a:t>Federated Authentication</a:t>
            </a:r>
            <a:endParaRPr lang="en-US" dirty="0"/>
          </a:p>
        </p:txBody>
      </p:sp>
      <p:sp>
        <p:nvSpPr>
          <p:cNvPr id="49160" name="Rectangle 6"/>
          <p:cNvSpPr>
            <a:spLocks noGrp="1" noChangeArrowheads="1"/>
          </p:cNvSpPr>
          <p:nvPr>
            <p:ph type="body" idx="1"/>
          </p:nvPr>
        </p:nvSpPr>
        <p:spPr/>
        <p:txBody>
          <a:bodyPr>
            <a:normAutofit lnSpcReduction="10000"/>
          </a:bodyPr>
          <a:lstStyle/>
          <a:p>
            <a:r>
              <a:rPr lang="en-US" smtClean="0"/>
              <a:t>Protecting a Rice application as a Service Provider (SP)</a:t>
            </a:r>
          </a:p>
          <a:p>
            <a:r>
              <a:rPr lang="en-US" smtClean="0"/>
              <a:t>A web server and openssl must be available first</a:t>
            </a:r>
          </a:p>
          <a:p>
            <a:r>
              <a:rPr lang="en-US" smtClean="0"/>
              <a:t>Add Shibboleth filters to the web server.</a:t>
            </a:r>
          </a:p>
          <a:p>
            <a:r>
              <a:rPr lang="en-US" smtClean="0"/>
              <a:t>Metadata defines the attributes to be passed between the Identity Provider and Service Provider.</a:t>
            </a:r>
          </a:p>
          <a:p>
            <a:r>
              <a:rPr lang="en-US" smtClean="0"/>
              <a:t>Override KIM Authentication Service</a:t>
            </a:r>
            <a:endParaRPr lang="en-US"/>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83" name="Rectangle 5"/>
          <p:cNvSpPr>
            <a:spLocks noGrp="1" noChangeArrowheads="1"/>
          </p:cNvSpPr>
          <p:nvPr>
            <p:ph type="title"/>
          </p:nvPr>
        </p:nvSpPr>
        <p:spPr/>
        <p:txBody>
          <a:bodyPr>
            <a:normAutofit/>
          </a:bodyPr>
          <a:lstStyle/>
          <a:p>
            <a:r>
              <a:rPr lang="en-US" dirty="0" smtClean="0"/>
              <a:t>Federated Authentication</a:t>
            </a:r>
            <a:endParaRPr lang="en-US" dirty="0"/>
          </a:p>
        </p:txBody>
      </p:sp>
      <p:sp>
        <p:nvSpPr>
          <p:cNvPr id="50184" name="Rectangle 6"/>
          <p:cNvSpPr>
            <a:spLocks noGrp="1" noChangeArrowheads="1"/>
          </p:cNvSpPr>
          <p:nvPr>
            <p:ph type="body" idx="1"/>
          </p:nvPr>
        </p:nvSpPr>
        <p:spPr/>
        <p:txBody>
          <a:bodyPr>
            <a:normAutofit fontScale="85000" lnSpcReduction="20000"/>
          </a:bodyPr>
          <a:lstStyle/>
          <a:p>
            <a:pPr>
              <a:buNone/>
            </a:pPr>
            <a:r>
              <a:rPr lang="en-US" dirty="0" smtClean="0"/>
              <a:t>Metadata Example:</a:t>
            </a:r>
          </a:p>
          <a:p>
            <a:pPr>
              <a:buNone/>
            </a:pPr>
            <a:endParaRPr lang="en-US" dirty="0" smtClean="0"/>
          </a:p>
          <a:p>
            <a:pPr>
              <a:buNone/>
            </a:pPr>
            <a:r>
              <a:rPr lang="en-US" dirty="0" smtClean="0"/>
              <a:t>&lt;</a:t>
            </a:r>
            <a:r>
              <a:rPr lang="en-US" dirty="0" err="1" smtClean="0"/>
              <a:t>AttributeRule</a:t>
            </a:r>
            <a:r>
              <a:rPr lang="en-US" dirty="0" smtClean="0"/>
              <a:t> </a:t>
            </a:r>
          </a:p>
          <a:p>
            <a:pPr>
              <a:buNone/>
            </a:pPr>
            <a:r>
              <a:rPr lang="en-US" dirty="0" smtClean="0"/>
              <a:t>	Name=“</a:t>
            </a:r>
            <a:r>
              <a:rPr lang="en-US" dirty="0" err="1" smtClean="0"/>
              <a:t>urn:mace:dir:attribute-def:eduPersonPrincipalName</a:t>
            </a:r>
            <a:r>
              <a:rPr lang="en-US" dirty="0" smtClean="0"/>
              <a:t>”</a:t>
            </a:r>
          </a:p>
          <a:p>
            <a:pPr>
              <a:buNone/>
            </a:pPr>
            <a:r>
              <a:rPr lang="en-US" dirty="0" smtClean="0"/>
              <a:t>	Header=“REMOTE_USER”</a:t>
            </a:r>
          </a:p>
          <a:p>
            <a:pPr>
              <a:buNone/>
            </a:pPr>
            <a:r>
              <a:rPr lang="en-US" dirty="0" smtClean="0"/>
              <a:t>     Alias=“</a:t>
            </a:r>
            <a:r>
              <a:rPr lang="en-US" dirty="0" err="1" smtClean="0"/>
              <a:t>eppn</a:t>
            </a:r>
            <a:r>
              <a:rPr lang="en-US" dirty="0" smtClean="0"/>
              <a:t>”&gt; </a:t>
            </a:r>
          </a:p>
          <a:p>
            <a:pPr>
              <a:buNone/>
            </a:pPr>
            <a:r>
              <a:rPr lang="en-US" dirty="0" smtClean="0"/>
              <a:t>     &lt;</a:t>
            </a:r>
            <a:r>
              <a:rPr lang="en-US" dirty="0" err="1" smtClean="0"/>
              <a:t>AnySite</a:t>
            </a:r>
            <a:r>
              <a:rPr lang="en-US" dirty="0" smtClean="0"/>
              <a:t>&gt; </a:t>
            </a:r>
          </a:p>
          <a:p>
            <a:pPr>
              <a:buNone/>
            </a:pPr>
            <a:r>
              <a:rPr lang="en-US" dirty="0" smtClean="0"/>
              <a:t>	       &lt;</a:t>
            </a:r>
            <a:r>
              <a:rPr lang="en-US" dirty="0" err="1" smtClean="0"/>
              <a:t>AnyValue</a:t>
            </a:r>
            <a:r>
              <a:rPr lang="en-US" dirty="0" smtClean="0"/>
              <a:t>/&gt;</a:t>
            </a:r>
          </a:p>
          <a:p>
            <a:pPr>
              <a:buNone/>
            </a:pPr>
            <a:r>
              <a:rPr lang="en-US" dirty="0" smtClean="0"/>
              <a:t>     &lt;/</a:t>
            </a:r>
            <a:r>
              <a:rPr lang="en-US" dirty="0" err="1" smtClean="0"/>
              <a:t>AnySite</a:t>
            </a:r>
            <a:r>
              <a:rPr lang="en-US" dirty="0" smtClean="0"/>
              <a:t>&gt; </a:t>
            </a:r>
          </a:p>
          <a:p>
            <a:pPr>
              <a:buNone/>
            </a:pPr>
            <a:r>
              <a:rPr lang="en-US" dirty="0" smtClean="0"/>
              <a:t>&lt;/</a:t>
            </a:r>
            <a:r>
              <a:rPr lang="en-US" dirty="0" err="1" smtClean="0"/>
              <a:t>AttributeRule</a:t>
            </a:r>
            <a:r>
              <a:rPr lang="en-US" dirty="0" smtClean="0"/>
              <a:t>&gt; </a:t>
            </a:r>
          </a:p>
          <a:p>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7" name="Rectangle 5"/>
          <p:cNvSpPr>
            <a:spLocks noGrp="1" noChangeArrowheads="1"/>
          </p:cNvSpPr>
          <p:nvPr>
            <p:ph type="title"/>
          </p:nvPr>
        </p:nvSpPr>
        <p:spPr/>
        <p:txBody>
          <a:bodyPr/>
          <a:lstStyle/>
          <a:p>
            <a:r>
              <a:rPr lang="en-US" dirty="0" smtClean="0"/>
              <a:t>        KIM as an Identity Provider</a:t>
            </a:r>
            <a:endParaRPr lang="en-US" dirty="0"/>
          </a:p>
        </p:txBody>
      </p:sp>
      <p:sp>
        <p:nvSpPr>
          <p:cNvPr id="51208" name="Rectangle 6"/>
          <p:cNvSpPr>
            <a:spLocks noGrp="1" noChangeArrowheads="1"/>
          </p:cNvSpPr>
          <p:nvPr>
            <p:ph type="body" idx="1"/>
          </p:nvPr>
        </p:nvSpPr>
        <p:spPr/>
        <p:txBody>
          <a:bodyPr>
            <a:normAutofit fontScale="92500" lnSpcReduction="10000"/>
          </a:bodyPr>
          <a:lstStyle/>
          <a:p>
            <a:r>
              <a:rPr lang="en-US" dirty="0" smtClean="0"/>
              <a:t>Prerequisites: SSL certificate, source of SAML Metadata</a:t>
            </a:r>
          </a:p>
          <a:p>
            <a:r>
              <a:rPr lang="en-US" dirty="0" smtClean="0"/>
              <a:t>Install Shibboleth </a:t>
            </a:r>
            <a:r>
              <a:rPr lang="en-US" dirty="0" err="1" smtClean="0"/>
              <a:t>IdP</a:t>
            </a:r>
            <a:endParaRPr lang="en-US" dirty="0" smtClean="0"/>
          </a:p>
          <a:p>
            <a:r>
              <a:rPr lang="en-US" dirty="0" smtClean="0"/>
              <a:t>Load SAML Metadata</a:t>
            </a:r>
          </a:p>
          <a:p>
            <a:r>
              <a:rPr lang="en-US" dirty="0" smtClean="0"/>
              <a:t>Configure  KIM as the User Authentication Mechanism</a:t>
            </a:r>
          </a:p>
          <a:p>
            <a:r>
              <a:rPr lang="en-US" dirty="0" smtClean="0"/>
              <a:t>Implement  </a:t>
            </a:r>
            <a:r>
              <a:rPr lang="en-US" dirty="0" err="1" smtClean="0"/>
              <a:t>kimAuthenticationService</a:t>
            </a:r>
            <a:r>
              <a:rPr lang="en-US" dirty="0" smtClean="0"/>
              <a:t> to authenticate the user and provide the appropriate attributes.</a:t>
            </a:r>
          </a:p>
          <a:p>
            <a:endParaRPr lang="en-US" dirty="0" smtClean="0"/>
          </a:p>
          <a:p>
            <a:endParaRPr lang="en-US" dirty="0" smtClean="0"/>
          </a:p>
          <a:p>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31" name="Rectangle 5"/>
          <p:cNvSpPr>
            <a:spLocks noGrp="1" noChangeArrowheads="1"/>
          </p:cNvSpPr>
          <p:nvPr>
            <p:ph type="title"/>
          </p:nvPr>
        </p:nvSpPr>
        <p:spPr/>
        <p:txBody>
          <a:bodyPr>
            <a:normAutofit/>
          </a:bodyPr>
          <a:lstStyle/>
          <a:p>
            <a:r>
              <a:rPr lang="en-US" dirty="0" smtClean="0"/>
              <a:t>Authorization Attributes</a:t>
            </a:r>
            <a:endParaRPr lang="en-US" dirty="0"/>
          </a:p>
        </p:txBody>
      </p:sp>
      <p:sp>
        <p:nvSpPr>
          <p:cNvPr id="52232" name="Rectangle 6"/>
          <p:cNvSpPr>
            <a:spLocks noGrp="1" noChangeArrowheads="1"/>
          </p:cNvSpPr>
          <p:nvPr>
            <p:ph type="body" idx="1"/>
          </p:nvPr>
        </p:nvSpPr>
        <p:spPr/>
        <p:txBody>
          <a:bodyPr/>
          <a:lstStyle/>
          <a:p>
            <a:r>
              <a:rPr lang="en-US" dirty="0" smtClean="0"/>
              <a:t>Using Shibboleth Attributes for KIM Authorization</a:t>
            </a:r>
          </a:p>
          <a:p>
            <a:r>
              <a:rPr lang="en-US" dirty="0" smtClean="0"/>
              <a:t>Entity Attributes</a:t>
            </a:r>
          </a:p>
          <a:p>
            <a:r>
              <a:rPr lang="en-US" dirty="0" smtClean="0"/>
              <a:t>Group</a:t>
            </a:r>
          </a:p>
          <a:p>
            <a:r>
              <a:rPr lang="en-US" dirty="0" smtClean="0"/>
              <a:t>Roles</a:t>
            </a:r>
          </a:p>
          <a:p>
            <a:r>
              <a:rPr lang="en-US" dirty="0" smtClean="0"/>
              <a:t>Permissions / Responsibilities</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5" name="Rectangle 5"/>
          <p:cNvSpPr>
            <a:spLocks noGrp="1" noChangeArrowheads="1"/>
          </p:cNvSpPr>
          <p:nvPr>
            <p:ph type="title"/>
          </p:nvPr>
        </p:nvSpPr>
        <p:spPr/>
        <p:txBody>
          <a:bodyPr/>
          <a:lstStyle/>
          <a:p>
            <a:r>
              <a:rPr lang="en-US" dirty="0" smtClean="0"/>
              <a:t>KIM integration with</a:t>
            </a:r>
            <a:endParaRPr lang="en-US" dirty="0"/>
          </a:p>
        </p:txBody>
      </p:sp>
      <p:sp>
        <p:nvSpPr>
          <p:cNvPr id="53256" name="Rectangle 6"/>
          <p:cNvSpPr>
            <a:spLocks noGrp="1" noChangeArrowheads="1"/>
          </p:cNvSpPr>
          <p:nvPr>
            <p:ph type="body" idx="1"/>
          </p:nvPr>
        </p:nvSpPr>
        <p:spPr/>
        <p:txBody>
          <a:bodyPr/>
          <a:lstStyle/>
          <a:p>
            <a:r>
              <a:rPr lang="en-US" dirty="0" smtClean="0"/>
              <a:t>In collaboration with </a:t>
            </a:r>
            <a:r>
              <a:rPr lang="en-US" dirty="0" err="1" smtClean="0"/>
              <a:t>Kuali</a:t>
            </a:r>
            <a:r>
              <a:rPr lang="en-US" dirty="0" smtClean="0"/>
              <a:t> Rice, the Internet2 Grouper team created a connector from the KIM </a:t>
            </a:r>
            <a:r>
              <a:rPr lang="en-US" dirty="0" err="1" smtClean="0"/>
              <a:t>GroupService</a:t>
            </a:r>
            <a:r>
              <a:rPr lang="en-US" dirty="0" smtClean="0"/>
              <a:t> to Grouper</a:t>
            </a:r>
          </a:p>
          <a:p>
            <a:r>
              <a:rPr lang="en-US" dirty="0" smtClean="0"/>
              <a:t>This connector was released and is available in Grouper 1.6</a:t>
            </a:r>
            <a:endParaRPr lang="en-US" dirty="0"/>
          </a:p>
        </p:txBody>
      </p:sp>
      <p:pic>
        <p:nvPicPr>
          <p:cNvPr id="53258" name="Picture 14"/>
          <p:cNvPicPr>
            <a:picLocks noChangeAspect="1"/>
          </p:cNvPicPr>
          <p:nvPr/>
        </p:nvPicPr>
        <p:blipFill>
          <a:blip r:embed="rId3"/>
          <a:srcRect/>
          <a:stretch>
            <a:fillRect/>
          </a:stretch>
        </p:blipFill>
        <p:spPr bwMode="auto">
          <a:xfrm>
            <a:off x="4191000" y="304800"/>
            <a:ext cx="2857500" cy="876300"/>
          </a:xfrm>
          <a:prstGeom prst="rect">
            <a:avLst/>
          </a:prstGeom>
          <a:noFill/>
          <a:ln w="91440">
            <a:noFill/>
            <a:miter lim="800000"/>
            <a:headEnd/>
            <a:tailEnd/>
          </a:ln>
        </p:spPr>
      </p:pic>
      <p:pic>
        <p:nvPicPr>
          <p:cNvPr id="5" name="Picture 4">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91" name="Rectangle 5"/>
          <p:cNvSpPr>
            <a:spLocks noGrp="1" noChangeArrowheads="1"/>
          </p:cNvSpPr>
          <p:nvPr>
            <p:ph type="title"/>
          </p:nvPr>
        </p:nvSpPr>
        <p:spPr/>
        <p:txBody>
          <a:bodyPr/>
          <a:lstStyle/>
          <a:p>
            <a:pPr eaLnBrk="1" hangingPunct="1"/>
            <a:r>
              <a:rPr lang="en-US"/>
              <a:t>KIM Terminology</a:t>
            </a:r>
          </a:p>
        </p:txBody>
      </p:sp>
      <p:sp>
        <p:nvSpPr>
          <p:cNvPr id="93192" name="Rectangle 6"/>
          <p:cNvSpPr>
            <a:spLocks noGrp="1" noChangeArrowheads="1"/>
          </p:cNvSpPr>
          <p:nvPr>
            <p:ph idx="1"/>
          </p:nvPr>
        </p:nvSpPr>
        <p:spPr>
          <a:xfrm>
            <a:off x="457200" y="1600200"/>
            <a:ext cx="8229600" cy="4876800"/>
          </a:xfrm>
        </p:spPr>
        <p:txBody>
          <a:bodyPr>
            <a:normAutofit fontScale="85000" lnSpcReduction="20000"/>
          </a:bodyPr>
          <a:lstStyle/>
          <a:p>
            <a:pPr eaLnBrk="1" hangingPunct="1">
              <a:spcBef>
                <a:spcPct val="0"/>
              </a:spcBef>
            </a:pPr>
            <a:r>
              <a:rPr lang="en-US" dirty="0"/>
              <a:t>Namespace</a:t>
            </a:r>
          </a:p>
          <a:p>
            <a:pPr eaLnBrk="1" hangingPunct="1">
              <a:spcBef>
                <a:spcPts val="463"/>
              </a:spcBef>
            </a:pPr>
            <a:r>
              <a:rPr lang="en-US" dirty="0"/>
              <a:t>Entity</a:t>
            </a:r>
          </a:p>
          <a:p>
            <a:pPr eaLnBrk="1" hangingPunct="1">
              <a:spcBef>
                <a:spcPts val="463"/>
              </a:spcBef>
            </a:pPr>
            <a:r>
              <a:rPr lang="en-US" dirty="0"/>
              <a:t>Principal</a:t>
            </a:r>
          </a:p>
          <a:p>
            <a:pPr marL="742950" lvl="1" eaLnBrk="1" hangingPunct="1"/>
            <a:r>
              <a:rPr lang="en-US" dirty="0"/>
              <a:t>Principal ID</a:t>
            </a:r>
          </a:p>
          <a:p>
            <a:pPr marL="742950" lvl="1" eaLnBrk="1" hangingPunct="1"/>
            <a:r>
              <a:rPr lang="en-US" dirty="0"/>
              <a:t>Principal Name</a:t>
            </a:r>
          </a:p>
          <a:p>
            <a:pPr eaLnBrk="1" hangingPunct="1">
              <a:spcBef>
                <a:spcPts val="463"/>
              </a:spcBef>
            </a:pPr>
            <a:r>
              <a:rPr lang="en-US" dirty="0"/>
              <a:t>Person</a:t>
            </a:r>
          </a:p>
          <a:p>
            <a:pPr eaLnBrk="1" hangingPunct="1">
              <a:spcBef>
                <a:spcPts val="463"/>
              </a:spcBef>
            </a:pPr>
            <a:r>
              <a:rPr lang="en-US" dirty="0"/>
              <a:t>Entity </a:t>
            </a:r>
            <a:r>
              <a:rPr lang="en-US" dirty="0" smtClean="0"/>
              <a:t>Type</a:t>
            </a:r>
          </a:p>
          <a:p>
            <a:pPr>
              <a:spcBef>
                <a:spcPts val="463"/>
              </a:spcBef>
            </a:pPr>
            <a:r>
              <a:rPr lang="en-US" dirty="0" smtClean="0"/>
              <a:t>Group</a:t>
            </a:r>
          </a:p>
          <a:p>
            <a:pPr>
              <a:spcBef>
                <a:spcPts val="463"/>
              </a:spcBef>
            </a:pPr>
            <a:r>
              <a:rPr lang="en-US" dirty="0" smtClean="0"/>
              <a:t>Role</a:t>
            </a:r>
          </a:p>
          <a:p>
            <a:pPr lvl="1"/>
            <a:r>
              <a:rPr lang="en-US" dirty="0" smtClean="0"/>
              <a:t>Qualifier</a:t>
            </a:r>
          </a:p>
          <a:p>
            <a:pPr>
              <a:spcBef>
                <a:spcPts val="463"/>
              </a:spcBef>
            </a:pPr>
            <a:r>
              <a:rPr lang="en-US" dirty="0" smtClean="0"/>
              <a:t>Permission / Permission Template</a:t>
            </a:r>
          </a:p>
          <a:p>
            <a:pPr>
              <a:spcBef>
                <a:spcPts val="463"/>
              </a:spcBef>
            </a:pPr>
            <a:r>
              <a:rPr lang="en-US" dirty="0" smtClean="0"/>
              <a:t>Responsibility / Responsibility Template</a:t>
            </a:r>
          </a:p>
          <a:p>
            <a:pPr eaLnBrk="1" hangingPunct="1">
              <a:spcBef>
                <a:spcPts val="463"/>
              </a:spcBef>
            </a:pPr>
            <a:endParaRPr lang="en-US" dirty="0"/>
          </a:p>
        </p:txBody>
      </p:sp>
      <p:pic>
        <p:nvPicPr>
          <p:cNvPr id="4" name="Picture 3">
            <a:hlinkClick r:id="rId2"/>
          </p:cNvPr>
          <p:cNvPicPr>
            <a:picLocks noChangeAspect="1"/>
          </p:cNvPicPr>
          <p:nvPr/>
        </p:nvPicPr>
        <p:blipFill>
          <a:blip r:embed="rId3"/>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9" name="Rectangle 5"/>
          <p:cNvSpPr>
            <a:spLocks noGrp="1" noChangeArrowheads="1"/>
          </p:cNvSpPr>
          <p:nvPr>
            <p:ph type="title"/>
          </p:nvPr>
        </p:nvSpPr>
        <p:spPr/>
        <p:txBody>
          <a:bodyPr/>
          <a:lstStyle/>
          <a:p>
            <a:r>
              <a:rPr lang="en-US" smtClean="0"/>
              <a:t>Adapter Overview</a:t>
            </a:r>
            <a:endParaRPr lang="en-US" dirty="0"/>
          </a:p>
        </p:txBody>
      </p:sp>
      <p:sp>
        <p:nvSpPr>
          <p:cNvPr id="54280" name="Rectangle 6"/>
          <p:cNvSpPr>
            <a:spLocks noGrp="1" noChangeArrowheads="1"/>
          </p:cNvSpPr>
          <p:nvPr>
            <p:ph type="body" idx="1"/>
          </p:nvPr>
        </p:nvSpPr>
        <p:spPr/>
        <p:txBody>
          <a:bodyPr/>
          <a:lstStyle/>
          <a:p>
            <a:r>
              <a:rPr lang="en-US" dirty="0" smtClean="0"/>
              <a:t>	Custom Implementation of KIM Services using Grouper Client API</a:t>
            </a:r>
          </a:p>
          <a:p>
            <a:pPr lvl="2"/>
            <a:r>
              <a:rPr lang="en-US" dirty="0" err="1" smtClean="0"/>
              <a:t>GroupService</a:t>
            </a:r>
            <a:endParaRPr lang="en-US" dirty="0" smtClean="0"/>
          </a:p>
          <a:p>
            <a:pPr lvl="2"/>
            <a:r>
              <a:rPr lang="en-US" dirty="0" err="1" smtClean="0"/>
              <a:t>GroupUpdateService</a:t>
            </a:r>
            <a:endParaRPr lang="en-US" dirty="0" smtClean="0"/>
          </a:p>
          <a:p>
            <a:pPr lvl="2"/>
            <a:r>
              <a:rPr lang="en-US" dirty="0" err="1" smtClean="0"/>
              <a:t>IdentityService</a:t>
            </a:r>
            <a:endParaRPr lang="en-US" dirty="0" smtClean="0"/>
          </a:p>
          <a:p>
            <a:endParaRPr lang="en-US" dirty="0" smtClean="0"/>
          </a:p>
          <a:p>
            <a:endParaRPr lang="en-US" dirty="0" smtClean="0"/>
          </a:p>
          <a:p>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03" name="Rectangle 5"/>
          <p:cNvSpPr>
            <a:spLocks noGrp="1" noChangeArrowheads="1"/>
          </p:cNvSpPr>
          <p:nvPr>
            <p:ph type="title"/>
          </p:nvPr>
        </p:nvSpPr>
        <p:spPr/>
        <p:txBody>
          <a:bodyPr/>
          <a:lstStyle/>
          <a:p>
            <a:r>
              <a:rPr lang="en-US" dirty="0" smtClean="0"/>
              <a:t>Installation</a:t>
            </a:r>
            <a:endParaRPr lang="en-US" dirty="0"/>
          </a:p>
        </p:txBody>
      </p:sp>
      <p:sp>
        <p:nvSpPr>
          <p:cNvPr id="55304" name="Rectangle 6"/>
          <p:cNvSpPr>
            <a:spLocks noGrp="1" noChangeArrowheads="1"/>
          </p:cNvSpPr>
          <p:nvPr>
            <p:ph type="body" idx="1"/>
          </p:nvPr>
        </p:nvSpPr>
        <p:spPr/>
        <p:txBody>
          <a:bodyPr/>
          <a:lstStyle/>
          <a:p>
            <a:r>
              <a:rPr lang="en-US" dirty="0" err="1" smtClean="0"/>
              <a:t>grouperClient.jar</a:t>
            </a:r>
            <a:endParaRPr lang="en-US" dirty="0" smtClean="0"/>
          </a:p>
          <a:p>
            <a:r>
              <a:rPr lang="en-US" dirty="0" err="1" smtClean="0"/>
              <a:t>grouperKimConnector.jar</a:t>
            </a:r>
            <a:endParaRPr lang="en-US" dirty="0" smtClean="0"/>
          </a:p>
          <a:p>
            <a:r>
              <a:rPr lang="en-US" dirty="0" err="1" smtClean="0"/>
              <a:t>grouper.client.properties</a:t>
            </a:r>
            <a:endParaRPr lang="en-US" dirty="0" smtClean="0"/>
          </a:p>
          <a:p>
            <a:r>
              <a:rPr lang="en-US" dirty="0" smtClean="0"/>
              <a:t>Override </a:t>
            </a:r>
            <a:r>
              <a:rPr lang="en-US" dirty="0" err="1" smtClean="0"/>
              <a:t>kimGroupService</a:t>
            </a:r>
            <a:r>
              <a:rPr lang="en-US" dirty="0" smtClean="0"/>
              <a:t> and </a:t>
            </a:r>
            <a:r>
              <a:rPr lang="en-US" dirty="0" err="1" smtClean="0"/>
              <a:t>kimIdentityService</a:t>
            </a:r>
            <a:endParaRPr lang="en-US" dirty="0" smtClean="0"/>
          </a:p>
          <a:p>
            <a:endParaRPr lang="en-US" dirty="0"/>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7" name="Rectangle 5"/>
          <p:cNvSpPr>
            <a:spLocks noGrp="1" noChangeArrowheads="1"/>
          </p:cNvSpPr>
          <p:nvPr>
            <p:ph type="title"/>
          </p:nvPr>
        </p:nvSpPr>
        <p:spPr/>
        <p:txBody>
          <a:bodyPr/>
          <a:lstStyle/>
          <a:p>
            <a:r>
              <a:rPr lang="en-US" dirty="0" smtClean="0"/>
              <a:t>How to override a KIM service</a:t>
            </a:r>
            <a:endParaRPr lang="en-US" dirty="0"/>
          </a:p>
        </p:txBody>
      </p:sp>
      <p:sp>
        <p:nvSpPr>
          <p:cNvPr id="56328" name="Rectangle 6"/>
          <p:cNvSpPr>
            <a:spLocks noGrp="1" noChangeArrowheads="1"/>
          </p:cNvSpPr>
          <p:nvPr>
            <p:ph type="body" idx="1"/>
          </p:nvPr>
        </p:nvSpPr>
        <p:spPr/>
        <p:txBody>
          <a:bodyPr>
            <a:normAutofit/>
          </a:bodyPr>
          <a:lstStyle/>
          <a:p>
            <a:pPr>
              <a:buNone/>
            </a:pPr>
            <a:r>
              <a:rPr lang="en-US" dirty="0" smtClean="0"/>
              <a:t>&lt;beans </a:t>
            </a:r>
            <a:r>
              <a:rPr lang="en-US" dirty="0" err="1" smtClean="0"/>
              <a:t>xmlns</a:t>
            </a:r>
            <a:r>
              <a:rPr lang="en-US" dirty="0" smtClean="0"/>
              <a:t>=http://</a:t>
            </a:r>
            <a:r>
              <a:rPr lang="en-US" dirty="0" err="1" smtClean="0"/>
              <a:t>www.springframework.org</a:t>
            </a:r>
            <a:r>
              <a:rPr lang="en-US" dirty="0" smtClean="0"/>
              <a:t>/schema/beans</a:t>
            </a:r>
          </a:p>
          <a:p>
            <a:pPr>
              <a:buNone/>
            </a:pPr>
            <a:r>
              <a:rPr lang="en-US" dirty="0" smtClean="0"/>
              <a:t>      …</a:t>
            </a:r>
          </a:p>
          <a:p>
            <a:pPr>
              <a:buNone/>
            </a:pPr>
            <a:r>
              <a:rPr lang="en-US" dirty="0" smtClean="0"/>
              <a:t>    &lt;bean id="</a:t>
            </a:r>
            <a:r>
              <a:rPr lang="en-US" dirty="0" err="1" smtClean="0"/>
              <a:t>kimGroupService</a:t>
            </a:r>
            <a:r>
              <a:rPr lang="en-US" dirty="0" smtClean="0"/>
              <a:t>" class="edu.internet2.middleware.grouperKimConnector.group.GrouperKimGroupServiceImpl"/&gt; </a:t>
            </a:r>
          </a:p>
          <a:p>
            <a:pPr>
              <a:buNone/>
            </a:pPr>
            <a:r>
              <a:rPr lang="en-US" dirty="0" smtClean="0"/>
              <a:t>&lt;/beans&gt; </a:t>
            </a:r>
            <a:endParaRPr lang="en-US" dirty="0"/>
          </a:p>
        </p:txBody>
      </p:sp>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51" name="Rectangle 5"/>
          <p:cNvSpPr>
            <a:spLocks noGrp="1" noChangeArrowheads="1"/>
          </p:cNvSpPr>
          <p:nvPr>
            <p:ph type="title"/>
          </p:nvPr>
        </p:nvSpPr>
        <p:spPr/>
        <p:txBody>
          <a:bodyPr/>
          <a:lstStyle/>
          <a:p>
            <a:r>
              <a:rPr lang="en-US" dirty="0" smtClean="0"/>
              <a:t>KIM integration with</a:t>
            </a:r>
            <a:endParaRPr lang="en-US" dirty="0"/>
          </a:p>
        </p:txBody>
      </p:sp>
      <p:sp>
        <p:nvSpPr>
          <p:cNvPr id="57352" name="Rectangle 6"/>
          <p:cNvSpPr>
            <a:spLocks noGrp="1" noChangeArrowheads="1"/>
          </p:cNvSpPr>
          <p:nvPr>
            <p:ph type="body" idx="1"/>
          </p:nvPr>
        </p:nvSpPr>
        <p:spPr>
          <a:xfrm>
            <a:off x="457200" y="1600200"/>
            <a:ext cx="8229600" cy="4973662"/>
          </a:xfrm>
        </p:spPr>
        <p:txBody>
          <a:bodyPr>
            <a:normAutofit fontScale="92500" lnSpcReduction="20000"/>
          </a:bodyPr>
          <a:lstStyle/>
          <a:p>
            <a:r>
              <a:rPr lang="en-US" dirty="0" smtClean="0"/>
              <a:t>Recall…</a:t>
            </a:r>
          </a:p>
          <a:p>
            <a:pPr lvl="1"/>
            <a:r>
              <a:rPr lang="en-US" dirty="0" smtClean="0"/>
              <a:t>Earlier we stated that KIM is NOT an identity aggregator or provisioning tool</a:t>
            </a:r>
          </a:p>
          <a:p>
            <a:pPr lvl="1"/>
            <a:r>
              <a:rPr lang="en-US" dirty="0" smtClean="0"/>
              <a:t>However, Microsoft Identity Lifecycle Manager (ILM) has this functionality</a:t>
            </a:r>
          </a:p>
          <a:p>
            <a:r>
              <a:rPr lang="en-US" dirty="0" smtClean="0"/>
              <a:t>Current branding of this tool is Forefront Identity Manager</a:t>
            </a:r>
          </a:p>
          <a:p>
            <a:r>
              <a:rPr lang="en-US" dirty="0" smtClean="0"/>
              <a:t>Indiana University has used this tool as part of it’s </a:t>
            </a:r>
            <a:r>
              <a:rPr lang="en-US" dirty="0" err="1" smtClean="0"/>
              <a:t>Kuali</a:t>
            </a:r>
            <a:r>
              <a:rPr lang="en-US" dirty="0" smtClean="0"/>
              <a:t> Identity Management implementation</a:t>
            </a:r>
          </a:p>
          <a:p>
            <a:r>
              <a:rPr lang="en-US" dirty="0" smtClean="0"/>
              <a:t>Essentially synchronizes identities from multiple sources into our KIM database</a:t>
            </a:r>
          </a:p>
          <a:p>
            <a:r>
              <a:rPr lang="en-US" dirty="0" smtClean="0"/>
              <a:t>Will talk about this more in the IU case study</a:t>
            </a:r>
            <a:endParaRPr lang="en-US" dirty="0"/>
          </a:p>
        </p:txBody>
      </p:sp>
      <p:pic>
        <p:nvPicPr>
          <p:cNvPr id="11" name="Picture 10" descr="logo-indentitylifecycle.png"/>
          <p:cNvPicPr>
            <a:picLocks noChangeAspect="1"/>
          </p:cNvPicPr>
          <p:nvPr/>
        </p:nvPicPr>
        <p:blipFill>
          <a:blip r:embed="rId3"/>
          <a:stretch>
            <a:fillRect/>
          </a:stretch>
        </p:blipFill>
        <p:spPr>
          <a:xfrm>
            <a:off x="4267200" y="381000"/>
            <a:ext cx="1790700" cy="666750"/>
          </a:xfrm>
          <a:prstGeom prst="rect">
            <a:avLst/>
          </a:prstGeom>
          <a:ln>
            <a:solidFill>
              <a:schemeClr val="tx1">
                <a:lumMod val="50000"/>
                <a:lumOff val="50000"/>
              </a:schemeClr>
            </a:solidFill>
          </a:ln>
        </p:spPr>
      </p:pic>
      <p:pic>
        <p:nvPicPr>
          <p:cNvPr id="5" name="Picture 4">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11" name="Rectangle 5"/>
          <p:cNvSpPr>
            <a:spLocks noGrp="1" noChangeArrowheads="1"/>
          </p:cNvSpPr>
          <p:nvPr>
            <p:ph type="title"/>
          </p:nvPr>
        </p:nvSpPr>
        <p:spPr/>
        <p:txBody>
          <a:bodyPr/>
          <a:lstStyle/>
          <a:p>
            <a:pPr eaLnBrk="1" hangingPunct="1"/>
            <a:r>
              <a:rPr lang="en-US" dirty="0"/>
              <a:t>Case Studies</a:t>
            </a:r>
          </a:p>
        </p:txBody>
      </p:sp>
      <p:sp>
        <p:nvSpPr>
          <p:cNvPr id="251912" name="Rectangle 6"/>
          <p:cNvSpPr>
            <a:spLocks noGrp="1" noChangeArrowheads="1"/>
          </p:cNvSpPr>
          <p:nvPr>
            <p:ph idx="1"/>
          </p:nvPr>
        </p:nvSpPr>
        <p:spPr/>
        <p:txBody>
          <a:bodyPr/>
          <a:lstStyle/>
          <a:p>
            <a:pPr eaLnBrk="1" hangingPunct="1"/>
            <a:r>
              <a:rPr lang="en-US" dirty="0"/>
              <a:t>Indiana </a:t>
            </a:r>
            <a:r>
              <a:rPr lang="en-US" dirty="0" smtClean="0"/>
              <a:t>University</a:t>
            </a:r>
          </a:p>
          <a:p>
            <a:pPr eaLnBrk="1" hangingPunct="1"/>
            <a:r>
              <a:rPr lang="en-US" dirty="0" smtClean="0"/>
              <a:t>University of Maryland</a:t>
            </a:r>
          </a:p>
          <a:p>
            <a:pPr eaLnBrk="1" hangingPunct="1"/>
            <a:r>
              <a:rPr lang="en-US" dirty="0"/>
              <a:t>Colorado State University</a:t>
            </a:r>
          </a:p>
          <a:p>
            <a:pPr eaLnBrk="1" hangingPunct="1"/>
            <a:r>
              <a:rPr lang="en-US" dirty="0"/>
              <a:t>San Joaquin Delta College</a:t>
            </a:r>
          </a:p>
          <a:p>
            <a:pPr eaLnBrk="1" hangingPunct="1"/>
            <a:r>
              <a:rPr lang="en-US" dirty="0"/>
              <a:t>University of </a:t>
            </a:r>
            <a:r>
              <a:rPr lang="en-US" dirty="0" smtClean="0"/>
              <a:t>Arizona</a:t>
            </a:r>
          </a:p>
          <a:p>
            <a:pPr eaLnBrk="1" hangingPunct="1"/>
            <a:r>
              <a:rPr lang="en-US" dirty="0" smtClean="0"/>
              <a:t>University </a:t>
            </a:r>
            <a:r>
              <a:rPr lang="en-US" smtClean="0"/>
              <a:t>of Washington</a:t>
            </a:r>
            <a:endParaRPr lang="en-US" dirty="0"/>
          </a:p>
        </p:txBody>
      </p:sp>
      <p:sp>
        <p:nvSpPr>
          <p:cNvPr id="251906" name="Slide Number Placeholder 3"/>
          <p:cNvSpPr>
            <a:spLocks noGrp="1"/>
          </p:cNvSpPr>
          <p:nvPr>
            <p:ph type="sldNum" sz="quarter" idx="12"/>
          </p:nvPr>
        </p:nvSpPr>
        <p:spPr>
          <a:noFill/>
        </p:spPr>
        <p:txBody>
          <a:bodyPr/>
          <a:lstStyle/>
          <a:p>
            <a:fld id="{81DEDE67-956C-424C-9BEF-B19A57660E35}" type="slidenum">
              <a:rPr lang="en-US">
                <a:latin typeface="Calibri" charset="0"/>
                <a:ea typeface="Calibri" charset="0"/>
                <a:cs typeface="Calibri" charset="0"/>
                <a:sym typeface="Calibri" charset="0"/>
              </a:rPr>
              <a:pPr/>
              <a:t>94</a:t>
            </a:fld>
            <a:endParaRPr lang="en-US">
              <a:latin typeface="Calibri" charset="0"/>
              <a:ea typeface="Calibri" charset="0"/>
              <a:cs typeface="Calibri" charset="0"/>
              <a:sym typeface="Calibri" charset="0"/>
            </a:endParaRPr>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5" name="Title 2"/>
          <p:cNvSpPr>
            <a:spLocks noGrp="1"/>
          </p:cNvSpPr>
          <p:nvPr>
            <p:ph type="title"/>
          </p:nvPr>
        </p:nvSpPr>
        <p:spPr/>
        <p:txBody>
          <a:bodyPr/>
          <a:lstStyle/>
          <a:p>
            <a:pPr eaLnBrk="1" hangingPunct="1"/>
            <a:r>
              <a:rPr lang="en-US"/>
              <a:t>Case Study: Indiana University</a:t>
            </a:r>
          </a:p>
        </p:txBody>
      </p:sp>
      <p:pic>
        <p:nvPicPr>
          <p:cNvPr id="253956" name="Picture 3" descr="Picture 33.png"/>
          <p:cNvPicPr>
            <a:picLocks noChangeAspect="1"/>
          </p:cNvPicPr>
          <p:nvPr/>
        </p:nvPicPr>
        <p:blipFill>
          <a:blip r:embed="rId2"/>
          <a:srcRect/>
          <a:stretch>
            <a:fillRect/>
          </a:stretch>
        </p:blipFill>
        <p:spPr bwMode="auto">
          <a:xfrm>
            <a:off x="3352800" y="2743200"/>
            <a:ext cx="2452688" cy="2209800"/>
          </a:xfrm>
          <a:prstGeom prst="rect">
            <a:avLst/>
          </a:prstGeom>
          <a:noFill/>
          <a:ln w="9525">
            <a:noFill/>
            <a:miter lim="800000"/>
            <a:headEnd/>
            <a:tailEnd/>
          </a:ln>
        </p:spPr>
      </p:pic>
      <p:pic>
        <p:nvPicPr>
          <p:cNvPr id="4" name="Picture 3">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83" name="Rectangle 5"/>
          <p:cNvSpPr>
            <a:spLocks noGrp="1" noChangeArrowheads="1"/>
          </p:cNvSpPr>
          <p:nvPr>
            <p:ph type="title"/>
          </p:nvPr>
        </p:nvSpPr>
        <p:spPr/>
        <p:txBody>
          <a:bodyPr/>
          <a:lstStyle/>
          <a:p>
            <a:pPr eaLnBrk="1" hangingPunct="1"/>
            <a:r>
              <a:rPr lang="en-US"/>
              <a:t>Indiana University</a:t>
            </a:r>
          </a:p>
        </p:txBody>
      </p:sp>
      <p:sp>
        <p:nvSpPr>
          <p:cNvPr id="254984" name="Rectangle 6"/>
          <p:cNvSpPr>
            <a:spLocks noGrp="1" noChangeArrowheads="1"/>
          </p:cNvSpPr>
          <p:nvPr>
            <p:ph idx="1"/>
          </p:nvPr>
        </p:nvSpPr>
        <p:spPr>
          <a:xfrm>
            <a:off x="457200" y="1600200"/>
            <a:ext cx="8229600" cy="4760225"/>
          </a:xfrm>
        </p:spPr>
        <p:txBody>
          <a:bodyPr>
            <a:normAutofit/>
          </a:bodyPr>
          <a:lstStyle/>
          <a:p>
            <a:pPr eaLnBrk="1" hangingPunct="1"/>
            <a:r>
              <a:rPr lang="en-US" sz="2800" dirty="0" smtClean="0"/>
              <a:t>Implemented Rice 1.0.1.1 in May 2010</a:t>
            </a:r>
          </a:p>
          <a:p>
            <a:pPr eaLnBrk="1" hangingPunct="1"/>
            <a:r>
              <a:rPr lang="en-US" sz="2800" dirty="0" err="1" smtClean="0"/>
              <a:t>Kuali</a:t>
            </a:r>
            <a:r>
              <a:rPr lang="en-US" sz="2800" dirty="0" smtClean="0"/>
              <a:t> Financial System - partial implementation – May 2010</a:t>
            </a:r>
          </a:p>
          <a:p>
            <a:pPr eaLnBrk="1" hangingPunct="1"/>
            <a:r>
              <a:rPr lang="en-US" sz="2800" dirty="0" smtClean="0"/>
              <a:t>Implementation of </a:t>
            </a:r>
            <a:r>
              <a:rPr lang="en-US" sz="2800" dirty="0"/>
              <a:t>KIM includes a hybrid of data loading into KIM database tables and service overrides</a:t>
            </a:r>
          </a:p>
          <a:p>
            <a:pPr eaLnBrk="1" hangingPunct="1"/>
            <a:r>
              <a:rPr lang="en-US" sz="2800" dirty="0"/>
              <a:t>KIM</a:t>
            </a:r>
            <a:r>
              <a:rPr lang="en-US" sz="2800" dirty="0" smtClean="0"/>
              <a:t> provides </a:t>
            </a:r>
            <a:r>
              <a:rPr lang="en-US" sz="2800" dirty="0"/>
              <a:t>the primary</a:t>
            </a:r>
            <a:r>
              <a:rPr lang="en-US" sz="2800" dirty="0" smtClean="0"/>
              <a:t> </a:t>
            </a:r>
            <a:r>
              <a:rPr lang="en-US" sz="2800" dirty="0" err="1" smtClean="0"/>
              <a:t>IdM</a:t>
            </a:r>
            <a:r>
              <a:rPr lang="en-US" sz="2800" dirty="0" smtClean="0"/>
              <a:t> services for </a:t>
            </a:r>
            <a:r>
              <a:rPr lang="en-US" sz="2800" dirty="0"/>
              <a:t>many of our enterprise software applications</a:t>
            </a:r>
          </a:p>
        </p:txBody>
      </p:sp>
      <p:sp>
        <p:nvSpPr>
          <p:cNvPr id="254978" name="Slide Number Placeholder 3"/>
          <p:cNvSpPr>
            <a:spLocks noGrp="1"/>
          </p:cNvSpPr>
          <p:nvPr>
            <p:ph type="sldNum" sz="quarter" idx="12"/>
          </p:nvPr>
        </p:nvSpPr>
        <p:spPr>
          <a:noFill/>
        </p:spPr>
        <p:txBody>
          <a:bodyPr/>
          <a:lstStyle/>
          <a:p>
            <a:fld id="{33365F63-FB22-3249-A307-F815A782280A}" type="slidenum">
              <a:rPr lang="en-US">
                <a:latin typeface="Calibri" charset="0"/>
                <a:ea typeface="Calibri" charset="0"/>
                <a:cs typeface="Calibri" charset="0"/>
                <a:sym typeface="Calibri" charset="0"/>
              </a:rPr>
              <a:pPr/>
              <a:t>96</a:t>
            </a:fld>
            <a:endParaRPr lang="en-US">
              <a:latin typeface="Calibri" charset="0"/>
              <a:ea typeface="Calibri" charset="0"/>
              <a:cs typeface="Calibri" charset="0"/>
              <a:sym typeface="Calibri" charset="0"/>
            </a:endParaRPr>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31" name="Rectangle 5"/>
          <p:cNvSpPr>
            <a:spLocks noGrp="1" noChangeArrowheads="1"/>
          </p:cNvSpPr>
          <p:nvPr>
            <p:ph type="title"/>
          </p:nvPr>
        </p:nvSpPr>
        <p:spPr/>
        <p:txBody>
          <a:bodyPr/>
          <a:lstStyle/>
          <a:p>
            <a:pPr eaLnBrk="1" hangingPunct="1"/>
            <a:r>
              <a:rPr lang="en-US" sz="4000" dirty="0"/>
              <a:t>Identity Data</a:t>
            </a:r>
          </a:p>
        </p:txBody>
      </p:sp>
      <p:sp>
        <p:nvSpPr>
          <p:cNvPr id="257032" name="Rectangle 6"/>
          <p:cNvSpPr>
            <a:spLocks noGrp="1" noChangeArrowheads="1"/>
          </p:cNvSpPr>
          <p:nvPr>
            <p:ph idx="1"/>
          </p:nvPr>
        </p:nvSpPr>
        <p:spPr>
          <a:xfrm>
            <a:off x="457200" y="1600200"/>
            <a:ext cx="8229600" cy="4770897"/>
          </a:xfrm>
        </p:spPr>
        <p:txBody>
          <a:bodyPr>
            <a:normAutofit/>
          </a:bodyPr>
          <a:lstStyle/>
          <a:p>
            <a:pPr eaLnBrk="1" hangingPunct="1"/>
            <a:r>
              <a:rPr lang="en-US" sz="2400" dirty="0"/>
              <a:t>Indiana University uses a tool from Microsoft called Identity Lifecycle Management (ILM)</a:t>
            </a:r>
          </a:p>
          <a:p>
            <a:pPr eaLnBrk="1" hangingPunct="1"/>
            <a:r>
              <a:rPr lang="en-US" sz="2400" dirty="0"/>
              <a:t>ILM aggregates identity data from various sources – HR</a:t>
            </a:r>
            <a:r>
              <a:rPr lang="en-US" sz="2400"/>
              <a:t>, </a:t>
            </a:r>
            <a:r>
              <a:rPr lang="en-US" sz="2400" smtClean="0"/>
              <a:t>PeopleSoft</a:t>
            </a:r>
            <a:r>
              <a:rPr lang="en-US" sz="2400" dirty="0"/>
              <a:t>, etc.</a:t>
            </a:r>
          </a:p>
          <a:p>
            <a:pPr eaLnBrk="1" hangingPunct="1"/>
            <a:r>
              <a:rPr lang="en-US" sz="2400" dirty="0"/>
              <a:t>It can then feed that data in close to real time to other systems</a:t>
            </a:r>
          </a:p>
          <a:p>
            <a:pPr eaLnBrk="1" hangingPunct="1"/>
            <a:r>
              <a:rPr lang="en-US" sz="2400" dirty="0"/>
              <a:t>At IU, </a:t>
            </a:r>
            <a:r>
              <a:rPr lang="en-US" sz="2400" dirty="0" err="1" smtClean="0"/>
              <a:t>Kuali</a:t>
            </a:r>
            <a:r>
              <a:rPr lang="en-US" sz="2400" dirty="0" smtClean="0"/>
              <a:t> Identity Management is </a:t>
            </a:r>
            <a:r>
              <a:rPr lang="en-US" sz="2400" dirty="0"/>
              <a:t>one of those systems</a:t>
            </a:r>
          </a:p>
          <a:p>
            <a:pPr eaLnBrk="1" hangingPunct="1"/>
            <a:r>
              <a:rPr lang="en-US" sz="2400" dirty="0"/>
              <a:t>Built a web service that sits on top of KIM that implements CRUD operations for identity data</a:t>
            </a:r>
          </a:p>
        </p:txBody>
      </p:sp>
      <p:sp>
        <p:nvSpPr>
          <p:cNvPr id="257026" name="Slide Number Placeholder 3"/>
          <p:cNvSpPr>
            <a:spLocks noGrp="1"/>
          </p:cNvSpPr>
          <p:nvPr>
            <p:ph type="sldNum" sz="quarter" idx="12"/>
          </p:nvPr>
        </p:nvSpPr>
        <p:spPr>
          <a:noFill/>
        </p:spPr>
        <p:txBody>
          <a:bodyPr/>
          <a:lstStyle/>
          <a:p>
            <a:fld id="{B17CD0D0-D0D3-9549-A8B6-614986A848FB}" type="slidenum">
              <a:rPr lang="en-US">
                <a:latin typeface="Calibri" charset="0"/>
                <a:ea typeface="Calibri" charset="0"/>
                <a:cs typeface="Calibri" charset="0"/>
                <a:sym typeface="Calibri" charset="0"/>
              </a:rPr>
              <a:pPr/>
              <a:t>97</a:t>
            </a:fld>
            <a:endParaRPr lang="en-US">
              <a:latin typeface="Calibri" charset="0"/>
              <a:ea typeface="Calibri" charset="0"/>
              <a:cs typeface="Calibri" charset="0"/>
              <a:sym typeface="Calibri" charset="0"/>
            </a:endParaRPr>
          </a:p>
        </p:txBody>
      </p:sp>
      <p:sp>
        <p:nvSpPr>
          <p:cNvPr id="9" name="Rectangle 5"/>
          <p:cNvSpPr txBox="1">
            <a:spLocks noChangeArrowheads="1"/>
          </p:cNvSpPr>
          <p:nvPr/>
        </p:nvSpPr>
        <p:spPr bwMode="auto">
          <a:xfrm>
            <a:off x="457200" y="153988"/>
            <a:ext cx="8229600" cy="1141412"/>
          </a:xfrm>
          <a:prstGeom prst="rect">
            <a:avLst/>
          </a:prstGeom>
          <a:noFill/>
          <a:ln w="12700">
            <a:noFill/>
            <a:miter lim="800000"/>
            <a:headEnd/>
            <a:tailEnd/>
          </a:ln>
          <a:effectLst/>
        </p:spPr>
        <p:txBody>
          <a:bodyPr lIns="38100" tIns="38100" rIns="38100" bIns="38100" anchor="ctr"/>
          <a:lstStyle/>
          <a:p>
            <a:pPr algn="l">
              <a:defRPr/>
            </a:pPr>
            <a:endParaRPr lang="en-US" sz="4400" kern="0" dirty="0">
              <a:solidFill>
                <a:srgbClr val="953734"/>
              </a:solidFill>
              <a:latin typeface="+mj-lt"/>
              <a:ea typeface="+mj-ea"/>
              <a:cs typeface="+mj-cs"/>
              <a:sym typeface="Calibri" charset="0"/>
            </a:endParaRPr>
          </a:p>
        </p:txBody>
      </p:sp>
      <p:pic>
        <p:nvPicPr>
          <p:cNvPr id="6" name="Picture 5">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9" name="Rectangle 5"/>
          <p:cNvSpPr>
            <a:spLocks noGrp="1" noChangeArrowheads="1"/>
          </p:cNvSpPr>
          <p:nvPr>
            <p:ph type="title"/>
          </p:nvPr>
        </p:nvSpPr>
        <p:spPr/>
        <p:txBody>
          <a:bodyPr/>
          <a:lstStyle/>
          <a:p>
            <a:pPr eaLnBrk="1" hangingPunct="1"/>
            <a:r>
              <a:rPr lang="en-US" sz="4000" dirty="0"/>
              <a:t>ILM-KIM Architecture</a:t>
            </a:r>
          </a:p>
        </p:txBody>
      </p:sp>
      <p:sp>
        <p:nvSpPr>
          <p:cNvPr id="259074" name="Slide Number Placeholder 3"/>
          <p:cNvSpPr>
            <a:spLocks noGrp="1"/>
          </p:cNvSpPr>
          <p:nvPr>
            <p:ph type="sldNum" sz="quarter" idx="12"/>
          </p:nvPr>
        </p:nvSpPr>
        <p:spPr>
          <a:noFill/>
        </p:spPr>
        <p:txBody>
          <a:bodyPr/>
          <a:lstStyle/>
          <a:p>
            <a:fld id="{FE3C0EA0-6F09-5047-84FA-944AE417463B}" type="slidenum">
              <a:rPr lang="en-US">
                <a:latin typeface="Calibri" charset="0"/>
                <a:ea typeface="Calibri" charset="0"/>
                <a:cs typeface="Calibri" charset="0"/>
                <a:sym typeface="Calibri" charset="0"/>
              </a:rPr>
              <a:pPr/>
              <a:t>98</a:t>
            </a:fld>
            <a:endParaRPr lang="en-US">
              <a:latin typeface="Calibri" charset="0"/>
              <a:ea typeface="Calibri" charset="0"/>
              <a:cs typeface="Calibri" charset="0"/>
              <a:sym typeface="Calibri" charset="0"/>
            </a:endParaRPr>
          </a:p>
        </p:txBody>
      </p:sp>
      <p:sp>
        <p:nvSpPr>
          <p:cNvPr id="11" name="Rectangle 5"/>
          <p:cNvSpPr txBox="1">
            <a:spLocks noChangeArrowheads="1"/>
          </p:cNvSpPr>
          <p:nvPr/>
        </p:nvSpPr>
        <p:spPr bwMode="auto">
          <a:xfrm>
            <a:off x="457200" y="153988"/>
            <a:ext cx="8229600" cy="1141412"/>
          </a:xfrm>
          <a:prstGeom prst="rect">
            <a:avLst/>
          </a:prstGeom>
          <a:noFill/>
          <a:ln w="12700">
            <a:noFill/>
            <a:miter lim="800000"/>
            <a:headEnd/>
            <a:tailEnd/>
          </a:ln>
          <a:effectLst/>
        </p:spPr>
        <p:txBody>
          <a:bodyPr lIns="38100" tIns="38100" rIns="38100" bIns="38100" anchor="ctr"/>
          <a:lstStyle/>
          <a:p>
            <a:pPr algn="l">
              <a:defRPr/>
            </a:pPr>
            <a:endParaRPr lang="en-US" sz="4400" kern="0" dirty="0">
              <a:solidFill>
                <a:srgbClr val="953734"/>
              </a:solidFill>
              <a:latin typeface="+mj-lt"/>
              <a:ea typeface="+mj-ea"/>
              <a:cs typeface="+mj-cs"/>
              <a:sym typeface="Calibri" charset="0"/>
            </a:endParaRPr>
          </a:p>
        </p:txBody>
      </p:sp>
      <p:pic>
        <p:nvPicPr>
          <p:cNvPr id="6" name="Picture 5" descr="Screen shot 2010-10-07 at 11.21.11 PM.png"/>
          <p:cNvPicPr>
            <a:picLocks noChangeAspect="1"/>
          </p:cNvPicPr>
          <p:nvPr/>
        </p:nvPicPr>
        <p:blipFill>
          <a:blip r:embed="rId3"/>
          <a:stretch>
            <a:fillRect/>
          </a:stretch>
        </p:blipFill>
        <p:spPr>
          <a:xfrm>
            <a:off x="309514" y="2038563"/>
            <a:ext cx="8506295" cy="3718681"/>
          </a:xfrm>
          <a:prstGeom prst="rect">
            <a:avLst/>
          </a:prstGeom>
        </p:spPr>
      </p:pic>
      <p:pic>
        <p:nvPicPr>
          <p:cNvPr id="7" name="Picture 6">
            <a:hlinkClick r:id="rId4"/>
          </p:cNvPr>
          <p:cNvPicPr>
            <a:picLocks noChangeAspect="1"/>
          </p:cNvPicPr>
          <p:nvPr/>
        </p:nvPicPr>
        <p:blipFill>
          <a:blip r:embed="rId5"/>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7" name="Rectangle 5"/>
          <p:cNvSpPr>
            <a:spLocks noGrp="1" noChangeArrowheads="1"/>
          </p:cNvSpPr>
          <p:nvPr>
            <p:ph type="title"/>
          </p:nvPr>
        </p:nvSpPr>
        <p:spPr/>
        <p:txBody>
          <a:bodyPr/>
          <a:lstStyle/>
          <a:p>
            <a:pPr eaLnBrk="1" hangingPunct="1"/>
            <a:r>
              <a:rPr lang="en-US" sz="4000" dirty="0"/>
              <a:t>Principal ID and Principal Name</a:t>
            </a:r>
          </a:p>
        </p:txBody>
      </p:sp>
      <p:sp>
        <p:nvSpPr>
          <p:cNvPr id="261128" name="Rectangle 6"/>
          <p:cNvSpPr>
            <a:spLocks noGrp="1" noChangeArrowheads="1"/>
          </p:cNvSpPr>
          <p:nvPr>
            <p:ph idx="1"/>
          </p:nvPr>
        </p:nvSpPr>
        <p:spPr/>
        <p:txBody>
          <a:bodyPr>
            <a:normAutofit/>
          </a:bodyPr>
          <a:lstStyle/>
          <a:p>
            <a:pPr eaLnBrk="1" hangingPunct="1"/>
            <a:r>
              <a:rPr lang="en-US" sz="3200" dirty="0"/>
              <a:t>In KIM the Principal ID must be unique across the implementation</a:t>
            </a:r>
          </a:p>
          <a:p>
            <a:pPr eaLnBrk="1" hangingPunct="1"/>
            <a:r>
              <a:rPr lang="en-US" sz="3200" dirty="0"/>
              <a:t>At IU we are using </a:t>
            </a:r>
            <a:r>
              <a:rPr lang="en-US" sz="3200" dirty="0" smtClean="0"/>
              <a:t>our </a:t>
            </a:r>
            <a:r>
              <a:rPr lang="en-US" sz="3200" dirty="0" err="1" smtClean="0"/>
              <a:t>Peoplesoft</a:t>
            </a:r>
            <a:r>
              <a:rPr lang="en-US" sz="3200" dirty="0" smtClean="0"/>
              <a:t> </a:t>
            </a:r>
            <a:r>
              <a:rPr lang="en-US" sz="3200" dirty="0"/>
              <a:t>“Employee ID” for both our principal and entity ids</a:t>
            </a:r>
          </a:p>
          <a:p>
            <a:pPr eaLnBrk="1" hangingPunct="1"/>
            <a:r>
              <a:rPr lang="en-US" sz="3200" dirty="0"/>
              <a:t>We are using the user’s “network id” for their principal name</a:t>
            </a:r>
          </a:p>
        </p:txBody>
      </p:sp>
      <p:sp>
        <p:nvSpPr>
          <p:cNvPr id="261122" name="Slide Number Placeholder 3"/>
          <p:cNvSpPr>
            <a:spLocks noGrp="1"/>
          </p:cNvSpPr>
          <p:nvPr>
            <p:ph type="sldNum" sz="quarter" idx="12"/>
          </p:nvPr>
        </p:nvSpPr>
        <p:spPr>
          <a:noFill/>
        </p:spPr>
        <p:txBody>
          <a:bodyPr/>
          <a:lstStyle/>
          <a:p>
            <a:fld id="{806CC3B5-0E36-D24E-9397-EEBC62D14F43}" type="slidenum">
              <a:rPr lang="en-US">
                <a:latin typeface="Calibri" charset="0"/>
                <a:ea typeface="Calibri" charset="0"/>
                <a:cs typeface="Calibri" charset="0"/>
                <a:sym typeface="Calibri" charset="0"/>
              </a:rPr>
              <a:pPr/>
              <a:t>99</a:t>
            </a:fld>
            <a:endParaRPr lang="en-US">
              <a:latin typeface="Calibri" charset="0"/>
              <a:ea typeface="Calibri" charset="0"/>
              <a:cs typeface="Calibri" charset="0"/>
              <a:sym typeface="Calibri" charset="0"/>
            </a:endParaRPr>
          </a:p>
        </p:txBody>
      </p:sp>
      <p:pic>
        <p:nvPicPr>
          <p:cNvPr id="5" name="Picture 4">
            <a:hlinkClick r:id="rId3"/>
          </p:cNvPr>
          <p:cNvPicPr>
            <a:picLocks noChangeAspect="1"/>
          </p:cNvPicPr>
          <p:nvPr/>
        </p:nvPicPr>
        <p:blipFill>
          <a:blip r:embed="rId4"/>
          <a:stretch>
            <a:fillRect/>
          </a:stretch>
        </p:blipFill>
        <p:spPr>
          <a:xfrm>
            <a:off x="1447800" y="6553200"/>
            <a:ext cx="1016000" cy="1905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ark template 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dark template 2.potx</Template>
  <TotalTime>4422</TotalTime>
  <Words>13817</Words>
  <Application>Microsoft Macintosh PowerPoint</Application>
  <PresentationFormat>On-screen Show (4:3)</PresentationFormat>
  <Paragraphs>1272</Paragraphs>
  <Slides>131</Slides>
  <Notes>101</Notes>
  <HiddenSlides>0</HiddenSlides>
  <MMClips>0</MMClips>
  <ScaleCrop>false</ScaleCrop>
  <HeadingPairs>
    <vt:vector size="4" baseType="variant">
      <vt:variant>
        <vt:lpstr>Design Template</vt:lpstr>
      </vt:variant>
      <vt:variant>
        <vt:i4>2</vt:i4>
      </vt:variant>
      <vt:variant>
        <vt:lpstr>Slide Titles</vt:lpstr>
      </vt:variant>
      <vt:variant>
        <vt:i4>131</vt:i4>
      </vt:variant>
    </vt:vector>
  </HeadingPairs>
  <TitlesOfParts>
    <vt:vector size="133" baseType="lpstr">
      <vt:lpstr>dark template 2</vt:lpstr>
      <vt:lpstr>Office Theme</vt:lpstr>
      <vt:lpstr>Slide 1</vt:lpstr>
      <vt:lpstr>Welcome!  Outline for today’s session…</vt:lpstr>
      <vt:lpstr>What is KIM?</vt:lpstr>
      <vt:lpstr>What KIM is Not</vt:lpstr>
      <vt:lpstr>Motivations for the creation of KIM</vt:lpstr>
      <vt:lpstr>What we did not want</vt:lpstr>
      <vt:lpstr>What we did want</vt:lpstr>
      <vt:lpstr>Design Considerations</vt:lpstr>
      <vt:lpstr>KIM Terminology</vt:lpstr>
      <vt:lpstr>Namespace</vt:lpstr>
      <vt:lpstr>Entity</vt:lpstr>
      <vt:lpstr>Person</vt:lpstr>
      <vt:lpstr>Group</vt:lpstr>
      <vt:lpstr>Role</vt:lpstr>
      <vt:lpstr>Role</vt:lpstr>
      <vt:lpstr>Permission / Permission Template</vt:lpstr>
      <vt:lpstr>Responsibility / Responsibility Template</vt:lpstr>
      <vt:lpstr>End-User Functionality</vt:lpstr>
      <vt:lpstr>User Interface – We will look at</vt:lpstr>
      <vt:lpstr>Person Lookup</vt:lpstr>
      <vt:lpstr>Person Inquiry</vt:lpstr>
      <vt:lpstr>Person Inquiry - Membership</vt:lpstr>
      <vt:lpstr>Person Maintenance</vt:lpstr>
      <vt:lpstr>Group Lookup</vt:lpstr>
      <vt:lpstr>Group Inquiry</vt:lpstr>
      <vt:lpstr>Group Maintenance</vt:lpstr>
      <vt:lpstr>Role Lookup</vt:lpstr>
      <vt:lpstr>Role Inquiry – Simple Role</vt:lpstr>
      <vt:lpstr>Role Inquiry – Derived Role</vt:lpstr>
      <vt:lpstr>Role Maintenance</vt:lpstr>
      <vt:lpstr>Permission Lookup</vt:lpstr>
      <vt:lpstr>Permission Inquiry</vt:lpstr>
      <vt:lpstr>Permission Maintenance</vt:lpstr>
      <vt:lpstr>Recall the main components of KIM</vt:lpstr>
      <vt:lpstr>Main KIM Services</vt:lpstr>
      <vt:lpstr>Identity Service</vt:lpstr>
      <vt:lpstr>Identity Service</vt:lpstr>
      <vt:lpstr>Group Service</vt:lpstr>
      <vt:lpstr>Role Service</vt:lpstr>
      <vt:lpstr>Permission Service</vt:lpstr>
      <vt:lpstr>Permission Service</vt:lpstr>
      <vt:lpstr>Responsibility Service</vt:lpstr>
      <vt:lpstr>Additional KIM Services</vt:lpstr>
      <vt:lpstr>Kim “Types” and Type Services</vt:lpstr>
      <vt:lpstr>Support KIM Type Services</vt:lpstr>
      <vt:lpstr>Role Type Services</vt:lpstr>
      <vt:lpstr>Role Qualifier Matching</vt:lpstr>
      <vt:lpstr>Role Qualifier Matching</vt:lpstr>
      <vt:lpstr>Role Derivation</vt:lpstr>
      <vt:lpstr>Role Derivation</vt:lpstr>
      <vt:lpstr>Permission Type Service</vt:lpstr>
      <vt:lpstr>Authentication Service</vt:lpstr>
      <vt:lpstr>Identity Management Service</vt:lpstr>
      <vt:lpstr>Role Management Service</vt:lpstr>
      <vt:lpstr>Person Service</vt:lpstr>
      <vt:lpstr>Identity Archive Service</vt:lpstr>
      <vt:lpstr>KIM Service Architecture</vt:lpstr>
      <vt:lpstr>Intermission</vt:lpstr>
      <vt:lpstr>Implementation Options</vt:lpstr>
      <vt:lpstr>Out-of-the-box</vt:lpstr>
      <vt:lpstr>Data feeds into KIM database</vt:lpstr>
      <vt:lpstr>Service Customization</vt:lpstr>
      <vt:lpstr>KIM Services</vt:lpstr>
      <vt:lpstr>Hybrid Solutions</vt:lpstr>
      <vt:lpstr>Choosing the option that’s right for you!</vt:lpstr>
      <vt:lpstr>Integration with other IdM Solutions</vt:lpstr>
      <vt:lpstr>KIM Integration</vt:lpstr>
      <vt:lpstr>KIM Integration</vt:lpstr>
      <vt:lpstr>KIM integration with </vt:lpstr>
      <vt:lpstr>CAS – Server Integration</vt:lpstr>
      <vt:lpstr>CAS – Rice Client Integration</vt:lpstr>
      <vt:lpstr>CAS – Setup</vt:lpstr>
      <vt:lpstr>KIM integration with</vt:lpstr>
      <vt:lpstr>ADS – KIM Group Requirements</vt:lpstr>
      <vt:lpstr>ADS Group Integration – Implementation</vt:lpstr>
      <vt:lpstr>ADS Group Integration – GroupService</vt:lpstr>
      <vt:lpstr>  Integrating KIM with LDAP</vt:lpstr>
      <vt:lpstr>KIM with LDAP</vt:lpstr>
      <vt:lpstr>KIM with LDAP</vt:lpstr>
      <vt:lpstr>KIM with LDAP</vt:lpstr>
      <vt:lpstr>KIM with LDAP</vt:lpstr>
      <vt:lpstr>KIM with LDAP</vt:lpstr>
      <vt:lpstr>KIM integration with</vt:lpstr>
      <vt:lpstr>Federated Authentication</vt:lpstr>
      <vt:lpstr>Federated Authentication</vt:lpstr>
      <vt:lpstr>Federated Authentication</vt:lpstr>
      <vt:lpstr>        KIM as an Identity Provider</vt:lpstr>
      <vt:lpstr>Authorization Attributes</vt:lpstr>
      <vt:lpstr>KIM integration with</vt:lpstr>
      <vt:lpstr>Adapter Overview</vt:lpstr>
      <vt:lpstr>Installation</vt:lpstr>
      <vt:lpstr>How to override a KIM service</vt:lpstr>
      <vt:lpstr>KIM integration with</vt:lpstr>
      <vt:lpstr>Case Studies</vt:lpstr>
      <vt:lpstr>Case Study: Indiana University</vt:lpstr>
      <vt:lpstr>Indiana University</vt:lpstr>
      <vt:lpstr>Identity Data</vt:lpstr>
      <vt:lpstr>ILM-KIM Architecture</vt:lpstr>
      <vt:lpstr>Principal ID and Principal Name</vt:lpstr>
      <vt:lpstr>Historical Data</vt:lpstr>
      <vt:lpstr>Groups and Active Directory</vt:lpstr>
      <vt:lpstr>Authentication</vt:lpstr>
      <vt:lpstr>User Interfaces</vt:lpstr>
      <vt:lpstr>Future Plans</vt:lpstr>
      <vt:lpstr>Case Study: University of Maryland</vt:lpstr>
      <vt:lpstr>UMD KIM Implementation</vt:lpstr>
      <vt:lpstr>UMD Identity Data Source</vt:lpstr>
      <vt:lpstr>UMD Implementation</vt:lpstr>
      <vt:lpstr>UMD Data Mapping</vt:lpstr>
      <vt:lpstr>UMD Additional Institutional Data</vt:lpstr>
      <vt:lpstr>UMD Additional Rice Data</vt:lpstr>
      <vt:lpstr>UMD Person Lookup Modifications</vt:lpstr>
      <vt:lpstr>UMD Person Lookup Screen</vt:lpstr>
      <vt:lpstr>Case Study: Colorado State University</vt:lpstr>
      <vt:lpstr>Colorado State University</vt:lpstr>
      <vt:lpstr>Colorado State University</vt:lpstr>
      <vt:lpstr>Future Plans</vt:lpstr>
      <vt:lpstr>Case Study: San Joaquin Delta College</vt:lpstr>
      <vt:lpstr>San Joaquin Delta College</vt:lpstr>
      <vt:lpstr>Future Plans</vt:lpstr>
      <vt:lpstr>Case Study: The University of Arizona</vt:lpstr>
      <vt:lpstr>The University of Arizona</vt:lpstr>
      <vt:lpstr>Case Study: University of Washington</vt:lpstr>
      <vt:lpstr>The University of Washington</vt:lpstr>
      <vt:lpstr>The University of Washington</vt:lpstr>
      <vt:lpstr>The University of Washington</vt:lpstr>
      <vt:lpstr>LDAP Integration</vt:lpstr>
      <vt:lpstr>Roles and Groups Integration</vt:lpstr>
      <vt:lpstr>Workflow Integration</vt:lpstr>
      <vt:lpstr>Outcome and Future Plans</vt:lpstr>
      <vt:lpstr>Questions?</vt:lpstr>
    </vt:vector>
  </TitlesOfParts>
  <Company>The 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Zachary Naiman</dc:creator>
  <cp:lastModifiedBy>ewestfal</cp:lastModifiedBy>
  <cp:revision>249</cp:revision>
  <dcterms:created xsi:type="dcterms:W3CDTF">2010-10-12T16:37:13Z</dcterms:created>
  <dcterms:modified xsi:type="dcterms:W3CDTF">2010-10-12T18:03:24Z</dcterms:modified>
</cp:coreProperties>
</file>