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63" r:id="rId2"/>
    <p:sldId id="257" r:id="rId3"/>
    <p:sldId id="264" r:id="rId4"/>
    <p:sldId id="265" r:id="rId5"/>
    <p:sldId id="266" r:id="rId6"/>
    <p:sldId id="267" r:id="rId7"/>
    <p:sldId id="274" r:id="rId8"/>
    <p:sldId id="275" r:id="rId9"/>
    <p:sldId id="272" r:id="rId10"/>
    <p:sldId id="273" r:id="rId11"/>
    <p:sldId id="276" r:id="rId12"/>
    <p:sldId id="277" r:id="rId13"/>
    <p:sldId id="261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A90021"/>
    <a:srgbClr val="45811B"/>
    <a:srgbClr val="DDE8D5"/>
    <a:srgbClr val="FBC82B"/>
    <a:srgbClr val="7BA62B"/>
    <a:srgbClr val="8A8889"/>
    <a:srgbClr val="FD9712"/>
    <a:srgbClr val="006D9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21D09-11FB-470E-9F16-0E5B20D90AAA}" type="datetimeFigureOut">
              <a:rPr lang="en-US" smtClean="0"/>
              <a:pPr/>
              <a:t>9/30/2010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FBE18-AD04-44D1-81F4-ED985C8CC6B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DCA37B-0546-4943-92A2-B6D7F7BBA8E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AFBE18-AD04-44D1-81F4-ED985C8CC6B1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853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5" name="Picture 14" descr="09Conferencelogo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446338" y="990600"/>
            <a:ext cx="4373562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EDUCAUSEB&amp;W.jp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019550" y="6407150"/>
            <a:ext cx="1203325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12"/>
          <p:cNvGrpSpPr>
            <a:grpSpLocks noChangeAspect="1"/>
          </p:cNvGrpSpPr>
          <p:nvPr userDrawn="1"/>
        </p:nvGrpSpPr>
        <p:grpSpPr bwMode="auto">
          <a:xfrm>
            <a:off x="4173538" y="2717800"/>
            <a:ext cx="860425" cy="80963"/>
            <a:chOff x="546100" y="289687"/>
            <a:chExt cx="960374" cy="91313"/>
          </a:xfrm>
        </p:grpSpPr>
        <p:sp>
          <p:nvSpPr>
            <p:cNvPr id="8" name="Oval 7"/>
            <p:cNvSpPr>
              <a:spLocks noChangeAspect="1"/>
            </p:cNvSpPr>
            <p:nvPr userDrawn="1"/>
          </p:nvSpPr>
          <p:spPr bwMode="auto">
            <a:xfrm>
              <a:off x="546100" y="289687"/>
              <a:ext cx="92139" cy="91313"/>
            </a:xfrm>
            <a:prstGeom prst="ellipse">
              <a:avLst/>
            </a:prstGeom>
            <a:solidFill>
              <a:srgbClr val="A90021"/>
            </a:solidFill>
            <a:ln w="9525">
              <a:noFill/>
              <a:round/>
              <a:headEnd/>
              <a:tailEnd/>
            </a:ln>
            <a:effectLst>
              <a:outerShdw dist="127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9" name="Oval 8"/>
            <p:cNvSpPr>
              <a:spLocks noChangeAspect="1"/>
            </p:cNvSpPr>
            <p:nvPr userDrawn="1"/>
          </p:nvSpPr>
          <p:spPr bwMode="auto">
            <a:xfrm>
              <a:off x="834920" y="289687"/>
              <a:ext cx="92139" cy="91313"/>
            </a:xfrm>
            <a:prstGeom prst="ellipse">
              <a:avLst/>
            </a:prstGeom>
            <a:solidFill>
              <a:srgbClr val="45811B"/>
            </a:solidFill>
            <a:ln w="9525">
              <a:noFill/>
              <a:round/>
              <a:headEnd/>
              <a:tailEnd/>
            </a:ln>
            <a:effectLst>
              <a:outerShdw dist="127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0" name="Oval 9"/>
            <p:cNvSpPr>
              <a:spLocks noChangeAspect="1"/>
            </p:cNvSpPr>
            <p:nvPr userDrawn="1"/>
          </p:nvSpPr>
          <p:spPr bwMode="auto">
            <a:xfrm>
              <a:off x="1125513" y="289687"/>
              <a:ext cx="92139" cy="91313"/>
            </a:xfrm>
            <a:prstGeom prst="ellipse">
              <a:avLst/>
            </a:prstGeom>
            <a:solidFill>
              <a:srgbClr val="006D97"/>
            </a:solidFill>
            <a:ln w="9525">
              <a:noFill/>
              <a:round/>
              <a:headEnd/>
              <a:tailEnd/>
            </a:ln>
            <a:effectLst>
              <a:outerShdw dist="127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Oval 10"/>
            <p:cNvSpPr>
              <a:spLocks noChangeAspect="1"/>
            </p:cNvSpPr>
            <p:nvPr userDrawn="1"/>
          </p:nvSpPr>
          <p:spPr bwMode="auto">
            <a:xfrm>
              <a:off x="1414335" y="289687"/>
              <a:ext cx="92139" cy="91313"/>
            </a:xfrm>
            <a:prstGeom prst="ellipse">
              <a:avLst/>
            </a:prstGeom>
            <a:solidFill>
              <a:srgbClr val="FD9712"/>
            </a:solidFill>
            <a:ln w="9525">
              <a:noFill/>
              <a:round/>
              <a:headEnd/>
              <a:tailEnd/>
            </a:ln>
            <a:effectLst>
              <a:outerShdw dist="127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949575"/>
            <a:ext cx="7772400" cy="1470025"/>
          </a:xfrm>
        </p:spPr>
        <p:txBody>
          <a:bodyPr/>
          <a:lstStyle>
            <a:lvl1pPr algn="ctr">
              <a:defRPr sz="3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213225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4C4C4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1E783F-F4BF-424F-BA8A-A924A8EE2CA0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FFC860-10A7-4802-BE28-6107EE905C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7C298-96E1-45BA-9DC5-1D1BB004BE20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2D051-B99C-4E5F-9EB0-9DACC2E0C9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00A5C-D61F-4116-9AF4-65C5DB45D073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80BC9-8BBE-431B-B179-9FE8AA9D31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09671-005B-49D2-87DE-2570B57CD095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90DBA-333B-4D6F-98E5-D543B5F01E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28A20-A316-44CE-A529-7C0FF4FA5130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C227B-E565-4B5E-9986-FE45F9C684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02291-D580-486F-BA45-8C3FC7BCA6A4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7AA91-0BCC-478D-9C22-D17E62968A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1365C-78D4-47CA-8374-96DF9D8DC01A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977D0-94F4-4593-B519-A99B9B5604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D703D-2FF3-44B4-AFEF-B36AF82AE64C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ECC76-B6B4-4282-BE9E-9EBB4F901C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0198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C344F5-A1A5-4B40-A6A2-BE2C326C3BCF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922DE7-58D0-4F25-9EC7-30FB714C2C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80EDD-4039-4A8D-978C-E848EA567C21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C21C1-2633-4959-B18D-CC30201BF2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20039-77F6-407C-AF53-963B9BFE92BC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99C4-913B-488E-BC92-987D3D17EA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 descr="Silverbar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6134100"/>
            <a:ext cx="914400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82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754B9815-B21C-4ECF-BD0A-4B39011AAB85}" type="datetime1">
              <a:rPr lang="en-US"/>
              <a:pPr>
                <a:defRPr/>
              </a:pPr>
              <a:t>9/30/2010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4BEE65DE-5F0B-4F16-A864-DD2D87B3B4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2" name="Group 13"/>
          <p:cNvGrpSpPr>
            <a:grpSpLocks noChangeAspect="1"/>
          </p:cNvGrpSpPr>
          <p:nvPr userDrawn="1"/>
        </p:nvGrpSpPr>
        <p:grpSpPr bwMode="auto">
          <a:xfrm>
            <a:off x="558800" y="193675"/>
            <a:ext cx="860425" cy="80963"/>
            <a:chOff x="546100" y="289687"/>
            <a:chExt cx="960374" cy="91313"/>
          </a:xfrm>
        </p:grpSpPr>
        <p:sp>
          <p:nvSpPr>
            <p:cNvPr id="10" name="Oval 9"/>
            <p:cNvSpPr>
              <a:spLocks noChangeAspect="1"/>
            </p:cNvSpPr>
            <p:nvPr userDrawn="1"/>
          </p:nvSpPr>
          <p:spPr bwMode="auto">
            <a:xfrm>
              <a:off x="546100" y="289687"/>
              <a:ext cx="92139" cy="91313"/>
            </a:xfrm>
            <a:prstGeom prst="ellipse">
              <a:avLst/>
            </a:prstGeom>
            <a:solidFill>
              <a:srgbClr val="A90021"/>
            </a:solidFill>
            <a:ln w="9525">
              <a:noFill/>
              <a:round/>
              <a:headEnd/>
              <a:tailEnd/>
            </a:ln>
            <a:effectLst>
              <a:outerShdw dist="127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Oval 10"/>
            <p:cNvSpPr>
              <a:spLocks noChangeAspect="1"/>
            </p:cNvSpPr>
            <p:nvPr userDrawn="1"/>
          </p:nvSpPr>
          <p:spPr bwMode="auto">
            <a:xfrm>
              <a:off x="834922" y="289687"/>
              <a:ext cx="92139" cy="91313"/>
            </a:xfrm>
            <a:prstGeom prst="ellipse">
              <a:avLst/>
            </a:prstGeom>
            <a:solidFill>
              <a:srgbClr val="45811B"/>
            </a:solidFill>
            <a:ln w="9525">
              <a:noFill/>
              <a:round/>
              <a:headEnd/>
              <a:tailEnd/>
            </a:ln>
            <a:effectLst>
              <a:outerShdw dist="127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 userDrawn="1"/>
          </p:nvSpPr>
          <p:spPr bwMode="auto">
            <a:xfrm>
              <a:off x="1125514" y="289687"/>
              <a:ext cx="92139" cy="91313"/>
            </a:xfrm>
            <a:prstGeom prst="ellipse">
              <a:avLst/>
            </a:prstGeom>
            <a:solidFill>
              <a:srgbClr val="006D97"/>
            </a:solidFill>
            <a:ln w="9525">
              <a:noFill/>
              <a:round/>
              <a:headEnd/>
              <a:tailEnd/>
            </a:ln>
            <a:effectLst>
              <a:outerShdw dist="127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3" name="Oval 12"/>
            <p:cNvSpPr>
              <a:spLocks noChangeAspect="1"/>
            </p:cNvSpPr>
            <p:nvPr userDrawn="1"/>
          </p:nvSpPr>
          <p:spPr bwMode="auto">
            <a:xfrm>
              <a:off x="1414335" y="289687"/>
              <a:ext cx="92139" cy="91313"/>
            </a:xfrm>
            <a:prstGeom prst="ellipse">
              <a:avLst/>
            </a:prstGeom>
            <a:solidFill>
              <a:srgbClr val="FD9712"/>
            </a:solidFill>
            <a:ln w="9525">
              <a:noFill/>
              <a:round/>
              <a:headEnd/>
              <a:tailEnd/>
            </a:ln>
            <a:effectLst>
              <a:outerShdw dist="127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7" r:id="rId7"/>
    <p:sldLayoutId id="2147483732" r:id="rId8"/>
    <p:sldLayoutId id="2147483733" r:id="rId9"/>
    <p:sldLayoutId id="2147483734" r:id="rId10"/>
    <p:sldLayoutId id="2147483735" r:id="rId11"/>
  </p:sldLayoutIdLst>
  <p:transition advTm="1000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 kern="1200" cap="all">
          <a:solidFill>
            <a:srgbClr val="45811B"/>
          </a:solidFill>
          <a:latin typeface="Arial"/>
          <a:ea typeface="ＭＳ Ｐゴシック" pitchFamily="4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45811B"/>
          </a:solidFill>
          <a:latin typeface="Arial" pitchFamily="48" charset="0"/>
          <a:ea typeface="ＭＳ Ｐゴシック" pitchFamily="4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45811B"/>
          </a:solidFill>
          <a:latin typeface="Arial" pitchFamily="48" charset="0"/>
          <a:ea typeface="ＭＳ Ｐゴシック" pitchFamily="4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45811B"/>
          </a:solidFill>
          <a:latin typeface="Arial" pitchFamily="48" charset="0"/>
          <a:ea typeface="ＭＳ Ｐゴシック" pitchFamily="4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45811B"/>
          </a:solidFill>
          <a:latin typeface="Arial" pitchFamily="48" charset="0"/>
          <a:ea typeface="ＭＳ Ｐゴシック" pitchFamily="4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A90021"/>
        </a:buClr>
        <a:buSzPct val="80000"/>
        <a:buFont typeface="Arial" charset="0"/>
        <a:buChar char="•"/>
        <a:defRPr sz="28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A90021"/>
        </a:buClr>
        <a:buSzPct val="80000"/>
        <a:buFont typeface="Arial" charset="0"/>
        <a:buChar char="•"/>
        <a:defRPr sz="24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A90021"/>
        </a:buClr>
        <a:buSzPct val="80000"/>
        <a:buFont typeface="Arial" charset="0"/>
        <a:buChar char="•"/>
        <a:defRPr sz="20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A90021"/>
        </a:buClr>
        <a:buSzPct val="80000"/>
        <a:buFont typeface="Arial" charset="0"/>
        <a:buChar char="•"/>
        <a:defRPr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A90021"/>
        </a:buClr>
        <a:buSzPct val="80000"/>
        <a:buFont typeface="Arial" charset="0"/>
        <a:buChar char="•"/>
        <a:defRPr sz="16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use.edu/EDUCAUSE+Quarterly/EDUCAUSEQuarterlyMagazineVolum/BuildingResearchCyberinfrastru/213688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use.edu/ECAR/WhatDoResearchersNeedHigherEdu/155041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sf.gov/news/special_reports/cyber/index.jsp" TargetMode="External"/><Relationship Id="rId4" Type="http://schemas.openxmlformats.org/officeDocument/2006/relationships/hyperlink" Target="http://internet2.edu/ci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Anne.Agee@umb.edu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david.woods@muohio.edu" TargetMode="External"/><Relationship Id="rId5" Type="http://schemas.openxmlformats.org/officeDocument/2006/relationships/hyperlink" Target="mailto:mzwoo@uwm.edu" TargetMode="External"/><Relationship Id="rId4" Type="http://schemas.openxmlformats.org/officeDocument/2006/relationships/hyperlink" Target="mailto:rowe@oakland.edu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 bwMode="auto">
          <a:xfrm>
            <a:off x="762000" y="2848998"/>
            <a:ext cx="7772400" cy="1470025"/>
          </a:xfrm>
        </p:spPr>
        <p:txBody>
          <a:bodyPr/>
          <a:lstStyle/>
          <a:p>
            <a:pPr eaLnBrk="1" hangingPunct="1"/>
            <a:r>
              <a:rPr lang="en-US" cap="none" dirty="0" smtClean="0">
                <a:latin typeface="Arial" charset="0"/>
                <a:ea typeface="ＭＳ Ｐゴシック" charset="-128"/>
                <a:cs typeface="Arial" charset="0"/>
              </a:rPr>
              <a:t>The Challenges and Triumphs of Supporting Research at Small to Midsized Research Institutions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1447800" y="4428416"/>
            <a:ext cx="6400800" cy="1617203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Anne Agee – University of Massachusetts Boston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Theresa Rowe – University of Oakland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Melissa Woo – University of Wisconsin – Milwaukee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David Woods – Miami University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Oct. 13, 2010</a:t>
            </a:r>
          </a:p>
          <a:p>
            <a:pPr eaLnBrk="1" hangingPunct="1"/>
            <a:r>
              <a:rPr lang="en-US" sz="900" i="1" dirty="0" smtClean="0"/>
              <a:t>© Anne Agee, Theresa Rowe, Melissa Woo, and David Woods. The text of this article is licensed under the </a:t>
            </a:r>
            <a:r>
              <a:rPr lang="en-US" sz="900" i="1" dirty="0" smtClean="0">
                <a:hlinkClick r:id="rId3"/>
              </a:rPr>
              <a:t>Creative Commons Attribution-Noncommercial-No Derivative Works 3.0 license</a:t>
            </a:r>
            <a:r>
              <a:rPr lang="en-US" sz="900" i="1" dirty="0" smtClean="0"/>
              <a:t>.</a:t>
            </a:r>
            <a:endParaRPr lang="en-US" sz="900" dirty="0" smtClean="0">
              <a:latin typeface="Arial" charset="0"/>
              <a:ea typeface="ＭＳ Ｐゴシック" charset="-128"/>
              <a:cs typeface="Arial" charset="0"/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Resources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EDUCAUSE Research Mission Support constituent group</a:t>
            </a:r>
          </a:p>
          <a:p>
            <a:r>
              <a:rPr lang="en-US" dirty="0" smtClean="0">
                <a:hlinkClick r:id="rId3"/>
              </a:rPr>
              <a:t>“Building Research Cyberinfrastructure at Small/Medium Research Institutions” – Educause Quarterly Vol. 33 No. 3 (2010).</a:t>
            </a:r>
            <a:endParaRPr lang="en-US" dirty="0" smtClean="0"/>
          </a:p>
          <a:p>
            <a:r>
              <a:rPr lang="en-US" dirty="0" smtClean="0"/>
              <a:t>ECAR studies – “Higher Education IT and Cyberinfrastructure,” “IT Engagement in Research”</a:t>
            </a:r>
          </a:p>
          <a:p>
            <a:r>
              <a:rPr lang="en-US" dirty="0" smtClean="0"/>
              <a:t>EDUCAUSE Review – Cyberinfrastructure issue (Vol. 43, No. 4, July/August 2008)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Resources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Sandra Braman, </a:t>
            </a:r>
            <a:r>
              <a:rPr lang="en-US" dirty="0" smtClean="0">
                <a:hlinkClick r:id="rId3"/>
              </a:rPr>
              <a:t>“What Do Researchers Need?  Higher Education IT from the Researcher’s Perspective”</a:t>
            </a:r>
            <a:r>
              <a:rPr lang="en-US" dirty="0" smtClean="0"/>
              <a:t>, ECAR Occasional Paper, Issue 1, 2006.</a:t>
            </a:r>
          </a:p>
          <a:p>
            <a:r>
              <a:rPr lang="en-US" dirty="0" smtClean="0"/>
              <a:t>Internet2, “Cyberinfrastructure” – </a:t>
            </a:r>
            <a:r>
              <a:rPr lang="en-US" dirty="0" smtClean="0">
                <a:hlinkClick r:id="rId4"/>
              </a:rPr>
              <a:t>internet2.edu/ci</a:t>
            </a:r>
            <a:endParaRPr lang="en-US" dirty="0" smtClean="0"/>
          </a:p>
          <a:p>
            <a:r>
              <a:rPr lang="en-US" dirty="0" smtClean="0"/>
              <a:t>National Science Foundation, </a:t>
            </a:r>
            <a:r>
              <a:rPr lang="en-US" dirty="0" smtClean="0">
                <a:hlinkClick r:id="rId5"/>
              </a:rPr>
              <a:t>“Cyberinfrastructure:  A Special Report”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Resources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Anne Agee – </a:t>
            </a:r>
            <a:r>
              <a:rPr lang="en-US" sz="2400" dirty="0" smtClean="0">
                <a:hlinkClick r:id="rId3"/>
              </a:rPr>
              <a:t>Anne.Agee@umb.edu</a:t>
            </a:r>
            <a:endParaRPr lang="en-US" sz="2400" dirty="0" smtClean="0"/>
          </a:p>
          <a:p>
            <a:pPr lvl="1"/>
            <a:r>
              <a:rPr lang="en-US" sz="2000" dirty="0" smtClean="0"/>
              <a:t>Vice Provost and CIO, University of Massachusetts, Boston</a:t>
            </a:r>
          </a:p>
          <a:p>
            <a:r>
              <a:rPr lang="en-US" sz="2400" dirty="0" smtClean="0"/>
              <a:t>Theresa Rowe – </a:t>
            </a:r>
            <a:r>
              <a:rPr lang="en-US" sz="2400" dirty="0" smtClean="0">
                <a:hlinkClick r:id="rId4"/>
              </a:rPr>
              <a:t>rowe@oakland.edu</a:t>
            </a:r>
            <a:r>
              <a:rPr lang="en-US" sz="2400" dirty="0" smtClean="0"/>
              <a:t> </a:t>
            </a:r>
          </a:p>
          <a:p>
            <a:pPr lvl="1"/>
            <a:r>
              <a:rPr lang="en-US" sz="2000" dirty="0" smtClean="0"/>
              <a:t>CIO, Oakland University</a:t>
            </a:r>
          </a:p>
          <a:p>
            <a:r>
              <a:rPr lang="en-US" sz="2400" dirty="0" smtClean="0"/>
              <a:t>Melissa Woo – </a:t>
            </a:r>
            <a:r>
              <a:rPr lang="en-US" sz="2400" dirty="0" smtClean="0">
                <a:hlinkClick r:id="rId5"/>
              </a:rPr>
              <a:t>mzwoo@uwm.edu</a:t>
            </a:r>
            <a:endParaRPr lang="en-US" sz="2400" dirty="0" smtClean="0"/>
          </a:p>
          <a:p>
            <a:pPr lvl="1"/>
            <a:r>
              <a:rPr lang="en-US" sz="2000" dirty="0" smtClean="0"/>
              <a:t>Acting Chief Operating Officer, University IT Services, University of Wisconsin-Milwaukee</a:t>
            </a:r>
          </a:p>
          <a:p>
            <a:r>
              <a:rPr lang="en-US" sz="2400" dirty="0" smtClean="0"/>
              <a:t>David Woods – </a:t>
            </a:r>
            <a:r>
              <a:rPr lang="en-US" sz="2400" dirty="0" smtClean="0">
                <a:hlinkClick r:id="rId6"/>
              </a:rPr>
              <a:t>david.woods@muohio.edu</a:t>
            </a:r>
            <a:endParaRPr lang="en-US" sz="2400" dirty="0" smtClean="0"/>
          </a:p>
          <a:p>
            <a:pPr lvl="1"/>
            <a:r>
              <a:rPr lang="en-US" sz="2000" dirty="0" smtClean="0"/>
              <a:t>Assistant Director for Research Computing, Miami University</a:t>
            </a:r>
          </a:p>
          <a:p>
            <a:pPr lvl="1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 eaLnBrk="1" hangingPunct="1"/>
            <a:r>
              <a:rPr lang="en-US" cap="none" dirty="0" smtClean="0">
                <a:latin typeface="Arial" charset="0"/>
                <a:ea typeface="ＭＳ Ｐゴシック" charset="-128"/>
                <a:cs typeface="Arial" charset="0"/>
              </a:rPr>
              <a:t>THANK YOU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 dirty="0" smtClean="0">
                <a:latin typeface="Arial" charset="0"/>
                <a:ea typeface="ＭＳ Ｐゴシック" charset="-128"/>
                <a:cs typeface="Arial" charset="0"/>
              </a:rPr>
              <a:t>Miami University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Enrollment:  22,000 (86% undergraduate)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Research and Grant Funding:  $16 million (FY09)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Special Characteristics: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Uses a teacher scholar model that encourages undergraduate involvement in research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Strong focus on undergraduate education with graduate programs in select areas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 dirty="0" smtClean="0">
                <a:latin typeface="Arial" charset="0"/>
                <a:ea typeface="ＭＳ Ｐゴシック" charset="-128"/>
                <a:cs typeface="Arial" charset="0"/>
              </a:rPr>
              <a:t>Oakland University (Michigan)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Enrollment:  18,000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Research and Grant Funding:  $12 million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Special Characteristics: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Supports undergraduate research experience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Opening a medical school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 dirty="0" smtClean="0">
                <a:latin typeface="Arial" charset="0"/>
                <a:ea typeface="ＭＳ Ｐゴシック" charset="-128"/>
                <a:cs typeface="Arial" charset="0"/>
              </a:rPr>
              <a:t>University of Massachusetts Boston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Enrollment:  15,000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Research and Grant Funding:  $50 million (FY10)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Special Characteristics: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Sees its research enterprise as a vital part of its urban mission, with a focus on “use-inspired basic research” that will benefit local communities and industries.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 dirty="0" smtClean="0">
                <a:latin typeface="Arial" charset="0"/>
                <a:ea typeface="ＭＳ Ｐゴシック" charset="-128"/>
                <a:cs typeface="Arial" charset="0"/>
              </a:rPr>
              <a:t>University of Wisconsin - Milwaukee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Enrollment:  30,000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Research and Grant Funding:  $38.4 million </a:t>
            </a:r>
            <a:r>
              <a:rPr lang="en-US" sz="2000" dirty="0" smtClean="0">
                <a:latin typeface="Arial" charset="0"/>
                <a:ea typeface="ＭＳ Ｐゴシック" charset="-128"/>
                <a:cs typeface="Arial" charset="0"/>
              </a:rPr>
              <a:t>(FY10)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Special Characteristics: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Demonstrates a strong organization around a growing research enterprise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 dirty="0" smtClean="0">
                <a:latin typeface="Arial" charset="0"/>
                <a:ea typeface="ＭＳ Ｐゴシック" charset="-128"/>
                <a:cs typeface="Arial" charset="0"/>
              </a:rPr>
              <a:t>Challenges and Successes - Miami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Challenges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86% of enrollment is undergraduate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Only 12 doctoral programs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Leads to short time frames for research projects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Successes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Strong relationships with a number of faculty.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Supporting a wide range of disciplines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Providing continuity to research programs without PhD students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 dirty="0" smtClean="0">
                <a:latin typeface="Arial" charset="0"/>
                <a:ea typeface="ＭＳ Ｐゴシック" charset="-128"/>
                <a:cs typeface="Arial" charset="0"/>
              </a:rPr>
              <a:t>Challenges and Successes - Oakland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Challenges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Very distributed decision-making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Long history of limited support resources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Closed datacenter</a:t>
            </a:r>
          </a:p>
          <a:p>
            <a:pPr lvl="1" eaLnBrk="1" hangingPunct="1">
              <a:buNone/>
            </a:pPr>
            <a:endParaRPr lang="en-US" dirty="0" smtClean="0">
              <a:latin typeface="Arial" charset="0"/>
              <a:ea typeface="ＭＳ Ｐゴシック" charset="-128"/>
              <a:cs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Successes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Open conversation with researchers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Located physics and chemistry computing clusters in datacenter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 dirty="0" smtClean="0">
                <a:latin typeface="Arial" charset="0"/>
                <a:ea typeface="ＭＳ Ｐゴシック" charset="-128"/>
                <a:cs typeface="Arial" charset="0"/>
              </a:rPr>
              <a:t>Challenges and Successes – Univ. of Massachusetts  Boston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Challenges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Long-neglected infrastructure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Lack of research support services in IT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Lack of information about research needs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Successes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University Research Plan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Data center/network enhancement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Survey on faculty research needs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Library resources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Information Security Council</a:t>
            </a:r>
          </a:p>
          <a:p>
            <a:pPr lvl="1" eaLnBrk="1" hangingPunct="1"/>
            <a:endParaRPr lang="en-US" dirty="0" smtClean="0">
              <a:latin typeface="Arial" charset="0"/>
              <a:ea typeface="ＭＳ Ｐゴシック" charset="-128"/>
              <a:cs typeface="Arial" charset="0"/>
            </a:endParaRPr>
          </a:p>
          <a:p>
            <a:pPr lvl="1" eaLnBrk="1" hangingPunct="1"/>
            <a:endParaRPr lang="en-US" dirty="0" smtClean="0">
              <a:latin typeface="Arial" charset="0"/>
              <a:ea typeface="ＭＳ Ｐゴシック" charset="-128"/>
              <a:cs typeface="Arial" charset="0"/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eaLnBrk="1" hangingPunct="1"/>
            <a:r>
              <a:rPr lang="en-US" cap="none" dirty="0" smtClean="0">
                <a:latin typeface="Arial" charset="0"/>
                <a:ea typeface="ＭＳ Ｐゴシック" charset="-128"/>
                <a:cs typeface="Arial" charset="0"/>
              </a:rPr>
              <a:t>Challenges and Successes – University of Wisconsin - Milwaukee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Challenges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Research has not previously been the campus focus</a:t>
            </a:r>
          </a:p>
          <a:p>
            <a:pPr lvl="2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Culture</a:t>
            </a:r>
          </a:p>
          <a:p>
            <a:pPr lvl="2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Funding</a:t>
            </a:r>
          </a:p>
          <a:p>
            <a:pPr lvl="2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Support services</a:t>
            </a:r>
          </a:p>
          <a:p>
            <a:pPr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Successes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Level of extramural research funding has increased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New faculty with research emphasis recruited</a:t>
            </a:r>
          </a:p>
          <a:p>
            <a:pPr lvl="1" eaLnBrk="1" hangingPunct="1"/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Resource challenges encourage better collaboration</a:t>
            </a: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554</Words>
  <Application>Microsoft Office PowerPoint</Application>
  <PresentationFormat>On-screen Show (4:3)</PresentationFormat>
  <Paragraphs>102</Paragraphs>
  <Slides>13</Slides>
  <Notes>13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Challenges and Triumphs of Supporting Research at Small to Midsized Research Institutions</vt:lpstr>
      <vt:lpstr>Miami University</vt:lpstr>
      <vt:lpstr>Oakland University (Michigan)</vt:lpstr>
      <vt:lpstr>University of Massachusetts Boston</vt:lpstr>
      <vt:lpstr>University of Wisconsin - Milwaukee</vt:lpstr>
      <vt:lpstr>Challenges and Successes - Miami</vt:lpstr>
      <vt:lpstr>Challenges and Successes - Oakland</vt:lpstr>
      <vt:lpstr>Challenges and Successes – Univ. of Massachusetts  Boston</vt:lpstr>
      <vt:lpstr>Challenges and Successes – University of Wisconsin - Milwaukee</vt:lpstr>
      <vt:lpstr>Resources</vt:lpstr>
      <vt:lpstr>Resources</vt:lpstr>
      <vt:lpstr>Resources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Challenges and triumphs of Supporting Research at Small to Midsized Research Institutions</dc:title>
  <dc:subject>Educause 2010</dc:subject>
  <dc:creator>Anne Agee, Theresa Rowe, Melissa Woo, David Woods</dc:creator>
  <cp:lastModifiedBy>IT Services</cp:lastModifiedBy>
  <cp:revision>38</cp:revision>
  <dcterms:created xsi:type="dcterms:W3CDTF">2010-07-14T22:35:30Z</dcterms:created>
  <dcterms:modified xsi:type="dcterms:W3CDTF">2010-09-30T18:27:36Z</dcterms:modified>
</cp:coreProperties>
</file>