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2"/>
  </p:notesMasterIdLst>
  <p:sldIdLst>
    <p:sldId id="256" r:id="rId2"/>
    <p:sldId id="275" r:id="rId3"/>
    <p:sldId id="307" r:id="rId4"/>
    <p:sldId id="295" r:id="rId5"/>
    <p:sldId id="259" r:id="rId6"/>
    <p:sldId id="262" r:id="rId7"/>
    <p:sldId id="276" r:id="rId8"/>
    <p:sldId id="263" r:id="rId9"/>
    <p:sldId id="258" r:id="rId10"/>
    <p:sldId id="261" r:id="rId11"/>
    <p:sldId id="299" r:id="rId12"/>
    <p:sldId id="260" r:id="rId13"/>
    <p:sldId id="264" r:id="rId14"/>
    <p:sldId id="265" r:id="rId15"/>
    <p:sldId id="277" r:id="rId16"/>
    <p:sldId id="270" r:id="rId17"/>
    <p:sldId id="266" r:id="rId18"/>
    <p:sldId id="271" r:id="rId19"/>
    <p:sldId id="278" r:id="rId20"/>
    <p:sldId id="267" r:id="rId21"/>
    <p:sldId id="273" r:id="rId22"/>
    <p:sldId id="272" r:id="rId23"/>
    <p:sldId id="298" r:id="rId24"/>
    <p:sldId id="300" r:id="rId25"/>
    <p:sldId id="301" r:id="rId26"/>
    <p:sldId id="302" r:id="rId27"/>
    <p:sldId id="274" r:id="rId28"/>
    <p:sldId id="303" r:id="rId29"/>
    <p:sldId id="279" r:id="rId30"/>
    <p:sldId id="280" r:id="rId31"/>
    <p:sldId id="269" r:id="rId32"/>
    <p:sldId id="281" r:id="rId33"/>
    <p:sldId id="282" r:id="rId34"/>
    <p:sldId id="283" r:id="rId35"/>
    <p:sldId id="285" r:id="rId36"/>
    <p:sldId id="308" r:id="rId37"/>
    <p:sldId id="286" r:id="rId38"/>
    <p:sldId id="309" r:id="rId39"/>
    <p:sldId id="287" r:id="rId40"/>
    <p:sldId id="288" r:id="rId41"/>
    <p:sldId id="289" r:id="rId42"/>
    <p:sldId id="310" r:id="rId43"/>
    <p:sldId id="291" r:id="rId44"/>
    <p:sldId id="292" r:id="rId45"/>
    <p:sldId id="268" r:id="rId46"/>
    <p:sldId id="293" r:id="rId47"/>
    <p:sldId id="304" r:id="rId48"/>
    <p:sldId id="305" r:id="rId49"/>
    <p:sldId id="306" r:id="rId50"/>
    <p:sldId id="29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684" autoAdjust="0"/>
    <p:restoredTop sz="94660"/>
  </p:normalViewPr>
  <p:slideViewPr>
    <p:cSldViewPr snapToGrid="0" snapToObjects="1">
      <p:cViewPr varScale="1">
        <p:scale>
          <a:sx n="87" d="100"/>
          <a:sy n="87" d="100"/>
        </p:scale>
        <p:origin x="-10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9E787-FE20-7B40-8A34-E4304152E85E}" type="datetimeFigureOut">
              <a:rPr lang="en-US" smtClean="0"/>
              <a:pPr/>
              <a:t>10/13/10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8741C-7EE0-6246-B318-9F723E0722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68741C-7EE0-6246-B318-9F723E07226B}"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68741C-7EE0-6246-B318-9F723E07226B}"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68741C-7EE0-6246-B318-9F723E07226B}"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16573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52400"/>
            <a:ext cx="48196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2057400"/>
            <a:ext cx="32385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2385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133600" y="152400"/>
            <a:ext cx="5791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1828800" y="2057400"/>
            <a:ext cx="6629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3200" b="1">
          <a:solidFill>
            <a:schemeClr val="bg1"/>
          </a:solidFill>
          <a:latin typeface="Arial" charset="0"/>
          <a:ea typeface="ＭＳ Ｐゴシック" charset="-128"/>
          <a:cs typeface="ＭＳ Ｐゴシック" charset="-128"/>
        </a:defRPr>
      </a:lvl2pPr>
      <a:lvl3pPr algn="ctr" rtl="0" eaLnBrk="1" fontAlgn="base" hangingPunct="1">
        <a:spcBef>
          <a:spcPct val="0"/>
        </a:spcBef>
        <a:spcAft>
          <a:spcPct val="0"/>
        </a:spcAft>
        <a:defRPr sz="3200" b="1">
          <a:solidFill>
            <a:schemeClr val="bg1"/>
          </a:solidFill>
          <a:latin typeface="Arial" charset="0"/>
          <a:ea typeface="ＭＳ Ｐゴシック" charset="-128"/>
          <a:cs typeface="ＭＳ Ｐゴシック" charset="-128"/>
        </a:defRPr>
      </a:lvl3pPr>
      <a:lvl4pPr algn="ctr" rtl="0" eaLnBrk="1" fontAlgn="base" hangingPunct="1">
        <a:spcBef>
          <a:spcPct val="0"/>
        </a:spcBef>
        <a:spcAft>
          <a:spcPct val="0"/>
        </a:spcAft>
        <a:defRPr sz="3200" b="1">
          <a:solidFill>
            <a:schemeClr val="bg1"/>
          </a:solidFill>
          <a:latin typeface="Arial" charset="0"/>
          <a:ea typeface="ＭＳ Ｐゴシック" charset="-128"/>
          <a:cs typeface="ＭＳ Ｐゴシック" charset="-128"/>
        </a:defRPr>
      </a:lvl4pPr>
      <a:lvl5pPr algn="ctr" rtl="0" eaLnBrk="1" fontAlgn="base" hangingPunct="1">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anoramas.dk/church-murals/elmelunde-1.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AS0g0qY2AU&amp;feature=relat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video" Target="file://localhost/Users/johanna/Desktop/JOHANNA%20Second%20Life%20Videos%202/Nyko%20Flyover.mov" TargetMode="Externa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video" Target="file://localhost/Users/johanna/Desktop/JOHANNA%20Second%20Life%20Videos%202/Counseling%20Center-Vimeo%20HD.mov" TargetMode="External"/><Relationship Id="rId2" Type="http://schemas.openxmlformats.org/officeDocument/2006/relationships/slideLayout" Target="../slideLayouts/slideLayout2.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video" Target="file://localhost/Users/johanna/Desktop/JOHANNA%20Second%20Life%20Videos%202/Planetarium-Vimeo%20HD.mov" TargetMode="External"/><Relationship Id="rId2" Type="http://schemas.openxmlformats.org/officeDocument/2006/relationships/slideLayout" Target="../slideLayouts/slideLayout2.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video" Target="file://localhost/Users/johanna/Desktop/JOHANNA%20Second%20Life%20Videos%202/Interfaith%20Chapel-Vimeo%20HD.mov" TargetMode="External"/><Relationship Id="rId2" Type="http://schemas.openxmlformats.org/officeDocument/2006/relationships/slideLayout" Target="../slideLayouts/slideLayout2.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video" Target="file://localhost/Users/johanna/Desktop/JOHANNA%20Second%20Life%20Videos%202/Art%20tower-Vimeo%20HD.mov" TargetMode="External"/><Relationship Id="rId2" Type="http://schemas.openxmlformats.org/officeDocument/2006/relationships/slideLayout" Target="../slideLayouts/slideLayout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video" Target="file://localhost/Users/johanna/Desktop/JOHANNA%20Second%20Life%20Videos%202/Jeff%20and%20Maura.mov" TargetMode="External"/><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599" y="1468379"/>
            <a:ext cx="7473383" cy="5389622"/>
          </a:xfrm>
        </p:spPr>
        <p:txBody>
          <a:bodyPr anchor="t"/>
          <a:lstStyle/>
          <a:p>
            <a:r>
              <a:rPr lang="en-US" sz="4000" dirty="0" err="1" smtClean="0"/>
              <a:t>Educause</a:t>
            </a:r>
            <a:r>
              <a:rPr lang="en-US" sz="4000" dirty="0" smtClean="0"/>
              <a:t> 2010</a:t>
            </a:r>
          </a:p>
          <a:p>
            <a:r>
              <a:rPr lang="en-US" sz="4000" dirty="0" smtClean="0"/>
              <a:t>“Second Life and Its Real-Life Double:</a:t>
            </a:r>
          </a:p>
          <a:p>
            <a:r>
              <a:rPr lang="en-US" i="1" dirty="0" smtClean="0"/>
              <a:t>How to Get Started in a Virtual World, and Why You Would </a:t>
            </a:r>
          </a:p>
          <a:p>
            <a:r>
              <a:rPr lang="en-US" i="1" dirty="0" smtClean="0"/>
              <a:t>Want to…”</a:t>
            </a:r>
          </a:p>
          <a:p>
            <a:pPr algn="l"/>
            <a:endParaRPr lang="en-US" sz="1000" i="1" dirty="0" smtClean="0"/>
          </a:p>
          <a:p>
            <a:pPr algn="l"/>
            <a:endParaRPr lang="en-US" sz="1000" i="1" dirty="0" smtClean="0"/>
          </a:p>
          <a:p>
            <a:pPr algn="l"/>
            <a:endParaRPr lang="en-US" sz="1000" i="1" dirty="0" smtClean="0"/>
          </a:p>
          <a:p>
            <a:pPr algn="l"/>
            <a:endParaRPr lang="en-US" sz="1050" i="1" dirty="0" smtClean="0"/>
          </a:p>
        </p:txBody>
      </p:sp>
      <p:pic>
        <p:nvPicPr>
          <p:cNvPr id="5" name="Picture 4" descr="CSheader.png"/>
          <p:cNvPicPr>
            <a:picLocks noChangeAspect="1"/>
          </p:cNvPicPr>
          <p:nvPr/>
        </p:nvPicPr>
        <p:blipFill>
          <a:blip r:embed="rId2"/>
          <a:stretch>
            <a:fillRect/>
          </a:stretch>
        </p:blipFill>
        <p:spPr>
          <a:xfrm>
            <a:off x="2226723" y="0"/>
            <a:ext cx="6201839" cy="1468378"/>
          </a:xfrm>
          <a:prstGeom prst="rect">
            <a:avLst/>
          </a:prstGeom>
        </p:spPr>
      </p:pic>
      <p:sp>
        <p:nvSpPr>
          <p:cNvPr id="4" name="Rectangle 3"/>
          <p:cNvSpPr/>
          <p:nvPr/>
        </p:nvSpPr>
        <p:spPr>
          <a:xfrm rot="10800000" flipV="1">
            <a:off x="1609521" y="5878700"/>
            <a:ext cx="7235460" cy="707886"/>
          </a:xfrm>
          <a:prstGeom prst="rect">
            <a:avLst/>
          </a:prstGeom>
        </p:spPr>
        <p:txBody>
          <a:bodyPr wrap="square">
            <a:spAutoFit/>
          </a:bodyPr>
          <a:lstStyle/>
          <a:p>
            <a:r>
              <a:rPr lang="en-US" sz="1000" dirty="0" smtClean="0"/>
              <a:t>Copyright Johanna S. </a:t>
            </a:r>
            <a:r>
              <a:rPr lang="en-US" sz="1000" dirty="0" err="1" smtClean="0"/>
              <a:t>Brams</a:t>
            </a:r>
            <a:r>
              <a:rPr lang="en-US" sz="1000" dirty="0" smtClean="0"/>
              <a:t> 2010.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theoretically Second Life is an ideal medium for:</a:t>
            </a:r>
            <a:br>
              <a:rPr lang="en-US" dirty="0" smtClean="0"/>
            </a:br>
            <a:endParaRPr lang="en-US" dirty="0"/>
          </a:p>
        </p:txBody>
      </p:sp>
      <p:sp>
        <p:nvSpPr>
          <p:cNvPr id="3" name="Content Placeholder 2"/>
          <p:cNvSpPr>
            <a:spLocks noGrp="1"/>
          </p:cNvSpPr>
          <p:nvPr>
            <p:ph idx="1"/>
          </p:nvPr>
        </p:nvSpPr>
        <p:spPr/>
        <p:txBody>
          <a:bodyPr/>
          <a:lstStyle/>
          <a:p>
            <a:pPr lvl="1"/>
            <a:r>
              <a:rPr lang="en-US" sz="3200" dirty="0" smtClean="0"/>
              <a:t>Modeling</a:t>
            </a:r>
          </a:p>
          <a:p>
            <a:pPr lvl="1"/>
            <a:r>
              <a:rPr lang="en-US" sz="3200" dirty="0" smtClean="0"/>
              <a:t>Simulation</a:t>
            </a:r>
          </a:p>
          <a:p>
            <a:pPr lvl="1"/>
            <a:r>
              <a:rPr lang="en-US" sz="3200" dirty="0" smtClean="0"/>
              <a:t>Collaborative Learning</a:t>
            </a:r>
          </a:p>
          <a:p>
            <a:pPr lvl="1"/>
            <a:r>
              <a:rPr lang="en-US" sz="3200" dirty="0" smtClean="0"/>
              <a:t>Distance Learning</a:t>
            </a:r>
          </a:p>
          <a:p>
            <a:pPr lvl="1"/>
            <a:r>
              <a:rPr lang="en-US" sz="3200" dirty="0" smtClean="0"/>
              <a:t>Social and Academic Scaffolding</a:t>
            </a:r>
          </a:p>
          <a:p>
            <a:pPr lvl="1"/>
            <a:r>
              <a:rPr lang="en-US" sz="3200" dirty="0" smtClean="0"/>
              <a:t>Immersion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Greg!!</a:t>
            </a:r>
            <a:endParaRPr lang="en-US" dirty="0"/>
          </a:p>
        </p:txBody>
      </p:sp>
      <p:sp>
        <p:nvSpPr>
          <p:cNvPr id="3" name="Content Placeholder 2"/>
          <p:cNvSpPr>
            <a:spLocks noGrp="1"/>
          </p:cNvSpPr>
          <p:nvPr>
            <p:ph idx="1"/>
          </p:nvPr>
        </p:nvSpPr>
        <p:spPr/>
        <p:txBody>
          <a:bodyPr/>
          <a:lstStyle/>
          <a:p>
            <a:r>
              <a:rPr lang="en-US" dirty="0" smtClean="0"/>
              <a:t>…So we decided, under the auspices of Faculty Development Director Greg </a:t>
            </a:r>
            <a:r>
              <a:rPr lang="en-US" dirty="0" err="1" smtClean="0"/>
              <a:t>Reihman</a:t>
            </a:r>
            <a:r>
              <a:rPr lang="en-US" dirty="0" smtClean="0"/>
              <a:t>, to develop an island for Lehigh University in Second Life…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50459" y="152400"/>
            <a:ext cx="7471895" cy="1143000"/>
          </a:xfrm>
        </p:spPr>
        <p:txBody>
          <a:bodyPr>
            <a:normAutofit fontScale="90000"/>
          </a:bodyPr>
          <a:lstStyle/>
          <a:p>
            <a:r>
              <a:rPr lang="en-US" dirty="0" smtClean="0"/>
              <a:t>H</a:t>
            </a:r>
            <a:r>
              <a:rPr lang="en-US" sz="2667" dirty="0" smtClean="0"/>
              <a:t>ere is the historical </a:t>
            </a:r>
            <a:r>
              <a:rPr lang="en-US" sz="2667" dirty="0"/>
              <a:t>and philosophical</a:t>
            </a:r>
            <a:r>
              <a:rPr lang="en-US" sz="2667" dirty="0" smtClean="0"/>
              <a:t> perspective we developed on  approaching Second Life… </a:t>
            </a:r>
            <a:endParaRPr lang="en-US" sz="2667" dirty="0"/>
          </a:p>
        </p:txBody>
      </p:sp>
      <p:sp>
        <p:nvSpPr>
          <p:cNvPr id="3" name="Content Placeholder 2"/>
          <p:cNvSpPr>
            <a:spLocks noGrp="1"/>
          </p:cNvSpPr>
          <p:nvPr>
            <p:ph idx="1"/>
          </p:nvPr>
        </p:nvSpPr>
        <p:spPr>
          <a:xfrm>
            <a:off x="1220576" y="2057400"/>
            <a:ext cx="4247268" cy="3429000"/>
          </a:xfrm>
        </p:spPr>
        <p:txBody>
          <a:bodyPr/>
          <a:lstStyle/>
          <a:p>
            <a:pPr>
              <a:buNone/>
            </a:pPr>
            <a:r>
              <a:rPr lang="en-US" sz="2800" dirty="0" smtClean="0"/>
              <a:t>…or at least </a:t>
            </a:r>
          </a:p>
          <a:p>
            <a:pPr>
              <a:buNone/>
            </a:pPr>
            <a:r>
              <a:rPr lang="en-US" sz="2800" dirty="0" smtClean="0"/>
              <a:t>the context  we considered ……</a:t>
            </a:r>
          </a:p>
          <a:p>
            <a:pPr algn="ctr">
              <a:buNone/>
            </a:pPr>
            <a:endParaRPr lang="en-US" dirty="0"/>
          </a:p>
        </p:txBody>
      </p:sp>
      <p:pic>
        <p:nvPicPr>
          <p:cNvPr id="4" name="Picture 3" descr="Frog-thinking.jpg"/>
          <p:cNvPicPr>
            <a:picLocks noChangeAspect="1"/>
          </p:cNvPicPr>
          <p:nvPr/>
        </p:nvPicPr>
        <p:blipFill>
          <a:blip r:embed="rId2"/>
          <a:stretch>
            <a:fillRect/>
          </a:stretch>
        </p:blipFill>
        <p:spPr>
          <a:xfrm>
            <a:off x="5069859" y="1405109"/>
            <a:ext cx="3540139" cy="53102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External to the Internal…</a:t>
            </a:r>
            <a:endParaRPr lang="en-US" dirty="0"/>
          </a:p>
        </p:txBody>
      </p:sp>
      <p:sp>
        <p:nvSpPr>
          <p:cNvPr id="3" name="Content Placeholder 2"/>
          <p:cNvSpPr>
            <a:spLocks noGrp="1"/>
          </p:cNvSpPr>
          <p:nvPr>
            <p:ph idx="1"/>
          </p:nvPr>
        </p:nvSpPr>
        <p:spPr>
          <a:xfrm>
            <a:off x="1828800" y="1674041"/>
            <a:ext cx="6629400" cy="4312922"/>
          </a:xfrm>
        </p:spPr>
        <p:txBody>
          <a:bodyPr/>
          <a:lstStyle/>
          <a:p>
            <a:r>
              <a:rPr lang="en-US" dirty="0" smtClean="0"/>
              <a:t>What is and what can really be considered to be the conception of “Virtual Reality?</a:t>
            </a:r>
          </a:p>
          <a:p>
            <a:pPr lvl="1"/>
            <a:r>
              <a:rPr lang="en-US" dirty="0"/>
              <a:t>If we consider accurate or ‘realistic’ visual arts to be some version of virtual reality, examples of visual images representing alternate realities can be found throughout the </a:t>
            </a:r>
            <a:r>
              <a:rPr lang="en-US" dirty="0" smtClean="0"/>
              <a:t>ages.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linyelder.jpg"/>
          <p:cNvPicPr>
            <a:picLocks noChangeAspect="1"/>
          </p:cNvPicPr>
          <p:nvPr/>
        </p:nvPicPr>
        <p:blipFill>
          <a:blip r:embed="rId3"/>
          <a:stretch>
            <a:fillRect/>
          </a:stretch>
        </p:blipFill>
        <p:spPr>
          <a:xfrm>
            <a:off x="3753419" y="2609976"/>
            <a:ext cx="2260600" cy="3022600"/>
          </a:xfrm>
          <a:prstGeom prst="rect">
            <a:avLst/>
          </a:prstGeom>
        </p:spPr>
      </p:pic>
      <p:sp>
        <p:nvSpPr>
          <p:cNvPr id="5" name="TextBox 4"/>
          <p:cNvSpPr txBox="1"/>
          <p:nvPr/>
        </p:nvSpPr>
        <p:spPr>
          <a:xfrm>
            <a:off x="2053534" y="197916"/>
            <a:ext cx="5377126" cy="861774"/>
          </a:xfrm>
          <a:prstGeom prst="rect">
            <a:avLst/>
          </a:prstGeom>
          <a:noFill/>
        </p:spPr>
        <p:txBody>
          <a:bodyPr wrap="square" rtlCol="0">
            <a:spAutoFit/>
          </a:bodyPr>
          <a:lstStyle/>
          <a:p>
            <a:pPr algn="ctr"/>
            <a:r>
              <a:rPr lang="en-US" sz="3200" dirty="0" smtClean="0">
                <a:solidFill>
                  <a:schemeClr val="bg1"/>
                </a:solidFill>
              </a:rPr>
              <a:t>Pliny the Elder</a:t>
            </a:r>
          </a:p>
          <a:p>
            <a:endParaRPr lang="en-US" dirty="0"/>
          </a:p>
        </p:txBody>
      </p:sp>
      <p:sp>
        <p:nvSpPr>
          <p:cNvPr id="7" name="TextBox 6"/>
          <p:cNvSpPr txBox="1"/>
          <p:nvPr/>
        </p:nvSpPr>
        <p:spPr>
          <a:xfrm>
            <a:off x="1402011" y="1624561"/>
            <a:ext cx="7603850" cy="461665"/>
          </a:xfrm>
          <a:prstGeom prst="rect">
            <a:avLst/>
          </a:prstGeom>
          <a:noFill/>
        </p:spPr>
        <p:txBody>
          <a:bodyPr wrap="square" rtlCol="0">
            <a:spAutoFit/>
          </a:bodyPr>
          <a:lstStyle/>
          <a:p>
            <a:pPr algn="ctr"/>
            <a:r>
              <a:rPr lang="en-US" sz="2400" dirty="0" smtClean="0"/>
              <a:t>Earliest reference to a virtual life representation?...</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S2300_EA_vine.jpg"/>
          <p:cNvPicPr>
            <a:picLocks noGrp="1" noChangeAspect="1"/>
          </p:cNvPicPr>
          <p:nvPr>
            <p:ph idx="1"/>
          </p:nvPr>
        </p:nvPicPr>
        <p:blipFill>
          <a:blip r:embed="rId2"/>
          <a:srcRect l="-46415" r="-46415"/>
          <a:stretch>
            <a:fillRect/>
          </a:stretch>
        </p:blipFill>
        <p:spPr>
          <a:xfrm>
            <a:off x="3298850" y="2057400"/>
            <a:ext cx="7533857" cy="3771322"/>
          </a:xfrm>
        </p:spPr>
      </p:pic>
      <p:sp>
        <p:nvSpPr>
          <p:cNvPr id="5" name="TextBox 4"/>
          <p:cNvSpPr txBox="1"/>
          <p:nvPr/>
        </p:nvSpPr>
        <p:spPr>
          <a:xfrm>
            <a:off x="1412915" y="1665349"/>
            <a:ext cx="3204290" cy="5016759"/>
          </a:xfrm>
          <a:prstGeom prst="rect">
            <a:avLst/>
          </a:prstGeom>
          <a:noFill/>
        </p:spPr>
        <p:txBody>
          <a:bodyPr wrap="square" rtlCol="0">
            <a:spAutoFit/>
          </a:bodyPr>
          <a:lstStyle/>
          <a:p>
            <a:pPr lvl="1">
              <a:buNone/>
            </a:pPr>
            <a:r>
              <a:rPr lang="en-US" sz="1600" dirty="0" smtClean="0"/>
              <a:t> “</a:t>
            </a:r>
            <a:r>
              <a:rPr lang="en-US" sz="1600" i="1" dirty="0" smtClean="0"/>
              <a:t>Zeuxis produced a picture of grapes so dexterously represented that birds began to fly down to eat from the painted vine. Whereupon </a:t>
            </a:r>
            <a:r>
              <a:rPr lang="en-US" sz="1600" i="1" dirty="0" err="1" smtClean="0"/>
              <a:t>Parrhasius</a:t>
            </a:r>
            <a:r>
              <a:rPr lang="en-US" sz="1600" i="1" dirty="0" smtClean="0"/>
              <a:t> designed so lifelike a picture of a curtain that Zeuxis, proud of the verdict of the birds, requested that the curtain should now be drawn back and the picture displayed. When he realized his mistake, with a modesty that did him honor, he yielded up the palm, saying that what whereas he had managed to deceive only birds …</a:t>
            </a:r>
            <a:r>
              <a:rPr lang="en-US" sz="1600" i="1" dirty="0" err="1" smtClean="0"/>
              <a:t>Parrhasius</a:t>
            </a:r>
            <a:r>
              <a:rPr lang="en-US" sz="1600" i="1" dirty="0" smtClean="0"/>
              <a:t>  had fooled Zeuxis…[2].” </a:t>
            </a:r>
            <a:endParaRPr lang="en-US" sz="16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5310"/>
            <a:ext cx="8229600" cy="5810853"/>
          </a:xfrm>
        </p:spPr>
        <p:txBody>
          <a:bodyPr/>
          <a:lstStyle/>
          <a:p>
            <a:pPr algn="ctr">
              <a:buNone/>
            </a:pPr>
            <a:r>
              <a:rPr lang="en-US" dirty="0" smtClean="0">
                <a:solidFill>
                  <a:schemeClr val="bg1"/>
                </a:solidFill>
              </a:rPr>
              <a:t>Architecture, art, and sculpture during the Middle Ages – </a:t>
            </a:r>
          </a:p>
          <a:p>
            <a:pPr algn="ctr">
              <a:buNone/>
            </a:pPr>
            <a:r>
              <a:rPr lang="en-US" sz="2800" dirty="0" smtClean="0"/>
              <a:t>….the Church used the visual arts to teach theology to the largely illiterate masses.</a:t>
            </a:r>
          </a:p>
          <a:p>
            <a:pPr algn="ctr">
              <a:buNone/>
            </a:pPr>
            <a:endParaRPr lang="en-US" dirty="0"/>
          </a:p>
        </p:txBody>
      </p:sp>
      <p:pic>
        <p:nvPicPr>
          <p:cNvPr id="4" name="Picture 3" descr="chartres-windows.jpg"/>
          <p:cNvPicPr>
            <a:picLocks noChangeAspect="1"/>
          </p:cNvPicPr>
          <p:nvPr/>
        </p:nvPicPr>
        <p:blipFill>
          <a:blip r:embed="rId2"/>
          <a:stretch>
            <a:fillRect/>
          </a:stretch>
        </p:blipFill>
        <p:spPr>
          <a:xfrm>
            <a:off x="738039" y="2364828"/>
            <a:ext cx="3258207" cy="4493171"/>
          </a:xfrm>
          <a:prstGeom prst="rect">
            <a:avLst/>
          </a:prstGeom>
        </p:spPr>
      </p:pic>
      <p:pic>
        <p:nvPicPr>
          <p:cNvPr id="5" name="Picture 4" descr="P8250068d-north.GIF"/>
          <p:cNvPicPr>
            <a:picLocks noChangeAspect="1"/>
          </p:cNvPicPr>
          <p:nvPr/>
        </p:nvPicPr>
        <p:blipFill>
          <a:blip r:embed="rId3"/>
          <a:stretch>
            <a:fillRect/>
          </a:stretch>
        </p:blipFill>
        <p:spPr>
          <a:xfrm>
            <a:off x="4097620" y="2364828"/>
            <a:ext cx="5046379" cy="451446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4600"/>
            <a:ext cx="8229600" cy="5771563"/>
          </a:xfrm>
        </p:spPr>
        <p:txBody>
          <a:bodyPr/>
          <a:lstStyle/>
          <a:p>
            <a:r>
              <a:rPr lang="en-US" dirty="0">
                <a:solidFill>
                  <a:schemeClr val="bg1"/>
                </a:solidFill>
              </a:rPr>
              <a:t>German art historian and media theorist Oliver </a:t>
            </a:r>
            <a:r>
              <a:rPr lang="en-US" dirty="0" smtClean="0">
                <a:solidFill>
                  <a:schemeClr val="bg1"/>
                </a:solidFill>
              </a:rPr>
              <a:t>Frau… </a:t>
            </a:r>
          </a:p>
          <a:p>
            <a:pPr lvl="1">
              <a:buNone/>
            </a:pPr>
            <a:endParaRPr lang="en-US" dirty="0" smtClean="0"/>
          </a:p>
          <a:p>
            <a:pPr lvl="1">
              <a:buNone/>
            </a:pPr>
            <a:r>
              <a:rPr lang="en-US" dirty="0" smtClean="0"/>
              <a:t>…In his </a:t>
            </a:r>
            <a:r>
              <a:rPr lang="en-US" i="1" dirty="0" smtClean="0"/>
              <a:t>book Virtual Art </a:t>
            </a:r>
            <a:r>
              <a:rPr lang="en-US" dirty="0" smtClean="0"/>
              <a:t>gives </a:t>
            </a:r>
            <a:r>
              <a:rPr lang="en-US" dirty="0"/>
              <a:t>examples of panoramic paintings and murals dating back to the 16</a:t>
            </a:r>
            <a:r>
              <a:rPr lang="en-US" baseline="30000" dirty="0"/>
              <a:t>th</a:t>
            </a:r>
            <a:r>
              <a:rPr lang="en-US" dirty="0"/>
              <a:t> century</a:t>
            </a:r>
            <a:r>
              <a:rPr lang="en-US" dirty="0" smtClean="0"/>
              <a:t>.</a:t>
            </a:r>
          </a:p>
          <a:p>
            <a:pPr lvl="1">
              <a:buNone/>
            </a:pPr>
            <a:endParaRPr lang="en-US" dirty="0" smtClean="0"/>
          </a:p>
          <a:p>
            <a:pPr lvl="1">
              <a:buNone/>
            </a:pPr>
            <a:r>
              <a:rPr lang="en-US" dirty="0" smtClean="0">
                <a:hlinkClick r:id="rId2"/>
              </a:rPr>
              <a:t>http://www.panoramas.dk/church-murals/elmelunde-1.html</a:t>
            </a:r>
            <a:endParaRPr lang="en-US" dirty="0" smtClean="0"/>
          </a:p>
          <a:p>
            <a:pPr lvl="1">
              <a:buNone/>
            </a:pPr>
            <a:endParaRPr lang="en-US" dirty="0" smtClean="0"/>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71787" y="152400"/>
            <a:ext cx="7400984" cy="1143000"/>
          </a:xfrm>
        </p:spPr>
        <p:txBody>
          <a:bodyPr>
            <a:normAutofit fontScale="90000"/>
          </a:bodyPr>
          <a:lstStyle/>
          <a:p>
            <a:r>
              <a:rPr lang="en-US" sz="2000" dirty="0" smtClean="0"/>
              <a:t>Among other theorists of the virtual, Frau mentions </a:t>
            </a:r>
            <a:r>
              <a:rPr lang="en-US" sz="2000" dirty="0" err="1" smtClean="0"/>
              <a:t>Cineorama</a:t>
            </a:r>
            <a:r>
              <a:rPr lang="en-US" sz="2000" dirty="0" smtClean="0"/>
              <a:t>, a 360-degree film projection simulating a hot air balloon ride, created by </a:t>
            </a:r>
            <a:r>
              <a:rPr lang="en-US" sz="2000" dirty="0" err="1" smtClean="0"/>
              <a:t>Raoul</a:t>
            </a:r>
            <a:r>
              <a:rPr lang="en-US" sz="2000" dirty="0" smtClean="0"/>
              <a:t> </a:t>
            </a:r>
            <a:r>
              <a:rPr lang="en-US" sz="2000" dirty="0" err="1" smtClean="0"/>
              <a:t>Grimoin-Sanson</a:t>
            </a:r>
            <a:r>
              <a:rPr lang="en-US" sz="2000" dirty="0" smtClean="0"/>
              <a:t> at </a:t>
            </a:r>
            <a:br>
              <a:rPr lang="en-US" sz="2000" dirty="0" smtClean="0"/>
            </a:br>
            <a:r>
              <a:rPr lang="en-US" sz="2000" dirty="0" smtClean="0"/>
              <a:t>the Paris World Exhibition of 1900 [3]. </a:t>
            </a:r>
            <a:endParaRPr lang="en-US" sz="2000" dirty="0"/>
          </a:p>
        </p:txBody>
      </p:sp>
      <p:pic>
        <p:nvPicPr>
          <p:cNvPr id="4" name="Content Placeholder 3" descr="cineorama1.jpg"/>
          <p:cNvPicPr>
            <a:picLocks noGrp="1" noChangeAspect="1"/>
          </p:cNvPicPr>
          <p:nvPr>
            <p:ph idx="1"/>
          </p:nvPr>
        </p:nvPicPr>
        <p:blipFill>
          <a:blip r:embed="rId2"/>
          <a:srcRect l="-85514" r="-85514"/>
          <a:stretch>
            <a:fillRect/>
          </a:stretch>
        </p:blipFill>
        <p:spPr>
          <a:xfrm>
            <a:off x="-179284" y="1413023"/>
            <a:ext cx="10526955" cy="544497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10257" y="152400"/>
            <a:ext cx="7513131" cy="1143000"/>
          </a:xfrm>
        </p:spPr>
        <p:txBody>
          <a:bodyPr/>
          <a:lstStyle/>
          <a:p>
            <a:r>
              <a:rPr lang="en-US" dirty="0" smtClean="0"/>
              <a:t>So much for the visual arts…what about the literary?</a:t>
            </a:r>
            <a:endParaRPr lang="en-US" dirty="0"/>
          </a:p>
        </p:txBody>
      </p:sp>
      <p:sp>
        <p:nvSpPr>
          <p:cNvPr id="3" name="Content Placeholder 2"/>
          <p:cNvSpPr>
            <a:spLocks noGrp="1"/>
          </p:cNvSpPr>
          <p:nvPr>
            <p:ph idx="1"/>
          </p:nvPr>
        </p:nvSpPr>
        <p:spPr/>
        <p:txBody>
          <a:bodyPr/>
          <a:lstStyle/>
          <a:p>
            <a:r>
              <a:rPr lang="en-US" sz="2800" dirty="0" smtClean="0"/>
              <a:t>Roman and Greek Mythology</a:t>
            </a:r>
          </a:p>
          <a:p>
            <a:r>
              <a:rPr lang="en-US" sz="2800" dirty="0" smtClean="0"/>
              <a:t>Dante’s seven circles of hell</a:t>
            </a:r>
          </a:p>
          <a:p>
            <a:r>
              <a:rPr lang="en-US" sz="2800" dirty="0" smtClean="0"/>
              <a:t>The underwater world of Jules Verne</a:t>
            </a:r>
          </a:p>
          <a:p>
            <a:r>
              <a:rPr lang="en-US" sz="2800" dirty="0" smtClean="0"/>
              <a:t>Lewis Carroll’s Alice in Wonderland</a:t>
            </a:r>
          </a:p>
          <a:p>
            <a:r>
              <a:rPr lang="en-US" sz="2800" dirty="0" smtClean="0"/>
              <a:t>Religious narratives of heaven, hell…</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i="1" dirty="0" smtClean="0"/>
              <a:t>How can a university effect a virtual, immersive, digital environment using mostly student workers and interactive, constructive pedagogy?</a:t>
            </a: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osch-garden of earthly delights.gif"/>
          <p:cNvPicPr>
            <a:picLocks noChangeAspect="1"/>
          </p:cNvPicPr>
          <p:nvPr/>
        </p:nvPicPr>
        <p:blipFill>
          <a:blip r:embed="rId2"/>
          <a:stretch>
            <a:fillRect/>
          </a:stretch>
        </p:blipFill>
        <p:spPr>
          <a:xfrm>
            <a:off x="642131" y="1478323"/>
            <a:ext cx="8501869" cy="5379677"/>
          </a:xfrm>
          <a:prstGeom prst="rect">
            <a:avLst/>
          </a:prstGeom>
        </p:spPr>
      </p:pic>
      <p:sp>
        <p:nvSpPr>
          <p:cNvPr id="3" name="TextBox 2"/>
          <p:cNvSpPr txBox="1"/>
          <p:nvPr/>
        </p:nvSpPr>
        <p:spPr>
          <a:xfrm>
            <a:off x="1434999" y="247395"/>
            <a:ext cx="6886349" cy="461665"/>
          </a:xfrm>
          <a:prstGeom prst="rect">
            <a:avLst/>
          </a:prstGeom>
          <a:noFill/>
        </p:spPr>
        <p:txBody>
          <a:bodyPr wrap="square" rtlCol="0">
            <a:spAutoFit/>
          </a:bodyPr>
          <a:lstStyle/>
          <a:p>
            <a:r>
              <a:rPr lang="en-US" sz="2400" dirty="0" smtClean="0">
                <a:solidFill>
                  <a:schemeClr val="bg1"/>
                </a:solidFill>
              </a:rPr>
              <a:t>Hey, I know this is visual, but I couldn’t resist!....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3447" y="152400"/>
            <a:ext cx="6874753" cy="1143000"/>
          </a:xfrm>
        </p:spPr>
        <p:txBody>
          <a:bodyPr/>
          <a:lstStyle/>
          <a:p>
            <a:r>
              <a:rPr lang="en-US" dirty="0" smtClean="0"/>
              <a:t>…If we are looking to immerse ourselves in the visual arts…</a:t>
            </a:r>
            <a:endParaRPr lang="en-US" dirty="0"/>
          </a:p>
        </p:txBody>
      </p:sp>
      <p:sp>
        <p:nvSpPr>
          <p:cNvPr id="3" name="Content Placeholder 2"/>
          <p:cNvSpPr>
            <a:spLocks noGrp="1"/>
          </p:cNvSpPr>
          <p:nvPr>
            <p:ph idx="1"/>
          </p:nvPr>
        </p:nvSpPr>
        <p:spPr/>
        <p:txBody>
          <a:bodyPr/>
          <a:lstStyle/>
          <a:p>
            <a:r>
              <a:rPr lang="en-US" dirty="0" smtClean="0"/>
              <a:t>What about theatre?</a:t>
            </a:r>
          </a:p>
          <a:p>
            <a:endParaRPr lang="en-US" dirty="0" smtClean="0"/>
          </a:p>
          <a:p>
            <a:r>
              <a:rPr lang="en-US" dirty="0" smtClean="0"/>
              <a:t> Artaud in film…</a:t>
            </a:r>
          </a:p>
          <a:p>
            <a:pPr lvl="1"/>
            <a:r>
              <a:rPr lang="en-US" dirty="0" smtClean="0">
                <a:hlinkClick r:id="rId2"/>
              </a:rPr>
              <a:t>http://www.youtube.com/watch?v=LAS0g0qY2AU&amp;feature=related</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5380"/>
            <a:ext cx="8229600" cy="6038648"/>
          </a:xfrm>
        </p:spPr>
        <p:txBody>
          <a:bodyPr/>
          <a:lstStyle/>
          <a:p>
            <a:endParaRPr lang="en-US" sz="2800" dirty="0" smtClean="0"/>
          </a:p>
          <a:p>
            <a:endParaRPr lang="en-US" sz="2800" dirty="0" smtClean="0"/>
          </a:p>
          <a:p>
            <a:r>
              <a:rPr lang="en-US" sz="2800" dirty="0" smtClean="0"/>
              <a:t>Virtual reality is a term initially coined and defined by the mad genius </a:t>
            </a:r>
            <a:r>
              <a:rPr lang="en-US" sz="2800" dirty="0" err="1" smtClean="0"/>
              <a:t>Antonin</a:t>
            </a:r>
            <a:r>
              <a:rPr lang="en-US" sz="2800" dirty="0" smtClean="0"/>
              <a:t> Artaud in "The Theatre and Its Double" in the 1930's. According to Artaud the mission of theatre was to eliminate the "4th wall" between the play and the audience, to immerse </a:t>
            </a:r>
            <a:br>
              <a:rPr lang="en-US" sz="2800" dirty="0" smtClean="0"/>
            </a:br>
            <a:r>
              <a:rPr lang="en-US" sz="2800" dirty="0" smtClean="0"/>
              <a:t>the audience in a new </a:t>
            </a:r>
            <a:br>
              <a:rPr lang="en-US" sz="2800" dirty="0" smtClean="0"/>
            </a:br>
            <a:r>
              <a:rPr lang="en-US" sz="2800" dirty="0" smtClean="0"/>
              <a:t>reality, like that of a </a:t>
            </a:r>
            <a:br>
              <a:rPr lang="en-US" sz="2800" dirty="0" smtClean="0"/>
            </a:br>
            <a:r>
              <a:rPr lang="en-US" sz="2800" dirty="0" smtClean="0"/>
              <a:t>dream.  </a:t>
            </a:r>
          </a:p>
          <a:p>
            <a:r>
              <a:rPr lang="en-US" sz="2800" dirty="0" smtClean="0"/>
              <a:t>(The double of </a:t>
            </a:r>
            <a:br>
              <a:rPr lang="en-US" sz="2800" dirty="0" smtClean="0"/>
            </a:br>
            <a:r>
              <a:rPr lang="en-US" sz="2800" dirty="0" smtClean="0"/>
              <a:t>theatre is real life.)</a:t>
            </a:r>
            <a:endParaRPr lang="en-US" sz="2800" dirty="0"/>
          </a:p>
        </p:txBody>
      </p:sp>
      <p:pic>
        <p:nvPicPr>
          <p:cNvPr id="5" name="Picture 4" descr="antonin_artaud.jpg"/>
          <p:cNvPicPr>
            <a:picLocks noChangeAspect="1"/>
          </p:cNvPicPr>
          <p:nvPr/>
        </p:nvPicPr>
        <p:blipFill>
          <a:blip r:embed="rId2"/>
          <a:stretch>
            <a:fillRect/>
          </a:stretch>
        </p:blipFill>
        <p:spPr>
          <a:xfrm>
            <a:off x="5682902" y="3714062"/>
            <a:ext cx="2122189" cy="285530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Theatre of Cruelty</a:t>
            </a:r>
            <a:endParaRPr lang="en-US" dirty="0"/>
          </a:p>
        </p:txBody>
      </p:sp>
      <p:sp>
        <p:nvSpPr>
          <p:cNvPr id="3" name="Content Placeholder 2"/>
          <p:cNvSpPr>
            <a:spLocks noGrp="1"/>
          </p:cNvSpPr>
          <p:nvPr>
            <p:ph idx="1"/>
          </p:nvPr>
        </p:nvSpPr>
        <p:spPr>
          <a:xfrm>
            <a:off x="1828800" y="2057400"/>
            <a:ext cx="6629400" cy="4425856"/>
          </a:xfrm>
        </p:spPr>
        <p:txBody>
          <a:bodyPr/>
          <a:lstStyle/>
          <a:p>
            <a:r>
              <a:rPr lang="en-US" sz="2000" dirty="0" smtClean="0"/>
              <a:t>The earliest precedent is considered to be the pre-surrealist Alfred </a:t>
            </a:r>
            <a:r>
              <a:rPr lang="en-US" sz="2000" dirty="0" err="1" smtClean="0"/>
              <a:t>Jarry</a:t>
            </a:r>
            <a:r>
              <a:rPr lang="en-US" sz="2000" dirty="0" smtClean="0"/>
              <a:t>. He broke with traditional theatrical context in his absurdist play “</a:t>
            </a:r>
            <a:r>
              <a:rPr lang="en-US" sz="2000" dirty="0" err="1" smtClean="0"/>
              <a:t>Ubu</a:t>
            </a:r>
            <a:r>
              <a:rPr lang="en-US" sz="2000" dirty="0" smtClean="0"/>
              <a:t> </a:t>
            </a:r>
            <a:r>
              <a:rPr lang="en-US" sz="2000" dirty="0" err="1" smtClean="0"/>
              <a:t>Roi</a:t>
            </a:r>
            <a:r>
              <a:rPr lang="en-US" sz="2000" dirty="0" smtClean="0"/>
              <a:t>” – in which the senses are assailed by loud noise, obscenities, absurdist spectacle, and chaotic action spilling off the stage into the audience.</a:t>
            </a:r>
          </a:p>
          <a:p>
            <a:pPr>
              <a:buNone/>
            </a:pPr>
            <a:endParaRPr lang="en-US" sz="2000" dirty="0" smtClean="0"/>
          </a:p>
          <a:p>
            <a:r>
              <a:rPr lang="en-US" sz="2000" dirty="0" smtClean="0"/>
              <a:t> Artaud began experimenting with altering the </a:t>
            </a:r>
            <a:r>
              <a:rPr lang="en-US" sz="2000" dirty="0" err="1" smtClean="0"/>
              <a:t>mise</a:t>
            </a:r>
            <a:r>
              <a:rPr lang="en-US" sz="2000" dirty="0" smtClean="0"/>
              <a:t> en scene in Paris in the 1920’s. The philosophy which evolved from his experimentation resulted in his theoretical book  </a:t>
            </a:r>
            <a:r>
              <a:rPr lang="en-US" sz="2000" i="1" dirty="0" smtClean="0"/>
              <a:t>The Theatre and Its Double</a:t>
            </a:r>
            <a:r>
              <a:rPr lang="en-US" sz="2000" dirty="0" smtClean="0"/>
              <a:t>, first published in France in 1938. [1]  </a:t>
            </a:r>
          </a:p>
          <a:p>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Quotes from Artaud…</a:t>
            </a:r>
            <a:endParaRPr lang="en-US" dirty="0"/>
          </a:p>
        </p:txBody>
      </p:sp>
      <p:sp>
        <p:nvSpPr>
          <p:cNvPr id="3" name="Content Placeholder 2"/>
          <p:cNvSpPr>
            <a:spLocks noGrp="1"/>
          </p:cNvSpPr>
          <p:nvPr>
            <p:ph idx="1"/>
          </p:nvPr>
        </p:nvSpPr>
        <p:spPr>
          <a:xfrm>
            <a:off x="1828800" y="2057400"/>
            <a:ext cx="6629400" cy="4396320"/>
          </a:xfrm>
        </p:spPr>
        <p:txBody>
          <a:bodyPr/>
          <a:lstStyle/>
          <a:p>
            <a:pPr lvl="1"/>
            <a:r>
              <a:rPr lang="en-US" sz="1600" dirty="0" smtClean="0"/>
              <a:t>“Every real effigy has a shadow which is its double…Like all magic cultures expressed by appropriate hieroglyphs, the true theatre has its shadows too, and of all languages and all arts, the theatre is the only one left whose shadows have shattered their limitations.  From the beginning, one might say its shadows did not tolerate limitations…</a:t>
            </a:r>
          </a:p>
          <a:p>
            <a:pPr lvl="1"/>
            <a:r>
              <a:rPr lang="en-US" sz="1600" dirty="0" smtClean="0"/>
              <a:t>For the theater as for culture, it remains a question of naming and directing shadows:  and the theatre, not confined to a fixed language and form, not only destroys false shadows but prepares the way for a new generation of shadows, around which assembles the true spectacle of life…”</a:t>
            </a:r>
          </a:p>
          <a:p>
            <a:endParaRPr lang="en-US" sz="1600" dirty="0" smtClean="0"/>
          </a:p>
          <a:p>
            <a:r>
              <a:rPr lang="en-US" sz="1600" dirty="0" err="1" smtClean="0"/>
              <a:t>Artaud</a:t>
            </a:r>
            <a:r>
              <a:rPr lang="en-US" sz="1600" dirty="0" smtClean="0"/>
              <a:t> also, in an eerily apt insight, compared theatre to illness, to the plague.  Like catastrophic illness, theatre assails ALL the senses, not just sight and sound.  </a:t>
            </a:r>
          </a:p>
          <a:p>
            <a:endParaRPr lang="en-US" sz="16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025" y="2057399"/>
            <a:ext cx="7654975" cy="4800601"/>
          </a:xfrm>
        </p:spPr>
        <p:txBody>
          <a:bodyPr/>
          <a:lstStyle/>
          <a:p>
            <a:r>
              <a:rPr lang="en-US" sz="2000" dirty="0" smtClean="0"/>
              <a:t>According to Artaud, theatre should be contagious.  It should be intuitive.  It should be ‘cruel’—meaning it should be loud and spectacular, encroaching physical space, touching you, taking hold of hold of you.  You should experience it physically – creating a passion like fever – and ultimately inciting a sort of catharsis.  After one experiences it, one’s life is changed. </a:t>
            </a:r>
          </a:p>
          <a:p>
            <a:endParaRPr lang="en-US" sz="2000" dirty="0" smtClean="0"/>
          </a:p>
          <a:p>
            <a:r>
              <a:rPr lang="en-US" sz="2000" dirty="0" smtClean="0"/>
              <a:t>“First of all we must recognize that theatre, like the plague, is a delirium and is communicative.  The mind believes what it sees and does what it believes: that is the secret of the fascination…”   </a:t>
            </a:r>
            <a:r>
              <a:rPr lang="en-US" sz="2000" i="1" dirty="0" smtClean="0"/>
              <a:t>…The Theatre and its </a:t>
            </a:r>
            <a:r>
              <a:rPr lang="en-US" sz="2000" i="1" dirty="0" smtClean="0"/>
              <a:t>Double</a:t>
            </a:r>
            <a:br>
              <a:rPr lang="en-US" sz="2000" i="1" dirty="0" smtClean="0"/>
            </a:br>
            <a:endParaRPr lang="en-US" sz="2000" i="1" dirty="0" smtClean="0"/>
          </a:p>
          <a:p>
            <a:r>
              <a:rPr lang="en-US" sz="2000" dirty="0" err="1" smtClean="0"/>
              <a:t>Artaud</a:t>
            </a:r>
            <a:r>
              <a:rPr lang="en-US" sz="2000" dirty="0" smtClean="0"/>
              <a:t> first coined the phrase “Virtual Life” in his book.</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Artaud’s</a:t>
            </a:r>
            <a:r>
              <a:rPr lang="en-US" dirty="0" smtClean="0"/>
              <a:t> philosophy can be summarized as working from the external to the internal…and we started thinking about different approaches…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32931" y="152400"/>
            <a:ext cx="7150257" cy="1143000"/>
          </a:xfrm>
        </p:spPr>
        <p:txBody>
          <a:bodyPr/>
          <a:lstStyle/>
          <a:p>
            <a:r>
              <a:rPr lang="en-US" dirty="0" smtClean="0"/>
              <a:t>Vygotsky:  Social Constructivism and Virtual Reality</a:t>
            </a:r>
            <a:endParaRPr lang="en-US" dirty="0"/>
          </a:p>
        </p:txBody>
      </p:sp>
      <p:sp>
        <p:nvSpPr>
          <p:cNvPr id="3" name="Content Placeholder 2"/>
          <p:cNvSpPr>
            <a:spLocks noGrp="1"/>
          </p:cNvSpPr>
          <p:nvPr>
            <p:ph idx="1"/>
          </p:nvPr>
        </p:nvSpPr>
        <p:spPr>
          <a:xfrm>
            <a:off x="1828800" y="1295400"/>
            <a:ext cx="6629400" cy="5562600"/>
          </a:xfrm>
        </p:spPr>
        <p:txBody>
          <a:bodyPr/>
          <a:lstStyle/>
          <a:p>
            <a:endParaRPr lang="en-US" sz="1600" dirty="0" smtClean="0"/>
          </a:p>
          <a:p>
            <a:r>
              <a:rPr lang="en-US" sz="1600" dirty="0" smtClean="0"/>
              <a:t>…How about an ‘internal’ process?  Instead of a device being applied or loud noises or special effects being used as a catapult against human senses, perhaps there should be an internal construct in which an individual builds his or her own individual reality… from the inside out.   </a:t>
            </a:r>
          </a:p>
          <a:p>
            <a:endParaRPr lang="en-US" sz="1600" dirty="0" smtClean="0"/>
          </a:p>
          <a:p>
            <a:r>
              <a:rPr lang="en-US" sz="1600" dirty="0" smtClean="0"/>
              <a:t>You may recognize this idea as similar to Social Constructivism, originating with the Russian Learning Theorist Lev Vygotsky.  </a:t>
            </a:r>
          </a:p>
          <a:p>
            <a:pPr>
              <a:buNone/>
            </a:pPr>
            <a:endParaRPr lang="en-US" sz="1600" dirty="0" smtClean="0"/>
          </a:p>
          <a:p>
            <a:r>
              <a:rPr lang="en-US" sz="1600" dirty="0" smtClean="0"/>
              <a:t>Vygotsky’s central idea is that an individual structures his or her own reality from the most available and accessible environment -- beginning even in the womb. This range of the most readily available, accessible experience is called the </a:t>
            </a:r>
            <a:r>
              <a:rPr lang="en-US" sz="1600" i="1" dirty="0" smtClean="0"/>
              <a:t>zone of proximate learning</a:t>
            </a:r>
            <a:r>
              <a:rPr lang="en-US" sz="1600" dirty="0" smtClean="0"/>
              <a:t>.   Growth is realized as the individual absorbs intellectual content available to him in the </a:t>
            </a:r>
            <a:r>
              <a:rPr lang="en-US" sz="1600" i="1" dirty="0" smtClean="0"/>
              <a:t>zone</a:t>
            </a:r>
            <a:r>
              <a:rPr lang="en-US" sz="1600" dirty="0" smtClean="0"/>
              <a:t>.  Those things that most closely resemble what is already known (the most intuitive) are absorbed first and most readily.  </a:t>
            </a:r>
          </a:p>
          <a:p>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Zone of Proximate Development</a:t>
            </a:r>
            <a:endParaRPr lang="en-US" dirty="0"/>
          </a:p>
        </p:txBody>
      </p:sp>
      <p:pic>
        <p:nvPicPr>
          <p:cNvPr id="4" name="Content Placeholder 3" descr="zone1.gif"/>
          <p:cNvPicPr>
            <a:picLocks noGrp="1" noChangeAspect="1"/>
          </p:cNvPicPr>
          <p:nvPr>
            <p:ph idx="1"/>
          </p:nvPr>
        </p:nvPicPr>
        <p:blipFill>
          <a:blip r:embed="rId2"/>
          <a:srcRect l="-30684" r="-30684"/>
          <a:stretch>
            <a:fillRect/>
          </a:stretch>
        </p:blipFill>
        <p:spPr>
          <a:xfrm>
            <a:off x="1267995" y="2991368"/>
            <a:ext cx="3611345" cy="1867937"/>
          </a:xfrm>
        </p:spPr>
      </p:pic>
      <p:sp>
        <p:nvSpPr>
          <p:cNvPr id="5" name="TextBox 4"/>
          <p:cNvSpPr txBox="1"/>
          <p:nvPr/>
        </p:nvSpPr>
        <p:spPr>
          <a:xfrm>
            <a:off x="5104970" y="1789492"/>
            <a:ext cx="3373075" cy="4708981"/>
          </a:xfrm>
          <a:prstGeom prst="rect">
            <a:avLst/>
          </a:prstGeom>
          <a:noFill/>
        </p:spPr>
        <p:txBody>
          <a:bodyPr wrap="square" rtlCol="0">
            <a:spAutoFit/>
          </a:bodyPr>
          <a:lstStyle/>
          <a:p>
            <a:r>
              <a:rPr lang="en-US" sz="2000" dirty="0" smtClean="0"/>
              <a:t>One can enrich the </a:t>
            </a:r>
            <a:r>
              <a:rPr lang="en-US" sz="2000" i="1" dirty="0" smtClean="0"/>
              <a:t>zone of proximate</a:t>
            </a:r>
            <a:r>
              <a:rPr lang="en-US" sz="2000" dirty="0" smtClean="0"/>
              <a:t> learning in order to elevate the level of learning.  </a:t>
            </a:r>
          </a:p>
          <a:p>
            <a:pPr>
              <a:buNone/>
            </a:pPr>
            <a:r>
              <a:rPr lang="en-US" sz="2000" dirty="0" smtClean="0"/>
              <a:t> </a:t>
            </a:r>
          </a:p>
          <a:p>
            <a:r>
              <a:rPr lang="en-US" sz="2000" dirty="0" smtClean="0"/>
              <a:t>Think, then, of the external (immersing the senses) construct relative to an internal (structuring for exploration from the inside out) process.  Now you are getting an idea of what we wanted to try and achieve in the design of Lehigh University’s island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…Therefore, having researched Second Life for several months, we decided to design the island based on interactive and philosophical concepts of both theatre and learning, as presented by Artaud, but also considering the constructive collaborative concepts of Vygotsky, as well as more modern digital gurus.  </a:t>
            </a: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thoughts and a ‘Flyover’</a:t>
            </a:r>
            <a:endParaRPr lang="en-US" dirty="0"/>
          </a:p>
        </p:txBody>
      </p:sp>
      <p:pic>
        <p:nvPicPr>
          <p:cNvPr id="4" name="Nyko Flyover.mov">
            <a:hlinkClick r:id="" action="ppaction://media"/>
          </p:cNvPr>
          <p:cNvPicPr/>
          <p:nvPr>
            <p:ph idx="1"/>
            <a:videoFile r:link="rId1"/>
          </p:nvPr>
        </p:nvPicPr>
        <p:blipFill>
          <a:blip r:embed="rId3"/>
          <a:stretch>
            <a:fillRect/>
          </a:stretch>
        </p:blipFill>
        <p:spPr>
          <a:xfrm>
            <a:off x="190652" y="1481437"/>
            <a:ext cx="8787103" cy="4942746"/>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8069"/>
            <a:ext cx="6629400" cy="4815959"/>
          </a:xfrm>
        </p:spPr>
        <p:txBody>
          <a:bodyPr/>
          <a:lstStyle/>
          <a:p>
            <a:r>
              <a:rPr lang="en-US" sz="2400" dirty="0" smtClean="0"/>
              <a:t>We also spent time researching many other sites, especially those of other universities, and paid close attention to what others had done, both successfully and not so. </a:t>
            </a:r>
            <a:br>
              <a:rPr lang="en-US" sz="2400" dirty="0" smtClean="0"/>
            </a:br>
            <a:r>
              <a:rPr lang="en-US" sz="2400" dirty="0" smtClean="0"/>
              <a:t> </a:t>
            </a:r>
          </a:p>
          <a:p>
            <a:r>
              <a:rPr lang="en-US" sz="2400" dirty="0" smtClean="0"/>
              <a:t>(We noticed many sites were very passive environments.)  </a:t>
            </a:r>
            <a:br>
              <a:rPr lang="en-US" sz="2400" dirty="0" smtClean="0"/>
            </a:br>
            <a:endParaRPr lang="en-US" sz="2400" dirty="0" smtClean="0"/>
          </a:p>
          <a:p>
            <a:r>
              <a:rPr lang="en-US" sz="2400" dirty="0" smtClean="0"/>
              <a:t>Therefore we thought our approach might make the island more interactive, interesting and useable.</a:t>
            </a:r>
          </a:p>
          <a:p>
            <a:endParaRPr lang="en-US" sz="2400" dirty="0"/>
          </a:p>
        </p:txBody>
      </p:sp>
      <p:sp>
        <p:nvSpPr>
          <p:cNvPr id="4" name="TextBox 3"/>
          <p:cNvSpPr txBox="1"/>
          <p:nvPr/>
        </p:nvSpPr>
        <p:spPr>
          <a:xfrm>
            <a:off x="1828800" y="214409"/>
            <a:ext cx="5766802" cy="523220"/>
          </a:xfrm>
          <a:prstGeom prst="rect">
            <a:avLst/>
          </a:prstGeom>
          <a:noFill/>
        </p:spPr>
        <p:txBody>
          <a:bodyPr wrap="square" rtlCol="0">
            <a:spAutoFit/>
          </a:bodyPr>
          <a:lstStyle/>
          <a:p>
            <a:r>
              <a:rPr lang="en-US" sz="2800" dirty="0" smtClean="0">
                <a:solidFill>
                  <a:schemeClr val="bg1"/>
                </a:solidFill>
              </a:rPr>
              <a:t>Other Perspectives…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Parameters</a:t>
            </a:r>
            <a:endParaRPr lang="en-US" dirty="0"/>
          </a:p>
        </p:txBody>
      </p:sp>
      <p:sp>
        <p:nvSpPr>
          <p:cNvPr id="3" name="Content Placeholder 2"/>
          <p:cNvSpPr>
            <a:spLocks noGrp="1"/>
          </p:cNvSpPr>
          <p:nvPr>
            <p:ph idx="1"/>
          </p:nvPr>
        </p:nvSpPr>
        <p:spPr>
          <a:xfrm>
            <a:off x="1828800" y="1665794"/>
            <a:ext cx="6629400" cy="4766480"/>
          </a:xfrm>
        </p:spPr>
        <p:txBody>
          <a:bodyPr>
            <a:normAutofit fontScale="85000" lnSpcReduction="20000"/>
          </a:bodyPr>
          <a:lstStyle/>
          <a:p>
            <a:r>
              <a:rPr lang="en-US" dirty="0" smtClean="0"/>
              <a:t>Create one building that will be a model of a recognizable, symbolically important Lehigh building.</a:t>
            </a:r>
            <a:br>
              <a:rPr lang="en-US" dirty="0" smtClean="0"/>
            </a:br>
            <a:endParaRPr lang="en-US" dirty="0" smtClean="0"/>
          </a:p>
          <a:p>
            <a:r>
              <a:rPr lang="en-US" dirty="0" smtClean="0"/>
              <a:t>Create some meeting spaces that will allow groups to gather and share ideas.</a:t>
            </a:r>
            <a:br>
              <a:rPr lang="en-US" dirty="0" smtClean="0"/>
            </a:br>
            <a:endParaRPr lang="en-US" dirty="0" smtClean="0"/>
          </a:p>
          <a:p>
            <a:r>
              <a:rPr lang="en-US" dirty="0" smtClean="0"/>
              <a:t>Add some features that would be impossible to find at physical Lehigh..</a:t>
            </a:r>
            <a:br>
              <a:rPr lang="en-US" dirty="0" smtClean="0"/>
            </a:br>
            <a:endParaRPr lang="en-US" dirty="0" smtClean="0"/>
          </a:p>
          <a:p>
            <a:r>
              <a:rPr lang="en-US" dirty="0" smtClean="0"/>
              <a:t>Leave plenty of space to accommodate other people and news ideas as the project progresses…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forays into Second Life met a number of issues. </a:t>
            </a:r>
            <a:endParaRPr lang="en-US" dirty="0"/>
          </a:p>
        </p:txBody>
      </p:sp>
      <p:sp>
        <p:nvSpPr>
          <p:cNvPr id="3" name="Content Placeholder 2"/>
          <p:cNvSpPr>
            <a:spLocks noGrp="1"/>
          </p:cNvSpPr>
          <p:nvPr>
            <p:ph idx="1"/>
          </p:nvPr>
        </p:nvSpPr>
        <p:spPr>
          <a:xfrm>
            <a:off x="1828800" y="1649301"/>
            <a:ext cx="6629400" cy="5022122"/>
          </a:xfrm>
        </p:spPr>
        <p:txBody>
          <a:bodyPr/>
          <a:lstStyle/>
          <a:p>
            <a:r>
              <a:rPr lang="en-US" sz="2400" dirty="0" smtClean="0"/>
              <a:t>…For instance, initially, we thought we could build in AutoCAD and Maya, and transfer structures into the 'prims’ or </a:t>
            </a:r>
            <a:r>
              <a:rPr lang="en-US" sz="2400" smtClean="0"/>
              <a:t>building </a:t>
            </a:r>
            <a:r>
              <a:rPr lang="en-US" sz="2400" smtClean="0"/>
              <a:t>blocks </a:t>
            </a:r>
            <a:r>
              <a:rPr lang="en-US" sz="2400" dirty="0" smtClean="0"/>
              <a:t>of Second Life. This proved to be difficult and the results were not what we had had envisioned.  </a:t>
            </a:r>
          </a:p>
          <a:p>
            <a:pPr lvl="1"/>
            <a:r>
              <a:rPr lang="en-US" sz="2000" dirty="0" smtClean="0"/>
              <a:t>(More recent versions are supposed to allow for a better transfer…we have not tried it…)</a:t>
            </a:r>
            <a:br>
              <a:rPr lang="en-US" sz="2000" dirty="0" smtClean="0"/>
            </a:br>
            <a:endParaRPr lang="en-US" sz="2000" dirty="0" smtClean="0"/>
          </a:p>
          <a:p>
            <a:r>
              <a:rPr lang="en-US" sz="2400" dirty="0" smtClean="0"/>
              <a:t>In the end, we tore down what we had built and started over, using only Second Life ‘prims’.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39" y="1467879"/>
            <a:ext cx="7711061" cy="4815958"/>
          </a:xfrm>
        </p:spPr>
        <p:txBody>
          <a:bodyPr/>
          <a:lstStyle/>
          <a:p>
            <a:r>
              <a:rPr lang="en-US" sz="2000" dirty="0" smtClean="0"/>
              <a:t>In the process of starting over, we spent more time conceptualizing, and actually designed the island from the ground up before going in, eventually ‘terraforming’ the island according to a preliminary map. </a:t>
            </a:r>
          </a:p>
          <a:p>
            <a:pPr>
              <a:buNone/>
            </a:pPr>
            <a:r>
              <a:rPr lang="en-US" sz="2000" dirty="0" smtClean="0"/>
              <a:t> </a:t>
            </a:r>
          </a:p>
          <a:p>
            <a:r>
              <a:rPr lang="en-US" sz="2000" dirty="0" smtClean="0"/>
              <a:t>This map not only featured our initial concepts for building, but included a large area or ‘sandbox’ for design, and left enough area of the island free – to be developed according to faculty ideas, as they would eventually come in.</a:t>
            </a:r>
          </a:p>
          <a:p>
            <a:endParaRPr lang="en-US" sz="2000" dirty="0" smtClean="0"/>
          </a:p>
          <a:p>
            <a:r>
              <a:rPr lang="en-US" sz="2000" dirty="0" smtClean="0"/>
              <a:t>By the end of the summer of 2008, the island was beginning to take shape.  We finally felt confident enough with our security to go ‘public’ in March of 2009, and by that summer, a number of faculty and staff had experimented, held regular classes or had done research in our structures on the island.  </a:t>
            </a:r>
          </a:p>
          <a:p>
            <a:pPr>
              <a:buNone/>
            </a:pPr>
            <a:r>
              <a:rPr lang="en-US" sz="1800" dirty="0" smtClean="0"/>
              <a:t> </a:t>
            </a:r>
          </a:p>
          <a:p>
            <a:endParaRPr lang="en-US" sz="2400"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we met obstacles…</a:t>
            </a:r>
            <a:endParaRPr lang="en-US" dirty="0"/>
          </a:p>
        </p:txBody>
      </p:sp>
      <p:sp>
        <p:nvSpPr>
          <p:cNvPr id="3" name="Content Placeholder 2"/>
          <p:cNvSpPr>
            <a:spLocks noGrp="1"/>
          </p:cNvSpPr>
          <p:nvPr>
            <p:ph idx="1"/>
          </p:nvPr>
        </p:nvSpPr>
        <p:spPr/>
        <p:txBody>
          <a:bodyPr/>
          <a:lstStyle/>
          <a:p>
            <a:r>
              <a:rPr lang="en-US" sz="2400" dirty="0" smtClean="0"/>
              <a:t>Permissions gave us (and continue to give us) many headaches.   </a:t>
            </a:r>
          </a:p>
          <a:p>
            <a:r>
              <a:rPr lang="en-US" sz="2400" dirty="0" smtClean="0"/>
              <a:t>We finally figured out how to best assign areas to different faculty and staff interested in working on the island – and to do so securely and privately without interfering with others’ settings.  </a:t>
            </a:r>
          </a:p>
          <a:p>
            <a:r>
              <a:rPr lang="en-US" sz="2400" dirty="0" smtClean="0"/>
              <a:t>We wound up assigning basic privileges and ‘ownership” for building and administration to one generic avatar:  Lehigh </a:t>
            </a:r>
            <a:r>
              <a:rPr lang="en-US" sz="2400" dirty="0" err="1" smtClean="0"/>
              <a:t>Bookmite</a:t>
            </a:r>
            <a:r>
              <a:rPr lang="en-US" sz="2400" dirty="0" smtClean="0"/>
              <a:t>.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were mistakes and there were successes. ..</a:t>
            </a:r>
            <a:endParaRPr lang="en-US" dirty="0"/>
          </a:p>
        </p:txBody>
      </p:sp>
      <p:sp>
        <p:nvSpPr>
          <p:cNvPr id="3" name="Content Placeholder 2"/>
          <p:cNvSpPr>
            <a:spLocks noGrp="1"/>
          </p:cNvSpPr>
          <p:nvPr>
            <p:ph idx="1"/>
          </p:nvPr>
        </p:nvSpPr>
        <p:spPr/>
        <p:txBody>
          <a:bodyPr/>
          <a:lstStyle/>
          <a:p>
            <a:r>
              <a:rPr lang="en-US" sz="2400" dirty="0" smtClean="0"/>
              <a:t>Once, in an attempt to delete something built, we eradicated a good portion of the island, and had to call New Media Consortium to roll the island back in time!  </a:t>
            </a:r>
          </a:p>
          <a:p>
            <a:endParaRPr lang="en-US" sz="2400" dirty="0" smtClean="0"/>
          </a:p>
          <a:p>
            <a:r>
              <a:rPr lang="en-US" sz="2400" dirty="0" smtClean="0"/>
              <a:t>However, the flip side of this disaster was discovering that nothing was going to break the island – there was always recourse, even if complicated.  Such knowledge gave us confidence to experiment more.</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Center</a:t>
            </a:r>
            <a:endParaRPr lang="en-US" dirty="0"/>
          </a:p>
        </p:txBody>
      </p:sp>
      <p:pic>
        <p:nvPicPr>
          <p:cNvPr id="4" name="Counseling Center-Vimeo HD.mov">
            <a:hlinkClick r:id="" action="ppaction://media"/>
          </p:cNvPr>
          <p:cNvPicPr/>
          <p:nvPr>
            <p:ph idx="1"/>
            <a:videoFile r:link="rId1"/>
          </p:nvPr>
        </p:nvPicPr>
        <p:blipFill>
          <a:blip r:embed="rId3"/>
          <a:stretch>
            <a:fillRect/>
          </a:stretch>
        </p:blipFill>
        <p:spPr>
          <a:xfrm>
            <a:off x="294016" y="1673426"/>
            <a:ext cx="8550809" cy="480983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Center</a:t>
            </a:r>
            <a:endParaRPr lang="en-US" dirty="0"/>
          </a:p>
        </p:txBody>
      </p:sp>
      <p:sp>
        <p:nvSpPr>
          <p:cNvPr id="3" name="Content Placeholder 2"/>
          <p:cNvSpPr>
            <a:spLocks noGrp="1"/>
          </p:cNvSpPr>
          <p:nvPr>
            <p:ph idx="1"/>
          </p:nvPr>
        </p:nvSpPr>
        <p:spPr/>
        <p:txBody>
          <a:bodyPr/>
          <a:lstStyle/>
          <a:p>
            <a:pPr>
              <a:buNone/>
            </a:pPr>
            <a:endParaRPr lang="en-US" sz="1600" dirty="0" smtClean="0"/>
          </a:p>
          <a:p>
            <a:r>
              <a:rPr lang="en-US" sz="2000" dirty="0" smtClean="0"/>
              <a:t>The University Counseling and Psychological Services Center has utilized Second Life to administer both group and individual therapy sessions on the island.  Volunteer graduate students either speak through or interact online with their clients.  Virtual individual or group sessions are held in a “clam” room underwater to secure privacy.  According to research by staff members presented at national conferences, the experience is not dissimilar from face-to-face or phone therapy.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Planetarium</a:t>
            </a:r>
            <a:endParaRPr lang="en-US" dirty="0"/>
          </a:p>
        </p:txBody>
      </p:sp>
      <p:pic>
        <p:nvPicPr>
          <p:cNvPr id="4" name="Planetarium-Vimeo HD.mov">
            <a:hlinkClick r:id="" action="ppaction://media"/>
          </p:cNvPr>
          <p:cNvPicPr/>
          <p:nvPr>
            <p:ph idx="1"/>
            <a:videoFile r:link="rId1"/>
          </p:nvPr>
        </p:nvPicPr>
        <p:blipFill>
          <a:blip r:embed="rId3"/>
          <a:stretch>
            <a:fillRect/>
          </a:stretch>
        </p:blipFill>
        <p:spPr>
          <a:xfrm>
            <a:off x="220186" y="1510975"/>
            <a:ext cx="8708339" cy="489844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Planetarium</a:t>
            </a:r>
            <a:endParaRPr lang="en-US" dirty="0"/>
          </a:p>
        </p:txBody>
      </p:sp>
      <p:sp>
        <p:nvSpPr>
          <p:cNvPr id="3" name="Content Placeholder 2"/>
          <p:cNvSpPr>
            <a:spLocks noGrp="1"/>
          </p:cNvSpPr>
          <p:nvPr>
            <p:ph idx="1"/>
          </p:nvPr>
        </p:nvSpPr>
        <p:spPr>
          <a:xfrm>
            <a:off x="590297" y="2307614"/>
            <a:ext cx="7867904" cy="4114354"/>
          </a:xfrm>
        </p:spPr>
        <p:txBody>
          <a:bodyPr/>
          <a:lstStyle/>
          <a:p>
            <a:r>
              <a:rPr lang="en-US" sz="1800" dirty="0" smtClean="0"/>
              <a:t>We built a planetarium to feature Dr. Carol </a:t>
            </a:r>
            <a:r>
              <a:rPr lang="en-US" sz="1800" dirty="0" err="1" smtClean="0"/>
              <a:t>Keily’s</a:t>
            </a:r>
            <a:r>
              <a:rPr lang="en-US" sz="1800" dirty="0" smtClean="0"/>
              <a:t> website on the microscopic images of moondust…small particles of the actual material brought back from the moon by Astronauts Armstrong, </a:t>
            </a:r>
            <a:r>
              <a:rPr lang="en-US" sz="1800" dirty="0" err="1" smtClean="0"/>
              <a:t>Aldrin</a:t>
            </a:r>
            <a:r>
              <a:rPr lang="en-US" sz="1800" dirty="0" smtClean="0"/>
              <a:t> and Collins, during the Apollo 11 mission in 1969.</a:t>
            </a:r>
          </a:p>
          <a:p>
            <a:endParaRPr lang="en-US" sz="1800" dirty="0" smtClean="0"/>
          </a:p>
          <a:p>
            <a:r>
              <a:rPr lang="en-US" sz="1800" dirty="0" smtClean="0"/>
              <a:t>Recent improvements to Second Life not only makes these images live from the web, but allows us to alter the “lens” of the roof of the planetarium to give a rounded perspective – much like a real planetarium.</a:t>
            </a:r>
          </a:p>
          <a:p>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thoughts and a ‘Flyover’</a:t>
            </a:r>
            <a:endParaRPr lang="en-US" dirty="0"/>
          </a:p>
        </p:txBody>
      </p:sp>
      <p:sp>
        <p:nvSpPr>
          <p:cNvPr id="3" name="Content Placeholder 2"/>
          <p:cNvSpPr>
            <a:spLocks noGrp="1"/>
          </p:cNvSpPr>
          <p:nvPr>
            <p:ph idx="1"/>
          </p:nvPr>
        </p:nvSpPr>
        <p:spPr>
          <a:xfrm>
            <a:off x="1828800" y="1461822"/>
            <a:ext cx="7315200" cy="5036424"/>
          </a:xfrm>
        </p:spPr>
        <p:txBody>
          <a:bodyPr/>
          <a:lstStyle/>
          <a:p>
            <a:endParaRPr lang="en-US" sz="1600" dirty="0" smtClean="0"/>
          </a:p>
          <a:p>
            <a:pPr>
              <a:buNone/>
            </a:pPr>
            <a:endParaRPr lang="en-US" sz="1600" dirty="0" smtClean="0"/>
          </a:p>
          <a:p>
            <a:r>
              <a:rPr lang="en-US" sz="1600" dirty="0" smtClean="0"/>
              <a:t>Oscar Wilde regarded the theatre as “the greatest of all art forms.”  To Wilde, the broken barrier between stage and audience was “the most immediate way in which a human being [could] share with another the sense of what it [was] to be a human being.”  </a:t>
            </a:r>
          </a:p>
          <a:p>
            <a:r>
              <a:rPr lang="en-US" sz="1600" dirty="0" smtClean="0"/>
              <a:t>Lehigh Island is an extension of this philosophy; by creating a safe space online where students can hone their skill in interactive classroom environments, the Island effectively transports the Lehigh learning experience to anywhere in the world.  </a:t>
            </a:r>
          </a:p>
          <a:p>
            <a:r>
              <a:rPr lang="en-US" sz="1600" dirty="0" smtClean="0"/>
              <a:t>From the art tower to the planetarium, from foreign languages to theology, the Island provides the ideal platform to present elementary disciplines with the click of a mouse. </a:t>
            </a:r>
          </a:p>
          <a:p>
            <a:r>
              <a:rPr lang="en-US" sz="1600" dirty="0" smtClean="0"/>
              <a:t>Through the imaginative efforts of the student workers at the IMRC at Lehigh University, this virtual reality can help to convey and enhance what is best about education…</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Interfaith Chapel</a:t>
            </a:r>
            <a:endParaRPr lang="en-US" dirty="0"/>
          </a:p>
        </p:txBody>
      </p:sp>
      <p:pic>
        <p:nvPicPr>
          <p:cNvPr id="4" name="Interfaith Chapel-Vimeo HD.mov">
            <a:hlinkClick r:id="" action="ppaction://media"/>
          </p:cNvPr>
          <p:cNvPicPr/>
          <p:nvPr>
            <a:videoFile r:link="rId1"/>
          </p:nvPr>
        </p:nvPicPr>
        <p:blipFill>
          <a:blip r:embed="rId3"/>
          <a:stretch>
            <a:fillRect/>
          </a:stretch>
        </p:blipFill>
        <p:spPr>
          <a:xfrm>
            <a:off x="200909" y="1640955"/>
            <a:ext cx="8732672" cy="4912129"/>
          </a:xfrm>
          <a:prstGeom prst="rect">
            <a:avLst/>
          </a:prstGeom>
        </p:spPr>
      </p:pic>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Theatre</a:t>
            </a:r>
            <a:endParaRPr lang="en-US" dirty="0"/>
          </a:p>
        </p:txBody>
      </p:sp>
      <p:sp>
        <p:nvSpPr>
          <p:cNvPr id="3" name="Content Placeholder 2"/>
          <p:cNvSpPr>
            <a:spLocks noGrp="1"/>
          </p:cNvSpPr>
          <p:nvPr>
            <p:ph idx="1"/>
          </p:nvPr>
        </p:nvSpPr>
        <p:spPr>
          <a:xfrm>
            <a:off x="1828800" y="1520522"/>
            <a:ext cx="6629400" cy="3965878"/>
          </a:xfrm>
        </p:spPr>
        <p:txBody>
          <a:bodyPr/>
          <a:lstStyle/>
          <a:p>
            <a:pPr>
              <a:buNone/>
            </a:pPr>
            <a:endParaRPr lang="en-US" sz="1800" dirty="0" smtClean="0"/>
          </a:p>
          <a:p>
            <a:r>
              <a:rPr lang="en-US" sz="1800" dirty="0" smtClean="0"/>
              <a:t>…No virtual reality can replicate the actual performing environment better than an auditorium.  The concert hall in Lehigh’s Second Life is designed to serve various types of performances and audiences.  </a:t>
            </a:r>
          </a:p>
          <a:p>
            <a:endParaRPr lang="en-US" sz="1800" dirty="0" smtClean="0"/>
          </a:p>
          <a:p>
            <a:r>
              <a:rPr lang="en-US" sz="1800" dirty="0" smtClean="0"/>
              <a:t>In the words of Prof. Deborah Field, it allows students the chance to “sing with a live audience.”  For young musicians and performers away from campus, it is invaluable to continue practicing whenever and wherever they please.  With the concert hall, they can…and even do it underwater!!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Tower</a:t>
            </a:r>
            <a:endParaRPr lang="en-US" dirty="0"/>
          </a:p>
        </p:txBody>
      </p:sp>
      <p:pic>
        <p:nvPicPr>
          <p:cNvPr id="4" name="Art tower-Vimeo HD.mov">
            <a:hlinkClick r:id="" action="ppaction://media"/>
          </p:cNvPr>
          <p:cNvPicPr/>
          <p:nvPr>
            <p:ph idx="1"/>
            <a:videoFile r:link="rId1"/>
          </p:nvPr>
        </p:nvPicPr>
        <p:blipFill>
          <a:blip r:embed="rId3"/>
          <a:stretch>
            <a:fillRect/>
          </a:stretch>
        </p:blipFill>
        <p:spPr>
          <a:xfrm>
            <a:off x="279251" y="1555279"/>
            <a:ext cx="8639564" cy="485975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Tower</a:t>
            </a:r>
            <a:endParaRPr lang="en-US" dirty="0"/>
          </a:p>
        </p:txBody>
      </p:sp>
      <p:sp>
        <p:nvSpPr>
          <p:cNvPr id="3" name="Content Placeholder 2"/>
          <p:cNvSpPr>
            <a:spLocks noGrp="1"/>
          </p:cNvSpPr>
          <p:nvPr>
            <p:ph idx="1"/>
          </p:nvPr>
        </p:nvSpPr>
        <p:spPr>
          <a:xfrm>
            <a:off x="1162704" y="2057400"/>
            <a:ext cx="7816952" cy="3429000"/>
          </a:xfrm>
        </p:spPr>
        <p:txBody>
          <a:bodyPr/>
          <a:lstStyle/>
          <a:p>
            <a:pPr>
              <a:buNone/>
            </a:pPr>
            <a:endParaRPr lang="en-US" sz="1800" dirty="0" smtClean="0"/>
          </a:p>
          <a:p>
            <a:r>
              <a:rPr lang="en-US" sz="1800" dirty="0" smtClean="0"/>
              <a:t>Traversing the campus, one will observe quite easily that the Lehigh campus does </a:t>
            </a:r>
            <a:r>
              <a:rPr lang="en-US" sz="1800" i="1" dirty="0" smtClean="0"/>
              <a:t>not</a:t>
            </a:r>
            <a:r>
              <a:rPr lang="en-US" sz="1800" dirty="0" smtClean="0"/>
              <a:t> have a ten thousand foot tall structure made of broken glass shards devoted to all things visual arts, but on Lehigh Island we compensate for that inconvenient truth.  </a:t>
            </a:r>
          </a:p>
          <a:p>
            <a:endParaRPr lang="en-US" sz="1800" dirty="0" smtClean="0"/>
          </a:p>
          <a:p>
            <a:r>
              <a:rPr lang="en-US" sz="1800" dirty="0" smtClean="0"/>
              <a:t>The art tower, for artists such as Berrisford Boothe, Professor of Art, turns fantasy into virtual reality by providing the previously unimaginable opportunity of actually stepping through the looking-glass.   “I found myself slipping into a correlative mode of presence with my avatar describing the meanings and history of my practice,” Booth says.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a:xfrm>
            <a:off x="1828800" y="1594970"/>
            <a:ext cx="6629400" cy="3429000"/>
          </a:xfrm>
        </p:spPr>
        <p:txBody>
          <a:bodyPr/>
          <a:lstStyle/>
          <a:p>
            <a:r>
              <a:rPr lang="en-US" sz="2300" dirty="0" smtClean="0"/>
              <a:t>Jeff and Maura</a:t>
            </a:r>
          </a:p>
          <a:p>
            <a:pPr lvl="1"/>
            <a:endParaRPr lang="en-US" dirty="0" smtClean="0"/>
          </a:p>
          <a:p>
            <a:pPr lvl="1"/>
            <a:endParaRPr lang="en-US" dirty="0"/>
          </a:p>
        </p:txBody>
      </p:sp>
      <p:pic>
        <p:nvPicPr>
          <p:cNvPr id="4" name="Jeff and Maura.mov">
            <a:hlinkClick r:id="" action="ppaction://media"/>
          </p:cNvPr>
          <p:cNvPicPr/>
          <p:nvPr>
            <a:videoFile r:link="rId1"/>
          </p:nvPr>
        </p:nvPicPr>
        <p:blipFill>
          <a:blip r:embed="rId3"/>
          <a:stretch>
            <a:fillRect/>
          </a:stretch>
        </p:blipFill>
        <p:spPr>
          <a:xfrm>
            <a:off x="591804" y="2101025"/>
            <a:ext cx="8087890" cy="45494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and Expense</a:t>
            </a:r>
            <a:endParaRPr lang="en-US" dirty="0"/>
          </a:p>
        </p:txBody>
      </p:sp>
      <p:sp>
        <p:nvSpPr>
          <p:cNvPr id="3" name="Content Placeholder 2"/>
          <p:cNvSpPr>
            <a:spLocks noGrp="1"/>
          </p:cNvSpPr>
          <p:nvPr>
            <p:ph idx="1"/>
          </p:nvPr>
        </p:nvSpPr>
        <p:spPr>
          <a:xfrm>
            <a:off x="1828800" y="1533851"/>
            <a:ext cx="6629400" cy="5005628"/>
          </a:xfrm>
        </p:spPr>
        <p:txBody>
          <a:bodyPr>
            <a:normAutofit fontScale="32500" lnSpcReduction="20000"/>
          </a:bodyPr>
          <a:lstStyle/>
          <a:p>
            <a:r>
              <a:rPr lang="en-US" sz="5053" dirty="0"/>
              <a:t>The initial maintenance</a:t>
            </a:r>
            <a:r>
              <a:rPr lang="en-US" sz="5053" dirty="0" smtClean="0"/>
              <a:t> and purchase </a:t>
            </a:r>
            <a:r>
              <a:rPr lang="en-US" sz="5053" dirty="0"/>
              <a:t>cost (May 2008)</a:t>
            </a:r>
            <a:r>
              <a:rPr lang="en-US" sz="5053" dirty="0" smtClean="0"/>
              <a:t> : </a:t>
            </a:r>
            <a:r>
              <a:rPr lang="en-US" sz="5053" dirty="0"/>
              <a:t>$5,540.  </a:t>
            </a:r>
          </a:p>
          <a:p>
            <a:pPr lvl="1"/>
            <a:r>
              <a:rPr lang="en-US" sz="5053" dirty="0"/>
              <a:t>The maintenance cost</a:t>
            </a:r>
            <a:r>
              <a:rPr lang="en-US" sz="5053" dirty="0" smtClean="0"/>
              <a:t> is </a:t>
            </a:r>
            <a:r>
              <a:rPr lang="en-US" sz="5053" dirty="0"/>
              <a:t>$4,300 per year.</a:t>
            </a:r>
          </a:p>
          <a:p>
            <a:pPr>
              <a:buNone/>
            </a:pPr>
            <a:r>
              <a:rPr lang="en-US" sz="5053" dirty="0"/>
              <a:t> </a:t>
            </a:r>
          </a:p>
          <a:p>
            <a:r>
              <a:rPr lang="en-US" sz="5053" dirty="0"/>
              <a:t>Initial </a:t>
            </a:r>
            <a:r>
              <a:rPr lang="en-US" sz="5053" dirty="0" smtClean="0"/>
              <a:t>Attempt</a:t>
            </a:r>
          </a:p>
          <a:p>
            <a:pPr lvl="1"/>
            <a:r>
              <a:rPr lang="en-US" sz="5053" dirty="0" smtClean="0"/>
              <a:t>Using </a:t>
            </a:r>
            <a:r>
              <a:rPr lang="en-US" sz="5053" dirty="0"/>
              <a:t>CAD and later Maya to design one building:  Approx 100 hours.</a:t>
            </a:r>
          </a:p>
          <a:p>
            <a:pPr>
              <a:buNone/>
            </a:pPr>
            <a:r>
              <a:rPr lang="en-US" sz="5053" dirty="0"/>
              <a:t> </a:t>
            </a:r>
          </a:p>
          <a:p>
            <a:r>
              <a:rPr lang="en-US" sz="5053" dirty="0"/>
              <a:t>Main work on site was accomplished by a 5 person core= to date</a:t>
            </a:r>
            <a:r>
              <a:rPr lang="en-US" sz="5053" dirty="0" smtClean="0"/>
              <a:t> early summer about 1300 hours.  </a:t>
            </a:r>
          </a:p>
          <a:p>
            <a:pPr>
              <a:buNone/>
            </a:pPr>
            <a:r>
              <a:rPr lang="en-US" sz="5053" dirty="0"/>
              <a:t> </a:t>
            </a:r>
          </a:p>
          <a:p>
            <a:r>
              <a:rPr lang="en-US" sz="5053" dirty="0"/>
              <a:t>Ancillary </a:t>
            </a:r>
            <a:r>
              <a:rPr lang="en-US" sz="5053" dirty="0" smtClean="0"/>
              <a:t>work, </a:t>
            </a:r>
            <a:r>
              <a:rPr lang="en-US" sz="5053" dirty="0"/>
              <a:t>including researching other university </a:t>
            </a:r>
            <a:r>
              <a:rPr lang="en-US" sz="5053" dirty="0" smtClean="0"/>
              <a:t>sites, </a:t>
            </a:r>
            <a:r>
              <a:rPr lang="en-US" sz="5053" dirty="0"/>
              <a:t>involved about a dozen other members of our student staff</a:t>
            </a:r>
            <a:r>
              <a:rPr lang="en-US" sz="5053" dirty="0" smtClean="0"/>
              <a:t> …probably another 100 hours.</a:t>
            </a:r>
          </a:p>
          <a:p>
            <a:endParaRPr lang="en-US" sz="5053" dirty="0" smtClean="0"/>
          </a:p>
          <a:p>
            <a:r>
              <a:rPr lang="en-US" sz="5053" dirty="0" smtClean="0"/>
              <a:t>Cost is relative…much of the 2</a:t>
            </a:r>
            <a:r>
              <a:rPr lang="en-US" sz="5053" baseline="30000" dirty="0" smtClean="0"/>
              <a:t>nd</a:t>
            </a:r>
            <a:r>
              <a:rPr lang="en-US" sz="5053" dirty="0" smtClean="0"/>
              <a:t> Life project was accomplished “in the background” – as a default project for students to work on in between more pressing projects.</a:t>
            </a:r>
          </a:p>
          <a:p>
            <a:pPr>
              <a:buNone/>
            </a:pPr>
            <a:r>
              <a:rPr lang="en-US" sz="5053" dirty="0"/>
              <a:t> </a:t>
            </a:r>
          </a:p>
          <a:p>
            <a:r>
              <a:rPr lang="en-US" sz="5053" dirty="0"/>
              <a:t>Learning to build in 2</a:t>
            </a:r>
            <a:r>
              <a:rPr lang="en-US" sz="5053" baseline="30000" dirty="0"/>
              <a:t>nd</a:t>
            </a:r>
            <a:r>
              <a:rPr lang="en-US" sz="5053" dirty="0"/>
              <a:t> life involved a learning curve…I would say we could have subtracted about</a:t>
            </a:r>
            <a:r>
              <a:rPr lang="en-US" sz="5053" dirty="0" smtClean="0"/>
              <a:t> 20-30 hours </a:t>
            </a:r>
            <a:r>
              <a:rPr lang="en-US" sz="5053" dirty="0"/>
              <a:t>per core designer.</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we face…</a:t>
            </a:r>
            <a:endParaRPr lang="en-US" dirty="0"/>
          </a:p>
        </p:txBody>
      </p:sp>
      <p:sp>
        <p:nvSpPr>
          <p:cNvPr id="3" name="Content Placeholder 2"/>
          <p:cNvSpPr>
            <a:spLocks noGrp="1"/>
          </p:cNvSpPr>
          <p:nvPr>
            <p:ph idx="1"/>
          </p:nvPr>
        </p:nvSpPr>
        <p:spPr/>
        <p:txBody>
          <a:bodyPr/>
          <a:lstStyle/>
          <a:p>
            <a:r>
              <a:rPr lang="en-US" dirty="0" smtClean="0"/>
              <a:t>Expense</a:t>
            </a:r>
          </a:p>
          <a:p>
            <a:r>
              <a:rPr lang="en-US" dirty="0" smtClean="0"/>
              <a:t>Stability</a:t>
            </a:r>
          </a:p>
          <a:p>
            <a:r>
              <a:rPr lang="en-US" dirty="0" smtClean="0"/>
              <a:t>Learning Curve</a:t>
            </a:r>
          </a:p>
          <a:p>
            <a:r>
              <a:rPr lang="en-US" dirty="0" smtClean="0"/>
              <a:t>Cognitive Dissonance</a:t>
            </a:r>
          </a:p>
          <a:p>
            <a:r>
              <a:rPr lang="en-US" dirty="0" smtClean="0"/>
              <a:t>Will it be 2</a:t>
            </a:r>
            <a:r>
              <a:rPr lang="en-US" baseline="30000" dirty="0" smtClean="0"/>
              <a:t>nd</a:t>
            </a:r>
            <a:r>
              <a:rPr lang="en-US" dirty="0" smtClean="0"/>
              <a:t> Life?</a:t>
            </a:r>
          </a:p>
          <a:p>
            <a:pPr lvl="1"/>
            <a:r>
              <a:rPr lang="en-US" dirty="0" smtClean="0"/>
              <a:t>Will it be transferable?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1828800" y="1418399"/>
            <a:ext cx="6629400" cy="4378894"/>
          </a:xfrm>
        </p:spPr>
        <p:txBody>
          <a:bodyPr/>
          <a:lstStyle/>
          <a:p>
            <a:pPr>
              <a:buNone/>
            </a:pPr>
            <a:r>
              <a:rPr lang="en-US" sz="1600" dirty="0" smtClean="0"/>
              <a:t>	</a:t>
            </a:r>
            <a:r>
              <a:rPr lang="en-US" sz="1800" dirty="0" smtClean="0"/>
              <a:t>The learning curve of building the island is relatively steep.  </a:t>
            </a:r>
          </a:p>
          <a:p>
            <a:pPr lvl="1"/>
            <a:r>
              <a:rPr lang="en-US" sz="1800" dirty="0" smtClean="0"/>
              <a:t>Interestingly enough, the learning curve of participants in an island’s established structure is relatively flat.  One can teach a class how to build an avatar and navigate with it in one class. </a:t>
            </a:r>
          </a:p>
          <a:p>
            <a:pPr lvl="2"/>
            <a:r>
              <a:rPr lang="en-US" sz="1600" dirty="0" smtClean="0"/>
              <a:t>Of course the angle of learning changes with different objectives, but immersing students (and faculty) into the medium should take planning and time, as well as mentoring – in order to have a meaningful experience with sound pedagogy.  (On the other hand, is this really different than with any interesting class planning?)</a:t>
            </a:r>
          </a:p>
          <a:p>
            <a:pPr lvl="2"/>
            <a:endParaRPr lang="en-US" sz="1600" dirty="0" smtClean="0"/>
          </a:p>
          <a:p>
            <a:pPr lvl="2"/>
            <a:r>
              <a:rPr lang="en-US" sz="1600" dirty="0" smtClean="0"/>
              <a:t> Linden Labs is not keeping up with the technology.  One has only to look at the finessed images of many video games to recognize how much still has to be achieved by a better graphic presence in the now slightly cartoonish Second Life.  More realistic and/or 3D imagery certainly can’t be accomplished through an application based on prims.  </a:t>
            </a: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issues…</a:t>
            </a:r>
            <a:endParaRPr lang="en-US" dirty="0"/>
          </a:p>
        </p:txBody>
      </p:sp>
      <p:sp>
        <p:nvSpPr>
          <p:cNvPr id="3" name="Content Placeholder 2"/>
          <p:cNvSpPr>
            <a:spLocks noGrp="1"/>
          </p:cNvSpPr>
          <p:nvPr>
            <p:ph idx="1"/>
          </p:nvPr>
        </p:nvSpPr>
        <p:spPr>
          <a:xfrm>
            <a:off x="1492729" y="1443138"/>
            <a:ext cx="7397671" cy="4043262"/>
          </a:xfrm>
        </p:spPr>
        <p:txBody>
          <a:bodyPr/>
          <a:lstStyle/>
          <a:p>
            <a:r>
              <a:rPr lang="en-US" sz="1800" dirty="0" smtClean="0"/>
              <a:t>Linden Labs also appears to have too many unannounced technical issues that result in slow response times and other occasional server-related issues.</a:t>
            </a:r>
          </a:p>
          <a:p>
            <a:endParaRPr lang="en-US" sz="1800" dirty="0" smtClean="0"/>
          </a:p>
          <a:p>
            <a:r>
              <a:rPr lang="en-US" sz="1800" dirty="0" smtClean="0"/>
              <a:t>Initial setup for distanced participants can sometimes be tricky and should be effected before any actual class.</a:t>
            </a:r>
          </a:p>
          <a:p>
            <a:pPr>
              <a:buNone/>
            </a:pPr>
            <a:r>
              <a:rPr lang="en-US" sz="1800" dirty="0" smtClean="0"/>
              <a:t> </a:t>
            </a:r>
          </a:p>
          <a:p>
            <a:r>
              <a:rPr lang="en-US" sz="1800" dirty="0" smtClean="0"/>
              <a:t>It may be that private contractors like Linden Labs are not the way of the future.  They simply do not have the agility to keep up with the change and demand of the medium.  </a:t>
            </a:r>
          </a:p>
          <a:p>
            <a:pPr>
              <a:buNone/>
            </a:pPr>
            <a:r>
              <a:rPr lang="en-US" sz="1800" dirty="0" smtClean="0"/>
              <a:t>  </a:t>
            </a:r>
          </a:p>
          <a:p>
            <a:r>
              <a:rPr lang="en-US" sz="1800" dirty="0" smtClean="0"/>
              <a:t>Those of us used to the openness of the Internet dislike the expense and proprietary nature of Linden Labs.  Why put the time and energy in to build an online presence that lives on someone else’s server? </a:t>
            </a:r>
          </a:p>
          <a:p>
            <a:pPr lvl="1"/>
            <a:r>
              <a:rPr lang="en-US" sz="1600" dirty="0" smtClean="0"/>
              <a:t>We would like to think that open source applications might evolve more quickly and adapt more readily.  They may be the way of the future.  </a:t>
            </a:r>
            <a:r>
              <a:rPr lang="en-US" sz="1800" dirty="0"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Other Hand…</a:t>
            </a:r>
            <a:endParaRPr lang="en-US" dirty="0"/>
          </a:p>
        </p:txBody>
      </p:sp>
      <p:sp>
        <p:nvSpPr>
          <p:cNvPr id="3" name="Content Placeholder 2"/>
          <p:cNvSpPr>
            <a:spLocks noGrp="1"/>
          </p:cNvSpPr>
          <p:nvPr>
            <p:ph idx="1"/>
          </p:nvPr>
        </p:nvSpPr>
        <p:spPr>
          <a:xfrm>
            <a:off x="1828800" y="1698779"/>
            <a:ext cx="6629400" cy="4288183"/>
          </a:xfrm>
        </p:spPr>
        <p:txBody>
          <a:bodyPr/>
          <a:lstStyle/>
          <a:p>
            <a:r>
              <a:rPr lang="en-US" sz="1800" dirty="0" smtClean="0"/>
              <a:t>There are many, many hierarchically placed servers balancing Second Life.  Many people would have to participate in an open source project to achieve the same power that exists today through Second Life.  Cloud computing might provide a solution, but realistically, that resolution won’t happen very soon.</a:t>
            </a:r>
          </a:p>
          <a:p>
            <a:pPr>
              <a:buNone/>
            </a:pPr>
            <a:r>
              <a:rPr lang="en-US" sz="1800" dirty="0" smtClean="0"/>
              <a:t> </a:t>
            </a:r>
          </a:p>
          <a:p>
            <a:r>
              <a:rPr lang="en-US" sz="1800" dirty="0" smtClean="0"/>
              <a:t>Also, many people do not want to lose what they have achieved in Second Life, and any open source application should be able to port prim constructs into their own medium.</a:t>
            </a:r>
          </a:p>
          <a:p>
            <a:endParaRPr lang="en-US" sz="1800" dirty="0" smtClean="0"/>
          </a:p>
          <a:p>
            <a:r>
              <a:rPr lang="en-US" sz="1800" dirty="0" smtClean="0"/>
              <a:t>The new edition of Second Life makes posting of </a:t>
            </a:r>
            <a:r>
              <a:rPr lang="en-US" sz="1800" dirty="0" err="1" smtClean="0"/>
              <a:t>PPTs</a:t>
            </a:r>
            <a:r>
              <a:rPr lang="en-US" sz="1800" dirty="0" smtClean="0"/>
              <a:t>, video, internet, docs, images…really easy!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Diving into the Virtual Sea…</a:t>
            </a:r>
            <a:endParaRPr lang="en-US" dirty="0"/>
          </a:p>
        </p:txBody>
      </p:sp>
      <p:sp>
        <p:nvSpPr>
          <p:cNvPr id="3" name="Content Placeholder 2"/>
          <p:cNvSpPr>
            <a:spLocks noGrp="1"/>
          </p:cNvSpPr>
          <p:nvPr>
            <p:ph idx="1"/>
          </p:nvPr>
        </p:nvSpPr>
        <p:spPr>
          <a:xfrm>
            <a:off x="1828800" y="1723520"/>
            <a:ext cx="6629400" cy="4568564"/>
          </a:xfrm>
        </p:spPr>
        <p:txBody>
          <a:bodyPr>
            <a:normAutofit fontScale="92500" lnSpcReduction="10000"/>
          </a:bodyPr>
          <a:lstStyle/>
          <a:p>
            <a:r>
              <a:rPr lang="en-US" sz="3429" dirty="0" smtClean="0"/>
              <a:t>research </a:t>
            </a:r>
            <a:r>
              <a:rPr lang="en-US" sz="3429" dirty="0"/>
              <a:t>we conducted before we began building</a:t>
            </a:r>
            <a:r>
              <a:rPr lang="en-US" sz="3429" dirty="0" smtClean="0"/>
              <a:t>,</a:t>
            </a:r>
          </a:p>
          <a:p>
            <a:pPr>
              <a:buNone/>
            </a:pPr>
            <a:r>
              <a:rPr lang="en-US" sz="3429" dirty="0" smtClean="0"/>
              <a:t> </a:t>
            </a:r>
          </a:p>
          <a:p>
            <a:r>
              <a:rPr lang="en-US" sz="3429" dirty="0" smtClean="0"/>
              <a:t>the </a:t>
            </a:r>
            <a:r>
              <a:rPr lang="en-US" sz="3429" dirty="0"/>
              <a:t>rationale of our process of design and construction,</a:t>
            </a:r>
            <a:r>
              <a:rPr lang="en-US" sz="3429" dirty="0" smtClean="0"/>
              <a:t>  </a:t>
            </a:r>
            <a:br>
              <a:rPr lang="en-US" sz="3429" dirty="0" smtClean="0"/>
            </a:br>
            <a:endParaRPr lang="en-US" sz="3429" dirty="0" smtClean="0"/>
          </a:p>
          <a:p>
            <a:r>
              <a:rPr lang="en-US" sz="3429" dirty="0" smtClean="0"/>
              <a:t>the </a:t>
            </a:r>
            <a:r>
              <a:rPr lang="en-US" sz="3429" dirty="0"/>
              <a:t>context in which we integrated</a:t>
            </a:r>
            <a:r>
              <a:rPr lang="en-US" sz="3429" dirty="0" smtClean="0"/>
              <a:t> ideas…</a:t>
            </a:r>
            <a:br>
              <a:rPr lang="en-US" sz="3429" dirty="0" smtClean="0"/>
            </a:br>
            <a:endParaRPr lang="en-US" sz="3429"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 and a Look Toward the Future…</a:t>
            </a:r>
            <a:endParaRPr lang="en-US" dirty="0"/>
          </a:p>
        </p:txBody>
      </p:sp>
      <p:sp>
        <p:nvSpPr>
          <p:cNvPr id="3" name="Content Placeholder 2"/>
          <p:cNvSpPr>
            <a:spLocks noGrp="1"/>
          </p:cNvSpPr>
          <p:nvPr>
            <p:ph idx="1"/>
          </p:nvPr>
        </p:nvSpPr>
        <p:spPr/>
        <p:txBody>
          <a:bodyPr/>
          <a:lstStyle/>
          <a:p>
            <a:pPr>
              <a:buNone/>
            </a:pPr>
            <a:r>
              <a:rPr lang="en-US" sz="2000" dirty="0" smtClean="0"/>
              <a:t>Academic virtual reality is here to stay.  Second Life may or may not ultimately turn out to be the best version of VR.  </a:t>
            </a:r>
          </a:p>
          <a:p>
            <a:pPr lvl="1"/>
            <a:r>
              <a:rPr lang="en-US" sz="1600" dirty="0" smtClean="0"/>
              <a:t>Exploring its potential is </a:t>
            </a:r>
            <a:r>
              <a:rPr lang="en-US" sz="1600" i="1" dirty="0" smtClean="0"/>
              <a:t>key</a:t>
            </a:r>
            <a:r>
              <a:rPr lang="en-US" sz="1600" dirty="0" smtClean="0"/>
              <a:t>:  We as educators and innovators need to think about how to better apply pedagogy dynamically in Second Life before we move on to the inevitable next, more highly evolved iteration of the virtual reality medium.  </a:t>
            </a:r>
            <a:br>
              <a:rPr lang="en-US" sz="1600" dirty="0" smtClean="0"/>
            </a:br>
            <a:endParaRPr lang="en-US" sz="1600" dirty="0" smtClean="0"/>
          </a:p>
          <a:p>
            <a:pPr lvl="1"/>
            <a:r>
              <a:rPr lang="en-US" sz="1600" dirty="0" smtClean="0"/>
              <a:t>Theory taken from both Theatrical and Educational philosophers can contribute to a substantial approach to such pedagogy .</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66417"/>
          </a:xfrm>
        </p:spPr>
        <p:txBody>
          <a:bodyPr>
            <a:normAutofit fontScale="90000"/>
          </a:bodyPr>
          <a:lstStyle/>
          <a:p>
            <a:r>
              <a:rPr lang="en-US" sz="4000" dirty="0"/>
              <a:t>SOME BACKGROUND AND A LITTLE PERSPECTIVE</a:t>
            </a:r>
            <a:r>
              <a:rPr lang="en-US" dirty="0"/>
              <a:t/>
            </a:r>
            <a:br>
              <a:rPr lang="en-US" dirty="0"/>
            </a:br>
            <a:endParaRPr lang="en-US" dirty="0"/>
          </a:p>
        </p:txBody>
      </p:sp>
      <p:sp>
        <p:nvSpPr>
          <p:cNvPr id="3" name="Content Placeholder 2"/>
          <p:cNvSpPr>
            <a:spLocks noGrp="1"/>
          </p:cNvSpPr>
          <p:nvPr>
            <p:ph idx="1"/>
          </p:nvPr>
        </p:nvSpPr>
        <p:spPr>
          <a:xfrm>
            <a:off x="931925" y="1814231"/>
            <a:ext cx="7331694" cy="4311932"/>
          </a:xfrm>
        </p:spPr>
        <p:txBody>
          <a:bodyPr>
            <a:normAutofit/>
          </a:bodyPr>
          <a:lstStyle/>
          <a:p>
            <a:r>
              <a:rPr lang="en-US" b="1" dirty="0"/>
              <a:t>Who are we?</a:t>
            </a:r>
            <a:endParaRPr lang="en-US" dirty="0" smtClean="0"/>
          </a:p>
          <a:p>
            <a:pPr lvl="1"/>
            <a:r>
              <a:rPr lang="en-US" sz="2400" dirty="0"/>
              <a:t>Lehigh University is an institution with 6300 </a:t>
            </a:r>
            <a:r>
              <a:rPr lang="en-US" sz="2400" dirty="0" smtClean="0"/>
              <a:t>students, 464 faculty, </a:t>
            </a:r>
            <a:r>
              <a:rPr lang="en-US" sz="2400" dirty="0"/>
              <a:t>and 1215 staff.</a:t>
            </a:r>
            <a:r>
              <a:rPr lang="en-US" sz="2400" dirty="0" smtClean="0"/>
              <a:t> </a:t>
            </a:r>
          </a:p>
          <a:p>
            <a:pPr lvl="1">
              <a:buNone/>
            </a:pPr>
            <a:endParaRPr lang="en-US" dirty="0"/>
          </a:p>
        </p:txBody>
      </p:sp>
      <p:pic>
        <p:nvPicPr>
          <p:cNvPr id="5" name="Picture 4" descr="lehigh28.jpg"/>
          <p:cNvPicPr>
            <a:picLocks noChangeAspect="1"/>
          </p:cNvPicPr>
          <p:nvPr/>
        </p:nvPicPr>
        <p:blipFill>
          <a:blip r:embed="rId2"/>
          <a:stretch>
            <a:fillRect/>
          </a:stretch>
        </p:blipFill>
        <p:spPr>
          <a:xfrm>
            <a:off x="2787528" y="3306076"/>
            <a:ext cx="4572000" cy="3429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0776" y="1385413"/>
            <a:ext cx="7097424" cy="4100987"/>
          </a:xfrm>
        </p:spPr>
        <p:txBody>
          <a:bodyPr/>
          <a:lstStyle/>
          <a:p>
            <a:pPr lvl="1"/>
            <a:r>
              <a:rPr lang="en-US" sz="2400" dirty="0" smtClean="0"/>
              <a:t>The IMRC (the International Multimedia Resource Center) is one of three multimedia centers on campus, part of Instructional Media Services, which is part of Library and Technology Services at Lehigh. </a:t>
            </a:r>
          </a:p>
          <a:p>
            <a:pPr lvl="1"/>
            <a:endParaRPr lang="en-US" sz="2400" dirty="0" smtClean="0"/>
          </a:p>
          <a:p>
            <a:pPr lvl="1"/>
            <a:r>
              <a:rPr lang="en-US" sz="2400" dirty="0" smtClean="0"/>
              <a:t>We have one full-time staff person and 25-30 student workers.</a:t>
            </a:r>
          </a:p>
          <a:p>
            <a:pPr lvl="1"/>
            <a:endParaRPr lang="en-US" sz="2400" dirty="0" smtClean="0"/>
          </a:p>
          <a:p>
            <a:pPr lvl="1"/>
            <a:r>
              <a:rPr lang="en-US" sz="2400" dirty="0" smtClean="0"/>
              <a:t>Our model is based on mentoring: The senior students teach applications and best practices to the newer students, under the direction of staff. </a:t>
            </a:r>
          </a:p>
          <a:p>
            <a:endParaRPr lang="en-US" dirty="0"/>
          </a:p>
        </p:txBody>
      </p:sp>
      <p:sp>
        <p:nvSpPr>
          <p:cNvPr id="4" name="TextBox 3"/>
          <p:cNvSpPr txBox="1"/>
          <p:nvPr/>
        </p:nvSpPr>
        <p:spPr>
          <a:xfrm>
            <a:off x="1814368" y="189670"/>
            <a:ext cx="6506981" cy="584776"/>
          </a:xfrm>
          <a:prstGeom prst="rect">
            <a:avLst/>
          </a:prstGeom>
          <a:noFill/>
        </p:spPr>
        <p:txBody>
          <a:bodyPr wrap="square" rtlCol="0">
            <a:spAutoFit/>
          </a:bodyPr>
          <a:lstStyle/>
          <a:p>
            <a:pPr algn="ctr"/>
            <a:r>
              <a:rPr lang="en-US" sz="3200" dirty="0" smtClean="0">
                <a:solidFill>
                  <a:schemeClr val="bg1"/>
                </a:solidFill>
              </a:rPr>
              <a:t>What is the IMRC?</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533849"/>
            <a:ext cx="6629400" cy="4914917"/>
          </a:xfrm>
        </p:spPr>
        <p:txBody>
          <a:bodyPr/>
          <a:lstStyle/>
          <a:p>
            <a:pPr marL="342900" lvl="1" indent="-342900">
              <a:buFont typeface="Arial"/>
              <a:buChar char="•"/>
            </a:pPr>
            <a:r>
              <a:rPr lang="en-US" sz="3200" dirty="0" smtClean="0"/>
              <a:t>The IMRC at Lehigh helps to provide the following services to the university community: </a:t>
            </a:r>
          </a:p>
          <a:p>
            <a:pPr marL="742950" lvl="2" indent="-342900"/>
            <a:r>
              <a:rPr lang="en-US" sz="2800" dirty="0" smtClean="0"/>
              <a:t>web authoring and web-based database design, </a:t>
            </a:r>
          </a:p>
          <a:p>
            <a:pPr marL="742950" lvl="2" indent="-342900"/>
            <a:r>
              <a:rPr lang="en-US" sz="2800" dirty="0" smtClean="0"/>
              <a:t>digital video, </a:t>
            </a:r>
          </a:p>
          <a:p>
            <a:pPr marL="742950" lvl="2" indent="-342900"/>
            <a:r>
              <a:rPr lang="en-US" sz="2800" dirty="0" smtClean="0"/>
              <a:t>graphic design, and </a:t>
            </a:r>
          </a:p>
          <a:p>
            <a:pPr marL="742950" lvl="2" indent="-342900"/>
            <a:r>
              <a:rPr lang="en-US" sz="2800" dirty="0" smtClean="0"/>
              <a:t>new types of gaming and virtual design such as Second Life.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05"/>
            <a:ext cx="8229600" cy="1500864"/>
          </a:xfrm>
        </p:spPr>
        <p:txBody>
          <a:bodyPr>
            <a:normAutofit/>
          </a:bodyPr>
          <a:lstStyle/>
          <a:p>
            <a:r>
              <a:rPr lang="en-US" sz="3111" dirty="0" smtClean="0"/>
              <a:t>What we knew  when we began…</a:t>
            </a:r>
            <a:r>
              <a:rPr lang="en-US" dirty="0" smtClean="0"/>
              <a:t/>
            </a:r>
            <a:br>
              <a:rPr lang="en-US" dirty="0" smtClean="0"/>
            </a:br>
            <a:endParaRPr lang="en-US" dirty="0"/>
          </a:p>
        </p:txBody>
      </p:sp>
      <p:sp>
        <p:nvSpPr>
          <p:cNvPr id="3" name="TextBox 2"/>
          <p:cNvSpPr txBox="1"/>
          <p:nvPr/>
        </p:nvSpPr>
        <p:spPr>
          <a:xfrm>
            <a:off x="1872097" y="1715273"/>
            <a:ext cx="6671925" cy="2677656"/>
          </a:xfrm>
          <a:prstGeom prst="rect">
            <a:avLst/>
          </a:prstGeom>
          <a:noFill/>
        </p:spPr>
        <p:txBody>
          <a:bodyPr wrap="square" rtlCol="0">
            <a:spAutoFit/>
          </a:bodyPr>
          <a:lstStyle/>
          <a:p>
            <a:endParaRPr lang="en-US" sz="2800" dirty="0" smtClean="0"/>
          </a:p>
          <a:p>
            <a:r>
              <a:rPr lang="en-US" sz="2800" i="1" dirty="0" smtClean="0"/>
              <a:t>At this juncture, many people agree that some form of virtual immersive environment similar to Second Life will be key to the future of higher education. </a:t>
            </a:r>
          </a:p>
          <a:p>
            <a:r>
              <a:rPr lang="en-US" sz="2800" i="1" dirty="0" smtClean="0"/>
              <a:t>Also…</a:t>
            </a:r>
            <a:endParaRPr lang="en-US" sz="28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UPowerpointTemplate2-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LUPowerpointTemplate2-1.ppt</Template>
  <TotalTime>1012</TotalTime>
  <Words>3408</Words>
  <Application>Microsoft Macintosh PowerPoint</Application>
  <PresentationFormat>On-screen Show (4:3)</PresentationFormat>
  <Paragraphs>208</Paragraphs>
  <Slides>50</Slides>
  <Notes>3</Notes>
  <HiddenSlides>0</HiddenSlides>
  <MMClips>6</MMClips>
  <ScaleCrop>false</ScaleCrop>
  <HeadingPairs>
    <vt:vector size="4" baseType="variant">
      <vt:variant>
        <vt:lpstr>Design Template</vt:lpstr>
      </vt:variant>
      <vt:variant>
        <vt:i4>1</vt:i4>
      </vt:variant>
      <vt:variant>
        <vt:lpstr>Slide Titles</vt:lpstr>
      </vt:variant>
      <vt:variant>
        <vt:i4>50</vt:i4>
      </vt:variant>
    </vt:vector>
  </HeadingPairs>
  <TitlesOfParts>
    <vt:vector size="51" baseType="lpstr">
      <vt:lpstr>LUPowerpointTemplate2-1</vt:lpstr>
      <vt:lpstr>Slide 1</vt:lpstr>
      <vt:lpstr>Problem?</vt:lpstr>
      <vt:lpstr>Introductory thoughts and a ‘Flyover’</vt:lpstr>
      <vt:lpstr>Introductory thoughts and a ‘Flyover’</vt:lpstr>
      <vt:lpstr>Diving into the Virtual Sea…</vt:lpstr>
      <vt:lpstr>SOME BACKGROUND AND A LITTLE PERSPECTIVE </vt:lpstr>
      <vt:lpstr>Slide 7</vt:lpstr>
      <vt:lpstr>Slide 8</vt:lpstr>
      <vt:lpstr>What we knew  when we began… </vt:lpstr>
      <vt:lpstr>…and theoretically Second Life is an ideal medium for: </vt:lpstr>
      <vt:lpstr>Thanks Greg!!</vt:lpstr>
      <vt:lpstr>Here is the historical and philosophical perspective we developed on  approaching Second Life… </vt:lpstr>
      <vt:lpstr>From the External to the Internal…</vt:lpstr>
      <vt:lpstr>Slide 14</vt:lpstr>
      <vt:lpstr>Slide 15</vt:lpstr>
      <vt:lpstr>Slide 16</vt:lpstr>
      <vt:lpstr>Slide 17</vt:lpstr>
      <vt:lpstr>Among other theorists of the virtual, Frau mentions Cineorama, a 360-degree film projection simulating a hot air balloon ride, created by Raoul Grimoin-Sanson at  the Paris World Exhibition of 1900 [3]. </vt:lpstr>
      <vt:lpstr>So much for the visual arts…what about the literary?</vt:lpstr>
      <vt:lpstr>Slide 20</vt:lpstr>
      <vt:lpstr>…If we are looking to immerse ourselves in the visual arts…</vt:lpstr>
      <vt:lpstr>Slide 22</vt:lpstr>
      <vt:lpstr>Theatre of Cruelty</vt:lpstr>
      <vt:lpstr>Some Quotes from Artaud…</vt:lpstr>
      <vt:lpstr>Slide 25</vt:lpstr>
      <vt:lpstr>Slide 26</vt:lpstr>
      <vt:lpstr>Vygotsky:  Social Constructivism and Virtual Reality</vt:lpstr>
      <vt:lpstr>The Zone of Proximate Development</vt:lpstr>
      <vt:lpstr>Slide 29</vt:lpstr>
      <vt:lpstr>Slide 30</vt:lpstr>
      <vt:lpstr>Initial Parameters</vt:lpstr>
      <vt:lpstr>Our first forays into Second Life met a number of issues. </vt:lpstr>
      <vt:lpstr>Slide 33</vt:lpstr>
      <vt:lpstr>…Sometimes we met obstacles…</vt:lpstr>
      <vt:lpstr>…There were mistakes and there were successes. ..</vt:lpstr>
      <vt:lpstr>Counseling Center</vt:lpstr>
      <vt:lpstr>Counseling Center</vt:lpstr>
      <vt:lpstr>Planetarium</vt:lpstr>
      <vt:lpstr>Planetarium</vt:lpstr>
      <vt:lpstr>Interfaith Chapel</vt:lpstr>
      <vt:lpstr>Theatre</vt:lpstr>
      <vt:lpstr>Art Tower</vt:lpstr>
      <vt:lpstr>Art Tower</vt:lpstr>
      <vt:lpstr>What people say…</vt:lpstr>
      <vt:lpstr>Labor and Expense</vt:lpstr>
      <vt:lpstr>Problems we face…</vt:lpstr>
      <vt:lpstr>Issues…</vt:lpstr>
      <vt:lpstr>More issues…</vt:lpstr>
      <vt:lpstr>On the Other Hand…</vt:lpstr>
      <vt:lpstr>Good News and a Look Toward the Future…</vt:lpstr>
    </vt:vector>
  </TitlesOfParts>
  <Company>Lehigh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Life and Its Real-Life Double:</dc:title>
  <dc:creator>imrc</dc:creator>
  <cp:lastModifiedBy>Johanna</cp:lastModifiedBy>
  <cp:revision>31</cp:revision>
  <dcterms:created xsi:type="dcterms:W3CDTF">2010-10-13T15:20:29Z</dcterms:created>
  <dcterms:modified xsi:type="dcterms:W3CDTF">2010-10-13T15:33:09Z</dcterms:modified>
</cp:coreProperties>
</file>