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2"/>
  </p:notesMasterIdLst>
  <p:sldIdLst>
    <p:sldId id="283" r:id="rId2"/>
    <p:sldId id="262" r:id="rId3"/>
    <p:sldId id="265" r:id="rId4"/>
    <p:sldId id="263" r:id="rId5"/>
    <p:sldId id="266" r:id="rId6"/>
    <p:sldId id="269" r:id="rId7"/>
    <p:sldId id="256" r:id="rId8"/>
    <p:sldId id="257" r:id="rId9"/>
    <p:sldId id="258" r:id="rId10"/>
    <p:sldId id="259" r:id="rId11"/>
    <p:sldId id="260" r:id="rId12"/>
    <p:sldId id="261" r:id="rId13"/>
    <p:sldId id="270" r:id="rId14"/>
    <p:sldId id="280" r:id="rId15"/>
    <p:sldId id="281" r:id="rId16"/>
    <p:sldId id="282" r:id="rId17"/>
    <p:sldId id="271" r:id="rId18"/>
    <p:sldId id="272" r:id="rId19"/>
    <p:sldId id="268" r:id="rId20"/>
    <p:sldId id="279" r:id="rId21"/>
    <p:sldId id="273" r:id="rId22"/>
    <p:sldId id="278" r:id="rId23"/>
    <p:sldId id="275" r:id="rId24"/>
    <p:sldId id="274" r:id="rId25"/>
    <p:sldId id="277" r:id="rId26"/>
    <p:sldId id="276" r:id="rId27"/>
    <p:sldId id="284" r:id="rId28"/>
    <p:sldId id="286" r:id="rId29"/>
    <p:sldId id="287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0CF4C-43E9-4255-AB3D-2BF73D2D7C0D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A4EFE-E5C9-4F6D-AE81-A944F6F6C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3CAB723-6B8E-43C6-BAFE-1E6C2B984CA3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81E741A-F10B-4D6B-953B-560B0B2C2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38C1C9-0AF7-4434-B7C2-55726C7CD287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1E741A-F10B-4D6B-953B-560B0B2C2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F44D444-CF56-4E95-A725-019B649AC38D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81E741A-F10B-4D6B-953B-560B0B2C2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11290-3235-4D87-8919-1078CEFADD39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1E741A-F10B-4D6B-953B-560B0B2C2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1DB581F-3373-4D00-9930-D4E7D7914A1A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81E741A-F10B-4D6B-953B-560B0B2C2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4CED32-BD5B-4C92-BCFE-76AAB356F3E0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1E741A-F10B-4D6B-953B-560B0B2C2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BCAD98-7E37-45A0-B905-A98A7AAAA2E8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1E741A-F10B-4D6B-953B-560B0B2C2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22FAB6-466A-4751-A792-6C69DFB820E2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1E741A-F10B-4D6B-953B-560B0B2C2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634322D-BCF3-4DB4-998A-61EB33083FC9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1E741A-F10B-4D6B-953B-560B0B2C2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C928C-62DA-4FC3-900A-17ADCAD7CFDE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1E741A-F10B-4D6B-953B-560B0B2C2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351FF7-F962-4DF4-8457-79B61A3346F3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1E741A-F10B-4D6B-953B-560B0B2C21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10C599E-92A3-4F65-B655-61AA707AC90B}" type="datetime1">
              <a:rPr lang="en-US" smtClean="0"/>
              <a:pPr/>
              <a:t>10/13/2010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81E741A-F10B-4D6B-953B-560B0B2C2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windhausen@telepoly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mailto:jwindhausen@telepoly.com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/>
          <a:lstStyle/>
          <a:p>
            <a:r>
              <a:rPr lang="en-US" dirty="0" smtClean="0"/>
              <a:t>The National </a:t>
            </a:r>
            <a:br>
              <a:rPr lang="en-US" dirty="0" smtClean="0"/>
            </a:br>
            <a:r>
              <a:rPr lang="en-US" dirty="0" smtClean="0"/>
              <a:t>Broadband Plan </a:t>
            </a:r>
            <a:br>
              <a:rPr lang="en-US" dirty="0" smtClean="0"/>
            </a:br>
            <a:r>
              <a:rPr lang="en-US" dirty="0" smtClean="0"/>
              <a:t>and Higher Education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2800" y="3886200"/>
            <a:ext cx="5114778" cy="110124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John Windhausen</a:t>
            </a:r>
          </a:p>
          <a:p>
            <a:r>
              <a:rPr lang="en-US" dirty="0" smtClean="0"/>
              <a:t>President, </a:t>
            </a:r>
            <a:r>
              <a:rPr lang="en-US" dirty="0" err="1" smtClean="0"/>
              <a:t>Telepoly</a:t>
            </a:r>
            <a:r>
              <a:rPr lang="en-US" dirty="0" smtClean="0"/>
              <a:t> Consulting</a:t>
            </a:r>
          </a:p>
          <a:p>
            <a:r>
              <a:rPr lang="en-US" dirty="0" smtClean="0">
                <a:hlinkClick r:id="rId2"/>
              </a:rPr>
              <a:t>jwindhausen@telepoly.com</a:t>
            </a:r>
            <a:r>
              <a:rPr lang="en-US" dirty="0" smtClean="0"/>
              <a:t>  </a:t>
            </a:r>
          </a:p>
          <a:p>
            <a:r>
              <a:rPr lang="en-US" dirty="0" smtClean="0"/>
              <a:t>(202) 256-9616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Proposed 2010 Key Broadband Action Agenda Items*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Pole Attachments Order and FNPRM (WCB)</a:t>
            </a:r>
          </a:p>
          <a:p>
            <a:r>
              <a:rPr lang="en-US" dirty="0" smtClean="0"/>
              <a:t>Mobile Wireless Competition Report (WTB, OSP)</a:t>
            </a:r>
          </a:p>
          <a:p>
            <a:r>
              <a:rPr lang="en-US" dirty="0" err="1" smtClean="0"/>
              <a:t>CableCARD</a:t>
            </a:r>
            <a:r>
              <a:rPr lang="en-US" dirty="0" smtClean="0"/>
              <a:t> NPRM (MB, OET)</a:t>
            </a:r>
          </a:p>
          <a:p>
            <a:r>
              <a:rPr lang="en-US" dirty="0" smtClean="0"/>
              <a:t>Transparency &amp; Disclosure NPRM (CGB, WCB, WTB, OET)</a:t>
            </a:r>
          </a:p>
          <a:p>
            <a:r>
              <a:rPr lang="en-US" dirty="0" smtClean="0"/>
              <a:t>Small Business Broadband &amp; Wholesale Comp. NOI (WCB)</a:t>
            </a:r>
          </a:p>
          <a:p>
            <a:r>
              <a:rPr lang="en-US" dirty="0" smtClean="0"/>
              <a:t>Rights-of-Way Task Force (CGB, WCB)</a:t>
            </a:r>
          </a:p>
          <a:p>
            <a:r>
              <a:rPr lang="en-US" dirty="0" smtClean="0"/>
              <a:t>Small Business Broadband &amp; Wholesale Comp. PN (WCB)</a:t>
            </a:r>
          </a:p>
          <a:p>
            <a:r>
              <a:rPr lang="en-US" dirty="0" smtClean="0"/>
              <a:t>Special Access Workshop (WCB, WTB, OSP)</a:t>
            </a:r>
          </a:p>
          <a:p>
            <a:r>
              <a:rPr lang="en-US" dirty="0" smtClean="0"/>
              <a:t>Smart Video Devices NOI (MB, OET)</a:t>
            </a:r>
          </a:p>
          <a:p>
            <a:r>
              <a:rPr lang="en-US" dirty="0" smtClean="0"/>
              <a:t>Interconnection Clarification Order (WCB)</a:t>
            </a:r>
          </a:p>
          <a:p>
            <a:r>
              <a:rPr lang="en-US" dirty="0" smtClean="0"/>
              <a:t>Broadband Data NPRM (WCB, WTB, OSP)</a:t>
            </a:r>
          </a:p>
          <a:p>
            <a:r>
              <a:rPr lang="en-US" dirty="0" smtClean="0"/>
              <a:t>Special Access NPRM (WCB, WTB, OSP)</a:t>
            </a:r>
          </a:p>
          <a:p>
            <a:r>
              <a:rPr lang="en-US" dirty="0" smtClean="0"/>
              <a:t>Smart Video Devices NPRM (MB, OET)</a:t>
            </a:r>
          </a:p>
          <a:p>
            <a:r>
              <a:rPr lang="en-US" dirty="0" smtClean="0"/>
              <a:t>Launch Tech. Adv. </a:t>
            </a:r>
            <a:r>
              <a:rPr lang="en-US" dirty="0" err="1" smtClean="0"/>
              <a:t>Grp</a:t>
            </a:r>
            <a:r>
              <a:rPr lang="en-US" dirty="0" smtClean="0"/>
              <a:t>. on Speed &amp; </a:t>
            </a:r>
            <a:r>
              <a:rPr lang="en-US" dirty="0" err="1" smtClean="0"/>
              <a:t>Perf</a:t>
            </a:r>
            <a:r>
              <a:rPr lang="en-US" dirty="0" smtClean="0"/>
              <a:t>. (CGB, OET, WCB)</a:t>
            </a:r>
          </a:p>
          <a:p>
            <a:r>
              <a:rPr lang="en-US" dirty="0" smtClean="0"/>
              <a:t>Launch Speed and Performance Measurement Program (CGB, WTB, WCB, OET)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Proposed 2010 Key Broadband Action Agenda Items* - 5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Survivability NOI (PSHSB, OET, WTB, WCB)</a:t>
            </a:r>
          </a:p>
          <a:p>
            <a:r>
              <a:rPr lang="en-US" dirty="0" err="1" smtClean="0"/>
              <a:t>Cybersecurity</a:t>
            </a:r>
            <a:r>
              <a:rPr lang="en-US" dirty="0" smtClean="0"/>
              <a:t> Certification NOI (PSHSB, WTB, OET, WCB)</a:t>
            </a:r>
          </a:p>
          <a:p>
            <a:r>
              <a:rPr lang="en-US" dirty="0" smtClean="0"/>
              <a:t>700 MHz Waiver Petitions (PSHSB, WTB, OET)</a:t>
            </a:r>
          </a:p>
          <a:p>
            <a:r>
              <a:rPr lang="en-US" dirty="0" smtClean="0"/>
              <a:t>700 MHz Public Safety Order/FNPRM (PSHSB, WTB, OET)</a:t>
            </a:r>
          </a:p>
          <a:p>
            <a:r>
              <a:rPr lang="en-US" dirty="0" smtClean="0"/>
              <a:t>Location Accuracy FNPRM (PSHSB, OET, WTB)</a:t>
            </a:r>
          </a:p>
          <a:p>
            <a:r>
              <a:rPr lang="en-US" dirty="0" smtClean="0"/>
              <a:t>Serv. Outage &amp; Homeland Security Workshop (PSHSB, OET, WCB, WTB, IB)</a:t>
            </a:r>
          </a:p>
          <a:p>
            <a:r>
              <a:rPr lang="en-US" dirty="0" smtClean="0"/>
              <a:t>Back-Up Power NOI (PSHSB, OET, WTB)</a:t>
            </a:r>
          </a:p>
          <a:p>
            <a:r>
              <a:rPr lang="en-US" dirty="0" smtClean="0"/>
              <a:t>NG 911 NOI (PSHSB, OET, WCB, WTB)</a:t>
            </a:r>
          </a:p>
          <a:p>
            <a:r>
              <a:rPr lang="en-US" dirty="0" smtClean="0"/>
              <a:t>D Block Order/NPRM (WTB, PSHSB) [Also in Mobile]</a:t>
            </a:r>
          </a:p>
          <a:p>
            <a:r>
              <a:rPr lang="en-US" dirty="0" smtClean="0"/>
              <a:t>Public Safety Roaming &amp; Priority Access NPRM (WTB, PSHSB)</a:t>
            </a:r>
          </a:p>
          <a:p>
            <a:r>
              <a:rPr lang="en-US" dirty="0" smtClean="0"/>
              <a:t>ERIC Public Safety Interoperability Order (PSHSB)</a:t>
            </a:r>
          </a:p>
          <a:p>
            <a:r>
              <a:rPr lang="en-US" dirty="0" smtClean="0"/>
              <a:t>Serv. Outage &amp; Homeland Security NPRM (PSHSB, OET, WCB, WTB, IB)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63 Regulatory Proceedings:</a:t>
            </a:r>
            <a:br>
              <a:rPr lang="en-US" dirty="0" smtClean="0"/>
            </a:br>
            <a:r>
              <a:rPr lang="en-US" dirty="0" smtClean="0"/>
              <a:t>Is that all?  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7239000" cy="2590800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smtClean="0"/>
              <a:t>“This document reflects only proposed FCC actions, not those of other government agencies, and is not exhaustive of all 2010 FCC actions.” </a:t>
            </a:r>
          </a:p>
          <a:p>
            <a:pPr>
              <a:buFont typeface="Arial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Infrastructure:</a:t>
            </a:r>
            <a:br>
              <a:rPr lang="en-US" dirty="0" smtClean="0"/>
            </a:br>
            <a:r>
              <a:rPr lang="en-US" dirty="0" smtClean="0"/>
              <a:t>Key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 Pole Attachment Fees</a:t>
            </a:r>
          </a:p>
          <a:p>
            <a:r>
              <a:rPr lang="en-US" dirty="0" smtClean="0"/>
              <a:t>Simplify process for using Government rights-of-way (including municipal, state and federal);</a:t>
            </a:r>
          </a:p>
          <a:p>
            <a:r>
              <a:rPr lang="en-US" dirty="0" smtClean="0"/>
              <a:t>Require federal highway projects to install fiber conduit.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Average Pole Attachment Rates Paid by Different Broadband Providers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981200"/>
            <a:ext cx="5943600" cy="4099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9160"/>
          </a:xfrm>
        </p:spPr>
        <p:txBody>
          <a:bodyPr/>
          <a:lstStyle/>
          <a:p>
            <a:r>
              <a:rPr lang="en-US" dirty="0" smtClean="0"/>
              <a:t>Spectrum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7724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Make 500 MHz of spectrum available in next 10 years, with 300 MHz for mobile in 5 years;</a:t>
            </a:r>
          </a:p>
          <a:p>
            <a:r>
              <a:rPr lang="en-US" dirty="0" smtClean="0"/>
              <a:t>FCC should reallocate 120 MHz from commercial broadcasters;</a:t>
            </a:r>
          </a:p>
          <a:p>
            <a:r>
              <a:rPr lang="en-US" dirty="0" smtClean="0"/>
              <a:t>Create a “Spectrum Dashboard” for consumers to determine spectrum licensees and uses;</a:t>
            </a:r>
          </a:p>
          <a:p>
            <a:r>
              <a:rPr lang="en-US" dirty="0" smtClean="0"/>
              <a:t>Congress should allow incumbent spectrum holders to auction spectrum licenses for profit;</a:t>
            </a:r>
          </a:p>
          <a:p>
            <a:r>
              <a:rPr lang="en-US" dirty="0" smtClean="0"/>
              <a:t>Spectrum fees on government and commercial spectrum holders (as in UK);</a:t>
            </a:r>
          </a:p>
          <a:p>
            <a:r>
              <a:rPr lang="en-US" dirty="0" smtClean="0"/>
              <a:t>Make “white spaces” spectrum available for unlicensed use.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Forecasted Growth in Mobile </a:t>
            </a:r>
            <a:br>
              <a:rPr lang="en-US" dirty="0" smtClean="0"/>
            </a:br>
            <a:r>
              <a:rPr lang="en-US" dirty="0" smtClean="0"/>
              <a:t>Data Traffic (Cisco)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9425" y="1676400"/>
            <a:ext cx="832873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Research and Development:  </a:t>
            </a:r>
            <a:br>
              <a:rPr lang="en-US" dirty="0" smtClean="0"/>
            </a:br>
            <a:r>
              <a:rPr lang="en-US" dirty="0" smtClean="0"/>
              <a:t>Key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Federal Government should focus broadband R&amp;D on long-term research, not just short-term;</a:t>
            </a:r>
          </a:p>
          <a:p>
            <a:r>
              <a:rPr lang="en-US" dirty="0" smtClean="0"/>
              <a:t>Congress should make the R&amp;E tax credit long-term;</a:t>
            </a:r>
          </a:p>
          <a:p>
            <a:r>
              <a:rPr lang="en-US" dirty="0" smtClean="0"/>
              <a:t>Federal Government should build high-capacity broadband to select </a:t>
            </a:r>
            <a:r>
              <a:rPr lang="en-US" dirty="0" err="1" smtClean="0"/>
              <a:t>DoD</a:t>
            </a:r>
            <a:r>
              <a:rPr lang="en-US" dirty="0" smtClean="0"/>
              <a:t> installations;</a:t>
            </a:r>
          </a:p>
          <a:p>
            <a:r>
              <a:rPr lang="en-US" dirty="0" smtClean="0"/>
              <a:t>NSF, NAS and NAE should develop broadband research “road map” and broadband research center.</a:t>
            </a:r>
          </a:p>
          <a:p>
            <a:r>
              <a:rPr lang="en-US" dirty="0" smtClean="0"/>
              <a:t>Make more spectrum available for research and researchers (“test beds”).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Broadband Availability:</a:t>
            </a:r>
            <a:br>
              <a:rPr lang="en-US" dirty="0" smtClean="0"/>
            </a:br>
            <a:r>
              <a:rPr lang="en-US" dirty="0" smtClean="0"/>
              <a:t>Key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9416"/>
            <a:ext cx="7391400" cy="4846320"/>
          </a:xfrm>
        </p:spPr>
        <p:txBody>
          <a:bodyPr>
            <a:normAutofit/>
          </a:bodyPr>
          <a:lstStyle/>
          <a:p>
            <a:r>
              <a:rPr lang="en-US" dirty="0" smtClean="0"/>
              <a:t>Reform $9 Billion Universal Service Fund (USF) to focus on </a:t>
            </a:r>
            <a:r>
              <a:rPr lang="en-US" u="sng" dirty="0" smtClean="0"/>
              <a:t>4 Mbps </a:t>
            </a:r>
            <a:r>
              <a:rPr lang="en-US" dirty="0" smtClean="0"/>
              <a:t>Broadband (not telephone)</a:t>
            </a:r>
          </a:p>
          <a:p>
            <a:r>
              <a:rPr lang="en-US" dirty="0" smtClean="0"/>
              <a:t>Create new Mobility Fund and Connect America Fund to subsidize broadband in </a:t>
            </a:r>
            <a:r>
              <a:rPr lang="en-US" dirty="0" err="1" smtClean="0"/>
              <a:t>unserved</a:t>
            </a:r>
            <a:r>
              <a:rPr lang="en-US" dirty="0" smtClean="0"/>
              <a:t> areas;</a:t>
            </a:r>
          </a:p>
          <a:p>
            <a:r>
              <a:rPr lang="en-US" dirty="0" smtClean="0"/>
              <a:t>Promote Institutional connectivity so that anchor institutions can obtain long-term broadband connectivity, training, applications, etc. (UCAN)</a:t>
            </a:r>
          </a:p>
          <a:p>
            <a:r>
              <a:rPr lang="en-US" dirty="0" smtClean="0"/>
              <a:t>Reform USF contribution mechanism (IP fees? Telephone numbers? Broadband connections?)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487362"/>
          </a:xfrm>
        </p:spPr>
        <p:txBody>
          <a:bodyPr>
            <a:noAutofit/>
          </a:bodyPr>
          <a:lstStyle/>
          <a:p>
            <a:r>
              <a:rPr lang="en-US" sz="2800" dirty="0" smtClean="0"/>
              <a:t>Min. Download Speeds to Run </a:t>
            </a:r>
            <a:r>
              <a:rPr lang="en-US" sz="2800" dirty="0" err="1"/>
              <a:t>S</a:t>
            </a:r>
            <a:r>
              <a:rPr lang="en-US" sz="2800" dirty="0" err="1" smtClean="0"/>
              <a:t>imult</a:t>
            </a:r>
            <a:r>
              <a:rPr lang="en-US" sz="2800" dirty="0" smtClean="0"/>
              <a:t>. Apps.</a:t>
            </a:r>
            <a:endParaRPr lang="en-US" sz="2800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838200"/>
            <a:ext cx="8534400" cy="6037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2009 American Recovery and Reinvestment Act (ARRA)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7467600" cy="4297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S</a:t>
            </a:r>
            <a:r>
              <a:rPr lang="en-US" dirty="0" smtClean="0"/>
              <a:t>ection 6001(k) instructs the FCC to submit to Congress a National Broadband Plan to: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analyze mechanisms for ensuring broadband access by all people of the United States; 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provide a detailed strategy for achieving affordability and maximum usage; and 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include a plan for use of broadband to advance national purposes such as education, health care, energy, and public safety.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Broadband Deployment Goals of Selected Countries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04800" y="1600200"/>
            <a:ext cx="7272337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Broadband Adoption and Use:</a:t>
            </a:r>
            <a:br>
              <a:rPr lang="en-US" dirty="0" smtClean="0"/>
            </a:br>
            <a:r>
              <a:rPr lang="en-US" dirty="0" smtClean="0"/>
              <a:t>Key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FCC should expand subsidies to low-income consumers to reduce broadband expenses.</a:t>
            </a:r>
          </a:p>
          <a:p>
            <a:r>
              <a:rPr lang="en-US" dirty="0" smtClean="0"/>
              <a:t>NTIA should establish National Digital Literacy Corps.</a:t>
            </a:r>
          </a:p>
          <a:p>
            <a:r>
              <a:rPr lang="en-US" dirty="0" smtClean="0"/>
              <a:t>Work more closely with Tribal governments and Disabilities organizations.</a:t>
            </a:r>
          </a:p>
          <a:p>
            <a:r>
              <a:rPr lang="en-US" dirty="0" smtClean="0"/>
              <a:t>Federal government should create Broadband Accessibility Working Group.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Broadband Adoption by Certain Demographic Groups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28600" y="2057400"/>
            <a:ext cx="8458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EDUCATION:</a:t>
            </a:r>
            <a:br>
              <a:rPr lang="en-US" dirty="0" smtClean="0"/>
            </a:br>
            <a:r>
              <a:rPr lang="en-US" dirty="0" smtClean="0"/>
              <a:t>Key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Federal Government should increase supply of digital educational content;</a:t>
            </a:r>
          </a:p>
          <a:p>
            <a:r>
              <a:rPr lang="en-US" dirty="0" smtClean="0"/>
              <a:t>Allow accreditation of on-line courses;</a:t>
            </a:r>
          </a:p>
          <a:p>
            <a:r>
              <a:rPr lang="en-US" dirty="0" smtClean="0"/>
              <a:t>U.S. Dept. of Education should </a:t>
            </a:r>
          </a:p>
          <a:p>
            <a:pPr lvl="1"/>
            <a:r>
              <a:rPr lang="en-US" dirty="0" smtClean="0"/>
              <a:t>invest in open licensed and public domain educational software; </a:t>
            </a:r>
          </a:p>
          <a:p>
            <a:pPr lvl="1"/>
            <a:r>
              <a:rPr lang="en-US" dirty="0" smtClean="0"/>
              <a:t>award grants to train teachers in digital literacy;</a:t>
            </a:r>
          </a:p>
          <a:p>
            <a:pPr lvl="1"/>
            <a:r>
              <a:rPr lang="en-US" dirty="0" smtClean="0"/>
              <a:t>adopt standards for electronic educational records.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19079" y="0"/>
            <a:ext cx="102559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Carnegie Mellon Online </a:t>
            </a:r>
            <a:br>
              <a:rPr lang="en-US" dirty="0" smtClean="0"/>
            </a:br>
            <a:r>
              <a:rPr lang="en-US" dirty="0" smtClean="0"/>
              <a:t>Learning Initiative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0"/>
            <a:ext cx="8746353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E-Rate Reform:</a:t>
            </a:r>
            <a:br>
              <a:rPr lang="en-US" dirty="0" smtClean="0"/>
            </a:br>
            <a:r>
              <a:rPr lang="en-US" dirty="0" smtClean="0"/>
              <a:t>Key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5438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Streamline Application process; (done)</a:t>
            </a:r>
          </a:p>
          <a:p>
            <a:r>
              <a:rPr lang="en-US" dirty="0" smtClean="0"/>
              <a:t>Give E-rate applicants more flexibility to purchase dark (and lit) fiber; (done)</a:t>
            </a:r>
          </a:p>
          <a:p>
            <a:r>
              <a:rPr lang="en-US" dirty="0" smtClean="0"/>
              <a:t>Increase the cap on E-rate support based on inflation; (done)</a:t>
            </a:r>
          </a:p>
          <a:p>
            <a:r>
              <a:rPr lang="en-US" dirty="0" smtClean="0"/>
              <a:t>Allow some E-rate funding for portable learning devices (that can be used at home); (pilot project)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E-Rate Reforms </a:t>
            </a:r>
            <a:r>
              <a:rPr lang="en-US" sz="2400" dirty="0" smtClean="0"/>
              <a:t>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goals for minimum broadband connectivity for schools and libraries;</a:t>
            </a:r>
          </a:p>
          <a:p>
            <a:r>
              <a:rPr lang="en-US" dirty="0" smtClean="0"/>
              <a:t>Evaluate how efficiently applicants use E-rate funds;</a:t>
            </a:r>
          </a:p>
          <a:p>
            <a:r>
              <a:rPr lang="en-US" dirty="0" smtClean="0"/>
              <a:t>Congress should allocate additional funding to improve broadband connectivity for all Community Colleges.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Obama Administration task 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evaluating FCC’s National Broadband Plan;</a:t>
            </a:r>
          </a:p>
          <a:p>
            <a:r>
              <a:rPr lang="en-US" dirty="0" smtClean="0"/>
              <a:t>About ½ of FCC’s recommendations are directed toward other government agencies;</a:t>
            </a:r>
          </a:p>
          <a:p>
            <a:r>
              <a:rPr lang="en-US" dirty="0" smtClean="0"/>
              <a:t>Task Force co-chaired by Larry </a:t>
            </a:r>
            <a:r>
              <a:rPr lang="en-US" dirty="0" err="1" smtClean="0"/>
              <a:t>Strickling</a:t>
            </a:r>
            <a:r>
              <a:rPr lang="en-US" dirty="0" smtClean="0"/>
              <a:t> (NTIA) and Scott Harris (Dept. of Energy)</a:t>
            </a:r>
          </a:p>
          <a:p>
            <a:endParaRPr lang="en-US" dirty="0" smtClean="0"/>
          </a:p>
          <a:p>
            <a:r>
              <a:rPr lang="en-US" dirty="0" smtClean="0"/>
              <a:t>More changes to come ???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Neutrality?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FCC accepting additional round of comment on specialized services and wireless.</a:t>
            </a:r>
          </a:p>
          <a:p>
            <a:r>
              <a:rPr lang="en-US" dirty="0" smtClean="0"/>
              <a:t>Possible decision early next year.</a:t>
            </a:r>
          </a:p>
          <a:p>
            <a:r>
              <a:rPr lang="en-US" dirty="0" smtClean="0"/>
              <a:t>Mid-term elections likely to have an impact.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1477962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 smtClean="0"/>
              <a:t>Connecting America: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National Broadband Plan</a:t>
            </a:r>
            <a:br>
              <a:rPr lang="en-US" dirty="0" smtClean="0"/>
            </a:br>
            <a:r>
              <a:rPr lang="en-US" sz="2700" dirty="0" smtClean="0"/>
              <a:t>March 16,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38400"/>
            <a:ext cx="7239000" cy="3992563"/>
          </a:xfrm>
        </p:spPr>
        <p:txBody>
          <a:bodyPr/>
          <a:lstStyle/>
          <a:p>
            <a:r>
              <a:rPr lang="en-US" dirty="0" smtClean="0"/>
              <a:t>340 Pages (not including appendices)</a:t>
            </a:r>
          </a:p>
          <a:p>
            <a:r>
              <a:rPr lang="en-US" dirty="0" smtClean="0"/>
              <a:t>203 Recommendations</a:t>
            </a:r>
          </a:p>
          <a:p>
            <a:r>
              <a:rPr lang="en-US" dirty="0" smtClean="0"/>
              <a:t>55 Exhibits</a:t>
            </a:r>
          </a:p>
          <a:p>
            <a:r>
              <a:rPr lang="en-US" dirty="0" smtClean="0"/>
              <a:t>5 Appendices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John Windhausen </a:t>
            </a:r>
          </a:p>
          <a:p>
            <a:r>
              <a:rPr lang="en-US" dirty="0" smtClean="0">
                <a:hlinkClick r:id="rId2"/>
              </a:rPr>
              <a:t>jwindhausen@telepoly.com</a:t>
            </a:r>
            <a:endParaRPr lang="en-US" dirty="0" smtClean="0"/>
          </a:p>
          <a:p>
            <a:r>
              <a:rPr lang="en-US" dirty="0" smtClean="0"/>
              <a:t>(202) 256-9616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/>
          <a:lstStyle/>
          <a:p>
            <a:r>
              <a:rPr lang="en-US" dirty="0" smtClean="0"/>
              <a:t>Six Long-Term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7848600" cy="49530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Goal No. 1: at least 100 million U.S. </a:t>
            </a:r>
            <a:r>
              <a:rPr lang="en-US" u="sng" dirty="0" smtClean="0"/>
              <a:t>homes</a:t>
            </a:r>
            <a:r>
              <a:rPr lang="en-US" dirty="0" smtClean="0"/>
              <a:t> should have affordable access to actual download speeds of at least 100 megabits per second and actual upload speeds of at least 50 megabits per second.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Goal No. 2: The </a:t>
            </a:r>
            <a:r>
              <a:rPr lang="en-US" dirty="0"/>
              <a:t>U</a:t>
            </a:r>
            <a:r>
              <a:rPr lang="en-US" dirty="0" smtClean="0"/>
              <a:t>nited States should lead the world in </a:t>
            </a:r>
            <a:r>
              <a:rPr lang="en-US" u="sng" dirty="0" smtClean="0"/>
              <a:t>mobile</a:t>
            </a:r>
            <a:r>
              <a:rPr lang="en-US" dirty="0" smtClean="0"/>
              <a:t> innovation, with the fastest and most extensive wireless networks of any nation.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Goal No. 3: Every American should have affordable </a:t>
            </a:r>
            <a:r>
              <a:rPr lang="en-US" u="sng" dirty="0" smtClean="0"/>
              <a:t>access</a:t>
            </a:r>
            <a:r>
              <a:rPr lang="en-US" dirty="0" smtClean="0"/>
              <a:t> to robust broadband service, and the means and skills to subscribe if they so choose.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>
            <a:normAutofit/>
          </a:bodyPr>
          <a:lstStyle/>
          <a:p>
            <a:r>
              <a:rPr lang="en-US" dirty="0" smtClean="0"/>
              <a:t>Six Long-Term Goals </a:t>
            </a:r>
            <a:r>
              <a:rPr lang="en-US" sz="2400" dirty="0" smtClean="0"/>
              <a:t>(cont’d)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7848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Goal No. 4: Every American </a:t>
            </a:r>
            <a:r>
              <a:rPr lang="en-US" u="sng" dirty="0" smtClean="0"/>
              <a:t>community</a:t>
            </a:r>
            <a:r>
              <a:rPr lang="en-US" dirty="0" smtClean="0"/>
              <a:t> should have affordable access to at least 1 gigabit per second broadband  service to </a:t>
            </a:r>
            <a:r>
              <a:rPr lang="en-US" u="sng" dirty="0" smtClean="0"/>
              <a:t>anchor institutions </a:t>
            </a:r>
            <a:r>
              <a:rPr lang="en-US" dirty="0" smtClean="0"/>
              <a:t>such as schools, hospitals , and government buildings.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Goal No. 5: To ensure the safety of the American people, every </a:t>
            </a:r>
            <a:r>
              <a:rPr lang="en-US" u="sng" dirty="0" smtClean="0"/>
              <a:t>first responder </a:t>
            </a:r>
            <a:r>
              <a:rPr lang="en-US" dirty="0" smtClean="0"/>
              <a:t>should have access to a nationwide, wireless, interoperable broadband public safety network.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Goal No. 6: To ensure that America leads in the clean </a:t>
            </a:r>
            <a:r>
              <a:rPr lang="en-US" u="sng" dirty="0" smtClean="0"/>
              <a:t>energy</a:t>
            </a:r>
            <a:r>
              <a:rPr lang="en-US" dirty="0" smtClean="0"/>
              <a:t> economy, every American should be able to use broadband to track and manage their real-time energy consumption.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304800"/>
            <a:ext cx="4040188" cy="609600"/>
          </a:xfrm>
        </p:spPr>
        <p:txBody>
          <a:bodyPr/>
          <a:lstStyle/>
          <a:p>
            <a:pPr algn="ctr"/>
            <a:r>
              <a:rPr lang="en-US" u="sng" dirty="0" smtClean="0"/>
              <a:t>Chapter</a:t>
            </a:r>
            <a:endParaRPr lang="en-US" u="sng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3"/>
          </p:nvPr>
        </p:nvSpPr>
        <p:spPr>
          <a:xfrm>
            <a:off x="4114800" y="304800"/>
            <a:ext cx="4041775" cy="609600"/>
          </a:xfrm>
        </p:spPr>
        <p:txBody>
          <a:bodyPr/>
          <a:lstStyle/>
          <a:p>
            <a:pPr algn="ctr"/>
            <a:r>
              <a:rPr lang="en-US" u="sng" dirty="0" smtClean="0"/>
              <a:t>203 Recommendations</a:t>
            </a:r>
            <a:endParaRPr lang="en-US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762000" y="990600"/>
            <a:ext cx="3735388" cy="556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Broadband Competition </a:t>
            </a:r>
            <a:r>
              <a:rPr lang="en-US" dirty="0"/>
              <a:t>and Innovation Policy</a:t>
            </a:r>
            <a:r>
              <a:rPr lang="en-US" dirty="0" smtClean="0"/>
              <a:t> </a:t>
            </a:r>
          </a:p>
          <a:p>
            <a:r>
              <a:rPr lang="en-US" dirty="0" smtClean="0"/>
              <a:t>Spectrum </a:t>
            </a:r>
          </a:p>
          <a:p>
            <a:r>
              <a:rPr lang="en-US" dirty="0" smtClean="0"/>
              <a:t>Infrastructure </a:t>
            </a:r>
          </a:p>
          <a:p>
            <a:r>
              <a:rPr lang="en-US" dirty="0" smtClean="0"/>
              <a:t>Research </a:t>
            </a:r>
            <a:r>
              <a:rPr lang="en-US" dirty="0"/>
              <a:t>and </a:t>
            </a:r>
            <a:r>
              <a:rPr lang="en-US" dirty="0" smtClean="0"/>
              <a:t>Development</a:t>
            </a:r>
          </a:p>
          <a:p>
            <a:r>
              <a:rPr lang="en-US" dirty="0" smtClean="0"/>
              <a:t>Availability </a:t>
            </a:r>
          </a:p>
          <a:p>
            <a:r>
              <a:rPr lang="en-US" dirty="0" smtClean="0"/>
              <a:t>Adoption </a:t>
            </a:r>
            <a:r>
              <a:rPr lang="en-US" dirty="0"/>
              <a:t>and Use</a:t>
            </a:r>
            <a:r>
              <a:rPr lang="en-US" dirty="0" smtClean="0"/>
              <a:t> </a:t>
            </a:r>
          </a:p>
          <a:p>
            <a:r>
              <a:rPr lang="en-US" dirty="0" smtClean="0"/>
              <a:t>Health </a:t>
            </a:r>
          </a:p>
          <a:p>
            <a:r>
              <a:rPr lang="en-US" b="1" dirty="0" smtClean="0"/>
              <a:t>Education </a:t>
            </a:r>
          </a:p>
          <a:p>
            <a:r>
              <a:rPr lang="en-US" dirty="0" smtClean="0"/>
              <a:t>Energy </a:t>
            </a:r>
          </a:p>
          <a:p>
            <a:r>
              <a:rPr lang="en-US" dirty="0" smtClean="0"/>
              <a:t>Economic </a:t>
            </a:r>
            <a:r>
              <a:rPr lang="en-US" dirty="0"/>
              <a:t>Opportunity</a:t>
            </a:r>
            <a:r>
              <a:rPr lang="en-US" dirty="0" smtClean="0"/>
              <a:t> </a:t>
            </a:r>
          </a:p>
          <a:p>
            <a:r>
              <a:rPr lang="en-US" dirty="0" smtClean="0"/>
              <a:t>Government </a:t>
            </a:r>
            <a:r>
              <a:rPr lang="en-US" dirty="0"/>
              <a:t>Performance</a:t>
            </a:r>
            <a:r>
              <a:rPr lang="en-US" dirty="0" smtClean="0"/>
              <a:t> </a:t>
            </a:r>
          </a:p>
          <a:p>
            <a:r>
              <a:rPr lang="en-US" dirty="0" smtClean="0"/>
              <a:t>Civic </a:t>
            </a:r>
            <a:r>
              <a:rPr lang="en-US" dirty="0"/>
              <a:t>Engagement</a:t>
            </a:r>
            <a:r>
              <a:rPr lang="en-US" dirty="0" smtClean="0"/>
              <a:t> </a:t>
            </a:r>
          </a:p>
          <a:p>
            <a:r>
              <a:rPr lang="en-US" dirty="0" smtClean="0"/>
              <a:t>Public </a:t>
            </a:r>
            <a:r>
              <a:rPr lang="en-US" dirty="0"/>
              <a:t>Safety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Implementation </a:t>
            </a:r>
            <a:endParaRPr lang="en-US" b="1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953000" y="1143000"/>
            <a:ext cx="27432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20</a:t>
            </a:r>
            <a:r>
              <a:rPr lang="en-US" dirty="0" smtClean="0"/>
              <a:t> </a:t>
            </a:r>
          </a:p>
          <a:p>
            <a:r>
              <a:rPr lang="en-US" dirty="0" smtClean="0"/>
              <a:t>17 </a:t>
            </a:r>
          </a:p>
          <a:p>
            <a:r>
              <a:rPr lang="en-US" dirty="0" smtClean="0"/>
              <a:t>10 </a:t>
            </a:r>
          </a:p>
          <a:p>
            <a:r>
              <a:rPr lang="en-US" dirty="0" smtClean="0"/>
              <a:t>  7 </a:t>
            </a:r>
          </a:p>
          <a:p>
            <a:r>
              <a:rPr lang="en-US" dirty="0" smtClean="0"/>
              <a:t>22 </a:t>
            </a:r>
          </a:p>
          <a:p>
            <a:r>
              <a:rPr lang="en-US" dirty="0" smtClean="0"/>
              <a:t>14 </a:t>
            </a:r>
          </a:p>
          <a:p>
            <a:r>
              <a:rPr lang="en-US" dirty="0" smtClean="0"/>
              <a:t>11 </a:t>
            </a:r>
          </a:p>
          <a:p>
            <a:r>
              <a:rPr lang="en-US" b="1" dirty="0" smtClean="0"/>
              <a:t>25 </a:t>
            </a:r>
          </a:p>
          <a:p>
            <a:r>
              <a:rPr lang="en-US" dirty="0" smtClean="0"/>
              <a:t>12 </a:t>
            </a:r>
          </a:p>
          <a:p>
            <a:r>
              <a:rPr lang="en-US" dirty="0" smtClean="0"/>
              <a:t>10 </a:t>
            </a:r>
          </a:p>
          <a:p>
            <a:r>
              <a:rPr lang="en-US" dirty="0" smtClean="0"/>
              <a:t>21 </a:t>
            </a:r>
          </a:p>
          <a:p>
            <a:r>
              <a:rPr lang="en-US" dirty="0" smtClean="0"/>
              <a:t>14 </a:t>
            </a:r>
          </a:p>
          <a:p>
            <a:r>
              <a:rPr lang="en-US" dirty="0" smtClean="0"/>
              <a:t>17 </a:t>
            </a:r>
          </a:p>
          <a:p>
            <a:r>
              <a:rPr lang="en-US" b="1" dirty="0" smtClean="0"/>
              <a:t>  3 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Proposed 2010 Key Broadband Action Agenda Items* - 1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62000" y="1828800"/>
            <a:ext cx="77724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TV White Spaces Opinion &amp; Order (OET, MB, WTB)</a:t>
            </a:r>
          </a:p>
          <a:p>
            <a:r>
              <a:rPr lang="en-US" dirty="0" smtClean="0"/>
              <a:t>AWS Bands Analysis (WTB, OET)</a:t>
            </a:r>
          </a:p>
          <a:p>
            <a:r>
              <a:rPr lang="en-US" dirty="0" smtClean="0"/>
              <a:t>Mobility Fund NPRM (WTB, WCB)</a:t>
            </a:r>
          </a:p>
          <a:p>
            <a:r>
              <a:rPr lang="en-US" dirty="0" smtClean="0"/>
              <a:t>Experimental Licensing NPRM (OET)</a:t>
            </a:r>
          </a:p>
          <a:p>
            <a:r>
              <a:rPr lang="en-US" dirty="0" smtClean="0"/>
              <a:t>USF Transformation NPRM (WCB, WTB)</a:t>
            </a:r>
          </a:p>
          <a:p>
            <a:r>
              <a:rPr lang="en-US" dirty="0" err="1" smtClean="0"/>
              <a:t>Intercarrier</a:t>
            </a:r>
            <a:r>
              <a:rPr lang="en-US" dirty="0" smtClean="0"/>
              <a:t> Compensation NPRM (WCB, WTB)</a:t>
            </a:r>
          </a:p>
          <a:p>
            <a:r>
              <a:rPr lang="en-US" dirty="0" smtClean="0"/>
              <a:t>Rural Health Care Reform NPRM (WCB)</a:t>
            </a:r>
          </a:p>
          <a:p>
            <a:r>
              <a:rPr lang="en-US" dirty="0" smtClean="0"/>
              <a:t>FCC-Native Nations Broadband Task Force (CGB)</a:t>
            </a:r>
          </a:p>
          <a:p>
            <a:r>
              <a:rPr lang="en-US" dirty="0" smtClean="0"/>
              <a:t>Spectrum on Tribal Lands NPRM (WTB, CGB)</a:t>
            </a:r>
          </a:p>
          <a:p>
            <a:r>
              <a:rPr lang="en-US" dirty="0" smtClean="0"/>
              <a:t>FCC/FDA Workshop and PN on Converged Devices (OET)</a:t>
            </a:r>
          </a:p>
          <a:p>
            <a:r>
              <a:rPr lang="en-US" dirty="0" smtClean="0"/>
              <a:t>USF Merger Commitments Order (WCB, WTB)</a:t>
            </a:r>
          </a:p>
          <a:p>
            <a:r>
              <a:rPr lang="en-US" dirty="0" smtClean="0"/>
              <a:t>Lifeline Pilot Roundtable (WCB, WTB) </a:t>
            </a:r>
          </a:p>
          <a:p>
            <a:r>
              <a:rPr lang="en-US" dirty="0" smtClean="0"/>
              <a:t>Lifeline Flexibility NPRM (WCB, WTB)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Proposed 2010 Key Broadband Action Agenda Items*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458200" cy="4800600"/>
          </a:xfrm>
        </p:spPr>
        <p:txBody>
          <a:bodyPr>
            <a:noAutofit/>
          </a:bodyPr>
          <a:lstStyle/>
          <a:p>
            <a:r>
              <a:rPr lang="en-US" sz="2200" dirty="0" smtClean="0"/>
              <a:t>Hearing Aid </a:t>
            </a:r>
            <a:r>
              <a:rPr lang="en-US" sz="2200" dirty="0" err="1" smtClean="0"/>
              <a:t>Compat</a:t>
            </a:r>
            <a:r>
              <a:rPr lang="en-US" sz="2200" dirty="0" smtClean="0"/>
              <a:t>. Second Report &amp; Order/FNPRM (WTB, OET)</a:t>
            </a:r>
          </a:p>
          <a:p>
            <a:r>
              <a:rPr lang="en-US" sz="2200" dirty="0" smtClean="0"/>
              <a:t>Broadcast TV Spectrum Innovation NPRM (OET, MB, WTB)</a:t>
            </a:r>
          </a:p>
          <a:p>
            <a:r>
              <a:rPr lang="en-US" sz="2200" dirty="0" smtClean="0"/>
              <a:t>Spectrum Sharing/Wireless Backhaul NPRM/NOI (WTB, OET)</a:t>
            </a:r>
          </a:p>
          <a:p>
            <a:r>
              <a:rPr lang="en-US" sz="2200" dirty="0" smtClean="0"/>
              <a:t>Launch FCC Office of Native American Affairs (CGB)</a:t>
            </a:r>
          </a:p>
          <a:p>
            <a:r>
              <a:rPr lang="en-US" sz="2200" dirty="0" smtClean="0"/>
              <a:t>Contiguous Unlicensed Spectrum Proceeding (OET, WTB)</a:t>
            </a:r>
          </a:p>
          <a:p>
            <a:r>
              <a:rPr lang="en-US" sz="2200" dirty="0" smtClean="0"/>
              <a:t>Secondary Markets Internal Review (WTB)</a:t>
            </a:r>
          </a:p>
          <a:p>
            <a:r>
              <a:rPr lang="en-US" sz="2200" dirty="0" smtClean="0"/>
              <a:t>Launch Strategic Spectrum Plan and Triennial Assessment (WTB, OET, OSP)</a:t>
            </a:r>
          </a:p>
          <a:p>
            <a:r>
              <a:rPr lang="en-US" sz="2200" dirty="0" smtClean="0"/>
              <a:t>D Block Order/NPRM (WTB, PSHSB) [Also in Public Safety]</a:t>
            </a:r>
          </a:p>
          <a:p>
            <a:r>
              <a:rPr lang="en-US" sz="2200" dirty="0" smtClean="0"/>
              <a:t>Real-Time Text NOI (CGB, WCB, WTB, OET)</a:t>
            </a:r>
          </a:p>
          <a:p>
            <a:r>
              <a:rPr lang="en-US" sz="2200" dirty="0" smtClean="0"/>
              <a:t>Real-Time Text NPRM (CGB, WCB, WTB, OET)</a:t>
            </a:r>
          </a:p>
          <a:p>
            <a:r>
              <a:rPr lang="en-US" sz="2200" dirty="0" smtClean="0"/>
              <a:t>Internet Video and Device Accessibility NOI (CGB, WCB, WTB)</a:t>
            </a:r>
          </a:p>
          <a:p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Proposed 2010 Key Broadband Action Agenda Items* - 3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sz="2200" dirty="0" smtClean="0"/>
              <a:t>USF Reform NPRM and NOI (WCB, WTB)</a:t>
            </a:r>
          </a:p>
          <a:p>
            <a:r>
              <a:rPr lang="en-US" sz="2200" dirty="0" smtClean="0"/>
              <a:t>Lifeline/Low-Income Joint Board Referral Order (WCB, WTB)</a:t>
            </a:r>
          </a:p>
          <a:p>
            <a:r>
              <a:rPr lang="en-US" sz="2200" dirty="0" smtClean="0"/>
              <a:t>E-Rate FY2011 NPRM (WCB)</a:t>
            </a:r>
          </a:p>
          <a:p>
            <a:r>
              <a:rPr lang="en-US" sz="2200" dirty="0" smtClean="0"/>
              <a:t>E-Rate FY2011 Order (WCB)</a:t>
            </a:r>
          </a:p>
          <a:p>
            <a:r>
              <a:rPr lang="en-US" sz="2200" dirty="0" smtClean="0"/>
              <a:t>USF Contributions NPRM (WCB, WTB)</a:t>
            </a:r>
          </a:p>
          <a:p>
            <a:r>
              <a:rPr lang="en-US" sz="2200" dirty="0" smtClean="0"/>
              <a:t>Mobile Roaming Order and FNPRM (WTB)</a:t>
            </a:r>
          </a:p>
          <a:p>
            <a:r>
              <a:rPr lang="en-US" sz="2200" dirty="0" smtClean="0"/>
              <a:t>2.3 GHz WCS/SDARS Order (OET, WTB, IB)</a:t>
            </a:r>
          </a:p>
          <a:p>
            <a:r>
              <a:rPr lang="en-US" sz="2200" dirty="0" smtClean="0"/>
              <a:t>Spectrum Dashboard 2.0 (WTB, OET, PSHSB, MB, IB)</a:t>
            </a:r>
          </a:p>
          <a:p>
            <a:r>
              <a:rPr lang="en-US" sz="2200" dirty="0" smtClean="0"/>
              <a:t>AWS Potential Order (WTB, OET)</a:t>
            </a:r>
          </a:p>
          <a:p>
            <a:r>
              <a:rPr lang="en-US" sz="2200" dirty="0" smtClean="0"/>
              <a:t>MSS NPRM (OET, IB, WTB)</a:t>
            </a:r>
          </a:p>
          <a:p>
            <a:r>
              <a:rPr lang="en-US" sz="2200" dirty="0" smtClean="0"/>
              <a:t>Establish Accessibility and Innovation Forum (CGB, WCB, WTB)</a:t>
            </a:r>
          </a:p>
          <a:p>
            <a:r>
              <a:rPr lang="en-US" sz="2200" dirty="0" err="1" smtClean="0"/>
              <a:t>Oppor</a:t>
            </a:r>
            <a:r>
              <a:rPr lang="en-US" sz="2200" dirty="0" smtClean="0"/>
              <a:t>. Use of Spectrum NPRM (OET, WTB, IB, MB, PSHSB)</a:t>
            </a:r>
          </a:p>
          <a:p>
            <a:endParaRPr lang="en-US" sz="2200" dirty="0" smtClean="0"/>
          </a:p>
          <a:p>
            <a:endParaRPr lang="en-US" sz="2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E741A-F10B-4D6B-953B-560B0B2C21D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543</TotalTime>
  <Words>1687</Words>
  <Application>Microsoft Office PowerPoint</Application>
  <PresentationFormat>On-screen Show (4:3)</PresentationFormat>
  <Paragraphs>218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Opulent</vt:lpstr>
      <vt:lpstr>The National  Broadband Plan  and Higher Education</vt:lpstr>
      <vt:lpstr>The 2009 American Recovery and Reinvestment Act (ARRA)  </vt:lpstr>
      <vt:lpstr>Connecting America: The National Broadband Plan March 16, 2010</vt:lpstr>
      <vt:lpstr>Six Long-Term Goals</vt:lpstr>
      <vt:lpstr>Six Long-Term Goals (cont’d)</vt:lpstr>
      <vt:lpstr>Slide 6</vt:lpstr>
      <vt:lpstr>Proposed 2010 Key Broadband Action Agenda Items* - 1</vt:lpstr>
      <vt:lpstr>Proposed 2010 Key Broadband Action Agenda Items* - 2</vt:lpstr>
      <vt:lpstr>Proposed 2010 Key Broadband Action Agenda Items* - 3</vt:lpstr>
      <vt:lpstr>Proposed 2010 Key Broadband Action Agenda Items* - 4</vt:lpstr>
      <vt:lpstr>Proposed 2010 Key Broadband Action Agenda Items* - 5</vt:lpstr>
      <vt:lpstr>63 Regulatory Proceedings: Is that all?  NO</vt:lpstr>
      <vt:lpstr>Infrastructure: Key Recommendations</vt:lpstr>
      <vt:lpstr>Average Pole Attachment Rates Paid by Different Broadband Providers</vt:lpstr>
      <vt:lpstr>Spectrum</vt:lpstr>
      <vt:lpstr>Forecasted Growth in Mobile  Data Traffic (Cisco)</vt:lpstr>
      <vt:lpstr>Research and Development:   Key Recommendations</vt:lpstr>
      <vt:lpstr>Broadband Availability: Key Recommendations</vt:lpstr>
      <vt:lpstr>Min. Download Speeds to Run Simult. Apps.</vt:lpstr>
      <vt:lpstr>Broadband Deployment Goals of Selected Countries</vt:lpstr>
      <vt:lpstr>Broadband Adoption and Use: Key Recommendations</vt:lpstr>
      <vt:lpstr>Broadband Adoption by Certain Demographic Groups</vt:lpstr>
      <vt:lpstr>EDUCATION: Key Recommendations</vt:lpstr>
      <vt:lpstr>Slide 24</vt:lpstr>
      <vt:lpstr>Carnegie Mellon Online  Learning Initiative</vt:lpstr>
      <vt:lpstr>E-Rate Reform: Key Recommendations</vt:lpstr>
      <vt:lpstr>E-Rate Reforms (cont’d)</vt:lpstr>
      <vt:lpstr>Obama Administration task force</vt:lpstr>
      <vt:lpstr>Net Neutrality?</vt:lpstr>
      <vt:lpstr>Thank you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2009 American Recovery and Reinvestment Act (ARRA)   (a/k/a Stimulus Bill)</dc:title>
  <dc:creator>John Windhausen</dc:creator>
  <cp:lastModifiedBy>John Windhausen</cp:lastModifiedBy>
  <cp:revision>9</cp:revision>
  <dcterms:created xsi:type="dcterms:W3CDTF">2010-10-12T23:41:47Z</dcterms:created>
  <dcterms:modified xsi:type="dcterms:W3CDTF">2010-10-13T21:35:32Z</dcterms:modified>
</cp:coreProperties>
</file>