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6"/>
  </p:notesMasterIdLst>
  <p:handoutMasterIdLst>
    <p:handoutMasterId r:id="rId27"/>
  </p:handoutMasterIdLst>
  <p:sldIdLst>
    <p:sldId id="293" r:id="rId2"/>
    <p:sldId id="257" r:id="rId3"/>
    <p:sldId id="256" r:id="rId4"/>
    <p:sldId id="272" r:id="rId5"/>
    <p:sldId id="270" r:id="rId6"/>
    <p:sldId id="280" r:id="rId7"/>
    <p:sldId id="296" r:id="rId8"/>
    <p:sldId id="298" r:id="rId9"/>
    <p:sldId id="300" r:id="rId10"/>
    <p:sldId id="287" r:id="rId11"/>
    <p:sldId id="288" r:id="rId12"/>
    <p:sldId id="302" r:id="rId13"/>
    <p:sldId id="303" r:id="rId14"/>
    <p:sldId id="301" r:id="rId15"/>
    <p:sldId id="312" r:id="rId16"/>
    <p:sldId id="313" r:id="rId17"/>
    <p:sldId id="305" r:id="rId18"/>
    <p:sldId id="306" r:id="rId19"/>
    <p:sldId id="307" r:id="rId20"/>
    <p:sldId id="308" r:id="rId21"/>
    <p:sldId id="309" r:id="rId22"/>
    <p:sldId id="310" r:id="rId23"/>
    <p:sldId id="294" r:id="rId24"/>
    <p:sldId id="31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3" frameSlides="1"/>
  <p:clrMru>
    <a:srgbClr val="BFE741"/>
    <a:srgbClr val="C3E66F"/>
    <a:srgbClr val="9ABA36"/>
    <a:srgbClr val="D7ED5B"/>
    <a:srgbClr val="CA3A6A"/>
    <a:srgbClr val="CADBC6"/>
    <a:srgbClr val="CEDAC7"/>
    <a:srgbClr val="000000"/>
    <a:srgbClr val="A6DFAA"/>
    <a:srgbClr val="9825E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aximized">
    <p:restoredLeft sz="15602" autoAdjust="0"/>
    <p:restoredTop sz="44770" autoAdjust="0"/>
  </p:normalViewPr>
  <p:slideViewPr>
    <p:cSldViewPr snapToGrid="0" snapToObjects="1">
      <p:cViewPr varScale="1">
        <p:scale>
          <a:sx n="51" d="100"/>
          <a:sy n="51" d="100"/>
        </p:scale>
        <p:origin x="-10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392226C-D873-3F46-BCA9-572CB74B1ACB}" type="datetimeFigureOut">
              <a:rPr lang="en-US" smtClean="0"/>
              <a:pPr/>
              <a:t>10/13/10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081904-06F2-3F42-AC27-7A0BE3A2BBA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26E5C-A9E5-FE42-836E-9069BCDFD59C}" type="datetimeFigureOut">
              <a:rPr lang="en-US" smtClean="0"/>
              <a:pPr/>
              <a:t>10/13/10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6674E4-E795-534D-9084-5E3EE8796A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CADBC6"/>
                </a:solidFill>
              </a:rPr>
              <a:t>A Grassroots Approach to Implementing Project Portfolio Management</a:t>
            </a:r>
          </a:p>
          <a:p>
            <a:endParaRPr lang="en-US" dirty="0" smtClean="0"/>
          </a:p>
          <a:p>
            <a:r>
              <a:rPr lang="en-US" dirty="0" smtClean="0"/>
              <a:t>Copyright: Sean Philpott 2010</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ADBC6"/>
                </a:solidFill>
              </a:rPr>
              <a:t>This work is the intellectual property of the author. Permission is granted for this material to be shared for non-commercial, educational purposes, provided that this copyright statement appears on the reproduced materials and notice is given that the copying is by permission of the author. To disseminate otherwise or to republish requires written permission from the author.</a:t>
            </a:r>
          </a:p>
          <a:p>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Sorry folks, no magic bullets. You have to put in the effort up front.</a:t>
            </a:r>
            <a:r>
              <a:rPr lang="en-US" baseline="0" dirty="0" smtClean="0"/>
              <a:t> These things don’t ‘just happen’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Goals</a:t>
            </a:r>
            <a:endParaRPr lang="en-US" dirty="0" smtClean="0"/>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 </a:t>
            </a:r>
            <a:r>
              <a:rPr lang="en-US" dirty="0" smtClean="0"/>
              <a:t>Structure and Document process to support loose, improvisational</a:t>
            </a:r>
            <a:r>
              <a:rPr lang="en-US" baseline="0" dirty="0" smtClean="0"/>
              <a:t> </a:t>
            </a:r>
            <a:r>
              <a:rPr lang="en-US" dirty="0" smtClean="0"/>
              <a:t>culture</a:t>
            </a:r>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 </a:t>
            </a:r>
            <a:r>
              <a:rPr lang="en-US" dirty="0" smtClean="0"/>
              <a:t>Partner with the right people and clarify roles</a:t>
            </a:r>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 </a:t>
            </a:r>
            <a:r>
              <a:rPr lang="en-US" dirty="0" smtClean="0"/>
              <a:t>Build resources to make the process as easy and transparent as possible</a:t>
            </a:r>
          </a:p>
          <a:p>
            <a:r>
              <a:rPr lang="en-US" dirty="0" smtClean="0"/>
              <a:t>	</a:t>
            </a:r>
            <a:endParaRPr lang="en-US" dirty="0" smtClean="0"/>
          </a:p>
          <a:p>
            <a:r>
              <a:rPr lang="en-US" dirty="0" smtClean="0"/>
              <a:t>Grassroots </a:t>
            </a:r>
            <a:r>
              <a:rPr lang="en-US" baseline="0" dirty="0" smtClean="0"/>
              <a:t>efforts are </a:t>
            </a:r>
            <a:r>
              <a:rPr lang="en-US" baseline="0" dirty="0" smtClean="0"/>
              <a:t>highly organized. Not all of the members of the effort are, but the core team has to be.</a:t>
            </a:r>
          </a:p>
          <a:p>
            <a:endParaRPr lang="en-US" baseline="0" dirty="0" smtClean="0"/>
          </a:p>
          <a:p>
            <a:r>
              <a:rPr lang="en-US" baseline="0" dirty="0" smtClean="0"/>
              <a:t>Key members of</a:t>
            </a:r>
            <a:r>
              <a:rPr lang="en-US" baseline="0" dirty="0" smtClean="0"/>
              <a:t> team</a:t>
            </a:r>
            <a:endParaRPr lang="en-US" baseline="0" dirty="0" smtClean="0"/>
          </a:p>
          <a:p>
            <a:pPr>
              <a:buFont typeface="Arial"/>
              <a:buChar char="•"/>
            </a:pPr>
            <a:r>
              <a:rPr lang="en-US" baseline="0" dirty="0" smtClean="0"/>
              <a:t> developed and documented a PPM process</a:t>
            </a:r>
          </a:p>
          <a:p>
            <a:pPr lvl="1">
              <a:buFont typeface="Arial"/>
              <a:buChar char="•"/>
            </a:pPr>
            <a:r>
              <a:rPr lang="en-US" baseline="0" dirty="0" smtClean="0"/>
              <a:t> documentation serves to encourage consistency of message</a:t>
            </a:r>
          </a:p>
          <a:p>
            <a:pPr lvl="1">
              <a:buFont typeface="Arial"/>
              <a:buChar char="•"/>
            </a:pPr>
            <a:r>
              <a:rPr lang="en-US" baseline="0" dirty="0" smtClean="0"/>
              <a:t> provides a resource when someone unavailable to speak to a point</a:t>
            </a:r>
          </a:p>
          <a:p>
            <a:pPr lvl="1">
              <a:buFont typeface="Arial"/>
              <a:buChar char="•"/>
            </a:pPr>
            <a:r>
              <a:rPr lang="en-US" baseline="0" dirty="0" smtClean="0"/>
              <a:t> becomes a tangible representation of your </a:t>
            </a:r>
            <a:r>
              <a:rPr lang="en-US" baseline="0" dirty="0" smtClean="0"/>
              <a:t>objective</a:t>
            </a:r>
          </a:p>
          <a:p>
            <a:endParaRPr lang="en-US" dirty="0" smtClean="0"/>
          </a:p>
          <a:p>
            <a:r>
              <a:rPr lang="en-US" dirty="0" smtClean="0"/>
              <a:t>Next,</a:t>
            </a:r>
            <a:r>
              <a:rPr lang="en-US" baseline="0" dirty="0" smtClean="0"/>
              <a:t> had to find the </a:t>
            </a:r>
            <a:r>
              <a:rPr lang="en-US" baseline="0" dirty="0" smtClean="0"/>
              <a:t>people…</a:t>
            </a:r>
            <a:endParaRPr lang="en-US" dirty="0" smtClean="0"/>
          </a:p>
        </p:txBody>
      </p:sp>
      <p:sp>
        <p:nvSpPr>
          <p:cNvPr id="4" name="Slide Number Placeholder 3"/>
          <p:cNvSpPr>
            <a:spLocks noGrp="1"/>
          </p:cNvSpPr>
          <p:nvPr>
            <p:ph type="sldNum" sz="quarter" idx="10"/>
          </p:nvPr>
        </p:nvSpPr>
        <p:spPr/>
        <p:txBody>
          <a:bodyPr/>
          <a:lstStyle/>
          <a:p>
            <a:fld id="{616674E4-E795-534D-9084-5E3EE8796A9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most organizations, we have senior</a:t>
            </a:r>
            <a:r>
              <a:rPr lang="en-US" baseline="0" dirty="0" smtClean="0"/>
              <a:t> management, middle management, and staff positions. Pretty standard layering of positions and responsibilities.</a:t>
            </a:r>
          </a:p>
          <a:p>
            <a:endParaRPr lang="en-US" baseline="0" dirty="0" smtClean="0"/>
          </a:p>
          <a:p>
            <a:r>
              <a:rPr lang="en-US" baseline="0" dirty="0" smtClean="0"/>
              <a:t>Also, </a:t>
            </a:r>
            <a:r>
              <a:rPr lang="en-US" baseline="0" dirty="0" smtClean="0"/>
              <a:t>like most </a:t>
            </a:r>
            <a:r>
              <a:rPr lang="en-US" baseline="0" dirty="0" smtClean="0"/>
              <a:t>organizations… there </a:t>
            </a:r>
            <a:r>
              <a:rPr lang="en-US" baseline="0" dirty="0" smtClean="0"/>
              <a:t>are</a:t>
            </a:r>
            <a:r>
              <a:rPr lang="en-US" baseline="0" dirty="0" smtClean="0"/>
              <a:t> special folks:</a:t>
            </a:r>
          </a:p>
          <a:p>
            <a:pPr>
              <a:buFont typeface="Arial"/>
              <a:buChar char="•"/>
            </a:pPr>
            <a:r>
              <a:rPr lang="en-US" baseline="0" dirty="0" smtClean="0"/>
              <a:t>They </a:t>
            </a:r>
            <a:r>
              <a:rPr lang="en-US" baseline="0" dirty="0" smtClean="0"/>
              <a:t>know how to make things </a:t>
            </a:r>
            <a:r>
              <a:rPr lang="en-US" baseline="0" dirty="0" smtClean="0"/>
              <a:t>happen</a:t>
            </a:r>
          </a:p>
          <a:p>
            <a:pPr>
              <a:buFont typeface="Arial"/>
              <a:buChar char="•"/>
            </a:pPr>
            <a:r>
              <a:rPr lang="en-US" baseline="0" dirty="0" smtClean="0"/>
              <a:t>They </a:t>
            </a:r>
            <a:r>
              <a:rPr lang="en-US" baseline="0" dirty="0" smtClean="0"/>
              <a:t>push things </a:t>
            </a:r>
            <a:r>
              <a:rPr lang="en-US" baseline="0" dirty="0" smtClean="0"/>
              <a:t>along</a:t>
            </a:r>
          </a:p>
          <a:p>
            <a:pPr>
              <a:buFont typeface="Arial"/>
              <a:buChar char="•"/>
            </a:pPr>
            <a:r>
              <a:rPr lang="en-US" baseline="0" dirty="0" smtClean="0"/>
              <a:t>They </a:t>
            </a:r>
            <a:r>
              <a:rPr lang="en-US" baseline="0" dirty="0" smtClean="0"/>
              <a:t>tend to take on more than they are actually responsible </a:t>
            </a:r>
            <a:r>
              <a:rPr lang="en-US" baseline="0" dirty="0" smtClean="0"/>
              <a:t>for</a:t>
            </a:r>
          </a:p>
          <a:p>
            <a:endParaRPr lang="en-US" baseline="0" dirty="0" smtClean="0"/>
          </a:p>
          <a:p>
            <a:r>
              <a:rPr lang="en-US" baseline="0" dirty="0" smtClean="0"/>
              <a:t>You </a:t>
            </a:r>
            <a:r>
              <a:rPr lang="en-US" baseline="0" dirty="0" smtClean="0"/>
              <a:t>never know where you are going to find them, but once you do, you know it. They are important because they can help you make connections throughout the whole organization. I call ours the “Berklee fabric”. If you can tap this in some way, you are well on your way</a:t>
            </a:r>
            <a:r>
              <a:rPr lang="en-US" baseline="0" dirty="0" smtClean="0"/>
              <a:t>.</a:t>
            </a:r>
          </a:p>
          <a:p>
            <a:endParaRPr lang="en-US" baseline="0" dirty="0" smtClean="0"/>
          </a:p>
          <a:p>
            <a:r>
              <a:rPr lang="en-US" baseline="0" dirty="0" smtClean="0"/>
              <a:t>With their </a:t>
            </a:r>
            <a:r>
              <a:rPr lang="en-US" baseline="0" dirty="0" smtClean="0"/>
              <a:t>individual spheres of influence, you can have coverage like this if you involve them. That is a better coverage map than anything ATT or Verizon can claim. </a:t>
            </a:r>
          </a:p>
        </p:txBody>
      </p:sp>
      <p:sp>
        <p:nvSpPr>
          <p:cNvPr id="4" name="Slide Number Placeholder 3"/>
          <p:cNvSpPr>
            <a:spLocks noGrp="1"/>
          </p:cNvSpPr>
          <p:nvPr>
            <p:ph type="sldNum" sz="quarter" idx="10"/>
          </p:nvPr>
        </p:nvSpPr>
        <p:spPr/>
        <p:txBody>
          <a:bodyPr/>
          <a:lstStyle/>
          <a:p>
            <a:fld id="{616674E4-E795-534D-9084-5E3EE8796A9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Kept that in mind when building structure</a:t>
            </a:r>
          </a:p>
          <a:p>
            <a:endParaRPr lang="en-US" dirty="0" smtClean="0"/>
          </a:p>
          <a:p>
            <a:r>
              <a:rPr lang="en-US" dirty="0" smtClean="0"/>
              <a:t>Describe</a:t>
            </a:r>
            <a:r>
              <a:rPr lang="en-US" baseline="0" dirty="0" smtClean="0"/>
              <a:t> committee and membership</a:t>
            </a:r>
            <a:endParaRPr lang="en-US" dirty="0" smtClean="0"/>
          </a:p>
          <a:p>
            <a:endParaRPr lang="en-US" dirty="0" smtClean="0"/>
          </a:p>
          <a:p>
            <a:r>
              <a:rPr lang="en-US" dirty="0" smtClean="0"/>
              <a:t>PPC – project portfolio committee</a:t>
            </a:r>
          </a:p>
          <a:p>
            <a:r>
              <a:rPr lang="en-US" dirty="0" smtClean="0"/>
              <a:t>3 representatives</a:t>
            </a:r>
            <a:r>
              <a:rPr lang="en-US" baseline="0" dirty="0" smtClean="0"/>
              <a:t> each from the following divisions:</a:t>
            </a:r>
          </a:p>
          <a:p>
            <a:pPr>
              <a:buFont typeface="Arial"/>
              <a:buChar char="•"/>
            </a:pPr>
            <a:r>
              <a:rPr lang="en-US" baseline="0" dirty="0" smtClean="0"/>
              <a:t>Student affairs</a:t>
            </a:r>
          </a:p>
          <a:p>
            <a:pPr>
              <a:buFont typeface="Arial"/>
              <a:buChar char="•"/>
            </a:pPr>
            <a:r>
              <a:rPr lang="en-US" baseline="0" dirty="0" smtClean="0"/>
              <a:t>Academic Affairs</a:t>
            </a:r>
          </a:p>
          <a:p>
            <a:pPr>
              <a:buFont typeface="Arial"/>
              <a:buChar char="•"/>
            </a:pPr>
            <a:r>
              <a:rPr lang="en-US" baseline="0" dirty="0" smtClean="0"/>
              <a:t>Advancement</a:t>
            </a:r>
          </a:p>
          <a:p>
            <a:pPr>
              <a:buFont typeface="Arial"/>
              <a:buChar char="•"/>
            </a:pPr>
            <a:r>
              <a:rPr lang="en-US" baseline="0" dirty="0" smtClean="0"/>
              <a:t>Administration &amp; Finance</a:t>
            </a:r>
          </a:p>
          <a:p>
            <a:pPr>
              <a:buFont typeface="Arial"/>
              <a:buChar char="•"/>
            </a:pPr>
            <a:r>
              <a:rPr lang="en-US" baseline="0" dirty="0" smtClean="0"/>
              <a:t>IT (held ourselves to all the same rules we were applying to everyone else)</a:t>
            </a:r>
          </a:p>
          <a:p>
            <a:r>
              <a:rPr lang="en-US" baseline="0" dirty="0" smtClean="0"/>
              <a:t> </a:t>
            </a:r>
          </a:p>
          <a:p>
            <a:r>
              <a:rPr lang="en-US" baseline="0" dirty="0" smtClean="0"/>
              <a:t>Committee reports to CTC (college technology council), which in turn reports to </a:t>
            </a:r>
            <a:r>
              <a:rPr lang="en-US" baseline="0" dirty="0" smtClean="0"/>
              <a:t>cabinet. Note: this was not true at outset.</a:t>
            </a:r>
          </a:p>
          <a:p>
            <a:endParaRPr lang="en-US" baseline="0" dirty="0" smtClean="0"/>
          </a:p>
          <a:p>
            <a:r>
              <a:rPr lang="en-US" baseline="0" dirty="0" smtClean="0"/>
              <a:t>Not all representatives are Berklee fabric folks but there are enough to provide the benefit sought.</a:t>
            </a:r>
            <a:endParaRPr lang="en-US" baseline="0" dirty="0" smtClean="0"/>
          </a:p>
          <a:p>
            <a:endParaRPr lang="en-US" baseline="0" dirty="0" smtClean="0"/>
          </a:p>
          <a:p>
            <a:r>
              <a:rPr lang="en-US" baseline="0" dirty="0" smtClean="0"/>
              <a:t>Cost…</a:t>
            </a:r>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Project</a:t>
            </a:r>
            <a:r>
              <a:rPr lang="en-US" baseline="0" dirty="0" smtClean="0"/>
              <a:t> Portfolio Committee formation</a:t>
            </a:r>
          </a:p>
          <a:p>
            <a:r>
              <a:rPr lang="en-US" baseline="0" dirty="0" smtClean="0"/>
              <a:t>-commandeered existing committee that was not functioning</a:t>
            </a:r>
          </a:p>
          <a:p>
            <a:r>
              <a:rPr lang="en-US" baseline="0" dirty="0" smtClean="0"/>
              <a:t>-low cost because there was no need to establish new committee and get support for it or commit people’s time to something new</a:t>
            </a:r>
            <a:endParaRPr lang="en-US" dirty="0" smtClean="0"/>
          </a:p>
          <a:p>
            <a:endParaRPr lang="en-US" dirty="0" smtClean="0"/>
          </a:p>
          <a:p>
            <a:r>
              <a:rPr lang="en-US" dirty="0" smtClean="0"/>
              <a:t>Tools</a:t>
            </a:r>
          </a:p>
          <a:p>
            <a:r>
              <a:rPr lang="en-US" dirty="0" smtClean="0"/>
              <a:t>-use</a:t>
            </a:r>
            <a:r>
              <a:rPr lang="en-US" baseline="0" dirty="0" smtClean="0"/>
              <a:t> what is available to you</a:t>
            </a:r>
          </a:p>
          <a:p>
            <a:r>
              <a:rPr lang="en-US" baseline="0" dirty="0" smtClean="0"/>
              <a:t>-no need to request funds</a:t>
            </a:r>
          </a:p>
          <a:p>
            <a:r>
              <a:rPr lang="en-US" baseline="0" dirty="0" smtClean="0"/>
              <a:t>-Started with excel to keep track and we still do resource planning that way.</a:t>
            </a:r>
          </a:p>
          <a:p>
            <a:r>
              <a:rPr lang="en-US" baseline="0" dirty="0" smtClean="0"/>
              <a:t>-Lucky to have a good web developer who built a pretty sexy list manager. Intentionally made with really basic functionality but what is there is pretty cool.</a:t>
            </a:r>
            <a:r>
              <a:rPr lang="en-US" dirty="0" smtClean="0"/>
              <a:t> </a:t>
            </a:r>
          </a:p>
          <a:p>
            <a:endParaRPr lang="en-US" dirty="0" smtClean="0"/>
          </a:p>
          <a:p>
            <a:r>
              <a:rPr lang="en-US" dirty="0" smtClean="0"/>
              <a:t>Actions…</a:t>
            </a:r>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Engaged them and asked them to do things</a:t>
            </a:r>
          </a:p>
          <a:p>
            <a:endParaRPr lang="en-US" dirty="0" smtClean="0"/>
          </a:p>
          <a:p>
            <a:r>
              <a:rPr lang="en-US" dirty="0" smtClean="0"/>
              <a:t>-Sent </a:t>
            </a:r>
            <a:r>
              <a:rPr lang="en-US" dirty="0" smtClean="0"/>
              <a:t>what we had recorded as their projects and asked them</a:t>
            </a:r>
            <a:r>
              <a:rPr lang="en-US" baseline="0" dirty="0" smtClean="0"/>
              <a:t> </a:t>
            </a:r>
            <a:r>
              <a:rPr lang="en-US" dirty="0" smtClean="0"/>
              <a:t>review</a:t>
            </a:r>
            <a:endParaRPr lang="en-US" dirty="0" smtClean="0"/>
          </a:p>
          <a:p>
            <a:r>
              <a:rPr lang="en-US" baseline="0" dirty="0" smtClean="0"/>
              <a:t>-Had </a:t>
            </a:r>
            <a:r>
              <a:rPr lang="en-US" baseline="0" dirty="0" smtClean="0"/>
              <a:t>them iteratively develop 4 month </a:t>
            </a:r>
            <a:r>
              <a:rPr lang="en-US" baseline="0" dirty="0" err="1" smtClean="0"/>
              <a:t>workplan</a:t>
            </a:r>
            <a:endParaRPr lang="en-US" baseline="0" dirty="0" smtClean="0"/>
          </a:p>
          <a:p>
            <a:r>
              <a:rPr lang="en-US" baseline="0" dirty="0" smtClean="0"/>
              <a:t>	-collect requests</a:t>
            </a:r>
          </a:p>
          <a:p>
            <a:r>
              <a:rPr lang="en-US" baseline="0" dirty="0" smtClean="0"/>
              <a:t>	-areas </a:t>
            </a:r>
            <a:r>
              <a:rPr lang="en-US" baseline="0" dirty="0" smtClean="0"/>
              <a:t>prioritize their needs</a:t>
            </a:r>
          </a:p>
          <a:p>
            <a:r>
              <a:rPr lang="en-US" baseline="0" dirty="0" smtClean="0"/>
              <a:t>	-preliminary project definition through project charters</a:t>
            </a:r>
          </a:p>
          <a:p>
            <a:r>
              <a:rPr lang="en-US" baseline="0" dirty="0" smtClean="0"/>
              <a:t>	-project selection</a:t>
            </a:r>
          </a:p>
          <a:p>
            <a:r>
              <a:rPr lang="en-US" baseline="0" dirty="0" smtClean="0"/>
              <a:t>	-project resourcing/scheduling</a:t>
            </a:r>
          </a:p>
          <a:p>
            <a:r>
              <a:rPr lang="en-US" baseline="0" dirty="0" smtClean="0"/>
              <a:t>	-</a:t>
            </a:r>
            <a:r>
              <a:rPr lang="en-US" baseline="0" dirty="0" err="1" smtClean="0"/>
              <a:t>workplan</a:t>
            </a:r>
            <a:r>
              <a:rPr lang="en-US" baseline="0" dirty="0" smtClean="0"/>
              <a:t> development and distribution</a:t>
            </a:r>
          </a:p>
          <a:p>
            <a:endParaRPr lang="en-US" baseline="0" dirty="0" smtClean="0"/>
          </a:p>
          <a:p>
            <a:r>
              <a:rPr lang="en-US" baseline="0" dirty="0" smtClean="0"/>
              <a:t>Wherever possible, supported them in completing tasks – creates ownership, pride (not universally</a:t>
            </a:r>
            <a:r>
              <a:rPr lang="en-US" baseline="0" dirty="0" smtClean="0"/>
              <a:t>). </a:t>
            </a:r>
            <a:r>
              <a:rPr lang="en-US" baseline="0" dirty="0" smtClean="0"/>
              <a:t>Interesting to note </a:t>
            </a:r>
            <a:r>
              <a:rPr lang="en-US" baseline="0" dirty="0" smtClean="0"/>
              <a:t>that </a:t>
            </a:r>
            <a:r>
              <a:rPr lang="en-US" baseline="0" dirty="0" smtClean="0"/>
              <a:t>the ‘Berklee fabric’ folks</a:t>
            </a:r>
            <a:r>
              <a:rPr lang="en-US" baseline="0" dirty="0" smtClean="0"/>
              <a:t> responded </a:t>
            </a:r>
            <a:r>
              <a:rPr lang="en-US" baseline="0" dirty="0" smtClean="0"/>
              <a:t>most positively to this</a:t>
            </a:r>
            <a:r>
              <a:rPr lang="en-US" baseline="0" dirty="0" smtClean="0"/>
              <a:t>. Demonstrates need to locate and engage them.</a:t>
            </a:r>
          </a:p>
          <a:p>
            <a:endParaRPr lang="en-US" baseline="0" dirty="0" smtClean="0"/>
          </a:p>
          <a:p>
            <a:r>
              <a:rPr lang="en-US" baseline="0" dirty="0" smtClean="0"/>
              <a:t>Easy…</a:t>
            </a:r>
            <a:endParaRPr lang="en-US" baseline="0" dirty="0" smtClean="0"/>
          </a:p>
        </p:txBody>
      </p:sp>
      <p:sp>
        <p:nvSpPr>
          <p:cNvPr id="4" name="Slide Number Placeholder 3"/>
          <p:cNvSpPr>
            <a:spLocks noGrp="1"/>
          </p:cNvSpPr>
          <p:nvPr>
            <p:ph type="sldNum" sz="quarter" idx="10"/>
          </p:nvPr>
        </p:nvSpPr>
        <p:spPr/>
        <p:txBody>
          <a:bodyPr/>
          <a:lstStyle/>
          <a:p>
            <a:fld id="{616674E4-E795-534D-9084-5E3EE8796A9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Reduced number of </a:t>
            </a:r>
            <a:r>
              <a:rPr lang="en-US" dirty="0" smtClean="0"/>
              <a:t>meetings.</a:t>
            </a:r>
          </a:p>
          <a:p>
            <a:endParaRPr lang="en-US" dirty="0" smtClean="0"/>
          </a:p>
          <a:p>
            <a:r>
              <a:rPr lang="en-US" dirty="0" smtClean="0"/>
              <a:t>Administration</a:t>
            </a:r>
            <a:r>
              <a:rPr lang="en-US" baseline="0" dirty="0" smtClean="0"/>
              <a:t> and Finance example. Potential savings of 60 meetings a month.</a:t>
            </a:r>
          </a:p>
          <a:p>
            <a:endParaRPr lang="en-US" baseline="0" dirty="0" smtClean="0"/>
          </a:p>
          <a:p>
            <a:r>
              <a:rPr lang="en-US" baseline="0" dirty="0" smtClean="0"/>
              <a:t>Form is overly simple and publicly </a:t>
            </a:r>
            <a:r>
              <a:rPr lang="en-US" baseline="0" dirty="0" smtClean="0"/>
              <a:t>available. Beyond </a:t>
            </a:r>
            <a:r>
              <a:rPr lang="en-US" baseline="0" dirty="0" smtClean="0"/>
              <a:t>that…</a:t>
            </a:r>
            <a:r>
              <a:rPr lang="en-US" baseline="0" dirty="0" smtClean="0"/>
              <a:t> we also said you don’t have to use </a:t>
            </a:r>
            <a:r>
              <a:rPr lang="en-US" baseline="0" dirty="0" smtClean="0"/>
              <a:t>it. We’ll do it for you</a:t>
            </a:r>
            <a:r>
              <a:rPr lang="en-US" baseline="0" dirty="0" smtClean="0"/>
              <a:t>. The point was centralizing inputs and knowing what was out there, detail could come later.</a:t>
            </a:r>
          </a:p>
          <a:p>
            <a:endParaRPr lang="en-US" baseline="0" dirty="0" smtClean="0"/>
          </a:p>
          <a:p>
            <a:r>
              <a:rPr lang="en-US" baseline="0" dirty="0" smtClean="0"/>
              <a:t>Inclusive…</a:t>
            </a:r>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Create identity, purpose, and community</a:t>
            </a:r>
          </a:p>
          <a:p>
            <a:endParaRPr lang="en-US" dirty="0" smtClean="0"/>
          </a:p>
          <a:p>
            <a:r>
              <a:rPr lang="en-US" dirty="0" smtClean="0"/>
              <a:t>Listed names on website, listed roles and responsibilities</a:t>
            </a:r>
          </a:p>
          <a:p>
            <a:endParaRPr lang="en-US" dirty="0" smtClean="0"/>
          </a:p>
          <a:p>
            <a:r>
              <a:rPr lang="en-US" dirty="0" smtClean="0"/>
              <a:t>Used individual and group meetings</a:t>
            </a:r>
            <a:r>
              <a:rPr lang="en-US" baseline="0" dirty="0" smtClean="0"/>
              <a:t> </a:t>
            </a:r>
          </a:p>
          <a:p>
            <a:endParaRPr lang="en-US" baseline="0" dirty="0" smtClean="0"/>
          </a:p>
          <a:p>
            <a:r>
              <a:rPr lang="en-US" baseline="0" dirty="0" smtClean="0"/>
              <a:t>So, how did it go?</a:t>
            </a:r>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 grassroots perspective:</a:t>
            </a:r>
          </a:p>
          <a:p>
            <a:endParaRPr lang="en-US" dirty="0" smtClean="0"/>
          </a:p>
          <a:p>
            <a:r>
              <a:rPr lang="en-US" dirty="0" smtClean="0"/>
              <a:t>Big</a:t>
            </a:r>
            <a:r>
              <a:rPr lang="en-US" baseline="0" dirty="0" smtClean="0"/>
              <a:t> </a:t>
            </a:r>
            <a:r>
              <a:rPr lang="en-US" baseline="0" dirty="0" smtClean="0"/>
              <a:t>early win – annual awards ceremony at Berklee and the group was mentioned as an entity in three different awards given, both team and individual awards.</a:t>
            </a:r>
          </a:p>
          <a:p>
            <a:endParaRPr lang="en-US" baseline="0" dirty="0" smtClean="0"/>
          </a:p>
          <a:p>
            <a:r>
              <a:rPr lang="en-US" i="1" baseline="0" dirty="0" smtClean="0"/>
              <a:t>Most</a:t>
            </a:r>
            <a:r>
              <a:rPr lang="en-US" baseline="0" dirty="0" smtClean="0"/>
              <a:t> representatives assumed role and </a:t>
            </a:r>
            <a:r>
              <a:rPr lang="en-US" baseline="0" dirty="0" smtClean="0"/>
              <a:t>want </a:t>
            </a:r>
            <a:r>
              <a:rPr lang="en-US" baseline="0" dirty="0" smtClean="0"/>
              <a:t>to see it work, getting very frustrated when things don’t go as described.</a:t>
            </a:r>
          </a:p>
          <a:p>
            <a:endParaRPr lang="en-US" baseline="0" dirty="0" smtClean="0"/>
          </a:p>
          <a:p>
            <a:r>
              <a:rPr lang="en-US" baseline="0" dirty="0" smtClean="0"/>
              <a:t>Terminology we </a:t>
            </a:r>
            <a:r>
              <a:rPr lang="en-US" baseline="0" dirty="0" smtClean="0"/>
              <a:t>used was entering the Berklee lexicon. People use some of the words we put in the water and they are universally understood. That, to me, was a pretty amazing early </a:t>
            </a:r>
            <a:r>
              <a:rPr lang="en-US" baseline="0" dirty="0" smtClean="0"/>
              <a:t>success.</a:t>
            </a:r>
            <a:endParaRPr lang="en-US" baseline="0" dirty="0" smtClean="0"/>
          </a:p>
        </p:txBody>
      </p:sp>
      <p:sp>
        <p:nvSpPr>
          <p:cNvPr id="4" name="Slide Number Placeholder 3"/>
          <p:cNvSpPr>
            <a:spLocks noGrp="1"/>
          </p:cNvSpPr>
          <p:nvPr>
            <p:ph type="sldNum" sz="quarter" idx="10"/>
          </p:nvPr>
        </p:nvSpPr>
        <p:spPr/>
        <p:txBody>
          <a:bodyPr/>
          <a:lstStyle/>
          <a:p>
            <a:fld id="{616674E4-E795-534D-9084-5E3EE8796A9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a project</a:t>
            </a:r>
            <a:r>
              <a:rPr lang="en-US" baseline="0" dirty="0" smtClean="0"/>
              <a:t> portfolio management</a:t>
            </a:r>
            <a:r>
              <a:rPr lang="en-US" dirty="0" smtClean="0"/>
              <a:t> perspective:</a:t>
            </a:r>
          </a:p>
          <a:p>
            <a:endParaRPr lang="en-US" dirty="0" smtClean="0"/>
          </a:p>
          <a:p>
            <a:pPr>
              <a:buFont typeface="Arial"/>
              <a:buChar char="•"/>
            </a:pPr>
            <a:r>
              <a:rPr lang="en-US" dirty="0" err="1" smtClean="0"/>
              <a:t>Workplan</a:t>
            </a:r>
            <a:r>
              <a:rPr lang="en-US" dirty="0" smtClean="0"/>
              <a:t> </a:t>
            </a:r>
            <a:r>
              <a:rPr lang="en-US" dirty="0" smtClean="0"/>
              <a:t>– every semester</a:t>
            </a:r>
            <a:r>
              <a:rPr lang="en-US" baseline="0" dirty="0" smtClean="0"/>
              <a:t> since spring of 2008</a:t>
            </a:r>
          </a:p>
          <a:p>
            <a:pPr>
              <a:buFont typeface="Arial"/>
              <a:buChar char="•"/>
            </a:pPr>
            <a:r>
              <a:rPr lang="en-US" baseline="0" dirty="0" smtClean="0"/>
              <a:t>College technology council has assumed sponsorship of PPC</a:t>
            </a:r>
          </a:p>
          <a:p>
            <a:pPr>
              <a:buFont typeface="Arial"/>
              <a:buChar char="•"/>
            </a:pPr>
            <a:r>
              <a:rPr lang="en-US" baseline="0" dirty="0" smtClean="0"/>
              <a:t>People are talking about the need for PM roles and even PMO at college</a:t>
            </a:r>
          </a:p>
          <a:p>
            <a:pPr>
              <a:buFont typeface="Arial"/>
              <a:buChar char="•"/>
            </a:pPr>
            <a:r>
              <a:rPr lang="en-US" baseline="0" dirty="0" smtClean="0"/>
              <a:t>It absolutely set the stage for building our first multi-year strategic technology plan, recently approved by the college cabinet</a:t>
            </a:r>
          </a:p>
          <a:p>
            <a:pPr>
              <a:buFont typeface="Arial"/>
              <a:buChar char="•"/>
            </a:pPr>
            <a:r>
              <a:rPr lang="en-US" baseline="0" dirty="0" smtClean="0"/>
              <a:t>It provides data</a:t>
            </a:r>
          </a:p>
          <a:p>
            <a:endParaRPr lang="en-US" baseline="0" dirty="0" smtClean="0"/>
          </a:p>
          <a:p>
            <a:r>
              <a:rPr lang="en-US" baseline="0" dirty="0" smtClean="0"/>
              <a:t>With data, you can tell stories…</a:t>
            </a:r>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Building information from data</a:t>
            </a:r>
          </a:p>
          <a:p>
            <a:endParaRPr lang="en-US" dirty="0" smtClean="0"/>
          </a:p>
          <a:p>
            <a:r>
              <a:rPr lang="en-US" dirty="0" smtClean="0"/>
              <a:t>What does this tell us?</a:t>
            </a:r>
          </a:p>
          <a:p>
            <a:pPr>
              <a:buFont typeface="Arial"/>
              <a:buChar char="•"/>
            </a:pPr>
            <a:r>
              <a:rPr lang="en-US" dirty="0" smtClean="0"/>
              <a:t>Increased efficiency?</a:t>
            </a:r>
          </a:p>
          <a:p>
            <a:pPr>
              <a:buFont typeface="Arial"/>
              <a:buChar char="•"/>
            </a:pPr>
            <a:r>
              <a:rPr lang="en-US" dirty="0" smtClean="0"/>
              <a:t>increased</a:t>
            </a:r>
            <a:r>
              <a:rPr lang="en-US" baseline="0" dirty="0" smtClean="0"/>
              <a:t> adoption?</a:t>
            </a:r>
          </a:p>
          <a:p>
            <a:pPr>
              <a:buFont typeface="Arial"/>
              <a:buChar char="•"/>
            </a:pPr>
            <a:endParaRPr lang="en-US" baseline="0" dirty="0" smtClean="0"/>
          </a:p>
          <a:p>
            <a:pPr>
              <a:buFont typeface="Arial"/>
              <a:buNone/>
            </a:pPr>
            <a:r>
              <a:rPr lang="en-US" baseline="0" dirty="0" smtClean="0"/>
              <a:t>Up to you to tell the story but now you have data to support your story</a:t>
            </a:r>
          </a:p>
          <a:p>
            <a:pPr>
              <a:buFont typeface="Arial"/>
              <a:buNone/>
            </a:pPr>
            <a:endParaRPr lang="en-US" baseline="0" dirty="0" smtClean="0"/>
          </a:p>
          <a:p>
            <a:pPr>
              <a:buFont typeface="Arial"/>
              <a:buNone/>
            </a:pPr>
            <a:r>
              <a:rPr lang="en-US" baseline="0" dirty="0" smtClean="0"/>
              <a:t>Another example…</a:t>
            </a:r>
            <a:endParaRPr lang="en-US" dirty="0" smtClean="0"/>
          </a:p>
          <a:p>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CADBC6"/>
                </a:solidFill>
              </a:rPr>
              <a:t>Session</a:t>
            </a:r>
            <a:r>
              <a:rPr lang="en-US" sz="1200" b="0" baseline="0" dirty="0" smtClean="0">
                <a:solidFill>
                  <a:srgbClr val="CADBC6"/>
                </a:solidFill>
              </a:rPr>
              <a:t> soundtrack.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CADBC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CADBC6"/>
                </a:solidFill>
              </a:rPr>
              <a:t>If technical setup is complete before session start time, play the following entry music: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ADBC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err="1" smtClean="0">
                <a:solidFill>
                  <a:srgbClr val="CADBC6"/>
                </a:solidFill>
              </a:rPr>
              <a:t>Creepin</a:t>
            </a:r>
            <a:r>
              <a:rPr lang="en-US" sz="1200" b="1" dirty="0" smtClean="0">
                <a:solidFill>
                  <a:srgbClr val="CADBC6"/>
                </a:solidFill>
              </a:rPr>
              <a:t>’ </a:t>
            </a:r>
            <a:r>
              <a:rPr lang="en-US" sz="1200" b="1" dirty="0" smtClean="0">
                <a:solidFill>
                  <a:srgbClr val="CADBC6"/>
                </a:solidFill>
              </a:rPr>
              <a:t>In</a:t>
            </a:r>
            <a:endParaRPr lang="en-US" sz="1200" b="1" baseline="0" dirty="0" smtClean="0">
              <a:solidFill>
                <a:srgbClr val="CADBC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Norah Jones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removed song</a:t>
            </a:r>
            <a:r>
              <a:rPr lang="en-US" baseline="0" dirty="0" smtClean="0"/>
              <a:t> file from presentation for space and copyright concerns.)</a:t>
            </a:r>
            <a:endParaRPr lang="en-US" dirty="0" smtClean="0"/>
          </a:p>
        </p:txBody>
      </p:sp>
      <p:sp>
        <p:nvSpPr>
          <p:cNvPr id="4" name="Slide Number Placeholder 3"/>
          <p:cNvSpPr>
            <a:spLocks noGrp="1"/>
          </p:cNvSpPr>
          <p:nvPr>
            <p:ph type="sldNum" sz="quarter" idx="10"/>
          </p:nvPr>
        </p:nvSpPr>
        <p:spPr/>
        <p:txBody>
          <a:bodyPr/>
          <a:lstStyle/>
          <a:p>
            <a:fld id="{616674E4-E795-534D-9084-5E3EE8796A9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building information from data</a:t>
            </a:r>
          </a:p>
          <a:p>
            <a:endParaRPr lang="en-US" dirty="0" smtClean="0"/>
          </a:p>
          <a:p>
            <a:r>
              <a:rPr lang="en-US" dirty="0" smtClean="0"/>
              <a:t>Is</a:t>
            </a:r>
            <a:r>
              <a:rPr lang="en-US" baseline="0" dirty="0" smtClean="0"/>
              <a:t> this the same story? W</a:t>
            </a:r>
            <a:r>
              <a:rPr lang="en-US" dirty="0" smtClean="0"/>
              <a:t>hat does this tell us?</a:t>
            </a:r>
          </a:p>
          <a:p>
            <a:pPr>
              <a:buFont typeface="Arial"/>
              <a:buChar char="•"/>
            </a:pPr>
            <a:r>
              <a:rPr lang="en-US" dirty="0" smtClean="0"/>
              <a:t>Increased efficiency?</a:t>
            </a:r>
          </a:p>
          <a:p>
            <a:pPr>
              <a:buFont typeface="Arial"/>
              <a:buChar char="•"/>
            </a:pPr>
            <a:r>
              <a:rPr lang="en-US" dirty="0" smtClean="0"/>
              <a:t>increased</a:t>
            </a:r>
            <a:r>
              <a:rPr lang="en-US" baseline="0" dirty="0" smtClean="0"/>
              <a:t> adoption?</a:t>
            </a:r>
          </a:p>
          <a:p>
            <a:pPr>
              <a:buFont typeface="Arial"/>
              <a:buChar char="•"/>
            </a:pPr>
            <a:endParaRPr lang="en-US" baseline="0" dirty="0" smtClean="0"/>
          </a:p>
          <a:p>
            <a:pPr>
              <a:buFont typeface="Arial"/>
              <a:buNone/>
            </a:pPr>
            <a:r>
              <a:rPr lang="en-US" baseline="0" dirty="0" smtClean="0"/>
              <a:t>143 projects completed, 17.75 per </a:t>
            </a:r>
            <a:r>
              <a:rPr lang="en-US" baseline="0" dirty="0" err="1" smtClean="0"/>
              <a:t>workplan</a:t>
            </a:r>
            <a:r>
              <a:rPr lang="en-US" baseline="0" dirty="0" smtClean="0"/>
              <a:t> (4 month period) or about one a week.</a:t>
            </a:r>
          </a:p>
          <a:p>
            <a:pPr>
              <a:buFont typeface="Arial"/>
              <a:buNone/>
            </a:pPr>
            <a:endParaRPr lang="en-US" baseline="0" dirty="0" smtClean="0"/>
          </a:p>
          <a:p>
            <a:pPr>
              <a:buFont typeface="Arial"/>
              <a:buNone/>
            </a:pPr>
            <a:r>
              <a:rPr lang="en-US" baseline="0" dirty="0" smtClean="0"/>
              <a:t>Can the organization even handle that rate of change?</a:t>
            </a:r>
          </a:p>
          <a:p>
            <a:pPr>
              <a:buFont typeface="Arial"/>
              <a:buNone/>
            </a:pPr>
            <a:endParaRPr lang="en-US" baseline="0" dirty="0" smtClean="0"/>
          </a:p>
          <a:p>
            <a:pPr>
              <a:buFont typeface="Arial"/>
              <a:buNone/>
            </a:pPr>
            <a:r>
              <a:rPr lang="en-US" baseline="0" dirty="0" smtClean="0"/>
              <a:t>Note: If you go this route, don’t go around promising data and charts for informed decision making. As you can see here, it takes a few years of collecting data before you are in a position to create information like that.</a:t>
            </a:r>
          </a:p>
          <a:p>
            <a:pPr>
              <a:buFont typeface="Arial"/>
              <a:buNone/>
            </a:pPr>
            <a:endParaRPr lang="en-US" baseline="0" dirty="0" smtClean="0"/>
          </a:p>
          <a:p>
            <a:pPr>
              <a:buFont typeface="Arial"/>
              <a:buNone/>
            </a:pPr>
            <a:r>
              <a:rPr lang="en-US" baseline="0" dirty="0" smtClean="0"/>
              <a:t>All good stuff but some things to be aware of…</a:t>
            </a:r>
          </a:p>
        </p:txBody>
      </p:sp>
      <p:sp>
        <p:nvSpPr>
          <p:cNvPr id="4" name="Slide Number Placeholder 3"/>
          <p:cNvSpPr>
            <a:spLocks noGrp="1"/>
          </p:cNvSpPr>
          <p:nvPr>
            <p:ph type="sldNum" sz="quarter" idx="10"/>
          </p:nvPr>
        </p:nvSpPr>
        <p:spPr/>
        <p:txBody>
          <a:bodyPr/>
          <a:lstStyle/>
          <a:p>
            <a:fld id="{616674E4-E795-534D-9084-5E3EE8796A9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CADBC6"/>
              </a:solidFill>
            </a:endParaRPr>
          </a:p>
          <a:p>
            <a:r>
              <a:rPr lang="en-US" sz="1200" dirty="0" smtClean="0">
                <a:solidFill>
                  <a:srgbClr val="CADBC6"/>
                </a:solidFill>
              </a:rPr>
              <a:t>Required Time</a:t>
            </a:r>
            <a:r>
              <a:rPr lang="en-US" sz="1200" baseline="0" dirty="0" smtClean="0">
                <a:solidFill>
                  <a:srgbClr val="CADBC6"/>
                </a:solidFill>
              </a:rPr>
              <a:t> </a:t>
            </a:r>
            <a:r>
              <a:rPr lang="en-US" sz="1200" baseline="0" dirty="0" smtClean="0">
                <a:solidFill>
                  <a:srgbClr val="CADBC6"/>
                </a:solidFill>
              </a:rPr>
              <a:t>– </a:t>
            </a:r>
            <a:r>
              <a:rPr lang="en-US" sz="1200" baseline="0" dirty="0" smtClean="0">
                <a:solidFill>
                  <a:srgbClr val="CADBC6"/>
                </a:solidFill>
              </a:rPr>
              <a:t>tons, expect to repeat yourself often and don’t let it get to you</a:t>
            </a:r>
          </a:p>
          <a:p>
            <a:r>
              <a:rPr lang="en-US" sz="1200" baseline="0" dirty="0" smtClean="0">
                <a:solidFill>
                  <a:srgbClr val="CADBC6"/>
                </a:solidFill>
              </a:rPr>
              <a:t>Heroes – you need champions, you need to be a champion </a:t>
            </a:r>
          </a:p>
          <a:p>
            <a:r>
              <a:rPr lang="en-US" sz="1200" baseline="0" dirty="0" smtClean="0">
                <a:solidFill>
                  <a:srgbClr val="CADBC6"/>
                </a:solidFill>
              </a:rPr>
              <a:t>Benefit – over time, went astray from the benefit message to focusing on the process, didn’t work </a:t>
            </a:r>
            <a:r>
              <a:rPr lang="en-US" sz="1200" baseline="0" dirty="0" smtClean="0">
                <a:solidFill>
                  <a:srgbClr val="CADBC6"/>
                </a:solidFill>
              </a:rPr>
              <a:t>well. Remember that the process benefits you, the projects, the organization. The results of the process benefit the individuals. Focus your messaging on what people get out of this, not on the steps of doing it.</a:t>
            </a:r>
          </a:p>
          <a:p>
            <a:r>
              <a:rPr lang="en-US" sz="1200" baseline="0" dirty="0" smtClean="0">
                <a:solidFill>
                  <a:srgbClr val="CADBC6"/>
                </a:solidFill>
              </a:rPr>
              <a:t>Goal – didn’t realize my real goal was leadership and community support for this idea, not the process itself. Would have changed how I communicated.</a:t>
            </a:r>
          </a:p>
          <a:p>
            <a:r>
              <a:rPr lang="en-US" sz="1200" baseline="0" dirty="0" smtClean="0">
                <a:solidFill>
                  <a:srgbClr val="CADBC6"/>
                </a:solidFill>
              </a:rPr>
              <a:t>Issues – whether it is grassroots or portfolio management; we are talking about mucking around in what people want. As soon as an individual questions the approach with either </a:t>
            </a:r>
            <a:r>
              <a:rPr lang="en-US" sz="1200" baseline="0" dirty="0" smtClean="0">
                <a:solidFill>
                  <a:srgbClr val="CADBC6"/>
                </a:solidFill>
              </a:rPr>
              <a:t>one, </a:t>
            </a:r>
            <a:r>
              <a:rPr lang="en-US" sz="1200" baseline="0" dirty="0" smtClean="0">
                <a:solidFill>
                  <a:srgbClr val="CADBC6"/>
                </a:solidFill>
              </a:rPr>
              <a:t>you risk losing them. ‘House of cards”</a:t>
            </a:r>
            <a:r>
              <a:rPr lang="en-US" sz="1200" baseline="0" dirty="0" smtClean="0">
                <a:solidFill>
                  <a:srgbClr val="CADBC6"/>
                </a:solidFill>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ADBC6"/>
              </a:solidFill>
            </a:endParaRPr>
          </a:p>
          <a:p>
            <a:r>
              <a:rPr lang="en-US" sz="1200" dirty="0" smtClean="0">
                <a:solidFill>
                  <a:srgbClr val="CADBC6"/>
                </a:solidFill>
              </a:rPr>
              <a:t>One last piece –</a:t>
            </a:r>
            <a:r>
              <a:rPr lang="en-US" sz="1200" dirty="0" smtClean="0">
                <a:solidFill>
                  <a:srgbClr val="CADBC6"/>
                </a:solidFill>
              </a:rPr>
              <a:t> look</a:t>
            </a:r>
            <a:r>
              <a:rPr lang="en-US" sz="1200" baseline="0" dirty="0" smtClean="0">
                <a:solidFill>
                  <a:srgbClr val="CADBC6"/>
                </a:solidFill>
              </a:rPr>
              <a:t> </a:t>
            </a:r>
            <a:r>
              <a:rPr lang="en-US" sz="1200" baseline="0" dirty="0" smtClean="0">
                <a:solidFill>
                  <a:srgbClr val="CADBC6"/>
                </a:solidFill>
              </a:rPr>
              <a:t>at our organizations and fit for this </a:t>
            </a:r>
            <a:r>
              <a:rPr lang="en-US" sz="1200" baseline="0" dirty="0" smtClean="0">
                <a:solidFill>
                  <a:srgbClr val="CADBC6"/>
                </a:solidFill>
              </a:rPr>
              <a:t>approach</a:t>
            </a:r>
            <a:r>
              <a:rPr lang="en-US" sz="1200" dirty="0" smtClean="0">
                <a:solidFill>
                  <a:srgbClr val="CADBC6"/>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ADBC6"/>
              </a:solidFill>
            </a:endParaRPr>
          </a:p>
          <a:p>
            <a:endParaRPr lang="en-US" sz="1200" baseline="0" dirty="0" smtClean="0">
              <a:solidFill>
                <a:srgbClr val="CADBC6"/>
              </a:solidFill>
            </a:endParaRPr>
          </a:p>
          <a:p>
            <a:endParaRPr lang="en-US" sz="1200" dirty="0" smtClean="0">
              <a:solidFill>
                <a:srgbClr val="CADBC6"/>
              </a:solidFill>
            </a:endParaRPr>
          </a:p>
        </p:txBody>
      </p:sp>
      <p:sp>
        <p:nvSpPr>
          <p:cNvPr id="4" name="Slide Number Placeholder 3"/>
          <p:cNvSpPr>
            <a:spLocks noGrp="1"/>
          </p:cNvSpPr>
          <p:nvPr>
            <p:ph type="sldNum" sz="quarter" idx="10"/>
          </p:nvPr>
        </p:nvSpPr>
        <p:spPr/>
        <p:txBody>
          <a:bodyPr/>
          <a:lstStyle/>
          <a:p>
            <a:fld id="{616674E4-E795-534D-9084-5E3EE8796A9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CADBC6"/>
                </a:solidFill>
              </a:rPr>
              <a:t>~19%</a:t>
            </a:r>
            <a:r>
              <a:rPr lang="en-US" sz="1200" baseline="0" dirty="0" smtClean="0">
                <a:solidFill>
                  <a:srgbClr val="CADBC6"/>
                </a:solidFill>
              </a:rPr>
              <a:t> </a:t>
            </a:r>
            <a:r>
              <a:rPr lang="en-US" sz="1200" dirty="0" smtClean="0">
                <a:solidFill>
                  <a:srgbClr val="CADBC6"/>
                </a:solidFill>
              </a:rPr>
              <a:t>High </a:t>
            </a:r>
            <a:r>
              <a:rPr lang="en-US" sz="1200" dirty="0" err="1" smtClean="0">
                <a:solidFill>
                  <a:srgbClr val="CADBC6"/>
                </a:solidFill>
              </a:rPr>
              <a:t>Support::High</a:t>
            </a:r>
            <a:r>
              <a:rPr lang="en-US" sz="1200" dirty="0" smtClean="0">
                <a:solidFill>
                  <a:srgbClr val="CADBC6"/>
                </a:solidFill>
              </a:rPr>
              <a:t> Process</a:t>
            </a:r>
          </a:p>
          <a:p>
            <a:r>
              <a:rPr lang="en-US" sz="1200" dirty="0" smtClean="0">
                <a:solidFill>
                  <a:srgbClr val="CADBC6"/>
                </a:solidFill>
              </a:rPr>
              <a:t>Congratulations, you found</a:t>
            </a:r>
            <a:r>
              <a:rPr lang="en-US" sz="1200" baseline="0" dirty="0" smtClean="0">
                <a:solidFill>
                  <a:srgbClr val="CADBC6"/>
                </a:solidFill>
              </a:rPr>
              <a:t> the golden ticket!</a:t>
            </a:r>
            <a:endParaRPr lang="en-US" sz="1200" dirty="0" smtClean="0">
              <a:solidFill>
                <a:srgbClr val="CADBC6"/>
              </a:solidFill>
            </a:endParaRPr>
          </a:p>
          <a:p>
            <a:r>
              <a:rPr lang="en-US" sz="1200" dirty="0" smtClean="0">
                <a:solidFill>
                  <a:srgbClr val="CADBC6"/>
                </a:solidFill>
              </a:rPr>
              <a:t>This is the wrong</a:t>
            </a:r>
            <a:r>
              <a:rPr lang="en-US" sz="1200" baseline="0" dirty="0" smtClean="0">
                <a:solidFill>
                  <a:srgbClr val="CADBC6"/>
                </a:solidFill>
              </a:rPr>
              <a:t> session for you.</a:t>
            </a:r>
            <a:endParaRPr lang="en-US" sz="1200" dirty="0" smtClean="0">
              <a:solidFill>
                <a:srgbClr val="CADBC6"/>
              </a:solidFill>
            </a:endParaRPr>
          </a:p>
          <a:p>
            <a:r>
              <a:rPr lang="en-US" sz="1200" dirty="0" smtClean="0">
                <a:solidFill>
                  <a:srgbClr val="CADBC6"/>
                </a:solidFill>
              </a:rPr>
              <a:t>-don’t</a:t>
            </a:r>
            <a:r>
              <a:rPr lang="en-US" sz="1200" baseline="0" dirty="0" smtClean="0">
                <a:solidFill>
                  <a:srgbClr val="CADBC6"/>
                </a:solidFill>
              </a:rPr>
              <a:t> be disingenuous – you have the mandate and the tools so use them. You can use some of the same communication strategies but the messaging is different. People are perceptive and if you go about a ‘grassroots’ effort when you are already established, you will be seen as trying to manipulate. This is know as </a:t>
            </a:r>
            <a:r>
              <a:rPr lang="en-US" sz="1200" baseline="0" dirty="0" err="1" smtClean="0">
                <a:solidFill>
                  <a:srgbClr val="CADBC6"/>
                </a:solidFill>
              </a:rPr>
              <a:t>astroturfing</a:t>
            </a:r>
            <a:r>
              <a:rPr lang="en-US" sz="1200" baseline="0" dirty="0" smtClean="0">
                <a:solidFill>
                  <a:srgbClr val="CADBC6"/>
                </a:solidFill>
              </a:rPr>
              <a:t>, a </a:t>
            </a:r>
            <a:r>
              <a:rPr lang="en-US" sz="1200" baseline="0" dirty="0" smtClean="0">
                <a:solidFill>
                  <a:srgbClr val="CADBC6"/>
                </a:solidFill>
              </a:rPr>
              <a:t>fake grassroots </a:t>
            </a:r>
            <a:r>
              <a:rPr lang="en-US" sz="1200" baseline="0" dirty="0" smtClean="0">
                <a:solidFill>
                  <a:srgbClr val="CADBC6"/>
                </a:solidFill>
              </a:rPr>
              <a:t>efforts. </a:t>
            </a:r>
          </a:p>
          <a:p>
            <a:endParaRPr lang="en-US" sz="1200" dirty="0" smtClean="0">
              <a:solidFill>
                <a:srgbClr val="CADBC6"/>
              </a:solidFill>
            </a:endParaRPr>
          </a:p>
          <a:p>
            <a:r>
              <a:rPr lang="en-US" sz="1200" dirty="0" smtClean="0">
                <a:solidFill>
                  <a:srgbClr val="CADBC6"/>
                </a:solidFill>
              </a:rPr>
              <a:t>~13% - High </a:t>
            </a:r>
            <a:r>
              <a:rPr lang="en-US" sz="1200" dirty="0" err="1" smtClean="0">
                <a:solidFill>
                  <a:srgbClr val="CADBC6"/>
                </a:solidFill>
              </a:rPr>
              <a:t>Process::</a:t>
            </a:r>
            <a:r>
              <a:rPr lang="en-US" sz="1200" baseline="0" dirty="0" err="1" smtClean="0">
                <a:solidFill>
                  <a:srgbClr val="CADBC6"/>
                </a:solidFill>
              </a:rPr>
              <a:t>Low</a:t>
            </a:r>
            <a:r>
              <a:rPr lang="en-US" sz="1200" baseline="0" dirty="0" smtClean="0">
                <a:solidFill>
                  <a:srgbClr val="CADBC6"/>
                </a:solidFill>
              </a:rPr>
              <a:t> Support</a:t>
            </a:r>
          </a:p>
          <a:p>
            <a:r>
              <a:rPr lang="en-US" sz="1200" baseline="0" dirty="0" smtClean="0">
                <a:solidFill>
                  <a:srgbClr val="CADBC6"/>
                </a:solidFill>
              </a:rPr>
              <a:t>Good potential for using these ideas</a:t>
            </a:r>
          </a:p>
          <a:p>
            <a:endParaRPr lang="en-US" sz="1200" baseline="0" dirty="0" smtClean="0">
              <a:solidFill>
                <a:srgbClr val="CADBC6"/>
              </a:solidFill>
            </a:endParaRPr>
          </a:p>
          <a:p>
            <a:r>
              <a:rPr lang="en-US" sz="1200" baseline="0" dirty="0" smtClean="0">
                <a:solidFill>
                  <a:srgbClr val="CADBC6"/>
                </a:solidFill>
              </a:rPr>
              <a:t>~13% - High </a:t>
            </a:r>
            <a:r>
              <a:rPr lang="en-US" sz="1200" baseline="0" dirty="0" err="1" smtClean="0">
                <a:solidFill>
                  <a:srgbClr val="CADBC6"/>
                </a:solidFill>
              </a:rPr>
              <a:t>Support::Low</a:t>
            </a:r>
            <a:r>
              <a:rPr lang="en-US" sz="1200" baseline="0" dirty="0" smtClean="0">
                <a:solidFill>
                  <a:srgbClr val="CADBC6"/>
                </a:solidFill>
              </a:rPr>
              <a:t> Process</a:t>
            </a:r>
          </a:p>
          <a:p>
            <a:r>
              <a:rPr lang="en-US" sz="1200" baseline="0" dirty="0" smtClean="0">
                <a:solidFill>
                  <a:srgbClr val="CADBC6"/>
                </a:solidFill>
              </a:rPr>
              <a:t>In that case, you just have a project that needs to get kicked off</a:t>
            </a:r>
            <a:endParaRPr lang="en-US" sz="1200" dirty="0" smtClean="0">
              <a:solidFill>
                <a:srgbClr val="CADBC6"/>
              </a:solidFill>
            </a:endParaRPr>
          </a:p>
          <a:p>
            <a:endParaRPr lang="en-US" sz="1200" dirty="0" smtClean="0">
              <a:solidFill>
                <a:srgbClr val="CADBC6"/>
              </a:solidFill>
            </a:endParaRPr>
          </a:p>
          <a:p>
            <a:r>
              <a:rPr lang="en-US" sz="1200" dirty="0" smtClean="0">
                <a:solidFill>
                  <a:srgbClr val="CADBC6"/>
                </a:solidFill>
              </a:rPr>
              <a:t>~56</a:t>
            </a:r>
            <a:r>
              <a:rPr lang="en-US" sz="1200" dirty="0" smtClean="0">
                <a:solidFill>
                  <a:srgbClr val="CADBC6"/>
                </a:solidFill>
              </a:rPr>
              <a:t>% -</a:t>
            </a:r>
            <a:r>
              <a:rPr lang="en-US" sz="1200" dirty="0" smtClean="0">
                <a:solidFill>
                  <a:srgbClr val="CADBC6"/>
                </a:solidFill>
              </a:rPr>
              <a:t> Low</a:t>
            </a:r>
            <a:r>
              <a:rPr lang="en-US" sz="1200" baseline="0" dirty="0" smtClean="0">
                <a:solidFill>
                  <a:srgbClr val="CADBC6"/>
                </a:solidFill>
              </a:rPr>
              <a:t> </a:t>
            </a:r>
            <a:r>
              <a:rPr lang="en-US" sz="1200" baseline="0" dirty="0" err="1" smtClean="0">
                <a:solidFill>
                  <a:srgbClr val="CADBC6"/>
                </a:solidFill>
              </a:rPr>
              <a:t>Support::Low</a:t>
            </a:r>
            <a:r>
              <a:rPr lang="en-US" sz="1200" baseline="0" dirty="0" smtClean="0">
                <a:solidFill>
                  <a:srgbClr val="CADBC6"/>
                </a:solidFill>
              </a:rPr>
              <a:t> Process</a:t>
            </a:r>
          </a:p>
          <a:p>
            <a:r>
              <a:rPr lang="en-US" sz="1200" dirty="0" smtClean="0">
                <a:solidFill>
                  <a:srgbClr val="CADBC6"/>
                </a:solidFill>
              </a:rPr>
              <a:t>The perfect </a:t>
            </a:r>
            <a:r>
              <a:rPr lang="en-US" sz="1200" dirty="0" smtClean="0">
                <a:solidFill>
                  <a:srgbClr val="CADBC6"/>
                </a:solidFill>
              </a:rPr>
              <a:t>conditions… not overly mature process</a:t>
            </a:r>
            <a:r>
              <a:rPr lang="en-US" sz="1200" baseline="0" dirty="0" smtClean="0">
                <a:solidFill>
                  <a:srgbClr val="CADBC6"/>
                </a:solidFill>
              </a:rPr>
              <a:t> and the need to gain senior leadership support</a:t>
            </a:r>
            <a:r>
              <a:rPr lang="en-US" sz="1200" baseline="0" dirty="0" smtClean="0">
                <a:solidFill>
                  <a:srgbClr val="CADBC6"/>
                </a:solidFill>
              </a:rPr>
              <a:t>. This is where we were and I can honestly say that this approach has moved us a good way towards the upper right quadrant. Still a good ways to go… Maybe we will see each other again and I can update you on progress.</a:t>
            </a:r>
          </a:p>
          <a:p>
            <a:endParaRPr lang="en-US" sz="1200" baseline="0" dirty="0" smtClean="0">
              <a:solidFill>
                <a:srgbClr val="CADBC6"/>
              </a:solidFill>
            </a:endParaRPr>
          </a:p>
          <a:p>
            <a:endParaRPr lang="en-US" sz="1200" baseline="0" dirty="0" smtClean="0">
              <a:solidFill>
                <a:srgbClr val="CADBC6"/>
              </a:solidFill>
            </a:endParaRPr>
          </a:p>
          <a:p>
            <a:endParaRPr lang="en-US" sz="1200" baseline="0" dirty="0" smtClean="0">
              <a:solidFill>
                <a:srgbClr val="CADBC6"/>
              </a:solidFill>
            </a:endParaRPr>
          </a:p>
          <a:p>
            <a:endParaRPr lang="en-US" sz="1200" dirty="0" smtClean="0">
              <a:solidFill>
                <a:srgbClr val="CADBC6"/>
              </a:solidFill>
            </a:endParaRPr>
          </a:p>
        </p:txBody>
      </p:sp>
      <p:sp>
        <p:nvSpPr>
          <p:cNvPr id="4" name="Slide Number Placeholder 3"/>
          <p:cNvSpPr>
            <a:spLocks noGrp="1"/>
          </p:cNvSpPr>
          <p:nvPr>
            <p:ph type="sldNum" sz="quarter" idx="10"/>
          </p:nvPr>
        </p:nvSpPr>
        <p:spPr/>
        <p:txBody>
          <a:bodyPr/>
          <a:lstStyle/>
          <a:p>
            <a:fld id="{616674E4-E795-534D-9084-5E3EE8796A93}"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attending</a:t>
            </a:r>
          </a:p>
          <a:p>
            <a:r>
              <a:rPr lang="en-US" dirty="0" smtClean="0"/>
              <a:t>Please fill out survey</a:t>
            </a:r>
          </a:p>
          <a:p>
            <a:endParaRPr lang="en-US" dirty="0" smtClean="0"/>
          </a:p>
          <a:p>
            <a:r>
              <a:rPr lang="en-US" dirty="0" smtClean="0"/>
              <a:t>Questions?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CADBC6"/>
                </a:solidFill>
              </a:rPr>
              <a:t>Session</a:t>
            </a:r>
            <a:r>
              <a:rPr lang="en-US" sz="1200" b="0" baseline="0" dirty="0" smtClean="0">
                <a:solidFill>
                  <a:srgbClr val="CADBC6"/>
                </a:solidFill>
              </a:rPr>
              <a:t> soundtrack.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CADBC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rgbClr val="CADBC6"/>
                </a:solidFill>
              </a:rPr>
              <a:t>If time left at end of session, play the following exit music: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ADBC6"/>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solidFill>
                  <a:srgbClr val="CADBC6"/>
                </a:solidFill>
              </a:rPr>
              <a:t>The Bear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Stephen Kellogg</a:t>
            </a:r>
            <a:r>
              <a:rPr lang="en-US" baseline="0" dirty="0" smtClean="0"/>
              <a:t> &amp; the </a:t>
            </a:r>
            <a:r>
              <a:rPr lang="en-US" baseline="0" dirty="0" err="1" smtClean="0"/>
              <a:t>Sixers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removed song</a:t>
            </a:r>
            <a:r>
              <a:rPr lang="en-US" baseline="0" dirty="0" smtClean="0"/>
              <a:t> file from presentation for space and copyright concerns.)</a:t>
            </a:r>
            <a:endParaRPr lang="en-US" dirty="0" smtClean="0"/>
          </a:p>
          <a:p>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Self-introduction</a:t>
            </a:r>
          </a:p>
          <a:p>
            <a:endParaRPr lang="en-US" dirty="0" smtClean="0"/>
          </a:p>
          <a:p>
            <a:r>
              <a:rPr lang="en-US" dirty="0" smtClean="0"/>
              <a:t>Berklee College of </a:t>
            </a:r>
            <a:r>
              <a:rPr lang="en-US" dirty="0" smtClean="0"/>
              <a:t>Music</a:t>
            </a:r>
          </a:p>
          <a:p>
            <a:r>
              <a:rPr lang="en-US" dirty="0" smtClean="0"/>
              <a:t>-4,200</a:t>
            </a:r>
            <a:r>
              <a:rPr lang="en-US" baseline="0" dirty="0" smtClean="0"/>
              <a:t> </a:t>
            </a:r>
            <a:r>
              <a:rPr lang="en-US" baseline="0" dirty="0" smtClean="0"/>
              <a:t>students pursuing undergraduate degrees with varying specialties in music performance or music industry fields</a:t>
            </a:r>
            <a:endParaRPr lang="en-US" dirty="0" smtClean="0"/>
          </a:p>
          <a:p>
            <a:endParaRPr lang="en-US" dirty="0" smtClean="0"/>
          </a:p>
          <a:p>
            <a:r>
              <a:rPr lang="en-US" dirty="0" smtClean="0"/>
              <a:t>Senior</a:t>
            </a:r>
            <a:r>
              <a:rPr lang="en-US" baseline="0" dirty="0" smtClean="0"/>
              <a:t> Director of Enterprise </a:t>
            </a:r>
            <a:r>
              <a:rPr lang="en-US" baseline="0" dirty="0" smtClean="0"/>
              <a:t>Systems</a:t>
            </a:r>
          </a:p>
          <a:p>
            <a:r>
              <a:rPr lang="en-US" baseline="0" dirty="0" smtClean="0"/>
              <a:t>-responsible </a:t>
            </a:r>
            <a:r>
              <a:rPr lang="en-US" baseline="0" dirty="0" smtClean="0"/>
              <a:t>for the college’s primary business and collaboration systems</a:t>
            </a:r>
            <a:r>
              <a:rPr lang="en-US" baseline="0" dirty="0" smtClean="0"/>
              <a:t>.</a:t>
            </a:r>
          </a:p>
          <a:p>
            <a:endParaRPr lang="en-US" baseline="0" dirty="0" smtClean="0"/>
          </a:p>
          <a:p>
            <a:r>
              <a:rPr lang="en-US" baseline="0" dirty="0" smtClean="0"/>
              <a:t>Purpose</a:t>
            </a:r>
          </a:p>
          <a:p>
            <a:r>
              <a:rPr lang="en-US" baseline="0" dirty="0" smtClean="0"/>
              <a:t>-talk </a:t>
            </a:r>
            <a:r>
              <a:rPr lang="en-US" baseline="0" dirty="0" smtClean="0"/>
              <a:t>about an approach</a:t>
            </a:r>
            <a:r>
              <a:rPr lang="en-US" baseline="0" dirty="0" smtClean="0"/>
              <a:t> to </a:t>
            </a:r>
            <a:r>
              <a:rPr lang="en-US" baseline="0" dirty="0" smtClean="0"/>
              <a:t>manage</a:t>
            </a:r>
            <a:r>
              <a:rPr lang="en-US" baseline="0" dirty="0" smtClean="0"/>
              <a:t> a high </a:t>
            </a:r>
            <a:r>
              <a:rPr lang="en-US" baseline="0" dirty="0" smtClean="0"/>
              <a:t>volume of projects, but more importantly… how</a:t>
            </a:r>
            <a:r>
              <a:rPr lang="en-US" baseline="0" dirty="0" smtClean="0"/>
              <a:t> to </a:t>
            </a:r>
            <a:r>
              <a:rPr lang="en-US" baseline="0" dirty="0" smtClean="0"/>
              <a:t>got it </a:t>
            </a:r>
            <a:r>
              <a:rPr lang="en-US" baseline="0" dirty="0" smtClean="0"/>
              <a:t>in </a:t>
            </a:r>
            <a:r>
              <a:rPr lang="en-US" baseline="0" dirty="0" smtClean="0"/>
              <a:t>the water.</a:t>
            </a:r>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Agenda Review</a:t>
            </a:r>
          </a:p>
          <a:p>
            <a:endParaRPr lang="en-US" dirty="0" smtClean="0"/>
          </a:p>
          <a:p>
            <a:r>
              <a:rPr lang="en-US" dirty="0" smtClean="0"/>
              <a:t>Grassroots – construct</a:t>
            </a:r>
            <a:r>
              <a:rPr lang="en-US" baseline="0" dirty="0" smtClean="0"/>
              <a:t> a definition</a:t>
            </a:r>
          </a:p>
          <a:p>
            <a:r>
              <a:rPr lang="en-US" baseline="0" dirty="0" smtClean="0"/>
              <a:t>Portfolio </a:t>
            </a:r>
            <a:r>
              <a:rPr lang="en-US" baseline="0" dirty="0" err="1" smtClean="0"/>
              <a:t>Mgmnt</a:t>
            </a:r>
            <a:r>
              <a:rPr lang="en-US" baseline="0" dirty="0" smtClean="0"/>
              <a:t> – overview</a:t>
            </a:r>
          </a:p>
          <a:p>
            <a:r>
              <a:rPr lang="en-US" baseline="0" dirty="0" smtClean="0"/>
              <a:t>Process – combination of</a:t>
            </a:r>
            <a:r>
              <a:rPr lang="en-US" baseline="0" dirty="0" smtClean="0"/>
              <a:t> process </a:t>
            </a:r>
            <a:r>
              <a:rPr lang="en-US" baseline="0" dirty="0" smtClean="0"/>
              <a:t>and using grassroots</a:t>
            </a:r>
            <a:r>
              <a:rPr lang="en-US" baseline="0" dirty="0" smtClean="0"/>
              <a:t> approach to implementing it</a:t>
            </a:r>
          </a:p>
          <a:p>
            <a:r>
              <a:rPr lang="en-US" baseline="0" dirty="0" smtClean="0"/>
              <a:t>Results – some results of each, grassroots and</a:t>
            </a:r>
            <a:r>
              <a:rPr lang="en-US" baseline="0" dirty="0" smtClean="0"/>
              <a:t> project portfolio management</a:t>
            </a:r>
          </a:p>
          <a:p>
            <a:r>
              <a:rPr lang="en-US" baseline="0" dirty="0" smtClean="0"/>
              <a:t>Q/</a:t>
            </a:r>
            <a:r>
              <a:rPr lang="en-US" baseline="0" dirty="0" smtClean="0"/>
              <a:t>A</a:t>
            </a:r>
          </a:p>
          <a:p>
            <a:endParaRPr lang="en-US" baseline="0" dirty="0" smtClean="0"/>
          </a:p>
          <a:p>
            <a:r>
              <a:rPr lang="en-US" baseline="0" dirty="0" smtClean="0"/>
              <a:t>Grassroots origins</a:t>
            </a:r>
            <a:endParaRPr lang="en-US" dirty="0" smtClean="0"/>
          </a:p>
          <a:p>
            <a:endParaRPr lang="en-US" dirty="0" smtClean="0"/>
          </a:p>
          <a:p>
            <a:r>
              <a:rPr lang="en-US" baseline="0" dirty="0" smtClean="0"/>
              <a:t>no </a:t>
            </a:r>
            <a:r>
              <a:rPr lang="en-US" baseline="0" dirty="0" smtClean="0"/>
              <a:t>single authoritative definition.</a:t>
            </a:r>
            <a:r>
              <a:rPr lang="en-US" baseline="0" dirty="0" smtClean="0"/>
              <a:t> </a:t>
            </a:r>
          </a:p>
          <a:p>
            <a:r>
              <a:rPr lang="en-US" baseline="0" dirty="0" smtClean="0"/>
              <a:t>general </a:t>
            </a:r>
            <a:r>
              <a:rPr lang="en-US" baseline="0" dirty="0" smtClean="0"/>
              <a:t>agreement that </a:t>
            </a:r>
            <a:r>
              <a:rPr lang="en-US" baseline="0" dirty="0" smtClean="0"/>
              <a:t>the first reference is…</a:t>
            </a:r>
            <a:endParaRPr lang="en-US" baseline="0" dirty="0" smtClean="0"/>
          </a:p>
        </p:txBody>
      </p:sp>
      <p:sp>
        <p:nvSpPr>
          <p:cNvPr id="4" name="Slide Number Placeholder 3"/>
          <p:cNvSpPr>
            <a:spLocks noGrp="1"/>
          </p:cNvSpPr>
          <p:nvPr>
            <p:ph type="sldNum" sz="quarter" idx="10"/>
          </p:nvPr>
        </p:nvSpPr>
        <p:spPr/>
        <p:txBody>
          <a:bodyPr/>
          <a:lstStyle/>
          <a:p>
            <a:fld id="{616674E4-E795-534D-9084-5E3EE8796A9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People </a:t>
            </a:r>
            <a:r>
              <a:rPr lang="en-US" baseline="0" dirty="0" smtClean="0"/>
              <a:t>working </a:t>
            </a:r>
            <a:r>
              <a:rPr lang="en-US" baseline="0" dirty="0" smtClean="0"/>
              <a:t>together</a:t>
            </a:r>
          </a:p>
          <a:p>
            <a:r>
              <a:rPr lang="en-US" baseline="0" dirty="0" smtClean="0"/>
              <a:t>People’s effort</a:t>
            </a:r>
          </a:p>
          <a:p>
            <a:r>
              <a:rPr lang="en-US" baseline="0" dirty="0" smtClean="0"/>
              <a:t>From ground up</a:t>
            </a:r>
          </a:p>
          <a:p>
            <a:r>
              <a:rPr lang="en-US" baseline="0" dirty="0" smtClean="0"/>
              <a:t>“This party has come” indicates effort made to establish something that did not exist previously</a:t>
            </a:r>
            <a:endParaRPr lang="en-US" baseline="0" dirty="0" smtClean="0"/>
          </a:p>
          <a:p>
            <a:endParaRPr lang="en-US" baseline="0" dirty="0" smtClean="0"/>
          </a:p>
          <a:p>
            <a:r>
              <a:rPr lang="en-US" baseline="0" dirty="0" smtClean="0"/>
              <a:t>common </a:t>
            </a:r>
            <a:r>
              <a:rPr lang="en-US" baseline="0" dirty="0" smtClean="0"/>
              <a:t>elements to a grassroots </a:t>
            </a:r>
            <a:r>
              <a:rPr lang="en-US" baseline="0" dirty="0" smtClean="0"/>
              <a:t>effort…</a:t>
            </a:r>
            <a:endParaRPr lang="en-US" baseline="0" dirty="0" smtClean="0"/>
          </a:p>
        </p:txBody>
      </p:sp>
      <p:sp>
        <p:nvSpPr>
          <p:cNvPr id="4" name="Slide Number Placeholder 3"/>
          <p:cNvSpPr>
            <a:spLocks noGrp="1"/>
          </p:cNvSpPr>
          <p:nvPr>
            <p:ph type="sldNum" sz="quarter" idx="10"/>
          </p:nvPr>
        </p:nvSpPr>
        <p:spPr/>
        <p:txBody>
          <a:bodyPr/>
          <a:lstStyle/>
          <a:p>
            <a:fld id="{616674E4-E795-534D-9084-5E3EE8796A9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CADBC6"/>
              </a:solidFill>
            </a:endParaRPr>
          </a:p>
          <a:p>
            <a:r>
              <a:rPr lang="en-US" sz="1200" dirty="0" smtClean="0">
                <a:solidFill>
                  <a:srgbClr val="CADBC6"/>
                </a:solidFill>
              </a:rPr>
              <a:t>Goal oriented - There is a desired outcome, something that someone wants to accomplish</a:t>
            </a:r>
          </a:p>
          <a:p>
            <a:r>
              <a:rPr lang="en-US" sz="1200" dirty="0" smtClean="0">
                <a:solidFill>
                  <a:schemeClr val="tx1"/>
                </a:solidFill>
              </a:rPr>
              <a:t>People</a:t>
            </a:r>
            <a:r>
              <a:rPr lang="en-US" sz="1200" baseline="0" dirty="0" smtClean="0">
                <a:solidFill>
                  <a:schemeClr val="tx1"/>
                </a:solidFill>
              </a:rPr>
              <a:t> driven – based on the effort of individuals working in some sort of coordinated manner</a:t>
            </a:r>
          </a:p>
          <a:p>
            <a:r>
              <a:rPr lang="en-US" sz="1200" baseline="0" dirty="0" smtClean="0">
                <a:solidFill>
                  <a:schemeClr val="tx1"/>
                </a:solidFill>
              </a:rPr>
              <a:t>Low cost – they almost seem spontaneous. They aren’t big billboard or </a:t>
            </a:r>
            <a:r>
              <a:rPr lang="en-US" sz="1200" baseline="0" dirty="0" err="1" smtClean="0">
                <a:solidFill>
                  <a:schemeClr val="tx1"/>
                </a:solidFill>
              </a:rPr>
              <a:t>tv</a:t>
            </a:r>
            <a:r>
              <a:rPr lang="en-US" sz="1200" baseline="0" dirty="0" smtClean="0">
                <a:solidFill>
                  <a:schemeClr val="tx1"/>
                </a:solidFill>
              </a:rPr>
              <a:t> ad campaigns. </a:t>
            </a:r>
          </a:p>
          <a:p>
            <a:r>
              <a:rPr lang="en-US" sz="1200" baseline="0" dirty="0" smtClean="0">
                <a:solidFill>
                  <a:schemeClr val="tx1"/>
                </a:solidFill>
              </a:rPr>
              <a:t>Many small actions – characterized by large quantity of small actions, a</a:t>
            </a:r>
            <a:r>
              <a:rPr lang="en-US" sz="1200" baseline="0" dirty="0" smtClean="0">
                <a:solidFill>
                  <a:schemeClr val="tx1"/>
                </a:solidFill>
              </a:rPr>
              <a:t> “whisper storm”</a:t>
            </a:r>
          </a:p>
          <a:p>
            <a:r>
              <a:rPr lang="en-US" sz="1200" baseline="0" dirty="0" smtClean="0">
                <a:solidFill>
                  <a:schemeClr val="tx1"/>
                </a:solidFill>
              </a:rPr>
              <a:t>Engaging – premium put on accessibility</a:t>
            </a:r>
          </a:p>
          <a:p>
            <a:r>
              <a:rPr lang="en-US" sz="1200" dirty="0" smtClean="0">
                <a:solidFill>
                  <a:srgbClr val="CADBC6"/>
                </a:solidFill>
              </a:rPr>
              <a:t>Inclusive – encourage identity and community</a:t>
            </a:r>
            <a:endParaRPr lang="en-US" sz="1200" dirty="0" smtClean="0">
              <a:solidFill>
                <a:srgbClr val="CADBC6"/>
              </a:solidFill>
            </a:endParaRPr>
          </a:p>
          <a:p>
            <a:endParaRPr lang="en-US" sz="1200" dirty="0" smtClean="0">
              <a:solidFill>
                <a:srgbClr val="CADBC6"/>
              </a:solidFill>
            </a:endParaRPr>
          </a:p>
          <a:p>
            <a:r>
              <a:rPr lang="en-US" sz="1200" dirty="0" smtClean="0">
                <a:solidFill>
                  <a:srgbClr val="CADBC6"/>
                </a:solidFill>
              </a:rPr>
              <a:t>To verify this definition,</a:t>
            </a:r>
            <a:r>
              <a:rPr lang="en-US" sz="1200" baseline="0" dirty="0" smtClean="0">
                <a:solidFill>
                  <a:srgbClr val="CADBC6"/>
                </a:solidFill>
              </a:rPr>
              <a:t> i</a:t>
            </a:r>
            <a:r>
              <a:rPr lang="en-US" sz="1200" dirty="0" smtClean="0">
                <a:solidFill>
                  <a:srgbClr val="CADBC6"/>
                </a:solidFill>
              </a:rPr>
              <a:t>ntroduce experiment</a:t>
            </a:r>
            <a:r>
              <a:rPr lang="en-US" sz="1200" baseline="0" dirty="0" smtClean="0">
                <a:solidFill>
                  <a:srgbClr val="CADBC6"/>
                </a:solidFill>
              </a:rPr>
              <a:t> done with session…</a:t>
            </a:r>
            <a:endParaRPr lang="en-US" sz="1200" dirty="0" smtClean="0">
              <a:solidFill>
                <a:srgbClr val="CADBC6"/>
              </a:solidFill>
            </a:endParaRPr>
          </a:p>
        </p:txBody>
      </p:sp>
      <p:sp>
        <p:nvSpPr>
          <p:cNvPr id="4" name="Slide Number Placeholder 3"/>
          <p:cNvSpPr>
            <a:spLocks noGrp="1"/>
          </p:cNvSpPr>
          <p:nvPr>
            <p:ph type="sldNum" sz="quarter" idx="10"/>
          </p:nvPr>
        </p:nvSpPr>
        <p:spPr/>
        <p:txBody>
          <a:bodyPr/>
          <a:lstStyle/>
          <a:p>
            <a:fld id="{616674E4-E795-534D-9084-5E3EE8796A9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CADBC6"/>
              </a:solidFill>
            </a:endParaRPr>
          </a:p>
          <a:p>
            <a:r>
              <a:rPr lang="en-US" sz="1200" dirty="0" smtClean="0">
                <a:solidFill>
                  <a:srgbClr val="CADBC6"/>
                </a:solidFill>
              </a:rPr>
              <a:t>Set goal –</a:t>
            </a:r>
            <a:r>
              <a:rPr lang="en-US" sz="1200" dirty="0" smtClean="0">
                <a:solidFill>
                  <a:srgbClr val="CADBC6"/>
                </a:solidFill>
              </a:rPr>
              <a:t> session attendance </a:t>
            </a:r>
            <a:r>
              <a:rPr lang="en-US" sz="1200" dirty="0" smtClean="0">
                <a:solidFill>
                  <a:srgbClr val="CADBC6"/>
                </a:solidFill>
              </a:rPr>
              <a:t>and content</a:t>
            </a:r>
          </a:p>
          <a:p>
            <a:r>
              <a:rPr lang="en-US" sz="1200" dirty="0" smtClean="0">
                <a:solidFill>
                  <a:srgbClr val="CADBC6"/>
                </a:solidFill>
              </a:rPr>
              <a:t>People –  my own contacts,</a:t>
            </a:r>
            <a:r>
              <a:rPr lang="en-US" sz="1200" dirty="0" smtClean="0">
                <a:solidFill>
                  <a:srgbClr val="CADBC6"/>
                </a:solidFill>
              </a:rPr>
              <a:t> </a:t>
            </a:r>
            <a:r>
              <a:rPr lang="en-US" sz="1200" dirty="0" err="1" smtClean="0">
                <a:solidFill>
                  <a:srgbClr val="CADBC6"/>
                </a:solidFill>
              </a:rPr>
              <a:t>educause</a:t>
            </a:r>
            <a:r>
              <a:rPr lang="en-US" sz="1200" dirty="0" smtClean="0">
                <a:solidFill>
                  <a:srgbClr val="CADBC6"/>
                </a:solidFill>
              </a:rPr>
              <a:t> site attendee page</a:t>
            </a:r>
          </a:p>
          <a:p>
            <a:r>
              <a:rPr lang="en-US" sz="1200" dirty="0" smtClean="0">
                <a:solidFill>
                  <a:srgbClr val="CADBC6"/>
                </a:solidFill>
              </a:rPr>
              <a:t>Cost– set a budget</a:t>
            </a:r>
            <a:r>
              <a:rPr lang="en-US" sz="1200" baseline="0" dirty="0" smtClean="0">
                <a:solidFill>
                  <a:srgbClr val="CADBC6"/>
                </a:solidFill>
              </a:rPr>
              <a:t> of $0</a:t>
            </a:r>
            <a:endParaRPr lang="en-US" sz="1200" dirty="0" smtClean="0">
              <a:solidFill>
                <a:srgbClr val="CADBC6"/>
              </a:solidFill>
            </a:endParaRPr>
          </a:p>
          <a:p>
            <a:r>
              <a:rPr lang="en-US" sz="1200" dirty="0" smtClean="0">
                <a:solidFill>
                  <a:srgbClr val="CADBC6"/>
                </a:solidFill>
              </a:rPr>
              <a:t>Actions</a:t>
            </a:r>
          </a:p>
          <a:p>
            <a:pPr>
              <a:buFont typeface="Arial"/>
              <a:buChar char="•"/>
            </a:pPr>
            <a:r>
              <a:rPr lang="en-US" sz="1200" dirty="0" smtClean="0">
                <a:solidFill>
                  <a:srgbClr val="CADBC6"/>
                </a:solidFill>
              </a:rPr>
              <a:t>made </a:t>
            </a:r>
            <a:r>
              <a:rPr lang="en-US" sz="1200" dirty="0" smtClean="0">
                <a:solidFill>
                  <a:srgbClr val="CADBC6"/>
                </a:solidFill>
              </a:rPr>
              <a:t>survey on Google </a:t>
            </a:r>
            <a:r>
              <a:rPr lang="en-US" sz="1200" dirty="0" smtClean="0">
                <a:solidFill>
                  <a:srgbClr val="CADBC6"/>
                </a:solidFill>
              </a:rPr>
              <a:t>Apps</a:t>
            </a:r>
          </a:p>
          <a:p>
            <a:pPr>
              <a:buFont typeface="Arial"/>
              <a:buChar char="•"/>
            </a:pPr>
            <a:r>
              <a:rPr lang="en-US" sz="1200" baseline="0" dirty="0" smtClean="0">
                <a:solidFill>
                  <a:srgbClr val="CADBC6"/>
                </a:solidFill>
              </a:rPr>
              <a:t>performed </a:t>
            </a:r>
            <a:r>
              <a:rPr lang="en-US" sz="1200" baseline="0" dirty="0" smtClean="0">
                <a:solidFill>
                  <a:srgbClr val="CADBC6"/>
                </a:solidFill>
              </a:rPr>
              <a:t>40 specific actions </a:t>
            </a:r>
            <a:r>
              <a:rPr lang="en-US" sz="1200" baseline="0" dirty="0" smtClean="0">
                <a:solidFill>
                  <a:srgbClr val="CADBC6"/>
                </a:solidFill>
              </a:rPr>
              <a:t>including</a:t>
            </a:r>
          </a:p>
          <a:p>
            <a:pPr lvl="1">
              <a:buFont typeface="Arial"/>
              <a:buChar char="•"/>
            </a:pPr>
            <a:r>
              <a:rPr lang="en-US" sz="1200" baseline="0" dirty="0" smtClean="0">
                <a:solidFill>
                  <a:srgbClr val="CADBC6"/>
                </a:solidFill>
              </a:rPr>
              <a:t>emailing </a:t>
            </a:r>
            <a:r>
              <a:rPr lang="en-US" sz="1200" baseline="0" dirty="0" smtClean="0">
                <a:solidFill>
                  <a:srgbClr val="CADBC6"/>
                </a:solidFill>
              </a:rPr>
              <a:t>a couple people on the attendee </a:t>
            </a:r>
            <a:r>
              <a:rPr lang="en-US" sz="1200" baseline="0" dirty="0" smtClean="0">
                <a:solidFill>
                  <a:srgbClr val="CADBC6"/>
                </a:solidFill>
              </a:rPr>
              <a:t>list</a:t>
            </a:r>
          </a:p>
          <a:p>
            <a:pPr lvl="1">
              <a:buFont typeface="Arial"/>
              <a:buChar char="•"/>
            </a:pPr>
            <a:r>
              <a:rPr lang="en-US" sz="1200" baseline="0" dirty="0" smtClean="0">
                <a:solidFill>
                  <a:srgbClr val="CADBC6"/>
                </a:solidFill>
              </a:rPr>
              <a:t>emailing </a:t>
            </a:r>
            <a:r>
              <a:rPr lang="en-US" sz="1200" baseline="0" dirty="0" smtClean="0">
                <a:solidFill>
                  <a:srgbClr val="CADBC6"/>
                </a:solidFill>
              </a:rPr>
              <a:t>a few </a:t>
            </a:r>
            <a:r>
              <a:rPr lang="en-US" sz="1200" baseline="0" dirty="0" smtClean="0">
                <a:solidFill>
                  <a:srgbClr val="CADBC6"/>
                </a:solidFill>
              </a:rPr>
              <a:t>contacts</a:t>
            </a:r>
          </a:p>
          <a:p>
            <a:pPr lvl="1">
              <a:buFont typeface="Arial"/>
              <a:buChar char="•"/>
            </a:pPr>
            <a:r>
              <a:rPr lang="en-US" sz="1200" baseline="0" dirty="0" smtClean="0">
                <a:solidFill>
                  <a:srgbClr val="CADBC6"/>
                </a:solidFill>
              </a:rPr>
              <a:t>posting </a:t>
            </a:r>
            <a:r>
              <a:rPr lang="en-US" sz="1200" baseline="0" dirty="0" smtClean="0">
                <a:solidFill>
                  <a:srgbClr val="CADBC6"/>
                </a:solidFill>
              </a:rPr>
              <a:t>on </a:t>
            </a:r>
            <a:r>
              <a:rPr lang="en-US" sz="1200" baseline="0" dirty="0" err="1" smtClean="0">
                <a:solidFill>
                  <a:srgbClr val="CADBC6"/>
                </a:solidFill>
              </a:rPr>
              <a:t>linkedin</a:t>
            </a:r>
            <a:endParaRPr lang="en-US" sz="1200" baseline="0" dirty="0" smtClean="0">
              <a:solidFill>
                <a:srgbClr val="CADBC6"/>
              </a:solidFill>
            </a:endParaRPr>
          </a:p>
          <a:p>
            <a:pPr lvl="1">
              <a:buFont typeface="Arial"/>
              <a:buChar char="•"/>
            </a:pPr>
            <a:r>
              <a:rPr lang="en-US" sz="1200" baseline="0" dirty="0" smtClean="0">
                <a:solidFill>
                  <a:srgbClr val="CADBC6"/>
                </a:solidFill>
              </a:rPr>
              <a:t>posting </a:t>
            </a:r>
            <a:r>
              <a:rPr lang="en-US" sz="1200" baseline="0" dirty="0" smtClean="0">
                <a:solidFill>
                  <a:srgbClr val="CADBC6"/>
                </a:solidFill>
              </a:rPr>
              <a:t>on twitter</a:t>
            </a:r>
            <a:endParaRPr lang="en-US" sz="1200" dirty="0" smtClean="0">
              <a:solidFill>
                <a:srgbClr val="CADBC6"/>
              </a:solidFill>
            </a:endParaRPr>
          </a:p>
          <a:p>
            <a:r>
              <a:rPr lang="en-US" sz="1200" dirty="0" smtClean="0">
                <a:solidFill>
                  <a:srgbClr val="CADBC6"/>
                </a:solidFill>
              </a:rPr>
              <a:t>Easy – 2 questions,</a:t>
            </a:r>
            <a:r>
              <a:rPr lang="en-US" sz="1200" dirty="0" smtClean="0">
                <a:solidFill>
                  <a:srgbClr val="CADBC6"/>
                </a:solidFill>
              </a:rPr>
              <a:t> linked</a:t>
            </a:r>
            <a:r>
              <a:rPr lang="en-US" sz="1200" baseline="0" dirty="0" smtClean="0">
                <a:solidFill>
                  <a:srgbClr val="CADBC6"/>
                </a:solidFill>
              </a:rPr>
              <a:t> to it in every communication</a:t>
            </a:r>
            <a:endParaRPr lang="en-US" sz="1200" dirty="0" smtClean="0">
              <a:solidFill>
                <a:srgbClr val="CADBC6"/>
              </a:solidFill>
            </a:endParaRPr>
          </a:p>
          <a:p>
            <a:r>
              <a:rPr lang="en-US" sz="1200" dirty="0" smtClean="0">
                <a:solidFill>
                  <a:srgbClr val="CADBC6"/>
                </a:solidFill>
              </a:rPr>
              <a:t>Inclusive –</a:t>
            </a:r>
            <a:r>
              <a:rPr lang="en-US" sz="1200" dirty="0" smtClean="0">
                <a:solidFill>
                  <a:srgbClr val="CADBC6"/>
                </a:solidFill>
              </a:rPr>
              <a:t> promised share </a:t>
            </a:r>
            <a:r>
              <a:rPr lang="en-US" sz="1200" dirty="0" smtClean="0">
                <a:solidFill>
                  <a:srgbClr val="CADBC6"/>
                </a:solidFill>
              </a:rPr>
              <a:t>results </a:t>
            </a:r>
          </a:p>
          <a:p>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Direct contact – “good luck”, some comments on the topic, people asking for a copy of it.</a:t>
            </a:r>
          </a:p>
          <a:p>
            <a:endParaRPr lang="en-US" baseline="0" dirty="0" smtClean="0"/>
          </a:p>
          <a:p>
            <a:r>
              <a:rPr lang="en-US" baseline="0" dirty="0" smtClean="0"/>
              <a:t>Volunteer effort – a colleague posted it on PM listserv, </a:t>
            </a:r>
            <a:r>
              <a:rPr lang="en-US" baseline="0" dirty="0" err="1" smtClean="0"/>
              <a:t>educause</a:t>
            </a:r>
            <a:r>
              <a:rPr lang="en-US" baseline="0" dirty="0" smtClean="0"/>
              <a:t> folks posted it on their twitter page (leveraged their credibility)</a:t>
            </a:r>
          </a:p>
          <a:p>
            <a:endParaRPr lang="en-US" baseline="0" dirty="0" smtClean="0"/>
          </a:p>
          <a:p>
            <a:r>
              <a:rPr lang="en-US" baseline="0" dirty="0" smtClean="0"/>
              <a:t>Invested </a:t>
            </a:r>
            <a:r>
              <a:rPr lang="en-US" baseline="0" dirty="0" smtClean="0"/>
              <a:t>40 </a:t>
            </a:r>
            <a:r>
              <a:rPr lang="en-US" baseline="0" dirty="0" smtClean="0"/>
              <a:t>actions over </a:t>
            </a:r>
            <a:r>
              <a:rPr lang="en-US" baseline="0" dirty="0" smtClean="0"/>
              <a:t>the course of a week. For my 40 actions, I received 56 </a:t>
            </a:r>
            <a:r>
              <a:rPr lang="en-US" baseline="0" dirty="0" smtClean="0"/>
              <a:t>surveys.</a:t>
            </a:r>
          </a:p>
          <a:p>
            <a:endParaRPr lang="en-US" baseline="0" dirty="0" smtClean="0"/>
          </a:p>
          <a:p>
            <a:r>
              <a:rPr lang="en-US" baseline="0" dirty="0" smtClean="0"/>
              <a:t>140</a:t>
            </a:r>
            <a:r>
              <a:rPr lang="en-US" baseline="0" dirty="0" smtClean="0"/>
              <a:t>% return on my investment. (over 50% included contact information)</a:t>
            </a:r>
            <a:endParaRPr lang="en-US" dirty="0" smtClean="0"/>
          </a:p>
          <a:p>
            <a:endParaRPr lang="en-US" dirty="0" smtClean="0"/>
          </a:p>
          <a:p>
            <a:r>
              <a:rPr lang="en-US" dirty="0" smtClean="0"/>
              <a:t>So, how</a:t>
            </a:r>
            <a:r>
              <a:rPr lang="en-US" baseline="0" dirty="0" smtClean="0"/>
              <a:t> can these ideas be applied to implementing something like project portfolio management? Why</a:t>
            </a:r>
            <a:r>
              <a:rPr lang="en-US" baseline="0" dirty="0" smtClean="0"/>
              <a:t> talk </a:t>
            </a:r>
            <a:r>
              <a:rPr lang="en-US" baseline="0" dirty="0" smtClean="0"/>
              <a:t>about PPM in the first place.</a:t>
            </a:r>
          </a:p>
          <a:p>
            <a:endParaRPr lang="en-US" baseline="0" dirty="0" smtClean="0"/>
          </a:p>
        </p:txBody>
      </p:sp>
      <p:sp>
        <p:nvSpPr>
          <p:cNvPr id="4" name="Slide Number Placeholder 3"/>
          <p:cNvSpPr>
            <a:spLocks noGrp="1"/>
          </p:cNvSpPr>
          <p:nvPr>
            <p:ph type="sldNum" sz="quarter" idx="10"/>
          </p:nvPr>
        </p:nvSpPr>
        <p:spPr/>
        <p:txBody>
          <a:bodyPr/>
          <a:lstStyle/>
          <a:p>
            <a:fld id="{616674E4-E795-534D-9084-5E3EE8796A9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ADBC6"/>
                </a:solidFill>
              </a:rPr>
              <a:t>Multiple channels for requests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CADBC6"/>
                </a:solidFill>
              </a:rPr>
              <a:t>34 items on plan</a:t>
            </a:r>
            <a:endParaRPr lang="en-US" sz="1200" dirty="0" smtClean="0">
              <a:solidFill>
                <a:srgbClr val="CADBC6"/>
              </a:solidFill>
            </a:endParaRPr>
          </a:p>
          <a:p>
            <a:r>
              <a:rPr lang="en-US" sz="1200" dirty="0" smtClean="0">
                <a:solidFill>
                  <a:srgbClr val="CADBC6"/>
                </a:solidFill>
              </a:rPr>
              <a:t>College grown: in 2001 there were 3000 – today there are 4200</a:t>
            </a:r>
          </a:p>
          <a:p>
            <a:r>
              <a:rPr lang="en-US" sz="1200" dirty="0" smtClean="0">
                <a:solidFill>
                  <a:srgbClr val="CADBC6"/>
                </a:solidFill>
              </a:rPr>
              <a:t>Technology is changing,</a:t>
            </a:r>
            <a:r>
              <a:rPr lang="en-US" sz="1200" baseline="0" dirty="0" smtClean="0">
                <a:solidFill>
                  <a:srgbClr val="CADBC6"/>
                </a:solidFill>
              </a:rPr>
              <a:t> </a:t>
            </a:r>
            <a:r>
              <a:rPr lang="en-US" sz="1200" dirty="0" smtClean="0">
                <a:solidFill>
                  <a:srgbClr val="CADBC6"/>
                </a:solidFill>
              </a:rPr>
              <a:t>Expectations are changing</a:t>
            </a:r>
          </a:p>
          <a:p>
            <a:r>
              <a:rPr lang="en-US" sz="1200" dirty="0" smtClean="0">
                <a:solidFill>
                  <a:srgbClr val="CADBC6"/>
                </a:solidFill>
              </a:rPr>
              <a:t>No clear sense of Priority</a:t>
            </a:r>
          </a:p>
          <a:p>
            <a:endParaRPr lang="en-US" sz="1200" dirty="0" smtClean="0">
              <a:solidFill>
                <a:srgbClr val="CADBC6"/>
              </a:solidFill>
            </a:endParaRPr>
          </a:p>
          <a:p>
            <a:r>
              <a:rPr lang="en-US" sz="1200" dirty="0" smtClean="0">
                <a:solidFill>
                  <a:srgbClr val="CADBC6"/>
                </a:solidFill>
              </a:rPr>
              <a:t>Knowing</a:t>
            </a:r>
            <a:r>
              <a:rPr lang="en-US" sz="1200" baseline="0" dirty="0" smtClean="0">
                <a:solidFill>
                  <a:srgbClr val="CADBC6"/>
                </a:solidFill>
              </a:rPr>
              <a:t> this, why grassroots approach to getting there?</a:t>
            </a:r>
            <a:r>
              <a:rPr lang="en-US" sz="1200" baseline="0" dirty="0" smtClean="0">
                <a:solidFill>
                  <a:srgbClr val="CADBC6"/>
                </a:solidFill>
              </a:rPr>
              <a:t> Lack of support</a:t>
            </a:r>
          </a:p>
          <a:p>
            <a:endParaRPr lang="en-US" sz="1200" baseline="0" dirty="0" smtClean="0">
              <a:solidFill>
                <a:srgbClr val="CADBC6"/>
              </a:solidFill>
            </a:endParaRPr>
          </a:p>
          <a:p>
            <a:r>
              <a:rPr lang="en-US" sz="1200" baseline="0" dirty="0" smtClean="0">
                <a:solidFill>
                  <a:srgbClr val="CADBC6"/>
                </a:solidFill>
              </a:rPr>
              <a:t>Story: “</a:t>
            </a:r>
            <a:r>
              <a:rPr lang="en-US" sz="1200" baseline="0" dirty="0" smtClean="0">
                <a:solidFill>
                  <a:srgbClr val="CADBC6"/>
                </a:solidFill>
              </a:rPr>
              <a:t>good idea, I think you should do it, as long as it doesn’t apply to me”</a:t>
            </a:r>
          </a:p>
          <a:p>
            <a:endParaRPr lang="en-US" sz="1200" baseline="0" dirty="0" smtClean="0">
              <a:solidFill>
                <a:srgbClr val="CADBC6"/>
              </a:solidFill>
            </a:endParaRPr>
          </a:p>
          <a:p>
            <a:r>
              <a:rPr lang="en-US" sz="1200" baseline="0" dirty="0" smtClean="0">
                <a:solidFill>
                  <a:srgbClr val="CADBC6"/>
                </a:solidFill>
              </a:rPr>
              <a:t>In a case where there is a need but there is a lack of support, let’s try out the definition of grassroots constructed at the beginning of the session.</a:t>
            </a:r>
            <a:endParaRPr lang="en-US" sz="1200" baseline="0" dirty="0" smtClean="0">
              <a:solidFill>
                <a:srgbClr val="CADBC6"/>
              </a:solidFill>
            </a:endParaRPr>
          </a:p>
          <a:p>
            <a:endParaRPr lang="en-US" sz="1200" baseline="0" dirty="0" smtClean="0">
              <a:solidFill>
                <a:srgbClr val="CADBC6"/>
              </a:solidFill>
            </a:endParaRPr>
          </a:p>
          <a:p>
            <a:r>
              <a:rPr lang="en-US" sz="1200" baseline="0" dirty="0" smtClean="0">
                <a:solidFill>
                  <a:srgbClr val="CADBC6"/>
                </a:solidFill>
              </a:rPr>
              <a:t>First, the </a:t>
            </a:r>
            <a:r>
              <a:rPr lang="en-US" sz="1200" baseline="0" dirty="0" smtClean="0">
                <a:solidFill>
                  <a:srgbClr val="CADBC6"/>
                </a:solidFill>
              </a:rPr>
              <a:t>goal…</a:t>
            </a:r>
          </a:p>
          <a:p>
            <a:endParaRPr lang="en-US" sz="1200" dirty="0" smtClean="0">
              <a:solidFill>
                <a:srgbClr val="CADBC6"/>
              </a:solidFill>
            </a:endParaRPr>
          </a:p>
          <a:p>
            <a:endParaRPr lang="en-US" sz="1200" dirty="0" smtClean="0">
              <a:solidFill>
                <a:srgbClr val="CADBC6"/>
              </a:solidFill>
            </a:endParaRPr>
          </a:p>
          <a:p>
            <a:endParaRPr lang="en-US" dirty="0"/>
          </a:p>
        </p:txBody>
      </p:sp>
      <p:sp>
        <p:nvSpPr>
          <p:cNvPr id="4" name="Slide Number Placeholder 3"/>
          <p:cNvSpPr>
            <a:spLocks noGrp="1"/>
          </p:cNvSpPr>
          <p:nvPr>
            <p:ph type="sldNum" sz="quarter" idx="10"/>
          </p:nvPr>
        </p:nvSpPr>
        <p:spPr/>
        <p:txBody>
          <a:bodyPr/>
          <a:lstStyle/>
          <a:p>
            <a:fld id="{616674E4-E795-534D-9084-5E3EE8796A9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9E89D1-F04F-3A42-AF68-B006154C4571}" type="datetimeFigureOut">
              <a:rPr lang="en-US" smtClean="0"/>
              <a:pPr/>
              <a:t>10/13/10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9E89D1-F04F-3A42-AF68-B006154C4571}" type="datetimeFigureOut">
              <a:rPr lang="en-US" smtClean="0"/>
              <a:pPr/>
              <a:t>10/13/10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9E89D1-F04F-3A42-AF68-B006154C4571}" type="datetimeFigureOut">
              <a:rPr lang="en-US" smtClean="0"/>
              <a:pPr/>
              <a:t>10/13/10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9E89D1-F04F-3A42-AF68-B006154C4571}" type="datetimeFigureOut">
              <a:rPr lang="en-US" smtClean="0"/>
              <a:pPr/>
              <a:t>10/13/10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9E89D1-F04F-3A42-AF68-B006154C4571}" type="datetimeFigureOut">
              <a:rPr lang="en-US" smtClean="0"/>
              <a:pPr/>
              <a:t>10/13/10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9E89D1-F04F-3A42-AF68-B006154C4571}" type="datetimeFigureOut">
              <a:rPr lang="en-US" smtClean="0"/>
              <a:pPr/>
              <a:t>10/13/10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9E89D1-F04F-3A42-AF68-B006154C4571}" type="datetimeFigureOut">
              <a:rPr lang="en-US" smtClean="0"/>
              <a:pPr/>
              <a:t>10/13/10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9E89D1-F04F-3A42-AF68-B006154C4571}" type="datetimeFigureOut">
              <a:rPr lang="en-US" smtClean="0"/>
              <a:pPr/>
              <a:t>10/13/10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9E89D1-F04F-3A42-AF68-B006154C4571}" type="datetimeFigureOut">
              <a:rPr lang="en-US" smtClean="0"/>
              <a:pPr/>
              <a:t>10/13/10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9E89D1-F04F-3A42-AF68-B006154C4571}" type="datetimeFigureOut">
              <a:rPr lang="en-US" smtClean="0"/>
              <a:pPr/>
              <a:t>10/13/10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9E89D1-F04F-3A42-AF68-B006154C4571}" type="datetimeFigureOut">
              <a:rPr lang="en-US" smtClean="0"/>
              <a:pPr/>
              <a:t>10/13/10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E0AF3-D5FF-7A43-BD7F-CCB06F636C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9E89D1-F04F-3A42-AF68-B006154C4571}" type="datetimeFigureOut">
              <a:rPr lang="en-US" smtClean="0"/>
              <a:pPr/>
              <a:t>10/13/10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E0AF3-D5FF-7A43-BD7F-CCB06F636C44}" type="slidenum">
              <a:rPr lang="en-US" smtClean="0"/>
              <a:pPr/>
              <a:t>‹#›</a:t>
            </a:fld>
            <a:endParaRPr lang="en-US"/>
          </a:p>
        </p:txBody>
      </p:sp>
      <p:pic>
        <p:nvPicPr>
          <p:cNvPr id="7" name="Picture 6" descr="photo.JPG"/>
          <p:cNvPicPr>
            <a:picLocks noChangeAspect="1"/>
          </p:cNvPicPr>
          <p:nvPr userDrawn="1"/>
        </p:nvPicPr>
        <p:blipFill>
          <a:blip r:embed="rId13"/>
          <a:stretch>
            <a:fillRect/>
          </a:stretch>
        </p:blipFill>
        <p:spPr>
          <a:xfrm>
            <a:off x="-86840" y="-67063"/>
            <a:ext cx="9362732" cy="7003763"/>
          </a:xfrm>
          <a:prstGeom prst="rect">
            <a:avLst/>
          </a:prstGeom>
        </p:spPr>
      </p:pic>
      <p:sp>
        <p:nvSpPr>
          <p:cNvPr id="8" name="Rectangle 7"/>
          <p:cNvSpPr/>
          <p:nvPr userDrawn="1"/>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df"/><Relationship Id="rId13" Type="http://schemas.openxmlformats.org/officeDocument/2006/relationships/image" Target="../media/image30.png"/><Relationship Id="rId14" Type="http://schemas.openxmlformats.org/officeDocument/2006/relationships/image" Target="../media/image31.pdf"/><Relationship Id="rId1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1.png"/><Relationship Id="rId6" Type="http://schemas.openxmlformats.org/officeDocument/2006/relationships/image" Target="../media/image23.pdf"/><Relationship Id="rId7" Type="http://schemas.openxmlformats.org/officeDocument/2006/relationships/image" Target="../media/image24.png"/><Relationship Id="rId8" Type="http://schemas.openxmlformats.org/officeDocument/2006/relationships/image" Target="../media/image25.pdf"/><Relationship Id="rId9" Type="http://schemas.openxmlformats.org/officeDocument/2006/relationships/image" Target="../media/image26.png"/><Relationship Id="rId10" Type="http://schemas.openxmlformats.org/officeDocument/2006/relationships/image" Target="../media/image27.pdf"/></Relationships>
</file>

<file path=ppt/slides/_rels/slide11.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df"/><Relationship Id="rId13" Type="http://schemas.openxmlformats.org/officeDocument/2006/relationships/image" Target="../media/image40.png"/><Relationship Id="rId14" Type="http://schemas.openxmlformats.org/officeDocument/2006/relationships/image" Target="../media/image41.pdf"/><Relationship Id="rId15" Type="http://schemas.openxmlformats.org/officeDocument/2006/relationships/image" Target="../media/image42.png"/><Relationship Id="rId16" Type="http://schemas.openxmlformats.org/officeDocument/2006/relationships/image" Target="../media/image43.pdf"/><Relationship Id="rId17" Type="http://schemas.openxmlformats.org/officeDocument/2006/relationships/image" Target="../media/image44.png"/><Relationship Id="rId18" Type="http://schemas.openxmlformats.org/officeDocument/2006/relationships/image" Target="../media/image45.pdf"/><Relationship Id="rId19"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1.png"/><Relationship Id="rId6" Type="http://schemas.openxmlformats.org/officeDocument/2006/relationships/image" Target="../media/image33.pdf"/><Relationship Id="rId7" Type="http://schemas.openxmlformats.org/officeDocument/2006/relationships/image" Target="../media/image34.png"/><Relationship Id="rId8" Type="http://schemas.openxmlformats.org/officeDocument/2006/relationships/image" Target="../media/image35.pdf"/><Relationship Id="rId9" Type="http://schemas.openxmlformats.org/officeDocument/2006/relationships/image" Target="../media/image36.png"/><Relationship Id="rId10" Type="http://schemas.openxmlformats.org/officeDocument/2006/relationships/image" Target="../media/image37.pd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1.png"/><Relationship Id="rId6" Type="http://schemas.openxmlformats.org/officeDocument/2006/relationships/image" Target="../media/image47.pdf"/><Relationship Id="rId7"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1.png"/><Relationship Id="rId6" Type="http://schemas.openxmlformats.org/officeDocument/2006/relationships/image" Target="../media/image49.tiff"/><Relationship Id="rId7" Type="http://schemas.openxmlformats.org/officeDocument/2006/relationships/image" Target="../media/image50.tif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7" Type="http://schemas.openxmlformats.org/officeDocument/2006/relationships/image" Target="../media/image51.pdf"/><Relationship Id="rId8" Type="http://schemas.openxmlformats.org/officeDocument/2006/relationships/image" Target="../media/image52.png"/><Relationship Id="rId9" Type="http://schemas.openxmlformats.org/officeDocument/2006/relationships/image" Target="../media/image53.pdf"/><Relationship Id="rId10"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7"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7" Type="http://schemas.openxmlformats.org/officeDocument/2006/relationships/image" Target="../media/image56.tif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df"/><Relationship Id="rId13"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1.png"/><Relationship Id="rId6" Type="http://schemas.openxmlformats.org/officeDocument/2006/relationships/image" Target="../media/image57.pdf"/><Relationship Id="rId7" Type="http://schemas.openxmlformats.org/officeDocument/2006/relationships/image" Target="../media/image58.png"/><Relationship Id="rId8" Type="http://schemas.openxmlformats.org/officeDocument/2006/relationships/image" Target="../media/image59.pdf"/><Relationship Id="rId9" Type="http://schemas.openxmlformats.org/officeDocument/2006/relationships/image" Target="../media/image60.png"/><Relationship Id="rId10" Type="http://schemas.openxmlformats.org/officeDocument/2006/relationships/image" Target="../media/image61.pd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image" Target="../media/image68.png"/><Relationship Id="rId20" Type="http://schemas.openxmlformats.org/officeDocument/2006/relationships/image" Target="../media/image79.pdf"/><Relationship Id="rId21" Type="http://schemas.openxmlformats.org/officeDocument/2006/relationships/image" Target="../media/image80.png"/><Relationship Id="rId10" Type="http://schemas.openxmlformats.org/officeDocument/2006/relationships/image" Target="../media/image69.pdf"/><Relationship Id="rId11" Type="http://schemas.openxmlformats.org/officeDocument/2006/relationships/image" Target="../media/image70.png"/><Relationship Id="rId12" Type="http://schemas.openxmlformats.org/officeDocument/2006/relationships/image" Target="../media/image71.pdf"/><Relationship Id="rId13" Type="http://schemas.openxmlformats.org/officeDocument/2006/relationships/image" Target="../media/image72.png"/><Relationship Id="rId14" Type="http://schemas.openxmlformats.org/officeDocument/2006/relationships/image" Target="../media/image73.pdf"/><Relationship Id="rId15" Type="http://schemas.openxmlformats.org/officeDocument/2006/relationships/image" Target="../media/image74.png"/><Relationship Id="rId16" Type="http://schemas.openxmlformats.org/officeDocument/2006/relationships/image" Target="../media/image75.pdf"/><Relationship Id="rId17" Type="http://schemas.openxmlformats.org/officeDocument/2006/relationships/image" Target="../media/image76.png"/><Relationship Id="rId18" Type="http://schemas.openxmlformats.org/officeDocument/2006/relationships/image" Target="../media/image77.pdf"/><Relationship Id="rId19"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1.png"/><Relationship Id="rId6" Type="http://schemas.openxmlformats.org/officeDocument/2006/relationships/image" Target="../media/image65.pdf"/><Relationship Id="rId7" Type="http://schemas.openxmlformats.org/officeDocument/2006/relationships/image" Target="../media/image66.png"/><Relationship Id="rId8" Type="http://schemas.openxmlformats.org/officeDocument/2006/relationships/image" Target="../media/image67.pd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87.pdf"/><Relationship Id="rId13" Type="http://schemas.openxmlformats.org/officeDocument/2006/relationships/image" Target="../media/image88.png"/><Relationship Id="rId14" Type="http://schemas.openxmlformats.org/officeDocument/2006/relationships/image" Target="../media/image89.pdf"/><Relationship Id="rId15" Type="http://schemas.openxmlformats.org/officeDocument/2006/relationships/image" Target="../media/image90.png"/><Relationship Id="rId16" Type="http://schemas.openxmlformats.org/officeDocument/2006/relationships/image" Target="../media/image91.pdf"/><Relationship Id="rId17"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1.png"/><Relationship Id="rId6" Type="http://schemas.openxmlformats.org/officeDocument/2006/relationships/image" Target="../media/image81.pdf"/><Relationship Id="rId7" Type="http://schemas.openxmlformats.org/officeDocument/2006/relationships/image" Target="../media/image82.png"/><Relationship Id="rId8" Type="http://schemas.openxmlformats.org/officeDocument/2006/relationships/image" Target="../media/image83.pdf"/><Relationship Id="rId9" Type="http://schemas.openxmlformats.org/officeDocument/2006/relationships/image" Target="../media/image84.png"/><Relationship Id="rId10" Type="http://schemas.openxmlformats.org/officeDocument/2006/relationships/image" Target="../media/image85.pdf"/></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3.jpeg"/><Relationship Id="rId5" Type="http://schemas.openxmlformats.org/officeDocument/2006/relationships/image" Target="../media/image3.pdf"/><Relationship Id="rId6" Type="http://schemas.openxmlformats.org/officeDocument/2006/relationships/image" Target="../media/image4.png"/><Relationship Id="rId7" Type="http://schemas.openxmlformats.org/officeDocument/2006/relationships/image" Target="../media/image2.pdf"/><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2.pdf"/><Relationship Id="rId13" Type="http://schemas.openxmlformats.org/officeDocument/2006/relationships/image" Target="../media/image11.png"/><Relationship Id="rId14" Type="http://schemas.openxmlformats.org/officeDocument/2006/relationships/image" Target="../media/image12.pdf"/><Relationship Id="rId15" Type="http://schemas.openxmlformats.org/officeDocument/2006/relationships/image" Target="../media/image13.png"/><Relationship Id="rId16" Type="http://schemas.openxmlformats.org/officeDocument/2006/relationships/image" Target="../media/image94.png"/><Relationship Id="rId1" Type="http://schemas.openxmlformats.org/officeDocument/2006/relationships/video" Target="file://localhost/Applications/Microsoft%20Office%202008/Microsoft%20PowerPoint.app/Contents/MacOS//Users/sphilpott/Desktop/educause/01%20The%20Bear.m4a" TargetMode="External"/><Relationship Id="rId2" Type="http://schemas.openxmlformats.org/officeDocument/2006/relationships/slideLayout" Target="../slideLayouts/slideLayout1.xml"/><Relationship Id="rId3" Type="http://schemas.openxmlformats.org/officeDocument/2006/relationships/notesSlide" Target="../notesSlides/notesSlide24.xml"/><Relationship Id="rId4" Type="http://schemas.openxmlformats.org/officeDocument/2006/relationships/image" Target="../media/image3.pdf"/><Relationship Id="rId5" Type="http://schemas.openxmlformats.org/officeDocument/2006/relationships/image" Target="../media/image4.png"/><Relationship Id="rId6" Type="http://schemas.openxmlformats.org/officeDocument/2006/relationships/image" Target="../media/image5.pdf"/><Relationship Id="rId7" Type="http://schemas.openxmlformats.org/officeDocument/2006/relationships/image" Target="../media/image6.png"/><Relationship Id="rId8" Type="http://schemas.openxmlformats.org/officeDocument/2006/relationships/image" Target="../media/image7.pdf"/><Relationship Id="rId9" Type="http://schemas.openxmlformats.org/officeDocument/2006/relationships/image" Target="../media/image8.png"/><Relationship Id="rId10" Type="http://schemas.openxmlformats.org/officeDocument/2006/relationships/image" Target="../media/image9.pdf"/></Relationships>
</file>

<file path=ppt/slides/_rels/slide3.xml.rels><?xml version="1.0" encoding="UTF-8" standalone="yes"?>
<Relationships xmlns="http://schemas.openxmlformats.org/package/2006/relationships"><Relationship Id="rId11" Type="http://schemas.openxmlformats.org/officeDocument/2006/relationships/image" Target="../media/image2.pdf"/><Relationship Id="rId12" Type="http://schemas.openxmlformats.org/officeDocument/2006/relationships/image" Target="../media/image11.png"/><Relationship Id="rId13" Type="http://schemas.openxmlformats.org/officeDocument/2006/relationships/image" Target="../media/image12.pdf"/><Relationship Id="rId14" Type="http://schemas.openxmlformats.org/officeDocument/2006/relationships/image" Target="../media/image13.png"/><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5.pdf"/><Relationship Id="rId6" Type="http://schemas.openxmlformats.org/officeDocument/2006/relationships/image" Target="../media/image6.png"/><Relationship Id="rId7" Type="http://schemas.openxmlformats.org/officeDocument/2006/relationships/image" Target="../media/image7.pdf"/><Relationship Id="rId8" Type="http://schemas.openxmlformats.org/officeDocument/2006/relationships/image" Target="../media/image8.png"/><Relationship Id="rId9" Type="http://schemas.openxmlformats.org/officeDocument/2006/relationships/image" Target="../media/image9.pdf"/><Relationship Id="rId10"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image" Target="../media/image2.pdf"/><Relationship Id="rId12" Type="http://schemas.openxmlformats.org/officeDocument/2006/relationships/image" Target="../media/image11.png"/><Relationship Id="rId13" Type="http://schemas.openxmlformats.org/officeDocument/2006/relationships/image" Target="../media/image12.pdf"/><Relationship Id="rId1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df"/><Relationship Id="rId4" Type="http://schemas.openxmlformats.org/officeDocument/2006/relationships/image" Target="../media/image4.png"/><Relationship Id="rId5" Type="http://schemas.openxmlformats.org/officeDocument/2006/relationships/image" Target="../media/image5.pdf"/><Relationship Id="rId6" Type="http://schemas.openxmlformats.org/officeDocument/2006/relationships/image" Target="../media/image6.png"/><Relationship Id="rId7" Type="http://schemas.openxmlformats.org/officeDocument/2006/relationships/image" Target="../media/image7.pdf"/><Relationship Id="rId8" Type="http://schemas.openxmlformats.org/officeDocument/2006/relationships/image" Target="../media/image8.png"/><Relationship Id="rId9" Type="http://schemas.openxmlformats.org/officeDocument/2006/relationships/image" Target="../media/image9.pdf"/><Relationship Id="rId10"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jpeg"/><Relationship Id="rId5" Type="http://schemas.openxmlformats.org/officeDocument/2006/relationships/image" Target="../media/image2.pdf"/><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2.pdf"/><Relationship Id="rId6" Type="http://schemas.openxmlformats.org/officeDocument/2006/relationships/image" Target="../media/image11.png"/><Relationship Id="rId7" Type="http://schemas.openxmlformats.org/officeDocument/2006/relationships/image" Target="../media/image16.tiff"/><Relationship Id="rId8" Type="http://schemas.openxmlformats.org/officeDocument/2006/relationships/image" Target="../media/image17.tif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df"/><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jpeg"/><Relationship Id="rId10"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42752" y="1291799"/>
            <a:ext cx="7565950" cy="4031873"/>
          </a:xfrm>
          <a:prstGeom prst="rect">
            <a:avLst/>
          </a:prstGeom>
          <a:noFill/>
        </p:spPr>
        <p:txBody>
          <a:bodyPr wrap="square" rtlCol="0">
            <a:spAutoFit/>
          </a:bodyPr>
          <a:lstStyle/>
          <a:p>
            <a:r>
              <a:rPr lang="en-US" sz="3200" b="1" dirty="0" smtClean="0">
                <a:solidFill>
                  <a:srgbClr val="CADBC6"/>
                </a:solidFill>
              </a:rPr>
              <a:t>A Grassroots Approach to Implementing Project Portfolio Management</a:t>
            </a:r>
          </a:p>
          <a:p>
            <a:endParaRPr lang="en-US" sz="3200" dirty="0" smtClean="0">
              <a:solidFill>
                <a:srgbClr val="CADBC6"/>
              </a:solidFill>
            </a:endParaRPr>
          </a:p>
          <a:p>
            <a:r>
              <a:rPr lang="en-US" sz="2000" dirty="0" smtClean="0">
                <a:solidFill>
                  <a:srgbClr val="CADBC6"/>
                </a:solidFill>
              </a:rPr>
              <a:t>Copyright: Sean Philpott 2010.</a:t>
            </a:r>
          </a:p>
          <a:p>
            <a:endParaRPr lang="en-US" sz="2000" dirty="0" smtClean="0">
              <a:solidFill>
                <a:srgbClr val="CADBC6"/>
              </a:solidFill>
            </a:endParaRPr>
          </a:p>
          <a:p>
            <a:r>
              <a:rPr lang="en-US" sz="2000" dirty="0" smtClean="0">
                <a:solidFill>
                  <a:srgbClr val="CADBC6"/>
                </a:solidFill>
              </a:rPr>
              <a:t>This work is the intellectual property of the author. Permission is granted for this material to be shared for non-commercial, educational purposes, provided that this copyright statement appears on the reproduced materials and notice is given that the copying is by permission of the author. To disseminate otherwise or to republish requires written permission from the author</a:t>
            </a:r>
            <a:r>
              <a:rPr lang="en-US" sz="2000" dirty="0" smtClean="0">
                <a:solidFill>
                  <a:srgbClr val="CADBC6"/>
                </a:solidFill>
              </a:rPr>
              <a:t>.</a:t>
            </a:r>
          </a:p>
        </p:txBody>
      </p:sp>
      <p:pic>
        <p:nvPicPr>
          <p:cNvPr id="6" name="Picture 5" descr="circle_rose.pdf"/>
          <p:cNvPicPr>
            <a:picLocks noChangeAspect="1"/>
          </p:cNvPicPr>
          <p:nvPr/>
        </p:nvPicPr>
        <mc:AlternateContent xmlns:ma="http://schemas.microsoft.com/office/mac/drawingml/2008/main">
          <mc:Choice Requires="ma">
            <p:blipFill>
              <a:blip r:embed="rId4"/>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5"/>
              <a:stretch>
                <a:fillRect/>
              </a:stretch>
            </p:blipFill>
          </mc:Fallback>
        </mc:AlternateContent>
        <p:spPr>
          <a:xfrm>
            <a:off x="312257" y="278133"/>
            <a:ext cx="517648" cy="5176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42752" y="1118123"/>
            <a:ext cx="7565950" cy="584776"/>
          </a:xfrm>
          <a:prstGeom prst="rect">
            <a:avLst/>
          </a:prstGeom>
          <a:noFill/>
        </p:spPr>
        <p:txBody>
          <a:bodyPr wrap="square" rtlCol="0">
            <a:spAutoFit/>
          </a:bodyPr>
          <a:lstStyle/>
          <a:p>
            <a:r>
              <a:rPr lang="en-US" sz="3200" dirty="0" smtClean="0">
                <a:solidFill>
                  <a:srgbClr val="CADBC6"/>
                </a:solidFill>
              </a:rPr>
              <a:t>Goal</a:t>
            </a:r>
          </a:p>
        </p:txBody>
      </p:sp>
      <p:pic>
        <p:nvPicPr>
          <p:cNvPr id="6" name="Picture 5" descr="circle_ros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257" y="278133"/>
            <a:ext cx="517648" cy="517648"/>
          </a:xfrm>
          <a:prstGeom prst="rect">
            <a:avLst/>
          </a:prstGeom>
        </p:spPr>
      </p:pic>
      <p:pic>
        <p:nvPicPr>
          <p:cNvPr id="7" name="Picture 6" descr="ppm_p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42752" y="1892237"/>
            <a:ext cx="3657600" cy="2826328"/>
          </a:xfrm>
          <a:prstGeom prst="rect">
            <a:avLst/>
          </a:prstGeom>
          <a:solidFill>
            <a:schemeClr val="bg1"/>
          </a:solidFill>
          <a:ln>
            <a:solidFill>
              <a:schemeClr val="tx1"/>
            </a:solidFill>
          </a:ln>
          <a:effectLst/>
        </p:spPr>
      </p:pic>
      <p:pic>
        <p:nvPicPr>
          <p:cNvPr id="8" name="Picture 7" descr="ppm_page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843273" y="2205791"/>
            <a:ext cx="3657600" cy="2826327"/>
          </a:xfrm>
          <a:prstGeom prst="rect">
            <a:avLst/>
          </a:prstGeom>
          <a:solidFill>
            <a:schemeClr val="bg1"/>
          </a:solidFill>
          <a:ln>
            <a:solidFill>
              <a:schemeClr val="tx1"/>
            </a:solidFill>
          </a:ln>
        </p:spPr>
      </p:pic>
      <p:pic>
        <p:nvPicPr>
          <p:cNvPr id="11" name="Picture 10" descr="ppm_page5.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163834" y="2513261"/>
            <a:ext cx="3657600" cy="2826327"/>
          </a:xfrm>
          <a:prstGeom prst="rect">
            <a:avLst/>
          </a:prstGeom>
          <a:solidFill>
            <a:schemeClr val="bg1"/>
          </a:solidFill>
          <a:ln>
            <a:solidFill>
              <a:schemeClr val="tx1"/>
            </a:solidFill>
          </a:ln>
        </p:spPr>
      </p:pic>
      <p:pic>
        <p:nvPicPr>
          <p:cNvPr id="12" name="Picture 11" descr="ppm_page8.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1484691" y="2852300"/>
            <a:ext cx="3657600" cy="2826327"/>
          </a:xfrm>
          <a:prstGeom prst="rect">
            <a:avLst/>
          </a:prstGeom>
          <a:solidFill>
            <a:schemeClr val="bg1"/>
          </a:solidFill>
          <a:ln>
            <a:solidFill>
              <a:schemeClr val="tx1"/>
            </a:solidFill>
          </a:ln>
        </p:spPr>
      </p:pic>
      <p:pic>
        <p:nvPicPr>
          <p:cNvPr id="13" name="Picture 12" descr="PPC Process.pdf"/>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3211937" y="1502078"/>
            <a:ext cx="5001352" cy="3463503"/>
          </a:xfrm>
          <a:prstGeom prst="rect">
            <a:avLst/>
          </a:prstGeom>
          <a:solidFill>
            <a:schemeClr val="bg1"/>
          </a:solid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circle_ros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257" y="278133"/>
            <a:ext cx="517648" cy="517648"/>
          </a:xfrm>
          <a:prstGeom prst="rect">
            <a:avLst/>
          </a:prstGeom>
        </p:spPr>
      </p:pic>
      <p:pic>
        <p:nvPicPr>
          <p:cNvPr id="10" name="Picture 9" descr="peopl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90500" y="831850"/>
            <a:ext cx="8763000" cy="5194300"/>
          </a:xfrm>
          <a:prstGeom prst="rect">
            <a:avLst/>
          </a:prstGeom>
        </p:spPr>
      </p:pic>
      <p:pic>
        <p:nvPicPr>
          <p:cNvPr id="13" name="Picture 12" descr="people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90500" y="831850"/>
            <a:ext cx="8763000" cy="5194300"/>
          </a:xfrm>
          <a:prstGeom prst="rect">
            <a:avLst/>
          </a:prstGeom>
        </p:spPr>
      </p:pic>
      <p:pic>
        <p:nvPicPr>
          <p:cNvPr id="14" name="Picture 13" descr="people3.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90500" y="831850"/>
            <a:ext cx="8763000" cy="5194300"/>
          </a:xfrm>
          <a:prstGeom prst="rect">
            <a:avLst/>
          </a:prstGeom>
        </p:spPr>
      </p:pic>
      <p:pic>
        <p:nvPicPr>
          <p:cNvPr id="15" name="Picture 14" descr="people4.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190500" y="831850"/>
            <a:ext cx="8763000" cy="5194300"/>
          </a:xfrm>
          <a:prstGeom prst="rect">
            <a:avLst/>
          </a:prstGeom>
        </p:spPr>
      </p:pic>
      <p:pic>
        <p:nvPicPr>
          <p:cNvPr id="16" name="Picture 15" descr="people7.pdf"/>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190500" y="831850"/>
            <a:ext cx="8763000" cy="5194300"/>
          </a:xfrm>
          <a:prstGeom prst="rect">
            <a:avLst/>
          </a:prstGeom>
        </p:spPr>
      </p:pic>
      <p:pic>
        <p:nvPicPr>
          <p:cNvPr id="17" name="Picture 16" descr="people11.pdf"/>
          <p:cNvPicPr>
            <a:picLocks noChangeAspect="1"/>
          </p:cNvPicPr>
          <p:nvPr/>
        </p:nvPicPr>
        <mc:AlternateContent>
          <mc:Choice xmlns:ma="http://schemas.microsoft.com/office/mac/drawingml/2008/main" Requires="ma">
            <p:blipFill>
              <a:blip r:embed="rId16"/>
              <a:stretch>
                <a:fillRect/>
              </a:stretch>
            </p:blipFill>
          </mc:Choice>
          <mc:Fallback>
            <p:blipFill>
              <a:blip r:embed="rId17"/>
              <a:stretch>
                <a:fillRect/>
              </a:stretch>
            </p:blipFill>
          </mc:Fallback>
        </mc:AlternateContent>
        <p:spPr>
          <a:xfrm>
            <a:off x="190500" y="831850"/>
            <a:ext cx="8763000" cy="5194300"/>
          </a:xfrm>
          <a:prstGeom prst="rect">
            <a:avLst/>
          </a:prstGeom>
        </p:spPr>
      </p:pic>
      <p:pic>
        <p:nvPicPr>
          <p:cNvPr id="18" name="Picture 17" descr="people12.pdf"/>
          <p:cNvPicPr>
            <a:picLocks noChangeAspect="1"/>
          </p:cNvPicPr>
          <p:nvPr/>
        </p:nvPicPr>
        <mc:AlternateContent>
          <mc:Choice xmlns:ma="http://schemas.microsoft.com/office/mac/drawingml/2008/main" Requires="ma">
            <p:blipFill>
              <a:blip r:embed="rId18"/>
              <a:stretch>
                <a:fillRect/>
              </a:stretch>
            </p:blipFill>
          </mc:Choice>
          <mc:Fallback>
            <p:blipFill>
              <a:blip r:embed="rId19"/>
              <a:stretch>
                <a:fillRect/>
              </a:stretch>
            </p:blipFill>
          </mc:Fallback>
        </mc:AlternateContent>
        <p:spPr>
          <a:xfrm>
            <a:off x="190500" y="831850"/>
            <a:ext cx="8763000" cy="5194300"/>
          </a:xfrm>
          <a:prstGeom prst="rect">
            <a:avLst/>
          </a:prstGeom>
        </p:spPr>
      </p:pic>
      <p:sp>
        <p:nvSpPr>
          <p:cNvPr id="19" name="TextBox 18"/>
          <p:cNvSpPr txBox="1"/>
          <p:nvPr/>
        </p:nvSpPr>
        <p:spPr>
          <a:xfrm>
            <a:off x="542752" y="1118123"/>
            <a:ext cx="7565950" cy="584776"/>
          </a:xfrm>
          <a:prstGeom prst="rect">
            <a:avLst/>
          </a:prstGeom>
          <a:noFill/>
        </p:spPr>
        <p:txBody>
          <a:bodyPr wrap="square" rtlCol="0">
            <a:spAutoFit/>
          </a:bodyPr>
          <a:lstStyle/>
          <a:p>
            <a:r>
              <a:rPr lang="en-US" sz="3200" dirty="0" smtClean="0">
                <a:solidFill>
                  <a:srgbClr val="CADBC6"/>
                </a:solidFill>
              </a:rPr>
              <a:t>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circle_ros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257" y="278133"/>
            <a:ext cx="517648" cy="517648"/>
          </a:xfrm>
          <a:prstGeom prst="rect">
            <a:avLst/>
          </a:prstGeom>
        </p:spPr>
      </p:pic>
      <p:pic>
        <p:nvPicPr>
          <p:cNvPr id="8" name="Picture 7" descr="org chart PPC map.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232214" y="1357179"/>
            <a:ext cx="4790141" cy="4535110"/>
          </a:xfrm>
          <a:prstGeom prst="rect">
            <a:avLst/>
          </a:prstGeom>
        </p:spPr>
      </p:pic>
      <p:sp>
        <p:nvSpPr>
          <p:cNvPr id="19" name="TextBox 18"/>
          <p:cNvSpPr txBox="1"/>
          <p:nvPr/>
        </p:nvSpPr>
        <p:spPr>
          <a:xfrm>
            <a:off x="542752" y="1118123"/>
            <a:ext cx="7565950" cy="584776"/>
          </a:xfrm>
          <a:prstGeom prst="rect">
            <a:avLst/>
          </a:prstGeom>
          <a:noFill/>
        </p:spPr>
        <p:txBody>
          <a:bodyPr wrap="square" rtlCol="0">
            <a:spAutoFit/>
          </a:bodyPr>
          <a:lstStyle/>
          <a:p>
            <a:r>
              <a:rPr lang="en-US" sz="3200" dirty="0" smtClean="0">
                <a:solidFill>
                  <a:srgbClr val="CADBC6"/>
                </a:solidFill>
              </a:rPr>
              <a:t>People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circle_ros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257" y="278133"/>
            <a:ext cx="517648" cy="517648"/>
          </a:xfrm>
          <a:prstGeom prst="rect">
            <a:avLst/>
          </a:prstGeom>
        </p:spPr>
      </p:pic>
      <p:sp>
        <p:nvSpPr>
          <p:cNvPr id="19" name="TextBox 18"/>
          <p:cNvSpPr txBox="1"/>
          <p:nvPr/>
        </p:nvSpPr>
        <p:spPr>
          <a:xfrm>
            <a:off x="542752" y="1118123"/>
            <a:ext cx="7565950" cy="1569660"/>
          </a:xfrm>
          <a:prstGeom prst="rect">
            <a:avLst/>
          </a:prstGeom>
          <a:noFill/>
        </p:spPr>
        <p:txBody>
          <a:bodyPr wrap="square" rtlCol="0">
            <a:spAutoFit/>
          </a:bodyPr>
          <a:lstStyle/>
          <a:p>
            <a:r>
              <a:rPr lang="en-US" sz="3200" dirty="0" smtClean="0">
                <a:solidFill>
                  <a:srgbClr val="CADBC6"/>
                </a:solidFill>
              </a:rPr>
              <a:t>Cost</a:t>
            </a:r>
          </a:p>
          <a:p>
            <a:endParaRPr lang="en-US" sz="3200" dirty="0" smtClean="0">
              <a:solidFill>
                <a:srgbClr val="CADBC6"/>
              </a:solidFill>
            </a:endParaRPr>
          </a:p>
          <a:p>
            <a:endParaRPr lang="en-US" sz="3200" dirty="0" smtClean="0">
              <a:solidFill>
                <a:srgbClr val="CADBC6"/>
              </a:solidFill>
            </a:endParaRPr>
          </a:p>
        </p:txBody>
      </p:sp>
      <p:pic>
        <p:nvPicPr>
          <p:cNvPr id="7" name="Picture 6" descr="resource_tool.tiff"/>
          <p:cNvPicPr>
            <a:picLocks noChangeAspect="1"/>
          </p:cNvPicPr>
          <p:nvPr/>
        </p:nvPicPr>
        <p:blipFill>
          <a:blip r:embed="rId6"/>
          <a:stretch>
            <a:fillRect/>
          </a:stretch>
        </p:blipFill>
        <p:spPr>
          <a:xfrm>
            <a:off x="588111" y="2281748"/>
            <a:ext cx="5900787" cy="3553883"/>
          </a:xfrm>
          <a:prstGeom prst="rect">
            <a:avLst/>
          </a:prstGeom>
        </p:spPr>
      </p:pic>
      <p:pic>
        <p:nvPicPr>
          <p:cNvPr id="8" name="Picture 7" descr="PPC_tool.tiff"/>
          <p:cNvPicPr>
            <a:picLocks noChangeAspect="1"/>
          </p:cNvPicPr>
          <p:nvPr/>
        </p:nvPicPr>
        <p:blipFill>
          <a:blip r:embed="rId7"/>
          <a:stretch>
            <a:fillRect/>
          </a:stretch>
        </p:blipFill>
        <p:spPr>
          <a:xfrm>
            <a:off x="2373081" y="1325219"/>
            <a:ext cx="6185008" cy="3830092"/>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42752" y="1118123"/>
            <a:ext cx="7565950" cy="2554545"/>
          </a:xfrm>
          <a:prstGeom prst="rect">
            <a:avLst/>
          </a:prstGeom>
          <a:noFill/>
        </p:spPr>
        <p:txBody>
          <a:bodyPr wrap="square" rtlCol="0">
            <a:spAutoFit/>
          </a:bodyPr>
          <a:lstStyle/>
          <a:p>
            <a:r>
              <a:rPr lang="en-US" sz="3200" dirty="0" smtClean="0">
                <a:solidFill>
                  <a:srgbClr val="CADBC6"/>
                </a:solidFill>
              </a:rPr>
              <a:t>Actions</a:t>
            </a:r>
          </a:p>
          <a:p>
            <a:endParaRPr lang="en-US" sz="3200" dirty="0" smtClean="0">
              <a:solidFill>
                <a:srgbClr val="CADBC6"/>
              </a:solidFill>
            </a:endParaRPr>
          </a:p>
          <a:p>
            <a:pPr>
              <a:buSzPct val="100000"/>
              <a:buBlip>
                <a:blip r:embed="rId4"/>
              </a:buBlip>
            </a:pPr>
            <a:r>
              <a:rPr lang="en-US" sz="3200" dirty="0" smtClean="0">
                <a:solidFill>
                  <a:srgbClr val="CADBC6"/>
                </a:solidFill>
              </a:rPr>
              <a:t>  </a:t>
            </a:r>
            <a:r>
              <a:rPr lang="en-US" sz="3200" dirty="0" err="1" smtClean="0">
                <a:solidFill>
                  <a:srgbClr val="CADBC6"/>
                </a:solidFill>
              </a:rPr>
              <a:t>workplan</a:t>
            </a:r>
            <a:r>
              <a:rPr lang="en-US" sz="3200" dirty="0" smtClean="0">
                <a:solidFill>
                  <a:srgbClr val="CADBC6"/>
                </a:solidFill>
              </a:rPr>
              <a:t> development</a:t>
            </a:r>
          </a:p>
          <a:p>
            <a:pPr>
              <a:buSzPct val="100000"/>
              <a:buBlip>
                <a:blip r:embed="rId4"/>
              </a:buBlip>
            </a:pPr>
            <a:r>
              <a:rPr lang="en-US" sz="3200" dirty="0" smtClean="0">
                <a:solidFill>
                  <a:srgbClr val="CADBC6"/>
                </a:solidFill>
              </a:rPr>
              <a:t>  assigned tasks</a:t>
            </a:r>
          </a:p>
          <a:p>
            <a:pPr>
              <a:buSzPct val="100000"/>
              <a:buBlip>
                <a:blip r:embed="rId4"/>
              </a:buBlip>
            </a:pPr>
            <a:r>
              <a:rPr lang="en-US" sz="3200" dirty="0" smtClean="0">
                <a:solidFill>
                  <a:srgbClr val="CADBC6"/>
                </a:solidFill>
              </a:rPr>
              <a:t>  communication</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pic>
        <p:nvPicPr>
          <p:cNvPr id="10" name="Picture 9" descr="PPC_workplan_oct_10 pg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5458394" y="1438250"/>
            <a:ext cx="3429000" cy="2649682"/>
          </a:xfrm>
          <a:prstGeom prst="rect">
            <a:avLst/>
          </a:prstGeom>
          <a:solidFill>
            <a:schemeClr val="bg1"/>
          </a:solidFill>
          <a:ln>
            <a:solidFill>
              <a:schemeClr val="tx1"/>
            </a:solidFill>
          </a:ln>
        </p:spPr>
      </p:pic>
      <p:pic>
        <p:nvPicPr>
          <p:cNvPr id="13" name="Picture 12" descr="PPC_workplan_oct_10_jan_1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5033801" y="3177307"/>
            <a:ext cx="3429000" cy="2649682"/>
          </a:xfrm>
          <a:prstGeom prst="rect">
            <a:avLst/>
          </a:prstGeom>
          <a:solidFill>
            <a:schemeClr val="bg1"/>
          </a:solid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fade">
                                      <p:cBhvr>
                                        <p:cTn id="11" dur="500"/>
                                        <p:tgtEl>
                                          <p:spTgt spid="9">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42752" y="1118123"/>
            <a:ext cx="7565950" cy="2554545"/>
          </a:xfrm>
          <a:prstGeom prst="rect">
            <a:avLst/>
          </a:prstGeom>
          <a:noFill/>
        </p:spPr>
        <p:txBody>
          <a:bodyPr wrap="square" rtlCol="0">
            <a:spAutoFit/>
          </a:bodyPr>
          <a:lstStyle/>
          <a:p>
            <a:r>
              <a:rPr lang="en-US" sz="3200" dirty="0" smtClean="0">
                <a:solidFill>
                  <a:srgbClr val="CADBC6"/>
                </a:solidFill>
              </a:rPr>
              <a:t>Easy</a:t>
            </a:r>
          </a:p>
          <a:p>
            <a:endParaRPr lang="en-US" sz="3200" dirty="0" smtClean="0">
              <a:solidFill>
                <a:srgbClr val="CADBC6"/>
              </a:solidFill>
            </a:endParaRPr>
          </a:p>
          <a:p>
            <a:pPr>
              <a:buSzPct val="100000"/>
              <a:buBlip>
                <a:blip r:embed="rId4"/>
              </a:buBlip>
            </a:pPr>
            <a:r>
              <a:rPr lang="en-US" sz="3200" dirty="0" smtClean="0">
                <a:solidFill>
                  <a:srgbClr val="CADBC6"/>
                </a:solidFill>
              </a:rPr>
              <a:t>  reduced number of meetings</a:t>
            </a:r>
          </a:p>
          <a:p>
            <a:pPr>
              <a:buSzPct val="100000"/>
              <a:buBlip>
                <a:blip r:embed="rId4"/>
              </a:buBlip>
            </a:pPr>
            <a:r>
              <a:rPr lang="en-US" sz="3200" dirty="0" smtClean="0">
                <a:solidFill>
                  <a:srgbClr val="CADBC6"/>
                </a:solidFill>
              </a:rPr>
              <a:t>  low barrier to entry</a:t>
            </a:r>
          </a:p>
          <a:p>
            <a:pPr>
              <a:buSzPct val="100000"/>
              <a:buBlip>
                <a:blip r:embed="rId4"/>
              </a:buBlip>
            </a:pPr>
            <a:r>
              <a:rPr lang="en-US" sz="3200" dirty="0" smtClean="0">
                <a:solidFill>
                  <a:srgbClr val="CADBC6"/>
                </a:solidFill>
              </a:rPr>
              <a:t>  publicly available</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pic>
        <p:nvPicPr>
          <p:cNvPr id="8" name="Picture 4"/>
          <p:cNvPicPr>
            <a:picLocks noChangeAspect="1" noChangeArrowheads="1"/>
          </p:cNvPicPr>
          <p:nvPr/>
        </p:nvPicPr>
        <p:blipFill>
          <a:blip r:embed="rId7"/>
          <a:srcRect/>
          <a:stretch>
            <a:fillRect/>
          </a:stretch>
        </p:blipFill>
        <p:spPr bwMode="auto">
          <a:xfrm>
            <a:off x="4664513" y="3181007"/>
            <a:ext cx="4091983" cy="26147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fade">
                                      <p:cBhvr>
                                        <p:cTn id="11" dur="500"/>
                                        <p:tgtEl>
                                          <p:spTgt spid="9">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42752" y="1118123"/>
            <a:ext cx="7565950" cy="2554545"/>
          </a:xfrm>
          <a:prstGeom prst="rect">
            <a:avLst/>
          </a:prstGeom>
          <a:noFill/>
        </p:spPr>
        <p:txBody>
          <a:bodyPr wrap="square" rtlCol="0">
            <a:spAutoFit/>
          </a:bodyPr>
          <a:lstStyle/>
          <a:p>
            <a:r>
              <a:rPr lang="en-US" sz="3200" dirty="0" smtClean="0">
                <a:solidFill>
                  <a:srgbClr val="CADBC6"/>
                </a:solidFill>
              </a:rPr>
              <a:t>Inclusive</a:t>
            </a:r>
          </a:p>
          <a:p>
            <a:endParaRPr lang="en-US" sz="3200" dirty="0" smtClean="0">
              <a:solidFill>
                <a:srgbClr val="CADBC6"/>
              </a:solidFill>
            </a:endParaRPr>
          </a:p>
          <a:p>
            <a:pPr>
              <a:buSzPct val="100000"/>
              <a:buBlip>
                <a:blip r:embed="rId4"/>
              </a:buBlip>
            </a:pPr>
            <a:r>
              <a:rPr lang="en-US" sz="3200" dirty="0" smtClean="0">
                <a:solidFill>
                  <a:srgbClr val="CADBC6"/>
                </a:solidFill>
              </a:rPr>
              <a:t>  Identity, role, and purpose</a:t>
            </a:r>
          </a:p>
          <a:p>
            <a:pPr>
              <a:buSzPct val="100000"/>
              <a:buBlip>
                <a:blip r:embed="rId4"/>
              </a:buBlip>
            </a:pPr>
            <a:r>
              <a:rPr lang="en-US" sz="3200" dirty="0" smtClean="0">
                <a:solidFill>
                  <a:srgbClr val="CADBC6"/>
                </a:solidFill>
              </a:rPr>
              <a:t>  Public recognition</a:t>
            </a:r>
          </a:p>
          <a:p>
            <a:pPr>
              <a:buSzPct val="100000"/>
              <a:buBlip>
                <a:blip r:embed="rId4"/>
              </a:buBlip>
            </a:pPr>
            <a:r>
              <a:rPr lang="en-US" sz="3200" dirty="0" smtClean="0">
                <a:solidFill>
                  <a:srgbClr val="CADBC6"/>
                </a:solidFill>
              </a:rPr>
              <a:t>  PPM community</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pic>
        <p:nvPicPr>
          <p:cNvPr id="7" name="Picture 6" descr="PPC_Home_Page.tiff"/>
          <p:cNvPicPr>
            <a:picLocks noChangeAspect="1"/>
          </p:cNvPicPr>
          <p:nvPr/>
        </p:nvPicPr>
        <p:blipFill>
          <a:blip r:embed="rId7"/>
          <a:stretch>
            <a:fillRect/>
          </a:stretch>
        </p:blipFill>
        <p:spPr>
          <a:xfrm>
            <a:off x="4436407" y="3314838"/>
            <a:ext cx="4341617" cy="2503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fade">
                                      <p:cBhvr>
                                        <p:cTn id="11" dur="500"/>
                                        <p:tgtEl>
                                          <p:spTgt spid="9">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169121" y="1406555"/>
            <a:ext cx="6970307" cy="2554545"/>
          </a:xfrm>
          <a:prstGeom prst="rect">
            <a:avLst/>
          </a:prstGeom>
          <a:noFill/>
        </p:spPr>
        <p:txBody>
          <a:bodyPr wrap="square" rtlCol="0">
            <a:spAutoFit/>
          </a:bodyPr>
          <a:lstStyle/>
          <a:p>
            <a:r>
              <a:rPr lang="en-US" sz="3200" dirty="0" smtClean="0">
                <a:solidFill>
                  <a:srgbClr val="CADBC6"/>
                </a:solidFill>
              </a:rPr>
              <a:t>Grassroots Results:</a:t>
            </a:r>
          </a:p>
          <a:p>
            <a:endParaRPr lang="en-US" sz="3200" dirty="0" smtClean="0">
              <a:solidFill>
                <a:srgbClr val="CADBC6"/>
              </a:solidFill>
            </a:endParaRPr>
          </a:p>
          <a:p>
            <a:pPr>
              <a:buSzPct val="100000"/>
              <a:buBlip>
                <a:blip r:embed="rId4"/>
              </a:buBlip>
            </a:pPr>
            <a:r>
              <a:rPr lang="en-US" sz="3200" dirty="0" smtClean="0">
                <a:solidFill>
                  <a:srgbClr val="CADBC6"/>
                </a:solidFill>
              </a:rPr>
              <a:t>  Visibility</a:t>
            </a:r>
          </a:p>
          <a:p>
            <a:pPr>
              <a:buSzPct val="100000"/>
              <a:buBlip>
                <a:blip r:embed="rId4"/>
              </a:buBlip>
            </a:pPr>
            <a:r>
              <a:rPr lang="en-US" sz="3200" dirty="0" smtClean="0">
                <a:solidFill>
                  <a:srgbClr val="CADBC6"/>
                </a:solidFill>
              </a:rPr>
              <a:t>  Engagement of representatives</a:t>
            </a:r>
          </a:p>
          <a:p>
            <a:pPr>
              <a:buSzPct val="100000"/>
              <a:buBlip>
                <a:blip r:embed="rId4"/>
              </a:buBlip>
            </a:pPr>
            <a:r>
              <a:rPr lang="en-US" sz="3200" dirty="0" smtClean="0">
                <a:solidFill>
                  <a:srgbClr val="CADBC6"/>
                </a:solidFill>
              </a:rPr>
              <a:t>  Adoption of terminology</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169121" y="1406555"/>
            <a:ext cx="6970307" cy="3539430"/>
          </a:xfrm>
          <a:prstGeom prst="rect">
            <a:avLst/>
          </a:prstGeom>
          <a:noFill/>
        </p:spPr>
        <p:txBody>
          <a:bodyPr wrap="square" rtlCol="0">
            <a:spAutoFit/>
          </a:bodyPr>
          <a:lstStyle/>
          <a:p>
            <a:r>
              <a:rPr lang="en-US" sz="3200" dirty="0" smtClean="0">
                <a:solidFill>
                  <a:srgbClr val="CADBC6"/>
                </a:solidFill>
              </a:rPr>
              <a:t>Portfolio Management Results:</a:t>
            </a:r>
          </a:p>
          <a:p>
            <a:endParaRPr lang="en-US" sz="3200" dirty="0" smtClean="0">
              <a:solidFill>
                <a:srgbClr val="CADBC6"/>
              </a:solidFill>
            </a:endParaRPr>
          </a:p>
          <a:p>
            <a:pPr>
              <a:buSzPct val="100000"/>
              <a:buBlip>
                <a:blip r:embed="rId4"/>
              </a:buBlip>
            </a:pPr>
            <a:r>
              <a:rPr lang="en-US" sz="3200" dirty="0" smtClean="0">
                <a:solidFill>
                  <a:srgbClr val="CADBC6"/>
                </a:solidFill>
              </a:rPr>
              <a:t>  </a:t>
            </a:r>
            <a:r>
              <a:rPr lang="en-US" sz="3200" dirty="0" err="1" smtClean="0">
                <a:solidFill>
                  <a:srgbClr val="CADBC6"/>
                </a:solidFill>
              </a:rPr>
              <a:t>Semesterly</a:t>
            </a:r>
            <a:r>
              <a:rPr lang="en-US" sz="3200" dirty="0" smtClean="0">
                <a:solidFill>
                  <a:srgbClr val="CADBC6"/>
                </a:solidFill>
              </a:rPr>
              <a:t> </a:t>
            </a:r>
            <a:r>
              <a:rPr lang="en-US" sz="3200" dirty="0" err="1" smtClean="0">
                <a:solidFill>
                  <a:srgbClr val="CADBC6"/>
                </a:solidFill>
              </a:rPr>
              <a:t>workplans</a:t>
            </a:r>
            <a:endParaRPr lang="en-US" sz="3200" dirty="0" smtClean="0">
              <a:solidFill>
                <a:srgbClr val="CADBC6"/>
              </a:solidFill>
            </a:endParaRPr>
          </a:p>
          <a:p>
            <a:pPr>
              <a:buSzPct val="100000"/>
              <a:buBlip>
                <a:blip r:embed="rId4"/>
              </a:buBlip>
            </a:pPr>
            <a:r>
              <a:rPr lang="en-US" sz="3200" dirty="0" smtClean="0">
                <a:solidFill>
                  <a:srgbClr val="CADBC6"/>
                </a:solidFill>
              </a:rPr>
              <a:t>  Increased leadership involvement</a:t>
            </a:r>
          </a:p>
          <a:p>
            <a:pPr>
              <a:buSzPct val="100000"/>
              <a:buBlip>
                <a:blip r:embed="rId4"/>
              </a:buBlip>
            </a:pPr>
            <a:r>
              <a:rPr lang="en-US" sz="3200" dirty="0" smtClean="0">
                <a:solidFill>
                  <a:srgbClr val="CADBC6"/>
                </a:solidFill>
              </a:rPr>
              <a:t>  Recognition of PM need</a:t>
            </a:r>
          </a:p>
          <a:p>
            <a:pPr>
              <a:buSzPct val="100000"/>
              <a:buBlip>
                <a:blip r:embed="rId4"/>
              </a:buBlip>
            </a:pPr>
            <a:r>
              <a:rPr lang="en-US" sz="3200" dirty="0" smtClean="0">
                <a:solidFill>
                  <a:srgbClr val="CADBC6"/>
                </a:solidFill>
              </a:rPr>
              <a:t>  Foundation for technology plan</a:t>
            </a:r>
          </a:p>
          <a:p>
            <a:pPr>
              <a:buSzPct val="100000"/>
              <a:buBlip>
                <a:blip r:embed="rId4"/>
              </a:buBlip>
            </a:pPr>
            <a:r>
              <a:rPr lang="en-US" sz="3200" dirty="0" smtClean="0">
                <a:solidFill>
                  <a:srgbClr val="CADBC6"/>
                </a:solidFill>
              </a:rPr>
              <a:t>  Data</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1000"/>
                                        <p:tgtEl>
                                          <p:spTgt spid="9">
                                            <p:txEl>
                                              <p:pRg st="4" end="4"/>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1000"/>
                                        <p:tgtEl>
                                          <p:spTgt spid="9">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fade">
                                      <p:cBhvr>
                                        <p:cTn id="26"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circle_ros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257" y="278133"/>
            <a:ext cx="517648" cy="517648"/>
          </a:xfrm>
          <a:prstGeom prst="rect">
            <a:avLst/>
          </a:prstGeom>
        </p:spPr>
      </p:pic>
      <p:pic>
        <p:nvPicPr>
          <p:cNvPr id="7" name="Picture 6" descr="projects by workplan 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631950" y="1235260"/>
            <a:ext cx="5880100" cy="4686300"/>
          </a:xfrm>
          <a:prstGeom prst="rect">
            <a:avLst/>
          </a:prstGeom>
        </p:spPr>
      </p:pic>
      <p:pic>
        <p:nvPicPr>
          <p:cNvPr id="8" name="Picture 7" descr="projects by workplan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631950" y="1235260"/>
            <a:ext cx="5880100" cy="4686300"/>
          </a:xfrm>
          <a:prstGeom prst="rect">
            <a:avLst/>
          </a:prstGeom>
        </p:spPr>
      </p:pic>
      <p:pic>
        <p:nvPicPr>
          <p:cNvPr id="10" name="Picture 9" descr="projects by workplan3.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631950" y="1235260"/>
            <a:ext cx="5880100" cy="4686300"/>
          </a:xfrm>
          <a:prstGeom prst="rect">
            <a:avLst/>
          </a:prstGeom>
        </p:spPr>
      </p:pic>
      <p:pic>
        <p:nvPicPr>
          <p:cNvPr id="11" name="Picture 10" descr="projects by workplan4.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1631950" y="1235260"/>
            <a:ext cx="5880100" cy="4686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circle_ros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257" y="278133"/>
            <a:ext cx="517648" cy="517648"/>
          </a:xfrm>
          <a:prstGeom prst="rect">
            <a:avLst/>
          </a:prstGeom>
        </p:spPr>
      </p:pic>
      <p:pic>
        <p:nvPicPr>
          <p:cNvPr id="9" name="Picture 8" descr="bubble chart projects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828800" y="850900"/>
            <a:ext cx="5486400" cy="5156200"/>
          </a:xfrm>
          <a:prstGeom prst="rect">
            <a:avLst/>
          </a:prstGeom>
        </p:spPr>
      </p:pic>
      <p:pic>
        <p:nvPicPr>
          <p:cNvPr id="12" name="Picture 11" descr="bubble chart projects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828800" y="850900"/>
            <a:ext cx="5486400" cy="5156200"/>
          </a:xfrm>
          <a:prstGeom prst="rect">
            <a:avLst/>
          </a:prstGeom>
        </p:spPr>
      </p:pic>
      <p:pic>
        <p:nvPicPr>
          <p:cNvPr id="14" name="Picture 13" descr="bubble chart projects3.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828800" y="850900"/>
            <a:ext cx="5486400" cy="5156200"/>
          </a:xfrm>
          <a:prstGeom prst="rect">
            <a:avLst/>
          </a:prstGeom>
        </p:spPr>
      </p:pic>
      <p:pic>
        <p:nvPicPr>
          <p:cNvPr id="15" name="Picture 14" descr="bubble chart projects4.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1828800" y="850900"/>
            <a:ext cx="5486400" cy="5156200"/>
          </a:xfrm>
          <a:prstGeom prst="rect">
            <a:avLst/>
          </a:prstGeom>
        </p:spPr>
      </p:pic>
      <p:pic>
        <p:nvPicPr>
          <p:cNvPr id="16" name="Picture 15" descr="bubble chart projects5.pdf"/>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1828800" y="850900"/>
            <a:ext cx="5486400" cy="5156200"/>
          </a:xfrm>
          <a:prstGeom prst="rect">
            <a:avLst/>
          </a:prstGeom>
        </p:spPr>
      </p:pic>
      <p:pic>
        <p:nvPicPr>
          <p:cNvPr id="17" name="Picture 16" descr="bubble chart projects6.pdf"/>
          <p:cNvPicPr>
            <a:picLocks noChangeAspect="1"/>
          </p:cNvPicPr>
          <p:nvPr/>
        </p:nvPicPr>
        <mc:AlternateContent>
          <mc:Choice xmlns:ma="http://schemas.microsoft.com/office/mac/drawingml/2008/main" Requires="ma">
            <p:blipFill>
              <a:blip r:embed="rId16"/>
              <a:stretch>
                <a:fillRect/>
              </a:stretch>
            </p:blipFill>
          </mc:Choice>
          <mc:Fallback>
            <p:blipFill>
              <a:blip r:embed="rId17"/>
              <a:stretch>
                <a:fillRect/>
              </a:stretch>
            </p:blipFill>
          </mc:Fallback>
        </mc:AlternateContent>
        <p:spPr>
          <a:xfrm>
            <a:off x="1828800" y="850900"/>
            <a:ext cx="5486400" cy="5156200"/>
          </a:xfrm>
          <a:prstGeom prst="rect">
            <a:avLst/>
          </a:prstGeom>
        </p:spPr>
      </p:pic>
      <p:pic>
        <p:nvPicPr>
          <p:cNvPr id="18" name="Picture 17" descr="bubble chart projects8.pdf"/>
          <p:cNvPicPr>
            <a:picLocks noChangeAspect="1"/>
          </p:cNvPicPr>
          <p:nvPr/>
        </p:nvPicPr>
        <mc:AlternateContent>
          <mc:Choice xmlns:ma="http://schemas.microsoft.com/office/mac/drawingml/2008/main" Requires="ma">
            <p:blipFill>
              <a:blip r:embed="rId18"/>
              <a:stretch>
                <a:fillRect/>
              </a:stretch>
            </p:blipFill>
          </mc:Choice>
          <mc:Fallback>
            <p:blipFill>
              <a:blip r:embed="rId19"/>
              <a:stretch>
                <a:fillRect/>
              </a:stretch>
            </p:blipFill>
          </mc:Fallback>
        </mc:AlternateContent>
        <p:spPr>
          <a:xfrm>
            <a:off x="1828800" y="850900"/>
            <a:ext cx="5486400" cy="5156200"/>
          </a:xfrm>
          <a:prstGeom prst="rect">
            <a:avLst/>
          </a:prstGeom>
        </p:spPr>
      </p:pic>
      <p:pic>
        <p:nvPicPr>
          <p:cNvPr id="19" name="Picture 18" descr="bubble chart projects10.pdf"/>
          <p:cNvPicPr>
            <a:picLocks noChangeAspect="1"/>
          </p:cNvPicPr>
          <p:nvPr/>
        </p:nvPicPr>
        <mc:AlternateContent>
          <mc:Choice xmlns:ma="http://schemas.microsoft.com/office/mac/drawingml/2008/main" Requires="ma">
            <p:blipFill>
              <a:blip r:embed="rId20"/>
              <a:stretch>
                <a:fillRect/>
              </a:stretch>
            </p:blipFill>
          </mc:Choice>
          <mc:Fallback>
            <p:blipFill>
              <a:blip r:embed="rId21"/>
              <a:stretch>
                <a:fillRect/>
              </a:stretch>
            </p:blipFill>
          </mc:Fallback>
        </mc:AlternateContent>
        <p:spPr>
          <a:xfrm>
            <a:off x="1828800" y="850900"/>
            <a:ext cx="5486400" cy="515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169121" y="1406555"/>
            <a:ext cx="6970307" cy="3539430"/>
          </a:xfrm>
          <a:prstGeom prst="rect">
            <a:avLst/>
          </a:prstGeom>
          <a:noFill/>
        </p:spPr>
        <p:txBody>
          <a:bodyPr wrap="square" rtlCol="0">
            <a:spAutoFit/>
          </a:bodyPr>
          <a:lstStyle/>
          <a:p>
            <a:r>
              <a:rPr lang="en-US" sz="3200" dirty="0" smtClean="0">
                <a:solidFill>
                  <a:srgbClr val="CADBC6"/>
                </a:solidFill>
              </a:rPr>
              <a:t>Lessons learned:</a:t>
            </a:r>
          </a:p>
          <a:p>
            <a:endParaRPr lang="en-US" sz="3200" dirty="0" smtClean="0">
              <a:solidFill>
                <a:srgbClr val="CADBC6"/>
              </a:solidFill>
            </a:endParaRPr>
          </a:p>
          <a:p>
            <a:pPr>
              <a:buSzPct val="100000"/>
              <a:buBlip>
                <a:blip r:embed="rId4"/>
              </a:buBlip>
            </a:pPr>
            <a:r>
              <a:rPr lang="en-US" sz="3200" dirty="0" smtClean="0">
                <a:solidFill>
                  <a:srgbClr val="CADBC6"/>
                </a:solidFill>
              </a:rPr>
              <a:t>  Extraordinary time commitment</a:t>
            </a:r>
          </a:p>
          <a:p>
            <a:pPr>
              <a:buSzPct val="100000"/>
              <a:buBlip>
                <a:blip r:embed="rId4"/>
              </a:buBlip>
            </a:pPr>
            <a:r>
              <a:rPr lang="en-US" sz="3200" dirty="0" smtClean="0">
                <a:solidFill>
                  <a:srgbClr val="CADBC6"/>
                </a:solidFill>
              </a:rPr>
              <a:t>  Heroes required</a:t>
            </a:r>
          </a:p>
          <a:p>
            <a:pPr>
              <a:buSzPct val="100000"/>
              <a:buBlip>
                <a:blip r:embed="rId4"/>
              </a:buBlip>
            </a:pPr>
            <a:r>
              <a:rPr lang="en-US" sz="3200" dirty="0" smtClean="0">
                <a:solidFill>
                  <a:srgbClr val="CADBC6"/>
                </a:solidFill>
              </a:rPr>
              <a:t>  Focus on benefit, not process</a:t>
            </a:r>
          </a:p>
          <a:p>
            <a:pPr>
              <a:buSzPct val="100000"/>
              <a:buBlip>
                <a:blip r:embed="rId4"/>
              </a:buBlip>
            </a:pPr>
            <a:r>
              <a:rPr lang="en-US" sz="3200" dirty="0" smtClean="0">
                <a:solidFill>
                  <a:srgbClr val="CADBC6"/>
                </a:solidFill>
              </a:rPr>
              <a:t>  Know the real goal</a:t>
            </a:r>
          </a:p>
          <a:p>
            <a:pPr>
              <a:buSzPct val="100000"/>
              <a:buBlip>
                <a:blip r:embed="rId4"/>
              </a:buBlip>
            </a:pPr>
            <a:r>
              <a:rPr lang="en-US" sz="3200" dirty="0" smtClean="0">
                <a:solidFill>
                  <a:srgbClr val="CADBC6"/>
                </a:solidFill>
              </a:rPr>
              <a:t>  Don’t leave issues to ‘fix themselves’</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fade">
                                      <p:cBhvr>
                                        <p:cTn id="11" dur="500"/>
                                        <p:tgtEl>
                                          <p:spTgt spid="9">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fade">
                                      <p:cBhvr>
                                        <p:cTn id="23"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circle_ros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257" y="278133"/>
            <a:ext cx="517648" cy="517648"/>
          </a:xfrm>
          <a:prstGeom prst="rect">
            <a:avLst/>
          </a:prstGeom>
        </p:spPr>
      </p:pic>
      <p:pic>
        <p:nvPicPr>
          <p:cNvPr id="8" name="Picture 7" descr="survey_results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038350" y="1194919"/>
            <a:ext cx="5067300" cy="4737100"/>
          </a:xfrm>
          <a:prstGeom prst="rect">
            <a:avLst/>
          </a:prstGeom>
        </p:spPr>
      </p:pic>
      <p:pic>
        <p:nvPicPr>
          <p:cNvPr id="10" name="Picture 9" descr="survey_results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044700" y="1194919"/>
            <a:ext cx="5054600" cy="4737100"/>
          </a:xfrm>
          <a:prstGeom prst="rect">
            <a:avLst/>
          </a:prstGeom>
        </p:spPr>
      </p:pic>
      <p:pic>
        <p:nvPicPr>
          <p:cNvPr id="11" name="Picture 10" descr="survey_results3.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2038350" y="1194919"/>
            <a:ext cx="5067300" cy="4737100"/>
          </a:xfrm>
          <a:prstGeom prst="rect">
            <a:avLst/>
          </a:prstGeom>
        </p:spPr>
      </p:pic>
      <p:sp>
        <p:nvSpPr>
          <p:cNvPr id="13" name="TextBox 12"/>
          <p:cNvSpPr txBox="1"/>
          <p:nvPr/>
        </p:nvSpPr>
        <p:spPr>
          <a:xfrm>
            <a:off x="6260353" y="2683871"/>
            <a:ext cx="2454518" cy="646331"/>
          </a:xfrm>
          <a:prstGeom prst="rect">
            <a:avLst/>
          </a:prstGeom>
          <a:noFill/>
        </p:spPr>
        <p:txBody>
          <a:bodyPr wrap="none" rtlCol="0">
            <a:spAutoFit/>
          </a:bodyPr>
          <a:lstStyle/>
          <a:p>
            <a:r>
              <a:rPr lang="en-US" sz="3600" dirty="0" err="1" smtClean="0">
                <a:solidFill>
                  <a:srgbClr val="BFE741"/>
                </a:solidFill>
              </a:rPr>
              <a:t>astroturfing</a:t>
            </a:r>
            <a:endParaRPr lang="en-US" sz="3600" dirty="0">
              <a:solidFill>
                <a:srgbClr val="BFE741"/>
              </a:solidFill>
            </a:endParaRPr>
          </a:p>
        </p:txBody>
      </p:sp>
      <p:pic>
        <p:nvPicPr>
          <p:cNvPr id="14" name="Picture 13" descr="survey_results5.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2038350" y="1194919"/>
            <a:ext cx="5067300" cy="4737100"/>
          </a:xfrm>
          <a:prstGeom prst="rect">
            <a:avLst/>
          </a:prstGeom>
        </p:spPr>
      </p:pic>
      <p:pic>
        <p:nvPicPr>
          <p:cNvPr id="15" name="Picture 14" descr="survey_results4.pdf"/>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2038350" y="1194919"/>
            <a:ext cx="5067300" cy="4737100"/>
          </a:xfrm>
          <a:prstGeom prst="rect">
            <a:avLst/>
          </a:prstGeom>
        </p:spPr>
      </p:pic>
      <p:pic>
        <p:nvPicPr>
          <p:cNvPr id="16" name="Picture 15" descr="survey_results6.pdf"/>
          <p:cNvPicPr>
            <a:picLocks noChangeAspect="1"/>
          </p:cNvPicPr>
          <p:nvPr/>
        </p:nvPicPr>
        <mc:AlternateContent>
          <mc:Choice xmlns:ma="http://schemas.microsoft.com/office/mac/drawingml/2008/main" Requires="ma">
            <p:blipFill>
              <a:blip r:embed="rId16"/>
              <a:stretch>
                <a:fillRect/>
              </a:stretch>
            </p:blipFill>
          </mc:Choice>
          <mc:Fallback>
            <p:blipFill>
              <a:blip r:embed="rId17"/>
              <a:stretch>
                <a:fillRect/>
              </a:stretch>
            </p:blipFill>
          </mc:Fallback>
        </mc:AlternateContent>
        <p:spPr>
          <a:xfrm>
            <a:off x="2038350" y="1194919"/>
            <a:ext cx="5067300" cy="4737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par>
                          <p:cTn id="21" fill="hold">
                            <p:stCondLst>
                              <p:cond delay="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535023" y="2216196"/>
            <a:ext cx="4391055" cy="769441"/>
          </a:xfrm>
          <a:prstGeom prst="rect">
            <a:avLst/>
          </a:prstGeom>
          <a:noFill/>
        </p:spPr>
        <p:txBody>
          <a:bodyPr wrap="square" rtlCol="0">
            <a:spAutoFit/>
          </a:bodyPr>
          <a:lstStyle/>
          <a:p>
            <a:r>
              <a:rPr lang="en-US" sz="4400" b="1" i="1" dirty="0" smtClean="0">
                <a:solidFill>
                  <a:srgbClr val="CADBC6"/>
                </a:solidFill>
              </a:rPr>
              <a:t>Questions?</a:t>
            </a:r>
          </a:p>
        </p:txBody>
      </p:sp>
      <p:sp>
        <p:nvSpPr>
          <p:cNvPr id="7" name="TextBox 6"/>
          <p:cNvSpPr txBox="1"/>
          <p:nvPr/>
        </p:nvSpPr>
        <p:spPr>
          <a:xfrm>
            <a:off x="4387037" y="5075078"/>
            <a:ext cx="4563247" cy="707886"/>
          </a:xfrm>
          <a:prstGeom prst="rect">
            <a:avLst/>
          </a:prstGeom>
          <a:noFill/>
        </p:spPr>
        <p:txBody>
          <a:bodyPr wrap="square" rtlCol="0">
            <a:spAutoFit/>
          </a:bodyPr>
          <a:lstStyle/>
          <a:p>
            <a:pPr algn="r"/>
            <a:r>
              <a:rPr lang="en-US" sz="2000" dirty="0" smtClean="0">
                <a:solidFill>
                  <a:srgbClr val="799369"/>
                </a:solidFill>
              </a:rPr>
              <a:t>Sean Philpott</a:t>
            </a:r>
          </a:p>
          <a:p>
            <a:pPr algn="r"/>
            <a:r>
              <a:rPr lang="en-US" sz="2000" dirty="0" err="1" smtClean="0">
                <a:solidFill>
                  <a:srgbClr val="799369"/>
                </a:solidFill>
              </a:rPr>
              <a:t>sphilpott@berklee.edu</a:t>
            </a:r>
            <a:endParaRPr lang="en-US" sz="2000" dirty="0" smtClean="0">
              <a:solidFill>
                <a:srgbClr val="799369"/>
              </a:solidFill>
            </a:endParaRPr>
          </a:p>
        </p:txBody>
      </p:sp>
      <p:pic>
        <p:nvPicPr>
          <p:cNvPr id="10" name="Picture 9" descr="photo.JPG"/>
          <p:cNvPicPr>
            <a:picLocks noChangeAspect="1"/>
          </p:cNvPicPr>
          <p:nvPr/>
        </p:nvPicPr>
        <p:blipFill>
          <a:blip r:embed="rId4"/>
          <a:stretch>
            <a:fillRect/>
          </a:stretch>
        </p:blipFill>
        <p:spPr>
          <a:xfrm>
            <a:off x="7480395" y="3569368"/>
            <a:ext cx="1376313" cy="1505710"/>
          </a:xfrm>
          <a:prstGeom prst="rect">
            <a:avLst/>
          </a:prstGeom>
        </p:spPr>
      </p:pic>
      <p:pic>
        <p:nvPicPr>
          <p:cNvPr id="11" name="Picture 10" descr="tan_circl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005386" y="2375792"/>
            <a:ext cx="529637" cy="529637"/>
          </a:xfrm>
          <a:prstGeom prst="rect">
            <a:avLst/>
          </a:prstGeom>
        </p:spPr>
      </p:pic>
      <p:pic>
        <p:nvPicPr>
          <p:cNvPr id="12" name="Picture 11" descr="circle_rose.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312257" y="278133"/>
            <a:ext cx="517648" cy="517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tan_circl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874495" y="2471537"/>
            <a:ext cx="457835" cy="457835"/>
          </a:xfrm>
          <a:prstGeom prst="rect">
            <a:avLst/>
          </a:prstGeom>
        </p:spPr>
      </p:pic>
      <p:sp>
        <p:nvSpPr>
          <p:cNvPr id="9" name="TextBox 8"/>
          <p:cNvSpPr txBox="1"/>
          <p:nvPr/>
        </p:nvSpPr>
        <p:spPr>
          <a:xfrm>
            <a:off x="3354288" y="2395829"/>
            <a:ext cx="5536061" cy="1077218"/>
          </a:xfrm>
          <a:prstGeom prst="rect">
            <a:avLst/>
          </a:prstGeom>
          <a:noFill/>
        </p:spPr>
        <p:txBody>
          <a:bodyPr wrap="square" rtlCol="0">
            <a:spAutoFit/>
          </a:bodyPr>
          <a:lstStyle/>
          <a:p>
            <a:r>
              <a:rPr lang="en-US" sz="3200" dirty="0" smtClean="0">
                <a:solidFill>
                  <a:srgbClr val="CADBC6"/>
                </a:solidFill>
                <a:latin typeface="Calibri"/>
                <a:cs typeface="Calibri"/>
              </a:rPr>
              <a:t>Grassroots Approach to</a:t>
            </a:r>
          </a:p>
          <a:p>
            <a:r>
              <a:rPr lang="en-US" sz="3200" dirty="0" smtClean="0">
                <a:solidFill>
                  <a:srgbClr val="CADBC6"/>
                </a:solidFill>
                <a:latin typeface="Calibri"/>
                <a:cs typeface="Calibri"/>
              </a:rPr>
              <a:t>    Project Portfolio Management</a:t>
            </a:r>
            <a:endParaRPr lang="en-US" sz="3200" dirty="0">
              <a:solidFill>
                <a:srgbClr val="CADBC6"/>
              </a:solidFill>
              <a:latin typeface="Calibri"/>
              <a:cs typeface="Calibri"/>
            </a:endParaRPr>
          </a:p>
        </p:txBody>
      </p:sp>
      <p:pic>
        <p:nvPicPr>
          <p:cNvPr id="6" name="Picture 5" descr="circle_olive_grey.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575623" y="4794338"/>
            <a:ext cx="189044" cy="183642"/>
          </a:xfrm>
          <a:prstGeom prst="rect">
            <a:avLst/>
          </a:prstGeom>
        </p:spPr>
      </p:pic>
      <p:sp>
        <p:nvSpPr>
          <p:cNvPr id="7" name="TextBox 6"/>
          <p:cNvSpPr txBox="1"/>
          <p:nvPr/>
        </p:nvSpPr>
        <p:spPr>
          <a:xfrm>
            <a:off x="4745658" y="4705217"/>
            <a:ext cx="4765784" cy="830997"/>
          </a:xfrm>
          <a:prstGeom prst="rect">
            <a:avLst/>
          </a:prstGeom>
          <a:noFill/>
        </p:spPr>
        <p:txBody>
          <a:bodyPr wrap="square" rtlCol="0">
            <a:spAutoFit/>
          </a:bodyPr>
          <a:lstStyle/>
          <a:p>
            <a:r>
              <a:rPr lang="en-US" sz="1600" dirty="0" smtClean="0">
                <a:solidFill>
                  <a:srgbClr val="91927C"/>
                </a:solidFill>
                <a:latin typeface="Calibri"/>
                <a:cs typeface="Calibri"/>
              </a:rPr>
              <a:t>Sean Philpott</a:t>
            </a:r>
          </a:p>
          <a:p>
            <a:r>
              <a:rPr lang="en-US" sz="1600" dirty="0" smtClean="0">
                <a:solidFill>
                  <a:srgbClr val="91927C"/>
                </a:solidFill>
                <a:latin typeface="Calibri"/>
                <a:cs typeface="Calibri"/>
              </a:rPr>
              <a:t>Senior Director of Enterprise Systems</a:t>
            </a:r>
          </a:p>
          <a:p>
            <a:r>
              <a:rPr lang="en-US" sz="1600" dirty="0" smtClean="0">
                <a:solidFill>
                  <a:srgbClr val="91927C"/>
                </a:solidFill>
                <a:latin typeface="Calibri"/>
                <a:cs typeface="Calibri"/>
              </a:rPr>
              <a:t>Berklee College of Music</a:t>
            </a:r>
            <a:endParaRPr lang="en-US" sz="1600" dirty="0">
              <a:solidFill>
                <a:srgbClr val="91927C"/>
              </a:solidFill>
              <a:latin typeface="Calibri"/>
              <a:cs typeface="Calibri"/>
            </a:endParaRPr>
          </a:p>
        </p:txBody>
      </p:sp>
      <p:pic>
        <p:nvPicPr>
          <p:cNvPr id="10" name="Picture 9" descr="circle_green_lt.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876406" y="1225189"/>
            <a:ext cx="270923" cy="263182"/>
          </a:xfrm>
          <a:prstGeom prst="rect">
            <a:avLst/>
          </a:prstGeom>
        </p:spPr>
      </p:pic>
      <p:pic>
        <p:nvPicPr>
          <p:cNvPr id="11" name="Picture 10" descr="circle_purple.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2473047" y="3818800"/>
            <a:ext cx="378609" cy="367792"/>
          </a:xfrm>
          <a:prstGeom prst="rect">
            <a:avLst/>
          </a:prstGeom>
        </p:spPr>
      </p:pic>
      <p:pic>
        <p:nvPicPr>
          <p:cNvPr id="12" name="Picture 11" descr="circle_rose.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312257" y="278133"/>
            <a:ext cx="517648" cy="517648"/>
          </a:xfrm>
          <a:prstGeom prst="rect">
            <a:avLst/>
          </a:prstGeom>
        </p:spPr>
      </p:pic>
      <p:pic>
        <p:nvPicPr>
          <p:cNvPr id="13" name="Picture 12" descr="circle_green_lt2.pdf"/>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895594" y="1680280"/>
            <a:ext cx="425674" cy="413512"/>
          </a:xfrm>
          <a:prstGeom prst="rect">
            <a:avLst/>
          </a:prstGeom>
        </p:spPr>
      </p:pic>
      <p:pic>
        <p:nvPicPr>
          <p:cNvPr id="15" name="01 The Bear.m4a">
            <a:hlinkClick r:id="" action="ppaction://media"/>
          </p:cNvPr>
          <p:cNvPicPr/>
          <p:nvPr>
            <a:quickTimeFile r:link="rId1"/>
          </p:nvPr>
        </p:nvPicPr>
        <p:blipFill>
          <a:blip r:embed="rId16"/>
          <a:stretch>
            <a:fillRect/>
          </a:stretch>
        </p:blipFill>
        <p:spPr>
          <a:xfrm>
            <a:off x="8331166" y="6408623"/>
            <a:ext cx="1253486" cy="574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95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tan_circle.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874495" y="2471537"/>
            <a:ext cx="457835" cy="457835"/>
          </a:xfrm>
          <a:prstGeom prst="rect">
            <a:avLst/>
          </a:prstGeom>
        </p:spPr>
      </p:pic>
      <p:sp>
        <p:nvSpPr>
          <p:cNvPr id="9" name="TextBox 8"/>
          <p:cNvSpPr txBox="1"/>
          <p:nvPr/>
        </p:nvSpPr>
        <p:spPr>
          <a:xfrm>
            <a:off x="3354288" y="2395829"/>
            <a:ext cx="5536061" cy="1077218"/>
          </a:xfrm>
          <a:prstGeom prst="rect">
            <a:avLst/>
          </a:prstGeom>
          <a:noFill/>
        </p:spPr>
        <p:txBody>
          <a:bodyPr wrap="square" rtlCol="0">
            <a:spAutoFit/>
          </a:bodyPr>
          <a:lstStyle/>
          <a:p>
            <a:r>
              <a:rPr lang="en-US" sz="3200" dirty="0" smtClean="0">
                <a:solidFill>
                  <a:srgbClr val="CADBC6"/>
                </a:solidFill>
                <a:latin typeface="Calibri"/>
                <a:cs typeface="Calibri"/>
              </a:rPr>
              <a:t>Grassroots Approach to</a:t>
            </a:r>
          </a:p>
          <a:p>
            <a:r>
              <a:rPr lang="en-US" sz="3200" dirty="0" smtClean="0">
                <a:solidFill>
                  <a:srgbClr val="CADBC6"/>
                </a:solidFill>
                <a:latin typeface="Calibri"/>
                <a:cs typeface="Calibri"/>
              </a:rPr>
              <a:t>    Project Portfolio Management</a:t>
            </a:r>
            <a:endParaRPr lang="en-US" sz="3200" dirty="0">
              <a:solidFill>
                <a:srgbClr val="CADBC6"/>
              </a:solidFill>
              <a:latin typeface="Calibri"/>
              <a:cs typeface="Calibri"/>
            </a:endParaRPr>
          </a:p>
        </p:txBody>
      </p:sp>
      <p:pic>
        <p:nvPicPr>
          <p:cNvPr id="6" name="Picture 5" descr="circle_olive_grey.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75623" y="4794338"/>
            <a:ext cx="189044" cy="183642"/>
          </a:xfrm>
          <a:prstGeom prst="rect">
            <a:avLst/>
          </a:prstGeom>
        </p:spPr>
      </p:pic>
      <p:sp>
        <p:nvSpPr>
          <p:cNvPr id="7" name="TextBox 6"/>
          <p:cNvSpPr txBox="1"/>
          <p:nvPr/>
        </p:nvSpPr>
        <p:spPr>
          <a:xfrm>
            <a:off x="4745658" y="4705217"/>
            <a:ext cx="4765784" cy="830997"/>
          </a:xfrm>
          <a:prstGeom prst="rect">
            <a:avLst/>
          </a:prstGeom>
          <a:noFill/>
        </p:spPr>
        <p:txBody>
          <a:bodyPr wrap="square" rtlCol="0">
            <a:spAutoFit/>
          </a:bodyPr>
          <a:lstStyle/>
          <a:p>
            <a:r>
              <a:rPr lang="en-US" sz="1600" dirty="0" smtClean="0">
                <a:solidFill>
                  <a:srgbClr val="91927C"/>
                </a:solidFill>
                <a:latin typeface="Calibri"/>
                <a:cs typeface="Calibri"/>
              </a:rPr>
              <a:t>Sean Philpott</a:t>
            </a:r>
          </a:p>
          <a:p>
            <a:r>
              <a:rPr lang="en-US" sz="1600" dirty="0" smtClean="0">
                <a:solidFill>
                  <a:srgbClr val="91927C"/>
                </a:solidFill>
                <a:latin typeface="Calibri"/>
                <a:cs typeface="Calibri"/>
              </a:rPr>
              <a:t>Senior Director of Enterprise Systems</a:t>
            </a:r>
          </a:p>
          <a:p>
            <a:r>
              <a:rPr lang="en-US" sz="1600" dirty="0" smtClean="0">
                <a:solidFill>
                  <a:srgbClr val="91927C"/>
                </a:solidFill>
                <a:latin typeface="Calibri"/>
                <a:cs typeface="Calibri"/>
              </a:rPr>
              <a:t>Berklee College of Music</a:t>
            </a:r>
            <a:endParaRPr lang="en-US" sz="1600" dirty="0">
              <a:solidFill>
                <a:srgbClr val="91927C"/>
              </a:solidFill>
              <a:latin typeface="Calibri"/>
              <a:cs typeface="Calibri"/>
            </a:endParaRPr>
          </a:p>
        </p:txBody>
      </p:sp>
      <p:pic>
        <p:nvPicPr>
          <p:cNvPr id="10" name="Picture 9" descr="circle_green_lt.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5876406" y="1225189"/>
            <a:ext cx="270923" cy="263182"/>
          </a:xfrm>
          <a:prstGeom prst="rect">
            <a:avLst/>
          </a:prstGeom>
        </p:spPr>
      </p:pic>
      <p:pic>
        <p:nvPicPr>
          <p:cNvPr id="11" name="Picture 10" descr="circle_purple.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2473047" y="3818800"/>
            <a:ext cx="378609" cy="367792"/>
          </a:xfrm>
          <a:prstGeom prst="rect">
            <a:avLst/>
          </a:prstGeom>
        </p:spPr>
      </p:pic>
      <p:pic>
        <p:nvPicPr>
          <p:cNvPr id="12" name="Picture 11" descr="circle_rose.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312257" y="278133"/>
            <a:ext cx="517648" cy="517648"/>
          </a:xfrm>
          <a:prstGeom prst="rect">
            <a:avLst/>
          </a:prstGeom>
        </p:spPr>
      </p:pic>
      <p:pic>
        <p:nvPicPr>
          <p:cNvPr id="13" name="Picture 12" descr="circle_green_lt2.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895594" y="1680280"/>
            <a:ext cx="425674" cy="413512"/>
          </a:xfrm>
          <a:prstGeom prst="rect">
            <a:avLst/>
          </a:prstGeom>
        </p:spPr>
      </p:pic>
      <p:pic>
        <p:nvPicPr>
          <p:cNvPr id="14" name="Picture 13" descr="photo.JPG"/>
          <p:cNvPicPr>
            <a:picLocks noChangeAspect="1"/>
          </p:cNvPicPr>
          <p:nvPr/>
        </p:nvPicPr>
        <p:blipFill>
          <a:blip r:embed="rId15"/>
          <a:stretch>
            <a:fillRect/>
          </a:stretch>
        </p:blipFill>
        <p:spPr>
          <a:xfrm>
            <a:off x="-86840" y="-67063"/>
            <a:ext cx="9362732" cy="7003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7" grpId="0"/>
      <p:bldP spid="7" grpId="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tan_circle.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874495" y="2471537"/>
            <a:ext cx="457835" cy="457835"/>
          </a:xfrm>
          <a:prstGeom prst="rect">
            <a:avLst/>
          </a:prstGeom>
        </p:spPr>
      </p:pic>
      <p:sp>
        <p:nvSpPr>
          <p:cNvPr id="7" name="TextBox 6"/>
          <p:cNvSpPr txBox="1"/>
          <p:nvPr/>
        </p:nvSpPr>
        <p:spPr>
          <a:xfrm>
            <a:off x="3376184" y="2352033"/>
            <a:ext cx="5536061" cy="584776"/>
          </a:xfrm>
          <a:prstGeom prst="rect">
            <a:avLst/>
          </a:prstGeom>
          <a:noFill/>
        </p:spPr>
        <p:txBody>
          <a:bodyPr wrap="square" rtlCol="0">
            <a:spAutoFit/>
          </a:bodyPr>
          <a:lstStyle/>
          <a:p>
            <a:r>
              <a:rPr lang="en-US" sz="3200" dirty="0" smtClean="0">
                <a:solidFill>
                  <a:srgbClr val="CADBC6"/>
                </a:solidFill>
                <a:latin typeface="Calibri"/>
                <a:cs typeface="Calibri"/>
              </a:rPr>
              <a:t>grassroots</a:t>
            </a:r>
            <a:endParaRPr lang="en-US" sz="3200" dirty="0">
              <a:solidFill>
                <a:srgbClr val="CADBC6"/>
              </a:solidFill>
              <a:latin typeface="Calibri"/>
              <a:cs typeface="Calibri"/>
            </a:endParaRPr>
          </a:p>
        </p:txBody>
      </p:sp>
      <p:pic>
        <p:nvPicPr>
          <p:cNvPr id="8" name="Picture 7" descr="circle_olive_grey.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75623" y="4794338"/>
            <a:ext cx="189044" cy="183642"/>
          </a:xfrm>
          <a:prstGeom prst="rect">
            <a:avLst/>
          </a:prstGeom>
        </p:spPr>
      </p:pic>
      <p:sp>
        <p:nvSpPr>
          <p:cNvPr id="10" name="TextBox 9"/>
          <p:cNvSpPr txBox="1"/>
          <p:nvPr/>
        </p:nvSpPr>
        <p:spPr>
          <a:xfrm>
            <a:off x="4745658" y="4705217"/>
            <a:ext cx="4765784" cy="338554"/>
          </a:xfrm>
          <a:prstGeom prst="rect">
            <a:avLst/>
          </a:prstGeom>
          <a:noFill/>
        </p:spPr>
        <p:txBody>
          <a:bodyPr wrap="square" rtlCol="0">
            <a:spAutoFit/>
          </a:bodyPr>
          <a:lstStyle/>
          <a:p>
            <a:r>
              <a:rPr lang="en-US" sz="1600" dirty="0" smtClean="0">
                <a:solidFill>
                  <a:srgbClr val="91927C"/>
                </a:solidFill>
                <a:latin typeface="Calibri"/>
                <a:cs typeface="Calibri"/>
              </a:rPr>
              <a:t>Q&amp;A</a:t>
            </a:r>
            <a:endParaRPr lang="en-US" sz="1600" dirty="0">
              <a:solidFill>
                <a:srgbClr val="91927C"/>
              </a:solidFill>
              <a:latin typeface="Calibri"/>
              <a:cs typeface="Calibri"/>
            </a:endParaRPr>
          </a:p>
        </p:txBody>
      </p:sp>
      <p:pic>
        <p:nvPicPr>
          <p:cNvPr id="11" name="Picture 10" descr="circle_green_lt.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5876406" y="1225189"/>
            <a:ext cx="270923" cy="263182"/>
          </a:xfrm>
          <a:prstGeom prst="rect">
            <a:avLst/>
          </a:prstGeom>
        </p:spPr>
      </p:pic>
      <p:pic>
        <p:nvPicPr>
          <p:cNvPr id="12" name="Picture 11" descr="circle_purple.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2473047" y="3818800"/>
            <a:ext cx="378609" cy="367792"/>
          </a:xfrm>
          <a:prstGeom prst="rect">
            <a:avLst/>
          </a:prstGeom>
        </p:spPr>
      </p:pic>
      <p:pic>
        <p:nvPicPr>
          <p:cNvPr id="13" name="Picture 12" descr="circle_rose.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312257" y="278133"/>
            <a:ext cx="517648" cy="517648"/>
          </a:xfrm>
          <a:prstGeom prst="rect">
            <a:avLst/>
          </a:prstGeom>
        </p:spPr>
      </p:pic>
      <p:sp>
        <p:nvSpPr>
          <p:cNvPr id="14" name="TextBox 13"/>
          <p:cNvSpPr txBox="1"/>
          <p:nvPr/>
        </p:nvSpPr>
        <p:spPr>
          <a:xfrm>
            <a:off x="6116428" y="1159495"/>
            <a:ext cx="4765784" cy="369332"/>
          </a:xfrm>
          <a:prstGeom prst="rect">
            <a:avLst/>
          </a:prstGeom>
          <a:noFill/>
        </p:spPr>
        <p:txBody>
          <a:bodyPr wrap="square" rtlCol="0">
            <a:spAutoFit/>
          </a:bodyPr>
          <a:lstStyle/>
          <a:p>
            <a:r>
              <a:rPr lang="en-US" dirty="0" smtClean="0">
                <a:solidFill>
                  <a:srgbClr val="C9F095"/>
                </a:solidFill>
                <a:latin typeface="Calibri"/>
                <a:cs typeface="Calibri"/>
              </a:rPr>
              <a:t>portfolio management</a:t>
            </a:r>
            <a:endParaRPr lang="en-US" dirty="0">
              <a:solidFill>
                <a:srgbClr val="C9F095"/>
              </a:solidFill>
              <a:latin typeface="Calibri"/>
              <a:cs typeface="Calibri"/>
            </a:endParaRPr>
          </a:p>
        </p:txBody>
      </p:sp>
      <p:sp>
        <p:nvSpPr>
          <p:cNvPr id="15" name="TextBox 14"/>
          <p:cNvSpPr txBox="1"/>
          <p:nvPr/>
        </p:nvSpPr>
        <p:spPr>
          <a:xfrm>
            <a:off x="2830703" y="3716650"/>
            <a:ext cx="4765784" cy="492443"/>
          </a:xfrm>
          <a:prstGeom prst="rect">
            <a:avLst/>
          </a:prstGeom>
          <a:noFill/>
        </p:spPr>
        <p:txBody>
          <a:bodyPr wrap="square" rtlCol="0">
            <a:spAutoFit/>
          </a:bodyPr>
          <a:lstStyle/>
          <a:p>
            <a:r>
              <a:rPr lang="en-US" sz="2600" dirty="0" smtClean="0">
                <a:solidFill>
                  <a:srgbClr val="9825EF"/>
                </a:solidFill>
                <a:latin typeface="Calibri"/>
                <a:cs typeface="Calibri"/>
              </a:rPr>
              <a:t>results</a:t>
            </a:r>
            <a:endParaRPr lang="en-US" sz="2600" dirty="0">
              <a:solidFill>
                <a:srgbClr val="9825EF"/>
              </a:solidFill>
              <a:latin typeface="Calibri"/>
              <a:cs typeface="Calibri"/>
            </a:endParaRPr>
          </a:p>
        </p:txBody>
      </p:sp>
      <p:pic>
        <p:nvPicPr>
          <p:cNvPr id="16" name="Picture 15" descr="circle_green_lt2.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895594" y="1680280"/>
            <a:ext cx="425674" cy="413512"/>
          </a:xfrm>
          <a:prstGeom prst="rect">
            <a:avLst/>
          </a:prstGeom>
        </p:spPr>
      </p:pic>
      <p:sp>
        <p:nvSpPr>
          <p:cNvPr id="17" name="TextBox 16"/>
          <p:cNvSpPr txBox="1"/>
          <p:nvPr/>
        </p:nvSpPr>
        <p:spPr>
          <a:xfrm>
            <a:off x="1304909" y="1548674"/>
            <a:ext cx="4765784" cy="553998"/>
          </a:xfrm>
          <a:prstGeom prst="rect">
            <a:avLst/>
          </a:prstGeom>
          <a:noFill/>
        </p:spPr>
        <p:txBody>
          <a:bodyPr wrap="square" rtlCol="0">
            <a:spAutoFit/>
          </a:bodyPr>
          <a:lstStyle/>
          <a:p>
            <a:r>
              <a:rPr lang="en-US" sz="3000" dirty="0" smtClean="0">
                <a:solidFill>
                  <a:srgbClr val="A6DFAA"/>
                </a:solidFill>
                <a:latin typeface="Calibri"/>
                <a:cs typeface="Calibri"/>
              </a:rPr>
              <a:t>process</a:t>
            </a:r>
            <a:endParaRPr lang="en-US" sz="3000" dirty="0">
              <a:solidFill>
                <a:srgbClr val="A6DFAA"/>
              </a:solidFill>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5" grpId="0"/>
      <p:bldP spid="17"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516181" y="1359003"/>
            <a:ext cx="4391055" cy="2862322"/>
          </a:xfrm>
          <a:prstGeom prst="rect">
            <a:avLst/>
          </a:prstGeom>
          <a:noFill/>
        </p:spPr>
        <p:txBody>
          <a:bodyPr wrap="square" rtlCol="0">
            <a:spAutoFit/>
          </a:bodyPr>
          <a:lstStyle/>
          <a:p>
            <a:r>
              <a:rPr lang="en-US" sz="3600" i="1" dirty="0" smtClean="0">
                <a:solidFill>
                  <a:srgbClr val="D1E4E0"/>
                </a:solidFill>
              </a:rPr>
              <a:t>“This party has come from the grass roots. It has grown from the soil of people's hard necessities." </a:t>
            </a:r>
          </a:p>
        </p:txBody>
      </p:sp>
      <p:pic>
        <p:nvPicPr>
          <p:cNvPr id="6" name="Picture 5" descr="beveridge.JPG"/>
          <p:cNvPicPr>
            <a:picLocks noChangeAspect="1"/>
          </p:cNvPicPr>
          <p:nvPr/>
        </p:nvPicPr>
        <p:blipFill>
          <a:blip r:embed="rId4"/>
          <a:stretch>
            <a:fillRect/>
          </a:stretch>
        </p:blipFill>
        <p:spPr>
          <a:xfrm>
            <a:off x="385172" y="932418"/>
            <a:ext cx="3735140" cy="4999717"/>
          </a:xfrm>
          <a:prstGeom prst="rect">
            <a:avLst/>
          </a:prstGeom>
        </p:spPr>
      </p:pic>
      <p:sp>
        <p:nvSpPr>
          <p:cNvPr id="7" name="TextBox 6"/>
          <p:cNvSpPr txBox="1"/>
          <p:nvPr/>
        </p:nvSpPr>
        <p:spPr>
          <a:xfrm>
            <a:off x="4387037" y="4754246"/>
            <a:ext cx="4563247" cy="1200328"/>
          </a:xfrm>
          <a:prstGeom prst="rect">
            <a:avLst/>
          </a:prstGeom>
          <a:noFill/>
        </p:spPr>
        <p:txBody>
          <a:bodyPr wrap="square" rtlCol="0">
            <a:spAutoFit/>
          </a:bodyPr>
          <a:lstStyle/>
          <a:p>
            <a:pPr algn="r"/>
            <a:r>
              <a:rPr lang="en-US" sz="2400" dirty="0" smtClean="0">
                <a:solidFill>
                  <a:srgbClr val="799369"/>
                </a:solidFill>
              </a:rPr>
              <a:t>Albert J. </a:t>
            </a:r>
            <a:r>
              <a:rPr lang="en-US" sz="2400" dirty="0" err="1" smtClean="0">
                <a:solidFill>
                  <a:srgbClr val="799369"/>
                </a:solidFill>
              </a:rPr>
              <a:t>Beveridge</a:t>
            </a:r>
            <a:endParaRPr lang="en-US" sz="2400" dirty="0" smtClean="0">
              <a:solidFill>
                <a:srgbClr val="799369"/>
              </a:solidFill>
            </a:endParaRPr>
          </a:p>
          <a:p>
            <a:pPr algn="r"/>
            <a:r>
              <a:rPr lang="en-US" sz="2400" dirty="0" smtClean="0">
                <a:solidFill>
                  <a:srgbClr val="799369"/>
                </a:solidFill>
              </a:rPr>
              <a:t>US Senator, Historian, Author</a:t>
            </a:r>
          </a:p>
          <a:p>
            <a:pPr algn="r"/>
            <a:r>
              <a:rPr lang="en-US" sz="2400" dirty="0" smtClean="0">
                <a:solidFill>
                  <a:srgbClr val="799369"/>
                </a:solidFill>
              </a:rPr>
              <a:t>1862-1927</a:t>
            </a:r>
          </a:p>
        </p:txBody>
      </p:sp>
      <p:pic>
        <p:nvPicPr>
          <p:cNvPr id="8" name="Picture 7"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169121" y="1406555"/>
            <a:ext cx="6970307" cy="4031873"/>
          </a:xfrm>
          <a:prstGeom prst="rect">
            <a:avLst/>
          </a:prstGeom>
          <a:noFill/>
        </p:spPr>
        <p:txBody>
          <a:bodyPr wrap="square" rtlCol="0">
            <a:spAutoFit/>
          </a:bodyPr>
          <a:lstStyle/>
          <a:p>
            <a:r>
              <a:rPr lang="en-US" sz="3200" dirty="0" smtClean="0">
                <a:solidFill>
                  <a:srgbClr val="CADBC6"/>
                </a:solidFill>
              </a:rPr>
              <a:t>Grassroots efforts are:</a:t>
            </a:r>
          </a:p>
          <a:p>
            <a:endParaRPr lang="en-US" sz="3200" dirty="0" smtClean="0">
              <a:solidFill>
                <a:srgbClr val="CADBC6"/>
              </a:solidFill>
            </a:endParaRPr>
          </a:p>
          <a:p>
            <a:pPr>
              <a:buSzPct val="100000"/>
              <a:buBlip>
                <a:blip r:embed="rId4"/>
              </a:buBlip>
            </a:pPr>
            <a:r>
              <a:rPr lang="en-US" sz="3200" dirty="0" smtClean="0">
                <a:solidFill>
                  <a:srgbClr val="CADBC6"/>
                </a:solidFill>
              </a:rPr>
              <a:t>  Goal oriented</a:t>
            </a:r>
          </a:p>
          <a:p>
            <a:pPr>
              <a:buSzPct val="100000"/>
              <a:buBlip>
                <a:blip r:embed="rId4"/>
              </a:buBlip>
            </a:pPr>
            <a:r>
              <a:rPr lang="en-US" sz="3200" dirty="0" smtClean="0">
                <a:solidFill>
                  <a:srgbClr val="CADBC6"/>
                </a:solidFill>
              </a:rPr>
              <a:t>  People driven</a:t>
            </a:r>
          </a:p>
          <a:p>
            <a:pPr>
              <a:buSzPct val="100000"/>
              <a:buBlip>
                <a:blip r:embed="rId4"/>
              </a:buBlip>
            </a:pPr>
            <a:r>
              <a:rPr lang="en-US" sz="3200" dirty="0" smtClean="0">
                <a:solidFill>
                  <a:srgbClr val="CADBC6"/>
                </a:solidFill>
              </a:rPr>
              <a:t>  Low cost</a:t>
            </a:r>
          </a:p>
          <a:p>
            <a:pPr>
              <a:buSzPct val="100000"/>
              <a:buBlip>
                <a:blip r:embed="rId4"/>
              </a:buBlip>
            </a:pPr>
            <a:r>
              <a:rPr lang="en-US" sz="3200" dirty="0" smtClean="0">
                <a:solidFill>
                  <a:srgbClr val="CADBC6"/>
                </a:solidFill>
              </a:rPr>
              <a:t>  Comprised of many small actions</a:t>
            </a:r>
          </a:p>
          <a:p>
            <a:pPr>
              <a:buSzPct val="100000"/>
              <a:buBlip>
                <a:blip r:embed="rId4"/>
              </a:buBlip>
            </a:pPr>
            <a:r>
              <a:rPr lang="en-US" sz="3200" dirty="0" smtClean="0">
                <a:solidFill>
                  <a:srgbClr val="CADBC6"/>
                </a:solidFill>
              </a:rPr>
              <a:t>  Easy to engage in</a:t>
            </a:r>
          </a:p>
          <a:p>
            <a:pPr>
              <a:buSzPct val="100000"/>
              <a:buBlip>
                <a:blip r:embed="rId4"/>
              </a:buBlip>
            </a:pPr>
            <a:r>
              <a:rPr lang="en-US" sz="3200" dirty="0" smtClean="0">
                <a:solidFill>
                  <a:srgbClr val="CADBC6"/>
                </a:solidFill>
              </a:rPr>
              <a:t>  Inclusive</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fade">
                                      <p:cBhvr>
                                        <p:cTn id="11" dur="1000"/>
                                        <p:tgtEl>
                                          <p:spTgt spid="9">
                                            <p:txEl>
                                              <p:pRg st="3" end="3"/>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1000"/>
                                        <p:tgtEl>
                                          <p:spTgt spid="9">
                                            <p:txEl>
                                              <p:pRg st="4" end="4"/>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1000"/>
                                        <p:tgtEl>
                                          <p:spTgt spid="9">
                                            <p:txEl>
                                              <p:pRg st="5" end="5"/>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fade">
                                      <p:cBhvr>
                                        <p:cTn id="23" dur="1000"/>
                                        <p:tgtEl>
                                          <p:spTgt spid="9">
                                            <p:txEl>
                                              <p:pRg st="6" end="6"/>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fade">
                                      <p:cBhvr>
                                        <p:cTn id="27" dur="1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169121" y="1406555"/>
            <a:ext cx="6970307" cy="4031873"/>
          </a:xfrm>
          <a:prstGeom prst="rect">
            <a:avLst/>
          </a:prstGeom>
          <a:noFill/>
        </p:spPr>
        <p:txBody>
          <a:bodyPr wrap="square" rtlCol="0">
            <a:spAutoFit/>
          </a:bodyPr>
          <a:lstStyle/>
          <a:p>
            <a:r>
              <a:rPr lang="en-US" sz="3200" dirty="0" smtClean="0">
                <a:solidFill>
                  <a:srgbClr val="CADBC6"/>
                </a:solidFill>
              </a:rPr>
              <a:t>Experiment:</a:t>
            </a:r>
          </a:p>
          <a:p>
            <a:endParaRPr lang="en-US" sz="3200" dirty="0" smtClean="0">
              <a:solidFill>
                <a:srgbClr val="CADBC6"/>
              </a:solidFill>
            </a:endParaRPr>
          </a:p>
          <a:p>
            <a:pPr>
              <a:buSzPct val="100000"/>
              <a:buBlip>
                <a:blip r:embed="rId4"/>
              </a:buBlip>
            </a:pPr>
            <a:r>
              <a:rPr lang="en-US" sz="3200" dirty="0" smtClean="0">
                <a:solidFill>
                  <a:srgbClr val="CADBC6"/>
                </a:solidFill>
              </a:rPr>
              <a:t>  Goal</a:t>
            </a:r>
          </a:p>
          <a:p>
            <a:pPr>
              <a:buSzPct val="100000"/>
              <a:buBlip>
                <a:blip r:embed="rId4"/>
              </a:buBlip>
            </a:pPr>
            <a:r>
              <a:rPr lang="en-US" sz="3200" dirty="0" smtClean="0">
                <a:solidFill>
                  <a:srgbClr val="CADBC6"/>
                </a:solidFill>
              </a:rPr>
              <a:t>  People</a:t>
            </a:r>
          </a:p>
          <a:p>
            <a:pPr>
              <a:buSzPct val="100000"/>
              <a:buBlip>
                <a:blip r:embed="rId4"/>
              </a:buBlip>
            </a:pPr>
            <a:r>
              <a:rPr lang="en-US" sz="3200" dirty="0" smtClean="0">
                <a:solidFill>
                  <a:srgbClr val="CADBC6"/>
                </a:solidFill>
              </a:rPr>
              <a:t>  Cost</a:t>
            </a:r>
          </a:p>
          <a:p>
            <a:pPr>
              <a:buSzPct val="100000"/>
              <a:buBlip>
                <a:blip r:embed="rId4"/>
              </a:buBlip>
            </a:pPr>
            <a:r>
              <a:rPr lang="en-US" sz="3200" dirty="0" smtClean="0">
                <a:solidFill>
                  <a:srgbClr val="CADBC6"/>
                </a:solidFill>
              </a:rPr>
              <a:t>  Actions</a:t>
            </a:r>
          </a:p>
          <a:p>
            <a:pPr>
              <a:buSzPct val="100000"/>
              <a:buBlip>
                <a:blip r:embed="rId4"/>
              </a:buBlip>
            </a:pPr>
            <a:r>
              <a:rPr lang="en-US" sz="3200" dirty="0" smtClean="0">
                <a:solidFill>
                  <a:srgbClr val="CADBC6"/>
                </a:solidFill>
              </a:rPr>
              <a:t>  Easy</a:t>
            </a:r>
          </a:p>
          <a:p>
            <a:pPr>
              <a:buSzPct val="100000"/>
              <a:buBlip>
                <a:blip r:embed="rId4"/>
              </a:buBlip>
            </a:pPr>
            <a:r>
              <a:rPr lang="en-US" sz="3200" dirty="0" smtClean="0">
                <a:solidFill>
                  <a:srgbClr val="CADBC6"/>
                </a:solidFill>
              </a:rPr>
              <a:t>  Inclusive</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sp>
        <p:nvSpPr>
          <p:cNvPr id="8" name="TextBox 7"/>
          <p:cNvSpPr txBox="1"/>
          <p:nvPr/>
        </p:nvSpPr>
        <p:spPr>
          <a:xfrm>
            <a:off x="1174178" y="1406555"/>
            <a:ext cx="6970307" cy="4031873"/>
          </a:xfrm>
          <a:prstGeom prst="rect">
            <a:avLst/>
          </a:prstGeom>
          <a:noFill/>
        </p:spPr>
        <p:txBody>
          <a:bodyPr wrap="square" rtlCol="0">
            <a:spAutoFit/>
          </a:bodyPr>
          <a:lstStyle/>
          <a:p>
            <a:r>
              <a:rPr lang="en-US" sz="3200" dirty="0" smtClean="0">
                <a:solidFill>
                  <a:srgbClr val="CADBC6"/>
                </a:solidFill>
              </a:rPr>
              <a:t>Experiment:</a:t>
            </a:r>
          </a:p>
          <a:p>
            <a:endParaRPr lang="en-US" sz="3200" dirty="0" smtClean="0">
              <a:solidFill>
                <a:srgbClr val="CADBC6"/>
              </a:solidFill>
            </a:endParaRPr>
          </a:p>
          <a:p>
            <a:pPr>
              <a:buSzPct val="100000"/>
              <a:buBlip>
                <a:blip r:embed="rId4"/>
              </a:buBlip>
            </a:pPr>
            <a:r>
              <a:rPr lang="en-US" sz="3200" dirty="0" smtClean="0">
                <a:solidFill>
                  <a:srgbClr val="CADBC6"/>
                </a:solidFill>
              </a:rPr>
              <a:t>  Goal </a:t>
            </a:r>
            <a:r>
              <a:rPr lang="en-US" sz="3200" dirty="0" smtClean="0">
                <a:solidFill>
                  <a:srgbClr val="C3E66F"/>
                </a:solidFill>
              </a:rPr>
              <a:t>- content</a:t>
            </a:r>
          </a:p>
          <a:p>
            <a:pPr>
              <a:buSzPct val="100000"/>
              <a:buBlip>
                <a:blip r:embed="rId4"/>
              </a:buBlip>
            </a:pPr>
            <a:r>
              <a:rPr lang="en-US" sz="3200" dirty="0" smtClean="0">
                <a:solidFill>
                  <a:srgbClr val="CADBC6"/>
                </a:solidFill>
              </a:rPr>
              <a:t>  People </a:t>
            </a:r>
            <a:r>
              <a:rPr lang="en-US" sz="3200" dirty="0" smtClean="0">
                <a:solidFill>
                  <a:srgbClr val="C3E66F"/>
                </a:solidFill>
              </a:rPr>
              <a:t>– contacts, attendees</a:t>
            </a:r>
          </a:p>
          <a:p>
            <a:pPr>
              <a:buSzPct val="100000"/>
              <a:buBlip>
                <a:blip r:embed="rId4"/>
              </a:buBlip>
            </a:pPr>
            <a:r>
              <a:rPr lang="en-US" sz="3200" dirty="0" smtClean="0">
                <a:solidFill>
                  <a:srgbClr val="CADBC6"/>
                </a:solidFill>
              </a:rPr>
              <a:t>  Cost </a:t>
            </a:r>
            <a:r>
              <a:rPr lang="en-US" sz="3200" dirty="0" smtClean="0">
                <a:solidFill>
                  <a:srgbClr val="C3E66F"/>
                </a:solidFill>
              </a:rPr>
              <a:t>- available resources</a:t>
            </a:r>
          </a:p>
          <a:p>
            <a:pPr>
              <a:buSzPct val="100000"/>
              <a:buBlip>
                <a:blip r:embed="rId4"/>
              </a:buBlip>
            </a:pPr>
            <a:r>
              <a:rPr lang="en-US" sz="3200" dirty="0" smtClean="0">
                <a:solidFill>
                  <a:srgbClr val="CADBC6"/>
                </a:solidFill>
              </a:rPr>
              <a:t>  Actions </a:t>
            </a:r>
            <a:r>
              <a:rPr lang="en-US" sz="3200" dirty="0" smtClean="0">
                <a:solidFill>
                  <a:srgbClr val="C3E66F"/>
                </a:solidFill>
              </a:rPr>
              <a:t>- survey, emails, postings</a:t>
            </a:r>
          </a:p>
          <a:p>
            <a:pPr>
              <a:buSzPct val="100000"/>
              <a:buBlip>
                <a:blip r:embed="rId4"/>
              </a:buBlip>
            </a:pPr>
            <a:r>
              <a:rPr lang="en-US" sz="3200" dirty="0" smtClean="0">
                <a:solidFill>
                  <a:srgbClr val="CADBC6"/>
                </a:solidFill>
              </a:rPr>
              <a:t>  Easy </a:t>
            </a:r>
            <a:r>
              <a:rPr lang="en-US" sz="3200" dirty="0" smtClean="0">
                <a:solidFill>
                  <a:srgbClr val="C3E66F"/>
                </a:solidFill>
              </a:rPr>
              <a:t>-</a:t>
            </a:r>
            <a:r>
              <a:rPr lang="en-US" sz="3200" dirty="0" smtClean="0">
                <a:solidFill>
                  <a:srgbClr val="C3E66F"/>
                </a:solidFill>
              </a:rPr>
              <a:t> 2 </a:t>
            </a:r>
            <a:r>
              <a:rPr lang="en-US" sz="3200" dirty="0" smtClean="0">
                <a:solidFill>
                  <a:srgbClr val="C3E66F"/>
                </a:solidFill>
              </a:rPr>
              <a:t>questions</a:t>
            </a:r>
          </a:p>
          <a:p>
            <a:pPr>
              <a:buSzPct val="100000"/>
              <a:buBlip>
                <a:blip r:embed="rId4"/>
              </a:buBlip>
            </a:pPr>
            <a:r>
              <a:rPr lang="en-US" sz="3200" dirty="0" smtClean="0">
                <a:solidFill>
                  <a:srgbClr val="CADBC6"/>
                </a:solidFill>
              </a:rPr>
              <a:t>  Inclusive </a:t>
            </a:r>
            <a:r>
              <a:rPr lang="en-US" sz="3200" dirty="0" smtClean="0">
                <a:solidFill>
                  <a:srgbClr val="C3E66F"/>
                </a:solidFill>
              </a:rPr>
              <a:t>- share results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Effect transition="in" filter="fade">
                                      <p:cBhvr>
                                        <p:cTn id="11" dur="1000"/>
                                        <p:tgtEl>
                                          <p:spTgt spid="8">
                                            <p:txEl>
                                              <p:pRg st="3" end="3"/>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1000"/>
                                        <p:tgtEl>
                                          <p:spTgt spid="8">
                                            <p:txEl>
                                              <p:pRg st="4" end="4"/>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1000"/>
                                        <p:tgtEl>
                                          <p:spTgt spid="8">
                                            <p:txEl>
                                              <p:pRg st="5" end="5"/>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1000"/>
                                        <p:tgtEl>
                                          <p:spTgt spid="8">
                                            <p:txEl>
                                              <p:pRg st="6" end="6"/>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1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169121" y="1406555"/>
            <a:ext cx="6970307" cy="4031873"/>
          </a:xfrm>
          <a:prstGeom prst="rect">
            <a:avLst/>
          </a:prstGeom>
          <a:noFill/>
        </p:spPr>
        <p:txBody>
          <a:bodyPr wrap="square" rtlCol="0">
            <a:spAutoFit/>
          </a:bodyPr>
          <a:lstStyle/>
          <a:p>
            <a:r>
              <a:rPr lang="en-US" sz="3200" dirty="0" smtClean="0">
                <a:solidFill>
                  <a:srgbClr val="CADBC6"/>
                </a:solidFill>
              </a:rPr>
              <a:t>Results?</a:t>
            </a:r>
          </a:p>
          <a:p>
            <a:endParaRPr lang="en-US" sz="3200" dirty="0" smtClean="0">
              <a:solidFill>
                <a:srgbClr val="CADBC6"/>
              </a:solidFill>
            </a:endParaRPr>
          </a:p>
          <a:p>
            <a:pPr>
              <a:buSzPct val="100000"/>
            </a:pPr>
            <a:endParaRPr lang="en-US" sz="3200" dirty="0" smtClean="0">
              <a:solidFill>
                <a:srgbClr val="CADBC6"/>
              </a:solidFill>
            </a:endParaRPr>
          </a:p>
          <a:p>
            <a:pPr>
              <a:buSzPct val="100000"/>
            </a:pPr>
            <a:endParaRPr lang="en-US" sz="3200" dirty="0" smtClean="0">
              <a:solidFill>
                <a:srgbClr val="CADBC6"/>
              </a:solidFill>
            </a:endParaRPr>
          </a:p>
          <a:p>
            <a:pPr>
              <a:buSzPct val="100000"/>
            </a:pPr>
            <a:endParaRPr lang="en-US" sz="3200" dirty="0" smtClean="0">
              <a:solidFill>
                <a:srgbClr val="CADBC6"/>
              </a:solidFill>
            </a:endParaRPr>
          </a:p>
          <a:p>
            <a:pPr>
              <a:buSzPct val="100000"/>
              <a:buBlip>
                <a:blip r:embed="rId4"/>
              </a:buBlip>
            </a:pPr>
            <a:r>
              <a:rPr lang="en-US" sz="3200" dirty="0" smtClean="0">
                <a:solidFill>
                  <a:srgbClr val="CADBC6"/>
                </a:solidFill>
              </a:rPr>
              <a:t>  direct contact</a:t>
            </a:r>
          </a:p>
          <a:p>
            <a:pPr>
              <a:buSzPct val="100000"/>
              <a:buBlip>
                <a:blip r:embed="rId4"/>
              </a:buBlip>
            </a:pPr>
            <a:r>
              <a:rPr lang="en-US" sz="3200" dirty="0" smtClean="0">
                <a:solidFill>
                  <a:srgbClr val="CADBC6"/>
                </a:solidFill>
              </a:rPr>
              <a:t>  volunteer effort</a:t>
            </a:r>
          </a:p>
          <a:p>
            <a:pPr>
              <a:buSzPct val="100000"/>
              <a:buBlip>
                <a:blip r:embed="rId4"/>
              </a:buBlip>
            </a:pPr>
            <a:r>
              <a:rPr lang="en-US" sz="3200" dirty="0" smtClean="0">
                <a:solidFill>
                  <a:srgbClr val="CADBC6"/>
                </a:solidFill>
              </a:rPr>
              <a:t>  140% ROI</a:t>
            </a:r>
          </a:p>
        </p:txBody>
      </p:sp>
      <p:pic>
        <p:nvPicPr>
          <p:cNvPr id="6" name="Picture 5" descr="circle_ros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12257" y="278133"/>
            <a:ext cx="517648" cy="517648"/>
          </a:xfrm>
          <a:prstGeom prst="rect">
            <a:avLst/>
          </a:prstGeom>
        </p:spPr>
      </p:pic>
      <p:pic>
        <p:nvPicPr>
          <p:cNvPr id="8" name="Picture 7" descr="betts_email.tiff"/>
          <p:cNvPicPr>
            <a:picLocks noChangeAspect="1"/>
          </p:cNvPicPr>
          <p:nvPr/>
        </p:nvPicPr>
        <p:blipFill>
          <a:blip r:embed="rId7"/>
          <a:stretch>
            <a:fillRect/>
          </a:stretch>
        </p:blipFill>
        <p:spPr>
          <a:xfrm>
            <a:off x="3208192" y="1720316"/>
            <a:ext cx="5069221" cy="1939998"/>
          </a:xfrm>
          <a:prstGeom prst="rect">
            <a:avLst/>
          </a:prstGeom>
        </p:spPr>
      </p:pic>
      <p:pic>
        <p:nvPicPr>
          <p:cNvPr id="7" name="Picture 6" descr="twitter_session_listing.tiff"/>
          <p:cNvPicPr>
            <a:picLocks noChangeAspect="1"/>
          </p:cNvPicPr>
          <p:nvPr/>
        </p:nvPicPr>
        <p:blipFill>
          <a:blip r:embed="rId8"/>
          <a:stretch>
            <a:fillRect/>
          </a:stretch>
        </p:blipFill>
        <p:spPr>
          <a:xfrm>
            <a:off x="4751061" y="2838559"/>
            <a:ext cx="3902487" cy="2450625"/>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1000"/>
                                        <p:tgtEl>
                                          <p:spTgt spid="9">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1000"/>
                                        <p:tgtEl>
                                          <p:spTgt spid="9">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7" end="7"/>
                                            </p:txEl>
                                          </p:spTgt>
                                        </p:tgtEl>
                                        <p:attrNameLst>
                                          <p:attrName>style.visibility</p:attrName>
                                        </p:attrNameLst>
                                      </p:cBhvr>
                                      <p:to>
                                        <p:strVal val="visible"/>
                                      </p:to>
                                    </p:set>
                                    <p:animEffect transition="in" filter="fade">
                                      <p:cBhvr>
                                        <p:cTn id="24" dur="1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3"/>
          <a:stretch>
            <a:fillRect/>
          </a:stretch>
        </p:blipFill>
        <p:spPr>
          <a:xfrm>
            <a:off x="-86840" y="-67063"/>
            <a:ext cx="9362732" cy="7003763"/>
          </a:xfrm>
          <a:prstGeom prst="rect">
            <a:avLst/>
          </a:prstGeom>
        </p:spPr>
      </p:pic>
      <p:sp>
        <p:nvSpPr>
          <p:cNvPr id="5" name="Rectangle 4"/>
          <p:cNvSpPr/>
          <p:nvPr/>
        </p:nvSpPr>
        <p:spPr>
          <a:xfrm>
            <a:off x="-89128" y="618767"/>
            <a:ext cx="9362732" cy="5666602"/>
          </a:xfrm>
          <a:prstGeom prst="rect">
            <a:avLst/>
          </a:prstGeom>
          <a:solidFill>
            <a:schemeClr val="tx1"/>
          </a:solidFill>
          <a:ln>
            <a:noFill/>
          </a:ln>
          <a:effectLst>
            <a:outerShdw blurRad="12700" dist="101600" dir="540000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circle_ros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12257" y="278133"/>
            <a:ext cx="517648" cy="517648"/>
          </a:xfrm>
          <a:prstGeom prst="rect">
            <a:avLst/>
          </a:prstGeom>
        </p:spPr>
      </p:pic>
      <p:pic>
        <p:nvPicPr>
          <p:cNvPr id="8" name="Picture 7"/>
          <p:cNvPicPr>
            <a:picLocks noChangeAspect="1"/>
          </p:cNvPicPr>
          <p:nvPr/>
        </p:nvPicPr>
        <p:blipFill>
          <a:blip r:embed="rId6"/>
          <a:stretch>
            <a:fillRect/>
          </a:stretch>
        </p:blipFill>
        <p:spPr>
          <a:xfrm rot="21157449">
            <a:off x="5063665" y="1486241"/>
            <a:ext cx="3548917" cy="2578510"/>
          </a:xfrm>
          <a:prstGeom prst="rect">
            <a:avLst/>
          </a:prstGeom>
          <a:ln>
            <a:solidFill>
              <a:schemeClr val="tx1"/>
            </a:solidFill>
          </a:ln>
        </p:spPr>
      </p:pic>
      <p:pic>
        <p:nvPicPr>
          <p:cNvPr id="11" name="Picture 10"/>
          <p:cNvPicPr>
            <a:picLocks noChangeAspect="1"/>
          </p:cNvPicPr>
          <p:nvPr/>
        </p:nvPicPr>
        <p:blipFill>
          <a:blip r:embed="rId7"/>
          <a:stretch>
            <a:fillRect/>
          </a:stretch>
        </p:blipFill>
        <p:spPr>
          <a:xfrm rot="446282">
            <a:off x="922975" y="1406514"/>
            <a:ext cx="3938742" cy="2954057"/>
          </a:xfrm>
          <a:prstGeom prst="rect">
            <a:avLst/>
          </a:prstGeom>
          <a:ln>
            <a:solidFill>
              <a:schemeClr val="tx1"/>
            </a:solidFill>
          </a:ln>
        </p:spPr>
      </p:pic>
      <p:pic>
        <p:nvPicPr>
          <p:cNvPr id="12" name="Picture 11"/>
          <p:cNvPicPr>
            <a:picLocks noChangeAspect="1"/>
          </p:cNvPicPr>
          <p:nvPr/>
        </p:nvPicPr>
        <p:blipFill>
          <a:blip r:embed="rId8"/>
          <a:stretch>
            <a:fillRect/>
          </a:stretch>
        </p:blipFill>
        <p:spPr>
          <a:xfrm rot="563832">
            <a:off x="6347364" y="2981095"/>
            <a:ext cx="2043818" cy="2725091"/>
          </a:xfrm>
          <a:prstGeom prst="rect">
            <a:avLst/>
          </a:prstGeom>
          <a:ln>
            <a:solidFill>
              <a:schemeClr val="tx1"/>
            </a:solidFill>
          </a:ln>
        </p:spPr>
      </p:pic>
      <p:pic>
        <p:nvPicPr>
          <p:cNvPr id="13" name="Picture 12" descr="strategic_direction_roulette.jpg"/>
          <p:cNvPicPr>
            <a:picLocks noChangeAspect="1"/>
          </p:cNvPicPr>
          <p:nvPr/>
        </p:nvPicPr>
        <p:blipFill>
          <a:blip r:embed="rId9">
            <a:clrChange>
              <a:clrFrom>
                <a:srgbClr val="FFFFFF"/>
              </a:clrFrom>
              <a:clrTo>
                <a:srgbClr val="FFFFFF">
                  <a:alpha val="0"/>
                </a:srgbClr>
              </a:clrTo>
            </a:clrChange>
          </a:blip>
          <a:stretch>
            <a:fillRect/>
          </a:stretch>
        </p:blipFill>
        <p:spPr>
          <a:xfrm rot="1023437">
            <a:off x="3153993" y="1950900"/>
            <a:ext cx="3517686" cy="3517686"/>
          </a:xfrm>
          <a:prstGeom prst="rect">
            <a:avLst/>
          </a:prstGeom>
        </p:spPr>
      </p:pic>
      <p:pic>
        <p:nvPicPr>
          <p:cNvPr id="7" name="Picture 6"/>
          <p:cNvPicPr>
            <a:picLocks noChangeAspect="1"/>
          </p:cNvPicPr>
          <p:nvPr/>
        </p:nvPicPr>
        <p:blipFill>
          <a:blip r:embed="rId10"/>
          <a:stretch>
            <a:fillRect/>
          </a:stretch>
        </p:blipFill>
        <p:spPr>
          <a:xfrm rot="21078821">
            <a:off x="491757" y="2864022"/>
            <a:ext cx="3725175" cy="2660008"/>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26380</TotalTime>
  <Words>2431</Words>
  <Application>Microsoft Macintosh PowerPoint</Application>
  <PresentationFormat>On-screen Show (4:3)</PresentationFormat>
  <Paragraphs>366</Paragraphs>
  <Slides>24</Slides>
  <Notes>24</Notes>
  <HiddenSlides>0</HiddenSlides>
  <MMClips>1</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Sean Philpott</dc:creator>
  <cp:lastModifiedBy>Sean Philpott</cp:lastModifiedBy>
  <cp:revision>215</cp:revision>
  <cp:lastPrinted>2010-10-13T01:15:36Z</cp:lastPrinted>
  <dcterms:created xsi:type="dcterms:W3CDTF">2010-10-13T21:09:58Z</dcterms:created>
  <dcterms:modified xsi:type="dcterms:W3CDTF">2010-10-15T15:25:21Z</dcterms:modified>
</cp:coreProperties>
</file>