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6" r:id="rId4"/>
    <p:sldId id="268" r:id="rId5"/>
    <p:sldId id="265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FA78C"/>
    <a:srgbClr val="A613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20" y="-216"/>
      </p:cViewPr>
      <p:guideLst>
        <p:guide orient="horz" pos="631"/>
        <p:guide pos="5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49FFB-FB7F-D643-8054-5071AFE04695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315BF-D08A-B846-9FA8-ED816049F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A06-B8E0-1546-8EC3-A73D46B1CD49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34E-E180-5A44-9B16-EA95B044D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A06-B8E0-1546-8EC3-A73D46B1CD49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34E-E180-5A44-9B16-EA95B044D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A06-B8E0-1546-8EC3-A73D46B1CD49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34E-E180-5A44-9B16-EA95B044D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A06-B8E0-1546-8EC3-A73D46B1CD49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34E-E180-5A44-9B16-EA95B044D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A06-B8E0-1546-8EC3-A73D46B1CD49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34E-E180-5A44-9B16-EA95B044D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A06-B8E0-1546-8EC3-A73D46B1CD49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34E-E180-5A44-9B16-EA95B044D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A06-B8E0-1546-8EC3-A73D46B1CD49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34E-E180-5A44-9B16-EA95B044D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A06-B8E0-1546-8EC3-A73D46B1CD49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34E-E180-5A44-9B16-EA95B044D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A06-B8E0-1546-8EC3-A73D46B1CD49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34E-E180-5A44-9B16-EA95B044D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A06-B8E0-1546-8EC3-A73D46B1CD49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34E-E180-5A44-9B16-EA95B044D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A06-B8E0-1546-8EC3-A73D46B1CD49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34E-E180-5A44-9B16-EA95B044D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7A06-B8E0-1546-8EC3-A73D46B1CD49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C34E-E180-5A44-9B16-EA95B044D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hyperlink" Target="mailto:barnettw@i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TI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918" y="2659063"/>
            <a:ext cx="8242479" cy="300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b="1" cap="all" baseline="30000" dirty="0" err="1" smtClean="0">
                <a:latin typeface="Times New Roman"/>
                <a:cs typeface="Times New Roman"/>
              </a:rPr>
              <a:t>HUBzero</a:t>
            </a:r>
            <a:r>
              <a:rPr lang="en-US" sz="5200" b="1" cap="all" baseline="30000" dirty="0" smtClean="0">
                <a:latin typeface="Times New Roman"/>
                <a:cs typeface="Times New Roman"/>
              </a:rPr>
              <a:t> at Indiana University: the </a:t>
            </a:r>
            <a:r>
              <a:rPr lang="en-US" sz="5200" b="1" cap="all" baseline="30000" dirty="0" err="1" smtClean="0">
                <a:latin typeface="Times New Roman"/>
                <a:cs typeface="Times New Roman"/>
              </a:rPr>
              <a:t>indiana</a:t>
            </a:r>
            <a:r>
              <a:rPr lang="en-US" sz="5200" b="1" cap="all" baseline="30000" dirty="0" smtClean="0">
                <a:latin typeface="Times New Roman"/>
                <a:cs typeface="Times New Roman"/>
              </a:rPr>
              <a:t> CTSI Hub</a:t>
            </a:r>
          </a:p>
          <a:p>
            <a:pPr>
              <a:spcAft>
                <a:spcPts val="1800"/>
              </a:spcAft>
            </a:pPr>
            <a:r>
              <a:rPr lang="en-US" sz="4000" b="1" baseline="30000" dirty="0" smtClean="0">
                <a:latin typeface="Times New Roman"/>
                <a:cs typeface="Times New Roman"/>
              </a:rPr>
              <a:t>Bill Barnett</a:t>
            </a:r>
          </a:p>
          <a:p>
            <a:pPr>
              <a:spcAft>
                <a:spcPts val="1800"/>
              </a:spcAft>
            </a:pPr>
            <a:r>
              <a:rPr lang="en-US" sz="4000" b="1" baseline="30000" dirty="0" smtClean="0">
                <a:latin typeface="Times New Roman"/>
                <a:cs typeface="Times New Roman"/>
              </a:rPr>
              <a:t>EDUCAUSE</a:t>
            </a:r>
          </a:p>
          <a:p>
            <a:pPr>
              <a:spcAft>
                <a:spcPts val="1800"/>
              </a:spcAft>
            </a:pPr>
            <a:r>
              <a:rPr lang="en-US" sz="4000" b="1" baseline="30000" dirty="0" smtClean="0">
                <a:latin typeface="Times New Roman"/>
                <a:cs typeface="Times New Roman"/>
              </a:rPr>
              <a:t>October 14, 2010</a:t>
            </a:r>
            <a:endParaRPr lang="en-US" sz="4000" b="1" baseline="30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I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315200" y="5676900"/>
            <a:ext cx="1600200" cy="304800"/>
          </a:xfrm>
          <a:noFill/>
        </p:spPr>
        <p:txBody>
          <a:bodyPr/>
          <a:lstStyle/>
          <a:p>
            <a:r>
              <a:rPr lang="en-US"/>
              <a:t>Educause, October 14, 2010</a:t>
            </a:r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6200" y="377825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Indiana CTSI HUB: Next Steps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16383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 page and site architecture rebranding and redesign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Ontologically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tagging of HUB content to make discovery easier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 with VIVO initiative to provide Semantic Web based personal profile management in institutional repositories as resource for a number of applications like CV generation.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I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82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990600" y="706918"/>
            <a:ext cx="7110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Thanks!  Questions?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3907318"/>
            <a:ext cx="73898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Bill Barnett 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barnettw@iu.edu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Director, Information Infrastructures, Indiana CTSI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Pervasive Technologies Institute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Indiana University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315200" y="5431318"/>
            <a:ext cx="1600200" cy="304800"/>
          </a:xfrm>
          <a:noFill/>
        </p:spPr>
        <p:txBody>
          <a:bodyPr/>
          <a:lstStyle/>
          <a:p>
            <a:r>
              <a:rPr lang="en-US"/>
              <a:t>Educause, October 14, 2010</a:t>
            </a:r>
            <a:endParaRPr lang="en-US" sz="14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I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533399" y="1701395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55 institutes nationally with the goal of advancing health outcomes by improving: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‘bench to bedside’ (first time in humans testing),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medical education,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community outreach,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administrative processes, and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tech transfer.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-1" y="2667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Indiana Clinical and Translational Sciences Institute (CTSI)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I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0" y="2667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Indiana CTSI as a Virtual Organization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33400" y="16383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statewide partnership of IU School of Medicine, IU Bloomington, Purdue, and Notre Dame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to shift research for its own sake to research with a health outcome trajectory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of broad geography and multiple institutional cultures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of innovating administrative processes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315200" y="5676900"/>
            <a:ext cx="1600200" cy="304800"/>
          </a:xfrm>
          <a:noFill/>
        </p:spPr>
        <p:txBody>
          <a:bodyPr/>
          <a:lstStyle/>
          <a:p>
            <a:r>
              <a:rPr lang="en-US"/>
              <a:t>Educause, October 14, 2010</a:t>
            </a:r>
            <a:endParaRPr lang="en-US" sz="14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I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315200" y="5676900"/>
            <a:ext cx="1600200" cy="304800"/>
          </a:xfrm>
          <a:noFill/>
        </p:spPr>
        <p:txBody>
          <a:bodyPr/>
          <a:lstStyle/>
          <a:p>
            <a:r>
              <a:rPr lang="en-US"/>
              <a:t>Educause, October 14, 2010</a:t>
            </a:r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0" y="2667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Indiana CTSI HUB Challenges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533400" y="16383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more institutional and process focused VO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Deal with inertia of existing processes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Deal with established, or changing, organizations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Deal with a wide variety of stakeholders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Solutions need to be simple, with low barrier of entry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7315200" y="56769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Educause, October 14, 2010</a:t>
            </a:r>
            <a:endParaRPr kumimoji="0" lang="en-US" sz="14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I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2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41935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Features of HUB frameworks for IU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603633"/>
            <a:ext cx="830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Extensible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anyone can create and contribute new applications and access distributed resources (such as computational grids)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Fully compliant with Web 2.0 standards provides flexibility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Trustworthy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IP management and citation system structures contributions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Collaborative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Social networking and group-based sharing features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tools for online tutorials, podcasts, simulations, and analysis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Evaluative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user ranking and feedback, and trouble ticketing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Descriptive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Semantic tagging infrastructure for resource description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>
          <a:xfrm>
            <a:off x="7315200" y="5718433"/>
            <a:ext cx="1600200" cy="304800"/>
          </a:xfrm>
          <a:noFill/>
        </p:spPr>
        <p:txBody>
          <a:bodyPr/>
          <a:lstStyle/>
          <a:p>
            <a:r>
              <a:rPr lang="en-US" dirty="0" err="1"/>
              <a:t>Educause</a:t>
            </a:r>
            <a:r>
              <a:rPr lang="en-US" dirty="0"/>
              <a:t>, October 14, 2010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I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315200" y="5676900"/>
            <a:ext cx="1600200" cy="304800"/>
          </a:xfrm>
          <a:noFill/>
        </p:spPr>
        <p:txBody>
          <a:bodyPr/>
          <a:lstStyle/>
          <a:p>
            <a:r>
              <a:rPr lang="en-US"/>
              <a:t>Educause, October 14, 2010</a:t>
            </a:r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7315200" y="56769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Educause, October 14, 2010</a:t>
            </a:r>
            <a:endParaRPr kumimoji="0" lang="en-US" sz="14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0" y="2667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Indiana CTSI approach to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HUBs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533400" y="16383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institutional and process focused VO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both Core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HUBzero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features, plus independent applications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Multi-institutional Identity Management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Central repository of relevant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I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 bwMode="auto">
          <a:xfrm>
            <a:off x="0" y="374650"/>
            <a:ext cx="319875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Indiana CTSI HUB</a:t>
            </a:r>
          </a:p>
        </p:txBody>
      </p:sp>
      <p:pic>
        <p:nvPicPr>
          <p:cNvPr id="13" name="Picture 5" descr="New Hub Nov 2009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84981"/>
            <a:ext cx="5392738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28600" y="1408113"/>
            <a:ext cx="178786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Login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Search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Stakeholders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Tools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Events and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Information</a:t>
            </a:r>
          </a:p>
        </p:txBody>
      </p:sp>
      <p:cxnSp>
        <p:nvCxnSpPr>
          <p:cNvPr id="15" name="Straight Arrow Connector 8"/>
          <p:cNvCxnSpPr>
            <a:cxnSpLocks noChangeShapeType="1"/>
          </p:cNvCxnSpPr>
          <p:nvPr/>
        </p:nvCxnSpPr>
        <p:spPr bwMode="auto">
          <a:xfrm flipV="1">
            <a:off x="1143000" y="1408113"/>
            <a:ext cx="6096000" cy="245355"/>
          </a:xfrm>
          <a:prstGeom prst="straightConnector1">
            <a:avLst/>
          </a:pr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6" name="Straight Arrow Connector 13"/>
          <p:cNvCxnSpPr>
            <a:cxnSpLocks noChangeShapeType="1"/>
          </p:cNvCxnSpPr>
          <p:nvPr/>
        </p:nvCxnSpPr>
        <p:spPr bwMode="auto">
          <a:xfrm flipV="1">
            <a:off x="1329819" y="1653468"/>
            <a:ext cx="5832981" cy="743657"/>
          </a:xfrm>
          <a:prstGeom prst="straightConnector1">
            <a:avLst/>
          </a:pr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7" name="Straight Arrow Connector 15"/>
          <p:cNvCxnSpPr>
            <a:cxnSpLocks noChangeShapeType="1"/>
          </p:cNvCxnSpPr>
          <p:nvPr/>
        </p:nvCxnSpPr>
        <p:spPr bwMode="auto">
          <a:xfrm flipV="1">
            <a:off x="2057400" y="1857157"/>
            <a:ext cx="2207604" cy="1225768"/>
          </a:xfrm>
          <a:prstGeom prst="straightConnector1">
            <a:avLst/>
          </a:pr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1143000" y="2564074"/>
            <a:ext cx="5410200" cy="1258075"/>
          </a:xfrm>
          <a:prstGeom prst="straightConnector1">
            <a:avLst/>
          </a:pr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9" name="Straight Arrow Connector 19"/>
          <p:cNvCxnSpPr>
            <a:cxnSpLocks noChangeShapeType="1"/>
          </p:cNvCxnSpPr>
          <p:nvPr/>
        </p:nvCxnSpPr>
        <p:spPr bwMode="auto">
          <a:xfrm flipV="1">
            <a:off x="2016469" y="3822149"/>
            <a:ext cx="2464181" cy="934568"/>
          </a:xfrm>
          <a:prstGeom prst="straightConnector1">
            <a:avLst/>
          </a:pr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I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82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315200" y="5676900"/>
            <a:ext cx="1600200" cy="304800"/>
          </a:xfrm>
          <a:noFill/>
        </p:spPr>
        <p:txBody>
          <a:bodyPr/>
          <a:lstStyle/>
          <a:p>
            <a:r>
              <a:rPr lang="en-US"/>
              <a:t>Educause, October 14, 2010</a:t>
            </a:r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7315200" y="56769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Educause, October 14, 2010</a:t>
            </a:r>
            <a:endParaRPr kumimoji="0" lang="en-US" sz="14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377825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Indiana CTSI HUB Software Developments - 1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600200" y="1409700"/>
            <a:ext cx="754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Modified Open Journal System (PKP) to manage administration of CTSI grant programs.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Provided authoritative list of Clinical Trials for the State of Indiana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Created an online resource for using Cores at Indiana CTSI institutions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8" descr="PKP-OJS_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759571"/>
            <a:ext cx="3863387" cy="53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I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315200" y="5676900"/>
            <a:ext cx="1600200" cy="304800"/>
          </a:xfrm>
          <a:noFill/>
        </p:spPr>
        <p:txBody>
          <a:bodyPr/>
          <a:lstStyle/>
          <a:p>
            <a:r>
              <a:rPr lang="en-US"/>
              <a:t>Educause, October 14, 2010</a:t>
            </a:r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52400" y="3048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Indiana CTSI HUB Software Developments - 2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038600" y="1336674"/>
            <a:ext cx="51054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Pioneered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HUBzero/InCommon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Federated Identity Management Infrastructure – first among NIH clinical and translational science awards (Thanks Alan Walsh!).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Alfresco Share multi-institutional file sharing system for collaborative research (Open Source)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REDCap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(Research Electronic Data Capture) software for research data collection and management (Vanderbilt)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/>
              <a:t>Supported by NIH/NCRR </a:t>
            </a:r>
            <a:r>
              <a:rPr lang="en-US" dirty="0" smtClean="0"/>
              <a:t>ARRA Supplement to the Indiana CTSI,</a:t>
            </a:r>
            <a:r>
              <a:rPr lang="en-US" dirty="0" smtClean="0"/>
              <a:t> # </a:t>
            </a:r>
            <a:r>
              <a:rPr lang="en-US" dirty="0" smtClean="0"/>
              <a:t>3UL1RR025761-02S3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994275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InCommon 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412875"/>
            <a:ext cx="2057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alfrescoshare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403475"/>
            <a:ext cx="36972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555</Words>
  <Application>Microsoft Macintosh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>Indiana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PTI</dc:creator>
  <cp:keywords/>
  <dc:description/>
  <cp:lastModifiedBy>William Barnett</cp:lastModifiedBy>
  <cp:revision>10</cp:revision>
  <dcterms:created xsi:type="dcterms:W3CDTF">2010-10-13T16:33:35Z</dcterms:created>
  <dcterms:modified xsi:type="dcterms:W3CDTF">2010-10-13T21:28:52Z</dcterms:modified>
  <cp:category/>
</cp:coreProperties>
</file>