
<file path=[Content_Types].xml><?xml version="1.0" encoding="utf-8"?>
<Types xmlns="http://schemas.openxmlformats.org/package/2006/content-types"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diagrams/quickStyle1.xml" ContentType="application/vnd.openxmlformats-officedocument.drawingml.diagramStyle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diagrams/drawing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18" r:id="rId2"/>
    <p:sldId id="320" r:id="rId3"/>
    <p:sldId id="258" r:id="rId4"/>
    <p:sldId id="259" r:id="rId5"/>
    <p:sldId id="263" r:id="rId6"/>
    <p:sldId id="325" r:id="rId7"/>
    <p:sldId id="308" r:id="rId8"/>
    <p:sldId id="326" r:id="rId9"/>
    <p:sldId id="303" r:id="rId10"/>
    <p:sldId id="315" r:id="rId11"/>
    <p:sldId id="272" r:id="rId12"/>
    <p:sldId id="307" r:id="rId13"/>
    <p:sldId id="322" r:id="rId14"/>
    <p:sldId id="323" r:id="rId15"/>
    <p:sldId id="321" r:id="rId16"/>
    <p:sldId id="324" r:id="rId17"/>
    <p:sldId id="316" r:id="rId18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C89058"/>
    <a:srgbClr val="8D5E2F"/>
    <a:srgbClr val="996633"/>
    <a:srgbClr val="6E4924"/>
    <a:srgbClr val="593B1D"/>
    <a:srgbClr val="33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0198" autoAdjust="0"/>
    <p:restoredTop sz="94660"/>
  </p:normalViewPr>
  <p:slideViewPr>
    <p:cSldViewPr>
      <p:cViewPr>
        <p:scale>
          <a:sx n="100" d="100"/>
          <a:sy n="100" d="100"/>
        </p:scale>
        <p:origin x="-808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987" y="-8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tags" Target="tags/tag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1803DF-4F68-E141-B898-FFF40D5C4EEC}" type="doc">
      <dgm:prSet loTypeId="urn:microsoft.com/office/officeart/2005/8/layout/hierarchy2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771B41-B50D-A045-A246-4AE24CA37900}">
      <dgm:prSet phldrT="[Text]"/>
      <dgm:spPr/>
      <dgm:t>
        <a:bodyPr/>
        <a:lstStyle/>
        <a:p>
          <a:r>
            <a:rPr lang="en-US" dirty="0" err="1" smtClean="0"/>
            <a:t>OpenParksGrid.org</a:t>
          </a:r>
          <a:r>
            <a:rPr lang="en-US" dirty="0" smtClean="0"/>
            <a:t/>
          </a:r>
          <a:br>
            <a:rPr lang="en-US" dirty="0" smtClean="0"/>
          </a:br>
          <a:r>
            <a:rPr lang="en-US" dirty="0" err="1" smtClean="0"/>
            <a:t>HUBZero</a:t>
          </a:r>
          <a:r>
            <a:rPr lang="en-US" dirty="0" smtClean="0"/>
            <a:t> discovery layer – </a:t>
          </a:r>
          <a:br>
            <a:rPr lang="en-US" dirty="0" smtClean="0"/>
          </a:br>
          <a:r>
            <a:rPr lang="en-US" dirty="0" smtClean="0"/>
            <a:t> Where you search </a:t>
          </a:r>
          <a:endParaRPr lang="en-US" dirty="0"/>
        </a:p>
      </dgm:t>
    </dgm:pt>
    <dgm:pt modelId="{AFA6023F-1A2E-024C-80E8-777A64FB888D}" type="parTrans" cxnId="{04C95F18-0864-CD4A-BB42-023D735E50D0}">
      <dgm:prSet/>
      <dgm:spPr/>
      <dgm:t>
        <a:bodyPr/>
        <a:lstStyle/>
        <a:p>
          <a:endParaRPr lang="en-US"/>
        </a:p>
      </dgm:t>
    </dgm:pt>
    <dgm:pt modelId="{A1569F76-2738-BA49-95E4-CCA26D78C927}" type="sibTrans" cxnId="{04C95F18-0864-CD4A-BB42-023D735E50D0}">
      <dgm:prSet/>
      <dgm:spPr/>
      <dgm:t>
        <a:bodyPr/>
        <a:lstStyle/>
        <a:p>
          <a:endParaRPr lang="en-US"/>
        </a:p>
      </dgm:t>
    </dgm:pt>
    <dgm:pt modelId="{A3519214-0746-6449-B855-120EC13AC223}" type="asst">
      <dgm:prSet phldrT="[Text]"/>
      <dgm:spPr/>
      <dgm:t>
        <a:bodyPr/>
        <a:lstStyle/>
        <a:p>
          <a:r>
            <a:rPr lang="en-US" dirty="0" smtClean="0"/>
            <a:t>Fedora layer – OPG digital assets</a:t>
          </a:r>
          <a:endParaRPr lang="en-US" dirty="0"/>
        </a:p>
      </dgm:t>
    </dgm:pt>
    <dgm:pt modelId="{B22304EB-FE7A-B641-8117-B260F11C0B53}" type="parTrans" cxnId="{73A19176-9005-344F-A148-3EFFAE5FEC84}">
      <dgm:prSet/>
      <dgm:spPr/>
      <dgm:t>
        <a:bodyPr/>
        <a:lstStyle/>
        <a:p>
          <a:endParaRPr lang="en-US"/>
        </a:p>
      </dgm:t>
    </dgm:pt>
    <dgm:pt modelId="{6DD5EAEB-40AE-9A4F-8B9C-5E4D01CEC36E}" type="sibTrans" cxnId="{73A19176-9005-344F-A148-3EFFAE5FEC84}">
      <dgm:prSet/>
      <dgm:spPr/>
      <dgm:t>
        <a:bodyPr/>
        <a:lstStyle/>
        <a:p>
          <a:endParaRPr lang="en-US"/>
        </a:p>
      </dgm:t>
    </dgm:pt>
    <dgm:pt modelId="{C92DFABE-4D32-F848-B61F-8F67369635F7}">
      <dgm:prSet phldrT="[Text]"/>
      <dgm:spPr/>
      <dgm:t>
        <a:bodyPr/>
        <a:lstStyle/>
        <a:p>
          <a:r>
            <a:rPr lang="en-US" dirty="0" smtClean="0"/>
            <a:t>NPS databases like Focus, IRMA</a:t>
          </a:r>
          <a:endParaRPr lang="en-US" dirty="0"/>
        </a:p>
      </dgm:t>
    </dgm:pt>
    <dgm:pt modelId="{FBCBDC49-B63B-2443-A377-68F5111DCEE4}" type="parTrans" cxnId="{A0EE3A59-A543-1347-A5C9-3468965366FA}">
      <dgm:prSet/>
      <dgm:spPr/>
      <dgm:t>
        <a:bodyPr/>
        <a:lstStyle/>
        <a:p>
          <a:endParaRPr lang="en-US"/>
        </a:p>
      </dgm:t>
    </dgm:pt>
    <dgm:pt modelId="{F07803B1-D966-CB4A-8D59-22E35B59B901}" type="sibTrans" cxnId="{A0EE3A59-A543-1347-A5C9-3468965366FA}">
      <dgm:prSet/>
      <dgm:spPr/>
      <dgm:t>
        <a:bodyPr/>
        <a:lstStyle/>
        <a:p>
          <a:endParaRPr lang="en-US"/>
        </a:p>
      </dgm:t>
    </dgm:pt>
    <dgm:pt modelId="{9089AF5F-A075-2D49-A3BA-95BF491442FF}">
      <dgm:prSet phldrT="[Text]"/>
      <dgm:spPr/>
      <dgm:t>
        <a:bodyPr/>
        <a:lstStyle/>
        <a:p>
          <a:r>
            <a:rPr lang="en-US" dirty="0" smtClean="0"/>
            <a:t>Open Access Journals</a:t>
          </a:r>
          <a:endParaRPr lang="en-US" dirty="0"/>
        </a:p>
      </dgm:t>
    </dgm:pt>
    <dgm:pt modelId="{FA19A447-504C-F144-9417-46483ABB5053}" type="parTrans" cxnId="{8409808F-A836-9148-9B60-BC9DE73B74C0}">
      <dgm:prSet/>
      <dgm:spPr/>
      <dgm:t>
        <a:bodyPr/>
        <a:lstStyle/>
        <a:p>
          <a:endParaRPr lang="en-US"/>
        </a:p>
      </dgm:t>
    </dgm:pt>
    <dgm:pt modelId="{0EFD4FF8-B2A6-D54A-86E6-C2599A0272B1}" type="sibTrans" cxnId="{8409808F-A836-9148-9B60-BC9DE73B74C0}">
      <dgm:prSet/>
      <dgm:spPr/>
      <dgm:t>
        <a:bodyPr/>
        <a:lstStyle/>
        <a:p>
          <a:endParaRPr lang="en-US"/>
        </a:p>
      </dgm:t>
    </dgm:pt>
    <dgm:pt modelId="{7DD67312-4218-3D4C-AF52-C340735713E0}">
      <dgm:prSet phldrT="[Text]"/>
      <dgm:spPr/>
      <dgm:t>
        <a:bodyPr/>
        <a:lstStyle/>
        <a:p>
          <a:r>
            <a:rPr lang="en-US" dirty="0" smtClean="0"/>
            <a:t>Biodiversity Heritage Library Parks related info</a:t>
          </a:r>
          <a:endParaRPr lang="en-US" dirty="0"/>
        </a:p>
      </dgm:t>
    </dgm:pt>
    <dgm:pt modelId="{32A789A7-1E05-7B49-9A93-33794A5541A4}" type="parTrans" cxnId="{D6F87823-534F-7A4F-B6A0-C8374D968460}">
      <dgm:prSet/>
      <dgm:spPr/>
      <dgm:t>
        <a:bodyPr/>
        <a:lstStyle/>
        <a:p>
          <a:endParaRPr lang="en-US"/>
        </a:p>
      </dgm:t>
    </dgm:pt>
    <dgm:pt modelId="{6BD8D804-7027-C847-8C72-3DC27A516AF3}" type="sibTrans" cxnId="{D6F87823-534F-7A4F-B6A0-C8374D968460}">
      <dgm:prSet/>
      <dgm:spPr/>
      <dgm:t>
        <a:bodyPr/>
        <a:lstStyle/>
        <a:p>
          <a:endParaRPr lang="en-US"/>
        </a:p>
      </dgm:t>
    </dgm:pt>
    <dgm:pt modelId="{BF8F4D2D-4052-FA4E-BB7A-EB0952F9D71E}" type="asst">
      <dgm:prSet/>
      <dgm:spPr/>
      <dgm:t>
        <a:bodyPr/>
        <a:lstStyle/>
        <a:p>
          <a:r>
            <a:rPr lang="en-US" dirty="0" smtClean="0"/>
            <a:t>Preservation Layer </a:t>
          </a:r>
          <a:endParaRPr lang="en-US" dirty="0"/>
        </a:p>
      </dgm:t>
    </dgm:pt>
    <dgm:pt modelId="{18E78EC3-2658-A44C-BD6A-AD495621A18C}" type="parTrans" cxnId="{B0BBB619-89D2-9949-837D-987E4BAC98E2}">
      <dgm:prSet/>
      <dgm:spPr/>
      <dgm:t>
        <a:bodyPr/>
        <a:lstStyle/>
        <a:p>
          <a:endParaRPr lang="en-US"/>
        </a:p>
      </dgm:t>
    </dgm:pt>
    <dgm:pt modelId="{8D08FA38-2A93-F145-85F2-E12C71916512}" type="sibTrans" cxnId="{B0BBB619-89D2-9949-837D-987E4BAC98E2}">
      <dgm:prSet/>
      <dgm:spPr/>
      <dgm:t>
        <a:bodyPr/>
        <a:lstStyle/>
        <a:p>
          <a:endParaRPr lang="en-US"/>
        </a:p>
      </dgm:t>
    </dgm:pt>
    <dgm:pt modelId="{7AF693B1-B3F4-8047-ADC9-D3CE76C1C40A}" type="asst">
      <dgm:prSet/>
      <dgm:spPr/>
      <dgm:t>
        <a:bodyPr/>
        <a:lstStyle/>
        <a:p>
          <a:r>
            <a:rPr lang="en-US" dirty="0" smtClean="0"/>
            <a:t>ESRI GIS Server</a:t>
          </a:r>
          <a:endParaRPr lang="en-US" dirty="0"/>
        </a:p>
      </dgm:t>
    </dgm:pt>
    <dgm:pt modelId="{4FAAA66A-E727-4F4D-BBCD-6E65194ACDCA}" type="parTrans" cxnId="{01FAED51-1031-314F-8F36-33E9BFF9104C}">
      <dgm:prSet/>
      <dgm:spPr/>
      <dgm:t>
        <a:bodyPr/>
        <a:lstStyle/>
        <a:p>
          <a:endParaRPr lang="en-US"/>
        </a:p>
      </dgm:t>
    </dgm:pt>
    <dgm:pt modelId="{6DD74E09-4DDE-8A49-B973-F19DD5259194}" type="sibTrans" cxnId="{01FAED51-1031-314F-8F36-33E9BFF9104C}">
      <dgm:prSet/>
      <dgm:spPr/>
      <dgm:t>
        <a:bodyPr/>
        <a:lstStyle/>
        <a:p>
          <a:endParaRPr lang="en-US"/>
        </a:p>
      </dgm:t>
    </dgm:pt>
    <dgm:pt modelId="{0E89A7B5-36D4-DB4B-B746-6DAD5FD5EEE6}" type="pres">
      <dgm:prSet presAssocID="{491803DF-4F68-E141-B898-FFF40D5C4EE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131703-1A60-1B4C-867B-EBD97ACCF49D}" type="pres">
      <dgm:prSet presAssocID="{D8771B41-B50D-A045-A246-4AE24CA37900}" presName="root1" presStyleCnt="0"/>
      <dgm:spPr/>
    </dgm:pt>
    <dgm:pt modelId="{DBBAD11B-8E50-E94B-B8DE-B4C678593FFE}" type="pres">
      <dgm:prSet presAssocID="{D8771B41-B50D-A045-A246-4AE24CA37900}" presName="LevelOneTextNode" presStyleLbl="node0" presStyleIdx="0" presStyleCnt="1" custScaleY="2927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55E31CA-0431-A84A-8BFB-0A6933DCA53D}" type="pres">
      <dgm:prSet presAssocID="{D8771B41-B50D-A045-A246-4AE24CA37900}" presName="level2hierChild" presStyleCnt="0"/>
      <dgm:spPr/>
    </dgm:pt>
    <dgm:pt modelId="{64DAAB26-C60F-FE49-8253-EA46BB921BFC}" type="pres">
      <dgm:prSet presAssocID="{B22304EB-FE7A-B641-8117-B260F11C0B53}" presName="conn2-1" presStyleLbl="parChTrans1D2" presStyleIdx="0" presStyleCnt="5"/>
      <dgm:spPr/>
      <dgm:t>
        <a:bodyPr/>
        <a:lstStyle/>
        <a:p>
          <a:endParaRPr lang="en-US"/>
        </a:p>
      </dgm:t>
    </dgm:pt>
    <dgm:pt modelId="{5D424E17-6B9D-AA47-9DD1-977B198CEABF}" type="pres">
      <dgm:prSet presAssocID="{B22304EB-FE7A-B641-8117-B260F11C0B53}" presName="connTx" presStyleLbl="parChTrans1D2" presStyleIdx="0" presStyleCnt="5"/>
      <dgm:spPr/>
      <dgm:t>
        <a:bodyPr/>
        <a:lstStyle/>
        <a:p>
          <a:endParaRPr lang="en-US"/>
        </a:p>
      </dgm:t>
    </dgm:pt>
    <dgm:pt modelId="{2B34733B-DF64-7B42-A421-42B1C2020625}" type="pres">
      <dgm:prSet presAssocID="{A3519214-0746-6449-B855-120EC13AC223}" presName="root2" presStyleCnt="0"/>
      <dgm:spPr/>
    </dgm:pt>
    <dgm:pt modelId="{28A7F0DA-1C39-4347-81E2-21645F21E69E}" type="pres">
      <dgm:prSet presAssocID="{A3519214-0746-6449-B855-120EC13AC223}" presName="LevelTwoTextNode" presStyleLbl="asst1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24255E-0B3C-CB47-A374-4ACD906DDA65}" type="pres">
      <dgm:prSet presAssocID="{A3519214-0746-6449-B855-120EC13AC223}" presName="level3hierChild" presStyleCnt="0"/>
      <dgm:spPr/>
    </dgm:pt>
    <dgm:pt modelId="{163B1DD9-7314-4B46-81FD-A68BE868CEBA}" type="pres">
      <dgm:prSet presAssocID="{18E78EC3-2658-A44C-BD6A-AD495621A18C}" presName="conn2-1" presStyleLbl="parChTrans1D3" presStyleIdx="0" presStyleCnt="1"/>
      <dgm:spPr/>
      <dgm:t>
        <a:bodyPr/>
        <a:lstStyle/>
        <a:p>
          <a:endParaRPr lang="en-US"/>
        </a:p>
      </dgm:t>
    </dgm:pt>
    <dgm:pt modelId="{09686F0C-4962-A846-8034-571A0CC58E05}" type="pres">
      <dgm:prSet presAssocID="{18E78EC3-2658-A44C-BD6A-AD495621A18C}" presName="connTx" presStyleLbl="parChTrans1D3" presStyleIdx="0" presStyleCnt="1"/>
      <dgm:spPr/>
      <dgm:t>
        <a:bodyPr/>
        <a:lstStyle/>
        <a:p>
          <a:endParaRPr lang="en-US"/>
        </a:p>
      </dgm:t>
    </dgm:pt>
    <dgm:pt modelId="{B02F9BB6-2AB1-9840-8797-CBE81E647DC5}" type="pres">
      <dgm:prSet presAssocID="{BF8F4D2D-4052-FA4E-BB7A-EB0952F9D71E}" presName="root2" presStyleCnt="0"/>
      <dgm:spPr/>
    </dgm:pt>
    <dgm:pt modelId="{3213A02E-1B1C-414D-83E1-6122FC7A63B5}" type="pres">
      <dgm:prSet presAssocID="{BF8F4D2D-4052-FA4E-BB7A-EB0952F9D71E}" presName="LevelTwoTextNode" presStyleLbl="asst1" presStyleIdx="1" presStyleCnt="3" custLinFactX="13833" custLinFactY="-30739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4B42969-1DC8-3142-A963-BF672E75D45C}" type="pres">
      <dgm:prSet presAssocID="{BF8F4D2D-4052-FA4E-BB7A-EB0952F9D71E}" presName="level3hierChild" presStyleCnt="0"/>
      <dgm:spPr/>
    </dgm:pt>
    <dgm:pt modelId="{D13682B7-BA0C-6647-8146-1737C4BFD844}" type="pres">
      <dgm:prSet presAssocID="{4FAAA66A-E727-4F4D-BBCD-6E65194ACDCA}" presName="conn2-1" presStyleLbl="parChTrans1D2" presStyleIdx="1" presStyleCnt="5"/>
      <dgm:spPr/>
      <dgm:t>
        <a:bodyPr/>
        <a:lstStyle/>
        <a:p>
          <a:endParaRPr lang="en-US"/>
        </a:p>
      </dgm:t>
    </dgm:pt>
    <dgm:pt modelId="{BC1F2A3C-2677-2044-986C-D3EF34C8A005}" type="pres">
      <dgm:prSet presAssocID="{4FAAA66A-E727-4F4D-BBCD-6E65194ACDCA}" presName="connTx" presStyleLbl="parChTrans1D2" presStyleIdx="1" presStyleCnt="5"/>
      <dgm:spPr/>
      <dgm:t>
        <a:bodyPr/>
        <a:lstStyle/>
        <a:p>
          <a:endParaRPr lang="en-US"/>
        </a:p>
      </dgm:t>
    </dgm:pt>
    <dgm:pt modelId="{C4F5C0CE-4713-1A42-903B-4FA0AD16E2E0}" type="pres">
      <dgm:prSet presAssocID="{7AF693B1-B3F4-8047-ADC9-D3CE76C1C40A}" presName="root2" presStyleCnt="0"/>
      <dgm:spPr/>
    </dgm:pt>
    <dgm:pt modelId="{7F82B0E1-BA7C-374A-A2AD-7194861790C2}" type="pres">
      <dgm:prSet presAssocID="{7AF693B1-B3F4-8047-ADC9-D3CE76C1C40A}" presName="LevelTwoTextNode" presStyleLbl="asst1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14EE4A-62FB-1B43-A663-93EF39D6172A}" type="pres">
      <dgm:prSet presAssocID="{7AF693B1-B3F4-8047-ADC9-D3CE76C1C40A}" presName="level3hierChild" presStyleCnt="0"/>
      <dgm:spPr/>
    </dgm:pt>
    <dgm:pt modelId="{E24DBC89-C42B-724B-BFB2-33CBB376E332}" type="pres">
      <dgm:prSet presAssocID="{FBCBDC49-B63B-2443-A377-68F5111DCEE4}" presName="conn2-1" presStyleLbl="parChTrans1D2" presStyleIdx="2" presStyleCnt="5"/>
      <dgm:spPr/>
      <dgm:t>
        <a:bodyPr/>
        <a:lstStyle/>
        <a:p>
          <a:endParaRPr lang="en-US"/>
        </a:p>
      </dgm:t>
    </dgm:pt>
    <dgm:pt modelId="{1E68579A-0D79-F74C-84F2-F98C2D249926}" type="pres">
      <dgm:prSet presAssocID="{FBCBDC49-B63B-2443-A377-68F5111DCEE4}" presName="connTx" presStyleLbl="parChTrans1D2" presStyleIdx="2" presStyleCnt="5"/>
      <dgm:spPr/>
      <dgm:t>
        <a:bodyPr/>
        <a:lstStyle/>
        <a:p>
          <a:endParaRPr lang="en-US"/>
        </a:p>
      </dgm:t>
    </dgm:pt>
    <dgm:pt modelId="{111DAE21-22C3-7845-B1A5-A2D0720ABF0E}" type="pres">
      <dgm:prSet presAssocID="{C92DFABE-4D32-F848-B61F-8F67369635F7}" presName="root2" presStyleCnt="0"/>
      <dgm:spPr/>
    </dgm:pt>
    <dgm:pt modelId="{7E82BF47-08D0-A241-AB3F-3226F15D0010}" type="pres">
      <dgm:prSet presAssocID="{C92DFABE-4D32-F848-B61F-8F67369635F7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1A2AA4-213E-5F44-9624-0C686F28F208}" type="pres">
      <dgm:prSet presAssocID="{C92DFABE-4D32-F848-B61F-8F67369635F7}" presName="level3hierChild" presStyleCnt="0"/>
      <dgm:spPr/>
    </dgm:pt>
    <dgm:pt modelId="{45828CB6-22C8-F44A-BD9B-5837D3B6708B}" type="pres">
      <dgm:prSet presAssocID="{FA19A447-504C-F144-9417-46483ABB5053}" presName="conn2-1" presStyleLbl="parChTrans1D2" presStyleIdx="3" presStyleCnt="5"/>
      <dgm:spPr/>
      <dgm:t>
        <a:bodyPr/>
        <a:lstStyle/>
        <a:p>
          <a:endParaRPr lang="en-US"/>
        </a:p>
      </dgm:t>
    </dgm:pt>
    <dgm:pt modelId="{0013D782-5474-4841-B55A-6F327AA5923D}" type="pres">
      <dgm:prSet presAssocID="{FA19A447-504C-F144-9417-46483ABB5053}" presName="connTx" presStyleLbl="parChTrans1D2" presStyleIdx="3" presStyleCnt="5"/>
      <dgm:spPr/>
      <dgm:t>
        <a:bodyPr/>
        <a:lstStyle/>
        <a:p>
          <a:endParaRPr lang="en-US"/>
        </a:p>
      </dgm:t>
    </dgm:pt>
    <dgm:pt modelId="{1A0D66F0-D3BB-D848-A91D-91C3D6C9A44F}" type="pres">
      <dgm:prSet presAssocID="{9089AF5F-A075-2D49-A3BA-95BF491442FF}" presName="root2" presStyleCnt="0"/>
      <dgm:spPr/>
    </dgm:pt>
    <dgm:pt modelId="{C4AEFAF1-DCD3-EB4D-A499-24FE50384BE0}" type="pres">
      <dgm:prSet presAssocID="{9089AF5F-A075-2D49-A3BA-95BF491442FF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6078E3-6C35-7148-81D6-6D28D26AD768}" type="pres">
      <dgm:prSet presAssocID="{9089AF5F-A075-2D49-A3BA-95BF491442FF}" presName="level3hierChild" presStyleCnt="0"/>
      <dgm:spPr/>
    </dgm:pt>
    <dgm:pt modelId="{D5E80D78-DF9E-774B-A035-04F4661154CD}" type="pres">
      <dgm:prSet presAssocID="{32A789A7-1E05-7B49-9A93-33794A5541A4}" presName="conn2-1" presStyleLbl="parChTrans1D2" presStyleIdx="4" presStyleCnt="5"/>
      <dgm:spPr/>
      <dgm:t>
        <a:bodyPr/>
        <a:lstStyle/>
        <a:p>
          <a:endParaRPr lang="en-US"/>
        </a:p>
      </dgm:t>
    </dgm:pt>
    <dgm:pt modelId="{7570C5AA-D641-0346-A797-9DC167DED8A5}" type="pres">
      <dgm:prSet presAssocID="{32A789A7-1E05-7B49-9A93-33794A5541A4}" presName="connTx" presStyleLbl="parChTrans1D2" presStyleIdx="4" presStyleCnt="5"/>
      <dgm:spPr/>
      <dgm:t>
        <a:bodyPr/>
        <a:lstStyle/>
        <a:p>
          <a:endParaRPr lang="en-US"/>
        </a:p>
      </dgm:t>
    </dgm:pt>
    <dgm:pt modelId="{C65AC70E-6849-7C45-98F7-1ACEAF5DDF5F}" type="pres">
      <dgm:prSet presAssocID="{7DD67312-4218-3D4C-AF52-C340735713E0}" presName="root2" presStyleCnt="0"/>
      <dgm:spPr/>
    </dgm:pt>
    <dgm:pt modelId="{5D14EF05-7EB8-A540-99A7-3142075104EA}" type="pres">
      <dgm:prSet presAssocID="{7DD67312-4218-3D4C-AF52-C340735713E0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3C40EA-836E-B548-BFB0-6E3A247BE22C}" type="pres">
      <dgm:prSet presAssocID="{7DD67312-4218-3D4C-AF52-C340735713E0}" presName="level3hierChild" presStyleCnt="0"/>
      <dgm:spPr/>
    </dgm:pt>
  </dgm:ptLst>
  <dgm:cxnLst>
    <dgm:cxn modelId="{8A564056-E8F8-1B47-A216-36699BF1A3A6}" type="presOf" srcId="{FA19A447-504C-F144-9417-46483ABB5053}" destId="{45828CB6-22C8-F44A-BD9B-5837D3B6708B}" srcOrd="0" destOrd="0" presId="urn:microsoft.com/office/officeart/2005/8/layout/hierarchy2"/>
    <dgm:cxn modelId="{75CF8F6B-DE28-A249-83FB-A699DFCB8C0A}" type="presOf" srcId="{BF8F4D2D-4052-FA4E-BB7A-EB0952F9D71E}" destId="{3213A02E-1B1C-414D-83E1-6122FC7A63B5}" srcOrd="0" destOrd="0" presId="urn:microsoft.com/office/officeart/2005/8/layout/hierarchy2"/>
    <dgm:cxn modelId="{8409808F-A836-9148-9B60-BC9DE73B74C0}" srcId="{D8771B41-B50D-A045-A246-4AE24CA37900}" destId="{9089AF5F-A075-2D49-A3BA-95BF491442FF}" srcOrd="3" destOrd="0" parTransId="{FA19A447-504C-F144-9417-46483ABB5053}" sibTransId="{0EFD4FF8-B2A6-D54A-86E6-C2599A0272B1}"/>
    <dgm:cxn modelId="{6D988872-B805-C248-8424-393B4B24EBFF}" type="presOf" srcId="{32A789A7-1E05-7B49-9A93-33794A5541A4}" destId="{7570C5AA-D641-0346-A797-9DC167DED8A5}" srcOrd="1" destOrd="0" presId="urn:microsoft.com/office/officeart/2005/8/layout/hierarchy2"/>
    <dgm:cxn modelId="{7A8915AC-D221-014B-BDAC-5E056EC1BE6D}" type="presOf" srcId="{D8771B41-B50D-A045-A246-4AE24CA37900}" destId="{DBBAD11B-8E50-E94B-B8DE-B4C678593FFE}" srcOrd="0" destOrd="0" presId="urn:microsoft.com/office/officeart/2005/8/layout/hierarchy2"/>
    <dgm:cxn modelId="{01FAED51-1031-314F-8F36-33E9BFF9104C}" srcId="{D8771B41-B50D-A045-A246-4AE24CA37900}" destId="{7AF693B1-B3F4-8047-ADC9-D3CE76C1C40A}" srcOrd="1" destOrd="0" parTransId="{4FAAA66A-E727-4F4D-BBCD-6E65194ACDCA}" sibTransId="{6DD74E09-4DDE-8A49-B973-F19DD5259194}"/>
    <dgm:cxn modelId="{2F7D4E1D-AB32-DD42-9C52-6B92714F6DE5}" type="presOf" srcId="{7AF693B1-B3F4-8047-ADC9-D3CE76C1C40A}" destId="{7F82B0E1-BA7C-374A-A2AD-7194861790C2}" srcOrd="0" destOrd="0" presId="urn:microsoft.com/office/officeart/2005/8/layout/hierarchy2"/>
    <dgm:cxn modelId="{B0BBB619-89D2-9949-837D-987E4BAC98E2}" srcId="{A3519214-0746-6449-B855-120EC13AC223}" destId="{BF8F4D2D-4052-FA4E-BB7A-EB0952F9D71E}" srcOrd="0" destOrd="0" parTransId="{18E78EC3-2658-A44C-BD6A-AD495621A18C}" sibTransId="{8D08FA38-2A93-F145-85F2-E12C71916512}"/>
    <dgm:cxn modelId="{6239C74D-29EF-9D42-AEDC-609EB91AD6D8}" type="presOf" srcId="{491803DF-4F68-E141-B898-FFF40D5C4EEC}" destId="{0E89A7B5-36D4-DB4B-B746-6DAD5FD5EEE6}" srcOrd="0" destOrd="0" presId="urn:microsoft.com/office/officeart/2005/8/layout/hierarchy2"/>
    <dgm:cxn modelId="{1FB9D6BD-BD97-0A48-900A-7FAC6D3035CE}" type="presOf" srcId="{18E78EC3-2658-A44C-BD6A-AD495621A18C}" destId="{09686F0C-4962-A846-8034-571A0CC58E05}" srcOrd="1" destOrd="0" presId="urn:microsoft.com/office/officeart/2005/8/layout/hierarchy2"/>
    <dgm:cxn modelId="{1084960A-4F57-AD45-956B-D3759F3822B6}" type="presOf" srcId="{9089AF5F-A075-2D49-A3BA-95BF491442FF}" destId="{C4AEFAF1-DCD3-EB4D-A499-24FE50384BE0}" srcOrd="0" destOrd="0" presId="urn:microsoft.com/office/officeart/2005/8/layout/hierarchy2"/>
    <dgm:cxn modelId="{1B7C4889-1737-134C-A5CE-DE52385ECAF1}" type="presOf" srcId="{7DD67312-4218-3D4C-AF52-C340735713E0}" destId="{5D14EF05-7EB8-A540-99A7-3142075104EA}" srcOrd="0" destOrd="0" presId="urn:microsoft.com/office/officeart/2005/8/layout/hierarchy2"/>
    <dgm:cxn modelId="{F9C11C67-6C62-B244-BFFE-A641055CC088}" type="presOf" srcId="{4FAAA66A-E727-4F4D-BBCD-6E65194ACDCA}" destId="{D13682B7-BA0C-6647-8146-1737C4BFD844}" srcOrd="0" destOrd="0" presId="urn:microsoft.com/office/officeart/2005/8/layout/hierarchy2"/>
    <dgm:cxn modelId="{BBF6AA40-8362-FA48-95B0-18AA854899AC}" type="presOf" srcId="{C92DFABE-4D32-F848-B61F-8F67369635F7}" destId="{7E82BF47-08D0-A241-AB3F-3226F15D0010}" srcOrd="0" destOrd="0" presId="urn:microsoft.com/office/officeart/2005/8/layout/hierarchy2"/>
    <dgm:cxn modelId="{FDD46398-D5DA-F741-9C99-4F3D037F6CFD}" type="presOf" srcId="{18E78EC3-2658-A44C-BD6A-AD495621A18C}" destId="{163B1DD9-7314-4B46-81FD-A68BE868CEBA}" srcOrd="0" destOrd="0" presId="urn:microsoft.com/office/officeart/2005/8/layout/hierarchy2"/>
    <dgm:cxn modelId="{9BD27B7F-474D-3744-AADA-F98B88E191D6}" type="presOf" srcId="{32A789A7-1E05-7B49-9A93-33794A5541A4}" destId="{D5E80D78-DF9E-774B-A035-04F4661154CD}" srcOrd="0" destOrd="0" presId="urn:microsoft.com/office/officeart/2005/8/layout/hierarchy2"/>
    <dgm:cxn modelId="{257A15C6-E76D-2843-855D-993A07DF5B06}" type="presOf" srcId="{B22304EB-FE7A-B641-8117-B260F11C0B53}" destId="{5D424E17-6B9D-AA47-9DD1-977B198CEABF}" srcOrd="1" destOrd="0" presId="urn:microsoft.com/office/officeart/2005/8/layout/hierarchy2"/>
    <dgm:cxn modelId="{D6F87823-534F-7A4F-B6A0-C8374D968460}" srcId="{D8771B41-B50D-A045-A246-4AE24CA37900}" destId="{7DD67312-4218-3D4C-AF52-C340735713E0}" srcOrd="4" destOrd="0" parTransId="{32A789A7-1E05-7B49-9A93-33794A5541A4}" sibTransId="{6BD8D804-7027-C847-8C72-3DC27A516AF3}"/>
    <dgm:cxn modelId="{A0EE3A59-A543-1347-A5C9-3468965366FA}" srcId="{D8771B41-B50D-A045-A246-4AE24CA37900}" destId="{C92DFABE-4D32-F848-B61F-8F67369635F7}" srcOrd="2" destOrd="0" parTransId="{FBCBDC49-B63B-2443-A377-68F5111DCEE4}" sibTransId="{F07803B1-D966-CB4A-8D59-22E35B59B901}"/>
    <dgm:cxn modelId="{04C95F18-0864-CD4A-BB42-023D735E50D0}" srcId="{491803DF-4F68-E141-B898-FFF40D5C4EEC}" destId="{D8771B41-B50D-A045-A246-4AE24CA37900}" srcOrd="0" destOrd="0" parTransId="{AFA6023F-1A2E-024C-80E8-777A64FB888D}" sibTransId="{A1569F76-2738-BA49-95E4-CCA26D78C927}"/>
    <dgm:cxn modelId="{2D2243A6-AF70-9648-8EC0-54DAE98667B6}" type="presOf" srcId="{FBCBDC49-B63B-2443-A377-68F5111DCEE4}" destId="{E24DBC89-C42B-724B-BFB2-33CBB376E332}" srcOrd="0" destOrd="0" presId="urn:microsoft.com/office/officeart/2005/8/layout/hierarchy2"/>
    <dgm:cxn modelId="{E7D6502E-7D99-A541-95DF-43D89EF0D659}" type="presOf" srcId="{B22304EB-FE7A-B641-8117-B260F11C0B53}" destId="{64DAAB26-C60F-FE49-8253-EA46BB921BFC}" srcOrd="0" destOrd="0" presId="urn:microsoft.com/office/officeart/2005/8/layout/hierarchy2"/>
    <dgm:cxn modelId="{1DD79FF0-F7E1-D943-9482-3400790DD128}" type="presOf" srcId="{FA19A447-504C-F144-9417-46483ABB5053}" destId="{0013D782-5474-4841-B55A-6F327AA5923D}" srcOrd="1" destOrd="0" presId="urn:microsoft.com/office/officeart/2005/8/layout/hierarchy2"/>
    <dgm:cxn modelId="{9088B83A-D5DB-054A-90B3-4821C9A00110}" type="presOf" srcId="{FBCBDC49-B63B-2443-A377-68F5111DCEE4}" destId="{1E68579A-0D79-F74C-84F2-F98C2D249926}" srcOrd="1" destOrd="0" presId="urn:microsoft.com/office/officeart/2005/8/layout/hierarchy2"/>
    <dgm:cxn modelId="{EE090D0D-B907-D442-B8D9-CDD08702193D}" type="presOf" srcId="{4FAAA66A-E727-4F4D-BBCD-6E65194ACDCA}" destId="{BC1F2A3C-2677-2044-986C-D3EF34C8A005}" srcOrd="1" destOrd="0" presId="urn:microsoft.com/office/officeart/2005/8/layout/hierarchy2"/>
    <dgm:cxn modelId="{3278637D-1E64-5A41-8785-A171B24F65CB}" type="presOf" srcId="{A3519214-0746-6449-B855-120EC13AC223}" destId="{28A7F0DA-1C39-4347-81E2-21645F21E69E}" srcOrd="0" destOrd="0" presId="urn:microsoft.com/office/officeart/2005/8/layout/hierarchy2"/>
    <dgm:cxn modelId="{73A19176-9005-344F-A148-3EFFAE5FEC84}" srcId="{D8771B41-B50D-A045-A246-4AE24CA37900}" destId="{A3519214-0746-6449-B855-120EC13AC223}" srcOrd="0" destOrd="0" parTransId="{B22304EB-FE7A-B641-8117-B260F11C0B53}" sibTransId="{6DD5EAEB-40AE-9A4F-8B9C-5E4D01CEC36E}"/>
    <dgm:cxn modelId="{DF8509DB-F6C3-684C-956A-548010BEC39F}" type="presParOf" srcId="{0E89A7B5-36D4-DB4B-B746-6DAD5FD5EEE6}" destId="{A1131703-1A60-1B4C-867B-EBD97ACCF49D}" srcOrd="0" destOrd="0" presId="urn:microsoft.com/office/officeart/2005/8/layout/hierarchy2"/>
    <dgm:cxn modelId="{F672BB17-6703-134C-8DF5-2BF13972C310}" type="presParOf" srcId="{A1131703-1A60-1B4C-867B-EBD97ACCF49D}" destId="{DBBAD11B-8E50-E94B-B8DE-B4C678593FFE}" srcOrd="0" destOrd="0" presId="urn:microsoft.com/office/officeart/2005/8/layout/hierarchy2"/>
    <dgm:cxn modelId="{A995E573-C644-0C41-A8EB-4FAFBDB0220D}" type="presParOf" srcId="{A1131703-1A60-1B4C-867B-EBD97ACCF49D}" destId="{D55E31CA-0431-A84A-8BFB-0A6933DCA53D}" srcOrd="1" destOrd="0" presId="urn:microsoft.com/office/officeart/2005/8/layout/hierarchy2"/>
    <dgm:cxn modelId="{43EE2CD8-6A8D-724C-95B8-071AC7F1AD57}" type="presParOf" srcId="{D55E31CA-0431-A84A-8BFB-0A6933DCA53D}" destId="{64DAAB26-C60F-FE49-8253-EA46BB921BFC}" srcOrd="0" destOrd="0" presId="urn:microsoft.com/office/officeart/2005/8/layout/hierarchy2"/>
    <dgm:cxn modelId="{FA0C9EE3-DD84-324A-89F5-C352444F637B}" type="presParOf" srcId="{64DAAB26-C60F-FE49-8253-EA46BB921BFC}" destId="{5D424E17-6B9D-AA47-9DD1-977B198CEABF}" srcOrd="0" destOrd="0" presId="urn:microsoft.com/office/officeart/2005/8/layout/hierarchy2"/>
    <dgm:cxn modelId="{C5931950-45AD-5941-AFC5-65AECDC2A4B3}" type="presParOf" srcId="{D55E31CA-0431-A84A-8BFB-0A6933DCA53D}" destId="{2B34733B-DF64-7B42-A421-42B1C2020625}" srcOrd="1" destOrd="0" presId="urn:microsoft.com/office/officeart/2005/8/layout/hierarchy2"/>
    <dgm:cxn modelId="{02212DF5-2703-4B47-A581-65D8967AD652}" type="presParOf" srcId="{2B34733B-DF64-7B42-A421-42B1C2020625}" destId="{28A7F0DA-1C39-4347-81E2-21645F21E69E}" srcOrd="0" destOrd="0" presId="urn:microsoft.com/office/officeart/2005/8/layout/hierarchy2"/>
    <dgm:cxn modelId="{C1D77290-1A54-B443-9EF3-1503D4A59A83}" type="presParOf" srcId="{2B34733B-DF64-7B42-A421-42B1C2020625}" destId="{1524255E-0B3C-CB47-A374-4ACD906DDA65}" srcOrd="1" destOrd="0" presId="urn:microsoft.com/office/officeart/2005/8/layout/hierarchy2"/>
    <dgm:cxn modelId="{F15CA5A2-64F8-D841-BC22-80E0928A4AEB}" type="presParOf" srcId="{1524255E-0B3C-CB47-A374-4ACD906DDA65}" destId="{163B1DD9-7314-4B46-81FD-A68BE868CEBA}" srcOrd="0" destOrd="0" presId="urn:microsoft.com/office/officeart/2005/8/layout/hierarchy2"/>
    <dgm:cxn modelId="{836907F1-F5B1-B842-9A85-014F92306C69}" type="presParOf" srcId="{163B1DD9-7314-4B46-81FD-A68BE868CEBA}" destId="{09686F0C-4962-A846-8034-571A0CC58E05}" srcOrd="0" destOrd="0" presId="urn:microsoft.com/office/officeart/2005/8/layout/hierarchy2"/>
    <dgm:cxn modelId="{BF48943E-2C07-144E-90B2-2DD6B0C3054F}" type="presParOf" srcId="{1524255E-0B3C-CB47-A374-4ACD906DDA65}" destId="{B02F9BB6-2AB1-9840-8797-CBE81E647DC5}" srcOrd="1" destOrd="0" presId="urn:microsoft.com/office/officeart/2005/8/layout/hierarchy2"/>
    <dgm:cxn modelId="{48B5A7E0-DD5C-0B4A-B5B4-AACB52888A0D}" type="presParOf" srcId="{B02F9BB6-2AB1-9840-8797-CBE81E647DC5}" destId="{3213A02E-1B1C-414D-83E1-6122FC7A63B5}" srcOrd="0" destOrd="0" presId="urn:microsoft.com/office/officeart/2005/8/layout/hierarchy2"/>
    <dgm:cxn modelId="{8FCD08AB-9E96-7640-B489-7040BA43499F}" type="presParOf" srcId="{B02F9BB6-2AB1-9840-8797-CBE81E647DC5}" destId="{04B42969-1DC8-3142-A963-BF672E75D45C}" srcOrd="1" destOrd="0" presId="urn:microsoft.com/office/officeart/2005/8/layout/hierarchy2"/>
    <dgm:cxn modelId="{70572385-A2FC-B44A-ACBD-EF5F9F846346}" type="presParOf" srcId="{D55E31CA-0431-A84A-8BFB-0A6933DCA53D}" destId="{D13682B7-BA0C-6647-8146-1737C4BFD844}" srcOrd="2" destOrd="0" presId="urn:microsoft.com/office/officeart/2005/8/layout/hierarchy2"/>
    <dgm:cxn modelId="{D4CB83E3-CDD4-2F4A-BAE2-B0E5C75AF58E}" type="presParOf" srcId="{D13682B7-BA0C-6647-8146-1737C4BFD844}" destId="{BC1F2A3C-2677-2044-986C-D3EF34C8A005}" srcOrd="0" destOrd="0" presId="urn:microsoft.com/office/officeart/2005/8/layout/hierarchy2"/>
    <dgm:cxn modelId="{4F5F389F-AC2F-5C44-A951-F7DB28EC5C12}" type="presParOf" srcId="{D55E31CA-0431-A84A-8BFB-0A6933DCA53D}" destId="{C4F5C0CE-4713-1A42-903B-4FA0AD16E2E0}" srcOrd="3" destOrd="0" presId="urn:microsoft.com/office/officeart/2005/8/layout/hierarchy2"/>
    <dgm:cxn modelId="{E0951598-72CF-9B47-94F0-7D0E9B639F55}" type="presParOf" srcId="{C4F5C0CE-4713-1A42-903B-4FA0AD16E2E0}" destId="{7F82B0E1-BA7C-374A-A2AD-7194861790C2}" srcOrd="0" destOrd="0" presId="urn:microsoft.com/office/officeart/2005/8/layout/hierarchy2"/>
    <dgm:cxn modelId="{40D237A6-0917-B04A-AE4C-352D6ABB3B58}" type="presParOf" srcId="{C4F5C0CE-4713-1A42-903B-4FA0AD16E2E0}" destId="{E614EE4A-62FB-1B43-A663-93EF39D6172A}" srcOrd="1" destOrd="0" presId="urn:microsoft.com/office/officeart/2005/8/layout/hierarchy2"/>
    <dgm:cxn modelId="{217F51D5-C6D2-D045-AEFB-B0FB4D59941A}" type="presParOf" srcId="{D55E31CA-0431-A84A-8BFB-0A6933DCA53D}" destId="{E24DBC89-C42B-724B-BFB2-33CBB376E332}" srcOrd="4" destOrd="0" presId="urn:microsoft.com/office/officeart/2005/8/layout/hierarchy2"/>
    <dgm:cxn modelId="{6FB2EF5E-527B-964C-8195-5C0911FFC973}" type="presParOf" srcId="{E24DBC89-C42B-724B-BFB2-33CBB376E332}" destId="{1E68579A-0D79-F74C-84F2-F98C2D249926}" srcOrd="0" destOrd="0" presId="urn:microsoft.com/office/officeart/2005/8/layout/hierarchy2"/>
    <dgm:cxn modelId="{939FD0AF-F842-604D-BD33-EC7F8A887E8F}" type="presParOf" srcId="{D55E31CA-0431-A84A-8BFB-0A6933DCA53D}" destId="{111DAE21-22C3-7845-B1A5-A2D0720ABF0E}" srcOrd="5" destOrd="0" presId="urn:microsoft.com/office/officeart/2005/8/layout/hierarchy2"/>
    <dgm:cxn modelId="{A8A44F34-94D4-7A49-87A8-737A5DBB4478}" type="presParOf" srcId="{111DAE21-22C3-7845-B1A5-A2D0720ABF0E}" destId="{7E82BF47-08D0-A241-AB3F-3226F15D0010}" srcOrd="0" destOrd="0" presId="urn:microsoft.com/office/officeart/2005/8/layout/hierarchy2"/>
    <dgm:cxn modelId="{9FC58266-68B3-0740-82D7-02437BDCE020}" type="presParOf" srcId="{111DAE21-22C3-7845-B1A5-A2D0720ABF0E}" destId="{C21A2AA4-213E-5F44-9624-0C686F28F208}" srcOrd="1" destOrd="0" presId="urn:microsoft.com/office/officeart/2005/8/layout/hierarchy2"/>
    <dgm:cxn modelId="{51114914-C23E-8F4B-ABAE-569274383CBA}" type="presParOf" srcId="{D55E31CA-0431-A84A-8BFB-0A6933DCA53D}" destId="{45828CB6-22C8-F44A-BD9B-5837D3B6708B}" srcOrd="6" destOrd="0" presId="urn:microsoft.com/office/officeart/2005/8/layout/hierarchy2"/>
    <dgm:cxn modelId="{7DA72A3B-7496-ED44-A496-C555A43830FE}" type="presParOf" srcId="{45828CB6-22C8-F44A-BD9B-5837D3B6708B}" destId="{0013D782-5474-4841-B55A-6F327AA5923D}" srcOrd="0" destOrd="0" presId="urn:microsoft.com/office/officeart/2005/8/layout/hierarchy2"/>
    <dgm:cxn modelId="{72AC88E0-04F2-4247-B8BB-BC5B487ED43C}" type="presParOf" srcId="{D55E31CA-0431-A84A-8BFB-0A6933DCA53D}" destId="{1A0D66F0-D3BB-D848-A91D-91C3D6C9A44F}" srcOrd="7" destOrd="0" presId="urn:microsoft.com/office/officeart/2005/8/layout/hierarchy2"/>
    <dgm:cxn modelId="{1A1C11B3-40D0-2E4E-8565-E1E1DE156017}" type="presParOf" srcId="{1A0D66F0-D3BB-D848-A91D-91C3D6C9A44F}" destId="{C4AEFAF1-DCD3-EB4D-A499-24FE50384BE0}" srcOrd="0" destOrd="0" presId="urn:microsoft.com/office/officeart/2005/8/layout/hierarchy2"/>
    <dgm:cxn modelId="{71085A04-EAD4-644E-9755-CBF2F526850D}" type="presParOf" srcId="{1A0D66F0-D3BB-D848-A91D-91C3D6C9A44F}" destId="{6A6078E3-6C35-7148-81D6-6D28D26AD768}" srcOrd="1" destOrd="0" presId="urn:microsoft.com/office/officeart/2005/8/layout/hierarchy2"/>
    <dgm:cxn modelId="{3DDEF8B0-79CE-614E-9379-9E3BB39813AD}" type="presParOf" srcId="{D55E31CA-0431-A84A-8BFB-0A6933DCA53D}" destId="{D5E80D78-DF9E-774B-A035-04F4661154CD}" srcOrd="8" destOrd="0" presId="urn:microsoft.com/office/officeart/2005/8/layout/hierarchy2"/>
    <dgm:cxn modelId="{82C03B9C-F986-F445-8529-D28D17F0CA3F}" type="presParOf" srcId="{D5E80D78-DF9E-774B-A035-04F4661154CD}" destId="{7570C5AA-D641-0346-A797-9DC167DED8A5}" srcOrd="0" destOrd="0" presId="urn:microsoft.com/office/officeart/2005/8/layout/hierarchy2"/>
    <dgm:cxn modelId="{E0F4B2DF-1438-A348-AFD6-54E27938BC81}" type="presParOf" srcId="{D55E31CA-0431-A84A-8BFB-0A6933DCA53D}" destId="{C65AC70E-6849-7C45-98F7-1ACEAF5DDF5F}" srcOrd="9" destOrd="0" presId="urn:microsoft.com/office/officeart/2005/8/layout/hierarchy2"/>
    <dgm:cxn modelId="{1F555C83-F526-FB48-ADBB-E763B9B4027E}" type="presParOf" srcId="{C65AC70E-6849-7C45-98F7-1ACEAF5DDF5F}" destId="{5D14EF05-7EB8-A540-99A7-3142075104EA}" srcOrd="0" destOrd="0" presId="urn:microsoft.com/office/officeart/2005/8/layout/hierarchy2"/>
    <dgm:cxn modelId="{6B56C722-47BE-8147-8919-5AEE8B54DADE}" type="presParOf" srcId="{C65AC70E-6849-7C45-98F7-1ACEAF5DDF5F}" destId="{F73C40EA-836E-B548-BFB0-6E3A247BE22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BAD11B-8E50-E94B-B8DE-B4C678593FFE}">
      <dsp:nvSpPr>
        <dsp:cNvPr id="0" name=""/>
        <dsp:cNvSpPr/>
      </dsp:nvSpPr>
      <dsp:spPr>
        <a:xfrm>
          <a:off x="1320484" y="1104590"/>
          <a:ext cx="1651165" cy="24167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0000"/>
                <a:shade val="100000"/>
                <a:hueMod val="100000"/>
                <a:satMod val="10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hueMod val="100000"/>
                <a:satMod val="10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hueMod val="100000"/>
                <a:sat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hade val="100000"/>
                <a:hueMod val="100000"/>
                <a:satMod val="100000"/>
              </a:schemeClr>
            </a:gs>
          </a:gsLst>
          <a:lin ang="5400000" scaled="1"/>
        </a:gradFill>
        <a:ln>
          <a:noFill/>
        </a:ln>
        <a:effectLst>
          <a:outerShdw blurRad="38100" dist="25400" dir="5400000" algn="ctr" rotWithShape="0">
            <a:srgbClr val="EBE9ED">
              <a:alpha val="0"/>
            </a:srgbClr>
          </a:outerShdw>
        </a:effectLst>
        <a:scene3d>
          <a:camera prst="orthographicFront">
            <a:rot lat="0" lon="0" rev="0"/>
          </a:camera>
          <a:lightRig rig="glow" dir="b"/>
        </a:scene3d>
        <a:sp3d contourW="6350" prstMaterial="softEdge">
          <a:bevelT w="25400" h="25400"/>
          <a:contourClr>
            <a:schemeClr val="accent1">
              <a:hueOff val="0"/>
              <a:satOff val="0"/>
              <a:lumOff val="0"/>
              <a:alphaOff val="0"/>
              <a:tint val="9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OpenParksGrid.org</a:t>
          </a:r>
          <a:r>
            <a:rPr lang="en-US" sz="1400" kern="1200" dirty="0" smtClean="0"/>
            <a:t/>
          </a:r>
          <a:br>
            <a:rPr lang="en-US" sz="1400" kern="1200" dirty="0" smtClean="0"/>
          </a:br>
          <a:r>
            <a:rPr lang="en-US" sz="1400" kern="1200" dirty="0" err="1" smtClean="0"/>
            <a:t>HUBZero</a:t>
          </a:r>
          <a:r>
            <a:rPr lang="en-US" sz="1400" kern="1200" dirty="0" smtClean="0"/>
            <a:t> discovery layer – </a:t>
          </a:r>
          <a:br>
            <a:rPr lang="en-US" sz="1400" kern="1200" dirty="0" smtClean="0"/>
          </a:br>
          <a:r>
            <a:rPr lang="en-US" sz="1400" kern="1200" dirty="0" smtClean="0"/>
            <a:t> Where you search </a:t>
          </a:r>
          <a:endParaRPr lang="en-US" sz="1400" kern="1200" dirty="0"/>
        </a:p>
      </dsp:txBody>
      <dsp:txXfrm>
        <a:off x="1320484" y="1104590"/>
        <a:ext cx="1651165" cy="2416794"/>
      </dsp:txXfrm>
    </dsp:sp>
    <dsp:sp modelId="{64DAAB26-C60F-FE49-8253-EA46BB921BFC}">
      <dsp:nvSpPr>
        <dsp:cNvPr id="0" name=""/>
        <dsp:cNvSpPr/>
      </dsp:nvSpPr>
      <dsp:spPr>
        <a:xfrm rot="17350740">
          <a:off x="2296670" y="1347505"/>
          <a:ext cx="201042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010425" y="160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17350740">
        <a:off x="3251623" y="1313306"/>
        <a:ext cx="100521" cy="100521"/>
      </dsp:txXfrm>
    </dsp:sp>
    <dsp:sp modelId="{28A7F0DA-1C39-4347-81E2-21645F21E69E}">
      <dsp:nvSpPr>
        <dsp:cNvPr id="0" name=""/>
        <dsp:cNvSpPr/>
      </dsp:nvSpPr>
      <dsp:spPr>
        <a:xfrm>
          <a:off x="3632117" y="1355"/>
          <a:ext cx="1651165" cy="8255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0000"/>
                <a:shade val="100000"/>
                <a:hueMod val="100000"/>
                <a:satMod val="10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hueMod val="100000"/>
                <a:satMod val="10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hueMod val="100000"/>
                <a:sat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hade val="100000"/>
                <a:hueMod val="100000"/>
                <a:satMod val="100000"/>
              </a:schemeClr>
            </a:gs>
          </a:gsLst>
          <a:lin ang="5400000" scaled="1"/>
        </a:gradFill>
        <a:ln>
          <a:noFill/>
        </a:ln>
        <a:effectLst>
          <a:outerShdw blurRad="38100" dist="25400" dir="5400000" algn="ctr" rotWithShape="0">
            <a:srgbClr val="EBE9ED">
              <a:alpha val="0"/>
            </a:srgbClr>
          </a:outerShdw>
        </a:effectLst>
        <a:scene3d>
          <a:camera prst="orthographicFront">
            <a:rot lat="0" lon="0" rev="0"/>
          </a:camera>
          <a:lightRig rig="glow" dir="b"/>
        </a:scene3d>
        <a:sp3d contourW="6350" prstMaterial="softEdge">
          <a:bevelT w="25400" h="25400"/>
          <a:contourClr>
            <a:schemeClr val="accent1">
              <a:hueOff val="0"/>
              <a:satOff val="0"/>
              <a:lumOff val="0"/>
              <a:alphaOff val="0"/>
              <a:tint val="9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Fedora layer – OPG digital assets</a:t>
          </a:r>
          <a:endParaRPr lang="en-US" sz="1400" kern="1200" dirty="0"/>
        </a:p>
      </dsp:txBody>
      <dsp:txXfrm>
        <a:off x="3632117" y="1355"/>
        <a:ext cx="1651165" cy="825582"/>
      </dsp:txXfrm>
    </dsp:sp>
    <dsp:sp modelId="{163B1DD9-7314-4B46-81FD-A68BE868CEBA}">
      <dsp:nvSpPr>
        <dsp:cNvPr id="0" name=""/>
        <dsp:cNvSpPr/>
      </dsp:nvSpPr>
      <dsp:spPr>
        <a:xfrm rot="21597648">
          <a:off x="5283282" y="397407"/>
          <a:ext cx="198095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980951" y="1606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21597648">
        <a:off x="6224234" y="363945"/>
        <a:ext cx="99047" cy="99047"/>
      </dsp:txXfrm>
    </dsp:sp>
    <dsp:sp modelId="{3213A02E-1B1C-414D-83E1-6122FC7A63B5}">
      <dsp:nvSpPr>
        <dsp:cNvPr id="0" name=""/>
        <dsp:cNvSpPr/>
      </dsp:nvSpPr>
      <dsp:spPr>
        <a:xfrm>
          <a:off x="7264234" y="0"/>
          <a:ext cx="1651165" cy="8255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0000"/>
                <a:shade val="100000"/>
                <a:hueMod val="100000"/>
                <a:satMod val="10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hueMod val="100000"/>
                <a:satMod val="10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hueMod val="100000"/>
                <a:sat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hade val="100000"/>
                <a:hueMod val="100000"/>
                <a:satMod val="100000"/>
              </a:schemeClr>
            </a:gs>
          </a:gsLst>
          <a:lin ang="5400000" scaled="1"/>
        </a:gradFill>
        <a:ln>
          <a:noFill/>
        </a:ln>
        <a:effectLst>
          <a:outerShdw blurRad="38100" dist="25400" dir="5400000" algn="ctr" rotWithShape="0">
            <a:srgbClr val="EBE9ED">
              <a:alpha val="0"/>
            </a:srgbClr>
          </a:outerShdw>
        </a:effectLst>
        <a:scene3d>
          <a:camera prst="orthographicFront">
            <a:rot lat="0" lon="0" rev="0"/>
          </a:camera>
          <a:lightRig rig="glow" dir="b"/>
        </a:scene3d>
        <a:sp3d contourW="6350" prstMaterial="softEdge">
          <a:bevelT w="25400" h="25400"/>
          <a:contourClr>
            <a:schemeClr val="accent1">
              <a:hueOff val="0"/>
              <a:satOff val="0"/>
              <a:lumOff val="0"/>
              <a:alphaOff val="0"/>
              <a:tint val="9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Preservation Layer </a:t>
          </a:r>
          <a:endParaRPr lang="en-US" sz="1400" kern="1200" dirty="0"/>
        </a:p>
      </dsp:txBody>
      <dsp:txXfrm>
        <a:off x="7264234" y="0"/>
        <a:ext cx="1651165" cy="825582"/>
      </dsp:txXfrm>
    </dsp:sp>
    <dsp:sp modelId="{D13682B7-BA0C-6647-8146-1737C4BFD844}">
      <dsp:nvSpPr>
        <dsp:cNvPr id="0" name=""/>
        <dsp:cNvSpPr/>
      </dsp:nvSpPr>
      <dsp:spPr>
        <a:xfrm rot="18289469">
          <a:off x="2723607" y="1822215"/>
          <a:ext cx="115655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156553" y="160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8289469">
        <a:off x="3272970" y="1809363"/>
        <a:ext cx="57827" cy="57827"/>
      </dsp:txXfrm>
    </dsp:sp>
    <dsp:sp modelId="{7F82B0E1-BA7C-374A-A2AD-7194861790C2}">
      <dsp:nvSpPr>
        <dsp:cNvPr id="0" name=""/>
        <dsp:cNvSpPr/>
      </dsp:nvSpPr>
      <dsp:spPr>
        <a:xfrm>
          <a:off x="3632117" y="950775"/>
          <a:ext cx="1651165" cy="8255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0000"/>
                <a:shade val="100000"/>
                <a:hueMod val="100000"/>
                <a:satMod val="10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hueMod val="100000"/>
                <a:satMod val="10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hueMod val="100000"/>
                <a:sat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hade val="100000"/>
                <a:hueMod val="100000"/>
                <a:satMod val="100000"/>
              </a:schemeClr>
            </a:gs>
          </a:gsLst>
          <a:lin ang="5400000" scaled="1"/>
        </a:gradFill>
        <a:ln>
          <a:noFill/>
        </a:ln>
        <a:effectLst>
          <a:outerShdw blurRad="38100" dist="25400" dir="5400000" algn="ctr" rotWithShape="0">
            <a:srgbClr val="EBE9ED">
              <a:alpha val="0"/>
            </a:srgbClr>
          </a:outerShdw>
        </a:effectLst>
        <a:scene3d>
          <a:camera prst="orthographicFront">
            <a:rot lat="0" lon="0" rev="0"/>
          </a:camera>
          <a:lightRig rig="glow" dir="b"/>
        </a:scene3d>
        <a:sp3d contourW="6350" prstMaterial="softEdge">
          <a:bevelT w="25400" h="25400"/>
          <a:contourClr>
            <a:schemeClr val="accent1">
              <a:hueOff val="0"/>
              <a:satOff val="0"/>
              <a:lumOff val="0"/>
              <a:alphaOff val="0"/>
              <a:tint val="9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ESRI GIS Server</a:t>
          </a:r>
          <a:endParaRPr lang="en-US" sz="1400" kern="1200" dirty="0"/>
        </a:p>
      </dsp:txBody>
      <dsp:txXfrm>
        <a:off x="3632117" y="950775"/>
        <a:ext cx="1651165" cy="825582"/>
      </dsp:txXfrm>
    </dsp:sp>
    <dsp:sp modelId="{E24DBC89-C42B-724B-BFB2-33CBB376E332}">
      <dsp:nvSpPr>
        <dsp:cNvPr id="0" name=""/>
        <dsp:cNvSpPr/>
      </dsp:nvSpPr>
      <dsp:spPr>
        <a:xfrm>
          <a:off x="2971650" y="2296925"/>
          <a:ext cx="66046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60466" y="160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85372" y="2296475"/>
        <a:ext cx="33023" cy="33023"/>
      </dsp:txXfrm>
    </dsp:sp>
    <dsp:sp modelId="{7E82BF47-08D0-A241-AB3F-3226F15D0010}">
      <dsp:nvSpPr>
        <dsp:cNvPr id="0" name=""/>
        <dsp:cNvSpPr/>
      </dsp:nvSpPr>
      <dsp:spPr>
        <a:xfrm>
          <a:off x="3632117" y="1900196"/>
          <a:ext cx="1651165" cy="8255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0000"/>
                <a:shade val="100000"/>
                <a:hueMod val="100000"/>
                <a:satMod val="10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hueMod val="100000"/>
                <a:satMod val="10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hueMod val="100000"/>
                <a:sat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hade val="100000"/>
                <a:hueMod val="100000"/>
                <a:satMod val="100000"/>
              </a:schemeClr>
            </a:gs>
          </a:gsLst>
          <a:lin ang="5400000" scaled="1"/>
        </a:gradFill>
        <a:ln>
          <a:noFill/>
        </a:ln>
        <a:effectLst>
          <a:outerShdw blurRad="38100" dist="25400" dir="5400000" algn="ctr" rotWithShape="0">
            <a:srgbClr val="EBE9ED">
              <a:alpha val="0"/>
            </a:srgbClr>
          </a:outerShdw>
        </a:effectLst>
        <a:scene3d>
          <a:camera prst="orthographicFront">
            <a:rot lat="0" lon="0" rev="0"/>
          </a:camera>
          <a:lightRig rig="glow" dir="b"/>
        </a:scene3d>
        <a:sp3d contourW="6350" prstMaterial="softEdge">
          <a:bevelT w="25400" h="25400"/>
          <a:contourClr>
            <a:schemeClr val="accent1">
              <a:hueOff val="0"/>
              <a:satOff val="0"/>
              <a:lumOff val="0"/>
              <a:alphaOff val="0"/>
              <a:tint val="9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NPS databases like Focus, IRMA</a:t>
          </a:r>
          <a:endParaRPr lang="en-US" sz="1400" kern="1200" dirty="0"/>
        </a:p>
      </dsp:txBody>
      <dsp:txXfrm>
        <a:off x="3632117" y="1900196"/>
        <a:ext cx="1651165" cy="825582"/>
      </dsp:txXfrm>
    </dsp:sp>
    <dsp:sp modelId="{45828CB6-22C8-F44A-BD9B-5837D3B6708B}">
      <dsp:nvSpPr>
        <dsp:cNvPr id="0" name=""/>
        <dsp:cNvSpPr/>
      </dsp:nvSpPr>
      <dsp:spPr>
        <a:xfrm rot="3310531">
          <a:off x="2723607" y="2771635"/>
          <a:ext cx="115655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156553" y="160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3310531">
        <a:off x="3272970" y="2758783"/>
        <a:ext cx="57827" cy="57827"/>
      </dsp:txXfrm>
    </dsp:sp>
    <dsp:sp modelId="{C4AEFAF1-DCD3-EB4D-A499-24FE50384BE0}">
      <dsp:nvSpPr>
        <dsp:cNvPr id="0" name=""/>
        <dsp:cNvSpPr/>
      </dsp:nvSpPr>
      <dsp:spPr>
        <a:xfrm>
          <a:off x="3632117" y="2849616"/>
          <a:ext cx="1651165" cy="8255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0000"/>
                <a:shade val="100000"/>
                <a:hueMod val="100000"/>
                <a:satMod val="10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hueMod val="100000"/>
                <a:satMod val="10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hueMod val="100000"/>
                <a:sat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hade val="100000"/>
                <a:hueMod val="100000"/>
                <a:satMod val="100000"/>
              </a:schemeClr>
            </a:gs>
          </a:gsLst>
          <a:lin ang="5400000" scaled="1"/>
        </a:gradFill>
        <a:ln>
          <a:noFill/>
        </a:ln>
        <a:effectLst>
          <a:outerShdw blurRad="38100" dist="25400" dir="5400000" algn="ctr" rotWithShape="0">
            <a:srgbClr val="EBE9ED">
              <a:alpha val="0"/>
            </a:srgbClr>
          </a:outerShdw>
        </a:effectLst>
        <a:scene3d>
          <a:camera prst="orthographicFront">
            <a:rot lat="0" lon="0" rev="0"/>
          </a:camera>
          <a:lightRig rig="glow" dir="b"/>
        </a:scene3d>
        <a:sp3d contourW="6350" prstMaterial="softEdge">
          <a:bevelT w="25400" h="25400"/>
          <a:contourClr>
            <a:schemeClr val="accent1">
              <a:hueOff val="0"/>
              <a:satOff val="0"/>
              <a:lumOff val="0"/>
              <a:alphaOff val="0"/>
              <a:tint val="9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Open Access Journals</a:t>
          </a:r>
          <a:endParaRPr lang="en-US" sz="1400" kern="1200" dirty="0"/>
        </a:p>
      </dsp:txBody>
      <dsp:txXfrm>
        <a:off x="3632117" y="2849616"/>
        <a:ext cx="1651165" cy="825582"/>
      </dsp:txXfrm>
    </dsp:sp>
    <dsp:sp modelId="{D5E80D78-DF9E-774B-A035-04F4661154CD}">
      <dsp:nvSpPr>
        <dsp:cNvPr id="0" name=""/>
        <dsp:cNvSpPr/>
      </dsp:nvSpPr>
      <dsp:spPr>
        <a:xfrm rot="4249260">
          <a:off x="2296670" y="3246345"/>
          <a:ext cx="201042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010425" y="160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4249260">
        <a:off x="3251623" y="3212147"/>
        <a:ext cx="100521" cy="100521"/>
      </dsp:txXfrm>
    </dsp:sp>
    <dsp:sp modelId="{5D14EF05-7EB8-A540-99A7-3142075104EA}">
      <dsp:nvSpPr>
        <dsp:cNvPr id="0" name=""/>
        <dsp:cNvSpPr/>
      </dsp:nvSpPr>
      <dsp:spPr>
        <a:xfrm>
          <a:off x="3632117" y="3799036"/>
          <a:ext cx="1651165" cy="8255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0000"/>
                <a:shade val="100000"/>
                <a:hueMod val="100000"/>
                <a:satMod val="10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hueMod val="100000"/>
                <a:satMod val="10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hueMod val="100000"/>
                <a:sat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hade val="100000"/>
                <a:hueMod val="100000"/>
                <a:satMod val="100000"/>
              </a:schemeClr>
            </a:gs>
          </a:gsLst>
          <a:lin ang="5400000" scaled="1"/>
        </a:gradFill>
        <a:ln>
          <a:noFill/>
        </a:ln>
        <a:effectLst>
          <a:outerShdw blurRad="38100" dist="25400" dir="5400000" algn="ctr" rotWithShape="0">
            <a:srgbClr val="EBE9ED">
              <a:alpha val="0"/>
            </a:srgbClr>
          </a:outerShdw>
        </a:effectLst>
        <a:scene3d>
          <a:camera prst="orthographicFront">
            <a:rot lat="0" lon="0" rev="0"/>
          </a:camera>
          <a:lightRig rig="glow" dir="b"/>
        </a:scene3d>
        <a:sp3d contourW="6350" prstMaterial="softEdge">
          <a:bevelT w="25400" h="25400"/>
          <a:contourClr>
            <a:schemeClr val="accent1">
              <a:hueOff val="0"/>
              <a:satOff val="0"/>
              <a:lumOff val="0"/>
              <a:alphaOff val="0"/>
              <a:tint val="9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Biodiversity Heritage Library Parks related info</a:t>
          </a:r>
          <a:endParaRPr lang="en-US" sz="1400" kern="1200" dirty="0"/>
        </a:p>
      </dsp:txBody>
      <dsp:txXfrm>
        <a:off x="3632117" y="3799036"/>
        <a:ext cx="1651165" cy="8255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BED44FAF-16B2-BE48-87FC-F3A0E7F45215}" type="datetime1">
              <a:rPr lang="en-US"/>
              <a:pPr>
                <a:defRPr/>
              </a:pPr>
              <a:t>10/13/10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74B07F7C-E72B-2642-A670-078A07196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9B184D75-BB66-3C4E-9252-B7EADD9254F7}" type="datetime1">
              <a:rPr lang="en-US"/>
              <a:pPr>
                <a:defRPr/>
              </a:pPr>
              <a:t>10/13/10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9DBFB64D-09E1-6745-9EBB-66684FFBB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Adobe working well</a:t>
            </a:r>
          </a:p>
          <a:p>
            <a:r>
              <a:rPr lang="en-US"/>
              <a:t>Several folks calling in….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D9B3D2D-16D3-D949-9872-4D9A13D8C8B7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Wonder if we should separate the paragraph on partnership into separate slide form Principles…would allow for larger font and keep the slide from being so busy….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D362C2F-C25E-1D43-9521-EAD9E62E7A5D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82012-FD48-46BA-B070-BE6887ECF2A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28D83-0925-400F-B36F-D047499FC76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0440C71-E9A9-904B-B799-31D335F1EE88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C7CAE-AA80-4D30-AD8B-47205EF4F67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1131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C7CAE-AA80-4D30-AD8B-47205EF4F67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5017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117E19-AB1F-4D24-ACA0-F8F13E0B8AD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91342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C7CAE-AA80-4D30-AD8B-47205EF4F67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9678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276600"/>
            <a:ext cx="9144000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752600"/>
            <a:ext cx="7924800" cy="1470025"/>
          </a:xfrm>
          <a:prstGeom prst="rect">
            <a:avLst/>
          </a:prstGeo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71B0A-080F-8B45-AD8F-9D026B149688}" type="datetime1">
              <a:rPr lang="en-US"/>
              <a:pPr>
                <a:defRPr/>
              </a:pPr>
              <a:t>10/13/10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E7DDE-AC6A-144F-A34B-71A0F2D8D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331913"/>
            <a:ext cx="9144000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Wingdings 2" pitchFamily="18" charset="2"/>
              <a:buChar char="¥"/>
              <a:defRPr/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996633"/>
              </a:buClr>
              <a:buSzPct val="60000"/>
              <a:buFont typeface="Wingdings 2" pitchFamily="18" charset="2"/>
              <a:buChar char="¥"/>
              <a:defRPr/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14B25"/>
              </a:buClr>
              <a:buSzPct val="57000"/>
              <a:buFont typeface="Wingdings 2" pitchFamily="18" charset="2"/>
              <a:buChar char="¥"/>
              <a:defRPr/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81AE12"/>
              </a:buClr>
              <a:buSzPct val="55000"/>
              <a:buFont typeface="Wingdings 2" pitchFamily="18" charset="2"/>
              <a:buChar char="¥"/>
              <a:defRPr/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4884C"/>
              </a:buClr>
              <a:buSzPct val="50000"/>
              <a:buFont typeface="Wingdings 2" pitchFamily="18" charset="2"/>
              <a:buChar char="¥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1498B-811A-4343-A79E-363F682D7F37}" type="datetime1">
              <a:rPr lang="en-US"/>
              <a:pPr>
                <a:defRPr/>
              </a:pPr>
              <a:t>10/13/10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9C5B2-1BF2-D44B-8DD8-583FF2A44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 flipH="1">
            <a:off x="3332163" y="3384550"/>
            <a:ext cx="6867525" cy="73025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95551" y="3290609"/>
              <a:ext cx="109914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294691" y="3290609"/>
              <a:ext cx="1097026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391716" y="3290610"/>
              <a:ext cx="1097027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18288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72200" cy="5851525"/>
          </a:xfrm>
        </p:spPr>
        <p:txBody>
          <a:bodyPr vert="eaVert"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Wingdings 2" pitchFamily="18" charset="2"/>
              <a:buChar char="¥"/>
              <a:defRPr/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996633"/>
              </a:buClr>
              <a:buSzPct val="60000"/>
              <a:buFont typeface="Wingdings 2" pitchFamily="18" charset="2"/>
              <a:buChar char="¥"/>
              <a:defRPr/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14B25"/>
              </a:buClr>
              <a:buSzPct val="57000"/>
              <a:buFont typeface="Wingdings 2" pitchFamily="18" charset="2"/>
              <a:buChar char="¥"/>
              <a:defRPr/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81AE12"/>
              </a:buClr>
              <a:buSzPct val="55000"/>
              <a:buFont typeface="Wingdings 2" pitchFamily="18" charset="2"/>
              <a:buChar char="¥"/>
              <a:defRPr/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4884C"/>
              </a:buClr>
              <a:buSzPct val="50000"/>
              <a:buFont typeface="Wingdings 2" pitchFamily="18" charset="2"/>
              <a:buChar char="¥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838950" y="6356350"/>
            <a:ext cx="1868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4EADE-C5F9-C445-A84B-EC5137733EDD}" type="datetime1">
              <a:rPr lang="en-US"/>
              <a:pPr>
                <a:defRPr/>
              </a:pPr>
              <a:t>10/13/10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28A4D-EA67-414C-99C6-967C0F44E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 userDrawn="1"/>
        </p:nvCxnSpPr>
        <p:spPr bwMode="auto">
          <a:xfrm rot="5400000">
            <a:off x="-2971800" y="3429000"/>
            <a:ext cx="6858000" cy="0"/>
          </a:xfrm>
          <a:prstGeom prst="line">
            <a:avLst/>
          </a:prstGeom>
          <a:noFill/>
          <a:ln w="76200">
            <a:solidFill>
              <a:srgbClr val="996633"/>
            </a:solidFill>
            <a:round/>
            <a:headEnd/>
            <a:tailEnd/>
          </a:ln>
          <a:effectLst>
            <a:outerShdw blurRad="63500" dist="38100" dir="10800000" algn="r" rotWithShape="0">
              <a:srgbClr val="000000">
                <a:alpha val="39998"/>
              </a:srgbClr>
            </a:outerShdw>
          </a:effectLst>
        </p:spPr>
      </p:cxnSp>
      <p:sp>
        <p:nvSpPr>
          <p:cNvPr id="5" name="Rectangle 4"/>
          <p:cNvSpPr/>
          <p:nvPr userDrawn="1"/>
        </p:nvSpPr>
        <p:spPr>
          <a:xfrm>
            <a:off x="0" y="1295400"/>
            <a:ext cx="9144000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99616"/>
            <a:ext cx="8077200" cy="4626547"/>
          </a:xfr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defRPr/>
            </a:lvl1pPr>
            <a:lvl2pPr>
              <a:buClr>
                <a:srgbClr val="996633"/>
              </a:buClr>
              <a:defRPr/>
            </a:lvl2pPr>
            <a:lvl3pPr>
              <a:buClr>
                <a:srgbClr val="714B25"/>
              </a:buClr>
              <a:defRPr/>
            </a:lvl3pPr>
            <a:lvl4pPr>
              <a:buClr>
                <a:srgbClr val="81AE12"/>
              </a:buClr>
              <a:defRPr/>
            </a:lvl4pPr>
            <a:lvl5pPr>
              <a:buClr>
                <a:srgbClr val="C4884C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143000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rgbClr val="996633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D0F6A-071C-0146-86E7-491142AB9DDD}" type="datetime1">
              <a:rPr lang="en-US"/>
              <a:pPr>
                <a:defRPr/>
              </a:pPr>
              <a:t>10/13/10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F58EA-F882-694A-8216-4A053959E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229100"/>
            <a:ext cx="9144000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4406900"/>
            <a:ext cx="78272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2667000"/>
            <a:ext cx="7827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58D7E-6299-1D45-B7E7-92353BBB82C3}" type="datetime1">
              <a:rPr lang="en-US"/>
              <a:pPr>
                <a:defRPr/>
              </a:pPr>
              <a:t>10/13/10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15906-24C4-6F4F-81F1-ABF97E8638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295400"/>
            <a:ext cx="9144000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Wingdings 2" pitchFamily="18" charset="2"/>
              <a:buChar char="¥"/>
              <a:defRPr sz="2800"/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996633"/>
              </a:buClr>
              <a:buSzPct val="60000"/>
              <a:buFont typeface="Wingdings 2" pitchFamily="18" charset="2"/>
              <a:buChar char="¥"/>
              <a:defRPr sz="2400"/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14B25"/>
              </a:buClr>
              <a:buSzPct val="57000"/>
              <a:buFont typeface="Wingdings 2" pitchFamily="18" charset="2"/>
              <a:buChar char="¥"/>
              <a:defRPr sz="2000"/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81AE12"/>
              </a:buClr>
              <a:buSzPct val="55000"/>
              <a:buFont typeface="Wingdings 2" pitchFamily="18" charset="2"/>
              <a:buChar char="¥"/>
              <a:defRPr sz="1800"/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4884C"/>
              </a:buClr>
              <a:buSzPct val="50000"/>
              <a:buFont typeface="Wingdings 2" pitchFamily="18" charset="2"/>
              <a:buChar char="¥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Wingdings 2" pitchFamily="18" charset="2"/>
              <a:buChar char="¥"/>
              <a:defRPr sz="2800"/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996633"/>
              </a:buClr>
              <a:buSzPct val="60000"/>
              <a:buFont typeface="Wingdings 2" pitchFamily="18" charset="2"/>
              <a:buChar char="¥"/>
              <a:defRPr sz="2400"/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14B25"/>
              </a:buClr>
              <a:buSzPct val="57000"/>
              <a:buFont typeface="Wingdings 2" pitchFamily="18" charset="2"/>
              <a:buChar char="¥"/>
              <a:defRPr sz="2000"/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81AE12"/>
              </a:buClr>
              <a:buSzPct val="55000"/>
              <a:buFont typeface="Wingdings 2" pitchFamily="18" charset="2"/>
              <a:buChar char="¥"/>
              <a:defRPr sz="1800"/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4884C"/>
              </a:buClr>
              <a:buSzPct val="50000"/>
              <a:buFont typeface="Wingdings 2" pitchFamily="18" charset="2"/>
              <a:buChar char="¥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52164-7488-AA49-A189-CCCC69D9930B}" type="datetime1">
              <a:rPr lang="en-US"/>
              <a:pPr>
                <a:defRPr/>
              </a:pPr>
              <a:t>10/13/10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734B7-31E3-2244-A97A-BADEE8992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00"/>
            <a:ext cx="9144000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97112"/>
            <a:ext cx="4040188" cy="395128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Wingdings 2" pitchFamily="18" charset="2"/>
              <a:buChar char="¥"/>
              <a:defRPr sz="2400"/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996633"/>
              </a:buClr>
              <a:buSzPct val="60000"/>
              <a:buFont typeface="Wingdings 2" pitchFamily="18" charset="2"/>
              <a:buChar char="¥"/>
              <a:defRPr sz="2000"/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14B25"/>
              </a:buClr>
              <a:buSzPct val="57000"/>
              <a:buFont typeface="Wingdings 2" pitchFamily="18" charset="2"/>
              <a:buChar char="¥"/>
              <a:defRPr sz="1800"/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81AE12"/>
              </a:buClr>
              <a:buSzPct val="55000"/>
              <a:buFont typeface="Wingdings 2" pitchFamily="18" charset="2"/>
              <a:buChar char="¥"/>
              <a:defRPr sz="1600"/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4884C"/>
              </a:buClr>
              <a:buSzPct val="50000"/>
              <a:buFont typeface="Wingdings 2" pitchFamily="18" charset="2"/>
              <a:buChar char="¥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002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97112"/>
            <a:ext cx="4041775" cy="3951288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Wingdings 2" pitchFamily="18" charset="2"/>
              <a:buChar char="¥"/>
              <a:defRPr sz="2400"/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996633"/>
              </a:buClr>
              <a:buSzPct val="60000"/>
              <a:buFont typeface="Wingdings 2" pitchFamily="18" charset="2"/>
              <a:buChar char="¥"/>
              <a:defRPr sz="2000"/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14B25"/>
              </a:buClr>
              <a:buSzPct val="57000"/>
              <a:buFont typeface="Wingdings 2" pitchFamily="18" charset="2"/>
              <a:buChar char="¥"/>
              <a:defRPr sz="1800"/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81AE12"/>
              </a:buClr>
              <a:buSzPct val="55000"/>
              <a:buFont typeface="Wingdings 2" pitchFamily="18" charset="2"/>
              <a:buChar char="¥"/>
              <a:defRPr sz="1600"/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4884C"/>
              </a:buClr>
              <a:buSzPct val="50000"/>
              <a:buFont typeface="Wingdings 2" pitchFamily="18" charset="2"/>
              <a:buChar char="¥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F6C8C-3538-5842-AC97-AC68795F2C02}" type="datetime1">
              <a:rPr lang="en-US"/>
              <a:pPr>
                <a:defRPr/>
              </a:pPr>
              <a:t>10/13/10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E9C11-13DE-C549-95F2-A4C7E806C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333500"/>
            <a:ext cx="9144000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A88C1-410A-CC4B-BA0D-ADEB5C74984B}" type="datetime1">
              <a:rPr lang="en-US"/>
              <a:pPr>
                <a:defRPr/>
              </a:pPr>
              <a:t>10/13/10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B8ED0-FD74-AC46-858E-ABD442B09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A00D5-3756-B14E-94BE-68CE283EA266}" type="datetime1">
              <a:rPr lang="en-US"/>
              <a:pPr>
                <a:defRPr/>
              </a:pPr>
              <a:t>10/13/10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0F1C7-D470-A14A-8158-DF53F872A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143000"/>
            <a:ext cx="9144000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7937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70000"/>
              <a:buFont typeface="Wingdings 2" pitchFamily="18" charset="2"/>
              <a:buChar char="¥"/>
              <a:defRPr sz="3200"/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996633"/>
              </a:buClr>
              <a:buSzPct val="60000"/>
              <a:buFont typeface="Wingdings 2" pitchFamily="18" charset="2"/>
              <a:buChar char="¥"/>
              <a:defRPr sz="2800"/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14B25"/>
              </a:buClr>
              <a:buSzPct val="57000"/>
              <a:buFont typeface="Wingdings 2" pitchFamily="18" charset="2"/>
              <a:buChar char="¥"/>
              <a:defRPr sz="2400"/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81AE12"/>
              </a:buClr>
              <a:buSzPct val="55000"/>
              <a:buFont typeface="Wingdings 2" pitchFamily="18" charset="2"/>
              <a:buChar char="¥"/>
              <a:defRPr sz="2000"/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4884C"/>
              </a:buClr>
              <a:buSzPct val="50000"/>
              <a:buFont typeface="Wingdings 2" pitchFamily="18" charset="2"/>
              <a:buChar char="¥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371600"/>
            <a:ext cx="3008313" cy="4754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08EB1-5799-F542-8122-96E955A5D225}" type="datetime1">
              <a:rPr lang="en-US"/>
              <a:pPr>
                <a:defRPr/>
              </a:pPr>
              <a:t>10/13/10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651AC-72FC-6746-8C76-03F74A1107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9525" y="-19050"/>
            <a:ext cx="9144000" cy="147638"/>
            <a:chOff x="0" y="3268345"/>
            <a:chExt cx="9144000" cy="146304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5495925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6592888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689850" y="3268345"/>
              <a:ext cx="1096963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10" name="Rectangle 9"/>
          <p:cNvSpPr/>
          <p:nvPr userDrawn="1"/>
        </p:nvSpPr>
        <p:spPr>
          <a:xfrm>
            <a:off x="0" y="-12700"/>
            <a:ext cx="9144000" cy="152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1801368" y="685800"/>
            <a:ext cx="5495544" cy="3886200"/>
          </a:xfrm>
          <a:solidFill>
            <a:schemeClr val="accent1"/>
          </a:soli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/>
          </a:scene3d>
          <a:sp3d contourW="12700" prstMaterial="softEdge">
            <a:bevelT prst="cross"/>
            <a:contourClr>
              <a:srgbClr val="FFFFFF"/>
            </a:contourClr>
          </a:sp3d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BC12C-1E61-EE4A-AAA2-7FCFD0BC0B9A}" type="datetime1">
              <a:rPr lang="en-US"/>
              <a:pPr>
                <a:defRPr/>
              </a:pPr>
              <a:t>10/13/10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E07EB-93AB-A84A-B4C8-5D03F9791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4000">
              <a:srgbClr val="00B0F0"/>
            </a:gs>
            <a:gs pos="7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C:\Users\smedder\AppData\Local\Microsoft\Windows\Temporary Internet Files\Content.IE5\15UJEQ5E\MPj04441860000[1].jp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gradFill>
            <a:gsLst>
              <a:gs pos="64000">
                <a:schemeClr val="bg1"/>
              </a:gs>
              <a:gs pos="15000">
                <a:schemeClr val="bg1">
                  <a:alpha val="5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30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6573838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68D2F4B1-5988-D648-B20E-8BF5D2D7BDC3}" type="datetime1">
              <a:rPr lang="en-US"/>
              <a:pPr>
                <a:defRPr/>
              </a:pPr>
              <a:t>10/13/10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46037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5A00D9E4-F169-6E4D-864F-B048E1D68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4" name="Title Placeholder 7"/>
          <p:cNvSpPr>
            <a:spLocks noGrp="1"/>
          </p:cNvSpPr>
          <p:nvPr userDrawn="1">
            <p:ph type="title"/>
          </p:nvPr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4" name="Rectangle 53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19" name="Rectangle 71"/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400" kern="1200" dirty="0">
          <a:solidFill>
            <a:srgbClr val="996633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996633"/>
          </a:solidFill>
          <a:latin typeface="Gill Sans MT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996633"/>
          </a:solidFill>
          <a:latin typeface="Gill Sans MT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996633"/>
          </a:solidFill>
          <a:latin typeface="Gill Sans MT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996633"/>
          </a:solidFill>
          <a:latin typeface="Gill Sans MT" pitchFamily="34" charset="0"/>
          <a:ea typeface="ＭＳ Ｐゴシック" charset="-128"/>
          <a:cs typeface="ＭＳ Ｐゴシック" charset="-128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ebdings" charset="2"/>
        <a:buChar char=""/>
        <a:defRPr lang="en-US" sz="3200" kern="1200" dirty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C8228"/>
        </a:buClr>
        <a:buSzPct val="60000"/>
        <a:buFont typeface="Wingdings 2" charset="2"/>
        <a:buChar char="¥"/>
        <a:defRPr lang="en-US" sz="2800" kern="1200" dirty="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0EDA8"/>
        </a:buClr>
        <a:buSzPct val="57000"/>
        <a:buFont typeface="Wingdings 2" charset="2"/>
        <a:buChar char="¥"/>
        <a:defRPr lang="en-US" sz="2400" kern="1200" dirty="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B4F18"/>
        </a:buClr>
        <a:buSzPct val="55000"/>
        <a:buFont typeface="Wingdings 2" charset="2"/>
        <a:buChar char="¥"/>
        <a:defRPr lang="en-US" sz="2000" kern="1200" dirty="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Wingdings 2" charset="2"/>
        <a:buChar char="¥"/>
        <a:defRPr lang="en-US" sz="2000" kern="1200" dirty="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openparksgrid.org" TargetMode="External"/><Relationship Id="rId3" Type="http://schemas.openxmlformats.org/officeDocument/2006/relationships/hyperlink" Target="http://www.desktop2petascale.or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 eaLnBrk="1" hangingPunct="1"/>
            <a:r>
              <a:rPr lang="en-US" cap="none" dirty="0" err="1" smtClean="0">
                <a:latin typeface="Arial" charset="0"/>
                <a:ea typeface="ＭＳ Ｐゴシック" charset="-128"/>
                <a:cs typeface="Arial" charset="0"/>
              </a:rPr>
              <a:t>HUBzero</a:t>
            </a:r>
            <a:r>
              <a:rPr lang="en-US" cap="none" dirty="0" smtClean="0">
                <a:latin typeface="Arial" charset="0"/>
                <a:ea typeface="ＭＳ Ｐゴシック" charset="-128"/>
                <a:cs typeface="Arial" charset="0"/>
              </a:rPr>
              <a:t> at CLEMSON UNIVERSITY</a:t>
            </a:r>
            <a:endParaRPr lang="en-US" cap="none" dirty="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-128"/>
                <a:cs typeface="Arial" charset="0"/>
              </a:rPr>
              <a:t>Jill </a:t>
            </a:r>
            <a:r>
              <a:rPr lang="en-US" dirty="0" err="1" smtClean="0">
                <a:latin typeface="Arial" charset="0"/>
                <a:ea typeface="ＭＳ Ｐゴシック" charset="-128"/>
                <a:cs typeface="Arial" charset="0"/>
              </a:rPr>
              <a:t>Gemmill</a:t>
            </a:r>
            <a:r>
              <a:rPr lang="en-US" dirty="0" smtClean="0">
                <a:latin typeface="Arial" charset="0"/>
                <a:ea typeface="ＭＳ Ｐゴシック" charset="-128"/>
                <a:cs typeface="Arial" charset="0"/>
              </a:rPr>
              <a:t>  </a:t>
            </a:r>
            <a:r>
              <a:rPr lang="en-US" dirty="0">
                <a:latin typeface="Arial" charset="0"/>
                <a:ea typeface="ＭＳ Ｐゴシック" charset="-128"/>
                <a:cs typeface="Arial" charset="0"/>
              </a:rPr>
              <a:t>| </a:t>
            </a:r>
            <a:r>
              <a:rPr lang="en-US" dirty="0" smtClean="0">
                <a:latin typeface="Arial" charset="0"/>
                <a:ea typeface="ＭＳ Ｐゴシック" charset="-128"/>
                <a:cs typeface="Arial" charset="0"/>
              </a:rPr>
              <a:t> October 14, 2010</a:t>
            </a:r>
            <a:endParaRPr lang="en-US" dirty="0">
              <a:latin typeface="Arial" charset="0"/>
              <a:ea typeface="ＭＳ Ｐゴシック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smtClean="0"/>
              <a:t>Award Amount: $773,444; Matching Provided by Clemson: $799,167 Total: $1.57 million</a:t>
            </a:r>
          </a:p>
          <a:p>
            <a:r>
              <a:rPr dirty="0" smtClean="0"/>
              <a:t>With this money we will build on the pilot project to turn the OPG into a content-rich, fully functioning portal for parks information</a:t>
            </a:r>
          </a:p>
          <a:p>
            <a:r>
              <a:rPr dirty="0" smtClean="0"/>
              <a:t>Award is for 3 years and includes almost $300,000 for the digitization of materials held by the parks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IMLS Grant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1"/>
          <p:cNvSpPr>
            <a:spLocks noGrp="1"/>
          </p:cNvSpPr>
          <p:nvPr>
            <p:ph idx="1"/>
          </p:nvPr>
        </p:nvSpPr>
        <p:spPr>
          <a:xfrm>
            <a:off x="609600" y="1500188"/>
            <a:ext cx="8077200" cy="4625975"/>
          </a:xfrm>
        </p:spPr>
        <p:txBody>
          <a:bodyPr/>
          <a:lstStyle/>
          <a:p>
            <a:pPr>
              <a:buClr>
                <a:srgbClr val="59770D"/>
              </a:buClr>
            </a:pPr>
            <a:r>
              <a:rPr sz="2600" dirty="0">
                <a:solidFill>
                  <a:srgbClr val="000000"/>
                </a:solidFill>
              </a:rPr>
              <a:t>Single search that will tie together existing repositories via the OPG portal</a:t>
            </a:r>
          </a:p>
          <a:p>
            <a:pPr>
              <a:buClr>
                <a:srgbClr val="59770D"/>
              </a:buClr>
            </a:pPr>
            <a:r>
              <a:rPr sz="2600" dirty="0">
                <a:solidFill>
                  <a:srgbClr val="000000"/>
                </a:solidFill>
              </a:rPr>
              <a:t>Build a Fedora-based repository to store and manage digital objects over time</a:t>
            </a:r>
            <a:r>
              <a:rPr sz="2600" dirty="0" smtClean="0">
                <a:solidFill>
                  <a:srgbClr val="000000"/>
                </a:solidFill>
              </a:rPr>
              <a:t>.</a:t>
            </a:r>
          </a:p>
          <a:p>
            <a:pPr>
              <a:buClr>
                <a:srgbClr val="59770D"/>
              </a:buClr>
            </a:pPr>
            <a:r>
              <a:rPr sz="2600" dirty="0" smtClean="0">
                <a:solidFill>
                  <a:srgbClr val="000000"/>
                </a:solidFill>
              </a:rPr>
              <a:t>The development of enhanced GIS tools  </a:t>
            </a:r>
            <a:endParaRPr sz="2600" dirty="0">
              <a:solidFill>
                <a:srgbClr val="000000"/>
              </a:solidFill>
            </a:endParaRPr>
          </a:p>
          <a:p>
            <a:pPr>
              <a:buClr>
                <a:srgbClr val="59770D"/>
              </a:buClr>
            </a:pPr>
            <a:r>
              <a:rPr sz="2600" dirty="0">
                <a:solidFill>
                  <a:srgbClr val="000000"/>
                </a:solidFill>
              </a:rPr>
              <a:t>Digital Objects to be ingested include items being digitized in partnership with the </a:t>
            </a:r>
            <a:r>
              <a:rPr sz="2600" dirty="0" smtClean="0">
                <a:solidFill>
                  <a:srgbClr val="000000"/>
                </a:solidFill>
              </a:rPr>
              <a:t>NPS and state parks of NC, SC, GA </a:t>
            </a:r>
            <a:r>
              <a:rPr sz="2600" dirty="0">
                <a:solidFill>
                  <a:srgbClr val="000000"/>
                </a:solidFill>
              </a:rPr>
              <a:t>(proposed 3 million pages) and 150,000 digital objects (including maps and artifacts)</a:t>
            </a:r>
            <a:endParaRPr sz="2600" dirty="0" smtClean="0">
              <a:solidFill>
                <a:srgbClr val="000000"/>
              </a:solidFill>
            </a:endParaRPr>
          </a:p>
          <a:p>
            <a:pPr lvl="1"/>
            <a:r>
              <a:rPr sz="2400" dirty="0" smtClean="0">
                <a:solidFill>
                  <a:srgbClr val="000000"/>
                </a:solidFill>
              </a:rPr>
              <a:t>To date, we have digitized </a:t>
            </a:r>
            <a:r>
              <a:rPr sz="2400" dirty="0">
                <a:solidFill>
                  <a:srgbClr val="000000"/>
                </a:solidFill>
              </a:rPr>
              <a:t>maps (geo-rectify), panoramic photographs, glass plate negatives, letters and </a:t>
            </a:r>
            <a:r>
              <a:rPr sz="2400" dirty="0" smtClean="0">
                <a:solidFill>
                  <a:srgbClr val="000000"/>
                </a:solidFill>
              </a:rPr>
              <a:t>reports.  We anticipate these objects and more in the grant.</a:t>
            </a:r>
          </a:p>
          <a:p>
            <a:pPr lvl="1"/>
            <a:endParaRPr sz="2200" dirty="0"/>
          </a:p>
          <a:p>
            <a:pPr>
              <a:buClr>
                <a:srgbClr val="59770D"/>
              </a:buClr>
            </a:pPr>
            <a:endParaRPr sz="1100" dirty="0">
              <a:latin typeface="Abadi MT Condensed Light" charset="0"/>
            </a:endParaRPr>
          </a:p>
        </p:txBody>
      </p:sp>
      <p:sp>
        <p:nvSpPr>
          <p:cNvPr id="276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Goals for OPG Repository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8915400" cy="4625975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62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Architecture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486400" y="1981200"/>
            <a:ext cx="1752600" cy="838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Desktop to </a:t>
            </a:r>
            <a:r>
              <a:rPr lang="en-US" dirty="0" err="1" smtClean="0"/>
              <a:t>TeraGrid</a:t>
            </a:r>
            <a:r>
              <a:rPr lang="en-US" dirty="0" smtClean="0"/>
              <a:t> Ecosystem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8610600" cy="23484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EPS-0919440 (SC)</a:t>
            </a:r>
          </a:p>
          <a:p>
            <a:r>
              <a:rPr lang="en-US" dirty="0"/>
              <a:t>	</a:t>
            </a:r>
            <a:r>
              <a:rPr lang="en-US" dirty="0" smtClean="0"/>
              <a:t>Jim Bottum and Jill Gemmill, Clemson University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EPS-0919463 (TN)</a:t>
            </a:r>
          </a:p>
          <a:p>
            <a:r>
              <a:rPr lang="en-US" dirty="0"/>
              <a:t>	</a:t>
            </a:r>
            <a:r>
              <a:rPr lang="en-US" dirty="0" smtClean="0"/>
              <a:t>Thomas </a:t>
            </a:r>
            <a:r>
              <a:rPr lang="en-US" dirty="0" err="1" smtClean="0"/>
              <a:t>Zacharia</a:t>
            </a:r>
            <a:r>
              <a:rPr lang="en-US" dirty="0" smtClean="0"/>
              <a:t>, University of Tennessee-Knoxville 	Peter Cummings, Vanderbilt University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432" t="4401" r="4193" b="8669"/>
          <a:stretch/>
        </p:blipFill>
        <p:spPr bwMode="auto">
          <a:xfrm>
            <a:off x="1981200" y="71995"/>
            <a:ext cx="7086600" cy="312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5205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Partners / Participants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3886200" cy="5202936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South Carolina</a:t>
            </a:r>
          </a:p>
          <a:p>
            <a:pPr lvl="1"/>
            <a:r>
              <a:rPr lang="en-US" dirty="0" smtClean="0"/>
              <a:t>The Citadel</a:t>
            </a:r>
            <a:r>
              <a:rPr lang="en-US" b="1" dirty="0" smtClean="0"/>
              <a:t>+</a:t>
            </a:r>
          </a:p>
          <a:p>
            <a:pPr lvl="1"/>
            <a:r>
              <a:rPr lang="en-US" dirty="0" err="1" smtClean="0"/>
              <a:t>Claflin</a:t>
            </a:r>
            <a:r>
              <a:rPr lang="en-US" dirty="0" smtClean="0"/>
              <a:t> University</a:t>
            </a:r>
            <a:r>
              <a:rPr lang="en-US" b="1" dirty="0" smtClean="0"/>
              <a:t>*</a:t>
            </a:r>
          </a:p>
          <a:p>
            <a:pPr lvl="1"/>
            <a:r>
              <a:rPr lang="en-US" dirty="0" smtClean="0"/>
              <a:t>Clemson University</a:t>
            </a:r>
          </a:p>
          <a:p>
            <a:pPr lvl="1"/>
            <a:r>
              <a:rPr lang="en-US" dirty="0" smtClean="0"/>
              <a:t>College of Charleston</a:t>
            </a:r>
            <a:r>
              <a:rPr lang="en-US" b="1" dirty="0" smtClean="0"/>
              <a:t>+</a:t>
            </a:r>
          </a:p>
          <a:p>
            <a:pPr lvl="1"/>
            <a:r>
              <a:rPr lang="en-US" dirty="0" smtClean="0"/>
              <a:t>Medical University of South Carolina</a:t>
            </a:r>
          </a:p>
          <a:p>
            <a:pPr lvl="1"/>
            <a:r>
              <a:rPr lang="en-US" dirty="0" smtClean="0"/>
              <a:t>South Carolina State University</a:t>
            </a:r>
            <a:r>
              <a:rPr lang="en-US" b="1" dirty="0" smtClean="0"/>
              <a:t>*</a:t>
            </a:r>
          </a:p>
          <a:p>
            <a:pPr lvl="1"/>
            <a:r>
              <a:rPr lang="en-US" dirty="0"/>
              <a:t>University of South </a:t>
            </a:r>
            <a:r>
              <a:rPr lang="en-US" dirty="0" smtClean="0"/>
              <a:t>Carolina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Advisory Board</a:t>
            </a:r>
          </a:p>
          <a:p>
            <a:pPr lvl="1"/>
            <a:r>
              <a:rPr lang="en-US" dirty="0" smtClean="0"/>
              <a:t>Jesse Bemley, JEF</a:t>
            </a:r>
          </a:p>
          <a:p>
            <a:pPr lvl="1"/>
            <a:r>
              <a:rPr lang="en-US" dirty="0" smtClean="0"/>
              <a:t>Rebecca </a:t>
            </a:r>
            <a:r>
              <a:rPr lang="en-US" dirty="0" err="1" smtClean="0"/>
              <a:t>Doerge</a:t>
            </a:r>
            <a:r>
              <a:rPr lang="en-US" dirty="0" smtClean="0"/>
              <a:t>, Purdue</a:t>
            </a:r>
          </a:p>
          <a:p>
            <a:pPr lvl="1"/>
            <a:r>
              <a:rPr lang="en-US" dirty="0" smtClean="0"/>
              <a:t>Ian Foster, </a:t>
            </a:r>
            <a:r>
              <a:rPr lang="en-US" dirty="0" err="1" smtClean="0"/>
              <a:t>UChicago</a:t>
            </a:r>
            <a:endParaRPr lang="en-US" dirty="0" smtClean="0"/>
          </a:p>
          <a:p>
            <a:pPr lvl="1"/>
            <a:r>
              <a:rPr lang="en-US" dirty="0" smtClean="0"/>
              <a:t>Mike </a:t>
            </a:r>
            <a:r>
              <a:rPr lang="en-US" dirty="0" err="1" smtClean="0"/>
              <a:t>Ellisman</a:t>
            </a:r>
            <a:r>
              <a:rPr lang="en-US" dirty="0" smtClean="0"/>
              <a:t>, UCSD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24400" y="1371600"/>
            <a:ext cx="3886200" cy="527913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tx2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Tennessee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Oak Ridge National Laboratory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University of Tennessee-Knoxville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Vanderbilt University</a:t>
            </a: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 smtClean="0"/>
          </a:p>
          <a:p>
            <a:r>
              <a:rPr lang="en-US" sz="2400" b="1" dirty="0" smtClean="0"/>
              <a:t>External Evaluator</a:t>
            </a:r>
          </a:p>
          <a:p>
            <a:pPr lvl="1"/>
            <a:r>
              <a:rPr lang="en-US" sz="2200" dirty="0"/>
              <a:t>Tom Finholt, </a:t>
            </a:r>
            <a:r>
              <a:rPr lang="en-US" sz="2200" dirty="0" smtClean="0"/>
              <a:t>U </a:t>
            </a:r>
            <a:r>
              <a:rPr lang="en-US" sz="2200" dirty="0" err="1" smtClean="0"/>
              <a:t>Mich</a:t>
            </a: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/>
          </a:p>
          <a:p>
            <a:r>
              <a:rPr lang="en-US" sz="2400" b="1" dirty="0"/>
              <a:t>MSI-CIEC </a:t>
            </a:r>
            <a:r>
              <a:rPr lang="en-US" sz="2400" b="1" dirty="0" smtClean="0"/>
              <a:t>(NSF OCI 0636352)</a:t>
            </a:r>
          </a:p>
          <a:p>
            <a:pPr lvl="1"/>
            <a:r>
              <a:rPr lang="en-US" sz="2200" dirty="0"/>
              <a:t>K. Barnes, R. Alo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0" y="6036947"/>
            <a:ext cx="3276600" cy="64633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+ comprehensive undergrad</a:t>
            </a:r>
            <a:br>
              <a:rPr lang="en-US" dirty="0" smtClean="0">
                <a:solidFill>
                  <a:schemeClr val="accent4"/>
                </a:solidFill>
              </a:rPr>
            </a:br>
            <a:r>
              <a:rPr lang="en-US" dirty="0" smtClean="0">
                <a:solidFill>
                  <a:schemeClr val="accent4"/>
                </a:solidFill>
              </a:rPr>
              <a:t>* HBCU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871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429000" y="1548645"/>
            <a:ext cx="5769919" cy="38615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Desktop to </a:t>
            </a:r>
            <a:r>
              <a:rPr lang="en-US" dirty="0" err="1" smtClean="0"/>
              <a:t>TeraGrid</a:t>
            </a:r>
            <a:r>
              <a:rPr lang="en-US" dirty="0" smtClean="0"/>
              <a:t> Program Highlights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2371-D4CE-4C4D-AA07-0DD6D3BB3E5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4825749" y="2249424"/>
            <a:ext cx="3705367" cy="214954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tx2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buClr>
                <a:srgbClr val="130454"/>
              </a:buClr>
            </a:pPr>
            <a:endParaRPr lang="en-US" dirty="0" smtClean="0">
              <a:solidFill>
                <a:srgbClr val="1A0671"/>
              </a:solidFill>
            </a:endParaRPr>
          </a:p>
          <a:p>
            <a:pPr defTabSz="914400">
              <a:buClr>
                <a:srgbClr val="130454"/>
              </a:buClr>
            </a:pPr>
            <a:endParaRPr lang="en-US" dirty="0">
              <a:solidFill>
                <a:srgbClr val="1A067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04800" y="1447800"/>
            <a:ext cx="4038600" cy="5327587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400"/>
              </a:spcAft>
            </a:pPr>
            <a:r>
              <a:rPr lang="en-US" sz="2800" dirty="0" smtClean="0"/>
              <a:t>Network Upgrades</a:t>
            </a:r>
          </a:p>
          <a:p>
            <a:pPr>
              <a:spcAft>
                <a:spcPts val="400"/>
              </a:spcAft>
            </a:pPr>
            <a:r>
              <a:rPr lang="en-US" sz="2800" dirty="0" smtClean="0"/>
              <a:t>Compute Resources</a:t>
            </a:r>
          </a:p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n-US" sz="2800" dirty="0" smtClean="0"/>
              <a:t>Biology </a:t>
            </a:r>
            <a:r>
              <a:rPr lang="en-US" sz="2800" dirty="0" err="1" smtClean="0"/>
              <a:t>WorkBench</a:t>
            </a:r>
            <a:endParaRPr lang="en-US" sz="2800" dirty="0" smtClean="0"/>
          </a:p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n-US" sz="2800" dirty="0" smtClean="0"/>
              <a:t>Computational </a:t>
            </a:r>
            <a:r>
              <a:rPr lang="en-US" sz="2800" dirty="0" err="1" smtClean="0"/>
              <a:t>EndStation</a:t>
            </a:r>
            <a:r>
              <a:rPr lang="en-US" sz="2800" dirty="0" smtClean="0"/>
              <a:t> for </a:t>
            </a:r>
            <a:br>
              <a:rPr lang="en-US" sz="2800" dirty="0" smtClean="0"/>
            </a:br>
            <a:r>
              <a:rPr lang="en-US" sz="2800" dirty="0" smtClean="0"/>
              <a:t>Advanced Materials Research</a:t>
            </a:r>
          </a:p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n-US" sz="2800" dirty="0" err="1" smtClean="0"/>
              <a:t>PetaScale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Application(s)</a:t>
            </a:r>
          </a:p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n-US" sz="2800" dirty="0" err="1" smtClean="0"/>
              <a:t>TeraGrid</a:t>
            </a:r>
            <a:r>
              <a:rPr lang="en-US" sz="2800" dirty="0" smtClean="0"/>
              <a:t> allocation </a:t>
            </a:r>
          </a:p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n-US" sz="2800" dirty="0" smtClean="0"/>
              <a:t>8 computational scientists</a:t>
            </a:r>
          </a:p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n-US" sz="2800" dirty="0" smtClean="0"/>
              <a:t>Science Gateway</a:t>
            </a:r>
          </a:p>
          <a:p>
            <a:pPr>
              <a:spcAft>
                <a:spcPts val="400"/>
              </a:spcAft>
              <a:buClr>
                <a:schemeClr val="accent3"/>
              </a:buClr>
            </a:pPr>
            <a:r>
              <a:rPr lang="en-US" sz="2800" dirty="0" smtClean="0"/>
              <a:t>Training/Outreach</a:t>
            </a:r>
          </a:p>
          <a:p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267200" y="5438001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i="1" dirty="0" smtClean="0">
                <a:solidFill>
                  <a:srgbClr val="1B587C"/>
                </a:solidFill>
                <a:latin typeface="Calibri" pitchFamily="34" charset="0"/>
                <a:cs typeface="Calibri" pitchFamily="34" charset="0"/>
              </a:rPr>
              <a:t>A campus-based regional facility and science gateway bridge campus researchers to national facilities</a:t>
            </a:r>
            <a:endParaRPr lang="en-US" sz="2400" i="1" dirty="0">
              <a:solidFill>
                <a:srgbClr val="1B587C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01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Science Gateway – Leveraging </a:t>
            </a:r>
            <a:r>
              <a:rPr lang="en-US" dirty="0" err="1" smtClean="0"/>
              <a:t>HUBZero</a:t>
            </a:r>
            <a:r>
              <a:rPr lang="en-US" dirty="0" smtClean="0"/>
              <a:t> software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6477000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http://www.desktop2petascale.org/</a:t>
            </a:r>
            <a:endParaRPr lang="en-US" sz="2000" b="1" dirty="0">
              <a:solidFill>
                <a:schemeClr val="accent4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8" name="Picture 2" descr="C:\Users\gemmill\AppData\Local\Microsoft\Windows\Temporary Internet Files\Content.Outlook\AMXWRXAP\D2P Ma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541"/>
            <a:ext cx="6003332" cy="480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3393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smtClean="0">
                <a:hlinkClick r:id="rId2"/>
              </a:rPr>
              <a:t>www.openparksgrid.org</a:t>
            </a:r>
            <a:r>
              <a:rPr lang="en-US" dirty="0" smtClean="0"/>
              <a:t>   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www.desktop2petascale.org</a:t>
            </a:r>
            <a:endParaRPr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Demo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Multi-institutional collaboration environments needed; scalable, re-useable</a:t>
            </a:r>
          </a:p>
          <a:p>
            <a:r>
              <a:rPr lang="en-US" dirty="0" smtClean="0"/>
              <a:t>Build, buy, or adopt?</a:t>
            </a:r>
          </a:p>
          <a:p>
            <a:r>
              <a:rPr lang="en-US" dirty="0" smtClean="0"/>
              <a:t>How we use hubs.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3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The Open Parks Grid (OPG) at Clemson University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81400"/>
            <a:ext cx="6705600" cy="990600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Font typeface="Wingdings 2" charset="2"/>
              <a:buNone/>
              <a:defRPr/>
            </a:pPr>
            <a:r>
              <a:rPr dirty="0">
                <a:solidFill>
                  <a:srgbClr val="56633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collaborative endeavor between Clemson University and the National Park Service</a:t>
            </a:r>
            <a:endParaRPr sz="2200" i="1" dirty="0">
              <a:solidFill>
                <a:srgbClr val="56633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5364" name="Picture 4" descr="National_Park_Service_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3363" y="4724400"/>
            <a:ext cx="1265237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wordmark-academic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5059363"/>
            <a:ext cx="3708400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00188"/>
            <a:ext cx="8077200" cy="4625975"/>
          </a:xfrm>
        </p:spPr>
        <p:txBody>
          <a:bodyPr>
            <a:normAutofit/>
          </a:bodyPr>
          <a:lstStyle/>
          <a:p>
            <a:pPr marL="0" indent="0" eaLnBrk="1" hangingPunct="1">
              <a:buClr>
                <a:srgbClr val="59770D"/>
              </a:buClr>
              <a:buFont typeface="Wingdings 2" charset="2"/>
              <a:buNone/>
              <a:defRPr/>
            </a:pPr>
            <a:r>
              <a:rPr sz="3600">
                <a:solidFill>
                  <a:srgbClr val="8D5E2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Knowledge Pipeline for Park Professionals</a:t>
            </a:r>
          </a:p>
          <a:p>
            <a:pPr marL="0" indent="0" eaLnBrk="1" hangingPunct="1">
              <a:buClr>
                <a:srgbClr val="59770D"/>
              </a:buClr>
              <a:buFont typeface="Wingdings 2" charset="2"/>
              <a:buNone/>
              <a:defRPr/>
            </a:pPr>
            <a:r>
              <a:rPr i="1">
                <a:effectLst>
                  <a:outerShdw blurRad="38100" dist="38100" dir="2700000" algn="tl">
                    <a:srgbClr val="FFFFFF"/>
                  </a:outerShdw>
                </a:effectLst>
              </a:rPr>
              <a:t>The purpose of the OPG is to unite the highly distributed parks community of managers, researchers, policy-makers, and citizens, through the development and use of cyberinfrastructure, to foster greater distribution of knowledge and facilitate more informed management decisions. </a:t>
            </a:r>
          </a:p>
          <a:p>
            <a:pPr marL="0" indent="0" eaLnBrk="1" hangingPunct="1">
              <a:buClr>
                <a:srgbClr val="59770D"/>
              </a:buClr>
              <a:buFont typeface="Wingdings 2" charset="2"/>
              <a:buNone/>
              <a:defRPr/>
            </a:pPr>
            <a:endParaRPr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What is the OPG?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00188"/>
            <a:ext cx="8077200" cy="4900612"/>
          </a:xfrm>
        </p:spPr>
        <p:txBody>
          <a:bodyPr rtlCol="0">
            <a:noAutofit/>
          </a:bodyPr>
          <a:lstStyle/>
          <a:p>
            <a:pPr marL="498475" indent="-331788" eaLnBrk="1" fontAlgn="auto" hangingPunct="1">
              <a:spcAft>
                <a:spcPts val="0"/>
              </a:spcAft>
              <a:buFont typeface="Webdings" pitchFamily="18" charset="2"/>
              <a:buChar char=""/>
              <a:defRPr/>
            </a:pPr>
            <a:r>
              <a:rPr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Facilitate the protection of our natural and cultural heritage</a:t>
            </a:r>
          </a:p>
          <a:p>
            <a:pPr marL="498475" indent="-331788" eaLnBrk="1" fontAlgn="auto" hangingPunct="1">
              <a:spcAft>
                <a:spcPts val="0"/>
              </a:spcAft>
              <a:buFont typeface="Webdings" pitchFamily="18" charset="2"/>
              <a:buChar char=""/>
              <a:defRPr/>
            </a:pPr>
            <a:r>
              <a:rPr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Enable parks to operate more efficiently and effectively</a:t>
            </a:r>
          </a:p>
          <a:p>
            <a:pPr marL="498475" indent="-331788" eaLnBrk="1" fontAlgn="auto" hangingPunct="1">
              <a:spcAft>
                <a:spcPts val="0"/>
              </a:spcAft>
              <a:buFont typeface="Webdings" pitchFamily="18" charset="2"/>
              <a:buChar char=""/>
              <a:defRPr/>
            </a:pPr>
            <a:r>
              <a:rPr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Leverage existing information resources without duplicating them</a:t>
            </a:r>
          </a:p>
          <a:p>
            <a:pPr marL="498475" indent="-331788" eaLnBrk="1" fontAlgn="auto" hangingPunct="1">
              <a:spcAft>
                <a:spcPts val="0"/>
              </a:spcAft>
              <a:buFont typeface="Webdings" pitchFamily="18" charset="2"/>
              <a:buChar char=""/>
              <a:defRPr/>
            </a:pPr>
            <a:r>
              <a:rPr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Build a scalable system</a:t>
            </a:r>
          </a:p>
          <a:p>
            <a:pPr marL="498475" indent="-331788" eaLnBrk="1" fontAlgn="auto" hangingPunct="1">
              <a:spcAft>
                <a:spcPts val="0"/>
              </a:spcAft>
              <a:buFont typeface="Webdings" pitchFamily="18" charset="2"/>
              <a:buChar char=""/>
              <a:defRPr/>
            </a:pPr>
            <a:r>
              <a:rPr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Build a sustainable system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Principles to Guide 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8" descr="cong_cont2.tif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91200" cy="413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ong_cont_let2.tif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286000"/>
            <a:ext cx="595206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 rot="5400000">
            <a:off x="7165032" y="4874568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Digital Artifacts</a:t>
            </a:r>
            <a:endParaRPr lang="en-US" sz="2400" b="1" dirty="0"/>
          </a:p>
        </p:txBody>
      </p:sp>
      <p:pic>
        <p:nvPicPr>
          <p:cNvPr id="12" name="Picture 3" descr="GRSM47329-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3116" y="0"/>
            <a:ext cx="4360884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ub_cong2.tif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780192"/>
            <a:ext cx="4006850" cy="3077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1"/>
          <p:cNvSpPr>
            <a:spLocks noGrp="1"/>
          </p:cNvSpPr>
          <p:nvPr>
            <p:ph idx="1"/>
          </p:nvPr>
        </p:nvSpPr>
        <p:spPr>
          <a:xfrm>
            <a:off x="609600" y="1500188"/>
            <a:ext cx="8534400" cy="5357812"/>
          </a:xfrm>
        </p:spPr>
        <p:txBody>
          <a:bodyPr/>
          <a:lstStyle/>
          <a:p>
            <a:pPr>
              <a:buClr>
                <a:srgbClr val="59770D"/>
              </a:buClr>
            </a:pPr>
            <a:r>
              <a:rPr dirty="0" smtClean="0"/>
              <a:t>Selection of materials for OPG prototype has been done by superintendents and cultural resource specialists at the beta parks</a:t>
            </a:r>
          </a:p>
          <a:p>
            <a:pPr>
              <a:buClr>
                <a:srgbClr val="59770D"/>
              </a:buClr>
            </a:pPr>
            <a:r>
              <a:rPr dirty="0" smtClean="0"/>
              <a:t>Goal of selection of materials for beta was to provide a representative sample of materials </a:t>
            </a:r>
          </a:p>
          <a:p>
            <a:pPr>
              <a:buClr>
                <a:srgbClr val="59770D"/>
              </a:buClr>
            </a:pPr>
            <a:r>
              <a:rPr dirty="0" smtClean="0"/>
              <a:t>The use of exisiting metadata provided by the Parks is also </a:t>
            </a:r>
            <a:r>
              <a:rPr dirty="0" smtClean="0"/>
              <a:t>key</a:t>
            </a:r>
            <a:endParaRPr dirty="0" smtClean="0"/>
          </a:p>
        </p:txBody>
      </p:sp>
      <p:sp>
        <p:nvSpPr>
          <p:cNvPr id="307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Selection &amp; Metadata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q_search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7433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9436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Location of past burn areas (red), water quality monitoring instruments (black dots), and information associated with Fontana Lake in Greater Smokey Mountain Park.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Evolution of OPG</a:t>
            </a:r>
          </a:p>
        </p:txBody>
      </p:sp>
      <p:sp>
        <p:nvSpPr>
          <p:cNvPr id="7" name="Notched Right Arrow 6"/>
          <p:cNvSpPr/>
          <p:nvPr/>
        </p:nvSpPr>
        <p:spPr>
          <a:xfrm>
            <a:off x="533400" y="2942081"/>
            <a:ext cx="8153400" cy="2805176"/>
          </a:xfrm>
          <a:prstGeom prst="notchedRightArrow">
            <a:avLst/>
          </a:prstGeom>
          <a:gradFill rotWithShape="0">
            <a:gsLst>
              <a:gs pos="0">
                <a:srgbClr val="996633"/>
              </a:gs>
              <a:gs pos="30000">
                <a:srgbClr val="6E4924"/>
              </a:gs>
              <a:gs pos="68000">
                <a:srgbClr val="593B1D"/>
              </a:gs>
              <a:gs pos="100000">
                <a:schemeClr val="accent2">
                  <a:tint val="40000"/>
                  <a:hueOff val="0"/>
                  <a:satOff val="0"/>
                  <a:lumOff val="0"/>
                  <a:alphaOff val="0"/>
                  <a:tint val="40000"/>
                  <a:shade val="100000"/>
                  <a:hueMod val="100000"/>
                  <a:satMod val="100000"/>
                </a:schemeClr>
              </a:gs>
            </a:gsLst>
          </a:gradFill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7018338" y="3849688"/>
            <a:ext cx="1668462" cy="976312"/>
            <a:chOff x="7017665" y="3849129"/>
            <a:chExt cx="1669161" cy="976376"/>
          </a:xfrm>
        </p:grpSpPr>
        <p:sp>
          <p:nvSpPr>
            <p:cNvPr id="20" name="Freeform 19"/>
            <p:cNvSpPr/>
            <p:nvPr/>
          </p:nvSpPr>
          <p:spPr>
            <a:xfrm>
              <a:off x="7681785" y="3849129"/>
              <a:ext cx="1005041" cy="976376"/>
            </a:xfrm>
            <a:custGeom>
              <a:avLst/>
              <a:gdLst>
                <a:gd name="connsiteX0" fmla="*/ 0 w 1005041"/>
                <a:gd name="connsiteY0" fmla="*/ 0 h 2805176"/>
                <a:gd name="connsiteX1" fmla="*/ 1005041 w 1005041"/>
                <a:gd name="connsiteY1" fmla="*/ 0 h 2805176"/>
                <a:gd name="connsiteX2" fmla="*/ 1005041 w 1005041"/>
                <a:gd name="connsiteY2" fmla="*/ 2805176 h 2805176"/>
                <a:gd name="connsiteX3" fmla="*/ 0 w 1005041"/>
                <a:gd name="connsiteY3" fmla="*/ 2805176 h 2805176"/>
                <a:gd name="connsiteX4" fmla="*/ 0 w 1005041"/>
                <a:gd name="connsiteY4" fmla="*/ 0 h 280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041" h="2805176">
                  <a:moveTo>
                    <a:pt x="0" y="0"/>
                  </a:moveTo>
                  <a:lnTo>
                    <a:pt x="1005041" y="0"/>
                  </a:lnTo>
                  <a:lnTo>
                    <a:pt x="1005041" y="2805176"/>
                  </a:lnTo>
                  <a:lnTo>
                    <a:pt x="0" y="28051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13792" tIns="113792" rIns="113792" bIns="113792" spcCol="1270" anchor="b"/>
            <a:lstStyle/>
            <a:p>
              <a:pPr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schemeClr val="bg1"/>
                  </a:solidFill>
                  <a:effectLst>
                    <a:glow rad="101600">
                      <a:srgbClr val="6E4924">
                        <a:alpha val="60000"/>
                      </a:srgbClr>
                    </a:glow>
                  </a:effectLst>
                </a:rPr>
                <a:t>Beta Testing</a:t>
              </a:r>
            </a:p>
            <a:p>
              <a:pPr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b="1" dirty="0">
                  <a:solidFill>
                    <a:schemeClr val="bg1"/>
                  </a:solidFill>
                  <a:effectLst>
                    <a:glow rad="101600">
                      <a:srgbClr val="6E4924">
                        <a:alpha val="60000"/>
                      </a:srgbClr>
                    </a:glow>
                  </a:effectLst>
                </a:rPr>
                <a:t>2010</a:t>
              </a: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7017665" y="3994023"/>
              <a:ext cx="701294" cy="701294"/>
            </a:xfrm>
            <a:prstGeom prst="rightArrow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38100" dist="25400" dir="5400000" algn="ctr" rotWithShape="0">
                <a:srgbClr val="EBE9ED">
                  <a:alpha val="0"/>
                </a:srgbClr>
              </a:outerShdw>
            </a:effectLst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5715000" y="3994150"/>
            <a:ext cx="1219200" cy="1873250"/>
            <a:chOff x="5715000" y="3994023"/>
            <a:chExt cx="1219199" cy="1873377"/>
          </a:xfrm>
        </p:grpSpPr>
        <p:sp>
          <p:nvSpPr>
            <p:cNvPr id="18" name="Freeform 17"/>
            <p:cNvSpPr/>
            <p:nvPr/>
          </p:nvSpPr>
          <p:spPr>
            <a:xfrm>
              <a:off x="5715000" y="5046607"/>
              <a:ext cx="1219199" cy="820793"/>
            </a:xfrm>
            <a:custGeom>
              <a:avLst/>
              <a:gdLst>
                <a:gd name="connsiteX0" fmla="*/ 0 w 1005041"/>
                <a:gd name="connsiteY0" fmla="*/ 0 h 2805176"/>
                <a:gd name="connsiteX1" fmla="*/ 1005041 w 1005041"/>
                <a:gd name="connsiteY1" fmla="*/ 0 h 2805176"/>
                <a:gd name="connsiteX2" fmla="*/ 1005041 w 1005041"/>
                <a:gd name="connsiteY2" fmla="*/ 2805176 h 2805176"/>
                <a:gd name="connsiteX3" fmla="*/ 0 w 1005041"/>
                <a:gd name="connsiteY3" fmla="*/ 2805176 h 2805176"/>
                <a:gd name="connsiteX4" fmla="*/ 0 w 1005041"/>
                <a:gd name="connsiteY4" fmla="*/ 0 h 280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041" h="2805176">
                  <a:moveTo>
                    <a:pt x="0" y="0"/>
                  </a:moveTo>
                  <a:lnTo>
                    <a:pt x="1005041" y="0"/>
                  </a:lnTo>
                  <a:lnTo>
                    <a:pt x="1005041" y="2805176"/>
                  </a:lnTo>
                  <a:lnTo>
                    <a:pt x="0" y="28051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85344" spcCol="1270"/>
            <a:lstStyle/>
            <a:p>
              <a:pPr algn="ctr"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dirty="0"/>
                <a:t>Prototype Development</a:t>
              </a:r>
            </a:p>
            <a:p>
              <a:pPr algn="ctr"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dirty="0"/>
                <a:t>2009 - 2010</a:t>
              </a: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5962371" y="3994023"/>
              <a:ext cx="701294" cy="701294"/>
            </a:xfrm>
            <a:prstGeom prst="rightArrow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38100" dist="25400" dir="5400000" algn="ctr" rotWithShape="0">
                <a:srgbClr val="EBE9ED">
                  <a:alpha val="0"/>
                </a:srgbClr>
              </a:outerShdw>
            </a:effectLst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4648200" y="2819400"/>
            <a:ext cx="1219200" cy="1876425"/>
            <a:chOff x="4648200" y="2819400"/>
            <a:chExt cx="1219199" cy="1875917"/>
          </a:xfrm>
        </p:grpSpPr>
        <p:sp>
          <p:nvSpPr>
            <p:cNvPr id="16" name="Freeform 15"/>
            <p:cNvSpPr/>
            <p:nvPr/>
          </p:nvSpPr>
          <p:spPr>
            <a:xfrm>
              <a:off x="4648200" y="2819400"/>
              <a:ext cx="1219199" cy="823690"/>
            </a:xfrm>
            <a:custGeom>
              <a:avLst/>
              <a:gdLst>
                <a:gd name="connsiteX0" fmla="*/ 0 w 1005041"/>
                <a:gd name="connsiteY0" fmla="*/ 0 h 2805176"/>
                <a:gd name="connsiteX1" fmla="*/ 1005041 w 1005041"/>
                <a:gd name="connsiteY1" fmla="*/ 0 h 2805176"/>
                <a:gd name="connsiteX2" fmla="*/ 1005041 w 1005041"/>
                <a:gd name="connsiteY2" fmla="*/ 2805176 h 2805176"/>
                <a:gd name="connsiteX3" fmla="*/ 0 w 1005041"/>
                <a:gd name="connsiteY3" fmla="*/ 2805176 h 2805176"/>
                <a:gd name="connsiteX4" fmla="*/ 0 w 1005041"/>
                <a:gd name="connsiteY4" fmla="*/ 0 h 280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041" h="2805176">
                  <a:moveTo>
                    <a:pt x="0" y="0"/>
                  </a:moveTo>
                  <a:lnTo>
                    <a:pt x="1005041" y="0"/>
                  </a:lnTo>
                  <a:lnTo>
                    <a:pt x="1005041" y="2805176"/>
                  </a:lnTo>
                  <a:lnTo>
                    <a:pt x="0" y="28051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85344" spcCol="1270" anchor="b"/>
            <a:lstStyle/>
            <a:p>
              <a:pPr algn="ctr"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dirty="0"/>
                <a:t>Selection of Beta Sites</a:t>
              </a:r>
            </a:p>
            <a:p>
              <a:pPr algn="ctr"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dirty="0"/>
                <a:t>March 2009</a:t>
              </a: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4907077" y="3994023"/>
              <a:ext cx="701294" cy="701294"/>
            </a:xfrm>
            <a:prstGeom prst="rightArrow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38100" dist="25400" dir="5400000" algn="ctr" rotWithShape="0">
                <a:srgbClr val="EBE9ED">
                  <a:alpha val="0"/>
                </a:srgbClr>
              </a:outerShdw>
            </a:effectLst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3581400" y="3994150"/>
            <a:ext cx="1219200" cy="2254250"/>
            <a:chOff x="3581400" y="3994023"/>
            <a:chExt cx="1219199" cy="2254377"/>
          </a:xfrm>
        </p:grpSpPr>
        <p:sp>
          <p:nvSpPr>
            <p:cNvPr id="14" name="Freeform 13"/>
            <p:cNvSpPr/>
            <p:nvPr/>
          </p:nvSpPr>
          <p:spPr>
            <a:xfrm>
              <a:off x="3581400" y="5046595"/>
              <a:ext cx="1219199" cy="1201805"/>
            </a:xfrm>
            <a:custGeom>
              <a:avLst/>
              <a:gdLst>
                <a:gd name="connsiteX0" fmla="*/ 0 w 1005041"/>
                <a:gd name="connsiteY0" fmla="*/ 0 h 2805176"/>
                <a:gd name="connsiteX1" fmla="*/ 1005041 w 1005041"/>
                <a:gd name="connsiteY1" fmla="*/ 0 h 2805176"/>
                <a:gd name="connsiteX2" fmla="*/ 1005041 w 1005041"/>
                <a:gd name="connsiteY2" fmla="*/ 2805176 h 2805176"/>
                <a:gd name="connsiteX3" fmla="*/ 0 w 1005041"/>
                <a:gd name="connsiteY3" fmla="*/ 2805176 h 2805176"/>
                <a:gd name="connsiteX4" fmla="*/ 0 w 1005041"/>
                <a:gd name="connsiteY4" fmla="*/ 0 h 280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041" h="2805176">
                  <a:moveTo>
                    <a:pt x="0" y="0"/>
                  </a:moveTo>
                  <a:lnTo>
                    <a:pt x="1005041" y="0"/>
                  </a:lnTo>
                  <a:lnTo>
                    <a:pt x="1005041" y="2805176"/>
                  </a:lnTo>
                  <a:lnTo>
                    <a:pt x="0" y="28051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85344" spcCol="1270"/>
            <a:lstStyle/>
            <a:p>
              <a:pPr algn="ctr"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dirty="0"/>
                <a:t>SE Regional Directorate Presentation</a:t>
              </a:r>
            </a:p>
            <a:p>
              <a:pPr algn="ctr"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dirty="0"/>
                <a:t>November 2008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3851782" y="3994023"/>
              <a:ext cx="701294" cy="701294"/>
            </a:xfrm>
            <a:prstGeom prst="rightArrow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38100" dist="25400" dir="5400000" algn="ctr" rotWithShape="0">
                <a:srgbClr val="EBE9ED">
                  <a:alpha val="0"/>
                </a:srgbClr>
              </a:outerShdw>
            </a:effectLst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22" name="Group 23"/>
          <p:cNvGrpSpPr>
            <a:grpSpLocks/>
          </p:cNvGrpSpPr>
          <p:nvPr/>
        </p:nvGrpSpPr>
        <p:grpSpPr bwMode="auto">
          <a:xfrm>
            <a:off x="2438400" y="2819400"/>
            <a:ext cx="1371600" cy="1876425"/>
            <a:chOff x="2438400" y="2819400"/>
            <a:chExt cx="1371599" cy="1875917"/>
          </a:xfrm>
        </p:grpSpPr>
        <p:sp>
          <p:nvSpPr>
            <p:cNvPr id="12" name="Freeform 11"/>
            <p:cNvSpPr/>
            <p:nvPr/>
          </p:nvSpPr>
          <p:spPr>
            <a:xfrm>
              <a:off x="2438400" y="2819400"/>
              <a:ext cx="1371599" cy="823690"/>
            </a:xfrm>
            <a:custGeom>
              <a:avLst/>
              <a:gdLst>
                <a:gd name="connsiteX0" fmla="*/ 0 w 1005041"/>
                <a:gd name="connsiteY0" fmla="*/ 0 h 2805176"/>
                <a:gd name="connsiteX1" fmla="*/ 1005041 w 1005041"/>
                <a:gd name="connsiteY1" fmla="*/ 0 h 2805176"/>
                <a:gd name="connsiteX2" fmla="*/ 1005041 w 1005041"/>
                <a:gd name="connsiteY2" fmla="*/ 2805176 h 2805176"/>
                <a:gd name="connsiteX3" fmla="*/ 0 w 1005041"/>
                <a:gd name="connsiteY3" fmla="*/ 2805176 h 2805176"/>
                <a:gd name="connsiteX4" fmla="*/ 0 w 1005041"/>
                <a:gd name="connsiteY4" fmla="*/ 0 h 280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041" h="2805176">
                  <a:moveTo>
                    <a:pt x="0" y="0"/>
                  </a:moveTo>
                  <a:lnTo>
                    <a:pt x="1005041" y="0"/>
                  </a:lnTo>
                  <a:lnTo>
                    <a:pt x="1005041" y="2805176"/>
                  </a:lnTo>
                  <a:lnTo>
                    <a:pt x="0" y="28051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85344" spcCol="1270" anchor="b"/>
            <a:lstStyle/>
            <a:p>
              <a:pPr algn="ctr"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dirty="0"/>
                <a:t>Director </a:t>
              </a:r>
              <a:r>
                <a:rPr lang="en-US" sz="1400" dirty="0" err="1"/>
                <a:t>Bomar</a:t>
              </a:r>
              <a:r>
                <a:rPr lang="en-US" sz="1400" dirty="0"/>
                <a:t> Presentation</a:t>
              </a:r>
            </a:p>
            <a:p>
              <a:pPr algn="ctr"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dirty="0"/>
                <a:t>October 2008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2796488" y="3994023"/>
              <a:ext cx="701294" cy="701294"/>
            </a:xfrm>
            <a:prstGeom prst="rightArrow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38100" dist="25400" dir="5400000" algn="ctr" rotWithShape="0">
                <a:srgbClr val="EBE9ED">
                  <a:alpha val="0"/>
                </a:srgbClr>
              </a:outerShdw>
            </a:effectLst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447800" y="3994150"/>
            <a:ext cx="1146175" cy="1644650"/>
            <a:chOff x="1447801" y="3994023"/>
            <a:chExt cx="1146562" cy="1644777"/>
          </a:xfrm>
        </p:grpSpPr>
        <p:sp>
          <p:nvSpPr>
            <p:cNvPr id="10" name="Freeform 9"/>
            <p:cNvSpPr/>
            <p:nvPr/>
          </p:nvSpPr>
          <p:spPr>
            <a:xfrm>
              <a:off x="1447801" y="5046617"/>
              <a:ext cx="1146562" cy="592183"/>
            </a:xfrm>
            <a:custGeom>
              <a:avLst/>
              <a:gdLst>
                <a:gd name="connsiteX0" fmla="*/ 0 w 1005041"/>
                <a:gd name="connsiteY0" fmla="*/ 0 h 2805176"/>
                <a:gd name="connsiteX1" fmla="*/ 1005041 w 1005041"/>
                <a:gd name="connsiteY1" fmla="*/ 0 h 2805176"/>
                <a:gd name="connsiteX2" fmla="*/ 1005041 w 1005041"/>
                <a:gd name="connsiteY2" fmla="*/ 2805176 h 2805176"/>
                <a:gd name="connsiteX3" fmla="*/ 0 w 1005041"/>
                <a:gd name="connsiteY3" fmla="*/ 2805176 h 2805176"/>
                <a:gd name="connsiteX4" fmla="*/ 0 w 1005041"/>
                <a:gd name="connsiteY4" fmla="*/ 0 h 280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041" h="2805176">
                  <a:moveTo>
                    <a:pt x="0" y="0"/>
                  </a:moveTo>
                  <a:lnTo>
                    <a:pt x="1005041" y="0"/>
                  </a:lnTo>
                  <a:lnTo>
                    <a:pt x="1005041" y="2805176"/>
                  </a:lnTo>
                  <a:lnTo>
                    <a:pt x="0" y="28051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85344">
              <a:prstTxWarp prst="textNoShape">
                <a:avLst/>
              </a:prstTxWarp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ea typeface="Arial" charset="0"/>
                  <a:cs typeface="Arial" charset="0"/>
                </a:rPr>
                <a:t>Clemson’s Content &amp; Technical Teams</a:t>
              </a: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1741194" y="3994023"/>
              <a:ext cx="701294" cy="701294"/>
            </a:xfrm>
            <a:prstGeom prst="rightArrow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38100" dist="25400" dir="5400000" algn="ctr" rotWithShape="0">
                <a:srgbClr val="EBE9ED">
                  <a:alpha val="0"/>
                </a:srgbClr>
              </a:outerShdw>
            </a:effectLst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24" name="Group 32"/>
          <p:cNvGrpSpPr>
            <a:grpSpLocks/>
          </p:cNvGrpSpPr>
          <p:nvPr/>
        </p:nvGrpSpPr>
        <p:grpSpPr bwMode="auto">
          <a:xfrm>
            <a:off x="533400" y="2590800"/>
            <a:ext cx="1143000" cy="2105025"/>
            <a:chOff x="534027" y="2590800"/>
            <a:chExt cx="1142373" cy="2104517"/>
          </a:xfrm>
        </p:grpSpPr>
        <p:sp>
          <p:nvSpPr>
            <p:cNvPr id="8" name="Freeform 7"/>
            <p:cNvSpPr/>
            <p:nvPr/>
          </p:nvSpPr>
          <p:spPr>
            <a:xfrm>
              <a:off x="534027" y="2590800"/>
              <a:ext cx="1142373" cy="1052259"/>
            </a:xfrm>
            <a:custGeom>
              <a:avLst/>
              <a:gdLst>
                <a:gd name="connsiteX0" fmla="*/ 0 w 1005041"/>
                <a:gd name="connsiteY0" fmla="*/ 0 h 2805176"/>
                <a:gd name="connsiteX1" fmla="*/ 1005041 w 1005041"/>
                <a:gd name="connsiteY1" fmla="*/ 0 h 2805176"/>
                <a:gd name="connsiteX2" fmla="*/ 1005041 w 1005041"/>
                <a:gd name="connsiteY2" fmla="*/ 2805176 h 2805176"/>
                <a:gd name="connsiteX3" fmla="*/ 0 w 1005041"/>
                <a:gd name="connsiteY3" fmla="*/ 2805176 h 2805176"/>
                <a:gd name="connsiteX4" fmla="*/ 0 w 1005041"/>
                <a:gd name="connsiteY4" fmla="*/ 0 h 2805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041" h="2805176">
                  <a:moveTo>
                    <a:pt x="0" y="0"/>
                  </a:moveTo>
                  <a:lnTo>
                    <a:pt x="1005041" y="0"/>
                  </a:lnTo>
                  <a:lnTo>
                    <a:pt x="1005041" y="2805176"/>
                  </a:lnTo>
                  <a:lnTo>
                    <a:pt x="0" y="28051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85344" spcCol="1270" anchor="b"/>
            <a:lstStyle/>
            <a:p>
              <a:pPr algn="ctr"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dirty="0"/>
                <a:t>Meeting at Cosmos Club,</a:t>
              </a:r>
            </a:p>
            <a:p>
              <a:pPr algn="ctr" defTabSz="533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400" dirty="0"/>
                <a:t>April 2007</a:t>
              </a: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685900" y="3994023"/>
              <a:ext cx="701294" cy="701294"/>
            </a:xfrm>
            <a:prstGeom prst="rightArrow">
              <a:avLst/>
            </a:prstGeom>
            <a:effectLst>
              <a:glow rad="101600">
                <a:schemeClr val="bg1">
                  <a:alpha val="60000"/>
                </a:schemeClr>
              </a:glow>
              <a:outerShdw blurRad="38100" dist="25400" dir="5400000" algn="ctr" rotWithShape="0">
                <a:srgbClr val="EBE9ED">
                  <a:alpha val="0"/>
                </a:srgbClr>
              </a:outerShdw>
            </a:effectLst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781800" y="2362200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$135,000 award from NPS/CESU Sept. 2010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130&quot;&gt;&lt;property id=&quot;20148&quot; value=&quot;5&quot;/&gt;&lt;property id=&quot;20300&quot; value=&quot;Slide 1 - &amp;quot;The Open Parks Grid (OPG) at Clemson University&amp;quot;&quot;/&gt;&lt;property id=&quot;20307&quot; value=&quot;258&quot;/&gt;&lt;/object&gt;&lt;object type=&quot;3&quot; unique_id=&quot;10131&quot;&gt;&lt;property id=&quot;20148&quot; value=&quot;5&quot;/&gt;&lt;property id=&quot;20300&quot; value=&quot;Slide 2 - &amp;quot;What is the OPG?&amp;quot;&quot;/&gt;&lt;property id=&quot;20307&quot; value=&quot;259&quot;/&gt;&lt;/object&gt;&lt;object type=&quot;3&quot; unique_id=&quot;10132&quot;&gt;&lt;property id=&quot;20148&quot; value=&quot;5&quot;/&gt;&lt;property id=&quot;20300&quot; value=&quot;Slide 3 - &amp;quot;Evolution of OPG&amp;quot;&quot;/&gt;&lt;property id=&quot;20307&quot; value=&quot;260&quot;/&gt;&lt;/object&gt;&lt;object type=&quot;3&quot; unique_id=&quot;10134&quot;&gt;&lt;property id=&quot;20148&quot; value=&quot;5&quot;/&gt;&lt;property id=&quot;20300&quot; value=&quot;Slide 5 - &amp;quot;The Open Parks Grid&amp;quot;&quot;/&gt;&lt;property id=&quot;20307&quot; value=&quot;262&quot;/&gt;&lt;/object&gt;&lt;object type=&quot;3&quot; unique_id=&quot;10135&quot;&gt;&lt;property id=&quot;20148&quot; value=&quot;5&quot;/&gt;&lt;property id=&quot;20300&quot; value=&quot;Slide 6 - &amp;quot;Principles to Guide Us&amp;quot;&quot;/&gt;&lt;property id=&quot;20307&quot; value=&quot;263&quot;/&gt;&lt;/object&gt;&lt;object type=&quot;3&quot; unique_id=&quot;10136&quot;&gt;&lt;property id=&quot;20148&quot; value=&quot;5&quot;/&gt;&lt;property id=&quot;20300&quot; value=&quot;Slide 9 - &amp;quot;PSAC-CESU Website&amp;quot;&quot;/&gt;&lt;property id=&quot;20307&quot; value=&quot;264&quot;/&gt;&lt;/object&gt;&lt;object type=&quot;3&quot; unique_id=&quot;10137&quot;&gt;&lt;property id=&quot;20148&quot; value=&quot;5&quot;/&gt;&lt;property id=&quot;20300&quot; value=&quot;Slide 7 - &amp;quot;OPG Site Demonstration&amp;quot;&quot;/&gt;&lt;property id=&quot;20307&quot; value=&quot;265&quot;/&gt;&lt;/object&gt;&lt;object type=&quot;3&quot; unique_id=&quot;10138&quot;&gt;&lt;property id=&quot;20148&quot; value=&quot;5&quot;/&gt;&lt;property id=&quot;20300&quot; value=&quot;Slide 8 - &amp;quot;Looking to the Future&amp;quot;&quot;/&gt;&lt;property id=&quot;20307&quot; value=&quot;266&quot;/&gt;&lt;/object&gt;&lt;object type=&quot;3&quot; unique_id=&quot;10174&quot;&gt;&lt;property id=&quot;20148&quot; value=&quot;5&quot;/&gt;&lt;property id=&quot;20300&quot; value=&quot;Slide 4 - &amp;quot;Connecting the Dots&amp;quot;&quot;/&gt;&lt;property id=&quot;20307&quot; value=&quot;267&quot;/&gt;&lt;/object&gt;&lt;/object&gt;&lt;/object&gt;&lt;/database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untain">
  <a:themeElements>
    <a:clrScheme name="Mod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8FCB17"/>
      </a:accent1>
      <a:accent2>
        <a:srgbClr val="769F11"/>
      </a:accent2>
      <a:accent3>
        <a:srgbClr val="D4E336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Mountain">
      <a:majorFont>
        <a:latin typeface="Gill Sans MT"/>
        <a:ea typeface=""/>
        <a:cs typeface=""/>
        <a:font script="Cyrl" typeface="Arial"/>
        <a:font script="Grek" typeface="Arial"/>
        <a:font script="Jpan" typeface="HG丸ｺﾞｼｯｸM-PRO"/>
        <a:font script="Hang" typeface="HY 헤드라인 M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ill Sans MT"/>
        <a:ea typeface=""/>
        <a:cs typeface=""/>
        <a:font script="Cyrl" typeface="Arial"/>
        <a:font script="Grek" typeface="Arial"/>
        <a:font script="Jpan" typeface="HG丸ｺﾞｼｯｸM-PRO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untain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50000">
              <a:schemeClr val="phClr">
                <a:tint val="2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40000"/>
                <a:shade val="100000"/>
                <a:hueMod val="100000"/>
                <a:satMod val="100000"/>
              </a:schemeClr>
            </a:gs>
            <a:gs pos="30000">
              <a:schemeClr val="phClr">
                <a:tint val="100000"/>
                <a:shade val="100000"/>
                <a:hueMod val="100000"/>
                <a:satMod val="100000"/>
              </a:schemeClr>
            </a:gs>
            <a:gs pos="6800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40000"/>
                <a:shade val="100000"/>
                <a:hueMod val="100000"/>
                <a:sat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br" rotWithShape="0">
              <a:srgbClr val="000000">
                <a:alpha val="0"/>
              </a:srgbClr>
            </a:outerShdw>
          </a:effectLst>
        </a:effectStyle>
        <a:effectStyle>
          <a:effectLst>
            <a:outerShdw blurRad="38100" dist="25400" dir="5400000" algn="ctr" rotWithShape="0">
              <a:srgbClr val="EBE9ED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glow" dir="b"/>
          </a:scene3d>
          <a:sp3d contourW="6350" prstMaterial="softEdge">
            <a:bevelT w="25400" h="25400"/>
            <a:contourClr>
              <a:schemeClr val="phClr">
                <a:tint val="9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reflection blurRad="12700" stA="40000" endPos="40000" dist="25400" dir="5400000" sy="-100000" rotWithShape="0"/>
          </a:effectLst>
          <a:scene3d>
            <a:camera prst="perspectiveFront"/>
            <a:lightRig rig="glow" dir="b"/>
          </a:scene3d>
          <a:sp3d contourW="6350" prstMaterial="softEdge">
            <a:bevelT w="50800" h="25400"/>
            <a:contourClr>
              <a:schemeClr val="phClr">
                <a:tint val="100000"/>
                <a:shade val="8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95000"/>
                <a:satMod val="100000"/>
              </a:schemeClr>
            </a:gs>
            <a:gs pos="100000">
              <a:schemeClr val="phClr">
                <a:tint val="10000"/>
                <a:satMod val="300000"/>
              </a:schemeClr>
            </a:gs>
          </a:gsLst>
          <a:lin ang="13000000" scaled="0"/>
        </a:gradFill>
        <a:blipFill>
          <a:blip xmlns:r="http://schemas.openxmlformats.org/officeDocument/2006/relationships" r:embed="rId1">
            <a:duotone>
              <a:schemeClr val="phClr">
                <a:shade val="75000"/>
              </a:schemeClr>
              <a:schemeClr val="phClr">
                <a:tint val="55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2869</TotalTime>
  <Words>742</Words>
  <Application>Microsoft Macintosh PowerPoint</Application>
  <PresentationFormat>On-screen Show (4:3)</PresentationFormat>
  <Paragraphs>114</Paragraphs>
  <Slides>17</Slides>
  <Notes>9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Mountain</vt:lpstr>
      <vt:lpstr>HUBzero at CLEMSON UNIVERSITY</vt:lpstr>
      <vt:lpstr>Why?</vt:lpstr>
      <vt:lpstr>The Open Parks Grid (OPG) at Clemson University</vt:lpstr>
      <vt:lpstr>What is the OPG?</vt:lpstr>
      <vt:lpstr>Principles to Guide Us</vt:lpstr>
      <vt:lpstr>Slide 6</vt:lpstr>
      <vt:lpstr>Selection &amp; Metadata</vt:lpstr>
      <vt:lpstr>Slide 8</vt:lpstr>
      <vt:lpstr>Evolution of OPG</vt:lpstr>
      <vt:lpstr>IMLS Grant</vt:lpstr>
      <vt:lpstr>Goals for OPG Repository</vt:lpstr>
      <vt:lpstr>Architecture</vt:lpstr>
      <vt:lpstr>A Desktop to TeraGrid Ecosystem</vt:lpstr>
      <vt:lpstr>Partners / Participants</vt:lpstr>
      <vt:lpstr>Desktop to TeraGrid Program Highlights </vt:lpstr>
      <vt:lpstr>Science Gateway – Leveraging HUBZero software</vt:lpstr>
      <vt:lpstr>Demo</vt:lpstr>
    </vt:vector>
  </TitlesOfParts>
  <Company>Clemson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smedder</dc:creator>
  <cp:lastModifiedBy>Jill Gemmill</cp:lastModifiedBy>
  <cp:revision>101</cp:revision>
  <dcterms:created xsi:type="dcterms:W3CDTF">2010-10-14T05:21:14Z</dcterms:created>
  <dcterms:modified xsi:type="dcterms:W3CDTF">2010-10-14T05:57:29Z</dcterms:modified>
</cp:coreProperties>
</file>