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9"/>
  </p:notesMasterIdLst>
  <p:handoutMasterIdLst>
    <p:handoutMasterId r:id="rId20"/>
  </p:handoutMasterIdLst>
  <p:sldIdLst>
    <p:sldId id="256" r:id="rId2"/>
    <p:sldId id="259" r:id="rId3"/>
    <p:sldId id="328" r:id="rId4"/>
    <p:sldId id="344" r:id="rId5"/>
    <p:sldId id="341" r:id="rId6"/>
    <p:sldId id="321" r:id="rId7"/>
    <p:sldId id="408" r:id="rId8"/>
    <p:sldId id="322" r:id="rId9"/>
    <p:sldId id="404" r:id="rId10"/>
    <p:sldId id="378" r:id="rId11"/>
    <p:sldId id="410" r:id="rId12"/>
    <p:sldId id="405" r:id="rId13"/>
    <p:sldId id="411" r:id="rId14"/>
    <p:sldId id="406" r:id="rId15"/>
    <p:sldId id="407" r:id="rId16"/>
    <p:sldId id="373" r:id="rId17"/>
    <p:sldId id="412" r:id="rId18"/>
  </p:sldIdLst>
  <p:sldSz cx="9144000" cy="6858000" type="screen4x3"/>
  <p:notesSz cx="7010400" cy="9296400"/>
  <p:defaultTextStyle>
    <a:defPPr>
      <a:defRPr lang="en-US"/>
    </a:defPPr>
    <a:lvl1pPr algn="l" rtl="0" fontAlgn="base">
      <a:spcBef>
        <a:spcPct val="0"/>
      </a:spcBef>
      <a:spcAft>
        <a:spcPct val="0"/>
      </a:spcAft>
      <a:defRPr sz="2400" kern="1200">
        <a:solidFill>
          <a:schemeClr val="hlink"/>
        </a:solidFill>
        <a:latin typeface="Arial" charset="0"/>
        <a:ea typeface="ＭＳ Ｐゴシック"/>
        <a:cs typeface="ＭＳ Ｐゴシック"/>
      </a:defRPr>
    </a:lvl1pPr>
    <a:lvl2pPr marL="457200" algn="l" rtl="0" fontAlgn="base">
      <a:spcBef>
        <a:spcPct val="0"/>
      </a:spcBef>
      <a:spcAft>
        <a:spcPct val="0"/>
      </a:spcAft>
      <a:defRPr sz="2400" kern="1200">
        <a:solidFill>
          <a:schemeClr val="hlink"/>
        </a:solidFill>
        <a:latin typeface="Arial" charset="0"/>
        <a:ea typeface="ＭＳ Ｐゴシック"/>
        <a:cs typeface="ＭＳ Ｐゴシック"/>
      </a:defRPr>
    </a:lvl2pPr>
    <a:lvl3pPr marL="914400" algn="l" rtl="0" fontAlgn="base">
      <a:spcBef>
        <a:spcPct val="0"/>
      </a:spcBef>
      <a:spcAft>
        <a:spcPct val="0"/>
      </a:spcAft>
      <a:defRPr sz="2400" kern="1200">
        <a:solidFill>
          <a:schemeClr val="hlink"/>
        </a:solidFill>
        <a:latin typeface="Arial" charset="0"/>
        <a:ea typeface="ＭＳ Ｐゴシック"/>
        <a:cs typeface="ＭＳ Ｐゴシック"/>
      </a:defRPr>
    </a:lvl3pPr>
    <a:lvl4pPr marL="1371600" algn="l" rtl="0" fontAlgn="base">
      <a:spcBef>
        <a:spcPct val="0"/>
      </a:spcBef>
      <a:spcAft>
        <a:spcPct val="0"/>
      </a:spcAft>
      <a:defRPr sz="2400" kern="1200">
        <a:solidFill>
          <a:schemeClr val="hlink"/>
        </a:solidFill>
        <a:latin typeface="Arial" charset="0"/>
        <a:ea typeface="ＭＳ Ｐゴシック"/>
        <a:cs typeface="ＭＳ Ｐゴシック"/>
      </a:defRPr>
    </a:lvl4pPr>
    <a:lvl5pPr marL="1828800" algn="l" rtl="0" fontAlgn="base">
      <a:spcBef>
        <a:spcPct val="0"/>
      </a:spcBef>
      <a:spcAft>
        <a:spcPct val="0"/>
      </a:spcAft>
      <a:defRPr sz="2400" kern="1200">
        <a:solidFill>
          <a:schemeClr val="hlink"/>
        </a:solidFill>
        <a:latin typeface="Arial" charset="0"/>
        <a:ea typeface="ＭＳ Ｐゴシック"/>
        <a:cs typeface="ＭＳ Ｐゴシック"/>
      </a:defRPr>
    </a:lvl5pPr>
    <a:lvl6pPr marL="2286000" algn="l" defTabSz="914400" rtl="0" eaLnBrk="1" latinLnBrk="0" hangingPunct="1">
      <a:defRPr sz="2400" kern="1200">
        <a:solidFill>
          <a:schemeClr val="hlink"/>
        </a:solidFill>
        <a:latin typeface="Arial" charset="0"/>
        <a:ea typeface="ＭＳ Ｐゴシック"/>
        <a:cs typeface="ＭＳ Ｐゴシック"/>
      </a:defRPr>
    </a:lvl6pPr>
    <a:lvl7pPr marL="2743200" algn="l" defTabSz="914400" rtl="0" eaLnBrk="1" latinLnBrk="0" hangingPunct="1">
      <a:defRPr sz="2400" kern="1200">
        <a:solidFill>
          <a:schemeClr val="hlink"/>
        </a:solidFill>
        <a:latin typeface="Arial" charset="0"/>
        <a:ea typeface="ＭＳ Ｐゴシック"/>
        <a:cs typeface="ＭＳ Ｐゴシック"/>
      </a:defRPr>
    </a:lvl7pPr>
    <a:lvl8pPr marL="3200400" algn="l" defTabSz="914400" rtl="0" eaLnBrk="1" latinLnBrk="0" hangingPunct="1">
      <a:defRPr sz="2400" kern="1200">
        <a:solidFill>
          <a:schemeClr val="hlink"/>
        </a:solidFill>
        <a:latin typeface="Arial" charset="0"/>
        <a:ea typeface="ＭＳ Ｐゴシック"/>
        <a:cs typeface="ＭＳ Ｐゴシック"/>
      </a:defRPr>
    </a:lvl8pPr>
    <a:lvl9pPr marL="3657600" algn="l" defTabSz="914400" rtl="0" eaLnBrk="1" latinLnBrk="0" hangingPunct="1">
      <a:defRPr sz="2400" kern="1200">
        <a:solidFill>
          <a:schemeClr val="hlink"/>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4D4D4D"/>
    <a:srgbClr val="053F75"/>
    <a:srgbClr val="9CCA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5" autoAdjust="0"/>
    <p:restoredTop sz="74093" autoAdjust="0"/>
  </p:normalViewPr>
  <p:slideViewPr>
    <p:cSldViewPr>
      <p:cViewPr varScale="1">
        <p:scale>
          <a:sx n="68" d="100"/>
          <a:sy n="68" d="100"/>
        </p:scale>
        <p:origin x="-9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10"/>
    </p:cViewPr>
  </p:sorterViewPr>
  <p:notesViewPr>
    <p:cSldViewPr>
      <p:cViewPr varScale="1">
        <p:scale>
          <a:sx n="56" d="100"/>
          <a:sy n="56" d="100"/>
        </p:scale>
        <p:origin x="-1812" y="-78"/>
      </p:cViewPr>
      <p:guideLst>
        <p:guide orient="horz" pos="2929"/>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CUIT:Data%20Center:nyserda:presentations:PU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lrMapOvr bg1="lt1" tx1="dk1" bg2="lt2" tx2="dk2" accent1="accent1" accent2="accent2" accent3="accent3" accent4="accent4" accent5="accent5" accent6="accent6" hlink="hlink" folHlink="folHlink"/>
  <c:chart>
    <c:title>
      <c:tx>
        <c:rich>
          <a:bodyPr/>
          <a:lstStyle/>
          <a:p>
            <a:pPr>
              <a:defRPr/>
            </a:pPr>
            <a:r>
              <a:rPr lang="en-US" dirty="0"/>
              <a:t>Power Use </a:t>
            </a:r>
            <a:r>
              <a:rPr lang="en-US" dirty="0" smtClean="0"/>
              <a:t>Effectiveness – 2.15</a:t>
            </a:r>
            <a:endParaRPr lang="en-US" dirty="0"/>
          </a:p>
        </c:rich>
      </c:tx>
      <c:layout>
        <c:manualLayout>
          <c:xMode val="edge"/>
          <c:yMode val="edge"/>
          <c:x val="0.19786767666699906"/>
          <c:y val="9.4265491209805444E-3"/>
        </c:manualLayout>
      </c:layout>
    </c:title>
    <c:plotArea>
      <c:layout>
        <c:manualLayout>
          <c:layoutTarget val="inner"/>
          <c:xMode val="edge"/>
          <c:yMode val="edge"/>
          <c:x val="0.30637766515207132"/>
          <c:y val="0.23974983643722816"/>
          <c:w val="0.38766153549853399"/>
          <c:h val="0.64628216778730163"/>
        </c:manualLayout>
      </c:layout>
      <c:pieChart>
        <c:varyColors val="1"/>
        <c:ser>
          <c:idx val="0"/>
          <c:order val="0"/>
          <c:spPr>
            <a:ln>
              <a:solidFill>
                <a:srgbClr val="000000"/>
              </a:solidFill>
            </a:ln>
          </c:spPr>
          <c:dLbls>
            <c:dLbl>
              <c:idx val="0"/>
              <c:layout>
                <c:manualLayout>
                  <c:x val="2.6329113924050716E-2"/>
                  <c:y val="-1.8853098241961005E-2"/>
                </c:manualLayout>
              </c:layout>
              <c:dLblPos val="bestFit"/>
              <c:showVal val="1"/>
              <c:showCatName val="1"/>
              <c:showPercent val="1"/>
              <c:separator>
</c:separator>
            </c:dLbl>
            <c:dLbl>
              <c:idx val="1"/>
              <c:layout>
                <c:manualLayout>
                  <c:x val="-2.4303797468354722E-2"/>
                  <c:y val="-3.1421830403268415E-3"/>
                </c:manualLayout>
              </c:layout>
              <c:dLblPos val="bestFit"/>
              <c:showVal val="1"/>
              <c:showCatName val="1"/>
              <c:showPercent val="1"/>
              <c:separator>
</c:separator>
            </c:dLbl>
            <c:dLbl>
              <c:idx val="2"/>
              <c:layout>
                <c:manualLayout>
                  <c:x val="-4.0506488587660712E-2"/>
                  <c:y val="4.3990562564575508E-2"/>
                </c:manualLayout>
              </c:layout>
              <c:dLblPos val="bestFit"/>
              <c:showVal val="1"/>
              <c:showCatName val="1"/>
              <c:showPercent val="1"/>
              <c:separator>
</c:separator>
            </c:dLbl>
            <c:dLbl>
              <c:idx val="3"/>
              <c:layout>
                <c:manualLayout>
                  <c:x val="-2.5730994152046809E-2"/>
                  <c:y val="-1.6501650165016615E-2"/>
                </c:manualLayout>
              </c:layout>
              <c:dLblPos val="outEnd"/>
              <c:showVal val="1"/>
              <c:showCatName val="1"/>
              <c:showPercent val="1"/>
              <c:separator>
</c:separator>
            </c:dLbl>
            <c:dLbl>
              <c:idx val="4"/>
              <c:layout>
                <c:manualLayout>
                  <c:x val="0.18108226851390405"/>
                  <c:y val="-2.1225322729414312E-2"/>
                </c:manualLayout>
              </c:layout>
              <c:dLblPos val="bestFit"/>
              <c:showVal val="1"/>
              <c:showCatName val="1"/>
              <c:showPercent val="1"/>
              <c:separator>
</c:separator>
            </c:dLbl>
            <c:spPr>
              <a:ln>
                <a:solidFill>
                  <a:srgbClr val="4F81BD"/>
                </a:solidFill>
              </a:ln>
              <a:effectLst>
                <a:outerShdw blurRad="50800" dist="38100" dir="2700000" algn="tl" rotWithShape="0">
                  <a:prstClr val="black">
                    <a:alpha val="40000"/>
                  </a:prstClr>
                </a:outerShdw>
              </a:effectLst>
            </c:spPr>
            <c:dLblPos val="outEnd"/>
            <c:showVal val="1"/>
            <c:showCatName val="1"/>
            <c:showPercent val="1"/>
            <c:separator>
</c:separator>
            <c:showLeaderLines val="1"/>
          </c:dLbls>
          <c:cat>
            <c:strRef>
              <c:f>'PUE(summer)'!$A$2:$A$6</c:f>
              <c:strCache>
                <c:ptCount val="5"/>
                <c:pt idx="0">
                  <c:v>Servers</c:v>
                </c:pt>
                <c:pt idx="1">
                  <c:v>HVAC fans &amp; pumps &amp; compressors</c:v>
                </c:pt>
                <c:pt idx="2">
                  <c:v>HVAC chilled water</c:v>
                </c:pt>
                <c:pt idx="3">
                  <c:v>Lighting</c:v>
                </c:pt>
                <c:pt idx="4">
                  <c:v>UPS overhead</c:v>
                </c:pt>
              </c:strCache>
            </c:strRef>
          </c:cat>
          <c:val>
            <c:numRef>
              <c:f>'PUE(summer)'!$B$2:$B$6</c:f>
              <c:numCache>
                <c:formatCode>0</c:formatCode>
                <c:ptCount val="5"/>
                <c:pt idx="0">
                  <c:v>246.5</c:v>
                </c:pt>
                <c:pt idx="1">
                  <c:v>114</c:v>
                </c:pt>
                <c:pt idx="2">
                  <c:v>120</c:v>
                </c:pt>
                <c:pt idx="3">
                  <c:v>5</c:v>
                </c:pt>
                <c:pt idx="4">
                  <c:v>43.500000000000007</c:v>
                </c:pt>
              </c:numCache>
            </c:numRef>
          </c:val>
        </c:ser>
        <c:dLbls>
          <c:showPercent val="1"/>
        </c:dLbls>
        <c:firstSliceAng val="0"/>
      </c:pieChart>
      <c:spPr>
        <a:noFill/>
        <a:ln w="25400">
          <a:noFill/>
        </a:ln>
      </c:spPr>
    </c:plotArea>
    <c:plotVisOnly val="1"/>
    <c:dispBlanksAs val="zero"/>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10243" name="Rectangle 3"/>
          <p:cNvSpPr>
            <a:spLocks noGrp="1" noChangeArrowheads="1"/>
          </p:cNvSpPr>
          <p:nvPr>
            <p:ph type="dt" sz="quarter" idx="1"/>
          </p:nvPr>
        </p:nvSpPr>
        <p:spPr bwMode="auto">
          <a:xfrm>
            <a:off x="3971925" y="0"/>
            <a:ext cx="3036888"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algn="r" defTabSz="925513" eaLnBrk="0" hangingPunct="0">
              <a:defRPr sz="1200">
                <a:solidFill>
                  <a:schemeClr val="tx1"/>
                </a:solidFill>
              </a:defRPr>
            </a:lvl1pPr>
          </a:lstStyle>
          <a:p>
            <a:pPr>
              <a:defRPr/>
            </a:pPr>
            <a:endParaRPr lang="en-US"/>
          </a:p>
        </p:txBody>
      </p:sp>
      <p:sp>
        <p:nvSpPr>
          <p:cNvPr id="10244" name="Rectangle 4"/>
          <p:cNvSpPr>
            <a:spLocks noGrp="1" noChangeArrowheads="1"/>
          </p:cNvSpPr>
          <p:nvPr>
            <p:ph type="ftr" sz="quarter" idx="2"/>
          </p:nvPr>
        </p:nvSpPr>
        <p:spPr bwMode="auto">
          <a:xfrm>
            <a:off x="0" y="8829675"/>
            <a:ext cx="3036888" cy="465138"/>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10245" name="Rectangle 5"/>
          <p:cNvSpPr>
            <a:spLocks noGrp="1" noChangeArrowheads="1"/>
          </p:cNvSpPr>
          <p:nvPr>
            <p:ph type="sldNum" sz="quarter" idx="3"/>
          </p:nvPr>
        </p:nvSpPr>
        <p:spPr bwMode="auto">
          <a:xfrm>
            <a:off x="3971925" y="8829675"/>
            <a:ext cx="3036888" cy="465138"/>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algn="r" defTabSz="925513" eaLnBrk="0" hangingPunct="0">
              <a:defRPr sz="1200">
                <a:solidFill>
                  <a:schemeClr val="tx1"/>
                </a:solidFill>
              </a:defRPr>
            </a:lvl1pPr>
          </a:lstStyle>
          <a:p>
            <a:pPr>
              <a:defRPr/>
            </a:pPr>
            <a:fld id="{AECF8DF0-1EAF-40E3-AEB0-A113B930BE1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6888"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73513" y="0"/>
            <a:ext cx="3036887" cy="465138"/>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lvl1pPr algn="r" defTabSz="925513" eaLnBrk="0" hangingPunct="0">
              <a:defRPr sz="1200">
                <a:solidFill>
                  <a:schemeClr val="tx1"/>
                </a:solidFill>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square" lIns="92465" tIns="46232" rIns="92465" bIns="462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defTabSz="925513" eaLnBrk="0" hangingPunct="0">
              <a:defRPr sz="1200">
                <a:solidFill>
                  <a:schemeClr val="tx1"/>
                </a:solidFill>
              </a:defRPr>
            </a:lvl1pPr>
          </a:lstStyle>
          <a:p>
            <a:pPr>
              <a:defRPr/>
            </a:pPr>
            <a:endParaRPr lang="en-US"/>
          </a:p>
        </p:txBody>
      </p:sp>
      <p:sp>
        <p:nvSpPr>
          <p:cNvPr id="410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p:spPr>
        <p:txBody>
          <a:bodyPr vert="horz" wrap="square" lIns="92465" tIns="46232" rIns="92465" bIns="46232" numCol="1" anchor="b" anchorCtr="0" compatLnSpc="1">
            <a:prstTxWarp prst="textNoShape">
              <a:avLst/>
            </a:prstTxWarp>
          </a:bodyPr>
          <a:lstStyle>
            <a:lvl1pPr algn="r" defTabSz="925513" eaLnBrk="0" hangingPunct="0">
              <a:defRPr sz="1200">
                <a:solidFill>
                  <a:schemeClr val="tx1"/>
                </a:solidFill>
              </a:defRPr>
            </a:lvl1pPr>
          </a:lstStyle>
          <a:p>
            <a:pPr>
              <a:defRPr/>
            </a:pPr>
            <a:fld id="{84AAA905-03CF-492F-8AF8-1ABF9FFB773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9"/>
          <p:cNvSpPr>
            <a:spLocks noGrp="1" noChangeArrowheads="1"/>
          </p:cNvSpPr>
          <p:nvPr>
            <p:ph type="dt" sz="quarter" idx="1"/>
          </p:nvPr>
        </p:nvSpPr>
        <p:spPr>
          <a:noFill/>
        </p:spPr>
        <p:txBody>
          <a:bodyPr/>
          <a:lstStyle/>
          <a:p>
            <a:r>
              <a:rPr lang="en-US" smtClean="0"/>
              <a:t>03/16/08</a:t>
            </a:r>
          </a:p>
        </p:txBody>
      </p:sp>
      <p:sp>
        <p:nvSpPr>
          <p:cNvPr id="36867" name="Rectangle 13"/>
          <p:cNvSpPr>
            <a:spLocks noGrp="1" noChangeArrowheads="1"/>
          </p:cNvSpPr>
          <p:nvPr>
            <p:ph type="sldNum" sz="quarter" idx="5"/>
          </p:nvPr>
        </p:nvSpPr>
        <p:spPr>
          <a:noFill/>
        </p:spPr>
        <p:txBody>
          <a:bodyPr/>
          <a:lstStyle/>
          <a:p>
            <a:fld id="{1E29EA7A-866C-4789-A5E6-75D4FF9E18AF}" type="slidenum">
              <a:rPr lang="en-GB" smtClean="0"/>
              <a:pPr/>
              <a:t>10</a:t>
            </a:fld>
            <a:endParaRPr lang="en-GB" smtClean="0"/>
          </a:p>
        </p:txBody>
      </p:sp>
      <p:sp>
        <p:nvSpPr>
          <p:cNvPr id="36868"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36869" name="Rectangle 2"/>
          <p:cNvSpPr>
            <a:spLocks noGrp="1" noChangeArrowheads="1"/>
          </p:cNvSpPr>
          <p:nvPr>
            <p:ph type="body"/>
          </p:nvPr>
        </p:nvSpPr>
        <p:spPr>
          <a:xfrm>
            <a:off x="935038" y="4416425"/>
            <a:ext cx="5130800" cy="4178300"/>
          </a:xfrm>
          <a:noFill/>
          <a:ln/>
        </p:spPr>
        <p:txBody>
          <a:bodyPr wrap="none" anchor="ctr"/>
          <a:lstStyle/>
          <a:p>
            <a:r>
              <a:rPr lang="en-US" dirty="0" smtClean="0">
                <a:latin typeface="Times New Roman" pitchFamily="18" charset="0"/>
                <a:ea typeface="ＭＳ Ｐゴシック"/>
                <a:cs typeface="ＭＳ Ｐゴシック"/>
              </a:rPr>
              <a:t>Peter</a:t>
            </a:r>
          </a:p>
          <a:p>
            <a:endParaRPr lang="en-US" dirty="0" smtClean="0">
              <a:latin typeface="Times New Roman" pitchFamily="18" charset="0"/>
              <a:ea typeface="ＭＳ Ｐゴシック"/>
              <a:cs typeface="ＭＳ Ｐゴシック"/>
            </a:endParaRPr>
          </a:p>
          <a:p>
            <a:pPr>
              <a:buFontTx/>
              <a:buChar char="-"/>
            </a:pPr>
            <a:r>
              <a:rPr lang="en-US" dirty="0" smtClean="0">
                <a:latin typeface="Times New Roman" pitchFamily="18" charset="0"/>
                <a:ea typeface="ＭＳ Ｐゴシック"/>
                <a:cs typeface="ＭＳ Ｐゴシック"/>
              </a:rPr>
              <a:t>Measurement infrastructure can be used past scope of project </a:t>
            </a:r>
          </a:p>
          <a:p>
            <a:pPr>
              <a:buFontTx/>
              <a:buChar char="-"/>
            </a:pPr>
            <a:endParaRPr lang="en-US" dirty="0" smtClean="0">
              <a:latin typeface="Times New Roman" pitchFamily="18" charset="0"/>
              <a:ea typeface="ＭＳ Ｐゴシック"/>
              <a:cs typeface="ＭＳ Ｐゴシック"/>
            </a:endParaRPr>
          </a:p>
          <a:p>
            <a:r>
              <a:rPr lang="en-US" dirty="0" smtClean="0">
                <a:latin typeface="Times New Roman" pitchFamily="18" charset="0"/>
                <a:ea typeface="ＭＳ Ｐゴシック"/>
                <a:cs typeface="ＭＳ Ｐゴシック"/>
              </a:rPr>
              <a:t>General Infra:</a:t>
            </a:r>
          </a:p>
          <a:p>
            <a:r>
              <a:rPr lang="en-US" dirty="0" smtClean="0">
                <a:latin typeface="Times New Roman" pitchFamily="18" charset="0"/>
                <a:ea typeface="ＭＳ Ｐゴシック"/>
                <a:cs typeface="ＭＳ Ｐゴシック"/>
              </a:rPr>
              <a:t>	- though out of scope of project (not a direct), but a side benefit of knowledge gained from the project, we implemented some other energy efficient practices</a:t>
            </a:r>
          </a:p>
          <a:p>
            <a:r>
              <a:rPr lang="en-US" dirty="0" smtClean="0">
                <a:latin typeface="Times New Roman" pitchFamily="18" charset="0"/>
                <a:ea typeface="ＭＳ Ｐゴシック"/>
                <a:cs typeface="ＭＳ Ｐゴシック"/>
              </a:rPr>
              <a:t>	- hardware consolidation outside of the project</a:t>
            </a:r>
          </a:p>
          <a:p>
            <a:r>
              <a:rPr lang="en-US" dirty="0" smtClean="0">
                <a:latin typeface="Times New Roman" pitchFamily="18" charset="0"/>
                <a:ea typeface="ＭＳ Ｐゴシック"/>
                <a:cs typeface="ＭＳ Ｐゴシック"/>
              </a:rPr>
              <a:t>	- cable trays are green: cables were under the floor blocking air flow, so raised cables overhead</a:t>
            </a:r>
          </a:p>
          <a:p>
            <a:r>
              <a:rPr lang="en-US" dirty="0" smtClean="0">
                <a:latin typeface="Times New Roman" pitchFamily="18" charset="0"/>
                <a:ea typeface="ＭＳ Ｐゴシック"/>
                <a:cs typeface="ＭＳ Ｐゴシック"/>
              </a:rPr>
              <a:t>	- hot/cold aisle allows direction of cold air to hot aisles; allows </a:t>
            </a:r>
            <a:r>
              <a:rPr lang="en-US" dirty="0" err="1" smtClean="0">
                <a:latin typeface="Times New Roman" pitchFamily="18" charset="0"/>
                <a:ea typeface="ＭＳ Ｐゴシック"/>
                <a:cs typeface="ＭＳ Ｐゴシック"/>
              </a:rPr>
              <a:t>ACs</a:t>
            </a:r>
            <a:r>
              <a:rPr lang="en-US" dirty="0" smtClean="0">
                <a:latin typeface="Times New Roman" pitchFamily="18" charset="0"/>
                <a:ea typeface="ＭＳ Ｐゴシック"/>
                <a:cs typeface="ＭＳ Ｐゴシック"/>
              </a:rPr>
              <a:t> to work where they should be working; avoids air mixing at higher temperatures and </a:t>
            </a:r>
            <a:r>
              <a:rPr lang="en-US" dirty="0" err="1" smtClean="0">
                <a:latin typeface="Times New Roman" pitchFamily="18" charset="0"/>
                <a:ea typeface="ＭＳ Ｐゴシック"/>
                <a:cs typeface="ＭＳ Ｐゴシック"/>
              </a:rPr>
              <a:t>ACs</a:t>
            </a:r>
            <a:r>
              <a:rPr lang="en-US" dirty="0" smtClean="0">
                <a:latin typeface="Times New Roman" pitchFamily="18" charset="0"/>
                <a:ea typeface="ＭＳ Ｐゴシック"/>
                <a:cs typeface="ＭＳ Ｐゴシック"/>
              </a:rPr>
              <a:t> working overtime</a:t>
            </a:r>
          </a:p>
          <a:p>
            <a:endParaRPr lang="en-US" dirty="0" smtClean="0">
              <a:latin typeface="Times New Roman" pitchFamily="18" charset="0"/>
              <a:ea typeface="ＭＳ Ｐゴシック"/>
              <a:cs typeface="ＭＳ Ｐゴシック"/>
            </a:endParaRPr>
          </a:p>
          <a:p>
            <a:r>
              <a:rPr lang="en-US" dirty="0" smtClean="0">
                <a:latin typeface="Times New Roman" pitchFamily="18" charset="0"/>
                <a:ea typeface="ＭＳ Ｐゴシック"/>
                <a:cs typeface="ＭＳ Ｐゴシック"/>
              </a:rPr>
              <a:t>PUE</a:t>
            </a:r>
          </a:p>
          <a:p>
            <a:r>
              <a:rPr lang="en-US" dirty="0" smtClean="0">
                <a:latin typeface="Times New Roman" pitchFamily="18" charset="0"/>
                <a:ea typeface="ＭＳ Ｐゴシック"/>
                <a:cs typeface="ＭＳ Ｐゴシック"/>
              </a:rPr>
              <a:t>- Can calculate a PUE at any time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1181100" y="696913"/>
            <a:ext cx="4648200" cy="3486150"/>
          </a:xfrm>
          <a:ln/>
        </p:spPr>
      </p:sp>
      <p:sp>
        <p:nvSpPr>
          <p:cNvPr id="38914" name="Notes Placeholder 2"/>
          <p:cNvSpPr>
            <a:spLocks noGrp="1"/>
          </p:cNvSpPr>
          <p:nvPr>
            <p:ph type="body" idx="1"/>
          </p:nvPr>
        </p:nvSpPr>
        <p:spPr>
          <a:xfrm>
            <a:off x="935038" y="4416425"/>
            <a:ext cx="5140325" cy="4183063"/>
          </a:xfrm>
          <a:noFill/>
          <a:ln/>
        </p:spPr>
        <p:txBody>
          <a:bodyPr lIns="92473" tIns="46237" rIns="92473" bIns="46237"/>
          <a:lstStyle/>
          <a:p>
            <a:r>
              <a:rPr lang="en-US" smtClean="0">
                <a:ea typeface="ＭＳ Ｐゴシック"/>
                <a:cs typeface="ＭＳ Ｐゴシック"/>
              </a:rPr>
              <a:t>Peter</a:t>
            </a:r>
          </a:p>
          <a:p>
            <a:endParaRPr lang="en-US" smtClean="0">
              <a:latin typeface="Times New Roman" pitchFamily="18" charset="0"/>
              <a:ea typeface="ＭＳ Ｐゴシック"/>
              <a:cs typeface="ＭＳ Ｐゴシック"/>
            </a:endParaRPr>
          </a:p>
          <a:p>
            <a:r>
              <a:rPr lang="en-US" smtClean="0">
                <a:latin typeface="Times New Roman" pitchFamily="18" charset="0"/>
                <a:ea typeface="ＭＳ Ｐゴシック"/>
                <a:cs typeface="ＭＳ Ｐゴシック"/>
              </a:rPr>
              <a:t>We will move toward the annualized average pue which is becoming the industry standard.  Right now, we are looking at PUE differences per season.</a:t>
            </a:r>
          </a:p>
          <a:p>
            <a:endParaRPr lang="en-US" smtClean="0">
              <a:latin typeface="Times New Roman" pitchFamily="18" charset="0"/>
              <a:ea typeface="ＭＳ Ｐゴシック"/>
              <a:cs typeface="ＭＳ Ｐゴシック"/>
            </a:endParaRPr>
          </a:p>
          <a:p>
            <a:r>
              <a:rPr lang="en-US" smtClean="0">
                <a:latin typeface="Times New Roman" pitchFamily="18" charset="0"/>
                <a:ea typeface="ＭＳ Ｐゴシック"/>
                <a:cs typeface="ＭＳ Ｐゴシック"/>
              </a:rPr>
              <a:t>PUE is an industry standard,</a:t>
            </a:r>
          </a:p>
          <a:p>
            <a:r>
              <a:rPr lang="en-US" smtClean="0">
                <a:latin typeface="Times New Roman" pitchFamily="18" charset="0"/>
                <a:ea typeface="ＭＳ Ｐゴシック"/>
                <a:cs typeface="ＭＳ Ｐゴシック"/>
              </a:rPr>
              <a:t>Lower is better,</a:t>
            </a:r>
          </a:p>
          <a:p>
            <a:r>
              <a:rPr lang="en-US" smtClean="0">
                <a:ea typeface="ＭＳ Ｐゴシック"/>
                <a:cs typeface="ＭＳ Ｐゴシック"/>
              </a:rPr>
              <a:t>According to the Uptime Institute, the typical data center has an average PUE of 2.5. EPA says 2.0. This means that for every 2.5 watts </a:t>
            </a:r>
            <a:r>
              <a:rPr lang="en-US" i="1" smtClean="0">
                <a:ea typeface="ＭＳ Ｐゴシック"/>
                <a:cs typeface="ＭＳ Ｐゴシック"/>
              </a:rPr>
              <a:t>in</a:t>
            </a:r>
            <a:r>
              <a:rPr lang="en-US" smtClean="0">
                <a:ea typeface="ＭＳ Ｐゴシック"/>
                <a:cs typeface="ＭＳ Ｐゴシック"/>
              </a:rPr>
              <a:t> at the utility meter, only one watt is delivered </a:t>
            </a:r>
            <a:r>
              <a:rPr lang="en-US" i="1" smtClean="0">
                <a:ea typeface="ＭＳ Ｐゴシック"/>
                <a:cs typeface="ＭＳ Ｐゴシック"/>
              </a:rPr>
              <a:t>out</a:t>
            </a:r>
            <a:r>
              <a:rPr lang="en-US" smtClean="0">
                <a:ea typeface="ＭＳ Ｐゴシック"/>
                <a:cs typeface="ＭＳ Ｐゴシック"/>
              </a:rPr>
              <a:t> to the IT load. Uptime estimates most facilities could achieve 1.6 PUE using the most efficient equipment and best practices. </a:t>
            </a:r>
            <a:endParaRPr lang="en-US" smtClean="0">
              <a:latin typeface="Times New Roman" pitchFamily="18" charset="0"/>
              <a:ea typeface="ＭＳ Ｐゴシック"/>
              <a:cs typeface="ＭＳ Ｐゴシック"/>
            </a:endParaRPr>
          </a:p>
          <a:p>
            <a:endParaRPr lang="en-US" smtClean="0">
              <a:ea typeface="ＭＳ Ｐゴシック"/>
              <a:cs typeface="ＭＳ Ｐゴシック"/>
            </a:endParaRPr>
          </a:p>
        </p:txBody>
      </p:sp>
      <p:sp>
        <p:nvSpPr>
          <p:cNvPr id="38915" name="Slide Number Placeholder 3"/>
          <p:cNvSpPr txBox="1">
            <a:spLocks noGrp="1"/>
          </p:cNvSpPr>
          <p:nvPr/>
        </p:nvSpPr>
        <p:spPr bwMode="auto">
          <a:xfrm>
            <a:off x="3971925" y="8831263"/>
            <a:ext cx="3038475" cy="465137"/>
          </a:xfrm>
          <a:prstGeom prst="rect">
            <a:avLst/>
          </a:prstGeom>
          <a:noFill/>
          <a:ln w="9525">
            <a:noFill/>
            <a:miter lim="800000"/>
            <a:headEnd/>
            <a:tailEnd/>
          </a:ln>
        </p:spPr>
        <p:txBody>
          <a:bodyPr lIns="92473" tIns="46237" rIns="92473" bIns="46237" anchor="b"/>
          <a:lstStyle/>
          <a:p>
            <a:pPr algn="r" defTabSz="925513" eaLnBrk="0" hangingPunct="0"/>
            <a:fld id="{B353C7CE-58EC-4869-BD71-3EC2ACFF2A3E}" type="slidenum">
              <a:rPr lang="en-US" sz="1200">
                <a:solidFill>
                  <a:schemeClr val="tx1"/>
                </a:solidFill>
              </a:rPr>
              <a:pPr algn="r" defTabSz="925513" eaLnBrk="0" hangingPunct="0"/>
              <a:t>11</a:t>
            </a:fld>
            <a:endParaRPr 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p:cNvSpPr>
            <a:spLocks noGrp="1" noChangeArrowheads="1"/>
          </p:cNvSpPr>
          <p:nvPr>
            <p:ph type="dt" sz="quarter" idx="1"/>
          </p:nvPr>
        </p:nvSpPr>
        <p:spPr>
          <a:noFill/>
        </p:spPr>
        <p:txBody>
          <a:bodyPr/>
          <a:lstStyle/>
          <a:p>
            <a:r>
              <a:rPr lang="en-US" smtClean="0"/>
              <a:t>03/16/08</a:t>
            </a:r>
          </a:p>
        </p:txBody>
      </p:sp>
      <p:sp>
        <p:nvSpPr>
          <p:cNvPr id="40963" name="Rectangle 13"/>
          <p:cNvSpPr>
            <a:spLocks noGrp="1" noChangeArrowheads="1"/>
          </p:cNvSpPr>
          <p:nvPr>
            <p:ph type="sldNum" sz="quarter" idx="5"/>
          </p:nvPr>
        </p:nvSpPr>
        <p:spPr>
          <a:noFill/>
        </p:spPr>
        <p:txBody>
          <a:bodyPr/>
          <a:lstStyle/>
          <a:p>
            <a:fld id="{45FC3A90-D305-431C-A41F-917CD5FBD94F}" type="slidenum">
              <a:rPr lang="en-GB" smtClean="0"/>
              <a:pPr/>
              <a:t>12</a:t>
            </a:fld>
            <a:endParaRPr lang="en-GB" smtClean="0"/>
          </a:p>
        </p:txBody>
      </p:sp>
      <p:sp>
        <p:nvSpPr>
          <p:cNvPr id="40964"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40965" name="Rectangle 2"/>
          <p:cNvSpPr>
            <a:spLocks noGrp="1" noChangeArrowheads="1"/>
          </p:cNvSpPr>
          <p:nvPr>
            <p:ph type="body"/>
          </p:nvPr>
        </p:nvSpPr>
        <p:spPr>
          <a:xfrm>
            <a:off x="935038" y="4416425"/>
            <a:ext cx="5130800" cy="4178300"/>
          </a:xfrm>
          <a:noFill/>
          <a:ln/>
        </p:spPr>
        <p:txBody>
          <a:bodyPr wrap="none" anchor="ctr"/>
          <a:lstStyle/>
          <a:p>
            <a:endParaRPr lang="en-US" dirty="0" smtClean="0">
              <a:latin typeface="Times New Roman" pitchFamily="18" charset="0"/>
              <a:ea typeface="ＭＳ Ｐゴシック"/>
              <a:cs typeface="ＭＳ Ｐゴシック"/>
            </a:endParaRPr>
          </a:p>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9"/>
          <p:cNvSpPr>
            <a:spLocks noGrp="1" noChangeArrowheads="1"/>
          </p:cNvSpPr>
          <p:nvPr>
            <p:ph type="dt" sz="quarter" idx="1"/>
          </p:nvPr>
        </p:nvSpPr>
        <p:spPr>
          <a:noFill/>
        </p:spPr>
        <p:txBody>
          <a:bodyPr/>
          <a:lstStyle/>
          <a:p>
            <a:r>
              <a:rPr lang="en-US" smtClean="0"/>
              <a:t>03/16/08</a:t>
            </a:r>
          </a:p>
        </p:txBody>
      </p:sp>
      <p:sp>
        <p:nvSpPr>
          <p:cNvPr id="45059" name="Rectangle 13"/>
          <p:cNvSpPr>
            <a:spLocks noGrp="1" noChangeArrowheads="1"/>
          </p:cNvSpPr>
          <p:nvPr>
            <p:ph type="sldNum" sz="quarter" idx="5"/>
          </p:nvPr>
        </p:nvSpPr>
        <p:spPr>
          <a:noFill/>
        </p:spPr>
        <p:txBody>
          <a:bodyPr/>
          <a:lstStyle/>
          <a:p>
            <a:fld id="{802835E0-6C96-4E45-9159-2FD5C3A9EA9A}" type="slidenum">
              <a:rPr lang="en-GB" smtClean="0"/>
              <a:pPr/>
              <a:t>14</a:t>
            </a:fld>
            <a:endParaRPr lang="en-GB" smtClean="0"/>
          </a:p>
        </p:txBody>
      </p:sp>
      <p:sp>
        <p:nvSpPr>
          <p:cNvPr id="45060"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45061" name="Rectangle 2"/>
          <p:cNvSpPr>
            <a:spLocks noGrp="1" noChangeArrowheads="1"/>
          </p:cNvSpPr>
          <p:nvPr>
            <p:ph type="body"/>
          </p:nvPr>
        </p:nvSpPr>
        <p:spPr>
          <a:xfrm>
            <a:off x="935038" y="4416425"/>
            <a:ext cx="5130800" cy="4178300"/>
          </a:xfrm>
          <a:noFill/>
          <a:ln/>
        </p:spPr>
        <p:txBody>
          <a:bodyPr wrap="none" anchor="ctr"/>
          <a:lstStyle/>
          <a:p>
            <a:pPr>
              <a:buFontTx/>
              <a:buChar char="-"/>
            </a:pPr>
            <a:endParaRPr lang="en-US" dirty="0" smtClean="0">
              <a:latin typeface="Times New Roman" pitchFamily="18" charset="0"/>
              <a:ea typeface="ＭＳ Ｐゴシック"/>
              <a:cs typeface="ＭＳ Ｐゴシック"/>
            </a:endParaRPr>
          </a:p>
          <a:p>
            <a:pPr>
              <a:buFontTx/>
              <a:buChar char="-"/>
            </a:pPr>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9"/>
          <p:cNvSpPr>
            <a:spLocks noGrp="1" noChangeArrowheads="1"/>
          </p:cNvSpPr>
          <p:nvPr>
            <p:ph type="dt" sz="quarter" idx="1"/>
          </p:nvPr>
        </p:nvSpPr>
        <p:spPr>
          <a:noFill/>
        </p:spPr>
        <p:txBody>
          <a:bodyPr/>
          <a:lstStyle/>
          <a:p>
            <a:r>
              <a:rPr lang="en-US" smtClean="0"/>
              <a:t>03/16/08</a:t>
            </a:r>
          </a:p>
        </p:txBody>
      </p:sp>
      <p:sp>
        <p:nvSpPr>
          <p:cNvPr id="47107" name="Rectangle 13"/>
          <p:cNvSpPr>
            <a:spLocks noGrp="1" noChangeArrowheads="1"/>
          </p:cNvSpPr>
          <p:nvPr>
            <p:ph type="sldNum" sz="quarter" idx="5"/>
          </p:nvPr>
        </p:nvSpPr>
        <p:spPr>
          <a:noFill/>
        </p:spPr>
        <p:txBody>
          <a:bodyPr/>
          <a:lstStyle/>
          <a:p>
            <a:fld id="{F67227A6-7020-4A47-A0E4-DBEE8D6DEC4C}" type="slidenum">
              <a:rPr lang="en-GB" smtClean="0"/>
              <a:pPr/>
              <a:t>15</a:t>
            </a:fld>
            <a:endParaRPr lang="en-GB" smtClean="0"/>
          </a:p>
        </p:txBody>
      </p:sp>
      <p:sp>
        <p:nvSpPr>
          <p:cNvPr id="47108"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47109" name="Rectangle 2"/>
          <p:cNvSpPr>
            <a:spLocks noGrp="1" noChangeArrowheads="1"/>
          </p:cNvSpPr>
          <p:nvPr>
            <p:ph type="body"/>
          </p:nvPr>
        </p:nvSpPr>
        <p:spPr>
          <a:xfrm>
            <a:off x="935038" y="4416425"/>
            <a:ext cx="5130800" cy="4178300"/>
          </a:xfrm>
          <a:noFill/>
          <a:ln/>
        </p:spPr>
        <p:txBody>
          <a:bodyPr wrap="none" anchor="ctr"/>
          <a:lstStyle/>
          <a:p>
            <a:endParaRPr lang="en-US" dirty="0"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1177925" y="698500"/>
            <a:ext cx="4641850" cy="3481388"/>
          </a:xfrm>
          <a:ln/>
        </p:spPr>
      </p:sp>
      <p:sp>
        <p:nvSpPr>
          <p:cNvPr id="51202" name="Notes Placeholder 2"/>
          <p:cNvSpPr>
            <a:spLocks noGrp="1"/>
          </p:cNvSpPr>
          <p:nvPr>
            <p:ph type="body" idx="1"/>
          </p:nvPr>
        </p:nvSpPr>
        <p:spPr>
          <a:noFill/>
          <a:ln/>
        </p:spPr>
        <p:txBody>
          <a:bodyPr/>
          <a:lstStyle/>
          <a:p>
            <a:endParaRPr lang="en-US" smtClean="0">
              <a:latin typeface="Times New Roman" pitchFamily="18" charset="0"/>
              <a:ea typeface="ＭＳ Ｐゴシック"/>
              <a:cs typeface="ＭＳ Ｐゴシック"/>
            </a:endParaRPr>
          </a:p>
        </p:txBody>
      </p:sp>
      <p:sp>
        <p:nvSpPr>
          <p:cNvPr id="51203" name="Date Placeholder 3"/>
          <p:cNvSpPr>
            <a:spLocks noGrp="1"/>
          </p:cNvSpPr>
          <p:nvPr>
            <p:ph type="dt" sz="quarter" idx="1"/>
          </p:nvPr>
        </p:nvSpPr>
        <p:spPr>
          <a:noFill/>
        </p:spPr>
        <p:txBody>
          <a:bodyPr/>
          <a:lstStyle/>
          <a:p>
            <a:pPr>
              <a:buFont typeface="Wingdings" pitchFamily="2" charset="2"/>
              <a:buNone/>
            </a:pPr>
            <a:r>
              <a:rPr lang="en-US" smtClean="0">
                <a:latin typeface="Times New Roman" pitchFamily="18" charset="0"/>
              </a:rPr>
              <a:t>03/16/08</a:t>
            </a:r>
          </a:p>
        </p:txBody>
      </p:sp>
      <p:sp>
        <p:nvSpPr>
          <p:cNvPr id="51204" name="Slide Number Placeholder 4"/>
          <p:cNvSpPr>
            <a:spLocks noGrp="1"/>
          </p:cNvSpPr>
          <p:nvPr>
            <p:ph type="sldNum" sz="quarter" idx="5"/>
          </p:nvPr>
        </p:nvSpPr>
        <p:spPr>
          <a:noFill/>
        </p:spPr>
        <p:txBody>
          <a:bodyPr/>
          <a:lstStyle/>
          <a:p>
            <a:fld id="{A12E6EA5-3BAA-4D23-94C8-0694EF9EDEE6}" type="slidenum">
              <a:rPr lang="en-GB" smtClean="0"/>
              <a:pPr/>
              <a:t>16</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rPr>
              <a:t>03/16/08</a:t>
            </a:r>
          </a:p>
        </p:txBody>
      </p:sp>
      <p:sp>
        <p:nvSpPr>
          <p:cNvPr id="22531" name="Rectangle 13"/>
          <p:cNvSpPr>
            <a:spLocks noGrp="1" noChangeArrowheads="1"/>
          </p:cNvSpPr>
          <p:nvPr>
            <p:ph type="sldNum" sz="quarter" idx="5"/>
          </p:nvPr>
        </p:nvSpPr>
        <p:spPr>
          <a:noFill/>
        </p:spPr>
        <p:txBody>
          <a:bodyPr/>
          <a:lstStyle/>
          <a:p>
            <a:pPr>
              <a:buFont typeface="Wingdings" pitchFamily="2" charset="2"/>
              <a:buNone/>
            </a:pPr>
            <a:fld id="{86CE4D6D-829A-4DFB-98A5-C7434490EEE1}" type="slidenum">
              <a:rPr lang="en-GB" smtClean="0">
                <a:latin typeface="Times New Roman" pitchFamily="18" charset="0"/>
              </a:rPr>
              <a:pPr>
                <a:buFont typeface="Wingdings" pitchFamily="2" charset="2"/>
                <a:buNone/>
              </a:pPr>
              <a:t>3</a:t>
            </a:fld>
            <a:endParaRPr lang="en-GB" smtClean="0">
              <a:latin typeface="Times New Roman" pitchFamily="18" charset="0"/>
            </a:endParaRPr>
          </a:p>
        </p:txBody>
      </p:sp>
      <p:sp>
        <p:nvSpPr>
          <p:cNvPr id="22532" name="Text Box 1"/>
          <p:cNvSpPr txBox="1">
            <a:spLocks noChangeArrowheads="1"/>
          </p:cNvSpPr>
          <p:nvPr/>
        </p:nvSpPr>
        <p:spPr bwMode="auto">
          <a:xfrm>
            <a:off x="1168400" y="698500"/>
            <a:ext cx="4673600" cy="3486150"/>
          </a:xfrm>
          <a:prstGeom prst="rect">
            <a:avLst/>
          </a:prstGeom>
          <a:solidFill>
            <a:srgbClr val="FFFFFF"/>
          </a:solidFill>
          <a:ln w="9360">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22533" name="Rectangle 2"/>
          <p:cNvSpPr>
            <a:spLocks noGrp="1" noChangeArrowheads="1"/>
          </p:cNvSpPr>
          <p:nvPr>
            <p:ph type="body"/>
          </p:nvPr>
        </p:nvSpPr>
        <p:spPr>
          <a:xfrm>
            <a:off x="935038" y="4416425"/>
            <a:ext cx="5130800" cy="4178300"/>
          </a:xfrm>
          <a:noFill/>
          <a:ln/>
        </p:spPr>
        <p:txBody>
          <a:bodyPr wrap="none" anchor="ctr"/>
          <a:lstStyle/>
          <a:p>
            <a:endParaRPr lang="en-US" dirty="0" smtClean="0">
              <a:ea typeface="ＭＳ Ｐゴシック"/>
              <a:cs typeface="ＭＳ Ｐゴシック"/>
            </a:endParaRPr>
          </a:p>
          <a:p>
            <a:endParaRPr lang="en-US" dirty="0"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p:spPr>
        <p:txBody>
          <a:bodyPr/>
          <a:lstStyle/>
          <a:p>
            <a:endParaRPr lang="en-US" dirty="0" smtClean="0">
              <a:solidFill>
                <a:srgbClr val="FF0000"/>
              </a:solidFill>
              <a:ea typeface="ＭＳ Ｐゴシック"/>
              <a:cs typeface="ＭＳ Ｐゴシック"/>
            </a:endParaRPr>
          </a:p>
          <a:p>
            <a:endParaRPr lang="en-US" dirty="0" smtClean="0">
              <a:solidFill>
                <a:srgbClr val="FF0000"/>
              </a:solidFill>
              <a:ea typeface="ＭＳ Ｐゴシック"/>
              <a:cs typeface="ＭＳ Ｐゴシック"/>
            </a:endParaRPr>
          </a:p>
        </p:txBody>
      </p:sp>
      <p:sp>
        <p:nvSpPr>
          <p:cNvPr id="24579" name="Slide Number Placeholder 3"/>
          <p:cNvSpPr>
            <a:spLocks noGrp="1"/>
          </p:cNvSpPr>
          <p:nvPr>
            <p:ph type="sldNum" sz="quarter" idx="5"/>
          </p:nvPr>
        </p:nvSpPr>
        <p:spPr>
          <a:noFill/>
        </p:spPr>
        <p:txBody>
          <a:bodyPr/>
          <a:lstStyle/>
          <a:p>
            <a:fld id="{7ACFDA6C-854F-4C87-BD5E-B032C07D06AB}"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9"/>
          <p:cNvSpPr>
            <a:spLocks noGrp="1" noChangeArrowheads="1"/>
          </p:cNvSpPr>
          <p:nvPr>
            <p:ph type="dt" sz="quarter" idx="1"/>
          </p:nvPr>
        </p:nvSpPr>
        <p:spPr>
          <a:noFill/>
        </p:spPr>
        <p:txBody>
          <a:bodyPr/>
          <a:lstStyle/>
          <a:p>
            <a:pPr>
              <a:buFont typeface="Wingdings" pitchFamily="2" charset="2"/>
              <a:buNone/>
            </a:pPr>
            <a:r>
              <a:rPr lang="en-US" smtClean="0">
                <a:latin typeface="Times New Roman" pitchFamily="18" charset="0"/>
              </a:rPr>
              <a:t>03/16/08</a:t>
            </a:r>
          </a:p>
        </p:txBody>
      </p:sp>
      <p:sp>
        <p:nvSpPr>
          <p:cNvPr id="26627" name="Rectangle 13"/>
          <p:cNvSpPr>
            <a:spLocks noGrp="1" noChangeArrowheads="1"/>
          </p:cNvSpPr>
          <p:nvPr>
            <p:ph type="sldNum" sz="quarter" idx="5"/>
          </p:nvPr>
        </p:nvSpPr>
        <p:spPr>
          <a:noFill/>
        </p:spPr>
        <p:txBody>
          <a:bodyPr/>
          <a:lstStyle/>
          <a:p>
            <a:pPr>
              <a:buFont typeface="Wingdings" pitchFamily="2" charset="2"/>
              <a:buNone/>
            </a:pPr>
            <a:fld id="{2550C932-D83F-4B3A-904D-5C78417803F4}" type="slidenum">
              <a:rPr lang="en-GB" smtClean="0">
                <a:latin typeface="Times New Roman" pitchFamily="18" charset="0"/>
              </a:rPr>
              <a:pPr>
                <a:buFont typeface="Wingdings" pitchFamily="2" charset="2"/>
                <a:buNone/>
              </a:pPr>
              <a:t>5</a:t>
            </a:fld>
            <a:endParaRPr lang="en-GB" smtClean="0">
              <a:latin typeface="Times New Roman" pitchFamily="18" charset="0"/>
            </a:endParaRPr>
          </a:p>
        </p:txBody>
      </p:sp>
      <p:sp>
        <p:nvSpPr>
          <p:cNvPr id="26628" name="Text Box 1"/>
          <p:cNvSpPr txBox="1">
            <a:spLocks noChangeArrowheads="1"/>
          </p:cNvSpPr>
          <p:nvPr/>
        </p:nvSpPr>
        <p:spPr bwMode="auto">
          <a:xfrm>
            <a:off x="1168400" y="698500"/>
            <a:ext cx="4665663" cy="3484563"/>
          </a:xfrm>
          <a:prstGeom prst="rect">
            <a:avLst/>
          </a:prstGeom>
          <a:solidFill>
            <a:srgbClr val="FFFFFF"/>
          </a:solidFill>
          <a:ln w="9525">
            <a:solidFill>
              <a:srgbClr val="000000"/>
            </a:solidFill>
            <a:miter lim="800000"/>
            <a:headEnd/>
            <a:tailEnd/>
          </a:ln>
        </p:spPr>
        <p:txBody>
          <a:bodyPr wrap="none" lIns="92465" tIns="46232" rIns="92465" bIns="46232" anchor="ctr"/>
          <a:lstStyle/>
          <a:p>
            <a:pPr algn="ctr" defTabSz="925513" eaLnBrk="0" hangingPunct="0">
              <a:lnSpc>
                <a:spcPct val="71000"/>
              </a:lnSpc>
              <a:buClr>
                <a:srgbClr val="000000"/>
              </a:buClr>
              <a:buSzPct val="100000"/>
              <a:buFont typeface="Arial" charset="0"/>
              <a:buNone/>
            </a:pPr>
            <a:endParaRPr lang="en-US"/>
          </a:p>
        </p:txBody>
      </p:sp>
      <p:sp>
        <p:nvSpPr>
          <p:cNvPr id="26629" name="Rectangle 2"/>
          <p:cNvSpPr>
            <a:spLocks noGrp="1" noChangeArrowheads="1"/>
          </p:cNvSpPr>
          <p:nvPr>
            <p:ph type="body"/>
          </p:nvPr>
        </p:nvSpPr>
        <p:spPr>
          <a:xfrm>
            <a:off x="935038" y="4416425"/>
            <a:ext cx="5130800" cy="4178300"/>
          </a:xfrm>
          <a:noFill/>
          <a:ln/>
        </p:spPr>
        <p:txBody>
          <a:bodyPr wrap="none" anchor="ctr"/>
          <a:lstStyle/>
          <a:p>
            <a:endParaRPr lang="en-US" dirty="0" smtClean="0">
              <a:latin typeface="Times New Roman" pitchFamily="18" charset="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2465" tIns="46232" rIns="92465" bIns="46232" anchor="b"/>
          <a:lstStyle/>
          <a:p>
            <a:pPr algn="r" defTabSz="925513" eaLnBrk="0" hangingPunct="0"/>
            <a:fld id="{0F3D94D7-BCC6-404E-A4CB-1395F4CFF044}" type="slidenum">
              <a:rPr lang="en-US" sz="1200">
                <a:solidFill>
                  <a:schemeClr val="tx1"/>
                </a:solidFill>
              </a:rPr>
              <a:pPr algn="r" defTabSz="925513" eaLnBrk="0" hangingPunct="0"/>
              <a:t>6</a:t>
            </a:fld>
            <a:endParaRPr lang="en-US" sz="1200">
              <a:solidFill>
                <a:schemeClr val="tx1"/>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dirty="0"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endParaRPr lang="en-US" dirty="0"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txBox="1">
            <a:spLocks noGrp="1" noChangeArrowheads="1"/>
          </p:cNvSpPr>
          <p:nvPr/>
        </p:nvSpPr>
        <p:spPr bwMode="auto">
          <a:xfrm>
            <a:off x="3973513" y="8831263"/>
            <a:ext cx="3036887" cy="465137"/>
          </a:xfrm>
          <a:prstGeom prst="rect">
            <a:avLst/>
          </a:prstGeom>
          <a:noFill/>
          <a:ln w="9525">
            <a:noFill/>
            <a:miter lim="800000"/>
            <a:headEnd/>
            <a:tailEnd/>
          </a:ln>
        </p:spPr>
        <p:txBody>
          <a:bodyPr lIns="92465" tIns="46232" rIns="92465" bIns="46232" anchor="b"/>
          <a:lstStyle/>
          <a:p>
            <a:pPr algn="r" defTabSz="925513" eaLnBrk="0" hangingPunct="0"/>
            <a:fld id="{E3465AC2-AB4A-497C-9180-6C06BCB2D4D6}" type="slidenum">
              <a:rPr lang="en-US" sz="1200">
                <a:solidFill>
                  <a:schemeClr val="tx1"/>
                </a:solidFill>
              </a:rPr>
              <a:pPr algn="r" defTabSz="925513" eaLnBrk="0" hangingPunct="0"/>
              <a:t>8</a:t>
            </a:fld>
            <a:endParaRPr lang="en-US" sz="1200">
              <a:solidFill>
                <a:schemeClr val="tx1"/>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r>
              <a:rPr lang="en-US" smtClean="0">
                <a:ea typeface="ＭＳ Ｐゴシック"/>
                <a:cs typeface="ＭＳ Ｐゴシック"/>
              </a:rPr>
              <a:t>Rich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p:spPr>
        <p:txBody>
          <a:bodyPr/>
          <a:lstStyle/>
          <a:p>
            <a:pPr>
              <a:lnSpc>
                <a:spcPct val="80000"/>
              </a:lnSpc>
            </a:pPr>
            <a:r>
              <a:rPr lang="en-US" sz="900" smtClean="0">
                <a:ea typeface="ＭＳ Ｐゴシック"/>
                <a:cs typeface="ＭＳ Ｐゴシック"/>
              </a:rPr>
              <a:t>Peter</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Operational data center</a:t>
            </a:r>
          </a:p>
          <a:p>
            <a:pPr>
              <a:lnSpc>
                <a:spcPct val="80000"/>
              </a:lnSpc>
            </a:pPr>
            <a:r>
              <a:rPr lang="en-US" sz="900" smtClean="0">
                <a:ea typeface="ＭＳ Ｐゴシック"/>
                <a:cs typeface="ＭＳ Ｐゴシック"/>
              </a:rPr>
              <a:t>	- speaks for itself. Can’t just start unplugging and testing things</a:t>
            </a:r>
          </a:p>
          <a:p>
            <a:pPr>
              <a:lnSpc>
                <a:spcPct val="80000"/>
              </a:lnSpc>
            </a:pPr>
            <a:r>
              <a:rPr lang="en-US" sz="900" smtClean="0">
                <a:ea typeface="ＭＳ Ｐゴシック"/>
                <a:cs typeface="ＭＳ Ｐゴシック"/>
              </a:rPr>
              <a:t>	- taking production hosts out of service to run benchmarks</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IT’s limited infrastructure knowledge requires Communication between IT and Facilities</a:t>
            </a:r>
          </a:p>
          <a:p>
            <a:pPr>
              <a:lnSpc>
                <a:spcPct val="80000"/>
              </a:lnSpc>
            </a:pPr>
            <a:r>
              <a:rPr lang="en-US" sz="900" smtClean="0">
                <a:ea typeface="ＭＳ Ｐゴシック"/>
                <a:cs typeface="ＭＳ Ｐゴシック"/>
              </a:rPr>
              <a:t>	- who owns instrumentation</a:t>
            </a:r>
          </a:p>
          <a:p>
            <a:pPr>
              <a:lnSpc>
                <a:spcPct val="80000"/>
              </a:lnSpc>
            </a:pPr>
            <a:r>
              <a:rPr lang="en-US" sz="900" smtClean="0">
                <a:ea typeface="ＭＳ Ｐゴシック"/>
                <a:cs typeface="ＭＳ Ｐゴシック"/>
              </a:rPr>
              <a:t>	- different protocols</a:t>
            </a:r>
          </a:p>
          <a:p>
            <a:pPr>
              <a:lnSpc>
                <a:spcPct val="80000"/>
              </a:lnSpc>
            </a:pPr>
            <a:r>
              <a:rPr lang="en-US" sz="900" smtClean="0">
                <a:ea typeface="ＭＳ Ｐゴシック"/>
                <a:cs typeface="ＭＳ Ｐゴシック"/>
              </a:rPr>
              <a:t>	- different management bureaucracies</a:t>
            </a:r>
          </a:p>
          <a:p>
            <a:pPr>
              <a:lnSpc>
                <a:spcPct val="80000"/>
              </a:lnSpc>
            </a:pPr>
            <a:r>
              <a:rPr lang="en-US" sz="900" smtClean="0">
                <a:ea typeface="ＭＳ Ｐゴシック"/>
                <a:cs typeface="ＭＳ Ｐゴシック"/>
              </a:rPr>
              <a:t>	- much work out of IT control; heavy reliance on facilities workers</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Costs</a:t>
            </a:r>
          </a:p>
          <a:p>
            <a:pPr>
              <a:lnSpc>
                <a:spcPct val="80000"/>
              </a:lnSpc>
            </a:pPr>
            <a:r>
              <a:rPr lang="en-US" sz="900" smtClean="0">
                <a:ea typeface="ＭＳ Ｐゴシック"/>
                <a:cs typeface="ＭＳ Ｐゴシック"/>
              </a:rPr>
              <a:t>	- mention both anticipated and unanticipated costs?</a:t>
            </a:r>
          </a:p>
          <a:p>
            <a:pPr>
              <a:lnSpc>
                <a:spcPct val="80000"/>
              </a:lnSpc>
            </a:pPr>
            <a:r>
              <a:rPr lang="en-US" sz="900" smtClean="0">
                <a:ea typeface="ＭＳ Ｐゴシック"/>
                <a:cs typeface="ＭＳ Ｐゴシック"/>
              </a:rPr>
              <a:t>	- costs of servers is easy; costs of facilities improvements more complicated</a:t>
            </a:r>
          </a:p>
          <a:p>
            <a:pPr>
              <a:lnSpc>
                <a:spcPct val="80000"/>
              </a:lnSpc>
            </a:pPr>
            <a:r>
              <a:rPr lang="en-US" sz="900" smtClean="0">
                <a:ea typeface="ＭＳ Ｐゴシック"/>
                <a:cs typeface="ＭＳ Ｐゴシック"/>
              </a:rPr>
              <a:t>	- wasn’t just cost of self cooled racks, but a bunch of infrastructure costs we didn’t anticipate</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Identification of what to measure and Compare</a:t>
            </a:r>
          </a:p>
          <a:p>
            <a:pPr>
              <a:lnSpc>
                <a:spcPct val="80000"/>
              </a:lnSpc>
            </a:pPr>
            <a:r>
              <a:rPr lang="en-US" sz="900" smtClean="0">
                <a:ea typeface="ＭＳ Ｐゴシック"/>
                <a:cs typeface="ＭＳ Ｐゴシック"/>
              </a:rPr>
              <a:t>	- raw power consumption – active and idle</a:t>
            </a:r>
          </a:p>
          <a:p>
            <a:pPr>
              <a:lnSpc>
                <a:spcPct val="80000"/>
              </a:lnSpc>
            </a:pPr>
            <a:r>
              <a:rPr lang="en-US" sz="900" smtClean="0">
                <a:ea typeface="ＭＳ Ｐゴシック"/>
                <a:cs typeface="ＭＳ Ｐゴシック"/>
              </a:rPr>
              <a:t>	- efficiency measure: MIPS/W, FLOPS/W</a:t>
            </a:r>
          </a:p>
          <a:p>
            <a:pPr>
              <a:lnSpc>
                <a:spcPct val="80000"/>
              </a:lnSpc>
            </a:pPr>
            <a:r>
              <a:rPr lang="en-US" sz="900" smtClean="0">
                <a:ea typeface="ＭＳ Ｐゴシック"/>
                <a:cs typeface="ＭＳ Ｐゴシック"/>
              </a:rPr>
              <a:t>	- Some benchmark program; which one?</a:t>
            </a:r>
          </a:p>
          <a:p>
            <a:pPr>
              <a:lnSpc>
                <a:spcPct val="80000"/>
              </a:lnSpc>
            </a:pPr>
            <a:endParaRPr lang="en-US" sz="900" smtClean="0">
              <a:ea typeface="ＭＳ Ｐゴシック"/>
              <a:cs typeface="ＭＳ Ｐゴシック"/>
            </a:endParaRPr>
          </a:p>
          <a:p>
            <a:pPr>
              <a:lnSpc>
                <a:spcPct val="80000"/>
              </a:lnSpc>
            </a:pPr>
            <a:r>
              <a:rPr lang="en-US" sz="900" smtClean="0">
                <a:ea typeface="ＭＳ Ｐゴシック"/>
                <a:cs typeface="ＭＳ Ｐゴシック"/>
              </a:rPr>
              <a:t>Implementing measurements</a:t>
            </a:r>
          </a:p>
          <a:p>
            <a:pPr>
              <a:lnSpc>
                <a:spcPct val="80000"/>
              </a:lnSpc>
            </a:pPr>
            <a:r>
              <a:rPr lang="en-US" sz="900" smtClean="0">
                <a:ea typeface="ＭＳ Ｐゴシック"/>
                <a:cs typeface="ＭＳ Ｐゴシック"/>
              </a:rPr>
              <a:t>	- beating the clock for hosts slated for retirement</a:t>
            </a:r>
          </a:p>
          <a:p>
            <a:pPr>
              <a:lnSpc>
                <a:spcPct val="80000"/>
              </a:lnSpc>
            </a:pPr>
            <a:r>
              <a:rPr lang="en-US" sz="900" smtClean="0">
                <a:ea typeface="ＭＳ Ｐゴシック"/>
                <a:cs typeface="ＭＳ Ｐゴシック"/>
              </a:rPr>
              <a:t>	- building a useful measurement data base of appropriate size (instinct is to collect everything forever; costs)</a:t>
            </a:r>
          </a:p>
          <a:p>
            <a:pPr>
              <a:lnSpc>
                <a:spcPct val="80000"/>
              </a:lnSpc>
            </a:pPr>
            <a:endParaRPr lang="en-US" sz="800" smtClean="0">
              <a:ea typeface="ＭＳ Ｐゴシック"/>
              <a:cs typeface="ＭＳ Ｐゴシック"/>
            </a:endParaRPr>
          </a:p>
        </p:txBody>
      </p:sp>
      <p:sp>
        <p:nvSpPr>
          <p:cNvPr id="34819" name="Slide Number Placeholder 3"/>
          <p:cNvSpPr>
            <a:spLocks noGrp="1"/>
          </p:cNvSpPr>
          <p:nvPr>
            <p:ph type="sldNum" sz="quarter" idx="5"/>
          </p:nvPr>
        </p:nvSpPr>
        <p:spPr>
          <a:noFill/>
        </p:spPr>
        <p:txBody>
          <a:bodyPr/>
          <a:lstStyle/>
          <a:p>
            <a:fld id="{A7AF6AD8-F736-4CC7-92DB-F7763AC55E58}"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UIT_logo_1colorBlue"/>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6705600" y="4953000"/>
            <a:ext cx="2173288" cy="1668463"/>
          </a:xfrm>
          <a:prstGeom prst="rect">
            <a:avLst/>
          </a:prstGeom>
          <a:noFill/>
          <a:ln w="9525">
            <a:noFill/>
            <a:miter lim="800000"/>
            <a:headEnd/>
            <a:tailEnd/>
          </a:ln>
        </p:spPr>
      </p:pic>
      <p:grpSp>
        <p:nvGrpSpPr>
          <p:cNvPr id="5" name="Group 8"/>
          <p:cNvGrpSpPr>
            <a:grpSpLocks/>
          </p:cNvGrpSpPr>
          <p:nvPr userDrawn="1"/>
        </p:nvGrpSpPr>
        <p:grpSpPr bwMode="auto">
          <a:xfrm>
            <a:off x="-500063" y="449263"/>
            <a:ext cx="4538663" cy="3694112"/>
            <a:chOff x="-315" y="593"/>
            <a:chExt cx="2478" cy="2017"/>
          </a:xfrm>
        </p:grpSpPr>
        <p:sp>
          <p:nvSpPr>
            <p:cNvPr id="6" name="Rectangle 9"/>
            <p:cNvSpPr>
              <a:spLocks noChangeArrowheads="1"/>
            </p:cNvSpPr>
            <p:nvPr/>
          </p:nvSpPr>
          <p:spPr bwMode="auto">
            <a:xfrm rot="-2034782">
              <a:off x="-315" y="1093"/>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7" name="Rectangle 10"/>
            <p:cNvSpPr>
              <a:spLocks noChangeArrowheads="1"/>
            </p:cNvSpPr>
            <p:nvPr/>
          </p:nvSpPr>
          <p:spPr bwMode="auto">
            <a:xfrm rot="-2034782">
              <a:off x="429" y="593"/>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8" name="Rectangle 11"/>
            <p:cNvSpPr>
              <a:spLocks noChangeArrowheads="1"/>
            </p:cNvSpPr>
            <p:nvPr/>
          </p:nvSpPr>
          <p:spPr bwMode="auto">
            <a:xfrm rot="-2034782">
              <a:off x="922" y="1326"/>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9" name="Rectangle 12"/>
            <p:cNvSpPr>
              <a:spLocks noChangeArrowheads="1"/>
            </p:cNvSpPr>
            <p:nvPr/>
          </p:nvSpPr>
          <p:spPr bwMode="auto">
            <a:xfrm rot="-2034782">
              <a:off x="178" y="1826"/>
              <a:ext cx="784" cy="784"/>
            </a:xfrm>
            <a:prstGeom prst="rect">
              <a:avLst/>
            </a:prstGeom>
            <a:solidFill>
              <a:schemeClr val="bg1">
                <a:alpha val="50000"/>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grpSp>
          <p:nvGrpSpPr>
            <p:cNvPr id="10" name="Group 13"/>
            <p:cNvGrpSpPr>
              <a:grpSpLocks/>
            </p:cNvGrpSpPr>
            <p:nvPr/>
          </p:nvGrpSpPr>
          <p:grpSpPr bwMode="auto">
            <a:xfrm rot="-2034782">
              <a:off x="483" y="925"/>
              <a:ext cx="1680" cy="1668"/>
              <a:chOff x="4368" y="2981"/>
              <a:chExt cx="720" cy="715"/>
            </a:xfrm>
          </p:grpSpPr>
          <p:sp>
            <p:nvSpPr>
              <p:cNvPr id="11" name="Rectangle 14"/>
              <p:cNvSpPr>
                <a:spLocks noChangeArrowheads="1"/>
              </p:cNvSpPr>
              <p:nvPr/>
            </p:nvSpPr>
            <p:spPr bwMode="auto">
              <a:xfrm>
                <a:off x="4368" y="2981"/>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2" name="Rectangle 15"/>
              <p:cNvSpPr>
                <a:spLocks noChangeArrowheads="1"/>
              </p:cNvSpPr>
              <p:nvPr/>
            </p:nvSpPr>
            <p:spPr bwMode="auto">
              <a:xfrm>
                <a:off x="4752" y="2981"/>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3" name="Rectangle 16"/>
              <p:cNvSpPr>
                <a:spLocks noChangeArrowheads="1"/>
              </p:cNvSpPr>
              <p:nvPr/>
            </p:nvSpPr>
            <p:spPr bwMode="auto">
              <a:xfrm>
                <a:off x="4752" y="3360"/>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4" name="Rectangle 17"/>
              <p:cNvSpPr>
                <a:spLocks noChangeArrowheads="1"/>
              </p:cNvSpPr>
              <p:nvPr/>
            </p:nvSpPr>
            <p:spPr bwMode="auto">
              <a:xfrm>
                <a:off x="4368" y="3360"/>
                <a:ext cx="336" cy="336"/>
              </a:xfrm>
              <a:prstGeom prst="rect">
                <a:avLst/>
              </a:prstGeom>
              <a:solidFill>
                <a:schemeClr val="bg1">
                  <a:alpha val="25999"/>
                </a:schemeClr>
              </a:solidFill>
              <a:ln w="9525">
                <a:no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grpSp>
      </p:grpSp>
      <p:sp>
        <p:nvSpPr>
          <p:cNvPr id="14338" name="Rectangle 2"/>
          <p:cNvSpPr>
            <a:spLocks noGrp="1" noChangeArrowheads="1"/>
          </p:cNvSpPr>
          <p:nvPr>
            <p:ph type="ctrTitle"/>
          </p:nvPr>
        </p:nvSpPr>
        <p:spPr>
          <a:xfrm>
            <a:off x="914400" y="4645025"/>
            <a:ext cx="6553200" cy="993775"/>
          </a:xfrm>
        </p:spPr>
        <p:txBody>
          <a:bodyPr/>
          <a:lstStyle>
            <a:lvl1pPr>
              <a:defRPr>
                <a:solidFill>
                  <a:schemeClr val="bg1"/>
                </a:solidFill>
              </a:defRPr>
            </a:lvl1pPr>
          </a:lstStyle>
          <a:p>
            <a:r>
              <a:rPr lang="en-US"/>
              <a:t>Click to edit Master title style</a:t>
            </a:r>
          </a:p>
        </p:txBody>
      </p:sp>
      <p:sp>
        <p:nvSpPr>
          <p:cNvPr id="14339" name="Rectangle 3"/>
          <p:cNvSpPr>
            <a:spLocks noGrp="1" noChangeArrowheads="1"/>
          </p:cNvSpPr>
          <p:nvPr>
            <p:ph type="subTitle" idx="1"/>
          </p:nvPr>
        </p:nvSpPr>
        <p:spPr>
          <a:xfrm>
            <a:off x="914400" y="5715000"/>
            <a:ext cx="4876800" cy="381000"/>
          </a:xfrm>
        </p:spPr>
        <p:txBody>
          <a:bodyPr/>
          <a:lstStyle>
            <a:lvl1pPr marL="0" indent="0">
              <a:buFontTx/>
              <a:buNone/>
              <a:defRPr>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72D6EC-B195-444B-AD54-8E88D693F4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79C47B-6EEA-408C-995D-ADF4E21F94E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3886200"/>
          </a:xfrm>
        </p:spPr>
        <p:txBody>
          <a:bodyPr/>
          <a:lstStyle/>
          <a:p>
            <a:pPr lvl="0"/>
            <a:endParaRPr lang="en-US" noProof="0"/>
          </a:p>
        </p:txBody>
      </p:sp>
      <p:sp>
        <p:nvSpPr>
          <p:cNvPr id="4" name="Date Placeholder 3"/>
          <p:cNvSpPr>
            <a:spLocks noGrp="1"/>
          </p:cNvSpPr>
          <p:nvPr>
            <p:ph type="dt" sz="half" idx="10"/>
          </p:nvPr>
        </p:nvSpPr>
        <p:spPr/>
        <p:txBody>
          <a:bodyPr/>
          <a:lstStyle>
            <a:lvl1pPr>
              <a:defRPr>
                <a:ea typeface="ＭＳ Ｐゴシック" pitchFamily="34" charset="-128"/>
              </a:defRPr>
            </a:lvl1pPr>
          </a:lstStyle>
          <a:p>
            <a:pPr>
              <a:defRPr/>
            </a:pPr>
            <a:r>
              <a:rPr lang="en-US"/>
              <a:t>03/20/09</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23C0F8-59E1-436B-946E-6715BFD0D6D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1_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3886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890A2-DD68-4C6F-B4F1-C79E2CF9BA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1F184A-BDAB-4F30-B2C6-0B710185AA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08CA70-EB72-48B0-9268-29505DD6F04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A69013-C220-463A-8EEA-E997965EF15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0D4975-0F17-410C-B780-B8CD53C031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109DFF-D656-4DA1-979C-5D7910F9DD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EDE66B-1A53-441B-BBA0-899B60A164B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5B58CD-6592-4290-8D68-F5263F5817C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03/20/09</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134E9A-2AFD-4AF7-97AA-5A264EF1846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9" name="Rectangle 7"/>
          <p:cNvSpPr>
            <a:spLocks noChangeArrowheads="1"/>
          </p:cNvSpPr>
          <p:nvPr userDrawn="1"/>
        </p:nvSpPr>
        <p:spPr bwMode="auto">
          <a:xfrm>
            <a:off x="0" y="5715000"/>
            <a:ext cx="9144000" cy="1143000"/>
          </a:xfrm>
          <a:prstGeom prst="rect">
            <a:avLst/>
          </a:prstGeom>
          <a:solidFill>
            <a:srgbClr val="9CCAF4"/>
          </a:solidFill>
          <a:ln w="9525">
            <a:solidFill>
              <a:schemeClr val="tx1"/>
            </a:solid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027" name="Rectangle 2"/>
          <p:cNvSpPr>
            <a:spLocks noGrp="1" noChangeArrowheads="1"/>
          </p:cNvSpPr>
          <p:nvPr>
            <p:ph type="title"/>
          </p:nvPr>
        </p:nvSpPr>
        <p:spPr bwMode="auto">
          <a:xfrm>
            <a:off x="457200" y="274638"/>
            <a:ext cx="8229600" cy="868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0"/>
            <a:r>
              <a:rPr lang="en-US" smtClean="0"/>
              <a:t>Click to edit Master text styles</a:t>
            </a:r>
          </a:p>
          <a:p>
            <a:pPr lvl="0"/>
            <a:r>
              <a:rPr lang="en-US" smtClean="0"/>
              <a:t>Click to edit Master text styles</a:t>
            </a:r>
          </a:p>
          <a:p>
            <a:pPr lvl="1"/>
            <a:r>
              <a:rPr lang="en-US" smtClean="0"/>
              <a:t>Sub text</a:t>
            </a:r>
          </a:p>
          <a:p>
            <a:pPr lvl="1"/>
            <a:r>
              <a:rPr lang="en-US" smtClean="0"/>
              <a:t>Sub text</a:t>
            </a:r>
          </a:p>
          <a:p>
            <a:pPr lvl="0"/>
            <a:endParaRPr lang="en-US" smtClean="0"/>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chemeClr val="tx1"/>
                </a:solidFill>
                <a:latin typeface="Arial" pitchFamily="34" charset="0"/>
                <a:ea typeface="ＭＳ Ｐゴシック" pitchFamily="1" charset="-128"/>
                <a:cs typeface="+mn-cs"/>
              </a:defRPr>
            </a:lvl1pPr>
          </a:lstStyle>
          <a:p>
            <a:pPr>
              <a:defRPr/>
            </a:pPr>
            <a:r>
              <a:rPr lang="en-US"/>
              <a:t>03/20/09</a:t>
            </a:r>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ea typeface="ＭＳ Ｐゴシック" pitchFamily="34" charset="-128"/>
                <a:cs typeface="+mn-cs"/>
              </a:defRPr>
            </a:lvl1pPr>
          </a:lstStyle>
          <a:p>
            <a:pPr>
              <a:defRPr/>
            </a:pPr>
            <a:endParaRPr lang="en-US"/>
          </a:p>
        </p:txBody>
      </p:sp>
      <p:pic>
        <p:nvPicPr>
          <p:cNvPr id="1031" name="Picture 8" descr="CUIT_logo_Horizontal_1c_Blue"/>
          <p:cNvPicPr>
            <a:picLocks noChangeAspect="1" noChangeArrowheads="1"/>
          </p:cNvPicPr>
          <p:nvPr userDrawn="1"/>
        </p:nvPicPr>
        <p:blipFill>
          <a:blip r:embed="rId15" cstate="print">
            <a:clrChange>
              <a:clrFrom>
                <a:srgbClr val="FFFFFF"/>
              </a:clrFrom>
              <a:clrTo>
                <a:srgbClr val="FFFFFF">
                  <a:alpha val="0"/>
                </a:srgbClr>
              </a:clrTo>
            </a:clrChange>
          </a:blip>
          <a:srcRect/>
          <a:stretch>
            <a:fillRect/>
          </a:stretch>
        </p:blipFill>
        <p:spPr bwMode="auto">
          <a:xfrm>
            <a:off x="304800" y="5957888"/>
            <a:ext cx="3505200" cy="685800"/>
          </a:xfrm>
          <a:prstGeom prst="rect">
            <a:avLst/>
          </a:prstGeom>
          <a:noFill/>
          <a:ln w="9525">
            <a:noFill/>
            <a:miter lim="800000"/>
            <a:headEnd/>
            <a:tailEnd/>
          </a:ln>
        </p:spPr>
      </p:pic>
      <p:sp>
        <p:nvSpPr>
          <p:cNvPr id="13321" name="Rectangle 9"/>
          <p:cNvSpPr>
            <a:spLocks noChangeArrowheads="1"/>
          </p:cNvSpPr>
          <p:nvPr userDrawn="1"/>
        </p:nvSpPr>
        <p:spPr bwMode="auto">
          <a:xfrm>
            <a:off x="0" y="0"/>
            <a:ext cx="9144000" cy="228600"/>
          </a:xfrm>
          <a:prstGeom prst="rect">
            <a:avLst/>
          </a:prstGeom>
          <a:solidFill>
            <a:srgbClr val="053F75"/>
          </a:solidFill>
          <a:ln w="9525">
            <a:solidFill>
              <a:schemeClr val="tx1"/>
            </a:solidFill>
            <a:miter lim="800000"/>
            <a:headEnd/>
            <a:tailEnd/>
          </a:ln>
        </p:spPr>
        <p:txBody>
          <a:bodyPr wrap="none" anchor="ctr"/>
          <a:lstStyle/>
          <a:p>
            <a:pPr eaLnBrk="0" hangingPunct="0">
              <a:defRPr/>
            </a:pPr>
            <a:endParaRPr lang="en-US">
              <a:solidFill>
                <a:schemeClr val="tx1"/>
              </a:solidFill>
              <a:ea typeface="ＭＳ Ｐゴシック" pitchFamily="34" charset="-128"/>
              <a:cs typeface="+mn-cs"/>
            </a:endParaRPr>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a typeface="ＭＳ Ｐゴシック" pitchFamily="34" charset="-128"/>
                <a:cs typeface="+mn-cs"/>
              </a:defRPr>
            </a:lvl1pPr>
          </a:lstStyle>
          <a:p>
            <a:pPr>
              <a:defRPr/>
            </a:pPr>
            <a:fld id="{F6CEEFDE-C396-4F6A-B5A2-2E6CAA241C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6" r:id="rId12"/>
    <p:sldLayoutId id="2147483664" r:id="rId13"/>
  </p:sldLayoutIdLst>
  <p:hf hdr="0" ftr="0" dt="0"/>
  <p:txStyles>
    <p:titleStyle>
      <a:lvl1pPr algn="l" rtl="0" eaLnBrk="0" fontAlgn="base" hangingPunct="0">
        <a:spcBef>
          <a:spcPct val="0"/>
        </a:spcBef>
        <a:spcAft>
          <a:spcPct val="0"/>
        </a:spcAft>
        <a:defRPr sz="2400" b="1">
          <a:solidFill>
            <a:schemeClr val="accent2"/>
          </a:solidFill>
          <a:latin typeface="+mj-lt"/>
          <a:ea typeface="ＭＳ Ｐゴシック" pitchFamily="-110" charset="-128"/>
          <a:cs typeface="ＭＳ Ｐゴシック" pitchFamily="-110" charset="-128"/>
        </a:defRPr>
      </a:lvl1pPr>
      <a:lvl2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2pPr>
      <a:lvl3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3pPr>
      <a:lvl4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4pPr>
      <a:lvl5pPr algn="l" rtl="0" eaLnBrk="0" fontAlgn="base" hangingPunct="0">
        <a:spcBef>
          <a:spcPct val="0"/>
        </a:spcBef>
        <a:spcAft>
          <a:spcPct val="0"/>
        </a:spcAft>
        <a:defRPr sz="2400" b="1">
          <a:solidFill>
            <a:schemeClr val="accent2"/>
          </a:solidFill>
          <a:latin typeface="Arial" charset="0"/>
          <a:ea typeface="ＭＳ Ｐゴシック" pitchFamily="-110" charset="-128"/>
          <a:cs typeface="ＭＳ Ｐゴシック" pitchFamily="-110" charset="-128"/>
        </a:defRPr>
      </a:lvl5pPr>
      <a:lvl6pPr marL="457200" algn="l" rtl="0" fontAlgn="base">
        <a:spcBef>
          <a:spcPct val="0"/>
        </a:spcBef>
        <a:spcAft>
          <a:spcPct val="0"/>
        </a:spcAft>
        <a:defRPr sz="2400" b="1">
          <a:solidFill>
            <a:schemeClr val="accent2"/>
          </a:solidFill>
          <a:latin typeface="Arial" charset="0"/>
        </a:defRPr>
      </a:lvl6pPr>
      <a:lvl7pPr marL="914400" algn="l" rtl="0" fontAlgn="base">
        <a:spcBef>
          <a:spcPct val="0"/>
        </a:spcBef>
        <a:spcAft>
          <a:spcPct val="0"/>
        </a:spcAft>
        <a:defRPr sz="2400" b="1">
          <a:solidFill>
            <a:schemeClr val="accent2"/>
          </a:solidFill>
          <a:latin typeface="Arial" charset="0"/>
        </a:defRPr>
      </a:lvl7pPr>
      <a:lvl8pPr marL="1371600" algn="l" rtl="0" fontAlgn="base">
        <a:spcBef>
          <a:spcPct val="0"/>
        </a:spcBef>
        <a:spcAft>
          <a:spcPct val="0"/>
        </a:spcAft>
        <a:defRPr sz="2400" b="1">
          <a:solidFill>
            <a:schemeClr val="accent2"/>
          </a:solidFill>
          <a:latin typeface="Arial" charset="0"/>
        </a:defRPr>
      </a:lvl8pPr>
      <a:lvl9pPr marL="1828800" algn="l" rtl="0" fontAlgn="base">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1600">
          <a:solidFill>
            <a:srgbClr val="4D4D4D"/>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har char="–"/>
        <a:defRPr sz="1600">
          <a:solidFill>
            <a:srgbClr val="4D4D4D"/>
          </a:solidFill>
          <a:latin typeface="+mn-lt"/>
          <a:ea typeface="ＭＳ Ｐゴシック" pitchFamily="-105"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nyserd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52400" y="2362200"/>
            <a:ext cx="8839200" cy="993775"/>
          </a:xfrm>
        </p:spPr>
        <p:txBody>
          <a:bodyPr/>
          <a:lstStyle/>
          <a:p>
            <a:pPr eaLnBrk="1" hangingPunct="1"/>
            <a:r>
              <a:rPr lang="en-US" sz="3200" smtClean="0">
                <a:solidFill>
                  <a:schemeClr val="accent2"/>
                </a:solidFill>
                <a:ea typeface="ＭＳ Ｐゴシック"/>
                <a:cs typeface="ＭＳ Ｐゴシック"/>
              </a:rPr>
              <a:t>Measuring and Validating Attempts to Green Columbia’s Data Center</a:t>
            </a:r>
            <a:endParaRPr lang="en-US" sz="3200" b="0" smtClean="0">
              <a:ea typeface="ＭＳ Ｐゴシック"/>
              <a:cs typeface="ＭＳ Ｐゴシック"/>
            </a:endParaRPr>
          </a:p>
        </p:txBody>
      </p:sp>
      <p:sp>
        <p:nvSpPr>
          <p:cNvPr id="17410" name="Rectangle 3"/>
          <p:cNvSpPr>
            <a:spLocks noGrp="1" noChangeArrowheads="1"/>
          </p:cNvSpPr>
          <p:nvPr>
            <p:ph type="subTitle" idx="1"/>
          </p:nvPr>
        </p:nvSpPr>
        <p:spPr>
          <a:xfrm>
            <a:off x="533400" y="5715000"/>
            <a:ext cx="4876800" cy="381000"/>
          </a:xfrm>
        </p:spPr>
        <p:txBody>
          <a:bodyPr/>
          <a:lstStyle/>
          <a:p>
            <a:pPr eaLnBrk="1" hangingPunct="1"/>
            <a:r>
              <a:rPr lang="en-US" smtClean="0">
                <a:ea typeface="ＭＳ Ｐゴシック"/>
                <a:cs typeface="ＭＳ Ｐゴシック"/>
              </a:rPr>
              <a:t>October 14, 2010</a:t>
            </a:r>
          </a:p>
        </p:txBody>
      </p:sp>
      <p:sp>
        <p:nvSpPr>
          <p:cNvPr id="17412" name="Text Box 4"/>
          <p:cNvSpPr txBox="1">
            <a:spLocks noChangeArrowheads="1"/>
          </p:cNvSpPr>
          <p:nvPr/>
        </p:nvSpPr>
        <p:spPr bwMode="auto">
          <a:xfrm>
            <a:off x="228600" y="3552825"/>
            <a:ext cx="5183470" cy="1631216"/>
          </a:xfrm>
          <a:prstGeom prst="rect">
            <a:avLst/>
          </a:prstGeom>
          <a:noFill/>
          <a:ln w="9525">
            <a:noFill/>
            <a:miter lim="800000"/>
            <a:headEnd/>
            <a:tailEnd/>
          </a:ln>
          <a:effectLst/>
        </p:spPr>
        <p:txBody>
          <a:bodyPr wrap="none">
            <a:spAutoFit/>
          </a:bodyPr>
          <a:lstStyle/>
          <a:p>
            <a:r>
              <a:rPr lang="en-US" sz="2000" dirty="0"/>
              <a:t>Rich Hall</a:t>
            </a:r>
          </a:p>
          <a:p>
            <a:r>
              <a:rPr lang="en-US" sz="2000" dirty="0"/>
              <a:t>Peter M </a:t>
            </a:r>
            <a:r>
              <a:rPr lang="en-US" sz="2000" dirty="0" err="1" smtClean="0"/>
              <a:t>Crosta</a:t>
            </a:r>
            <a:endParaRPr lang="en-US" sz="2000" dirty="0" smtClean="0"/>
          </a:p>
          <a:p>
            <a:r>
              <a:rPr lang="en-US" sz="2000" dirty="0" smtClean="0"/>
              <a:t>Alan </a:t>
            </a:r>
            <a:r>
              <a:rPr lang="en-US" sz="2000" dirty="0" err="1" smtClean="0"/>
              <a:t>Crosswell</a:t>
            </a:r>
            <a:endParaRPr lang="en-US" sz="2000" dirty="0"/>
          </a:p>
          <a:p>
            <a:endParaRPr lang="en-US" sz="2000" dirty="0"/>
          </a:p>
          <a:p>
            <a:r>
              <a:rPr lang="en-US" sz="2000" dirty="0"/>
              <a:t>Columbia University Information Technology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Successes </a:t>
            </a:r>
          </a:p>
        </p:txBody>
      </p:sp>
      <p:sp>
        <p:nvSpPr>
          <p:cNvPr id="35842" name="Rectangle 2"/>
          <p:cNvSpPr>
            <a:spLocks noGrp="1" noChangeArrowheads="1"/>
          </p:cNvSpPr>
          <p:nvPr>
            <p:ph type="body" idx="4294967295"/>
          </p:nvPr>
        </p:nvSpPr>
        <p:spPr>
          <a:xfrm>
            <a:off x="381000" y="914400"/>
            <a:ext cx="8458200" cy="51816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chemeClr val="tx1"/>
                </a:solidFill>
                <a:ea typeface="ＭＳ Ｐゴシック"/>
                <a:cs typeface="ＭＳ Ｐゴシック"/>
              </a:rPr>
              <a:t>Measurement Infrastructure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chemeClr val="tx1"/>
                </a:solidFill>
                <a:ea typeface="ＭＳ Ｐゴシック"/>
              </a:rPr>
              <a:t>Installed power meters throughout data center</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ea typeface="ＭＳ Ｐゴシック"/>
              </a:rPr>
              <a:t>20 Power Panels (17 in DC, 3 feeders panels in machine room)</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ea typeface="ＭＳ Ｐゴシック"/>
              </a:rPr>
              <a:t>Established overall data center IT load </a:t>
            </a:r>
            <a:r>
              <a:rPr lang="en-US" sz="1600" smtClean="0">
                <a:ea typeface="ＭＳ Ｐゴシック"/>
              </a:rPr>
              <a:t>~ 247kW</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chemeClr val="tx1"/>
                </a:solidFill>
                <a:ea typeface="ＭＳ Ｐゴシック"/>
              </a:rPr>
              <a:t>Installed metered PDUs and plugged in servers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chemeClr val="tx1"/>
                </a:solidFill>
                <a:ea typeface="ＭＳ Ｐゴシック"/>
              </a:rPr>
              <a:t>Installed chilled water flow meters</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ea typeface="ＭＳ Ｐゴシック"/>
              </a:rPr>
              <a:t>Sensors installed to measure flow rate and temperature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dirty="0" smtClean="0">
                <a:ea typeface="ＭＳ Ｐゴシック"/>
              </a:rPr>
              <a:t>Established overall data center heat load ~ 120tons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dirty="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chemeClr val="tx1"/>
                </a:solidFill>
                <a:ea typeface="ＭＳ Ｐゴシック"/>
                <a:cs typeface="ＭＳ Ｐゴシック"/>
              </a:rPr>
              <a:t>General Infrastructure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chemeClr val="tx1"/>
                </a:solidFill>
                <a:ea typeface="ＭＳ Ｐゴシック"/>
              </a:rPr>
              <a:t>Hardware Consolidation</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chemeClr val="tx1"/>
                </a:solidFill>
                <a:ea typeface="ＭＳ Ｐゴシック"/>
              </a:rPr>
              <a:t>Cable Tray</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dirty="0" smtClean="0">
                <a:solidFill>
                  <a:schemeClr val="tx1"/>
                </a:solidFill>
                <a:ea typeface="ＭＳ Ｐゴシック"/>
              </a:rPr>
              <a:t>Revised Layout (Hot &amp; Cold aisle) format</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dirty="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000" dirty="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solidFill>
                  <a:schemeClr val="tx1"/>
                </a:solidFill>
                <a:ea typeface="ＭＳ Ｐゴシック"/>
                <a:cs typeface="ＭＳ Ｐゴシック"/>
              </a:rPr>
              <a:t>Estimated Columbia data center PUE (Power Usage Effectiveness)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dirty="0" smtClean="0">
              <a:solidFill>
                <a:schemeClr val="tx1"/>
              </a:solidFill>
              <a:ea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dirty="0" smtClean="0">
              <a:ea typeface="ＭＳ Ｐゴシック"/>
              <a:cs typeface="ＭＳ Ｐゴシック"/>
            </a:endParaRPr>
          </a:p>
        </p:txBody>
      </p:sp>
      <p:sp>
        <p:nvSpPr>
          <p:cNvPr id="35843"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303AEDB-0283-4DAE-B99C-D1B3596AB189}"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10</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304800" y="304800"/>
            <a:ext cx="6477000" cy="863600"/>
          </a:xfrm>
        </p:spPr>
        <p:txBody>
          <a:bodyPr/>
          <a:lstStyle/>
          <a:p>
            <a:r>
              <a:rPr lang="en-US" smtClean="0">
                <a:ea typeface="ＭＳ Ｐゴシック"/>
                <a:cs typeface="ＭＳ Ｐゴシック"/>
              </a:rPr>
              <a:t>CU Data Center PUE</a:t>
            </a:r>
          </a:p>
        </p:txBody>
      </p:sp>
      <p:sp>
        <p:nvSpPr>
          <p:cNvPr id="37890"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D336E066-EDE9-4D51-B334-D4C83D3F554B}" type="slidenum">
              <a:rPr lang="en-US" sz="1400">
                <a:solidFill>
                  <a:schemeClr val="tx1"/>
                </a:solidFill>
              </a:rPr>
              <a:pPr algn="r" eaLnBrk="0" hangingPunct="0"/>
              <a:t>11</a:t>
            </a:fld>
            <a:endParaRPr lang="en-US" sz="1400">
              <a:solidFill>
                <a:schemeClr val="tx1"/>
              </a:solidFill>
            </a:endParaRPr>
          </a:p>
        </p:txBody>
      </p:sp>
      <p:graphicFrame>
        <p:nvGraphicFramePr>
          <p:cNvPr id="7" name="Chart 6"/>
          <p:cNvGraphicFramePr>
            <a:graphicFrameLocks/>
          </p:cNvGraphicFramePr>
          <p:nvPr/>
        </p:nvGraphicFramePr>
        <p:xfrm>
          <a:off x="1436687" y="1408112"/>
          <a:ext cx="6270625" cy="4041776"/>
        </p:xfrm>
        <a:graphic>
          <a:graphicData uri="http://schemas.openxmlformats.org/drawingml/2006/chart">
            <c:chart xmlns:c="http://schemas.openxmlformats.org/drawingml/2006/chart" xmlns:r="http://schemas.openxmlformats.org/officeDocument/2006/relationships" r:id="rId3"/>
          </a:graphicData>
        </a:graphic>
      </p:graphicFrame>
      <p:sp>
        <p:nvSpPr>
          <p:cNvPr id="37892" name="Text Box 5"/>
          <p:cNvSpPr txBox="1">
            <a:spLocks noChangeArrowheads="1"/>
          </p:cNvSpPr>
          <p:nvPr/>
        </p:nvSpPr>
        <p:spPr bwMode="auto">
          <a:xfrm>
            <a:off x="1447800" y="1295400"/>
            <a:ext cx="6292850" cy="457200"/>
          </a:xfrm>
          <a:prstGeom prst="rect">
            <a:avLst/>
          </a:prstGeom>
          <a:solidFill>
            <a:schemeClr val="bg1"/>
          </a:solidFill>
          <a:ln w="9525">
            <a:noFill/>
            <a:miter lim="800000"/>
            <a:headEnd/>
            <a:tailEnd/>
          </a:ln>
        </p:spPr>
        <p:txBody>
          <a:bodyPr wrap="none">
            <a:spAutoFit/>
          </a:bodyPr>
          <a:lstStyle/>
          <a:p>
            <a:r>
              <a:rPr lang="en-US">
                <a:solidFill>
                  <a:schemeClr val="tx1"/>
                </a:solidFill>
              </a:rPr>
              <a:t>Estimated Power Usage Effectiveness = 2.26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Successes cont’d </a:t>
            </a:r>
          </a:p>
        </p:txBody>
      </p:sp>
      <p:sp>
        <p:nvSpPr>
          <p:cNvPr id="39938" name="Rectangle 2"/>
          <p:cNvSpPr>
            <a:spLocks noGrp="1" noChangeArrowheads="1"/>
          </p:cNvSpPr>
          <p:nvPr>
            <p:ph type="body" idx="4294967295"/>
          </p:nvPr>
        </p:nvSpPr>
        <p:spPr>
          <a:xfrm>
            <a:off x="381000" y="914400"/>
            <a:ext cx="8458200" cy="4495800"/>
          </a:xfrm>
        </p:spPr>
        <p:txBody>
          <a:bodyPr lIns="0" tIns="0" rIns="0" bIns="0"/>
          <a:lstStyle/>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chemeClr val="tx1"/>
                </a:solidFill>
                <a:ea typeface="ＭＳ Ｐゴシック"/>
                <a:cs typeface="ＭＳ Ｐゴシック"/>
              </a:rPr>
              <a:t>High Performance Computing (HPC) Cluster Comparison</a:t>
            </a:r>
          </a:p>
          <a:p>
            <a:pPr lvl="1" eaLnBrk="1" hangingPunct="1">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 Validated new research cluster by comparing power usage between old and new  clusters</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solidFill>
                  <a:schemeClr val="tx1"/>
                </a:solidFill>
                <a:ea typeface="ＭＳ Ｐゴシック"/>
                <a:cs typeface="ＭＳ Ｐゴシック"/>
              </a:rPr>
              <a:t>Measurement Database</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Continuous collection of server power usage (5 minute intervals)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Integration with Cricket and Nagios tools</a:t>
            </a: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mtClean="0">
                <a:solidFill>
                  <a:schemeClr val="tx1"/>
                </a:solidFill>
                <a:ea typeface="ＭＳ Ｐゴシック"/>
              </a:rPr>
              <a:t>Validation of hardware upgrades and consolidation</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smtClean="0">
                <a:ea typeface="ＭＳ Ｐゴシック"/>
              </a:rPr>
              <a:t>Total power usage over time</a:t>
            </a:r>
          </a:p>
          <a:p>
            <a:pPr lvl="2"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600" smtClean="0">
                <a:ea typeface="ＭＳ Ｐゴシック"/>
              </a:rPr>
              <a:t>Also used SPECpower benchmark – performance per watt</a:t>
            </a: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chemeClr val="tx1"/>
              </a:solidFill>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mtClean="0">
              <a:solidFill>
                <a:schemeClr val="tx1"/>
              </a:solidFill>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1800" smtClean="0">
              <a:solidFill>
                <a:schemeClr val="tx1"/>
              </a:solidFill>
              <a:ea typeface="ＭＳ Ｐゴシック"/>
              <a:cs typeface="ＭＳ Ｐゴシック"/>
            </a:endParaRPr>
          </a:p>
          <a:p>
            <a:pPr lvl="1"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smtClean="0">
              <a:solidFill>
                <a:schemeClr val="tx1"/>
              </a:solidFill>
              <a:ea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smtClean="0">
              <a:ea typeface="ＭＳ Ｐゴシック"/>
              <a:cs typeface="ＭＳ Ｐゴシック"/>
            </a:endParaRPr>
          </a:p>
          <a:p>
            <a:pPr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400" smtClean="0">
              <a:ea typeface="ＭＳ Ｐゴシック"/>
              <a:cs typeface="ＭＳ Ｐゴシック"/>
            </a:endParaRPr>
          </a:p>
        </p:txBody>
      </p:sp>
      <p:sp>
        <p:nvSpPr>
          <p:cNvPr id="39939"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2C86FA71-4873-47AF-AE58-BB4B0C8CA59D}"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mtClean="0">
              <a:ea typeface="ＭＳ Ｐゴシック"/>
              <a:cs typeface="ＭＳ Ｐゴシック"/>
            </a:endParaRPr>
          </a:p>
        </p:txBody>
      </p:sp>
      <p:pic>
        <p:nvPicPr>
          <p:cNvPr id="39940" name="Picture 5"/>
          <p:cNvPicPr>
            <a:picLocks noChangeAspect="1" noChangeArrowheads="1"/>
          </p:cNvPicPr>
          <p:nvPr/>
        </p:nvPicPr>
        <p:blipFill>
          <a:blip r:embed="rId3" cstate="print"/>
          <a:srcRect/>
          <a:stretch>
            <a:fillRect/>
          </a:stretch>
        </p:blipFill>
        <p:spPr bwMode="auto">
          <a:xfrm>
            <a:off x="304800" y="3733800"/>
            <a:ext cx="8486775" cy="284797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algn="r"/>
            <a:r>
              <a:rPr lang="en-US" smtClean="0">
                <a:ea typeface="ＭＳ Ｐゴシック"/>
                <a:cs typeface="ＭＳ Ｐゴシック"/>
              </a:rPr>
              <a:t>Sample SPECpower Comparison</a:t>
            </a:r>
          </a:p>
        </p:txBody>
      </p:sp>
      <p:pic>
        <p:nvPicPr>
          <p:cNvPr id="41987" name="Picture 5" descr="barnlily"/>
          <p:cNvPicPr>
            <a:picLocks noChangeAspect="1" noChangeArrowheads="1"/>
          </p:cNvPicPr>
          <p:nvPr/>
        </p:nvPicPr>
        <p:blipFill>
          <a:blip r:embed="rId3" cstate="print"/>
          <a:srcRect/>
          <a:stretch>
            <a:fillRect/>
          </a:stretch>
        </p:blipFill>
        <p:spPr bwMode="auto">
          <a:xfrm>
            <a:off x="3200400" y="914400"/>
            <a:ext cx="5943600" cy="5324475"/>
          </a:xfrm>
          <a:prstGeom prst="rect">
            <a:avLst/>
          </a:prstGeom>
          <a:noFill/>
          <a:ln w="9525">
            <a:noFill/>
            <a:miter lim="800000"/>
            <a:headEnd/>
            <a:tailEnd/>
          </a:ln>
        </p:spPr>
      </p:pic>
      <p:sp>
        <p:nvSpPr>
          <p:cNvPr id="41988" name="AutoShape 6"/>
          <p:cNvSpPr>
            <a:spLocks noChangeArrowheads="1"/>
          </p:cNvSpPr>
          <p:nvPr/>
        </p:nvSpPr>
        <p:spPr bwMode="auto">
          <a:xfrm>
            <a:off x="7467600" y="2514600"/>
            <a:ext cx="228600" cy="457200"/>
          </a:xfrm>
          <a:prstGeom prst="downArrow">
            <a:avLst>
              <a:gd name="adj1" fmla="val 50000"/>
              <a:gd name="adj2" fmla="val 50000"/>
            </a:avLst>
          </a:prstGeom>
          <a:solidFill>
            <a:srgbClr val="FF0000"/>
          </a:solidFill>
          <a:ln w="9525">
            <a:solidFill>
              <a:srgbClr val="FF0000"/>
            </a:solidFill>
            <a:miter lim="800000"/>
            <a:headEnd/>
            <a:tailEnd/>
          </a:ln>
        </p:spPr>
        <p:txBody>
          <a:bodyPr vert="eaVert" wrap="none" anchor="ctr"/>
          <a:lstStyle/>
          <a:p>
            <a:endParaRPr lang="en-US"/>
          </a:p>
        </p:txBody>
      </p:sp>
      <p:sp>
        <p:nvSpPr>
          <p:cNvPr id="41989" name="AutoShape 7"/>
          <p:cNvSpPr>
            <a:spLocks noChangeArrowheads="1"/>
          </p:cNvSpPr>
          <p:nvPr/>
        </p:nvSpPr>
        <p:spPr bwMode="auto">
          <a:xfrm>
            <a:off x="5638800" y="3505200"/>
            <a:ext cx="609600" cy="228600"/>
          </a:xfrm>
          <a:prstGeom prst="rightArrow">
            <a:avLst>
              <a:gd name="adj1" fmla="val 50000"/>
              <a:gd name="adj2" fmla="val 66667"/>
            </a:avLst>
          </a:prstGeom>
          <a:solidFill>
            <a:schemeClr val="tx1"/>
          </a:solidFill>
          <a:ln w="9525">
            <a:solidFill>
              <a:schemeClr val="tx1"/>
            </a:solidFill>
            <a:miter lim="800000"/>
            <a:headEnd/>
            <a:tailEnd/>
          </a:ln>
        </p:spPr>
        <p:txBody>
          <a:bodyPr wrap="none" anchor="ctr"/>
          <a:lstStyle/>
          <a:p>
            <a:endParaRPr lang="en-US"/>
          </a:p>
        </p:txBody>
      </p:sp>
      <p:sp>
        <p:nvSpPr>
          <p:cNvPr id="41990" name="Text Box 8"/>
          <p:cNvSpPr txBox="1">
            <a:spLocks noChangeArrowheads="1"/>
          </p:cNvSpPr>
          <p:nvPr/>
        </p:nvSpPr>
        <p:spPr bwMode="auto">
          <a:xfrm>
            <a:off x="6858000" y="2209800"/>
            <a:ext cx="1622425" cy="304800"/>
          </a:xfrm>
          <a:prstGeom prst="rect">
            <a:avLst/>
          </a:prstGeom>
          <a:noFill/>
          <a:ln w="9525">
            <a:noFill/>
            <a:miter lim="800000"/>
            <a:headEnd/>
            <a:tailEnd/>
          </a:ln>
        </p:spPr>
        <p:txBody>
          <a:bodyPr wrap="none">
            <a:spAutoFit/>
          </a:bodyPr>
          <a:lstStyle/>
          <a:p>
            <a:r>
              <a:rPr lang="en-US" sz="1400">
                <a:solidFill>
                  <a:schemeClr val="tx1"/>
                </a:solidFill>
              </a:rPr>
              <a:t>Standalone server</a:t>
            </a:r>
          </a:p>
        </p:txBody>
      </p:sp>
      <p:sp>
        <p:nvSpPr>
          <p:cNvPr id="41991" name="Text Box 9"/>
          <p:cNvSpPr txBox="1">
            <a:spLocks noChangeArrowheads="1"/>
          </p:cNvSpPr>
          <p:nvPr/>
        </p:nvSpPr>
        <p:spPr bwMode="auto">
          <a:xfrm>
            <a:off x="5106988" y="3487738"/>
            <a:ext cx="454025" cy="212725"/>
          </a:xfrm>
          <a:prstGeom prst="rect">
            <a:avLst/>
          </a:prstGeom>
          <a:noFill/>
          <a:ln w="9525">
            <a:noFill/>
            <a:miter lim="800000"/>
            <a:headEnd/>
            <a:tailEnd/>
          </a:ln>
        </p:spPr>
        <p:txBody>
          <a:bodyPr wrap="none" lIns="0" tIns="0" rIns="0" bIns="0">
            <a:spAutoFit/>
          </a:bodyPr>
          <a:lstStyle/>
          <a:p>
            <a:r>
              <a:rPr lang="en-US" sz="1400">
                <a:solidFill>
                  <a:schemeClr val="tx1"/>
                </a:solidFill>
              </a:rPr>
              <a:t>Blade</a:t>
            </a:r>
          </a:p>
        </p:txBody>
      </p:sp>
      <p:sp>
        <p:nvSpPr>
          <p:cNvPr id="41993" name="Text Box 9"/>
          <p:cNvSpPr txBox="1">
            <a:spLocks noChangeArrowheads="1"/>
          </p:cNvSpPr>
          <p:nvPr/>
        </p:nvSpPr>
        <p:spPr bwMode="auto">
          <a:xfrm>
            <a:off x="3886200" y="5524500"/>
            <a:ext cx="3581400" cy="365125"/>
          </a:xfrm>
          <a:prstGeom prst="rect">
            <a:avLst/>
          </a:prstGeom>
          <a:noFill/>
          <a:ln w="9525">
            <a:noFill/>
            <a:miter lim="800000"/>
            <a:headEnd/>
            <a:tailEnd/>
          </a:ln>
          <a:effectLst/>
        </p:spPr>
        <p:txBody>
          <a:bodyPr wrap="none">
            <a:spAutoFit/>
          </a:bodyPr>
          <a:lstStyle/>
          <a:p>
            <a:r>
              <a:rPr lang="en-US" sz="900">
                <a:solidFill>
                  <a:schemeClr val="tx1"/>
                </a:solidFill>
              </a:rPr>
              <a:t>SPECpower benchmarks only valid for internal CUIT comparisons. </a:t>
            </a:r>
          </a:p>
          <a:p>
            <a:r>
              <a:rPr lang="en-US" sz="900">
                <a:solidFill>
                  <a:schemeClr val="tx1"/>
                </a:solidFill>
              </a:rPr>
              <a:t>Results were smoothed for visual clarity.</a:t>
            </a:r>
          </a:p>
        </p:txBody>
      </p:sp>
      <p:sp>
        <p:nvSpPr>
          <p:cNvPr id="41986" name="Text Box 5"/>
          <p:cNvSpPr txBox="1">
            <a:spLocks noChangeArrowheads="1"/>
          </p:cNvSpPr>
          <p:nvPr/>
        </p:nvSpPr>
        <p:spPr bwMode="auto">
          <a:xfrm>
            <a:off x="-69850" y="1933575"/>
            <a:ext cx="3422650" cy="3082925"/>
          </a:xfrm>
          <a:prstGeom prst="rect">
            <a:avLst/>
          </a:prstGeom>
          <a:noFill/>
          <a:ln w="9525">
            <a:noFill/>
            <a:miter lim="800000"/>
            <a:headEnd/>
            <a:tailEnd/>
          </a:ln>
        </p:spPr>
        <p:txBody>
          <a:bodyPr wrap="none">
            <a:spAutoFit/>
          </a:bodyPr>
          <a:lstStyle/>
          <a:p>
            <a:pPr>
              <a:buFontTx/>
              <a:buChar char="•"/>
            </a:pPr>
            <a:r>
              <a:rPr lang="en-US">
                <a:solidFill>
                  <a:schemeClr val="tx1"/>
                </a:solidFill>
              </a:rPr>
              <a:t> </a:t>
            </a:r>
            <a:r>
              <a:rPr lang="en-US" sz="1800">
                <a:solidFill>
                  <a:schemeClr val="tx1"/>
                </a:solidFill>
              </a:rPr>
              <a:t>DL360 G5p standalone server</a:t>
            </a:r>
          </a:p>
          <a:p>
            <a:pPr lvl="1">
              <a:buFontTx/>
              <a:buChar char="•"/>
            </a:pPr>
            <a:r>
              <a:rPr lang="en-US" sz="1600">
                <a:solidFill>
                  <a:schemeClr val="tx1"/>
                </a:solidFill>
              </a:rPr>
              <a:t> Max: 255 W</a:t>
            </a:r>
          </a:p>
          <a:p>
            <a:pPr lvl="1">
              <a:buFontTx/>
              <a:buChar char="•"/>
            </a:pPr>
            <a:r>
              <a:rPr lang="en-US" sz="1600">
                <a:solidFill>
                  <a:schemeClr val="tx1"/>
                </a:solidFill>
              </a:rPr>
              <a:t> Idle: 221 W</a:t>
            </a:r>
          </a:p>
          <a:p>
            <a:pPr lvl="1">
              <a:buFontTx/>
              <a:buChar char="•"/>
            </a:pPr>
            <a:r>
              <a:rPr lang="en-US" sz="1600">
                <a:solidFill>
                  <a:schemeClr val="tx1"/>
                </a:solidFill>
              </a:rPr>
              <a:t> Overall ssj_ops/W: 139</a:t>
            </a:r>
          </a:p>
          <a:p>
            <a:pPr lvl="1">
              <a:buFontTx/>
              <a:buChar char="•"/>
            </a:pPr>
            <a:endParaRPr lang="en-US" sz="1600">
              <a:solidFill>
                <a:schemeClr val="tx1"/>
              </a:solidFill>
            </a:endParaRPr>
          </a:p>
          <a:p>
            <a:pPr lvl="1">
              <a:buFontTx/>
              <a:buChar char="•"/>
            </a:pPr>
            <a:endParaRPr lang="en-US" sz="1600">
              <a:solidFill>
                <a:schemeClr val="tx1"/>
              </a:solidFill>
            </a:endParaRPr>
          </a:p>
          <a:p>
            <a:pPr>
              <a:buFontTx/>
              <a:buChar char="•"/>
            </a:pPr>
            <a:r>
              <a:rPr lang="en-US" sz="2000">
                <a:solidFill>
                  <a:schemeClr val="tx1"/>
                </a:solidFill>
              </a:rPr>
              <a:t> </a:t>
            </a:r>
            <a:r>
              <a:rPr lang="en-US" sz="1800">
                <a:solidFill>
                  <a:schemeClr val="tx1"/>
                </a:solidFill>
              </a:rPr>
              <a:t>BL460 G6 Blade</a:t>
            </a:r>
          </a:p>
          <a:p>
            <a:pPr lvl="1">
              <a:buFontTx/>
              <a:buChar char="•"/>
            </a:pPr>
            <a:r>
              <a:rPr lang="en-US" sz="1600">
                <a:solidFill>
                  <a:schemeClr val="tx1"/>
                </a:solidFill>
              </a:rPr>
              <a:t> Max: 266 W</a:t>
            </a:r>
          </a:p>
          <a:p>
            <a:pPr lvl="1">
              <a:buFontTx/>
              <a:buChar char="•"/>
            </a:pPr>
            <a:r>
              <a:rPr lang="en-US" sz="1600">
                <a:solidFill>
                  <a:schemeClr val="tx1"/>
                </a:solidFill>
              </a:rPr>
              <a:t> Idle: 150 W</a:t>
            </a:r>
          </a:p>
          <a:p>
            <a:pPr lvl="1">
              <a:buFontTx/>
              <a:buChar char="•"/>
            </a:pPr>
            <a:r>
              <a:rPr lang="en-US" sz="1600">
                <a:solidFill>
                  <a:schemeClr val="tx1"/>
                </a:solidFill>
              </a:rPr>
              <a:t> Overall ssj_ops/W: 600</a:t>
            </a:r>
          </a:p>
          <a:p>
            <a:endParaRPr lang="en-US">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Lessons Learned</a:t>
            </a:r>
          </a:p>
        </p:txBody>
      </p:sp>
      <p:sp>
        <p:nvSpPr>
          <p:cNvPr id="44034" name="Rectangle 2"/>
          <p:cNvSpPr>
            <a:spLocks noGrp="1" noChangeArrowheads="1"/>
          </p:cNvSpPr>
          <p:nvPr>
            <p:ph type="body" idx="4294967295"/>
          </p:nvPr>
        </p:nvSpPr>
        <p:spPr>
          <a:xfrm>
            <a:off x="381000" y="914400"/>
            <a:ext cx="8458200" cy="5181600"/>
          </a:xfrm>
        </p:spPr>
        <p:txBody>
          <a:bodyPr lIns="0" tIns="0" rIns="0" bIns="0"/>
          <a:lstStyle/>
          <a:p>
            <a:pPr eaLnBrk="1" hangingPunct="1"/>
            <a:endParaRPr lang="en-US" smtClean="0">
              <a:solidFill>
                <a:schemeClr val="tx1"/>
              </a:solidFill>
              <a:ea typeface="ＭＳ Ｐゴシック"/>
              <a:cs typeface="ＭＳ Ｐゴシック"/>
            </a:endParaRPr>
          </a:p>
          <a:p>
            <a:pPr eaLnBrk="1" hangingPunct="1"/>
            <a:r>
              <a:rPr lang="en-US" sz="2000" smtClean="0">
                <a:solidFill>
                  <a:schemeClr val="tx1"/>
                </a:solidFill>
                <a:ea typeface="ＭＳ Ｐゴシック"/>
                <a:cs typeface="ＭＳ Ｐゴシック"/>
              </a:rPr>
              <a:t>Work with facilities early to anticipate dependencies</a:t>
            </a:r>
          </a:p>
          <a:p>
            <a:pPr lvl="1" eaLnBrk="1" hangingPunct="1"/>
            <a:r>
              <a:rPr lang="en-US" sz="2000" smtClean="0">
                <a:solidFill>
                  <a:schemeClr val="tx1"/>
                </a:solidFill>
                <a:ea typeface="ＭＳ Ｐゴシック"/>
              </a:rPr>
              <a:t>Chilled water set point change</a:t>
            </a:r>
          </a:p>
          <a:p>
            <a:pPr lvl="1" eaLnBrk="1" hangingPunct="1"/>
            <a:r>
              <a:rPr lang="en-US" sz="2000" smtClean="0">
                <a:solidFill>
                  <a:schemeClr val="tx1"/>
                </a:solidFill>
                <a:ea typeface="ＭＳ Ｐゴシック"/>
              </a:rPr>
              <a:t>Installation of high-density self-cooled racks</a:t>
            </a:r>
          </a:p>
          <a:p>
            <a:pPr eaLnBrk="1" hangingPunct="1"/>
            <a:endParaRPr lang="en-US" sz="2000" smtClean="0">
              <a:solidFill>
                <a:schemeClr val="tx1"/>
              </a:solidFill>
              <a:ea typeface="ＭＳ Ｐゴシック"/>
              <a:cs typeface="ＭＳ Ｐゴシック"/>
            </a:endParaRPr>
          </a:p>
          <a:p>
            <a:pPr eaLnBrk="1" hangingPunct="1"/>
            <a:r>
              <a:rPr lang="en-US" sz="2000" smtClean="0">
                <a:solidFill>
                  <a:schemeClr val="tx1"/>
                </a:solidFill>
                <a:ea typeface="ＭＳ Ｐゴシック"/>
                <a:cs typeface="ＭＳ Ｐゴシック"/>
              </a:rPr>
              <a:t>Low-hanging fruit of power tuning servers not as promising as we thought</a:t>
            </a:r>
          </a:p>
          <a:p>
            <a:pPr eaLnBrk="1" hangingPunct="1"/>
            <a:endParaRPr lang="en-US" sz="2000" smtClean="0">
              <a:solidFill>
                <a:schemeClr val="tx1"/>
              </a:solidFill>
              <a:ea typeface="ＭＳ Ｐゴシック"/>
              <a:cs typeface="ＭＳ Ｐゴシック"/>
            </a:endParaRPr>
          </a:p>
          <a:p>
            <a:pPr eaLnBrk="1" hangingPunct="1"/>
            <a:r>
              <a:rPr lang="en-US" sz="2000" smtClean="0">
                <a:solidFill>
                  <a:schemeClr val="tx1"/>
                </a:solidFill>
                <a:ea typeface="ＭＳ Ｐゴシック"/>
                <a:cs typeface="ＭＳ Ｐゴシック"/>
              </a:rPr>
              <a:t>Brand-new not always necessary for green improvement</a:t>
            </a:r>
          </a:p>
          <a:p>
            <a:pPr eaLnBrk="1" hangingPunct="1"/>
            <a:endParaRPr lang="en-US" sz="2000" smtClean="0">
              <a:solidFill>
                <a:schemeClr val="tx1"/>
              </a:solidFill>
              <a:ea typeface="ＭＳ Ｐゴシック"/>
              <a:cs typeface="ＭＳ Ｐゴシック"/>
            </a:endParaRPr>
          </a:p>
          <a:p>
            <a:pPr eaLnBrk="1" hangingPunct="1"/>
            <a:r>
              <a:rPr lang="en-US" sz="2000" smtClean="0">
                <a:solidFill>
                  <a:schemeClr val="tx1"/>
                </a:solidFill>
                <a:ea typeface="ＭＳ Ｐゴシック"/>
                <a:cs typeface="ＭＳ Ｐゴシック"/>
              </a:rPr>
              <a:t>Don’t need to measure every piece of hardware</a:t>
            </a:r>
          </a:p>
        </p:txBody>
      </p:sp>
      <p:sp>
        <p:nvSpPr>
          <p:cNvPr id="44035"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4572B0D-0995-4E06-92BC-324187BE7071}"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Grp="1" noChangeArrowheads="1"/>
          </p:cNvSpPr>
          <p:nvPr>
            <p:ph type="title" idx="4294967295"/>
          </p:nvPr>
        </p:nvSpPr>
        <p:spPr>
          <a:xfrm>
            <a:off x="457200" y="3048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mtClean="0">
                <a:ea typeface="ＭＳ Ｐゴシック"/>
                <a:cs typeface="ＭＳ Ｐゴシック"/>
              </a:rPr>
              <a:t>Future Considerations</a:t>
            </a:r>
          </a:p>
        </p:txBody>
      </p:sp>
      <p:sp>
        <p:nvSpPr>
          <p:cNvPr id="46082" name="Rectangle 2"/>
          <p:cNvSpPr>
            <a:spLocks noGrp="1" noChangeArrowheads="1"/>
          </p:cNvSpPr>
          <p:nvPr>
            <p:ph type="body" idx="4294967295"/>
          </p:nvPr>
        </p:nvSpPr>
        <p:spPr>
          <a:xfrm>
            <a:off x="381000" y="914400"/>
            <a:ext cx="8458200" cy="5181600"/>
          </a:xfrm>
        </p:spPr>
        <p:txBody>
          <a:bodyPr lIns="0" tIns="0" rIns="0" bIns="0"/>
          <a:lstStyle/>
          <a:p>
            <a:pPr lvl="1" eaLnBrk="1" hangingPunct="1">
              <a:buFontTx/>
              <a:buNone/>
            </a:pPr>
            <a:endParaRPr lang="en-US" sz="1400" smtClean="0">
              <a:solidFill>
                <a:schemeClr val="tx1"/>
              </a:solidFill>
              <a:ea typeface="ＭＳ Ｐゴシック"/>
            </a:endParaRPr>
          </a:p>
          <a:p>
            <a:pPr eaLnBrk="1" hangingPunct="1"/>
            <a:r>
              <a:rPr lang="en-US" sz="2000" smtClean="0">
                <a:solidFill>
                  <a:schemeClr val="tx1"/>
                </a:solidFill>
                <a:ea typeface="ＭＳ Ｐゴシック"/>
                <a:cs typeface="ＭＳ Ｐゴシック"/>
              </a:rPr>
              <a:t>Post-project monitoring, measurement, and data collection</a:t>
            </a:r>
          </a:p>
          <a:p>
            <a:pPr eaLnBrk="1" hangingPunct="1"/>
            <a:endParaRPr lang="en-US" sz="2000" smtClean="0">
              <a:solidFill>
                <a:schemeClr val="tx1"/>
              </a:solidFill>
              <a:ea typeface="ＭＳ Ｐゴシック"/>
              <a:cs typeface="ＭＳ Ｐゴシック"/>
            </a:endParaRPr>
          </a:p>
          <a:p>
            <a:pPr eaLnBrk="1" hangingPunct="1"/>
            <a:endParaRPr lang="en-US" sz="2000" smtClean="0">
              <a:solidFill>
                <a:schemeClr val="tx1"/>
              </a:solidFill>
              <a:ea typeface="ＭＳ Ｐゴシック"/>
              <a:cs typeface="ＭＳ Ｐゴシック"/>
            </a:endParaRPr>
          </a:p>
          <a:p>
            <a:pPr eaLnBrk="1" hangingPunct="1"/>
            <a:r>
              <a:rPr lang="en-US" sz="2000" smtClean="0">
                <a:solidFill>
                  <a:schemeClr val="tx1"/>
                </a:solidFill>
                <a:ea typeface="ＭＳ Ｐゴシック"/>
                <a:cs typeface="ＭＳ Ｐゴシック"/>
              </a:rPr>
              <a:t>Integrating data with hardware retirement and purchase decisions </a:t>
            </a:r>
          </a:p>
          <a:p>
            <a:pPr eaLnBrk="1" hangingPunct="1"/>
            <a:endParaRPr lang="en-US" sz="2000" smtClean="0">
              <a:solidFill>
                <a:schemeClr val="tx1"/>
              </a:solidFill>
              <a:ea typeface="ＭＳ Ｐゴシック"/>
              <a:cs typeface="ＭＳ Ｐゴシック"/>
            </a:endParaRPr>
          </a:p>
          <a:p>
            <a:pPr eaLnBrk="1" hangingPunct="1"/>
            <a:endParaRPr lang="en-US" sz="2000" smtClean="0">
              <a:solidFill>
                <a:schemeClr val="tx1"/>
              </a:solidFill>
              <a:ea typeface="ＭＳ Ｐゴシック"/>
              <a:cs typeface="ＭＳ Ｐゴシック"/>
            </a:endParaRPr>
          </a:p>
          <a:p>
            <a:pPr eaLnBrk="1" hangingPunct="1"/>
            <a:r>
              <a:rPr lang="en-US" sz="2000" smtClean="0">
                <a:solidFill>
                  <a:schemeClr val="tx1"/>
                </a:solidFill>
                <a:ea typeface="ＭＳ Ｐゴシック"/>
                <a:cs typeface="ＭＳ Ｐゴシック"/>
              </a:rPr>
              <a:t>Effective dissemination of information</a:t>
            </a:r>
          </a:p>
          <a:p>
            <a:pPr eaLnBrk="1" hangingPunct="1"/>
            <a:endParaRPr lang="en-US" sz="2000" smtClean="0">
              <a:solidFill>
                <a:schemeClr val="tx1"/>
              </a:solidFill>
              <a:ea typeface="ＭＳ Ｐゴシック"/>
              <a:cs typeface="ＭＳ Ｐゴシック"/>
            </a:endParaRPr>
          </a:p>
          <a:p>
            <a:pPr eaLnBrk="1" hangingPunct="1"/>
            <a:endParaRPr lang="en-US" sz="1400" smtClean="0">
              <a:solidFill>
                <a:schemeClr val="tx1"/>
              </a:solidFill>
              <a:ea typeface="ＭＳ Ｐゴシック"/>
              <a:cs typeface="ＭＳ Ｐゴシック"/>
            </a:endParaRPr>
          </a:p>
          <a:p>
            <a:pPr lvl="1" eaLnBrk="1" hangingPunct="1"/>
            <a:endParaRPr lang="en-US" sz="1400" smtClean="0">
              <a:solidFill>
                <a:schemeClr val="tx1"/>
              </a:solidFill>
              <a:ea typeface="ＭＳ Ｐゴシック"/>
            </a:endParaRPr>
          </a:p>
          <a:p>
            <a:pPr eaLnBrk="1" hangingPunct="1">
              <a:buFontTx/>
              <a:buNone/>
            </a:pPr>
            <a:endParaRPr lang="en-US" smtClean="0">
              <a:ea typeface="ＭＳ Ｐゴシック"/>
              <a:cs typeface="ＭＳ Ｐゴシック"/>
            </a:endParaRPr>
          </a:p>
          <a:p>
            <a:pPr eaLnBrk="1" hangingPunct="1"/>
            <a:endParaRPr lang="en-US" smtClean="0">
              <a:ea typeface="ＭＳ Ｐゴシック"/>
              <a:cs typeface="ＭＳ Ｐゴシック"/>
            </a:endParaRPr>
          </a:p>
        </p:txBody>
      </p:sp>
      <p:sp>
        <p:nvSpPr>
          <p:cNvPr id="46083"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4DF5223A-DE83-42E1-BD40-738F91573CC8}"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533400" y="4114800"/>
            <a:ext cx="8218488" cy="863600"/>
          </a:xfrm>
        </p:spPr>
        <p:txBody>
          <a:bodyPr/>
          <a:lstStyle/>
          <a:p>
            <a:pPr algn="ctr" eaLnBrk="1" hangingPunct="1"/>
            <a:r>
              <a:rPr lang="en-US" smtClean="0">
                <a:ea typeface="ＭＳ Ｐゴシック"/>
                <a:cs typeface="ＭＳ Ｐゴシック"/>
              </a:rPr>
              <a:t>Thank You!</a:t>
            </a:r>
          </a:p>
        </p:txBody>
      </p:sp>
      <p:sp>
        <p:nvSpPr>
          <p:cNvPr id="50178" name="Content Placeholder 2"/>
          <p:cNvSpPr>
            <a:spLocks noGrp="1"/>
          </p:cNvSpPr>
          <p:nvPr>
            <p:ph idx="1"/>
          </p:nvPr>
        </p:nvSpPr>
        <p:spPr>
          <a:xfrm>
            <a:off x="457200" y="4724400"/>
            <a:ext cx="8218488" cy="914400"/>
          </a:xfrm>
        </p:spPr>
        <p:txBody>
          <a:bodyPr/>
          <a:lstStyle/>
          <a:p>
            <a:pPr eaLnBrk="1" hangingPunct="1">
              <a:buFontTx/>
              <a:buNone/>
            </a:pPr>
            <a:r>
              <a:rPr lang="en-US" sz="1400" smtClean="0">
                <a:ea typeface="ＭＳ Ｐゴシック"/>
                <a:cs typeface="ＭＳ Ｐゴシック"/>
              </a:rPr>
              <a:t>	This work is supported in part by the New York State Energy Research and Development Authority (NYSERDA agreement number 11145).  NYSERDA has not reviewed the information contained herein, and the opinions expressed do not necessarily reflect those of NYSERDA or the State of New York.</a:t>
            </a:r>
          </a:p>
        </p:txBody>
      </p:sp>
      <p:sp>
        <p:nvSpPr>
          <p:cNvPr id="50179" name="Slide Number Placeholder 5"/>
          <p:cNvSpPr>
            <a:spLocks noGrp="1"/>
          </p:cNvSpPr>
          <p:nvPr>
            <p:ph type="sldNum" sz="quarter" idx="12"/>
          </p:nvPr>
        </p:nvSpPr>
        <p:spPr>
          <a:noFill/>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5E2F758-1C84-40D9-BB16-7E3C99198EFB}" type="slidenum">
              <a:rPr lang="en-US" smtClean="0">
                <a:ea typeface="ＭＳ Ｐゴシック"/>
                <a:cs typeface="ＭＳ Ｐゴシック"/>
              </a:rPr>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16</a:t>
            </a:fld>
            <a:endParaRPr lang="en-US" smtClean="0">
              <a:ea typeface="ＭＳ Ｐゴシック"/>
              <a:cs typeface="ＭＳ Ｐゴシック"/>
            </a:endParaRPr>
          </a:p>
        </p:txBody>
      </p:sp>
      <p:sp>
        <p:nvSpPr>
          <p:cNvPr id="50180" name="Title 1"/>
          <p:cNvSpPr txBox="1">
            <a:spLocks/>
          </p:cNvSpPr>
          <p:nvPr/>
        </p:nvSpPr>
        <p:spPr bwMode="auto">
          <a:xfrm>
            <a:off x="533400" y="914400"/>
            <a:ext cx="8218488" cy="2286000"/>
          </a:xfrm>
          <a:prstGeom prst="rect">
            <a:avLst/>
          </a:prstGeom>
          <a:noFill/>
          <a:ln w="9525">
            <a:noFill/>
            <a:round/>
            <a:headEnd/>
            <a:tailEnd/>
          </a:ln>
        </p:spPr>
        <p:txBody>
          <a:bodyPr lIns="90000" tIns="46800" rIns="90000" bIns="46800" anchor="ctr"/>
          <a:lstStyle/>
          <a:p>
            <a:pPr algn="ctr" eaLnBrk="0" hangingPunct="0">
              <a:lnSpc>
                <a:spcPct val="71000"/>
              </a:lnSpc>
              <a:buClr>
                <a:srgbClr val="333399"/>
              </a:buClr>
              <a:buSzPct val="100000"/>
            </a:pPr>
            <a:r>
              <a:rPr lang="en-US" sz="3200" b="1">
                <a:solidFill>
                  <a:srgbClr val="333399"/>
                </a:solidFill>
              </a:rPr>
              <a:t>Questions</a:t>
            </a:r>
          </a:p>
          <a:p>
            <a:pPr algn="ctr" eaLnBrk="0" hangingPunct="0">
              <a:lnSpc>
                <a:spcPct val="71000"/>
              </a:lnSpc>
              <a:buClr>
                <a:srgbClr val="333399"/>
              </a:buClr>
              <a:buSzPct val="100000"/>
            </a:pPr>
            <a:endParaRPr lang="en-US" sz="3200" b="1">
              <a:solidFill>
                <a:srgbClr val="333399"/>
              </a:solidFill>
            </a:endParaRPr>
          </a:p>
          <a:p>
            <a:pPr algn="ctr" eaLnBrk="0" hangingPunct="0">
              <a:lnSpc>
                <a:spcPct val="71000"/>
              </a:lnSpc>
              <a:buClr>
                <a:srgbClr val="333399"/>
              </a:buClr>
              <a:buSzPct val="100000"/>
            </a:pPr>
            <a:endParaRPr lang="en-US" sz="3200" b="1">
              <a:solidFill>
                <a:srgbClr val="333399"/>
              </a:solidFill>
            </a:endParaRPr>
          </a:p>
          <a:p>
            <a:pPr algn="ctr" eaLnBrk="0" hangingPunct="0">
              <a:lnSpc>
                <a:spcPct val="71000"/>
              </a:lnSpc>
              <a:buClr>
                <a:srgbClr val="333399"/>
              </a:buClr>
              <a:buSzPct val="100000"/>
            </a:pPr>
            <a:r>
              <a:rPr lang="en-US" b="1"/>
              <a:t>More info: http://blogs.cuit.columbia.edu/greendc/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arallelogram 54"/>
          <p:cNvSpPr>
            <a:spLocks noChangeArrowheads="1"/>
          </p:cNvSpPr>
          <p:nvPr/>
        </p:nvSpPr>
        <p:spPr bwMode="auto">
          <a:xfrm>
            <a:off x="1066800" y="533400"/>
            <a:ext cx="5562600" cy="1143000"/>
          </a:xfrm>
          <a:prstGeom prst="parallelogram">
            <a:avLst>
              <a:gd name="adj" fmla="val 100961"/>
            </a:avLst>
          </a:prstGeom>
          <a:solidFill>
            <a:srgbClr val="D9D9D9">
              <a:alpha val="25098"/>
            </a:srgbClr>
          </a:solidFill>
          <a:ln w="9525">
            <a:solidFill>
              <a:srgbClr val="D9D9D9">
                <a:alpha val="21960"/>
              </a:srgbClr>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19" name="Cube 18"/>
          <p:cNvSpPr>
            <a:spLocks noChangeArrowheads="1"/>
          </p:cNvSpPr>
          <p:nvPr/>
        </p:nvSpPr>
        <p:spPr bwMode="auto">
          <a:xfrm>
            <a:off x="1284288" y="1597025"/>
            <a:ext cx="274637" cy="635000"/>
          </a:xfrm>
          <a:prstGeom prst="cube">
            <a:avLst>
              <a:gd name="adj" fmla="val 69838"/>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0" name="Cube 19"/>
          <p:cNvSpPr>
            <a:spLocks noChangeArrowheads="1"/>
          </p:cNvSpPr>
          <p:nvPr/>
        </p:nvSpPr>
        <p:spPr bwMode="auto">
          <a:xfrm>
            <a:off x="1558925" y="1279525"/>
            <a:ext cx="273050" cy="635000"/>
          </a:xfrm>
          <a:prstGeom prst="cube">
            <a:avLst>
              <a:gd name="adj" fmla="val 69838"/>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4" name="Cube 3"/>
          <p:cNvSpPr>
            <a:spLocks noChangeArrowheads="1"/>
          </p:cNvSpPr>
          <p:nvPr/>
        </p:nvSpPr>
        <p:spPr bwMode="auto">
          <a:xfrm>
            <a:off x="1131888" y="1509713"/>
            <a:ext cx="5454650" cy="1930400"/>
          </a:xfrm>
          <a:prstGeom prst="cube">
            <a:avLst>
              <a:gd name="adj" fmla="val 53144"/>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48133" name="TextBox 12"/>
          <p:cNvSpPr txBox="1">
            <a:spLocks noChangeArrowheads="1"/>
          </p:cNvSpPr>
          <p:nvPr/>
        </p:nvSpPr>
        <p:spPr bwMode="auto">
          <a:xfrm>
            <a:off x="2667000" y="3071813"/>
            <a:ext cx="2932113" cy="338137"/>
          </a:xfrm>
          <a:prstGeom prst="rect">
            <a:avLst/>
          </a:prstGeom>
          <a:noFill/>
          <a:ln w="9525">
            <a:noFill/>
            <a:miter lim="800000"/>
            <a:headEnd/>
            <a:tailEnd/>
          </a:ln>
        </p:spPr>
        <p:txBody>
          <a:bodyPr>
            <a:spAutoFit/>
          </a:bodyPr>
          <a:lstStyle/>
          <a:p>
            <a:pPr algn="r" eaLnBrk="0" hangingPunct="0"/>
            <a:r>
              <a:rPr lang="en-US" sz="1600" b="1">
                <a:solidFill>
                  <a:schemeClr val="tx1"/>
                </a:solidFill>
                <a:latin typeface="Calibri" pitchFamily="34" charset="0"/>
              </a:rPr>
              <a:t>Mechanical Room: 100 Level</a:t>
            </a:r>
          </a:p>
        </p:txBody>
      </p:sp>
      <p:sp>
        <p:nvSpPr>
          <p:cNvPr id="48134" name="TextBox 13"/>
          <p:cNvSpPr txBox="1">
            <a:spLocks noChangeArrowheads="1"/>
          </p:cNvSpPr>
          <p:nvPr/>
        </p:nvSpPr>
        <p:spPr bwMode="auto">
          <a:xfrm>
            <a:off x="3352800" y="2132013"/>
            <a:ext cx="2246313" cy="338137"/>
          </a:xfrm>
          <a:prstGeom prst="rect">
            <a:avLst/>
          </a:prstGeom>
          <a:noFill/>
          <a:ln w="9525">
            <a:noFill/>
            <a:miter lim="800000"/>
            <a:headEnd/>
            <a:tailEnd/>
          </a:ln>
        </p:spPr>
        <p:txBody>
          <a:bodyPr>
            <a:spAutoFit/>
          </a:bodyPr>
          <a:lstStyle/>
          <a:p>
            <a:pPr algn="r" eaLnBrk="0" hangingPunct="0"/>
            <a:r>
              <a:rPr lang="en-US" sz="1600" b="1">
                <a:solidFill>
                  <a:schemeClr val="tx1"/>
                </a:solidFill>
                <a:latin typeface="Calibri" pitchFamily="34" charset="0"/>
              </a:rPr>
              <a:t>Data Center: 200 Level</a:t>
            </a:r>
          </a:p>
        </p:txBody>
      </p:sp>
      <p:sp>
        <p:nvSpPr>
          <p:cNvPr id="48135" name="TextBox 15"/>
          <p:cNvSpPr txBox="1">
            <a:spLocks noChangeArrowheads="1"/>
          </p:cNvSpPr>
          <p:nvPr/>
        </p:nvSpPr>
        <p:spPr bwMode="auto">
          <a:xfrm>
            <a:off x="1900238" y="1179513"/>
            <a:ext cx="3686175" cy="338137"/>
          </a:xfrm>
          <a:prstGeom prst="rect">
            <a:avLst/>
          </a:prstGeom>
          <a:noFill/>
          <a:ln w="9525">
            <a:noFill/>
            <a:miter lim="800000"/>
            <a:headEnd/>
            <a:tailEnd/>
          </a:ln>
        </p:spPr>
        <p:txBody>
          <a:bodyPr>
            <a:spAutoFit/>
          </a:bodyPr>
          <a:lstStyle/>
          <a:p>
            <a:pPr algn="r" eaLnBrk="0" hangingPunct="0"/>
            <a:r>
              <a:rPr lang="en-US" sz="1600" b="1">
                <a:solidFill>
                  <a:schemeClr val="tx1"/>
                </a:solidFill>
                <a:latin typeface="Calibri" pitchFamily="34" charset="0"/>
              </a:rPr>
              <a:t>Campus Level</a:t>
            </a:r>
          </a:p>
        </p:txBody>
      </p:sp>
      <p:sp>
        <p:nvSpPr>
          <p:cNvPr id="21" name="Cube 20"/>
          <p:cNvSpPr>
            <a:spLocks noChangeArrowheads="1"/>
          </p:cNvSpPr>
          <p:nvPr/>
        </p:nvSpPr>
        <p:spPr bwMode="auto">
          <a:xfrm>
            <a:off x="1922463" y="1597025"/>
            <a:ext cx="636587" cy="847725"/>
          </a:xfrm>
          <a:prstGeom prst="cube">
            <a:avLst>
              <a:gd name="adj" fmla="val 37032"/>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2" name="Cube 21"/>
          <p:cNvSpPr>
            <a:spLocks noChangeArrowheads="1"/>
          </p:cNvSpPr>
          <p:nvPr/>
        </p:nvSpPr>
        <p:spPr bwMode="auto">
          <a:xfrm>
            <a:off x="2368550" y="1597025"/>
            <a:ext cx="638175" cy="858838"/>
          </a:xfrm>
          <a:prstGeom prst="cube">
            <a:avLst>
              <a:gd name="adj" fmla="val 37032"/>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5" name="Cube 4"/>
          <p:cNvSpPr>
            <a:spLocks noChangeArrowheads="1"/>
          </p:cNvSpPr>
          <p:nvPr/>
        </p:nvSpPr>
        <p:spPr bwMode="auto">
          <a:xfrm>
            <a:off x="1131888" y="576263"/>
            <a:ext cx="5454650" cy="1955800"/>
          </a:xfrm>
          <a:prstGeom prst="cube">
            <a:avLst>
              <a:gd name="adj" fmla="val 52500"/>
            </a:avLst>
          </a:prstGeom>
          <a:noFill/>
          <a:ln w="9525">
            <a:solidFill>
              <a:schemeClr val="tx1"/>
            </a:solidFill>
            <a:prstDash val="dash"/>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7" name="Cube 26"/>
          <p:cNvSpPr>
            <a:spLocks noChangeArrowheads="1"/>
          </p:cNvSpPr>
          <p:nvPr/>
        </p:nvSpPr>
        <p:spPr bwMode="auto">
          <a:xfrm>
            <a:off x="1231900" y="2557463"/>
            <a:ext cx="274638" cy="635000"/>
          </a:xfrm>
          <a:prstGeom prst="cube">
            <a:avLst>
              <a:gd name="adj" fmla="val 69838"/>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34" name="Shape 33"/>
          <p:cNvCxnSpPr>
            <a:cxnSpLocks noChangeShapeType="1"/>
            <a:stCxn id="48153" idx="0"/>
            <a:endCxn id="27" idx="2"/>
          </p:cNvCxnSpPr>
          <p:nvPr/>
        </p:nvCxnSpPr>
        <p:spPr bwMode="auto">
          <a:xfrm rot="5400000" flipH="1" flipV="1">
            <a:off x="710406" y="3136107"/>
            <a:ext cx="687387" cy="355600"/>
          </a:xfrm>
          <a:prstGeom prst="bentConnector2">
            <a:avLst/>
          </a:prstGeom>
          <a:noFill/>
          <a:ln w="25400">
            <a:solidFill>
              <a:schemeClr val="tx1"/>
            </a:solidFill>
            <a:miter lim="800000"/>
            <a:headEnd/>
            <a:tailEnd type="arrow" w="med" len="med"/>
          </a:ln>
          <a:effectLst>
            <a:outerShdw dist="20000" dir="5400000" rotWithShape="0">
              <a:srgbClr val="808080">
                <a:alpha val="37999"/>
              </a:srgbClr>
            </a:outerShdw>
          </a:effectLst>
        </p:spPr>
      </p:cxnSp>
      <p:cxnSp>
        <p:nvCxnSpPr>
          <p:cNvPr id="35" name="Shape 34"/>
          <p:cNvCxnSpPr>
            <a:cxnSpLocks noChangeShapeType="1"/>
          </p:cNvCxnSpPr>
          <p:nvPr/>
        </p:nvCxnSpPr>
        <p:spPr bwMode="auto">
          <a:xfrm rot="5400000" flipH="1" flipV="1">
            <a:off x="1167606" y="2336007"/>
            <a:ext cx="542925" cy="134938"/>
          </a:xfrm>
          <a:prstGeom prst="bentConnector3">
            <a:avLst>
              <a:gd name="adj1" fmla="val 50000"/>
            </a:avLst>
          </a:prstGeom>
          <a:noFill/>
          <a:ln w="25400">
            <a:solidFill>
              <a:schemeClr val="tx1"/>
            </a:solidFill>
            <a:miter lim="800000"/>
            <a:headEnd/>
            <a:tailEnd type="arrow" w="med" len="med"/>
          </a:ln>
          <a:effectLst>
            <a:outerShdw dist="20000" dir="5400000" rotWithShape="0">
              <a:srgbClr val="808080">
                <a:alpha val="37999"/>
              </a:srgbClr>
            </a:outerShdw>
          </a:effectLst>
        </p:spPr>
      </p:cxnSp>
      <p:cxnSp>
        <p:nvCxnSpPr>
          <p:cNvPr id="37" name="Shape 34"/>
          <p:cNvCxnSpPr>
            <a:cxnSpLocks noChangeShapeType="1"/>
          </p:cNvCxnSpPr>
          <p:nvPr/>
        </p:nvCxnSpPr>
        <p:spPr bwMode="auto">
          <a:xfrm rot="5400000" flipH="1" flipV="1">
            <a:off x="1126331" y="2159794"/>
            <a:ext cx="760413" cy="269875"/>
          </a:xfrm>
          <a:prstGeom prst="bentConnector3">
            <a:avLst>
              <a:gd name="adj1" fmla="val 50000"/>
            </a:avLst>
          </a:prstGeom>
          <a:noFill/>
          <a:ln w="25400">
            <a:solidFill>
              <a:schemeClr val="tx1"/>
            </a:solidFill>
            <a:miter lim="800000"/>
            <a:headEnd/>
            <a:tailEnd type="arrow" w="med" len="med"/>
          </a:ln>
          <a:effectLst>
            <a:outerShdw dist="20000" dir="5400000" rotWithShape="0">
              <a:srgbClr val="808080">
                <a:alpha val="37999"/>
              </a:srgbClr>
            </a:outerShdw>
          </a:effectLst>
        </p:spPr>
      </p:cxnSp>
      <p:sp>
        <p:nvSpPr>
          <p:cNvPr id="24" name="Oval 23"/>
          <p:cNvSpPr>
            <a:spLocks noChangeArrowheads="1"/>
          </p:cNvSpPr>
          <p:nvPr/>
        </p:nvSpPr>
        <p:spPr bwMode="auto">
          <a:xfrm>
            <a:off x="2105025" y="1509713"/>
            <a:ext cx="1169988" cy="1101725"/>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25" name="Straight Connector 24"/>
          <p:cNvCxnSpPr>
            <a:cxnSpLocks noChangeShapeType="1"/>
            <a:stCxn id="48145" idx="1"/>
            <a:endCxn id="24" idx="5"/>
          </p:cNvCxnSpPr>
          <p:nvPr/>
        </p:nvCxnSpPr>
        <p:spPr bwMode="auto">
          <a:xfrm rot="10800000">
            <a:off x="3103563" y="2449513"/>
            <a:ext cx="1011237" cy="1454150"/>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8145" name="TextBox 25"/>
          <p:cNvSpPr txBox="1">
            <a:spLocks noChangeArrowheads="1"/>
          </p:cNvSpPr>
          <p:nvPr/>
        </p:nvSpPr>
        <p:spPr bwMode="auto">
          <a:xfrm>
            <a:off x="4114800" y="3733800"/>
            <a:ext cx="1143000" cy="338138"/>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server rack</a:t>
            </a:r>
          </a:p>
        </p:txBody>
      </p:sp>
      <p:sp>
        <p:nvSpPr>
          <p:cNvPr id="48146" name="TextBox 28"/>
          <p:cNvSpPr txBox="1">
            <a:spLocks noChangeArrowheads="1"/>
          </p:cNvSpPr>
          <p:nvPr/>
        </p:nvSpPr>
        <p:spPr bwMode="auto">
          <a:xfrm>
            <a:off x="1676400" y="4038600"/>
            <a:ext cx="3810000" cy="523875"/>
          </a:xfrm>
          <a:prstGeom prst="rect">
            <a:avLst/>
          </a:prstGeom>
          <a:noFill/>
          <a:ln w="9525">
            <a:noFill/>
            <a:miter lim="800000"/>
            <a:headEnd/>
            <a:tailEnd/>
          </a:ln>
        </p:spPr>
        <p:txBody>
          <a:bodyPr>
            <a:spAutoFit/>
          </a:bodyPr>
          <a:lstStyle/>
          <a:p>
            <a:pPr algn="ctr" eaLnBrk="0" hangingPunct="0"/>
            <a:r>
              <a:rPr lang="en-US" sz="1400" b="1">
                <a:solidFill>
                  <a:schemeClr val="tx2"/>
                </a:solidFill>
                <a:latin typeface="Calibri" pitchFamily="34" charset="0"/>
              </a:rPr>
              <a:t>Raritan Power Distribution Units (PDUs)</a:t>
            </a:r>
            <a:br>
              <a:rPr lang="en-US" sz="1400" b="1">
                <a:solidFill>
                  <a:schemeClr val="tx2"/>
                </a:solidFill>
                <a:latin typeface="Calibri" pitchFamily="34" charset="0"/>
              </a:rPr>
            </a:br>
            <a:r>
              <a:rPr lang="en-US" sz="1400" b="1">
                <a:solidFill>
                  <a:schemeClr val="tx2"/>
                </a:solidFill>
                <a:latin typeface="Calibri" pitchFamily="34" charset="0"/>
              </a:rPr>
              <a:t> and Uninterruptible Power Supplies (UPSs)</a:t>
            </a:r>
          </a:p>
        </p:txBody>
      </p:sp>
      <p:pic>
        <p:nvPicPr>
          <p:cNvPr id="48147" name="Picture 31"/>
          <p:cNvPicPr>
            <a:picLocks noChangeAspect="1"/>
          </p:cNvPicPr>
          <p:nvPr/>
        </p:nvPicPr>
        <p:blipFill>
          <a:blip r:embed="rId3" cstate="print"/>
          <a:srcRect/>
          <a:stretch>
            <a:fillRect/>
          </a:stretch>
        </p:blipFill>
        <p:spPr bwMode="auto">
          <a:xfrm>
            <a:off x="5410200" y="3733800"/>
            <a:ext cx="1320800" cy="1828800"/>
          </a:xfrm>
          <a:prstGeom prst="rect">
            <a:avLst/>
          </a:prstGeom>
          <a:noFill/>
          <a:ln w="9525">
            <a:noFill/>
            <a:miter lim="800000"/>
            <a:headEnd/>
            <a:tailEnd/>
          </a:ln>
        </p:spPr>
      </p:pic>
      <p:pic>
        <p:nvPicPr>
          <p:cNvPr id="48148" name="Picture 6" descr="PDU_Rack14_crop.jpg"/>
          <p:cNvPicPr>
            <a:picLocks noChangeAspect="1"/>
          </p:cNvPicPr>
          <p:nvPr/>
        </p:nvPicPr>
        <p:blipFill>
          <a:blip r:embed="rId4" cstate="print"/>
          <a:srcRect/>
          <a:stretch>
            <a:fillRect/>
          </a:stretch>
        </p:blipFill>
        <p:spPr bwMode="auto">
          <a:xfrm>
            <a:off x="2438400" y="4572000"/>
            <a:ext cx="2438400" cy="954088"/>
          </a:xfrm>
          <a:prstGeom prst="rect">
            <a:avLst/>
          </a:prstGeom>
          <a:noFill/>
          <a:ln w="9525">
            <a:noFill/>
            <a:miter lim="800000"/>
            <a:headEnd/>
            <a:tailEnd/>
          </a:ln>
        </p:spPr>
      </p:pic>
      <p:pic>
        <p:nvPicPr>
          <p:cNvPr id="48149" name="Picture 9" descr="P1010071.JPG"/>
          <p:cNvPicPr>
            <a:picLocks noChangeAspect="1"/>
          </p:cNvPicPr>
          <p:nvPr/>
        </p:nvPicPr>
        <p:blipFill>
          <a:blip r:embed="rId5" cstate="print"/>
          <a:srcRect/>
          <a:stretch>
            <a:fillRect/>
          </a:stretch>
        </p:blipFill>
        <p:spPr bwMode="auto">
          <a:xfrm>
            <a:off x="152400" y="381000"/>
            <a:ext cx="1328738" cy="996950"/>
          </a:xfrm>
          <a:prstGeom prst="rect">
            <a:avLst/>
          </a:prstGeom>
          <a:noFill/>
          <a:ln w="9525">
            <a:noFill/>
            <a:miter lim="800000"/>
            <a:headEnd/>
            <a:tailEnd/>
          </a:ln>
        </p:spPr>
      </p:pic>
      <p:sp>
        <p:nvSpPr>
          <p:cNvPr id="48150" name="TextBox 31"/>
          <p:cNvSpPr txBox="1">
            <a:spLocks noChangeArrowheads="1"/>
          </p:cNvSpPr>
          <p:nvPr/>
        </p:nvSpPr>
        <p:spPr bwMode="auto">
          <a:xfrm>
            <a:off x="1371600" y="533400"/>
            <a:ext cx="1143000" cy="584200"/>
          </a:xfrm>
          <a:prstGeom prst="rect">
            <a:avLst/>
          </a:prstGeom>
          <a:noFill/>
          <a:ln w="9525">
            <a:noFill/>
            <a:miter lim="800000"/>
            <a:headEnd/>
            <a:tailEnd/>
          </a:ln>
        </p:spPr>
        <p:txBody>
          <a:bodyPr>
            <a:spAutoFit/>
          </a:bodyPr>
          <a:lstStyle/>
          <a:p>
            <a:pPr algn="ctr" eaLnBrk="0" hangingPunct="0"/>
            <a:r>
              <a:rPr lang="en-US" sz="1600" b="1">
                <a:solidFill>
                  <a:schemeClr val="tx2"/>
                </a:solidFill>
                <a:latin typeface="Calibri" pitchFamily="34" charset="0"/>
              </a:rPr>
              <a:t>Wattnode meters</a:t>
            </a:r>
          </a:p>
        </p:txBody>
      </p:sp>
      <p:cxnSp>
        <p:nvCxnSpPr>
          <p:cNvPr id="32" name="Straight Connector 31"/>
          <p:cNvCxnSpPr>
            <a:cxnSpLocks noChangeShapeType="1"/>
          </p:cNvCxnSpPr>
          <p:nvPr/>
        </p:nvCxnSpPr>
        <p:spPr bwMode="auto">
          <a:xfrm rot="10800000">
            <a:off x="6022975" y="2752725"/>
            <a:ext cx="606425" cy="219075"/>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8152" name="TextBox 25"/>
          <p:cNvSpPr txBox="1">
            <a:spLocks noChangeArrowheads="1"/>
          </p:cNvSpPr>
          <p:nvPr/>
        </p:nvSpPr>
        <p:spPr bwMode="auto">
          <a:xfrm>
            <a:off x="6400800" y="2590800"/>
            <a:ext cx="1343025" cy="584200"/>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chilled water pipes</a:t>
            </a:r>
          </a:p>
        </p:txBody>
      </p:sp>
      <p:sp>
        <p:nvSpPr>
          <p:cNvPr id="48153" name="TextBox 43"/>
          <p:cNvSpPr txBox="1">
            <a:spLocks noChangeArrowheads="1"/>
          </p:cNvSpPr>
          <p:nvPr/>
        </p:nvSpPr>
        <p:spPr bwMode="auto">
          <a:xfrm>
            <a:off x="76200" y="3657600"/>
            <a:ext cx="1600200" cy="584200"/>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Main IT power feed </a:t>
            </a:r>
            <a:r>
              <a:rPr lang="en-US" sz="1600">
                <a:solidFill>
                  <a:srgbClr val="FF0000"/>
                </a:solidFill>
                <a:latin typeface="Calibri" pitchFamily="34" charset="0"/>
              </a:rPr>
              <a:t>(ATS4)</a:t>
            </a:r>
          </a:p>
        </p:txBody>
      </p:sp>
      <p:pic>
        <p:nvPicPr>
          <p:cNvPr id="48154" name="Picture 9" descr="FleximSensor_4.JPG"/>
          <p:cNvPicPr>
            <a:picLocks noChangeAspect="1"/>
          </p:cNvPicPr>
          <p:nvPr/>
        </p:nvPicPr>
        <p:blipFill>
          <a:blip r:embed="rId6" cstate="print"/>
          <a:srcRect/>
          <a:stretch>
            <a:fillRect/>
          </a:stretch>
        </p:blipFill>
        <p:spPr bwMode="auto">
          <a:xfrm>
            <a:off x="7364413" y="2971800"/>
            <a:ext cx="1550987" cy="1809750"/>
          </a:xfrm>
          <a:prstGeom prst="rect">
            <a:avLst/>
          </a:prstGeom>
          <a:noFill/>
          <a:ln w="9525">
            <a:noFill/>
            <a:miter lim="800000"/>
            <a:headEnd/>
            <a:tailEnd/>
          </a:ln>
        </p:spPr>
      </p:pic>
      <p:sp>
        <p:nvSpPr>
          <p:cNvPr id="44" name="Oval 43"/>
          <p:cNvSpPr>
            <a:spLocks noChangeArrowheads="1"/>
          </p:cNvSpPr>
          <p:nvPr/>
        </p:nvSpPr>
        <p:spPr bwMode="auto">
          <a:xfrm>
            <a:off x="1219200" y="1422400"/>
            <a:ext cx="396875" cy="958850"/>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45" name="Straight Connector 44"/>
          <p:cNvCxnSpPr>
            <a:cxnSpLocks noChangeShapeType="1"/>
            <a:endCxn id="44" idx="0"/>
          </p:cNvCxnSpPr>
          <p:nvPr/>
        </p:nvCxnSpPr>
        <p:spPr bwMode="auto">
          <a:xfrm flipV="1">
            <a:off x="762000" y="1422400"/>
            <a:ext cx="655638" cy="177800"/>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8157" name="TextBox 28"/>
          <p:cNvSpPr txBox="1">
            <a:spLocks noChangeArrowheads="1"/>
          </p:cNvSpPr>
          <p:nvPr/>
        </p:nvSpPr>
        <p:spPr bwMode="auto">
          <a:xfrm>
            <a:off x="0" y="1549400"/>
            <a:ext cx="996950" cy="584200"/>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power panel</a:t>
            </a:r>
          </a:p>
        </p:txBody>
      </p:sp>
      <p:sp>
        <p:nvSpPr>
          <p:cNvPr id="48" name="Can 47"/>
          <p:cNvSpPr>
            <a:spLocks noChangeArrowheads="1"/>
          </p:cNvSpPr>
          <p:nvPr/>
        </p:nvSpPr>
        <p:spPr bwMode="auto">
          <a:xfrm rot="-5400000" flipH="1" flipV="1">
            <a:off x="5905500" y="2400300"/>
            <a:ext cx="76200" cy="457200"/>
          </a:xfrm>
          <a:prstGeom prst="can">
            <a:avLst>
              <a:gd name="adj" fmla="val 39139"/>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49" name="Can 48"/>
          <p:cNvSpPr>
            <a:spLocks noChangeArrowheads="1"/>
          </p:cNvSpPr>
          <p:nvPr/>
        </p:nvSpPr>
        <p:spPr bwMode="auto">
          <a:xfrm>
            <a:off x="6096000" y="1828800"/>
            <a:ext cx="76200" cy="838200"/>
          </a:xfrm>
          <a:prstGeom prst="can">
            <a:avLst>
              <a:gd name="adj" fmla="val 39111"/>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50" name="Can 49"/>
          <p:cNvSpPr>
            <a:spLocks noChangeArrowheads="1"/>
          </p:cNvSpPr>
          <p:nvPr/>
        </p:nvSpPr>
        <p:spPr bwMode="auto">
          <a:xfrm rot="-5400000" flipH="1" flipV="1">
            <a:off x="6057900" y="2247900"/>
            <a:ext cx="76200" cy="457200"/>
          </a:xfrm>
          <a:prstGeom prst="can">
            <a:avLst>
              <a:gd name="adj" fmla="val 39139"/>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31" name="Can 30"/>
          <p:cNvSpPr>
            <a:spLocks noChangeArrowheads="1"/>
          </p:cNvSpPr>
          <p:nvPr/>
        </p:nvSpPr>
        <p:spPr bwMode="auto">
          <a:xfrm>
            <a:off x="5765800" y="2432050"/>
            <a:ext cx="214313" cy="430213"/>
          </a:xfrm>
          <a:prstGeom prst="can">
            <a:avLst>
              <a:gd name="adj" fmla="val 39135"/>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8" name="Can 27"/>
          <p:cNvSpPr>
            <a:spLocks noChangeArrowheads="1"/>
          </p:cNvSpPr>
          <p:nvPr/>
        </p:nvSpPr>
        <p:spPr bwMode="auto">
          <a:xfrm>
            <a:off x="5659438" y="2541588"/>
            <a:ext cx="212725" cy="430212"/>
          </a:xfrm>
          <a:prstGeom prst="can">
            <a:avLst>
              <a:gd name="adj" fmla="val 39137"/>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30" name="Oval 29"/>
          <p:cNvSpPr>
            <a:spLocks noChangeArrowheads="1"/>
          </p:cNvSpPr>
          <p:nvPr/>
        </p:nvSpPr>
        <p:spPr bwMode="auto">
          <a:xfrm>
            <a:off x="5638800" y="2362200"/>
            <a:ext cx="396875" cy="958850"/>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52" name="Oval 51"/>
          <p:cNvSpPr>
            <a:spLocks noChangeArrowheads="1"/>
          </p:cNvSpPr>
          <p:nvPr/>
        </p:nvSpPr>
        <p:spPr bwMode="auto">
          <a:xfrm>
            <a:off x="5611813" y="990600"/>
            <a:ext cx="1169987" cy="1101725"/>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cxnSp>
        <p:nvCxnSpPr>
          <p:cNvPr id="53" name="Straight Connector 52"/>
          <p:cNvCxnSpPr>
            <a:cxnSpLocks noChangeShapeType="1"/>
          </p:cNvCxnSpPr>
          <p:nvPr/>
        </p:nvCxnSpPr>
        <p:spPr bwMode="auto">
          <a:xfrm rot="10800000">
            <a:off x="6784975" y="1524000"/>
            <a:ext cx="606425" cy="219075"/>
          </a:xfrm>
          <a:prstGeom prst="line">
            <a:avLst/>
          </a:prstGeom>
          <a:noFill/>
          <a:ln w="25400">
            <a:solidFill>
              <a:srgbClr val="FF0000"/>
            </a:solidFill>
            <a:round/>
            <a:headEnd/>
            <a:tailEnd/>
          </a:ln>
          <a:effectLst>
            <a:outerShdw dist="20000" dir="5400000" rotWithShape="0">
              <a:srgbClr val="808080">
                <a:alpha val="37999"/>
              </a:srgbClr>
            </a:outerShdw>
          </a:effectLst>
        </p:spPr>
      </p:cxnSp>
      <p:sp>
        <p:nvSpPr>
          <p:cNvPr id="48166" name="TextBox 25"/>
          <p:cNvSpPr txBox="1">
            <a:spLocks noChangeArrowheads="1"/>
          </p:cNvSpPr>
          <p:nvPr/>
        </p:nvSpPr>
        <p:spPr bwMode="auto">
          <a:xfrm>
            <a:off x="7162800" y="1600200"/>
            <a:ext cx="1343025" cy="338138"/>
          </a:xfrm>
          <a:prstGeom prst="rect">
            <a:avLst/>
          </a:prstGeom>
          <a:noFill/>
          <a:ln w="9525">
            <a:noFill/>
            <a:miter lim="800000"/>
            <a:headEnd/>
            <a:tailEnd/>
          </a:ln>
        </p:spPr>
        <p:txBody>
          <a:bodyPr>
            <a:spAutoFit/>
          </a:bodyPr>
          <a:lstStyle/>
          <a:p>
            <a:pPr algn="ctr" eaLnBrk="0" hangingPunct="0"/>
            <a:r>
              <a:rPr lang="en-US" sz="1600" b="1">
                <a:solidFill>
                  <a:srgbClr val="FF0000"/>
                </a:solidFill>
                <a:latin typeface="Calibri" pitchFamily="34" charset="0"/>
              </a:rPr>
              <a:t>CRAC unit	</a:t>
            </a:r>
          </a:p>
        </p:txBody>
      </p:sp>
      <p:sp>
        <p:nvSpPr>
          <p:cNvPr id="51" name="Can 50"/>
          <p:cNvSpPr>
            <a:spLocks noChangeArrowheads="1"/>
          </p:cNvSpPr>
          <p:nvPr/>
        </p:nvSpPr>
        <p:spPr bwMode="auto">
          <a:xfrm>
            <a:off x="6248400" y="1600200"/>
            <a:ext cx="76200" cy="914400"/>
          </a:xfrm>
          <a:prstGeom prst="can">
            <a:avLst>
              <a:gd name="adj" fmla="val 39111"/>
            </a:avLst>
          </a:prstGeom>
          <a:solidFill>
            <a:srgbClr val="F2F2F2"/>
          </a:solidFill>
          <a:ln w="9525">
            <a:solidFill>
              <a:schemeClr val="tx1"/>
            </a:solidFill>
            <a:round/>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sp>
        <p:nvSpPr>
          <p:cNvPr id="23" name="Cube 22"/>
          <p:cNvSpPr>
            <a:spLocks noChangeArrowheads="1"/>
          </p:cNvSpPr>
          <p:nvPr/>
        </p:nvSpPr>
        <p:spPr bwMode="auto">
          <a:xfrm>
            <a:off x="5765800" y="1125538"/>
            <a:ext cx="649288" cy="852487"/>
          </a:xfrm>
          <a:prstGeom prst="cube">
            <a:avLst>
              <a:gd name="adj" fmla="val 61042"/>
            </a:avLst>
          </a:prstGeom>
          <a:solidFill>
            <a:srgbClr val="F2F2F2"/>
          </a:solidFill>
          <a:ln w="9525">
            <a:solidFill>
              <a:schemeClr val="tx1"/>
            </a:solidFill>
            <a:miter lim="800000"/>
            <a:headEnd/>
            <a:tailEnd/>
          </a:ln>
          <a:effectLst>
            <a:outerShdw dist="23000" dir="5400000" rotWithShape="0">
              <a:srgbClr val="808080">
                <a:alpha val="34999"/>
              </a:srgbClr>
            </a:outerShdw>
          </a:effectLst>
        </p:spPr>
        <p:txBody>
          <a:bodyPr anchor="ctr"/>
          <a:lstStyle/>
          <a:p>
            <a:pPr algn="ctr" eaLnBrk="0" hangingPunct="0">
              <a:defRPr/>
            </a:pPr>
            <a:endParaRPr lang="en-US">
              <a:solidFill>
                <a:srgbClr val="FFFFFF"/>
              </a:solidFill>
              <a:ea typeface="ＭＳ Ｐゴシック" pitchFamily="34" charset="-128"/>
              <a:cs typeface="+mn-cs"/>
            </a:endParaRPr>
          </a:p>
        </p:txBody>
      </p:sp>
      <p:pic>
        <p:nvPicPr>
          <p:cNvPr id="48169" name="Picture 56" descr="Mechanical_Room_1 (13).JPG"/>
          <p:cNvPicPr>
            <a:picLocks noChangeAspect="1"/>
          </p:cNvPicPr>
          <p:nvPr/>
        </p:nvPicPr>
        <p:blipFill>
          <a:blip r:embed="rId7" cstate="print"/>
          <a:srcRect/>
          <a:stretch>
            <a:fillRect/>
          </a:stretch>
        </p:blipFill>
        <p:spPr bwMode="auto">
          <a:xfrm>
            <a:off x="152400" y="4267200"/>
            <a:ext cx="1727200" cy="1295400"/>
          </a:xfrm>
          <a:prstGeom prst="rect">
            <a:avLst/>
          </a:prstGeom>
          <a:noFill/>
          <a:ln w="9525">
            <a:noFill/>
            <a:miter lim="800000"/>
            <a:headEnd/>
            <a:tailEnd/>
          </a:ln>
        </p:spPr>
      </p:pic>
      <p:sp>
        <p:nvSpPr>
          <p:cNvPr id="48170" name="TextBox 31"/>
          <p:cNvSpPr txBox="1">
            <a:spLocks noChangeArrowheads="1"/>
          </p:cNvSpPr>
          <p:nvPr/>
        </p:nvSpPr>
        <p:spPr bwMode="auto">
          <a:xfrm>
            <a:off x="7620000" y="2362200"/>
            <a:ext cx="1143000" cy="584200"/>
          </a:xfrm>
          <a:prstGeom prst="rect">
            <a:avLst/>
          </a:prstGeom>
          <a:noFill/>
          <a:ln w="9525">
            <a:noFill/>
            <a:miter lim="800000"/>
            <a:headEnd/>
            <a:tailEnd/>
          </a:ln>
        </p:spPr>
        <p:txBody>
          <a:bodyPr>
            <a:spAutoFit/>
          </a:bodyPr>
          <a:lstStyle/>
          <a:p>
            <a:pPr algn="ctr" eaLnBrk="0" hangingPunct="0"/>
            <a:r>
              <a:rPr lang="en-US" sz="1600" b="1">
                <a:solidFill>
                  <a:schemeClr val="tx2"/>
                </a:solidFill>
                <a:latin typeface="Calibri" pitchFamily="34" charset="0"/>
              </a:rPr>
              <a:t>Flexim  meters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6"/>
          <p:cNvSpPr>
            <a:spLocks noGrp="1" noChangeArrowheads="1"/>
          </p:cNvSpPr>
          <p:nvPr>
            <p:ph type="sldNum" sz="quarter" idx="12"/>
          </p:nvPr>
        </p:nvSpPr>
        <p:spPr>
          <a:noFill/>
        </p:spPr>
        <p:txBody>
          <a:bodyPr/>
          <a:lstStyle/>
          <a:p>
            <a:fld id="{DC127A85-7EA4-4E41-949D-D43D15F7B390}" type="slidenum">
              <a:rPr lang="en-US" smtClean="0">
                <a:ea typeface="ＭＳ Ｐゴシック"/>
                <a:cs typeface="ＭＳ Ｐゴシック"/>
              </a:rPr>
              <a:pPr/>
              <a:t>2</a:t>
            </a:fld>
            <a:endParaRPr lang="en-US" smtClean="0">
              <a:ea typeface="ＭＳ Ｐゴシック"/>
              <a:cs typeface="ＭＳ Ｐゴシック"/>
            </a:endParaRPr>
          </a:p>
        </p:txBody>
      </p:sp>
      <p:sp>
        <p:nvSpPr>
          <p:cNvPr id="1945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BCE95B12-F544-466B-B33A-32BDB706A746}" type="slidenum">
              <a:rPr lang="en-US" sz="1400">
                <a:solidFill>
                  <a:schemeClr val="tx1"/>
                </a:solidFill>
              </a:rPr>
              <a:pPr algn="r" eaLnBrk="0" hangingPunct="0"/>
              <a:t>2</a:t>
            </a:fld>
            <a:endParaRPr lang="en-US" sz="1400">
              <a:solidFill>
                <a:schemeClr val="tx1"/>
              </a:solidFill>
            </a:endParaRPr>
          </a:p>
        </p:txBody>
      </p:sp>
      <p:sp>
        <p:nvSpPr>
          <p:cNvPr id="19459" name="Rectangle 2"/>
          <p:cNvSpPr>
            <a:spLocks noGrp="1" noChangeArrowheads="1"/>
          </p:cNvSpPr>
          <p:nvPr>
            <p:ph type="title"/>
          </p:nvPr>
        </p:nvSpPr>
        <p:spPr/>
        <p:txBody>
          <a:bodyPr/>
          <a:lstStyle/>
          <a:p>
            <a:pPr eaLnBrk="1" hangingPunct="1"/>
            <a:r>
              <a:rPr lang="en-US" sz="3200" smtClean="0">
                <a:ea typeface="ＭＳ Ｐゴシック"/>
                <a:cs typeface="ＭＳ Ｐゴシック"/>
              </a:rPr>
              <a:t>Agenda</a:t>
            </a:r>
          </a:p>
        </p:txBody>
      </p:sp>
      <p:sp>
        <p:nvSpPr>
          <p:cNvPr id="19460" name="Rectangle 3"/>
          <p:cNvSpPr>
            <a:spLocks noGrp="1" noChangeArrowheads="1"/>
          </p:cNvSpPr>
          <p:nvPr>
            <p:ph type="body" idx="1"/>
          </p:nvPr>
        </p:nvSpPr>
        <p:spPr>
          <a:xfrm>
            <a:off x="457200" y="990600"/>
            <a:ext cx="8229600" cy="4267200"/>
          </a:xfrm>
        </p:spPr>
        <p:txBody>
          <a:bodyPr/>
          <a:lstStyle/>
          <a:p>
            <a:pPr lvl="2">
              <a:lnSpc>
                <a:spcPct val="80000"/>
              </a:lnSpc>
              <a:buFontTx/>
              <a:buNone/>
            </a:pPr>
            <a:endParaRPr lang="en-US" sz="1600" dirty="0" smtClean="0">
              <a:ea typeface="ＭＳ Ｐゴシック"/>
            </a:endParaRPr>
          </a:p>
          <a:p>
            <a:pPr>
              <a:lnSpc>
                <a:spcPct val="80000"/>
              </a:lnSpc>
            </a:pPr>
            <a:r>
              <a:rPr lang="en-US" sz="2800" dirty="0" smtClean="0">
                <a:solidFill>
                  <a:schemeClr val="tx1"/>
                </a:solidFill>
                <a:ea typeface="ＭＳ Ｐゴシック"/>
                <a:cs typeface="ＭＳ Ｐゴシック"/>
              </a:rPr>
              <a:t>Opportunities to “Go Green”</a:t>
            </a:r>
          </a:p>
          <a:p>
            <a:pPr>
              <a:lnSpc>
                <a:spcPct val="80000"/>
              </a:lnSpc>
            </a:pPr>
            <a:endParaRPr lang="en-US" sz="2800" dirty="0" smtClean="0">
              <a:solidFill>
                <a:schemeClr val="tx1"/>
              </a:solidFill>
              <a:ea typeface="ＭＳ Ｐゴシック"/>
              <a:cs typeface="ＭＳ Ｐゴシック"/>
            </a:endParaRPr>
          </a:p>
          <a:p>
            <a:pPr>
              <a:lnSpc>
                <a:spcPct val="80000"/>
              </a:lnSpc>
            </a:pPr>
            <a:r>
              <a:rPr lang="en-US" sz="2800" dirty="0" smtClean="0">
                <a:solidFill>
                  <a:schemeClr val="tx1"/>
                </a:solidFill>
                <a:ea typeface="ＭＳ Ｐゴシック"/>
                <a:cs typeface="ＭＳ Ｐゴシック"/>
              </a:rPr>
              <a:t>Columbia University’s  Advanced Concepts Datacenter Demonstration project</a:t>
            </a:r>
          </a:p>
          <a:p>
            <a:pPr>
              <a:lnSpc>
                <a:spcPct val="80000"/>
              </a:lnSpc>
            </a:pPr>
            <a:endParaRPr lang="en-US" sz="2800" dirty="0" smtClean="0">
              <a:solidFill>
                <a:schemeClr val="tx1"/>
              </a:solidFill>
              <a:ea typeface="ＭＳ Ｐゴシック"/>
              <a:cs typeface="ＭＳ Ｐゴシック"/>
            </a:endParaRPr>
          </a:p>
          <a:p>
            <a:pPr>
              <a:lnSpc>
                <a:spcPct val="80000"/>
              </a:lnSpc>
            </a:pPr>
            <a:r>
              <a:rPr lang="en-US" sz="2800" dirty="0" smtClean="0">
                <a:solidFill>
                  <a:schemeClr val="tx1"/>
                </a:solidFill>
                <a:ea typeface="ＭＳ Ｐゴシック"/>
                <a:cs typeface="ＭＳ Ｐゴシック"/>
              </a:rPr>
              <a:t>Challenges and Successes</a:t>
            </a:r>
          </a:p>
          <a:p>
            <a:pPr>
              <a:lnSpc>
                <a:spcPct val="80000"/>
              </a:lnSpc>
            </a:pPr>
            <a:endParaRPr lang="en-US" sz="2800" dirty="0" smtClean="0">
              <a:solidFill>
                <a:schemeClr val="tx1"/>
              </a:solidFill>
              <a:ea typeface="ＭＳ Ｐゴシック"/>
              <a:cs typeface="ＭＳ Ｐゴシック"/>
            </a:endParaRPr>
          </a:p>
          <a:p>
            <a:pPr>
              <a:lnSpc>
                <a:spcPct val="80000"/>
              </a:lnSpc>
            </a:pPr>
            <a:r>
              <a:rPr lang="en-US" sz="2800" dirty="0" smtClean="0">
                <a:solidFill>
                  <a:schemeClr val="tx1"/>
                </a:solidFill>
                <a:ea typeface="ＭＳ Ｐゴシック"/>
                <a:cs typeface="ＭＳ Ｐゴシック"/>
              </a:rPr>
              <a:t>Lessons Learned</a:t>
            </a:r>
          </a:p>
          <a:p>
            <a:pPr>
              <a:lnSpc>
                <a:spcPct val="80000"/>
              </a:lnSpc>
            </a:pPr>
            <a:endParaRPr lang="en-US" sz="2800" dirty="0" smtClean="0">
              <a:solidFill>
                <a:schemeClr val="tx1"/>
              </a:solidFill>
              <a:ea typeface="ＭＳ Ｐゴシック"/>
              <a:cs typeface="ＭＳ Ｐゴシック"/>
            </a:endParaRPr>
          </a:p>
          <a:p>
            <a:pPr>
              <a:lnSpc>
                <a:spcPct val="80000"/>
              </a:lnSpc>
            </a:pPr>
            <a:r>
              <a:rPr lang="en-US" sz="2800" dirty="0" smtClean="0">
                <a:solidFill>
                  <a:schemeClr val="tx1"/>
                </a:solidFill>
                <a:ea typeface="ＭＳ Ｐゴシック"/>
                <a:cs typeface="ＭＳ Ｐゴシック"/>
              </a:rPr>
              <a:t>Questions &amp; Answers</a:t>
            </a:r>
          </a:p>
          <a:p>
            <a:pPr lvl="1">
              <a:lnSpc>
                <a:spcPct val="80000"/>
              </a:lnSpc>
            </a:pPr>
            <a:endParaRPr lang="en-US" sz="1200" dirty="0" smtClean="0">
              <a:solidFill>
                <a:srgbClr val="2D2D8A"/>
              </a:solidFill>
              <a:ea typeface="ＭＳ Ｐゴシック"/>
            </a:endParaRPr>
          </a:p>
          <a:p>
            <a:pPr lvl="1">
              <a:lnSpc>
                <a:spcPct val="80000"/>
              </a:lnSpc>
            </a:pPr>
            <a:endParaRPr lang="en-US" sz="1200" dirty="0" smtClean="0">
              <a:solidFill>
                <a:srgbClr val="2D2D8A"/>
              </a:solidFill>
              <a:ea typeface="ＭＳ Ｐゴシック"/>
            </a:endParaRPr>
          </a:p>
          <a:p>
            <a:pPr lvl="2">
              <a:lnSpc>
                <a:spcPct val="80000"/>
              </a:lnSpc>
              <a:buFontTx/>
              <a:buNone/>
            </a:pPr>
            <a:endParaRPr lang="en-US" sz="1600" dirty="0" smtClean="0">
              <a:ea typeface="ＭＳ Ｐゴシック"/>
            </a:endParaRPr>
          </a:p>
        </p:txBody>
      </p:sp>
      <p:pic>
        <p:nvPicPr>
          <p:cNvPr id="19461" name="Picture 5"/>
          <p:cNvPicPr>
            <a:picLocks noChangeAspect="1" noChangeArrowheads="1"/>
          </p:cNvPicPr>
          <p:nvPr/>
        </p:nvPicPr>
        <p:blipFill>
          <a:blip r:embed="rId3" cstate="print"/>
          <a:srcRect/>
          <a:stretch>
            <a:fillRect/>
          </a:stretch>
        </p:blipFill>
        <p:spPr bwMode="auto">
          <a:xfrm>
            <a:off x="5791200" y="3733800"/>
            <a:ext cx="3154363" cy="2471738"/>
          </a:xfrm>
          <a:prstGeom prst="rect">
            <a:avLst/>
          </a:prstGeom>
          <a:noFill/>
          <a:ln w="9525">
            <a:noFill/>
            <a:miter lim="800000"/>
            <a:headEnd/>
            <a:tailEnd/>
          </a:ln>
        </p:spPr>
      </p:pic>
      <p:sp>
        <p:nvSpPr>
          <p:cNvPr id="19462" name="Rectangle 6"/>
          <p:cNvSpPr>
            <a:spLocks noChangeArrowheads="1"/>
          </p:cNvSpPr>
          <p:nvPr/>
        </p:nvSpPr>
        <p:spPr bwMode="auto">
          <a:xfrm>
            <a:off x="5791200" y="6248400"/>
            <a:ext cx="3124200" cy="228600"/>
          </a:xfrm>
          <a:prstGeom prst="rect">
            <a:avLst/>
          </a:prstGeom>
          <a:noFill/>
          <a:ln w="9525">
            <a:noFill/>
            <a:miter lim="800000"/>
            <a:headEnd/>
            <a:tailEnd/>
          </a:ln>
        </p:spPr>
        <p:txBody>
          <a:bodyPr>
            <a:spAutoFit/>
          </a:bodyPr>
          <a:lstStyle/>
          <a:p>
            <a:pPr eaLnBrk="0" hangingPunct="0"/>
            <a:r>
              <a:rPr lang="en-US" sz="900" b="1">
                <a:solidFill>
                  <a:schemeClr val="tx1"/>
                </a:solidFill>
              </a:rPr>
              <a:t>IBM 7090 in University Computer Center, 1966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457200" y="482600"/>
            <a:ext cx="8229600" cy="454025"/>
          </a:xfrm>
        </p:spPr>
        <p:txBody>
          <a:bodyPr lIns="0" tIns="0" rIns="0" bIns="0"/>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dirty="0" smtClean="0">
                <a:ea typeface="ＭＳ Ｐゴシック"/>
                <a:cs typeface="ＭＳ Ｐゴシック"/>
              </a:rPr>
              <a:t>Opportunities to “Go Green”</a:t>
            </a:r>
          </a:p>
        </p:txBody>
      </p:sp>
      <p:sp>
        <p:nvSpPr>
          <p:cNvPr id="21507" name="Slide Number Placeholder 3"/>
          <p:cNvSpPr>
            <a:spLocks noGrp="1"/>
          </p:cNvSpPr>
          <p:nvPr>
            <p:ph type="sldNum" sz="quarter" idx="12"/>
          </p:nvPr>
        </p:nvSpPr>
        <p:spPr>
          <a:noFill/>
        </p:spPr>
        <p:txBody>
          <a:bodyPr/>
          <a:lstStyle/>
          <a:p>
            <a:fld id="{819764B3-2624-426C-A8BB-A3AB758ECB7F}" type="slidenum">
              <a:rPr lang="en-US" smtClean="0">
                <a:ea typeface="ＭＳ Ｐゴシック"/>
                <a:cs typeface="ＭＳ Ｐゴシック"/>
              </a:rPr>
              <a:pPr/>
              <a:t>3</a:t>
            </a:fld>
            <a:endParaRPr lang="en-US" smtClean="0">
              <a:ea typeface="ＭＳ Ｐゴシック"/>
              <a:cs typeface="ＭＳ Ｐゴシック"/>
            </a:endParaRPr>
          </a:p>
        </p:txBody>
      </p:sp>
      <p:sp>
        <p:nvSpPr>
          <p:cNvPr id="21506" name="Rectangle 2"/>
          <p:cNvSpPr>
            <a:spLocks noGrp="1" noChangeArrowheads="1"/>
          </p:cNvSpPr>
          <p:nvPr>
            <p:ph type="body" idx="4294967295"/>
          </p:nvPr>
        </p:nvSpPr>
        <p:spPr>
          <a:xfrm>
            <a:off x="457200" y="1447800"/>
            <a:ext cx="8153400" cy="4191000"/>
          </a:xfrm>
        </p:spPr>
        <p:txBody>
          <a:bodyPr lIns="0" tIns="0" rIns="0" bIns="0"/>
          <a:lstStyle/>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solidFill>
                  <a:srgbClr val="000000"/>
                </a:solidFill>
                <a:ea typeface="ＭＳ Ｐゴシック"/>
                <a:cs typeface="ＭＳ Ｐゴシック"/>
              </a:rPr>
              <a:t>Data centers consume 3% of all electricity in New York State (1.5% nationally - estimated in 2006 which translates to $4.5 billion annually)</a:t>
            </a:r>
            <a:endParaRPr lang="en-US" sz="1800" dirty="0" smtClean="0">
              <a:solidFill>
                <a:schemeClr val="tx1"/>
              </a:solidFill>
              <a:ea typeface="ＭＳ Ｐゴシック"/>
              <a:cs typeface="ＭＳ Ｐゴシック"/>
            </a:endParaRP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solidFill>
                  <a:srgbClr val="000000"/>
                </a:solidFill>
                <a:ea typeface="ＭＳ Ｐゴシック"/>
                <a:cs typeface="ＭＳ Ｐゴシック"/>
              </a:rPr>
              <a:t>Centralizing research computing saves energy, space and money</a:t>
            </a: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solidFill>
                  <a:srgbClr val="000000"/>
                </a:solidFill>
                <a:ea typeface="ＭＳ Ｐゴシック"/>
                <a:cs typeface="ＭＳ Ｐゴシック"/>
              </a:rPr>
              <a:t>Columbia’s commitment to Mayor Bloomberg’s </a:t>
            </a:r>
            <a:r>
              <a:rPr lang="en-US" sz="1800" dirty="0" err="1" smtClean="0">
                <a:solidFill>
                  <a:srgbClr val="000000"/>
                </a:solidFill>
                <a:ea typeface="ＭＳ Ｐゴシック"/>
                <a:cs typeface="ＭＳ Ｐゴシック"/>
              </a:rPr>
              <a:t>PlaNYC</a:t>
            </a:r>
            <a:r>
              <a:rPr lang="en-US" sz="1800" dirty="0" smtClean="0">
                <a:solidFill>
                  <a:srgbClr val="000000"/>
                </a:solidFill>
                <a:ea typeface="ＭＳ Ｐゴシック"/>
                <a:cs typeface="ＭＳ Ｐゴシック"/>
              </a:rPr>
              <a:t> 30% carbon footprint reduction by 2017.</a:t>
            </a:r>
          </a:p>
          <a:p>
            <a:pPr eaLnBrk="1" hangingPunct="1">
              <a:spcBef>
                <a:spcPts val="2000"/>
              </a:spcBef>
              <a:buClr>
                <a:schemeClr val="tx2"/>
              </a:buCl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solidFill>
                  <a:srgbClr val="000000"/>
                </a:solidFill>
                <a:ea typeface="ＭＳ Ｐゴシック"/>
                <a:cs typeface="ＭＳ Ｐゴシック"/>
              </a:rPr>
              <a:t>NYS Gov. Paterson’s 15 x15 goal - 15% electrical demand reduction by 2015</a:t>
            </a: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1800" dirty="0" smtClean="0">
                <a:solidFill>
                  <a:srgbClr val="000000"/>
                </a:solidFill>
                <a:ea typeface="ＭＳ Ｐゴシック"/>
                <a:cs typeface="ＭＳ Ｐゴシック"/>
              </a:rPr>
              <a:t>National Save Energy Now 25% energy intensity reduction in 10 yrs.</a:t>
            </a:r>
          </a:p>
          <a:p>
            <a:pPr eaLnBrk="1" hangingPunct="1">
              <a:spcBef>
                <a:spcPts val="2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US" sz="2000" dirty="0"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ea typeface="ＭＳ Ｐゴシック"/>
                <a:cs typeface="ＭＳ Ｐゴシック"/>
              </a:rPr>
              <a:t>CU Data Center Improvement Program</a:t>
            </a:r>
          </a:p>
        </p:txBody>
      </p:sp>
      <p:sp>
        <p:nvSpPr>
          <p:cNvPr id="23554" name="Content Placeholder 2"/>
          <p:cNvSpPr>
            <a:spLocks noGrp="1"/>
          </p:cNvSpPr>
          <p:nvPr>
            <p:ph idx="1"/>
          </p:nvPr>
        </p:nvSpPr>
        <p:spPr>
          <a:xfrm>
            <a:off x="533400" y="1143000"/>
            <a:ext cx="8229600" cy="3886200"/>
          </a:xfrm>
        </p:spPr>
        <p:txBody>
          <a:bodyPr/>
          <a:lstStyle/>
          <a:p>
            <a:pPr>
              <a:spcBef>
                <a:spcPct val="0"/>
              </a:spcBef>
            </a:pPr>
            <a:r>
              <a:rPr lang="en-US" sz="1800" dirty="0" smtClean="0">
                <a:solidFill>
                  <a:srgbClr val="000000"/>
                </a:solidFill>
                <a:ea typeface="ＭＳ Ｐゴシック"/>
                <a:cs typeface="ＭＳ Ｐゴシック"/>
              </a:rPr>
              <a:t>Begun with an assessment and recommendation performed by </a:t>
            </a:r>
            <a:r>
              <a:rPr lang="en-US" sz="1800" dirty="0" err="1" smtClean="0">
                <a:solidFill>
                  <a:srgbClr val="000000"/>
                </a:solidFill>
                <a:ea typeface="ＭＳ Ｐゴシック"/>
                <a:cs typeface="ＭＳ Ｐゴシック"/>
              </a:rPr>
              <a:t>Bruns</a:t>
            </a:r>
            <a:r>
              <a:rPr lang="en-US" sz="1800" dirty="0" smtClean="0">
                <a:solidFill>
                  <a:srgbClr val="000000"/>
                </a:solidFill>
                <a:ea typeface="ＭＳ Ｐゴシック"/>
                <a:cs typeface="ＭＳ Ｐゴシック"/>
              </a:rPr>
              <a:t>-Pak, Inc. in 2009.</a:t>
            </a:r>
          </a:p>
          <a:p>
            <a:pPr>
              <a:spcBef>
                <a:spcPct val="0"/>
              </a:spcBef>
            </a:pPr>
            <a:endParaRPr lang="en-US" sz="1800" dirty="0" smtClean="0">
              <a:solidFill>
                <a:srgbClr val="000000"/>
              </a:solidFill>
              <a:ea typeface="ＭＳ Ｐゴシック"/>
              <a:cs typeface="ＭＳ Ｐゴシック"/>
            </a:endParaRPr>
          </a:p>
          <a:p>
            <a:pPr>
              <a:spcBef>
                <a:spcPct val="0"/>
              </a:spcBef>
            </a:pPr>
            <a:r>
              <a:rPr lang="en-US" sz="1800" dirty="0" smtClean="0">
                <a:solidFill>
                  <a:srgbClr val="000000"/>
                </a:solidFill>
                <a:ea typeface="ＭＳ Ｐゴシック"/>
                <a:cs typeface="ＭＳ Ｐゴシック"/>
              </a:rPr>
              <a:t>Columbia Facilities Operations HVAC (Heating, Ventilation, Air Conditioning) study by Horizon Engineering.</a:t>
            </a:r>
          </a:p>
          <a:p>
            <a:pPr>
              <a:spcBef>
                <a:spcPct val="0"/>
              </a:spcBef>
            </a:pPr>
            <a:endParaRPr lang="en-US" sz="1800" dirty="0" smtClean="0">
              <a:solidFill>
                <a:srgbClr val="000000"/>
              </a:solidFill>
              <a:ea typeface="ＭＳ Ｐゴシック"/>
              <a:cs typeface="ＭＳ Ｐゴシック"/>
            </a:endParaRPr>
          </a:p>
          <a:p>
            <a:pPr>
              <a:spcBef>
                <a:spcPct val="0"/>
              </a:spcBef>
            </a:pPr>
            <a:r>
              <a:rPr lang="en-US" sz="1800" dirty="0" smtClean="0">
                <a:solidFill>
                  <a:srgbClr val="000000"/>
                </a:solidFill>
                <a:ea typeface="ＭＳ Ｐゴシック"/>
                <a:cs typeface="ＭＳ Ｐゴシック"/>
              </a:rPr>
              <a:t>Generator overload mitigation study by Rowland Engineering.</a:t>
            </a:r>
          </a:p>
          <a:p>
            <a:pPr>
              <a:spcBef>
                <a:spcPct val="0"/>
              </a:spcBef>
            </a:pPr>
            <a:endParaRPr lang="en-US" sz="1800" dirty="0" smtClean="0">
              <a:solidFill>
                <a:srgbClr val="000000"/>
              </a:solidFill>
              <a:ea typeface="ＭＳ Ｐゴシック"/>
              <a:cs typeface="ＭＳ Ｐゴシック"/>
            </a:endParaRPr>
          </a:p>
          <a:p>
            <a:pPr>
              <a:spcBef>
                <a:spcPct val="0"/>
              </a:spcBef>
            </a:pPr>
            <a:r>
              <a:rPr lang="en-US" sz="1800" dirty="0" smtClean="0">
                <a:solidFill>
                  <a:srgbClr val="000000"/>
                </a:solidFill>
                <a:ea typeface="ＭＳ Ｐゴシック"/>
                <a:cs typeface="ＭＳ Ｐゴシック"/>
              </a:rPr>
              <a:t>JB&amp;B, </a:t>
            </a:r>
            <a:r>
              <a:rPr lang="en-US" sz="1800" dirty="0" err="1" smtClean="0">
                <a:solidFill>
                  <a:srgbClr val="000000"/>
                </a:solidFill>
                <a:ea typeface="ＭＳ Ｐゴシック"/>
                <a:cs typeface="ＭＳ Ｐゴシック"/>
              </a:rPr>
              <a:t>Gensler</a:t>
            </a:r>
            <a:r>
              <a:rPr lang="en-US" sz="1800" dirty="0" smtClean="0">
                <a:solidFill>
                  <a:srgbClr val="000000"/>
                </a:solidFill>
                <a:ea typeface="ＭＳ Ｐゴシック"/>
                <a:cs typeface="ＭＳ Ｐゴシック"/>
              </a:rPr>
              <a:t> &amp; </a:t>
            </a:r>
            <a:r>
              <a:rPr lang="en-US" sz="1800" dirty="0" err="1" smtClean="0">
                <a:solidFill>
                  <a:srgbClr val="000000"/>
                </a:solidFill>
                <a:ea typeface="ＭＳ Ｐゴシック"/>
                <a:cs typeface="ＭＳ Ｐゴシック"/>
              </a:rPr>
              <a:t>Structuretone</a:t>
            </a:r>
            <a:r>
              <a:rPr lang="en-US" sz="1800" dirty="0" smtClean="0">
                <a:solidFill>
                  <a:srgbClr val="000000"/>
                </a:solidFill>
                <a:ea typeface="ＭＳ Ｐゴシック"/>
                <a:cs typeface="ＭＳ Ｐゴシック"/>
              </a:rPr>
              <a:t> developed a </a:t>
            </a:r>
            <a:r>
              <a:rPr lang="en-US" sz="1800" i="1" dirty="0" smtClean="0">
                <a:solidFill>
                  <a:srgbClr val="000000"/>
                </a:solidFill>
                <a:ea typeface="ＭＳ Ｐゴシック"/>
                <a:cs typeface="ＭＳ Ｐゴシック"/>
              </a:rPr>
              <a:t>master plan </a:t>
            </a:r>
            <a:r>
              <a:rPr lang="en-US" sz="1800" dirty="0" smtClean="0">
                <a:solidFill>
                  <a:srgbClr val="000000"/>
                </a:solidFill>
                <a:ea typeface="ＭＳ Ｐゴシック"/>
                <a:cs typeface="ＭＳ Ｐゴシック"/>
              </a:rPr>
              <a:t>which was used to develop:</a:t>
            </a:r>
          </a:p>
          <a:p>
            <a:pPr>
              <a:spcBef>
                <a:spcPct val="0"/>
              </a:spcBef>
            </a:pPr>
            <a:endParaRPr lang="en-US" sz="1800" dirty="0" smtClean="0">
              <a:solidFill>
                <a:srgbClr val="000000"/>
              </a:solidFill>
              <a:ea typeface="ＭＳ Ｐゴシック"/>
              <a:cs typeface="ＭＳ Ｐゴシック"/>
            </a:endParaRPr>
          </a:p>
          <a:p>
            <a:pPr lvl="1">
              <a:spcBef>
                <a:spcPct val="0"/>
              </a:spcBef>
            </a:pPr>
            <a:r>
              <a:rPr lang="en-US" sz="1800" dirty="0" smtClean="0">
                <a:solidFill>
                  <a:srgbClr val="000000"/>
                </a:solidFill>
                <a:ea typeface="ＭＳ Ｐゴシック"/>
              </a:rPr>
              <a:t>DOE ARRA grant application for HVAC improvements (</a:t>
            </a:r>
            <a:r>
              <a:rPr lang="en-US" sz="1800" i="1" dirty="0" smtClean="0">
                <a:solidFill>
                  <a:srgbClr val="000000"/>
                </a:solidFill>
                <a:ea typeface="ＭＳ Ｐゴシック"/>
              </a:rPr>
              <a:t>not</a:t>
            </a:r>
            <a:r>
              <a:rPr lang="en-US" sz="1800" dirty="0" smtClean="0">
                <a:solidFill>
                  <a:srgbClr val="000000"/>
                </a:solidFill>
                <a:ea typeface="ＭＳ Ｐゴシック"/>
              </a:rPr>
              <a:t> awarded).</a:t>
            </a:r>
          </a:p>
          <a:p>
            <a:pPr lvl="1">
              <a:spcBef>
                <a:spcPct val="0"/>
              </a:spcBef>
            </a:pPr>
            <a:r>
              <a:rPr lang="en-US" sz="1800" dirty="0" smtClean="0">
                <a:solidFill>
                  <a:srgbClr val="000000"/>
                </a:solidFill>
                <a:ea typeface="ＭＳ Ｐゴシック"/>
              </a:rPr>
              <a:t>NIH ARRA grant application for electrical improvements (</a:t>
            </a:r>
            <a:r>
              <a:rPr lang="en-US" sz="1800" i="1" dirty="0" smtClean="0">
                <a:solidFill>
                  <a:srgbClr val="000000"/>
                </a:solidFill>
                <a:ea typeface="ＭＳ Ｐゴシック"/>
              </a:rPr>
              <a:t>awarded</a:t>
            </a:r>
            <a:r>
              <a:rPr lang="en-US" sz="1800" dirty="0" smtClean="0">
                <a:solidFill>
                  <a:srgbClr val="000000"/>
                </a:solidFill>
                <a:ea typeface="ＭＳ Ｐゴシック"/>
              </a:rPr>
              <a:t> 04/15/10 </a:t>
            </a:r>
            <a:r>
              <a:rPr lang="en-US" sz="1800" i="1" dirty="0" smtClean="0">
                <a:solidFill>
                  <a:srgbClr val="000000"/>
                </a:solidFill>
                <a:ea typeface="ＭＳ Ｐゴシック"/>
              </a:rPr>
              <a:t>Core Research Computing Facility</a:t>
            </a:r>
            <a:r>
              <a:rPr lang="en-US" sz="1800" dirty="0" smtClean="0">
                <a:solidFill>
                  <a:srgbClr val="000000"/>
                </a:solidFill>
                <a:ea typeface="ＭＳ Ｐゴシック"/>
              </a:rPr>
              <a:t>). </a:t>
            </a:r>
          </a:p>
          <a:p>
            <a:pPr lvl="1">
              <a:spcBef>
                <a:spcPct val="0"/>
              </a:spcBef>
            </a:pPr>
            <a:r>
              <a:rPr lang="en-US" sz="1800" dirty="0" smtClean="0">
                <a:solidFill>
                  <a:srgbClr val="000000"/>
                </a:solidFill>
                <a:ea typeface="ＭＳ Ｐゴシック"/>
              </a:rPr>
              <a:t>NYSERDA grant application awarded 04/01/2009.</a:t>
            </a:r>
          </a:p>
          <a:p>
            <a:pPr lvl="1">
              <a:spcBef>
                <a:spcPct val="0"/>
              </a:spcBef>
            </a:pPr>
            <a:r>
              <a:rPr lang="en-US" sz="1800" dirty="0" smtClean="0">
                <a:solidFill>
                  <a:srgbClr val="000000"/>
                </a:solidFill>
                <a:ea typeface="ＭＳ Ｐゴシック"/>
              </a:rPr>
              <a:t>Future funding opportunities</a:t>
            </a:r>
          </a:p>
          <a:p>
            <a:pPr>
              <a:spcBef>
                <a:spcPct val="0"/>
              </a:spcBef>
              <a:buFontTx/>
              <a:buNone/>
            </a:pPr>
            <a:endParaRPr lang="en-US" sz="2000" dirty="0" smtClean="0">
              <a:ea typeface="ＭＳ Ｐゴシック"/>
              <a:cs typeface="ＭＳ Ｐゴシック"/>
            </a:endParaRPr>
          </a:p>
          <a:p>
            <a:pPr>
              <a:spcBef>
                <a:spcPct val="0"/>
              </a:spcBef>
            </a:pPr>
            <a:endParaRPr lang="en-US" sz="2000" dirty="0" smtClean="0">
              <a:ea typeface="ＭＳ Ｐゴシック"/>
              <a:cs typeface="ＭＳ Ｐゴシック"/>
            </a:endParaRPr>
          </a:p>
          <a:p>
            <a:pPr lvl="1">
              <a:spcBef>
                <a:spcPct val="0"/>
              </a:spcBef>
            </a:pPr>
            <a:endParaRPr lang="en-US" sz="2000" dirty="0" smtClean="0">
              <a:ea typeface="ＭＳ Ｐゴシック"/>
            </a:endParaRPr>
          </a:p>
          <a:p>
            <a:pPr>
              <a:spcBef>
                <a:spcPct val="0"/>
              </a:spcBef>
            </a:pPr>
            <a:endParaRPr lang="en-US" sz="2000" dirty="0" smtClean="0">
              <a:ea typeface="ＭＳ Ｐゴシック"/>
              <a:cs typeface="ＭＳ Ｐゴシック"/>
            </a:endParaRPr>
          </a:p>
          <a:p>
            <a:pPr>
              <a:spcBef>
                <a:spcPct val="0"/>
              </a:spcBef>
            </a:pPr>
            <a:endParaRPr lang="en-US" sz="2000" dirty="0" smtClean="0">
              <a:ea typeface="ＭＳ Ｐゴシック"/>
              <a:cs typeface="ＭＳ Ｐゴシック"/>
            </a:endParaRPr>
          </a:p>
          <a:p>
            <a:pPr>
              <a:spcBef>
                <a:spcPct val="0"/>
              </a:spcBef>
            </a:pPr>
            <a:endParaRPr lang="en-US" sz="2000" dirty="0" smtClean="0">
              <a:ea typeface="ＭＳ Ｐゴシック"/>
              <a:cs typeface="ＭＳ Ｐゴシック"/>
            </a:endParaRPr>
          </a:p>
        </p:txBody>
      </p:sp>
      <p:sp>
        <p:nvSpPr>
          <p:cNvPr id="23555" name="Slide Number Placeholder 3"/>
          <p:cNvSpPr>
            <a:spLocks noGrp="1"/>
          </p:cNvSpPr>
          <p:nvPr>
            <p:ph type="sldNum" sz="quarter" idx="12"/>
          </p:nvPr>
        </p:nvSpPr>
        <p:spPr>
          <a:noFill/>
        </p:spPr>
        <p:txBody>
          <a:bodyPr/>
          <a:lstStyle/>
          <a:p>
            <a:fld id="{D17819BA-0CC8-4C46-AB86-C87862A4099A}"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6"/>
          <p:cNvPicPr>
            <a:picLocks noChangeAspect="1" noChangeArrowheads="1"/>
          </p:cNvPicPr>
          <p:nvPr/>
        </p:nvPicPr>
        <p:blipFill>
          <a:blip r:embed="rId3" cstate="print"/>
          <a:srcRect/>
          <a:stretch>
            <a:fillRect/>
          </a:stretch>
        </p:blipFill>
        <p:spPr bwMode="auto">
          <a:xfrm>
            <a:off x="457200" y="381000"/>
            <a:ext cx="7239000" cy="885825"/>
          </a:xfrm>
          <a:prstGeom prst="rect">
            <a:avLst/>
          </a:prstGeom>
          <a:noFill/>
          <a:ln w="9525">
            <a:noFill/>
            <a:miter lim="800000"/>
            <a:headEnd/>
            <a:tailEnd/>
          </a:ln>
        </p:spPr>
      </p:pic>
      <p:sp>
        <p:nvSpPr>
          <p:cNvPr id="25602" name="Rectangle 1"/>
          <p:cNvSpPr>
            <a:spLocks noGrp="1" noChangeArrowheads="1"/>
          </p:cNvSpPr>
          <p:nvPr>
            <p:ph type="title" idx="4294967295"/>
          </p:nvPr>
        </p:nvSpPr>
        <p:spPr>
          <a:xfrm>
            <a:off x="3733800" y="685800"/>
            <a:ext cx="5097463" cy="777875"/>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smtClean="0">
                <a:ea typeface="ＭＳ Ｐゴシック"/>
                <a:cs typeface="ＭＳ Ｐゴシック"/>
              </a:rPr>
              <a:t>Columbia’s NYSERDA project</a:t>
            </a:r>
          </a:p>
        </p:txBody>
      </p:sp>
      <p:sp>
        <p:nvSpPr>
          <p:cNvPr id="25603" name="TextBox 5"/>
          <p:cNvSpPr txBox="1">
            <a:spLocks noChangeArrowheads="1"/>
          </p:cNvSpPr>
          <p:nvPr/>
        </p:nvSpPr>
        <p:spPr bwMode="auto">
          <a:xfrm>
            <a:off x="152400" y="1371600"/>
            <a:ext cx="8839200" cy="5109092"/>
          </a:xfrm>
          <a:prstGeom prst="rect">
            <a:avLst/>
          </a:prstGeom>
          <a:noFill/>
          <a:ln w="9525">
            <a:noFill/>
            <a:miter lim="800000"/>
            <a:headEnd/>
            <a:tailEnd/>
          </a:ln>
        </p:spPr>
        <p:txBody>
          <a:bodyPr>
            <a:spAutoFit/>
          </a:bodyPr>
          <a:lstStyle/>
          <a:p>
            <a:pPr eaLnBrk="0" hangingPunct="0">
              <a:buFont typeface="Arial" charset="0"/>
              <a:buChar char="•"/>
            </a:pPr>
            <a:r>
              <a:rPr lang="en-US" sz="2000" dirty="0">
                <a:solidFill>
                  <a:srgbClr val="000000"/>
                </a:solidFill>
              </a:rPr>
              <a:t>  </a:t>
            </a:r>
            <a:r>
              <a:rPr lang="en-US" sz="1800" dirty="0">
                <a:solidFill>
                  <a:srgbClr val="000000"/>
                </a:solidFill>
              </a:rPr>
              <a:t>New York State Energy Research &amp; Development Authority is a public benefit corporation funded by NYS electric utility customers. </a:t>
            </a:r>
            <a:r>
              <a:rPr lang="en-US" sz="1800" dirty="0">
                <a:solidFill>
                  <a:srgbClr val="000000"/>
                </a:solidFill>
                <a:hlinkClick r:id="rId4"/>
              </a:rPr>
              <a:t>http://www.nyserda.org</a:t>
            </a:r>
            <a:endParaRPr lang="en-US" sz="1800" dirty="0">
              <a:solidFill>
                <a:srgbClr val="000000"/>
              </a:solidFill>
            </a:endParaRPr>
          </a:p>
          <a:p>
            <a:pPr eaLnBrk="0" hangingPunct="0">
              <a:buFont typeface="Arial" charset="0"/>
              <a:buChar char="•"/>
            </a:pPr>
            <a:endParaRPr lang="en-US" sz="1800" dirty="0">
              <a:solidFill>
                <a:srgbClr val="000000"/>
              </a:solidFill>
            </a:endParaRPr>
          </a:p>
          <a:p>
            <a:pPr eaLnBrk="0" hangingPunct="0">
              <a:buFont typeface="Arial" charset="0"/>
              <a:buChar char="•"/>
            </a:pPr>
            <a:r>
              <a:rPr lang="en-US" sz="1800" dirty="0">
                <a:solidFill>
                  <a:srgbClr val="000000"/>
                </a:solidFill>
              </a:rPr>
              <a:t>  Columbia competed for and was awarded an </a:t>
            </a:r>
            <a:r>
              <a:rPr lang="en-US" sz="1800" b="1" dirty="0">
                <a:solidFill>
                  <a:srgbClr val="000000"/>
                </a:solidFill>
              </a:rPr>
              <a:t>“Advanced Concepts Data Center Demonstration Project</a:t>
            </a:r>
            <a:r>
              <a:rPr lang="en-US" sz="1800" dirty="0" smtClean="0">
                <a:solidFill>
                  <a:srgbClr val="000000"/>
                </a:solidFill>
              </a:rPr>
              <a:t>”</a:t>
            </a:r>
          </a:p>
          <a:p>
            <a:pPr eaLnBrk="0" hangingPunct="0">
              <a:buFont typeface="Arial" charset="0"/>
              <a:buChar char="•"/>
            </a:pPr>
            <a:endParaRPr lang="en-US" sz="1800" dirty="0">
              <a:solidFill>
                <a:srgbClr val="000000"/>
              </a:solidFill>
            </a:endParaRPr>
          </a:p>
          <a:p>
            <a:pPr lvl="1" eaLnBrk="0" hangingPunct="0">
              <a:buFont typeface="Wingdings" pitchFamily="2" charset="2"/>
              <a:buChar char="Ø"/>
            </a:pPr>
            <a:r>
              <a:rPr lang="en-US" sz="1800" dirty="0">
                <a:solidFill>
                  <a:srgbClr val="000000"/>
                </a:solidFill>
              </a:rPr>
              <a:t> </a:t>
            </a:r>
            <a:r>
              <a:rPr lang="en-US" sz="1800" dirty="0" smtClean="0">
                <a:solidFill>
                  <a:srgbClr val="000000"/>
                </a:solidFill>
              </a:rPr>
              <a:t>  24 </a:t>
            </a:r>
            <a:r>
              <a:rPr lang="en-US" sz="1800" dirty="0">
                <a:solidFill>
                  <a:srgbClr val="000000"/>
                </a:solidFill>
              </a:rPr>
              <a:t>months starting April </a:t>
            </a:r>
            <a:r>
              <a:rPr lang="en-US" sz="1800" dirty="0" smtClean="0">
                <a:solidFill>
                  <a:srgbClr val="000000"/>
                </a:solidFill>
              </a:rPr>
              <a:t>2009</a:t>
            </a:r>
            <a:endParaRPr lang="en-US" sz="1800" dirty="0">
              <a:solidFill>
                <a:srgbClr val="000000"/>
              </a:solidFill>
            </a:endParaRPr>
          </a:p>
          <a:p>
            <a:pPr lvl="1" eaLnBrk="0" hangingPunct="0">
              <a:buFont typeface="Wingdings" pitchFamily="2" charset="2"/>
              <a:buChar char="Ø"/>
            </a:pPr>
            <a:r>
              <a:rPr lang="en-US" sz="1800" dirty="0">
                <a:solidFill>
                  <a:srgbClr val="000000"/>
                </a:solidFill>
              </a:rPr>
              <a:t>   </a:t>
            </a:r>
            <a:r>
              <a:rPr lang="en-US" sz="1800" dirty="0" smtClean="0">
                <a:solidFill>
                  <a:srgbClr val="000000"/>
                </a:solidFill>
              </a:rPr>
              <a:t>~ </a:t>
            </a:r>
            <a:r>
              <a:rPr lang="en-US" sz="1800" dirty="0">
                <a:solidFill>
                  <a:srgbClr val="000000"/>
                </a:solidFill>
              </a:rPr>
              <a:t>$1.2M ($447K Direct costs from NYSERDA)</a:t>
            </a:r>
          </a:p>
          <a:p>
            <a:pPr eaLnBrk="0" hangingPunct="0">
              <a:buFont typeface="Arial" charset="0"/>
              <a:buChar char="•"/>
            </a:pPr>
            <a:endParaRPr lang="en-US" sz="1800" dirty="0">
              <a:solidFill>
                <a:srgbClr val="000000"/>
              </a:solidFill>
            </a:endParaRPr>
          </a:p>
          <a:p>
            <a:pPr eaLnBrk="0" hangingPunct="0">
              <a:buFont typeface="Arial" charset="0"/>
              <a:buChar char="•"/>
            </a:pPr>
            <a:r>
              <a:rPr lang="en-US" sz="1800" dirty="0">
                <a:solidFill>
                  <a:srgbClr val="000000"/>
                </a:solidFill>
              </a:rPr>
              <a:t>  Goals:</a:t>
            </a:r>
          </a:p>
          <a:p>
            <a:pPr eaLnBrk="0" hangingPunct="0">
              <a:buFont typeface="Arial" charset="0"/>
              <a:buChar char="•"/>
            </a:pPr>
            <a:endParaRPr lang="en-US" sz="1800" dirty="0">
              <a:solidFill>
                <a:srgbClr val="000000"/>
              </a:solidFill>
            </a:endParaRPr>
          </a:p>
          <a:p>
            <a:pPr lvl="1" eaLnBrk="0" hangingPunct="0">
              <a:buFont typeface="Wingdings" charset="2"/>
              <a:buChar char="Ø"/>
            </a:pPr>
            <a:r>
              <a:rPr lang="en-US" sz="1800" dirty="0">
                <a:solidFill>
                  <a:srgbClr val="000000"/>
                </a:solidFill>
              </a:rPr>
              <a:t>  Learn about and test some industry best practices in an </a:t>
            </a:r>
            <a:r>
              <a:rPr lang="en-US" sz="1800" i="1" dirty="0">
                <a:solidFill>
                  <a:srgbClr val="000000"/>
                </a:solidFill>
              </a:rPr>
              <a:t>operational</a:t>
            </a:r>
            <a:r>
              <a:rPr lang="en-US" sz="1800" dirty="0">
                <a:solidFill>
                  <a:srgbClr val="000000"/>
                </a:solidFill>
              </a:rPr>
              <a:t> datacenter</a:t>
            </a:r>
          </a:p>
          <a:p>
            <a:pPr lvl="1">
              <a:buFont typeface="Wingdings" charset="2"/>
              <a:buChar char="Ø"/>
            </a:pPr>
            <a:r>
              <a:rPr lang="en-US" sz="1800" dirty="0">
                <a:solidFill>
                  <a:srgbClr val="000000"/>
                </a:solidFill>
              </a:rPr>
              <a:t>  Measure and verify claimed energy efficiency improvements</a:t>
            </a:r>
          </a:p>
          <a:p>
            <a:pPr lvl="1">
              <a:buFont typeface="Wingdings" charset="2"/>
              <a:buChar char="Ø"/>
            </a:pPr>
            <a:r>
              <a:rPr lang="en-US" sz="1800" dirty="0">
                <a:solidFill>
                  <a:srgbClr val="000000"/>
                </a:solidFill>
              </a:rPr>
              <a:t>  Share lessons learned with our peers</a:t>
            </a:r>
          </a:p>
          <a:p>
            <a:pPr lvl="1" eaLnBrk="0" hangingPunct="0">
              <a:buFont typeface="Arial" charset="0"/>
              <a:buChar char="•"/>
            </a:pPr>
            <a:endParaRPr lang="en-US" sz="1800" dirty="0">
              <a:solidFill>
                <a:srgbClr val="000000"/>
              </a:solidFill>
            </a:endParaRPr>
          </a:p>
          <a:p>
            <a:pPr eaLnBrk="0" hangingPunct="0"/>
            <a:endParaRPr lang="en-US" sz="1800" dirty="0">
              <a:solidFill>
                <a:srgbClr val="000000"/>
              </a:solidFill>
            </a:endParaRPr>
          </a:p>
          <a:p>
            <a:pPr lvl="1" eaLnBrk="0" hangingPunct="0">
              <a:buFont typeface="Wingdings" pitchFamily="2" charset="2"/>
              <a:buChar char="Ø"/>
            </a:pPr>
            <a:endParaRPr lang="en-US" sz="1800" dirty="0">
              <a:solidFill>
                <a:srgbClr val="000000"/>
              </a:solidFill>
            </a:endParaRPr>
          </a:p>
        </p:txBody>
      </p:sp>
      <p:sp>
        <p:nvSpPr>
          <p:cNvPr id="25604" name="Slide Number Placeholder 4"/>
          <p:cNvSpPr>
            <a:spLocks noGrp="1"/>
          </p:cNvSpPr>
          <p:nvPr>
            <p:ph type="sldNum" sz="quarter" idx="12"/>
          </p:nvPr>
        </p:nvSpPr>
        <p:spPr>
          <a:noFill/>
        </p:spPr>
        <p:txBody>
          <a:bodyPr/>
          <a:lstStyle/>
          <a:p>
            <a:fld id="{56FA5DB4-0714-4E42-AC49-8F43A0E19DA1}"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BEAA616F-A4A9-4D92-AA6E-691CC07A41E5}" type="slidenum">
              <a:rPr lang="en-US" sz="1400">
                <a:solidFill>
                  <a:schemeClr val="tx1"/>
                </a:solidFill>
              </a:rPr>
              <a:pPr algn="r" eaLnBrk="0" hangingPunct="0"/>
              <a:t>6</a:t>
            </a:fld>
            <a:endParaRPr lang="en-US" sz="1400">
              <a:solidFill>
                <a:schemeClr val="tx1"/>
              </a:solidFill>
            </a:endParaRPr>
          </a:p>
        </p:txBody>
      </p:sp>
      <p:sp>
        <p:nvSpPr>
          <p:cNvPr id="2765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61E502B3-E247-4517-9F4D-D1BABB2EB442}" type="slidenum">
              <a:rPr lang="en-US" sz="1400">
                <a:solidFill>
                  <a:schemeClr val="tx1"/>
                </a:solidFill>
              </a:rPr>
              <a:pPr algn="r" eaLnBrk="0" hangingPunct="0"/>
              <a:t>6</a:t>
            </a:fld>
            <a:endParaRPr lang="en-US" sz="1400">
              <a:solidFill>
                <a:schemeClr val="tx1"/>
              </a:solidFill>
            </a:endParaRPr>
          </a:p>
        </p:txBody>
      </p:sp>
      <p:sp>
        <p:nvSpPr>
          <p:cNvPr id="53251" name="Rectangle 2"/>
          <p:cNvSpPr>
            <a:spLocks noGrp="1" noChangeArrowheads="1"/>
          </p:cNvSpPr>
          <p:nvPr>
            <p:ph type="title" idx="4294967295"/>
          </p:nvPr>
        </p:nvSpPr>
        <p:spPr>
          <a:xfrm>
            <a:off x="228600" y="381000"/>
            <a:ext cx="8458200" cy="838200"/>
          </a:xfrm>
        </p:spPr>
        <p:txBody>
          <a:bodyPr/>
          <a:lstStyle/>
          <a:p>
            <a:pPr eaLnBrk="1" hangingPunct="1">
              <a:defRPr/>
            </a:pPr>
            <a:r>
              <a:rPr lang="en-US" dirty="0" smtClean="0">
                <a:solidFill>
                  <a:schemeClr val="accent6"/>
                </a:solidFill>
                <a:ea typeface="ＭＳ Ｐゴシック"/>
                <a:cs typeface="ＭＳ Ｐゴシック"/>
              </a:rPr>
              <a:t>Scope of Work</a:t>
            </a:r>
            <a:endParaRPr lang="en-US" sz="2000" dirty="0" smtClean="0">
              <a:solidFill>
                <a:schemeClr val="accent6"/>
              </a:solidFill>
              <a:ea typeface="ＭＳ Ｐゴシック"/>
              <a:cs typeface="ＭＳ Ｐゴシック"/>
            </a:endParaRPr>
          </a:p>
        </p:txBody>
      </p:sp>
      <p:sp>
        <p:nvSpPr>
          <p:cNvPr id="27652" name="Rectangle 3"/>
          <p:cNvSpPr>
            <a:spLocks noGrp="1" noChangeArrowheads="1"/>
          </p:cNvSpPr>
          <p:nvPr>
            <p:ph type="body" idx="4294967295"/>
          </p:nvPr>
        </p:nvSpPr>
        <p:spPr>
          <a:xfrm>
            <a:off x="304800" y="1143000"/>
            <a:ext cx="8382000" cy="4800600"/>
          </a:xfrm>
        </p:spPr>
        <p:txBody>
          <a:bodyPr/>
          <a:lstStyle/>
          <a:p>
            <a:endParaRPr lang="en-US" sz="2000" smtClean="0">
              <a:solidFill>
                <a:schemeClr val="tx1"/>
              </a:solidFill>
              <a:ea typeface="ＭＳ Ｐゴシック"/>
              <a:cs typeface="ＭＳ Ｐゴシック"/>
            </a:endParaRPr>
          </a:p>
          <a:p>
            <a:endParaRPr lang="en-US" sz="2000" smtClean="0">
              <a:solidFill>
                <a:schemeClr val="tx1"/>
              </a:solidFill>
              <a:ea typeface="ＭＳ Ｐゴシック"/>
              <a:cs typeface="ＭＳ Ｐゴシック"/>
            </a:endParaRPr>
          </a:p>
          <a:p>
            <a:r>
              <a:rPr lang="en-US" sz="2000" smtClean="0">
                <a:solidFill>
                  <a:schemeClr val="tx1"/>
                </a:solidFill>
                <a:ea typeface="ＭＳ Ｐゴシック"/>
                <a:cs typeface="ＭＳ Ｐゴシック"/>
              </a:rPr>
              <a:t>Inventory</a:t>
            </a:r>
          </a:p>
          <a:p>
            <a:pPr lvl="1"/>
            <a:r>
              <a:rPr lang="en-US" smtClean="0">
                <a:solidFill>
                  <a:schemeClr val="tx1"/>
                </a:solidFill>
                <a:ea typeface="ＭＳ Ｐゴシック"/>
              </a:rPr>
              <a:t>Create detailed physical inventory of existing servers</a:t>
            </a:r>
          </a:p>
          <a:p>
            <a:pPr lvl="1"/>
            <a:endParaRPr lang="en-US" sz="900" smtClean="0">
              <a:solidFill>
                <a:schemeClr val="tx1"/>
              </a:solidFill>
              <a:ea typeface="ＭＳ Ｐゴシック"/>
            </a:endParaRPr>
          </a:p>
          <a:p>
            <a:r>
              <a:rPr lang="en-US" sz="2000" smtClean="0">
                <a:solidFill>
                  <a:schemeClr val="tx1"/>
                </a:solidFill>
                <a:ea typeface="ＭＳ Ｐゴシック"/>
                <a:cs typeface="ＭＳ Ｐゴシック"/>
              </a:rPr>
              <a:t>Measure server power consumption</a:t>
            </a:r>
          </a:p>
          <a:p>
            <a:pPr lvl="1"/>
            <a:r>
              <a:rPr lang="en-US" smtClean="0">
                <a:solidFill>
                  <a:schemeClr val="tx1"/>
                </a:solidFill>
                <a:ea typeface="ＭＳ Ｐゴシック"/>
              </a:rPr>
              <a:t>Install network-monitored power distribution units (PDUs) for each server</a:t>
            </a:r>
          </a:p>
          <a:p>
            <a:pPr lvl="1"/>
            <a:endParaRPr lang="en-US" sz="900" smtClean="0">
              <a:solidFill>
                <a:schemeClr val="tx1"/>
              </a:solidFill>
              <a:ea typeface="ＭＳ Ｐゴシック"/>
            </a:endParaRPr>
          </a:p>
          <a:p>
            <a:r>
              <a:rPr lang="en-US" sz="2000" smtClean="0">
                <a:solidFill>
                  <a:schemeClr val="tx1"/>
                </a:solidFill>
                <a:ea typeface="ＭＳ Ｐゴシック"/>
                <a:cs typeface="ＭＳ Ｐゴシック"/>
              </a:rPr>
              <a:t>Measure server input air temperature and data center chilled water</a:t>
            </a:r>
          </a:p>
          <a:p>
            <a:pPr lvl="1"/>
            <a:r>
              <a:rPr lang="en-US" smtClean="0">
                <a:solidFill>
                  <a:schemeClr val="tx1"/>
                </a:solidFill>
                <a:ea typeface="ＭＳ Ｐゴシック"/>
              </a:rPr>
              <a:t>Install input ambient air temperature monitors for each server </a:t>
            </a:r>
          </a:p>
          <a:p>
            <a:pPr lvl="1"/>
            <a:r>
              <a:rPr lang="en-US" smtClean="0">
                <a:solidFill>
                  <a:schemeClr val="tx1"/>
                </a:solidFill>
                <a:ea typeface="ＭＳ Ｐゴシック"/>
              </a:rPr>
              <a:t>Install BTU metering on data center supply and return lines</a:t>
            </a:r>
          </a:p>
          <a:p>
            <a:pPr>
              <a:buFontTx/>
              <a:buNone/>
            </a:pPr>
            <a:endParaRPr lang="en-US" smtClean="0">
              <a:ea typeface="ＭＳ Ｐゴシック"/>
              <a:cs typeface="ＭＳ Ｐゴシック"/>
            </a:endParaRPr>
          </a:p>
          <a:p>
            <a:endParaRPr lang="en-US" smtClean="0">
              <a:ea typeface="ＭＳ Ｐゴシック"/>
              <a:cs typeface="ＭＳ Ｐゴシック"/>
            </a:endParaRPr>
          </a:p>
          <a:p>
            <a:pPr eaLnBrk="1" hangingPunct="1">
              <a:lnSpc>
                <a:spcPct val="87000"/>
              </a:lnSpc>
              <a:buFontTx/>
              <a:buNone/>
            </a:pPr>
            <a:endParaRPr lang="en-US" sz="1800" smtClean="0">
              <a:ea typeface="ＭＳ Ｐゴシック"/>
              <a:cs typeface="ＭＳ Ｐゴシック"/>
            </a:endParaRPr>
          </a:p>
        </p:txBody>
      </p:sp>
      <p:sp>
        <p:nvSpPr>
          <p:cNvPr id="27653" name="Slide Number Placeholder 5"/>
          <p:cNvSpPr>
            <a:spLocks noGrp="1"/>
          </p:cNvSpPr>
          <p:nvPr>
            <p:ph type="sldNum" sz="quarter" idx="12"/>
          </p:nvPr>
        </p:nvSpPr>
        <p:spPr>
          <a:noFill/>
        </p:spPr>
        <p:txBody>
          <a:bodyPr/>
          <a:lstStyle/>
          <a:p>
            <a:fld id="{EF69B9EC-4CAC-462E-B8FF-0DC844D93343}" type="slidenum">
              <a:rPr lang="en-US" smtClean="0">
                <a:ea typeface="ＭＳ Ｐゴシック"/>
                <a:cs typeface="ＭＳ Ｐゴシック"/>
              </a:rPr>
              <a:pPr/>
              <a:t>6</a:t>
            </a:fld>
            <a:endParaRPr lang="en-US" smtClean="0">
              <a:ea typeface="ＭＳ Ｐゴシック"/>
              <a:cs typeface="ＭＳ Ｐゴシック"/>
            </a:endParaRPr>
          </a:p>
        </p:txBody>
      </p:sp>
      <p:pic>
        <p:nvPicPr>
          <p:cNvPr id="27654" name="Picture 7" descr="PDU_Rack67_4_crop.jpg"/>
          <p:cNvPicPr>
            <a:picLocks noChangeAspect="1"/>
          </p:cNvPicPr>
          <p:nvPr/>
        </p:nvPicPr>
        <p:blipFill>
          <a:blip r:embed="rId3" cstate="print"/>
          <a:srcRect/>
          <a:stretch>
            <a:fillRect/>
          </a:stretch>
        </p:blipFill>
        <p:spPr bwMode="auto">
          <a:xfrm>
            <a:off x="4648200" y="457200"/>
            <a:ext cx="4254500" cy="1600200"/>
          </a:xfrm>
          <a:prstGeom prst="rect">
            <a:avLst/>
          </a:prstGeom>
          <a:noFill/>
          <a:ln w="9525">
            <a:noFill/>
            <a:miter lim="800000"/>
            <a:headEnd/>
            <a:tailEnd/>
          </a:ln>
        </p:spPr>
      </p:pic>
      <p:pic>
        <p:nvPicPr>
          <p:cNvPr id="27655" name="Picture 9" descr="FleximSensor_4.JPG"/>
          <p:cNvPicPr>
            <a:picLocks noChangeAspect="1"/>
          </p:cNvPicPr>
          <p:nvPr/>
        </p:nvPicPr>
        <p:blipFill>
          <a:blip r:embed="rId4" cstate="print"/>
          <a:srcRect/>
          <a:stretch>
            <a:fillRect/>
          </a:stretch>
        </p:blipFill>
        <p:spPr bwMode="auto">
          <a:xfrm>
            <a:off x="6858000" y="4038600"/>
            <a:ext cx="2176463"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dirty="0" smtClean="0">
                <a:ea typeface="ＭＳ Ｐゴシック"/>
                <a:cs typeface="ＭＳ Ｐゴシック"/>
              </a:rPr>
              <a:t>Scope of Work Cont’d</a:t>
            </a:r>
          </a:p>
        </p:txBody>
      </p:sp>
      <p:sp>
        <p:nvSpPr>
          <p:cNvPr id="29698" name="Rectangle 3"/>
          <p:cNvSpPr>
            <a:spLocks noGrp="1" noChangeArrowheads="1"/>
          </p:cNvSpPr>
          <p:nvPr>
            <p:ph type="body" idx="1"/>
          </p:nvPr>
        </p:nvSpPr>
        <p:spPr>
          <a:xfrm>
            <a:off x="457200" y="1066800"/>
            <a:ext cx="8229600" cy="3886200"/>
          </a:xfrm>
        </p:spPr>
        <p:txBody>
          <a:bodyPr/>
          <a:lstStyle/>
          <a:p>
            <a:endParaRPr lang="en-US" sz="900" smtClean="0">
              <a:solidFill>
                <a:schemeClr val="tx1"/>
              </a:solidFill>
              <a:ea typeface="ＭＳ Ｐゴシック"/>
              <a:cs typeface="ＭＳ Ｐゴシック"/>
            </a:endParaRPr>
          </a:p>
          <a:p>
            <a:r>
              <a:rPr lang="en-US" sz="2000" smtClean="0">
                <a:solidFill>
                  <a:schemeClr val="tx1"/>
                </a:solidFill>
                <a:ea typeface="ＭＳ Ｐゴシック"/>
                <a:cs typeface="ＭＳ Ｐゴシック"/>
              </a:rPr>
              <a:t>Establish overall data center power consumption profile</a:t>
            </a:r>
          </a:p>
          <a:p>
            <a:pPr lvl="1"/>
            <a:r>
              <a:rPr lang="en-US" smtClean="0">
                <a:solidFill>
                  <a:schemeClr val="tx1"/>
                </a:solidFill>
                <a:ea typeface="ＭＳ Ｐゴシック"/>
              </a:rPr>
              <a:t>Utilize equipment load results to establish baselines</a:t>
            </a:r>
          </a:p>
          <a:p>
            <a:pPr lvl="1"/>
            <a:r>
              <a:rPr lang="en-US" smtClean="0">
                <a:solidFill>
                  <a:schemeClr val="tx1"/>
                </a:solidFill>
                <a:ea typeface="ＭＳ Ｐゴシック"/>
              </a:rPr>
              <a:t>Develop Power Usage Effectiveness ratio for entire data center</a:t>
            </a:r>
            <a:endParaRPr lang="en-US" sz="900" smtClean="0">
              <a:solidFill>
                <a:schemeClr val="tx1"/>
              </a:solidFill>
              <a:ea typeface="ＭＳ Ｐゴシック"/>
            </a:endParaRPr>
          </a:p>
          <a:p>
            <a:pPr lvl="1"/>
            <a:endParaRPr lang="en-US" sz="900" smtClean="0">
              <a:solidFill>
                <a:schemeClr val="tx1"/>
              </a:solidFill>
              <a:ea typeface="ＭＳ Ｐゴシック"/>
            </a:endParaRPr>
          </a:p>
          <a:p>
            <a:r>
              <a:rPr lang="en-US" sz="2000" smtClean="0">
                <a:solidFill>
                  <a:schemeClr val="tx1"/>
                </a:solidFill>
                <a:ea typeface="ＭＳ Ｐゴシック"/>
                <a:cs typeface="ＭＳ Ｐゴシック"/>
              </a:rPr>
              <a:t>Implement 9 high density racks with in-row cooling</a:t>
            </a:r>
            <a:endParaRPr lang="en-US" smtClean="0">
              <a:solidFill>
                <a:schemeClr val="tx1"/>
              </a:solidFill>
              <a:ea typeface="ＭＳ Ｐゴシック"/>
              <a:cs typeface="ＭＳ Ｐゴシック"/>
            </a:endParaRPr>
          </a:p>
          <a:p>
            <a:pPr lvl="1"/>
            <a:endParaRPr lang="en-US" smtClean="0">
              <a:solidFill>
                <a:schemeClr val="tx1"/>
              </a:solidFill>
              <a:ea typeface="ＭＳ Ｐゴシック"/>
            </a:endParaRPr>
          </a:p>
          <a:p>
            <a:r>
              <a:rPr lang="en-US" sz="2000" smtClean="0">
                <a:solidFill>
                  <a:schemeClr val="tx1"/>
                </a:solidFill>
                <a:ea typeface="ＭＳ Ｐゴシック"/>
                <a:cs typeface="ＭＳ Ｐゴシック"/>
              </a:rPr>
              <a:t>Replace 30 “old” servers and measure efficiency improvement</a:t>
            </a:r>
          </a:p>
          <a:p>
            <a:pPr lvl="1"/>
            <a:r>
              <a:rPr lang="en-US" smtClean="0">
                <a:solidFill>
                  <a:schemeClr val="tx1"/>
                </a:solidFill>
                <a:ea typeface="ＭＳ Ｐゴシック"/>
              </a:rPr>
              <a:t>Consolidate the replacement servers into high density racks and re-implement the same IT services</a:t>
            </a:r>
          </a:p>
          <a:p>
            <a:pPr lvl="1"/>
            <a:r>
              <a:rPr lang="en-US" smtClean="0">
                <a:solidFill>
                  <a:schemeClr val="tx1"/>
                </a:solidFill>
                <a:ea typeface="ＭＳ Ｐゴシック"/>
              </a:rPr>
              <a:t>Take measurements of before-and-after power consumption </a:t>
            </a:r>
          </a:p>
          <a:p>
            <a:pPr lvl="1"/>
            <a:r>
              <a:rPr lang="en-US" smtClean="0">
                <a:solidFill>
                  <a:schemeClr val="tx1"/>
                </a:solidFill>
                <a:ea typeface="ＭＳ Ｐゴシック"/>
              </a:rPr>
              <a:t>Document expected and actual efficiency improvement</a:t>
            </a:r>
          </a:p>
          <a:p>
            <a:endParaRPr lang="en-US" sz="900" b="1" smtClean="0">
              <a:solidFill>
                <a:schemeClr val="tx1"/>
              </a:solidFill>
              <a:ea typeface="ＭＳ Ｐゴシック"/>
              <a:cs typeface="ＭＳ Ｐゴシック"/>
            </a:endParaRPr>
          </a:p>
          <a:p>
            <a:pPr lvl="1">
              <a:buFontTx/>
              <a:buNone/>
            </a:pPr>
            <a:endParaRPr lang="en-US" sz="2000" smtClean="0">
              <a:solidFill>
                <a:schemeClr val="tx1"/>
              </a:solidFill>
              <a:ea typeface="ＭＳ Ｐゴシック"/>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lstStyle/>
          <a:p>
            <a:pPr algn="r" eaLnBrk="0" hangingPunct="0"/>
            <a:fld id="{EF83EA79-2BE1-4922-BC67-0D4557F252FE}" type="slidenum">
              <a:rPr lang="en-US" sz="1400">
                <a:solidFill>
                  <a:schemeClr val="tx1"/>
                </a:solidFill>
              </a:rPr>
              <a:pPr algn="r" eaLnBrk="0" hangingPunct="0"/>
              <a:t>8</a:t>
            </a:fld>
            <a:endParaRPr lang="en-US" sz="1400">
              <a:solidFill>
                <a:schemeClr val="tx1"/>
              </a:solidFill>
            </a:endParaRPr>
          </a:p>
        </p:txBody>
      </p:sp>
      <p:sp>
        <p:nvSpPr>
          <p:cNvPr id="3174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9BC21D3A-1820-4446-A225-FD89A24EA4BF}" type="slidenum">
              <a:rPr lang="en-US" sz="1400">
                <a:solidFill>
                  <a:schemeClr val="tx1"/>
                </a:solidFill>
              </a:rPr>
              <a:pPr algn="r" eaLnBrk="0" hangingPunct="0"/>
              <a:t>8</a:t>
            </a:fld>
            <a:endParaRPr lang="en-US" sz="1400">
              <a:solidFill>
                <a:schemeClr val="tx1"/>
              </a:solidFill>
            </a:endParaRPr>
          </a:p>
        </p:txBody>
      </p:sp>
      <p:sp>
        <p:nvSpPr>
          <p:cNvPr id="31747" name="Rectangle 2"/>
          <p:cNvSpPr>
            <a:spLocks noGrp="1" noChangeArrowheads="1"/>
          </p:cNvSpPr>
          <p:nvPr>
            <p:ph type="title" idx="4294967295"/>
          </p:nvPr>
        </p:nvSpPr>
        <p:spPr>
          <a:xfrm>
            <a:off x="228600" y="381000"/>
            <a:ext cx="8458200" cy="838200"/>
          </a:xfrm>
        </p:spPr>
        <p:txBody>
          <a:bodyPr/>
          <a:lstStyle/>
          <a:p>
            <a:pPr eaLnBrk="1" hangingPunct="1"/>
            <a:r>
              <a:rPr lang="en-US" dirty="0" smtClean="0">
                <a:ea typeface="ＭＳ Ｐゴシック"/>
                <a:cs typeface="ＭＳ Ｐゴシック"/>
              </a:rPr>
              <a:t>Scope of Work Cont’d</a:t>
            </a:r>
            <a:endParaRPr lang="en-US" sz="2000" dirty="0" smtClean="0">
              <a:ea typeface="ＭＳ Ｐゴシック"/>
              <a:cs typeface="ＭＳ Ｐゴシック"/>
            </a:endParaRPr>
          </a:p>
        </p:txBody>
      </p:sp>
      <p:sp>
        <p:nvSpPr>
          <p:cNvPr id="31748" name="Rectangle 3"/>
          <p:cNvSpPr>
            <a:spLocks noGrp="1" noChangeArrowheads="1"/>
          </p:cNvSpPr>
          <p:nvPr>
            <p:ph type="body" idx="4294967295"/>
          </p:nvPr>
        </p:nvSpPr>
        <p:spPr>
          <a:xfrm>
            <a:off x="381000" y="1143000"/>
            <a:ext cx="8382000" cy="5029200"/>
          </a:xfrm>
        </p:spPr>
        <p:txBody>
          <a:bodyPr/>
          <a:lstStyle/>
          <a:p>
            <a:r>
              <a:rPr lang="en-US" sz="2000" dirty="0" smtClean="0">
                <a:solidFill>
                  <a:schemeClr val="tx1"/>
                </a:solidFill>
                <a:ea typeface="ＭＳ Ｐゴシック"/>
                <a:cs typeface="ＭＳ Ｐゴシック"/>
              </a:rPr>
              <a:t>Compare old and new high performance research clusters</a:t>
            </a:r>
          </a:p>
          <a:p>
            <a:pPr lvl="1"/>
            <a:r>
              <a:rPr lang="en-US" dirty="0" smtClean="0">
                <a:solidFill>
                  <a:schemeClr val="tx1"/>
                </a:solidFill>
                <a:ea typeface="ＭＳ Ｐゴシック"/>
              </a:rPr>
              <a:t>Document changes in energy consumption</a:t>
            </a:r>
          </a:p>
          <a:p>
            <a:pPr lvl="1"/>
            <a:endParaRPr lang="en-US" sz="800" dirty="0" smtClean="0">
              <a:solidFill>
                <a:schemeClr val="tx1"/>
              </a:solidFill>
              <a:ea typeface="ＭＳ Ｐゴシック"/>
            </a:endParaRPr>
          </a:p>
          <a:p>
            <a:r>
              <a:rPr lang="en-US" sz="2000" dirty="0" smtClean="0">
                <a:solidFill>
                  <a:schemeClr val="tx1"/>
                </a:solidFill>
                <a:ea typeface="ＭＳ Ｐゴシック"/>
                <a:cs typeface="ＭＳ Ｐゴシック"/>
              </a:rPr>
              <a:t>Implement server power management features</a:t>
            </a:r>
          </a:p>
          <a:p>
            <a:pPr lvl="1"/>
            <a:r>
              <a:rPr lang="en-US" dirty="0" smtClean="0">
                <a:solidFill>
                  <a:schemeClr val="tx1"/>
                </a:solidFill>
                <a:ea typeface="ＭＳ Ｐゴシック"/>
              </a:rPr>
              <a:t>BIOS- and operating system-level tweaks</a:t>
            </a:r>
          </a:p>
          <a:p>
            <a:pPr lvl="1"/>
            <a:endParaRPr lang="en-US" dirty="0" smtClean="0">
              <a:solidFill>
                <a:schemeClr val="tx1"/>
              </a:solidFill>
              <a:ea typeface="ＭＳ Ｐゴシック"/>
            </a:endParaRPr>
          </a:p>
          <a:p>
            <a:r>
              <a:rPr lang="en-US" sz="2000" dirty="0" smtClean="0">
                <a:solidFill>
                  <a:schemeClr val="tx1"/>
                </a:solidFill>
                <a:ea typeface="ＭＳ Ｐゴシック"/>
                <a:cs typeface="ＭＳ Ｐゴシック"/>
              </a:rPr>
              <a:t>Increase chilled water set point and measure</a:t>
            </a:r>
          </a:p>
          <a:p>
            <a:pPr lvl="1"/>
            <a:r>
              <a:rPr lang="en-US" smtClean="0">
                <a:solidFill>
                  <a:schemeClr val="tx1"/>
                </a:solidFill>
                <a:ea typeface="ＭＳ Ｐゴシック"/>
              </a:rPr>
              <a:t>Document measured before-and-after energy consumption</a:t>
            </a:r>
          </a:p>
          <a:p>
            <a:pPr lvl="1">
              <a:buFontTx/>
              <a:buNone/>
            </a:pPr>
            <a:r>
              <a:rPr lang="en-US" sz="1400" dirty="0" smtClean="0">
                <a:solidFill>
                  <a:schemeClr val="tx1"/>
                </a:solidFill>
                <a:ea typeface="ＭＳ Ｐゴシック"/>
              </a:rPr>
              <a:t> </a:t>
            </a:r>
          </a:p>
          <a:p>
            <a:pPr lvl="1"/>
            <a:endParaRPr lang="en-US" dirty="0" smtClean="0">
              <a:solidFill>
                <a:schemeClr val="tx1"/>
              </a:solidFill>
              <a:ea typeface="ＭＳ Ｐゴシック"/>
            </a:endParaRPr>
          </a:p>
          <a:p>
            <a:endParaRPr lang="en-US" sz="1400" dirty="0" smtClean="0">
              <a:ea typeface="ＭＳ Ｐゴシック"/>
              <a:cs typeface="ＭＳ Ｐゴシック"/>
            </a:endParaRPr>
          </a:p>
          <a:p>
            <a:endParaRPr lang="en-US" sz="1400" dirty="0" smtClean="0">
              <a:ea typeface="ＭＳ Ｐゴシック"/>
              <a:cs typeface="ＭＳ Ｐゴシック"/>
            </a:endParaRPr>
          </a:p>
          <a:p>
            <a:pPr>
              <a:buFontTx/>
              <a:buNone/>
            </a:pPr>
            <a:endParaRPr lang="en-US" sz="1400" dirty="0" smtClean="0">
              <a:ea typeface="ＭＳ Ｐゴシック"/>
              <a:cs typeface="ＭＳ Ｐゴシック"/>
            </a:endParaRPr>
          </a:p>
          <a:p>
            <a:endParaRPr lang="en-US" sz="1400" dirty="0" smtClean="0">
              <a:ea typeface="ＭＳ Ｐゴシック"/>
              <a:cs typeface="ＭＳ Ｐゴシック"/>
            </a:endParaRPr>
          </a:p>
          <a:p>
            <a:pPr eaLnBrk="1" hangingPunct="1">
              <a:lnSpc>
                <a:spcPct val="87000"/>
              </a:lnSpc>
              <a:buFontTx/>
              <a:buNone/>
            </a:pPr>
            <a:endParaRPr lang="en-US" dirty="0" smtClean="0">
              <a:ea typeface="ＭＳ Ｐゴシック"/>
              <a:cs typeface="ＭＳ Ｐゴシック"/>
            </a:endParaRPr>
          </a:p>
        </p:txBody>
      </p:sp>
      <p:sp>
        <p:nvSpPr>
          <p:cNvPr id="31749" name="Slide Number Placeholder 5"/>
          <p:cNvSpPr>
            <a:spLocks noGrp="1"/>
          </p:cNvSpPr>
          <p:nvPr>
            <p:ph type="sldNum" sz="quarter" idx="12"/>
          </p:nvPr>
        </p:nvSpPr>
        <p:spPr>
          <a:noFill/>
        </p:spPr>
        <p:txBody>
          <a:bodyPr/>
          <a:lstStyle/>
          <a:p>
            <a:fld id="{DBB4F06A-1F1F-4DCB-BE3A-73965E3D91A8}" type="slidenum">
              <a:rPr lang="en-US" smtClean="0">
                <a:ea typeface="ＭＳ Ｐゴシック"/>
                <a:cs typeface="ＭＳ Ｐゴシック"/>
              </a:rPr>
              <a:pPr/>
              <a:t>8</a:t>
            </a:fld>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ea typeface="ＭＳ Ｐゴシック"/>
                <a:cs typeface="ＭＳ Ｐゴシック"/>
              </a:rPr>
              <a:t>Challenges</a:t>
            </a:r>
          </a:p>
        </p:txBody>
      </p:sp>
      <p:sp>
        <p:nvSpPr>
          <p:cNvPr id="33794" name="Content Placeholder 2"/>
          <p:cNvSpPr>
            <a:spLocks noGrp="1"/>
          </p:cNvSpPr>
          <p:nvPr>
            <p:ph idx="1"/>
          </p:nvPr>
        </p:nvSpPr>
        <p:spPr>
          <a:xfrm>
            <a:off x="457200" y="1066800"/>
            <a:ext cx="8229600" cy="4419600"/>
          </a:xfrm>
        </p:spPr>
        <p:txBody>
          <a:bodyPr/>
          <a:lstStyle/>
          <a:p>
            <a:r>
              <a:rPr lang="en-US" sz="1800" smtClean="0">
                <a:solidFill>
                  <a:schemeClr val="tx1"/>
                </a:solidFill>
                <a:ea typeface="ＭＳ Ｐゴシック"/>
                <a:cs typeface="ＭＳ Ｐゴシック"/>
              </a:rPr>
              <a:t>Operational data center</a:t>
            </a:r>
          </a:p>
          <a:p>
            <a:endParaRPr lang="en-US" sz="1800" i="1"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Communication between IT and Facilities</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Costs</a:t>
            </a:r>
          </a:p>
          <a:p>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Identification of what to measure</a:t>
            </a:r>
          </a:p>
          <a:p>
            <a:pPr>
              <a:buFontTx/>
              <a:buNone/>
            </a:pPr>
            <a:endParaRPr lang="en-US" sz="1800" smtClean="0">
              <a:solidFill>
                <a:schemeClr val="tx1"/>
              </a:solidFill>
              <a:ea typeface="ＭＳ Ｐゴシック"/>
              <a:cs typeface="ＭＳ Ｐゴシック"/>
            </a:endParaRPr>
          </a:p>
          <a:p>
            <a:r>
              <a:rPr lang="en-US" sz="1800" smtClean="0">
                <a:solidFill>
                  <a:schemeClr val="tx1"/>
                </a:solidFill>
                <a:ea typeface="ＭＳ Ｐゴシック"/>
                <a:cs typeface="ＭＳ Ｐゴシック"/>
              </a:rPr>
              <a:t>Implementing and storing measurements</a:t>
            </a:r>
          </a:p>
        </p:txBody>
      </p:sp>
      <p:sp>
        <p:nvSpPr>
          <p:cNvPr id="4" name="Slide Number Placeholder 3"/>
          <p:cNvSpPr>
            <a:spLocks noGrp="1"/>
          </p:cNvSpPr>
          <p:nvPr>
            <p:ph type="sldNum" sz="quarter" idx="12"/>
          </p:nvPr>
        </p:nvSpPr>
        <p:spPr/>
        <p:txBody>
          <a:bodyPr/>
          <a:lstStyle/>
          <a:p>
            <a:pPr>
              <a:defRPr/>
            </a:pPr>
            <a:fld id="{C96FD3B2-348E-4B24-A736-2EB26112628E}"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12025</TotalTime>
  <Words>1019</Words>
  <Application>Microsoft Office PowerPoint</Application>
  <PresentationFormat>On-screen Show (4:3)</PresentationFormat>
  <Paragraphs>282</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1_Custom Design</vt:lpstr>
      <vt:lpstr>Measuring and Validating Attempts to Green Columbia’s Data Center</vt:lpstr>
      <vt:lpstr>Agenda</vt:lpstr>
      <vt:lpstr>Opportunities to “Go Green”</vt:lpstr>
      <vt:lpstr>CU Data Center Improvement Program</vt:lpstr>
      <vt:lpstr>Columbia’s NYSERDA project</vt:lpstr>
      <vt:lpstr>Scope of Work</vt:lpstr>
      <vt:lpstr>Scope of Work Cont’d</vt:lpstr>
      <vt:lpstr>Scope of Work Cont’d</vt:lpstr>
      <vt:lpstr>Challenges</vt:lpstr>
      <vt:lpstr>Successes </vt:lpstr>
      <vt:lpstr>CU Data Center PUE</vt:lpstr>
      <vt:lpstr>Successes cont’d </vt:lpstr>
      <vt:lpstr>Sample SPECpower Comparison</vt:lpstr>
      <vt:lpstr>Lessons Learned</vt:lpstr>
      <vt:lpstr>Future Considerations</vt:lpstr>
      <vt:lpstr>Thank You!</vt:lpstr>
      <vt:lpstr>Slide 17</vt:lpstr>
    </vt:vector>
  </TitlesOfParts>
  <Company>Columbia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Alan</dc:creator>
  <cp:lastModifiedBy>rh311</cp:lastModifiedBy>
  <cp:revision>300</cp:revision>
  <dcterms:created xsi:type="dcterms:W3CDTF">2010-10-14T16:11:07Z</dcterms:created>
  <dcterms:modified xsi:type="dcterms:W3CDTF">2010-10-20T13:57:26Z</dcterms:modified>
</cp:coreProperties>
</file>