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1F8DD8-8C52-47B7-AA8B-F6259B928936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B21F264-F5C0-46E9-8CFA-ABC5E524C4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tpetronka@usmd.edu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Co-Presenters:</a:t>
            </a:r>
          </a:p>
          <a:p>
            <a:r>
              <a:rPr lang="en-US" dirty="0" smtClean="0"/>
              <a:t>Tamara </a:t>
            </a:r>
            <a:r>
              <a:rPr lang="en-US" dirty="0" err="1" smtClean="0"/>
              <a:t>Petronka</a:t>
            </a:r>
            <a:r>
              <a:rPr lang="en-US" dirty="0" smtClean="0"/>
              <a:t>, Executive Director, Maryland Education Enterprise Consortium, USM</a:t>
            </a:r>
          </a:p>
          <a:p>
            <a:r>
              <a:rPr lang="en-US" dirty="0" smtClean="0"/>
              <a:t>Joseph G. </a:t>
            </a:r>
            <a:r>
              <a:rPr lang="en-US" dirty="0" err="1" smtClean="0"/>
              <a:t>Rossmeier</a:t>
            </a:r>
            <a:r>
              <a:rPr lang="en-US" dirty="0" smtClean="0"/>
              <a:t>, Vice President for Technology Services, PGCC and Chair, MEEC Board of Directors</a:t>
            </a:r>
          </a:p>
          <a:p>
            <a:r>
              <a:rPr lang="en-US" dirty="0" smtClean="0"/>
              <a:t>Thursday, October 14, 2010, 1:00 PM</a:t>
            </a:r>
          </a:p>
          <a:p>
            <a:r>
              <a:rPr lang="en-US" dirty="0" smtClean="0"/>
              <a:t>EDUCAUSE 2010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“Not Going It Alone:  Smart Statewide Consortium Procurement Practices”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Board very proactive in evaluating technology needs of membership</a:t>
            </a:r>
          </a:p>
          <a:p>
            <a:pPr lvl="1"/>
            <a:r>
              <a:rPr lang="en-US" dirty="0" smtClean="0"/>
              <a:t>Pursuit of needs cuts across wide spectrum of administrative and academic requirements</a:t>
            </a:r>
          </a:p>
          <a:p>
            <a:pPr lvl="1"/>
            <a:r>
              <a:rPr lang="en-US" dirty="0" smtClean="0"/>
              <a:t>While typical agreements apply to most members, Board will consider needs of special segment of members (i.e. K-12, etc.)</a:t>
            </a:r>
          </a:p>
          <a:p>
            <a:r>
              <a:rPr lang="en-US" dirty="0" smtClean="0"/>
              <a:t>Continuous array of RFP-initiated procurements in progress</a:t>
            </a:r>
          </a:p>
          <a:p>
            <a:r>
              <a:rPr lang="en-US" dirty="0" smtClean="0"/>
              <a:t>Member institutions always have flexibility to pursue independent vendor contracts</a:t>
            </a:r>
          </a:p>
          <a:p>
            <a:r>
              <a:rPr lang="en-US" dirty="0" smtClean="0"/>
              <a:t> MEEC approach viewed as fair, competitive and equitable process—no formal protests filed by grieving vendor to date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Overall Procurement Benefits</a:t>
            </a:r>
          </a:p>
          <a:p>
            <a:pPr lvl="1"/>
            <a:r>
              <a:rPr lang="en-US" dirty="0" smtClean="0"/>
              <a:t>Saving millions of dollars annually</a:t>
            </a:r>
          </a:p>
          <a:p>
            <a:pPr lvl="1"/>
            <a:r>
              <a:rPr lang="en-US" dirty="0" smtClean="0"/>
              <a:t>Members achieving better pricing than on their own</a:t>
            </a:r>
          </a:p>
          <a:p>
            <a:pPr lvl="1"/>
            <a:r>
              <a:rPr lang="en-US" dirty="0" smtClean="0"/>
              <a:t>Vendors like idea of not having to maintain aggressive marketing campaigns at individual institution level</a:t>
            </a:r>
          </a:p>
          <a:p>
            <a:pPr lvl="1"/>
            <a:r>
              <a:rPr lang="en-US" dirty="0" smtClean="0"/>
              <a:t>Many procurements result in multiple vendor awards that provide members with choices</a:t>
            </a:r>
          </a:p>
          <a:p>
            <a:pPr lvl="2"/>
            <a:r>
              <a:rPr lang="en-US" dirty="0" smtClean="0"/>
              <a:t>Hardware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Audit Services</a:t>
            </a:r>
          </a:p>
          <a:p>
            <a:pPr lvl="2"/>
            <a:r>
              <a:rPr lang="en-US" dirty="0" smtClean="0"/>
              <a:t>Help Desk Services </a:t>
            </a:r>
          </a:p>
          <a:p>
            <a:pPr lvl="2"/>
            <a:r>
              <a:rPr lang="en-US" dirty="0" smtClean="0"/>
              <a:t>Student E-Mail Agreements</a:t>
            </a:r>
          </a:p>
          <a:p>
            <a:pPr lvl="2"/>
            <a:r>
              <a:rPr lang="en-US" dirty="0" smtClean="0"/>
              <a:t>E-learning</a:t>
            </a:r>
          </a:p>
          <a:p>
            <a:pPr lvl="2"/>
            <a:r>
              <a:rPr lang="en-US" dirty="0" smtClean="0"/>
              <a:t>Anti-Virus</a:t>
            </a:r>
          </a:p>
          <a:p>
            <a:pPr lvl="1"/>
            <a:r>
              <a:rPr lang="en-US" dirty="0" smtClean="0"/>
              <a:t>Discount benefits same for large and small institutions</a:t>
            </a:r>
          </a:p>
          <a:p>
            <a:pPr lvl="3"/>
            <a:r>
              <a:rPr lang="en-US" dirty="0" smtClean="0"/>
              <a:t>Institutions are free to negotiate a larger discount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Examples of Recent Procurements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Reseller for Microsoft products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Reseller for Adobe products</a:t>
            </a:r>
            <a:endParaRPr lang="en-US" dirty="0" smtClean="0"/>
          </a:p>
          <a:p>
            <a:pPr lvl="1"/>
            <a:r>
              <a:rPr lang="en-US" dirty="0" smtClean="0"/>
              <a:t>Call Center/Help </a:t>
            </a:r>
            <a:r>
              <a:rPr lang="en-US" dirty="0" smtClean="0"/>
              <a:t>Desk </a:t>
            </a:r>
            <a:r>
              <a:rPr lang="en-US" dirty="0" smtClean="0"/>
              <a:t> Services/ Six Vendors</a:t>
            </a:r>
            <a:endParaRPr lang="en-US" dirty="0" smtClean="0"/>
          </a:p>
          <a:p>
            <a:pPr lvl="1"/>
            <a:r>
              <a:rPr lang="en-US" dirty="0" smtClean="0"/>
              <a:t>IT Security Assessment and Advisory Service </a:t>
            </a:r>
            <a:r>
              <a:rPr lang="en-US" dirty="0" smtClean="0"/>
              <a:t>/Eight </a:t>
            </a:r>
            <a:r>
              <a:rPr lang="en-US" dirty="0" smtClean="0"/>
              <a:t>Vendors</a:t>
            </a:r>
            <a:endParaRPr lang="en-US" dirty="0" smtClean="0"/>
          </a:p>
          <a:p>
            <a:r>
              <a:rPr lang="en-US" dirty="0" smtClean="0"/>
              <a:t>New Procurements Being Pursued</a:t>
            </a:r>
          </a:p>
          <a:p>
            <a:pPr lvl="1"/>
            <a:r>
              <a:rPr lang="en-US" dirty="0" smtClean="0"/>
              <a:t>Learning Management Systems</a:t>
            </a:r>
          </a:p>
          <a:p>
            <a:pPr lvl="1"/>
            <a:r>
              <a:rPr lang="en-US" dirty="0" smtClean="0"/>
              <a:t>Security Software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Benefits Beyond Procurements</a:t>
            </a:r>
          </a:p>
          <a:p>
            <a:pPr lvl="1"/>
            <a:r>
              <a:rPr lang="en-US" dirty="0" smtClean="0"/>
              <a:t>MEEC offers wide array of other services</a:t>
            </a:r>
          </a:p>
          <a:p>
            <a:pPr lvl="2"/>
            <a:r>
              <a:rPr lang="en-US" dirty="0" smtClean="0"/>
              <a:t>Statewide “Show and Tell” Seminars once Vendor contracts secured</a:t>
            </a:r>
          </a:p>
          <a:p>
            <a:pPr lvl="2"/>
            <a:r>
              <a:rPr lang="en-US" dirty="0" smtClean="0"/>
              <a:t>Training Sessions</a:t>
            </a:r>
          </a:p>
          <a:p>
            <a:pPr lvl="2"/>
            <a:r>
              <a:rPr lang="en-US" dirty="0" smtClean="0"/>
              <a:t>New technology trends/issues seminars</a:t>
            </a:r>
          </a:p>
          <a:p>
            <a:pPr lvl="2"/>
            <a:r>
              <a:rPr lang="en-US" dirty="0" smtClean="0"/>
              <a:t>No cost annual member conference</a:t>
            </a:r>
          </a:p>
          <a:p>
            <a:pPr lvl="2"/>
            <a:r>
              <a:rPr lang="en-US" dirty="0" smtClean="0"/>
              <a:t>Website  (http://www.meec-edu.org)</a:t>
            </a:r>
          </a:p>
          <a:p>
            <a:pPr lvl="2"/>
            <a:r>
              <a:rPr lang="en-US" dirty="0" smtClean="0"/>
              <a:t>Newsletter  </a:t>
            </a:r>
            <a:r>
              <a:rPr lang="en-US" sz="1600" dirty="0" smtClean="0"/>
              <a:t>(http://www.umbc.edu/blogs/meec/2010/09/newsletter_volume_1_issue_1.html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Surveys</a:t>
            </a:r>
          </a:p>
          <a:p>
            <a:pPr lvl="2"/>
            <a:r>
              <a:rPr lang="en-US" dirty="0" smtClean="0"/>
              <a:t>Networking opportunities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Degree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Testimonials from Attendees of the recent </a:t>
            </a:r>
            <a:r>
              <a:rPr lang="en-US" dirty="0" smtClean="0"/>
              <a:t>Annual </a:t>
            </a:r>
            <a:r>
              <a:rPr lang="en-US" dirty="0" smtClean="0"/>
              <a:t>Conference</a:t>
            </a:r>
          </a:p>
          <a:p>
            <a:pPr lvl="1"/>
            <a:r>
              <a:rPr lang="en-US" dirty="0" smtClean="0"/>
              <a:t>Molly Aiken, Adobe Systems</a:t>
            </a:r>
          </a:p>
          <a:p>
            <a:pPr lvl="1"/>
            <a:r>
              <a:rPr lang="en-US" dirty="0" smtClean="0"/>
              <a:t>Stephen </a:t>
            </a:r>
            <a:r>
              <a:rPr lang="en-US" dirty="0" err="1" smtClean="0"/>
              <a:t>Difilipo</a:t>
            </a:r>
            <a:r>
              <a:rPr lang="en-US" dirty="0" smtClean="0"/>
              <a:t>, VP &amp; CIO , Cecil </a:t>
            </a:r>
            <a:r>
              <a:rPr lang="en-US" dirty="0" smtClean="0"/>
              <a:t>College</a:t>
            </a:r>
          </a:p>
          <a:p>
            <a:pPr lvl="1"/>
            <a:r>
              <a:rPr lang="en-US" dirty="0" smtClean="0"/>
              <a:t>Wesley Watts, Chief Information Officer, </a:t>
            </a:r>
            <a:r>
              <a:rPr lang="en-US" dirty="0" smtClean="0"/>
              <a:t>PGCPS</a:t>
            </a:r>
            <a:endParaRPr lang="en-US" dirty="0" smtClean="0"/>
          </a:p>
          <a:p>
            <a:pPr lvl="1"/>
            <a:r>
              <a:rPr lang="en-US" dirty="0" smtClean="0"/>
              <a:t>Elliot Schlanger, Secretary – Dept. of IT, State of MD</a:t>
            </a:r>
          </a:p>
          <a:p>
            <a:pPr lvl="1"/>
            <a:r>
              <a:rPr lang="en-US" dirty="0" smtClean="0"/>
              <a:t>Chris Goodson, Microsoft</a:t>
            </a:r>
          </a:p>
          <a:p>
            <a:pPr lvl="1"/>
            <a:endParaRPr lang="en-US" sz="4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Relevance to Other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MEEC effective voluntary procurement model for technology products and services</a:t>
            </a:r>
          </a:p>
          <a:p>
            <a:r>
              <a:rPr lang="en-US" dirty="0" smtClean="0"/>
              <a:t>Applicable to K-20 educational institutions in other states, regions or metropolitan areas</a:t>
            </a:r>
          </a:p>
          <a:p>
            <a:r>
              <a:rPr lang="en-US" dirty="0" smtClean="0"/>
              <a:t>Value-add model that not only supports actual procurements but also facilitates </a:t>
            </a:r>
          </a:p>
          <a:p>
            <a:pPr lvl="1"/>
            <a:r>
              <a:rPr lang="en-US" dirty="0" smtClean="0"/>
              <a:t>Issue Forums</a:t>
            </a:r>
          </a:p>
          <a:p>
            <a:pPr lvl="1"/>
            <a:r>
              <a:rPr lang="en-US" dirty="0" smtClean="0"/>
              <a:t>Training Workshops</a:t>
            </a:r>
          </a:p>
          <a:p>
            <a:pPr lvl="1"/>
            <a:r>
              <a:rPr lang="en-US" dirty="0" smtClean="0"/>
              <a:t>Vendor “Show and Tell” Sessions</a:t>
            </a:r>
          </a:p>
          <a:p>
            <a:r>
              <a:rPr lang="en-US" dirty="0" smtClean="0"/>
              <a:t>MEEC model promotes unique blend of collaborations and interplay among all K-20 segments—large, small, public and private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Questions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Tamara </a:t>
            </a:r>
            <a:r>
              <a:rPr lang="en-US" dirty="0" err="1" smtClean="0"/>
              <a:t>Petronka</a:t>
            </a:r>
            <a:r>
              <a:rPr lang="en-US" dirty="0" smtClean="0"/>
              <a:t>, 				Joseph G. </a:t>
            </a:r>
            <a:r>
              <a:rPr lang="en-US" dirty="0" err="1" smtClean="0"/>
              <a:t>Rossmeier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tpetronka@usmd.edu</a:t>
            </a:r>
            <a:r>
              <a:rPr lang="en-US" dirty="0" smtClean="0"/>
              <a:t> 			jrossmeier@pgcc.edu</a:t>
            </a:r>
          </a:p>
          <a:p>
            <a:r>
              <a:rPr lang="en-US" dirty="0" smtClean="0"/>
              <a:t>410-455-5617				301-322-0987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Statement </a:t>
            </a:r>
            <a:r>
              <a:rPr lang="en-US" dirty="0" smtClean="0"/>
              <a:t>of Purpose</a:t>
            </a:r>
          </a:p>
          <a:p>
            <a:r>
              <a:rPr lang="en-US" dirty="0" smtClean="0"/>
              <a:t>Description of State-wide MEEC Organization</a:t>
            </a:r>
          </a:p>
          <a:p>
            <a:r>
              <a:rPr lang="en-US" dirty="0" smtClean="0"/>
              <a:t>Degree of Success</a:t>
            </a:r>
          </a:p>
          <a:p>
            <a:r>
              <a:rPr lang="en-US" dirty="0" smtClean="0"/>
              <a:t>Template for Other States/Institutions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Statement of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of technology grows exponentially while IT budgets are under severe stress</a:t>
            </a:r>
          </a:p>
          <a:p>
            <a:r>
              <a:rPr lang="en-US" dirty="0" smtClean="0"/>
              <a:t>Individual institutions not able to leverage discounts because quantities not large enough</a:t>
            </a:r>
          </a:p>
          <a:p>
            <a:pPr lvl="1"/>
            <a:r>
              <a:rPr lang="en-US" dirty="0" smtClean="0"/>
              <a:t>Many institutions like private K-12 less than 200 students</a:t>
            </a:r>
          </a:p>
          <a:p>
            <a:pPr lvl="1"/>
            <a:r>
              <a:rPr lang="en-US" dirty="0" smtClean="0"/>
              <a:t>Vendor discount deadlines may be out of sync with institutional budgets</a:t>
            </a:r>
          </a:p>
          <a:p>
            <a:r>
              <a:rPr lang="en-US" dirty="0" smtClean="0"/>
              <a:t>Solution is to create collective purchasing power among institutions</a:t>
            </a:r>
          </a:p>
          <a:p>
            <a:r>
              <a:rPr lang="en-US" dirty="0" smtClean="0"/>
              <a:t>Consortium buying power can leverage not only significant discounts but also more reasonable terms and conditions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696200" cy="11128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Origin of MEEC Organization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Maryland Enterprise Education Consortium born in 1999 to promote collaborative purchasing across all segments of education in Maryland</a:t>
            </a:r>
          </a:p>
          <a:p>
            <a:r>
              <a:rPr lang="en-US" dirty="0" smtClean="0"/>
              <a:t>Started when </a:t>
            </a:r>
            <a:r>
              <a:rPr lang="en-US" dirty="0" smtClean="0"/>
              <a:t>the </a:t>
            </a:r>
            <a:r>
              <a:rPr lang="en-US" dirty="0" smtClean="0"/>
              <a:t>University System of Maryland (USM) tried </a:t>
            </a:r>
            <a:r>
              <a:rPr lang="en-US" dirty="0" smtClean="0"/>
              <a:t>to negotiate contract with Microsoft—USM could not meet 100,000 license minimum to get substantial discounts</a:t>
            </a:r>
          </a:p>
          <a:p>
            <a:r>
              <a:rPr lang="en-US" dirty="0" smtClean="0"/>
              <a:t>Situation lead to formation of a K-20 consortium within the </a:t>
            </a:r>
            <a:r>
              <a:rPr lang="en-US" dirty="0" smtClean="0"/>
              <a:t>State which is hosted by USM</a:t>
            </a:r>
            <a:endParaRPr lang="en-US" dirty="0" smtClean="0"/>
          </a:p>
          <a:p>
            <a:r>
              <a:rPr lang="en-US" dirty="0" smtClean="0"/>
              <a:t>Over 10 years, MEEC has transitioned from loosely organized entity to a formal consortium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Description of MEEC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Formal Charter with By-Laws</a:t>
            </a:r>
          </a:p>
          <a:p>
            <a:pPr lvl="1"/>
            <a:r>
              <a:rPr lang="en-US" dirty="0" smtClean="0"/>
              <a:t>Staggered Terms of Office</a:t>
            </a:r>
          </a:p>
          <a:p>
            <a:r>
              <a:rPr lang="en-US" dirty="0" smtClean="0"/>
              <a:t>Board Member Qualifications</a:t>
            </a:r>
          </a:p>
          <a:p>
            <a:pPr lvl="1"/>
            <a:r>
              <a:rPr lang="en-US" dirty="0" smtClean="0"/>
              <a:t>Executive CIO Types</a:t>
            </a:r>
          </a:p>
          <a:p>
            <a:pPr lvl="1"/>
            <a:r>
              <a:rPr lang="en-US" dirty="0" smtClean="0"/>
              <a:t>Participate in wide-range of educational activities</a:t>
            </a:r>
          </a:p>
          <a:p>
            <a:r>
              <a:rPr lang="en-US" dirty="0" smtClean="0"/>
              <a:t>Board Officers</a:t>
            </a:r>
          </a:p>
          <a:p>
            <a:pPr lvl="1"/>
            <a:r>
              <a:rPr lang="en-US" dirty="0" smtClean="0"/>
              <a:t>Chair</a:t>
            </a:r>
          </a:p>
          <a:p>
            <a:pPr lvl="1"/>
            <a:r>
              <a:rPr lang="en-US" dirty="0" smtClean="0"/>
              <a:t>Vice chair</a:t>
            </a:r>
          </a:p>
          <a:p>
            <a:pPr lvl="1"/>
            <a:r>
              <a:rPr lang="en-US" dirty="0" smtClean="0"/>
              <a:t>Secretary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Description of MEEC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Board of Directors Membership</a:t>
            </a:r>
          </a:p>
          <a:p>
            <a:pPr lvl="1"/>
            <a:r>
              <a:rPr lang="en-US" dirty="0" smtClean="0"/>
              <a:t>Fifteen Board Membership</a:t>
            </a:r>
          </a:p>
          <a:p>
            <a:pPr lvl="2"/>
            <a:r>
              <a:rPr lang="en-US" dirty="0" smtClean="0"/>
              <a:t>USM Associate Vice Chancellor and CIO</a:t>
            </a:r>
          </a:p>
          <a:p>
            <a:pPr lvl="2"/>
            <a:r>
              <a:rPr lang="en-US" dirty="0" smtClean="0"/>
              <a:t>Largest Institution—standing membership</a:t>
            </a:r>
          </a:p>
          <a:p>
            <a:pPr lvl="2"/>
            <a:r>
              <a:rPr lang="en-US" dirty="0" smtClean="0"/>
              <a:t>USM—two members</a:t>
            </a:r>
          </a:p>
          <a:p>
            <a:pPr lvl="2"/>
            <a:r>
              <a:rPr lang="en-US" dirty="0" smtClean="0"/>
              <a:t>Community Colleges—two members</a:t>
            </a:r>
          </a:p>
          <a:p>
            <a:pPr lvl="2"/>
            <a:r>
              <a:rPr lang="en-US" dirty="0" smtClean="0"/>
              <a:t>Private Higher Ed—one member</a:t>
            </a:r>
          </a:p>
          <a:p>
            <a:pPr lvl="2"/>
            <a:r>
              <a:rPr lang="en-US" dirty="0" smtClean="0"/>
              <a:t>Public K-12 School Systems—two members</a:t>
            </a:r>
          </a:p>
          <a:p>
            <a:pPr lvl="2"/>
            <a:r>
              <a:rPr lang="en-US" dirty="0" smtClean="0"/>
              <a:t>Private K-12 Schools—one member</a:t>
            </a:r>
          </a:p>
          <a:p>
            <a:pPr lvl="2"/>
            <a:r>
              <a:rPr lang="en-US" dirty="0" smtClean="0"/>
              <a:t>Library Representative</a:t>
            </a:r>
          </a:p>
          <a:p>
            <a:pPr lvl="2"/>
            <a:r>
              <a:rPr lang="en-US" dirty="0" smtClean="0"/>
              <a:t>Federal Institutions Representative</a:t>
            </a:r>
          </a:p>
          <a:p>
            <a:pPr lvl="2"/>
            <a:r>
              <a:rPr lang="en-US" dirty="0" smtClean="0"/>
              <a:t>Maryland State Department of Education</a:t>
            </a:r>
          </a:p>
          <a:p>
            <a:pPr lvl="2"/>
            <a:r>
              <a:rPr lang="en-US" dirty="0" smtClean="0"/>
              <a:t>Maryland Higher Education Commission</a:t>
            </a:r>
          </a:p>
          <a:p>
            <a:pPr lvl="2"/>
            <a:r>
              <a:rPr lang="en-US" dirty="0" smtClean="0"/>
              <a:t>Immediate Past Chair</a:t>
            </a:r>
          </a:p>
          <a:p>
            <a:pPr lvl="2"/>
            <a:r>
              <a:rPr lang="en-US" dirty="0" smtClean="0"/>
              <a:t>MEEC Executive Director (ex-officio)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Description of MEEC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Membership Fees</a:t>
            </a:r>
          </a:p>
          <a:p>
            <a:pPr lvl="1"/>
            <a:r>
              <a:rPr lang="en-US" dirty="0" smtClean="0"/>
              <a:t>Tier	Range of FTE	Price	# of Members</a:t>
            </a:r>
          </a:p>
          <a:p>
            <a:pPr lvl="2"/>
            <a:r>
              <a:rPr lang="en-US" dirty="0" smtClean="0"/>
              <a:t>1	1-100		$250	</a:t>
            </a:r>
            <a:r>
              <a:rPr lang="en-US" dirty="0" smtClean="0"/>
              <a:t>	79</a:t>
            </a:r>
            <a:endParaRPr lang="en-US" dirty="0" smtClean="0"/>
          </a:p>
          <a:p>
            <a:pPr lvl="2"/>
            <a:r>
              <a:rPr lang="en-US" dirty="0" smtClean="0"/>
              <a:t>2	101-500		$500	</a:t>
            </a:r>
            <a:r>
              <a:rPr lang="en-US" dirty="0" smtClean="0"/>
              <a:t>	59</a:t>
            </a:r>
            <a:endParaRPr lang="en-US" dirty="0" smtClean="0"/>
          </a:p>
          <a:p>
            <a:pPr lvl="2"/>
            <a:r>
              <a:rPr lang="en-US" dirty="0" smtClean="0"/>
              <a:t>3	501-1000		$1000	</a:t>
            </a:r>
            <a:r>
              <a:rPr lang="en-US" dirty="0" smtClean="0"/>
              <a:t>	17</a:t>
            </a:r>
            <a:endParaRPr lang="en-US" dirty="0" smtClean="0"/>
          </a:p>
          <a:p>
            <a:pPr lvl="2"/>
            <a:r>
              <a:rPr lang="en-US" dirty="0" smtClean="0"/>
              <a:t>4	1001-2500	$2000	</a:t>
            </a:r>
            <a:r>
              <a:rPr lang="en-US" dirty="0" smtClean="0"/>
              <a:t>	21</a:t>
            </a:r>
            <a:endParaRPr lang="en-US" dirty="0" smtClean="0"/>
          </a:p>
          <a:p>
            <a:pPr lvl="2"/>
            <a:r>
              <a:rPr lang="en-US" dirty="0" smtClean="0"/>
              <a:t>5	2501-50000	$3000	</a:t>
            </a:r>
            <a:r>
              <a:rPr lang="en-US" dirty="0" smtClean="0"/>
              <a:t>	 6</a:t>
            </a:r>
            <a:endParaRPr lang="en-US" dirty="0" smtClean="0"/>
          </a:p>
          <a:p>
            <a:pPr lvl="2"/>
            <a:r>
              <a:rPr lang="en-US" dirty="0" smtClean="0"/>
              <a:t>6	5001-10000	$3750	</a:t>
            </a:r>
            <a:r>
              <a:rPr lang="en-US" dirty="0" smtClean="0"/>
              <a:t>	 5</a:t>
            </a:r>
            <a:endParaRPr lang="en-US" dirty="0" smtClean="0"/>
          </a:p>
          <a:p>
            <a:pPr lvl="2"/>
            <a:r>
              <a:rPr lang="en-US" dirty="0" smtClean="0"/>
              <a:t>7	10000+		$4000	</a:t>
            </a:r>
            <a:r>
              <a:rPr lang="en-US" dirty="0" smtClean="0"/>
              <a:t>	 4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Description of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Membership</a:t>
            </a:r>
          </a:p>
          <a:p>
            <a:pPr lvl="2"/>
            <a:r>
              <a:rPr lang="en-US" dirty="0" smtClean="0"/>
              <a:t>190 paid members</a:t>
            </a:r>
          </a:p>
          <a:p>
            <a:pPr lvl="3"/>
            <a:r>
              <a:rPr lang="en-US" dirty="0" smtClean="0"/>
              <a:t>12 USM universities</a:t>
            </a:r>
          </a:p>
          <a:p>
            <a:pPr lvl="3"/>
            <a:r>
              <a:rPr lang="en-US" dirty="0" smtClean="0"/>
              <a:t>17 Private colleges and universities</a:t>
            </a:r>
          </a:p>
          <a:p>
            <a:pPr lvl="3"/>
            <a:r>
              <a:rPr lang="en-US" dirty="0" smtClean="0"/>
              <a:t>2 Public college and university</a:t>
            </a:r>
          </a:p>
          <a:p>
            <a:pPr lvl="3"/>
            <a:r>
              <a:rPr lang="en-US" dirty="0" smtClean="0"/>
              <a:t>16 community colleges</a:t>
            </a:r>
          </a:p>
          <a:p>
            <a:pPr lvl="3"/>
            <a:r>
              <a:rPr lang="en-US" dirty="0" smtClean="0"/>
              <a:t>23 public K-12 school systems</a:t>
            </a:r>
          </a:p>
          <a:p>
            <a:pPr lvl="3"/>
            <a:r>
              <a:rPr lang="en-US" dirty="0" smtClean="0"/>
              <a:t>101 private K-12 schools</a:t>
            </a:r>
          </a:p>
          <a:p>
            <a:pPr lvl="4"/>
            <a:r>
              <a:rPr lang="en-US" dirty="0" smtClean="0"/>
              <a:t>Catholic Archdiocese of Baltimore</a:t>
            </a:r>
          </a:p>
          <a:p>
            <a:pPr lvl="4"/>
            <a:r>
              <a:rPr lang="en-US" dirty="0" smtClean="0"/>
              <a:t>Catholic Archdiocese of Washington, DC</a:t>
            </a:r>
          </a:p>
          <a:p>
            <a:pPr lvl="3"/>
            <a:r>
              <a:rPr lang="en-US" dirty="0" smtClean="0"/>
              <a:t>11 public libraries</a:t>
            </a:r>
          </a:p>
          <a:p>
            <a:pPr lvl="3"/>
            <a:r>
              <a:rPr lang="en-US" dirty="0" smtClean="0"/>
              <a:t>6 </a:t>
            </a:r>
            <a:r>
              <a:rPr lang="en-US" dirty="0" smtClean="0"/>
              <a:t> Associations</a:t>
            </a:r>
            <a:endParaRPr lang="en-US" dirty="0" smtClean="0"/>
          </a:p>
          <a:p>
            <a:pPr lvl="3"/>
            <a:r>
              <a:rPr lang="en-US" dirty="0" smtClean="0"/>
              <a:t>2 </a:t>
            </a:r>
            <a:r>
              <a:rPr lang="en-US" dirty="0" smtClean="0"/>
              <a:t> Federal </a:t>
            </a:r>
            <a:r>
              <a:rPr lang="en-US" dirty="0" smtClean="0"/>
              <a:t>Institutions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Description of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Support Organization</a:t>
            </a:r>
          </a:p>
          <a:p>
            <a:pPr lvl="1"/>
            <a:r>
              <a:rPr lang="en-US" dirty="0" smtClean="0"/>
              <a:t>Executive Director</a:t>
            </a:r>
          </a:p>
          <a:p>
            <a:pPr lvl="1"/>
            <a:r>
              <a:rPr lang="en-US" dirty="0" smtClean="0"/>
              <a:t>Administrative Assistant (1/2 time)</a:t>
            </a:r>
          </a:p>
          <a:p>
            <a:pPr lvl="1"/>
            <a:r>
              <a:rPr lang="en-US" dirty="0" smtClean="0"/>
              <a:t>Both positions paid primarily by MEEC organization</a:t>
            </a:r>
          </a:p>
          <a:p>
            <a:pPr lvl="1"/>
            <a:r>
              <a:rPr lang="en-US" dirty="0" smtClean="0"/>
              <a:t>USM provides space, technology, financial, personnel and legal support</a:t>
            </a:r>
          </a:p>
          <a:p>
            <a:pPr lvl="1"/>
            <a:r>
              <a:rPr lang="en-US" dirty="0" smtClean="0"/>
              <a:t>Maryland Attorney General’s Office at USM provides all legal assistance</a:t>
            </a:r>
          </a:p>
          <a:p>
            <a:pPr lvl="1"/>
            <a:r>
              <a:rPr lang="en-US" dirty="0" smtClean="0"/>
              <a:t>A Procurement Officer from USM or CC leads every procurement</a:t>
            </a:r>
          </a:p>
          <a:p>
            <a:pPr lvl="1"/>
            <a:r>
              <a:rPr lang="en-US" dirty="0" smtClean="0"/>
              <a:t>Procurement Committees made up of member experts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499</TotalTime>
  <Words>794</Words>
  <Application>Microsoft Office PowerPoint</Application>
  <PresentationFormat>On-screen Show (4:3)</PresentationFormat>
  <Paragraphs>146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“Not Going It Alone:  Smart Statewide Consortium Procurement Practices”</vt:lpstr>
      <vt:lpstr>Agenda</vt:lpstr>
      <vt:lpstr>Statement of Purpose</vt:lpstr>
      <vt:lpstr>       Origin of MEEC Organization </vt:lpstr>
      <vt:lpstr>Description of MEEC</vt:lpstr>
      <vt:lpstr>Description of MEEC </vt:lpstr>
      <vt:lpstr>Description of MEEC</vt:lpstr>
      <vt:lpstr>Description of Organization</vt:lpstr>
      <vt:lpstr>Description of Organization</vt:lpstr>
      <vt:lpstr>Degree of Success</vt:lpstr>
      <vt:lpstr>Degree of Success</vt:lpstr>
      <vt:lpstr>Degree of Success</vt:lpstr>
      <vt:lpstr>Degree of Success</vt:lpstr>
      <vt:lpstr>Degree of Success</vt:lpstr>
      <vt:lpstr>Relevance to Other Institutions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“Not Going It Alone:  Smart Statewide Consortium Procurement Practices”</dc:title>
  <dc:creator>Joseph Rossmeier</dc:creator>
  <cp:lastModifiedBy>Tamara Petronka</cp:lastModifiedBy>
  <cp:revision>51</cp:revision>
  <dcterms:created xsi:type="dcterms:W3CDTF">2010-09-09T00:34:44Z</dcterms:created>
  <dcterms:modified xsi:type="dcterms:W3CDTF">2010-10-07T18:12:14Z</dcterms:modified>
</cp:coreProperties>
</file>