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theme/themeOverride5.xml" ContentType="application/vnd.openxmlformats-officedocument.themeOverride+xml"/>
  <Override PartName="/ppt/drawings/drawing2.xml" ContentType="application/vnd.openxmlformats-officedocument.drawingml.chartshape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heme/themeOverride3.xml" ContentType="application/vnd.openxmlformats-officedocument.themeOverride+xml"/>
  <Override PartName="/ppt/charts/chart17.xml" ContentType="application/vnd.openxmlformats-officedocument.drawingml.char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charts/chart13.xml" ContentType="application/vnd.openxmlformats-officedocument.drawingml.chart+xml"/>
  <Override PartName="/ppt/charts/chart15.xml" ContentType="application/vnd.openxmlformats-officedocument.drawingml.chart+xml"/>
  <Override PartName="/ppt/charts/chart24.xml" ContentType="application/vnd.openxmlformats-officedocument.drawingml.char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22.xml" ContentType="application/vnd.openxmlformats-officedocument.drawingml.chart+xml"/>
  <Override PartName="/ppt/commentAuthors.xml" ContentType="application/vnd.openxmlformats-officedocument.presentationml.commentAuthors+xml"/>
  <Override PartName="/ppt/charts/chart7.xml" ContentType="application/vnd.openxmlformats-officedocument.drawingml.chart+xml"/>
  <Override PartName="/ppt/charts/chart20.xml" ContentType="application/vnd.openxmlformats-officedocument.drawingml.chart+xml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drawings/drawing5.xml" ContentType="application/vnd.openxmlformats-officedocument.drawingml.chartshap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rawings/drawing3.xml" ContentType="application/vnd.openxmlformats-officedocument.drawingml.chartshapes+xml"/>
  <Override PartName="/ppt/notesSlides/notesSlide3.xml" ContentType="application/vnd.openxmlformats-officedocument.presentationml.notesSlide+xml"/>
  <Override PartName="/ppt/theme/themeOverride8.xml" ContentType="application/vnd.openxmlformats-officedocument.themeOverride+xml"/>
  <Override PartName="/ppt/theme/themeOverride11.xml" ContentType="application/vnd.openxmlformats-officedocument.themeOverr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theme/themeOverride6.xml" ContentType="application/vnd.openxmlformats-officedocument.themeOverride+xml"/>
  <Override PartName="/ppt/charts/chart18.xml" ContentType="application/vnd.openxmlformats-officedocument.drawingml.char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theme/themeOverride4.xml" ContentType="application/vnd.openxmlformats-officedocument.themeOverride+xml"/>
  <Override PartName="/ppt/charts/chart16.xml" ContentType="application/vnd.openxmlformats-officedocument.drawingml.chart+xml"/>
  <Override PartName="/ppt/charts/chart25.xml" ContentType="application/vnd.openxmlformats-officedocument.drawingml.char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ppt/charts/chart14.xml" ContentType="application/vnd.openxmlformats-officedocument.drawingml.chart+xml"/>
  <Override PartName="/ppt/charts/chart23.xml" ContentType="application/vnd.openxmlformats-officedocument.drawingml.char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charts/chart21.xml" ContentType="application/vnd.openxmlformats-officedocument.drawingml.chart+xml"/>
  <Override PartName="/ppt/slideLayouts/slideLayout10.xml" ContentType="application/vnd.openxmlformats-officedocument.presentationml.slideLayout+xml"/>
  <Default Extension="gif" ContentType="image/gif"/>
  <Override PartName="/ppt/charts/chart6.xml" ContentType="application/vnd.openxmlformats-officedocument.drawingml.chart+xml"/>
  <Override PartName="/ppt/comments/comment1.xml" ContentType="application/vnd.openxmlformats-officedocument.presentationml.comments+xml"/>
  <Override PartName="/ppt/charts/chart10.xml" ContentType="application/vnd.openxmlformats-officedocument.drawingml.chart+xml"/>
  <Override PartName="/ppt/charts/chart4.xml" ContentType="application/vnd.openxmlformats-officedocument.drawingml.chart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theme/themeOverride9.xml" ContentType="application/vnd.openxmlformats-officedocument.themeOverr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heme/themeOverride7.xml" ContentType="application/vnd.openxmlformats-officedocument.themeOverride+xml"/>
  <Override PartName="/ppt/drawings/drawing4.xml" ContentType="application/vnd.openxmlformats-officedocument.drawingml.chartshape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charts/chart19.xml" ContentType="application/vnd.openxmlformats-officedocument.drawingml.chart+xml"/>
  <Override PartName="/ppt/theme/themeOverride10.xml" ContentType="application/vnd.openxmlformats-officedocument.themeOverr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4"/>
  </p:notesMasterIdLst>
  <p:sldIdLst>
    <p:sldId id="258" r:id="rId2"/>
    <p:sldId id="307" r:id="rId3"/>
    <p:sldId id="260" r:id="rId4"/>
    <p:sldId id="294" r:id="rId5"/>
    <p:sldId id="317" r:id="rId6"/>
    <p:sldId id="318" r:id="rId7"/>
    <p:sldId id="319" r:id="rId8"/>
    <p:sldId id="320" r:id="rId9"/>
    <p:sldId id="304" r:id="rId10"/>
    <p:sldId id="301" r:id="rId11"/>
    <p:sldId id="270" r:id="rId12"/>
    <p:sldId id="272" r:id="rId13"/>
    <p:sldId id="286" r:id="rId14"/>
    <p:sldId id="273" r:id="rId15"/>
    <p:sldId id="275" r:id="rId16"/>
    <p:sldId id="311" r:id="rId17"/>
    <p:sldId id="296" r:id="rId18"/>
    <p:sldId id="321" r:id="rId19"/>
    <p:sldId id="297" r:id="rId20"/>
    <p:sldId id="322" r:id="rId21"/>
    <p:sldId id="323" r:id="rId22"/>
    <p:sldId id="289" r:id="rId23"/>
    <p:sldId id="274" r:id="rId24"/>
    <p:sldId id="278" r:id="rId25"/>
    <p:sldId id="280" r:id="rId26"/>
    <p:sldId id="283" r:id="rId27"/>
    <p:sldId id="302" r:id="rId28"/>
    <p:sldId id="281" r:id="rId29"/>
    <p:sldId id="284" r:id="rId30"/>
    <p:sldId id="292" r:id="rId31"/>
    <p:sldId id="291" r:id="rId32"/>
    <p:sldId id="303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smith" initials="SS" lastIdx="6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40000"/>
    <a:srgbClr val="111111"/>
    <a:srgbClr val="FF0066"/>
    <a:srgbClr val="F0A48C"/>
    <a:srgbClr val="7E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013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smith\Documents\Student%20Study\STUSTU10\Presentation\Presentation%20Figures.xlsm" TargetMode="Externa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smith\Documents\Student%20Study\STUSTU10\Presentation\Presentation%20Figures.xlsm" TargetMode="External"/><Relationship Id="rId1" Type="http://schemas.openxmlformats.org/officeDocument/2006/relationships/themeOverride" Target="../theme/themeOverride7.xm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smith\Documents\Student%20Study\STUSTU10\Presentation\Presentation%20Figures.xlsm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smith\Documents\Student%20Study\STUSTU10\Presentation\Presentation%20Figures.xlsm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smith\Documents\Student%20Study\STUSTU10\Presentation\Presentation%20Figures.xlsm" TargetMode="External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smith\Documents\Student%20Study\STUSTU10\Presentation\Presentation%20Figures.xlsm" TargetMode="External"/><Relationship Id="rId1" Type="http://schemas.openxmlformats.org/officeDocument/2006/relationships/themeOverride" Target="../theme/themeOverride8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4.xml"/><Relationship Id="rId2" Type="http://schemas.openxmlformats.org/officeDocument/2006/relationships/oleObject" Target="file:///C:\Users\ssmith\Documents\Student%20Study\STUSTU10\Presentation\Presentation%20Figures.xlsm" TargetMode="External"/><Relationship Id="rId1" Type="http://schemas.openxmlformats.org/officeDocument/2006/relationships/themeOverride" Target="../theme/themeOverride9.xm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smith\Documents\Student%20Study\STUSTU10\Presentation\Presentation%20Figures.xlsm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smith\Documents\Student%20Study\STUSTU10\Presentation\Presentation%20Figures.xlsm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smith\Documents\Student%20Study\STUSTU10\Presentation\Presentation%20Figures.xlsm" TargetMode="External"/></Relationships>
</file>

<file path=ppt/charts/_rels/chart1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oleObject" Target="file:///C:\Users\ssmith\Documents\Student%20Study\STUSTU10\Presentation\Presentation%20Figures.xlsm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smith\Documents\Student%20Study\STUSTU10\Presentation\Presentation%20Figures.xlsm" TargetMode="External"/><Relationship Id="rId1" Type="http://schemas.openxmlformats.org/officeDocument/2006/relationships/themeOverride" Target="../theme/themeOverride1.xm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smith\Documents\Student%20Study\STUSTU10\Presentation\Presentation%20Figures.xlsm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smith\Documents\Student%20Study\STUSTU10\Presentation\Presentation%20Figures.xlsm" TargetMode="External"/></Relationships>
</file>

<file path=ppt/charts/_rels/chart2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smith\Documents\Student%20Study\STUSTU10\Presentation\Presentation%20Figures.xlsm" TargetMode="External"/><Relationship Id="rId1" Type="http://schemas.openxmlformats.org/officeDocument/2006/relationships/themeOverride" Target="../theme/themeOverride10.xm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smith\Documents\Student%20Study\STUSTU10\Presentation\Presentation%20Figures.xlsm" TargetMode="External"/></Relationships>
</file>

<file path=ppt/charts/_rels/chart24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smith\Documents\Student%20Study\STUSTU10\Presentation\Presentation%20Figures.xlsm" TargetMode="External"/><Relationship Id="rId1" Type="http://schemas.openxmlformats.org/officeDocument/2006/relationships/themeOverride" Target="../theme/themeOverride11.xm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smith\Documents\Student%20Study\STUSTU10\Presentation\Presentation%20Figures.xlsm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smith\Documents\Student%20Study\STUSTU10\Presentation\Presentation%20Figures.xlsm" TargetMode="External"/><Relationship Id="rId1" Type="http://schemas.openxmlformats.org/officeDocument/2006/relationships/themeOverride" Target="../theme/themeOverride2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smith\Documents\Student%20Study\STUSTU10\Presentation\Presentation%20Figures.xlsm" TargetMode="External"/><Relationship Id="rId1" Type="http://schemas.openxmlformats.org/officeDocument/2006/relationships/themeOverride" Target="../theme/themeOverride3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file:///C:\Users\ssmith\Documents\Student%20Study\STUSTU10\Presentation\Presentation%20Figures.xlsm" TargetMode="External"/><Relationship Id="rId1" Type="http://schemas.openxmlformats.org/officeDocument/2006/relationships/themeOverride" Target="../theme/themeOverride4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openxmlformats.org/officeDocument/2006/relationships/oleObject" Target="file:///C:\Users\ssmith\Documents\Student%20Study\STUSTU10\Presentation\Presentation%20Figures.xlsm" TargetMode="External"/><Relationship Id="rId1" Type="http://schemas.openxmlformats.org/officeDocument/2006/relationships/themeOverride" Target="../theme/themeOverride5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3.xml"/><Relationship Id="rId2" Type="http://schemas.openxmlformats.org/officeDocument/2006/relationships/oleObject" Target="file:///C:\Users\ssmith\Documents\Student%20Study\STUSTU10\Presentation\Presentation%20Figures.xlsm" TargetMode="External"/><Relationship Id="rId1" Type="http://schemas.openxmlformats.org/officeDocument/2006/relationships/themeOverride" Target="../theme/themeOverride6.xm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smith\Documents\Student%20Study\STUSTU10\Presentation\Presentation%20Figures.xlsm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smith\Documents\Student%20Study\STUSTU10\Presentation\Presentation%20Figures.xlsm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0.13605267220854286"/>
          <c:y val="3.5497633578935268E-2"/>
          <c:w val="0.72188675718940765"/>
          <c:h val="0.91430156320821343"/>
        </c:manualLayout>
      </c:layout>
      <c:pieChart>
        <c:varyColors val="1"/>
        <c:ser>
          <c:idx val="0"/>
          <c:order val="0"/>
          <c:dPt>
            <c:idx val="0"/>
            <c:spPr>
              <a:solidFill>
                <a:schemeClr val="tx1">
                  <a:lumMod val="65000"/>
                  <a:lumOff val="35000"/>
                </a:schemeClr>
              </a:solidFill>
              <a:effectLst>
                <a:innerShdw blurRad="114300">
                  <a:prstClr val="black"/>
                </a:innerShdw>
              </a:effectLst>
            </c:spPr>
          </c:dPt>
          <c:dPt>
            <c:idx val="1"/>
            <c:explosion val="10"/>
            <c:spPr>
              <a:solidFill>
                <a:srgbClr val="C00000"/>
              </a:solidFill>
              <a:effectLst>
                <a:innerShdw blurRad="114300">
                  <a:prstClr val="black"/>
                </a:innerShdw>
              </a:effectLst>
            </c:spPr>
          </c:dPt>
          <c:dLbls>
            <c:dLbl>
              <c:idx val="0"/>
              <c:layout>
                <c:manualLayout>
                  <c:x val="-0.24371155424457389"/>
                  <c:y val="-0.30365003320368161"/>
                </c:manualLayout>
              </c:layout>
              <c:showVal val="1"/>
              <c:showCatName val="1"/>
              <c:separator>
</c:separator>
            </c:dLbl>
            <c:dLbl>
              <c:idx val="1"/>
              <c:layout>
                <c:manualLayout>
                  <c:x val="0.15285331000291641"/>
                  <c:y val="0.14440039185242787"/>
                </c:manualLayout>
              </c:layout>
              <c:showVal val="1"/>
              <c:showCatName val="1"/>
              <c:separator>
</c:separator>
            </c:dLbl>
            <c:showVal val="1"/>
            <c:showCatName val="1"/>
            <c:separator>
</c:separator>
            <c:showLeaderLines val="1"/>
          </c:dLbls>
          <c:cat>
            <c:strRef>
              <c:f>'T3-1ParticInstitutions'!$I$13:$I$14</c:f>
              <c:strCache>
                <c:ptCount val="2"/>
                <c:pt idx="0">
                  <c:v>4-year student</c:v>
                </c:pt>
                <c:pt idx="1">
                  <c:v>2-year student</c:v>
                </c:pt>
              </c:strCache>
            </c:strRef>
          </c:cat>
          <c:val>
            <c:numRef>
              <c:f>'T3-1ParticInstitutions'!$J$13:$J$14</c:f>
              <c:numCache>
                <c:formatCode>0%</c:formatCode>
                <c:ptCount val="2"/>
                <c:pt idx="0">
                  <c:v>0.87604676454594899</c:v>
                </c:pt>
                <c:pt idx="1">
                  <c:v>0.12395323545405112</c:v>
                </c:pt>
              </c:numCache>
            </c:numRef>
          </c:val>
        </c:ser>
        <c:dLbls>
          <c:showVal val="1"/>
        </c:dLbls>
        <c:firstSliceAng val="323"/>
      </c:pieChart>
    </c:plotArea>
    <c:plotVisOnly val="1"/>
  </c:chart>
  <c:spPr>
    <a:noFill/>
    <a:ln>
      <a:noFill/>
    </a:ln>
  </c:spPr>
  <c:txPr>
    <a:bodyPr/>
    <a:lstStyle/>
    <a:p>
      <a:pPr>
        <a:defRPr sz="2400" b="1">
          <a:solidFill>
            <a:schemeClr val="bg1"/>
          </a:solidFill>
          <a:latin typeface="Lucida Sans" pitchFamily="34" charset="0"/>
        </a:defRPr>
      </a:pPr>
      <a:endParaRPr lang="en-US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5754685269604501"/>
          <c:y val="0.10443205016039661"/>
          <c:w val="0.79730844499700659"/>
          <c:h val="0.62264133829923762"/>
        </c:manualLayout>
      </c:layout>
      <c:barChart>
        <c:barDir val="bar"/>
        <c:grouping val="stacked"/>
        <c:ser>
          <c:idx val="0"/>
          <c:order val="0"/>
          <c:tx>
            <c:strRef>
              <c:f>'F5-3SNSchange'!$E$6</c:f>
              <c:strCache>
                <c:ptCount val="1"/>
                <c:pt idx="0">
                  <c:v>Daily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c:spPr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Val val="1"/>
          </c:dLbls>
          <c:cat>
            <c:numRef>
              <c:f>'F5-3SNSchange'!$F$5:$G$5</c:f>
              <c:numCache>
                <c:formatCode>General</c:formatCode>
                <c:ptCount val="2"/>
                <c:pt idx="0">
                  <c:v>2010</c:v>
                </c:pt>
                <c:pt idx="1">
                  <c:v>2007</c:v>
                </c:pt>
              </c:numCache>
            </c:numRef>
          </c:cat>
          <c:val>
            <c:numRef>
              <c:f>'F5-3SNSchange'!$F$6:$G$6</c:f>
              <c:numCache>
                <c:formatCode>0%</c:formatCode>
                <c:ptCount val="2"/>
                <c:pt idx="0">
                  <c:v>0.59328822733423547</c:v>
                </c:pt>
                <c:pt idx="1">
                  <c:v>0.48733217843222182</c:v>
                </c:pt>
              </c:numCache>
            </c:numRef>
          </c:val>
        </c:ser>
        <c:ser>
          <c:idx val="1"/>
          <c:order val="1"/>
          <c:tx>
            <c:strRef>
              <c:f>'F5-3SNSchange'!$E$7</c:f>
              <c:strCache>
                <c:ptCount val="1"/>
                <c:pt idx="0">
                  <c:v>Weekly</c:v>
                </c:pt>
              </c:strCache>
            </c:strRef>
          </c:tx>
          <c:spPr>
            <a:solidFill>
              <a:sysClr val="windowText" lastClr="000000">
                <a:lumMod val="65000"/>
                <a:lumOff val="35000"/>
              </a:sysClr>
            </a:solidFill>
            <a:ln>
              <a:noFill/>
            </a:ln>
            <a:effectLst>
              <a:innerShdw blurRad="114300">
                <a:prstClr val="black"/>
              </a:innerShdw>
            </a:effectLst>
          </c:spPr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Val val="1"/>
          </c:dLbls>
          <c:cat>
            <c:numRef>
              <c:f>'F5-3SNSchange'!$F$5:$G$5</c:f>
              <c:numCache>
                <c:formatCode>General</c:formatCode>
                <c:ptCount val="2"/>
                <c:pt idx="0">
                  <c:v>2010</c:v>
                </c:pt>
                <c:pt idx="1">
                  <c:v>2007</c:v>
                </c:pt>
              </c:numCache>
            </c:numRef>
          </c:cat>
          <c:val>
            <c:numRef>
              <c:f>'F5-3SNSchange'!$F$7:$G$7</c:f>
              <c:numCache>
                <c:formatCode>0%</c:formatCode>
                <c:ptCount val="2"/>
                <c:pt idx="0">
                  <c:v>0.22354533152909406</c:v>
                </c:pt>
                <c:pt idx="1">
                  <c:v>0.26086328858091534</c:v>
                </c:pt>
              </c:numCache>
            </c:numRef>
          </c:val>
        </c:ser>
        <c:ser>
          <c:idx val="2"/>
          <c:order val="2"/>
          <c:tx>
            <c:strRef>
              <c:f>'F5-3SNSchange'!$E$8</c:f>
              <c:strCache>
                <c:ptCount val="1"/>
                <c:pt idx="0">
                  <c:v>Monthly to once a year</c:v>
                </c:pt>
              </c:strCache>
            </c:strRef>
          </c:tx>
          <c:spPr>
            <a:solidFill>
              <a:sysClr val="window" lastClr="FFFFFF">
                <a:lumMod val="75000"/>
              </a:sysClr>
            </a:solidFill>
            <a:effectLst>
              <a:innerShdw blurRad="114300">
                <a:prstClr val="black"/>
              </a:innerShdw>
            </a:effectLst>
          </c:spPr>
          <c:dLbls>
            <c:showVal val="1"/>
          </c:dLbls>
          <c:cat>
            <c:numRef>
              <c:f>'F5-3SNSchange'!$F$5:$G$5</c:f>
              <c:numCache>
                <c:formatCode>General</c:formatCode>
                <c:ptCount val="2"/>
                <c:pt idx="0">
                  <c:v>2010</c:v>
                </c:pt>
                <c:pt idx="1">
                  <c:v>2007</c:v>
                </c:pt>
              </c:numCache>
            </c:numRef>
          </c:cat>
          <c:val>
            <c:numRef>
              <c:f>'F5-3SNSchange'!$F$8:$G$8</c:f>
              <c:numCache>
                <c:formatCode>0%</c:formatCode>
                <c:ptCount val="2"/>
                <c:pt idx="0">
                  <c:v>8.6792963464140727E-2</c:v>
                </c:pt>
                <c:pt idx="1">
                  <c:v>6.734517106972715E-2</c:v>
                </c:pt>
              </c:numCache>
            </c:numRef>
          </c:val>
        </c:ser>
        <c:ser>
          <c:idx val="3"/>
          <c:order val="3"/>
          <c:tx>
            <c:strRef>
              <c:f>'F5-3SNSchange'!$E$9</c:f>
              <c:strCache>
                <c:ptCount val="1"/>
                <c:pt idx="0">
                  <c:v>Never</c:v>
                </c:pt>
              </c:strCache>
            </c:strRef>
          </c:tx>
          <c:spPr>
            <a:solidFill>
              <a:sysClr val="window" lastClr="FFFFFF">
                <a:lumMod val="95000"/>
              </a:sysClr>
            </a:solidFill>
            <a:effectLst>
              <a:innerShdw blurRad="114300">
                <a:prstClr val="black"/>
              </a:innerShdw>
            </a:effectLst>
          </c:spPr>
          <c:dLbls>
            <c:showVal val="1"/>
          </c:dLbls>
          <c:cat>
            <c:numRef>
              <c:f>'F5-3SNSchange'!$F$5:$G$5</c:f>
              <c:numCache>
                <c:formatCode>General</c:formatCode>
                <c:ptCount val="2"/>
                <c:pt idx="0">
                  <c:v>2010</c:v>
                </c:pt>
                <c:pt idx="1">
                  <c:v>2007</c:v>
                </c:pt>
              </c:numCache>
            </c:numRef>
          </c:cat>
          <c:val>
            <c:numRef>
              <c:f>'F5-3SNSchange'!$F$9:$G$9</c:f>
              <c:numCache>
                <c:formatCode>0%</c:formatCode>
                <c:ptCount val="2"/>
                <c:pt idx="0">
                  <c:v>9.6373477672530433E-2</c:v>
                </c:pt>
                <c:pt idx="1">
                  <c:v>0.18445936191713638</c:v>
                </c:pt>
              </c:numCache>
            </c:numRef>
          </c:val>
        </c:ser>
        <c:overlap val="100"/>
        <c:axId val="109410944"/>
        <c:axId val="109420928"/>
      </c:barChart>
      <c:catAx>
        <c:axId val="109410944"/>
        <c:scaling>
          <c:orientation val="minMax"/>
        </c:scaling>
        <c:axPos val="l"/>
        <c:numFmt formatCode="General" sourceLinked="1"/>
        <c:majorTickMark val="in"/>
        <c:tickLblPos val="nextTo"/>
        <c:txPr>
          <a:bodyPr/>
          <a:lstStyle/>
          <a:p>
            <a:pPr>
              <a:defRPr sz="2800"/>
            </a:pPr>
            <a:endParaRPr lang="en-US"/>
          </a:p>
        </c:txPr>
        <c:crossAx val="109420928"/>
        <c:crosses val="autoZero"/>
        <c:auto val="1"/>
        <c:lblAlgn val="ctr"/>
        <c:lblOffset val="100"/>
      </c:catAx>
      <c:valAx>
        <c:axId val="109420928"/>
        <c:scaling>
          <c:orientation val="minMax"/>
          <c:max val="1"/>
        </c:scaling>
        <c:delete val="1"/>
        <c:axPos val="b"/>
        <c:numFmt formatCode="0%" sourceLinked="0"/>
        <c:majorTickMark val="in"/>
        <c:tickLblPos val="none"/>
        <c:crossAx val="109410944"/>
        <c:crosses val="autoZero"/>
        <c:crossBetween val="between"/>
      </c:valAx>
      <c:spPr>
        <a:noFill/>
      </c:spPr>
    </c:plotArea>
    <c:legend>
      <c:legendPos val="b"/>
      <c:layout>
        <c:manualLayout>
          <c:xMode val="edge"/>
          <c:yMode val="edge"/>
          <c:x val="0.3064650964682048"/>
          <c:y val="0.69570002762812788"/>
          <c:w val="0.53175369526177663"/>
          <c:h val="0.27204171846940184"/>
        </c:manualLayout>
      </c:layout>
    </c:legend>
    <c:plotVisOnly val="1"/>
  </c:chart>
  <c:spPr>
    <a:noFill/>
    <a:ln>
      <a:noFill/>
    </a:ln>
    <a:effectLst/>
  </c:spPr>
  <c:txPr>
    <a:bodyPr/>
    <a:lstStyle/>
    <a:p>
      <a:pPr>
        <a:defRPr sz="2400" b="1" u="none" strike="noStrike" baseline="0"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Lucida Sans" pitchFamily="34" charset="0"/>
          <a:ea typeface="Arial Narrow"/>
          <a:cs typeface="Arial Narrow"/>
        </a:defRPr>
      </a:pPr>
      <a:endParaRPr lang="en-US"/>
    </a:p>
  </c:txPr>
  <c:externalData r:id="rId2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1.6666666666666701E-2"/>
          <c:y val="8.7500000000000008E-2"/>
          <c:w val="0.95795015386007865"/>
          <c:h val="0.73846013779527553"/>
        </c:manualLayout>
      </c:layout>
      <c:lineChart>
        <c:grouping val="standard"/>
        <c:ser>
          <c:idx val="0"/>
          <c:order val="0"/>
          <c:tx>
            <c:strRef>
              <c:f>'F4-1TechAdopt'!$I$3</c:f>
              <c:strCache>
                <c:ptCount val="1"/>
                <c:pt idx="0">
                  <c:v>2006</c:v>
                </c:pt>
              </c:strCache>
            </c:strRef>
          </c:tx>
          <c:spPr>
            <a:ln w="47625">
              <a:solidFill>
                <a:schemeClr val="tx1">
                  <a:lumMod val="65000"/>
                  <a:lumOff val="35000"/>
                </a:schemeClr>
              </a:solidFill>
            </a:ln>
          </c:spPr>
          <c:marker>
            <c:spPr>
              <a:solidFill>
                <a:schemeClr val="tx1">
                  <a:lumMod val="65000"/>
                  <a:lumOff val="35000"/>
                </a:schemeClr>
              </a:solidFill>
            </c:spPr>
          </c:marker>
          <c:dLbls>
            <c:dLbl>
              <c:idx val="4"/>
              <c:layout>
                <c:manualLayout>
                  <c:x val="-1.1393678160919561E-2"/>
                  <c:y val="-3.4114173228346491E-3"/>
                </c:manualLayout>
              </c:layout>
              <c:dLblPos val="r"/>
              <c:showVal val="1"/>
            </c:dLbl>
            <c:dLblPos val="t"/>
            <c:showVal val="1"/>
          </c:dLbls>
          <c:cat>
            <c:strRef>
              <c:f>'F4-1TechAdopt'!$H$4:$H$8</c:f>
              <c:strCache>
                <c:ptCount val="5"/>
                <c:pt idx="0">
                  <c:v>Innovator </c:v>
                </c:pt>
                <c:pt idx="1">
                  <c:v>Early
adopter </c:v>
                </c:pt>
                <c:pt idx="2">
                  <c:v>Mainstream
adopter </c:v>
                </c:pt>
                <c:pt idx="3">
                  <c:v>Late
adopter </c:v>
                </c:pt>
                <c:pt idx="4">
                  <c:v>Laggard </c:v>
                </c:pt>
              </c:strCache>
            </c:strRef>
          </c:cat>
          <c:val>
            <c:numRef>
              <c:f>'F4-1TechAdopt'!$I$4:$I$8</c:f>
              <c:numCache>
                <c:formatCode>0%</c:formatCode>
                <c:ptCount val="5"/>
                <c:pt idx="0">
                  <c:v>0.10099999999999998</c:v>
                </c:pt>
                <c:pt idx="1">
                  <c:v>0.26</c:v>
                </c:pt>
                <c:pt idx="2">
                  <c:v>0.49100000000000038</c:v>
                </c:pt>
                <c:pt idx="3">
                  <c:v>0.127</c:v>
                </c:pt>
                <c:pt idx="4">
                  <c:v>2.1000000000000012E-2</c:v>
                </c:pt>
              </c:numCache>
            </c:numRef>
          </c:val>
        </c:ser>
        <c:ser>
          <c:idx val="1"/>
          <c:order val="1"/>
          <c:tx>
            <c:strRef>
              <c:f>'F4-1TechAdopt'!$J$3</c:f>
              <c:strCache>
                <c:ptCount val="1"/>
                <c:pt idx="0">
                  <c:v>2010</c:v>
                </c:pt>
              </c:strCache>
            </c:strRef>
          </c:tx>
          <c:spPr>
            <a:ln w="47625">
              <a:solidFill>
                <a:srgbClr val="C00000"/>
              </a:solidFill>
            </a:ln>
          </c:spPr>
          <c:marker>
            <c:spPr>
              <a:solidFill>
                <a:srgbClr val="C00000"/>
              </a:solidFill>
            </c:spPr>
          </c:marker>
          <c:dLbls>
            <c:dLbl>
              <c:idx val="4"/>
              <c:layout>
                <c:manualLayout>
                  <c:x val="-1.8678160919540231E-2"/>
                  <c:y val="-3.5416666666666666E-2"/>
                </c:manualLayout>
              </c:layout>
              <c:showVal val="1"/>
            </c:dLbl>
            <c:showVal val="1"/>
          </c:dLbls>
          <c:cat>
            <c:strRef>
              <c:f>'F4-1TechAdopt'!$H$4:$H$8</c:f>
              <c:strCache>
                <c:ptCount val="5"/>
                <c:pt idx="0">
                  <c:v>Innovator </c:v>
                </c:pt>
                <c:pt idx="1">
                  <c:v>Early
adopter </c:v>
                </c:pt>
                <c:pt idx="2">
                  <c:v>Mainstream
adopter </c:v>
                </c:pt>
                <c:pt idx="3">
                  <c:v>Late
adopter </c:v>
                </c:pt>
                <c:pt idx="4">
                  <c:v>Laggard </c:v>
                </c:pt>
              </c:strCache>
            </c:strRef>
          </c:cat>
          <c:val>
            <c:numRef>
              <c:f>'F4-1TechAdopt'!$J$4:$J$8</c:f>
              <c:numCache>
                <c:formatCode>0%</c:formatCode>
                <c:ptCount val="5"/>
                <c:pt idx="0">
                  <c:v>0.10797901711761458</c:v>
                </c:pt>
                <c:pt idx="1">
                  <c:v>0.2466869133075649</c:v>
                </c:pt>
                <c:pt idx="2">
                  <c:v>0.49312534511319711</c:v>
                </c:pt>
                <c:pt idx="3">
                  <c:v>0.10270568746548892</c:v>
                </c:pt>
                <c:pt idx="4">
                  <c:v>4.9503036996134869E-2</c:v>
                </c:pt>
              </c:numCache>
            </c:numRef>
          </c:val>
        </c:ser>
        <c:dLbls>
          <c:showVal val="1"/>
        </c:dLbls>
        <c:marker val="1"/>
        <c:axId val="109445504"/>
        <c:axId val="109447040"/>
      </c:lineChart>
      <c:catAx>
        <c:axId val="109445504"/>
        <c:scaling>
          <c:orientation val="minMax"/>
        </c:scaling>
        <c:axPos val="b"/>
        <c:majorTickMark val="in"/>
        <c:tickLblPos val="nextTo"/>
        <c:crossAx val="109447040"/>
        <c:crosses val="autoZero"/>
        <c:auto val="1"/>
        <c:lblAlgn val="ctr"/>
        <c:lblOffset val="100"/>
      </c:catAx>
      <c:valAx>
        <c:axId val="109447040"/>
        <c:scaling>
          <c:orientation val="minMax"/>
        </c:scaling>
        <c:delete val="1"/>
        <c:axPos val="l"/>
        <c:numFmt formatCode="0%" sourceLinked="0"/>
        <c:majorTickMark val="in"/>
        <c:tickLblPos val="none"/>
        <c:crossAx val="109445504"/>
        <c:crosses val="autoZero"/>
        <c:crossBetween val="between"/>
      </c:valAx>
      <c:spPr>
        <a:noFill/>
      </c:spPr>
    </c:plotArea>
    <c:legend>
      <c:legendPos val="r"/>
      <c:layout>
        <c:manualLayout>
          <c:xMode val="edge"/>
          <c:yMode val="edge"/>
          <c:x val="0.79930819531179287"/>
          <c:y val="0.19863221784776924"/>
          <c:w val="0.16319181977252845"/>
          <c:h val="0.12828682822414167"/>
        </c:manualLayout>
      </c:layout>
      <c:overlay val="1"/>
      <c:txPr>
        <a:bodyPr/>
        <a:lstStyle/>
        <a:p>
          <a:pPr>
            <a:defRPr sz="2800"/>
          </a:pPr>
          <a:endParaRPr lang="en-US"/>
        </a:p>
      </c:txPr>
    </c:legend>
    <c:plotVisOnly val="1"/>
  </c:chart>
  <c:spPr>
    <a:noFill/>
    <a:effectLst/>
  </c:spPr>
  <c:txPr>
    <a:bodyPr/>
    <a:lstStyle/>
    <a:p>
      <a:pPr>
        <a:defRPr sz="2000" b="1" u="none" strike="noStrike" baseline="0"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Lucida Sans" pitchFamily="34" charset="0"/>
          <a:ea typeface="Arial Narrow"/>
          <a:cs typeface="Arial Narrow"/>
        </a:defRPr>
      </a:pPr>
      <a:endParaRPr lang="en-US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>
        <c:manualLayout>
          <c:layoutTarget val="inner"/>
          <c:xMode val="edge"/>
          <c:yMode val="edge"/>
          <c:x val="8.3549071552971754E-2"/>
          <c:y val="0.10380629414359922"/>
          <c:w val="0.81528564770525169"/>
          <c:h val="0.77854720607699779"/>
        </c:manualLayout>
      </c:layout>
      <c:lineChart>
        <c:grouping val="standard"/>
        <c:ser>
          <c:idx val="0"/>
          <c:order val="0"/>
          <c:tx>
            <c:strRef>
              <c:f>'F4-1TechAdopt'!$B$3</c:f>
              <c:strCache>
                <c:ptCount val="1"/>
                <c:pt idx="0">
                  <c:v>Males</c:v>
                </c:pt>
              </c:strCache>
            </c:strRef>
          </c:tx>
          <c:spPr>
            <a:ln w="47625">
              <a:solidFill>
                <a:srgbClr val="002060"/>
              </a:solidFill>
              <a:prstDash val="solid"/>
            </a:ln>
          </c:spPr>
          <c:marker>
            <c:symbol val="square"/>
            <c:size val="5"/>
            <c:spPr>
              <a:solidFill>
                <a:srgbClr val="002060"/>
              </a:solidFill>
              <a:ln>
                <a:noFill/>
                <a:prstDash val="solid"/>
              </a:ln>
            </c:spPr>
          </c:marker>
          <c:dLbls>
            <c:dLbl>
              <c:idx val="0"/>
              <c:layout>
                <c:manualLayout>
                  <c:x val="-4.2368338034698642E-3"/>
                  <c:y val="3.7937119643159461E-3"/>
                </c:manualLayout>
              </c:layout>
              <c:dLblPos val="r"/>
              <c:showVal val="1"/>
            </c:dLbl>
            <c:dLbl>
              <c:idx val="1"/>
              <c:layout>
                <c:manualLayout>
                  <c:x val="-4.8973590690544209E-2"/>
                  <c:y val="-1.7121373341845783E-2"/>
                </c:manualLayout>
              </c:layout>
              <c:dLblPos val="r"/>
              <c:showVal val="1"/>
            </c:dLbl>
            <c:dLbl>
              <c:idx val="3"/>
              <c:layout>
                <c:manualLayout>
                  <c:x val="-2.9498525073746309E-2"/>
                  <c:y val="3.3783783783783876E-2"/>
                </c:manualLayout>
              </c:layout>
              <c:showVal val="1"/>
            </c:dLbl>
            <c:dLbl>
              <c:idx val="4"/>
              <c:layout>
                <c:manualLayout>
                  <c:x val="-5.274406014328846E-3"/>
                  <c:y val="1.4258681323386032E-2"/>
                </c:manualLayout>
              </c:layout>
              <c:dLblPos val="r"/>
              <c:showVal val="1"/>
            </c:dLbl>
            <c:spPr>
              <a:noFill/>
              <a:ln w="25400">
                <a:noFill/>
              </a:ln>
            </c:spPr>
            <c:showVal val="1"/>
          </c:dLbls>
          <c:cat>
            <c:strRef>
              <c:f>'F4-1TechAdopt'!$A$4:$A$8</c:f>
              <c:strCache>
                <c:ptCount val="5"/>
                <c:pt idx="0">
                  <c:v>Innovator </c:v>
                </c:pt>
                <c:pt idx="1">
                  <c:v>Early
adopter </c:v>
                </c:pt>
                <c:pt idx="2">
                  <c:v>Mainstream
adopter </c:v>
                </c:pt>
                <c:pt idx="3">
                  <c:v>Late
adopter </c:v>
                </c:pt>
                <c:pt idx="4">
                  <c:v>Laggard </c:v>
                </c:pt>
              </c:strCache>
            </c:strRef>
          </c:cat>
          <c:val>
            <c:numRef>
              <c:f>'F4-1TechAdopt'!$B$4:$B$8</c:f>
              <c:numCache>
                <c:formatCode>0%</c:formatCode>
                <c:ptCount val="5"/>
                <c:pt idx="0">
                  <c:v>0.18653803667427649</c:v>
                </c:pt>
                <c:pt idx="1">
                  <c:v>0.33301421312320506</c:v>
                </c:pt>
                <c:pt idx="2">
                  <c:v>0.36549083143088601</c:v>
                </c:pt>
                <c:pt idx="3">
                  <c:v>7.6146991678326822E-2</c:v>
                </c:pt>
                <c:pt idx="4">
                  <c:v>3.880992709330585E-2</c:v>
                </c:pt>
              </c:numCache>
            </c:numRef>
          </c:val>
        </c:ser>
        <c:ser>
          <c:idx val="1"/>
          <c:order val="1"/>
          <c:tx>
            <c:strRef>
              <c:f>'F4-1TechAdopt'!$C$3</c:f>
              <c:strCache>
                <c:ptCount val="1"/>
                <c:pt idx="0">
                  <c:v>Females</c:v>
                </c:pt>
              </c:strCache>
            </c:strRef>
          </c:tx>
          <c:spPr>
            <a:ln w="47625">
              <a:solidFill>
                <a:srgbClr val="C00000"/>
              </a:solidFill>
              <a:prstDash val="solid"/>
            </a:ln>
          </c:spPr>
          <c:marker>
            <c:symbol val="square"/>
            <c:size val="5"/>
            <c:spPr>
              <a:solidFill>
                <a:srgbClr val="C00000"/>
              </a:solidFill>
              <a:ln>
                <a:noFill/>
                <a:prstDash val="solid"/>
              </a:ln>
            </c:spPr>
          </c:marker>
          <c:dLbls>
            <c:dLbl>
              <c:idx val="0"/>
              <c:layout>
                <c:manualLayout>
                  <c:x val="-4.2368338034698807E-3"/>
                  <c:y val="-2.6335227505205998E-2"/>
                </c:manualLayout>
              </c:layout>
              <c:dLblPos val="r"/>
              <c:showVal val="1"/>
            </c:dLbl>
            <c:dLbl>
              <c:idx val="1"/>
              <c:layout>
                <c:manualLayout>
                  <c:x val="-5.3782976830615392E-2"/>
                  <c:y val="-1.3939426454326324E-2"/>
                </c:manualLayout>
              </c:layout>
              <c:dLblPos val="r"/>
              <c:showVal val="1"/>
            </c:dLbl>
            <c:dLbl>
              <c:idx val="3"/>
              <c:layout>
                <c:manualLayout>
                  <c:x val="-3.7179755185469086E-3"/>
                  <c:y val="-3.60025182662978E-2"/>
                </c:manualLayout>
              </c:layout>
              <c:dLblPos val="r"/>
              <c:showVal val="1"/>
            </c:dLbl>
            <c:dLbl>
              <c:idx val="4"/>
              <c:layout>
                <c:manualLayout>
                  <c:x val="-1.4353544167513464E-2"/>
                  <c:y val="-2.6739822199640297E-2"/>
                </c:manualLayout>
              </c:layout>
              <c:dLblPos val="r"/>
              <c:showVal val="1"/>
            </c:dLbl>
            <c:spPr>
              <a:noFill/>
              <a:ln w="25400">
                <a:noFill/>
              </a:ln>
            </c:spPr>
            <c:showVal val="1"/>
          </c:dLbls>
          <c:cat>
            <c:strRef>
              <c:f>'F4-1TechAdopt'!$A$4:$A$8</c:f>
              <c:strCache>
                <c:ptCount val="5"/>
                <c:pt idx="0">
                  <c:v>Innovator </c:v>
                </c:pt>
                <c:pt idx="1">
                  <c:v>Early
adopter </c:v>
                </c:pt>
                <c:pt idx="2">
                  <c:v>Mainstream
adopter </c:v>
                </c:pt>
                <c:pt idx="3">
                  <c:v>Late
adopter </c:v>
                </c:pt>
                <c:pt idx="4">
                  <c:v>Laggard </c:v>
                </c:pt>
              </c:strCache>
            </c:strRef>
          </c:cat>
          <c:val>
            <c:numRef>
              <c:f>'F4-1TechAdopt'!$C$4:$C$8</c:f>
              <c:numCache>
                <c:formatCode>0%</c:formatCode>
                <c:ptCount val="5"/>
                <c:pt idx="0">
                  <c:v>6.0863036084978589E-2</c:v>
                </c:pt>
                <c:pt idx="1">
                  <c:v>0.19491188551742422</c:v>
                </c:pt>
                <c:pt idx="2">
                  <c:v>0.56967448434256451</c:v>
                </c:pt>
                <c:pt idx="3">
                  <c:v>0.11863433593922529</c:v>
                </c:pt>
                <c:pt idx="4">
                  <c:v>5.591625811580761E-2</c:v>
                </c:pt>
              </c:numCache>
            </c:numRef>
          </c:val>
        </c:ser>
        <c:ser>
          <c:idx val="2"/>
          <c:order val="2"/>
          <c:tx>
            <c:strRef>
              <c:f>'F4-1TechAdopt'!$D$3</c:f>
              <c:strCache>
                <c:ptCount val="1"/>
                <c:pt idx="0">
                  <c:v>All Students</c:v>
                </c:pt>
              </c:strCache>
            </c:strRef>
          </c:tx>
          <c:spPr>
            <a:ln w="47625">
              <a:solidFill>
                <a:schemeClr val="tx1"/>
              </a:solidFill>
              <a:prstDash val="solid"/>
            </a:ln>
          </c:spPr>
          <c:marker>
            <c:symbol val="square"/>
            <c:size val="5"/>
            <c:spPr>
              <a:solidFill>
                <a:schemeClr val="tx1"/>
              </a:solidFill>
              <a:ln>
                <a:noFill/>
                <a:prstDash val="solid"/>
              </a:ln>
            </c:spPr>
          </c:marker>
          <c:dLbls>
            <c:dLbl>
              <c:idx val="0"/>
              <c:layout>
                <c:manualLayout>
                  <c:x val="-1.0721932484315919E-2"/>
                  <c:y val="-1.9519737934288725E-2"/>
                </c:manualLayout>
              </c:layout>
              <c:dLblPos val="r"/>
              <c:showVal val="1"/>
            </c:dLbl>
            <c:dLbl>
              <c:idx val="1"/>
              <c:layout>
                <c:manualLayout>
                  <c:x val="-4.8669430701693266E-2"/>
                  <c:y val="-2.8030432006809967E-2"/>
                </c:manualLayout>
              </c:layout>
              <c:dLblPos val="r"/>
              <c:showVal val="1"/>
            </c:dLbl>
            <c:dLbl>
              <c:idx val="4"/>
              <c:layout>
                <c:manualLayout>
                  <c:x val="-8.6327069652078622E-5"/>
                  <c:y val="3.3836772082509759E-4"/>
                </c:manualLayout>
              </c:layout>
              <c:dLblPos val="r"/>
              <c:showVal val="1"/>
            </c:dLbl>
            <c:spPr>
              <a:noFill/>
              <a:ln w="25400">
                <a:noFill/>
              </a:ln>
            </c:spPr>
            <c:showVal val="1"/>
          </c:dLbls>
          <c:cat>
            <c:strRef>
              <c:f>'F4-1TechAdopt'!$A$4:$A$8</c:f>
              <c:strCache>
                <c:ptCount val="5"/>
                <c:pt idx="0">
                  <c:v>Innovator </c:v>
                </c:pt>
                <c:pt idx="1">
                  <c:v>Early
adopter </c:v>
                </c:pt>
                <c:pt idx="2">
                  <c:v>Mainstream
adopter </c:v>
                </c:pt>
                <c:pt idx="3">
                  <c:v>Late
adopter </c:v>
                </c:pt>
                <c:pt idx="4">
                  <c:v>Laggard </c:v>
                </c:pt>
              </c:strCache>
            </c:strRef>
          </c:cat>
          <c:val>
            <c:numRef>
              <c:f>'F4-1TechAdopt'!$D$4:$D$8</c:f>
              <c:numCache>
                <c:formatCode>0%</c:formatCode>
                <c:ptCount val="5"/>
                <c:pt idx="0">
                  <c:v>0.10797901711761458</c:v>
                </c:pt>
                <c:pt idx="1">
                  <c:v>0.2466869133075649</c:v>
                </c:pt>
                <c:pt idx="2">
                  <c:v>0.49312534511319711</c:v>
                </c:pt>
                <c:pt idx="3">
                  <c:v>0.10270568746548871</c:v>
                </c:pt>
                <c:pt idx="4">
                  <c:v>4.9503036996134744E-2</c:v>
                </c:pt>
              </c:numCache>
            </c:numRef>
          </c:val>
        </c:ser>
        <c:marker val="1"/>
        <c:axId val="109501824"/>
        <c:axId val="109507712"/>
      </c:lineChart>
      <c:catAx>
        <c:axId val="109501824"/>
        <c:scaling>
          <c:orientation val="minMax"/>
        </c:scaling>
        <c:axPos val="b"/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109507712"/>
        <c:crosses val="autoZero"/>
        <c:lblAlgn val="ctr"/>
        <c:lblOffset val="100"/>
        <c:tickLblSkip val="1"/>
        <c:tickMarkSkip val="1"/>
      </c:catAx>
      <c:valAx>
        <c:axId val="109507712"/>
        <c:scaling>
          <c:orientation val="minMax"/>
        </c:scaling>
        <c:axPos val="l"/>
        <c:numFmt formatCode="0%" sourceLinked="0"/>
        <c:majorTickMark val="cross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109501824"/>
        <c:crosses val="autoZero"/>
        <c:crossBetween val="between"/>
        <c:majorUnit val="0.1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70820093837827791"/>
          <c:y val="0.29931598921756403"/>
          <c:w val="0.24309999544854591"/>
          <c:h val="0.19038199616939774"/>
        </c:manualLayout>
      </c:layout>
      <c:spPr>
        <a:noFill/>
        <a:ln w="25400">
          <a:noFill/>
        </a:ln>
      </c:spPr>
    </c:legend>
    <c:plotVisOnly val="1"/>
    <c:dispBlanksAs val="gap"/>
  </c:chart>
  <c:spPr>
    <a:noFill/>
    <a:ln w="9525">
      <a:noFill/>
    </a:ln>
  </c:spPr>
  <c:txPr>
    <a:bodyPr/>
    <a:lstStyle/>
    <a:p>
      <a:pPr>
        <a:defRPr sz="2000" b="1" i="0" u="none" strike="noStrike" baseline="0">
          <a:solidFill>
            <a:srgbClr val="000000"/>
          </a:solidFill>
          <a:latin typeface="Lucida Sans" pitchFamily="34" charset="0"/>
          <a:ea typeface="Arial Narrow"/>
          <a:cs typeface="Arial Narrow"/>
        </a:defRPr>
      </a:pPr>
      <a:endParaRPr lang="en-US"/>
    </a:p>
  </c:tx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Median Weekly </a:t>
            </a:r>
            <a:r>
              <a:rPr lang="en-US" dirty="0"/>
              <a:t>Hours Online</a:t>
            </a:r>
          </a:p>
        </c:rich>
      </c:tx>
      <c:layout/>
      <c:overlay val="1"/>
    </c:title>
    <c:plotArea>
      <c:layout>
        <c:manualLayout>
          <c:layoutTarget val="inner"/>
          <c:xMode val="edge"/>
          <c:yMode val="edge"/>
          <c:x val="6.7590726159230285E-2"/>
          <c:y val="0.12758339298496779"/>
          <c:w val="0.9079648293963255"/>
          <c:h val="0.64525721525422863"/>
        </c:manualLayout>
      </c:layout>
      <c:barChart>
        <c:barDir val="col"/>
        <c:grouping val="clustered"/>
        <c:ser>
          <c:idx val="0"/>
          <c:order val="0"/>
          <c:spPr>
            <a:solidFill>
              <a:schemeClr val="tx1">
                <a:lumMod val="50000"/>
                <a:lumOff val="50000"/>
              </a:schemeClr>
            </a:solidFill>
            <a:effectLst>
              <a:innerShdw blurRad="114300">
                <a:prstClr val="black"/>
              </a:innerShdw>
            </a:effectLst>
          </c:spPr>
          <c:cat>
            <c:strRef>
              <c:f>'T4-3 TechAdoptHoursOnline'!$A$12:$A$16</c:f>
              <c:strCache>
                <c:ptCount val="5"/>
                <c:pt idx="0">
                  <c:v>Laggard</c:v>
                </c:pt>
                <c:pt idx="1">
                  <c:v>Late
Adopter</c:v>
                </c:pt>
                <c:pt idx="2">
                  <c:v>Mainstream
Adopter</c:v>
                </c:pt>
                <c:pt idx="3">
                  <c:v>Early
Adopter</c:v>
                </c:pt>
                <c:pt idx="4">
                  <c:v>Innovator</c:v>
                </c:pt>
              </c:strCache>
            </c:strRef>
          </c:cat>
          <c:val>
            <c:numRef>
              <c:f>'T4-3 TechAdoptHoursOnline'!$B$12:$B$16</c:f>
              <c:numCache>
                <c:formatCode>####.0</c:formatCode>
                <c:ptCount val="5"/>
                <c:pt idx="0">
                  <c:v>17.100148367952574</c:v>
                </c:pt>
                <c:pt idx="1">
                  <c:v>17.609772883688926</c:v>
                </c:pt>
                <c:pt idx="2">
                  <c:v>19.769748621356364</c:v>
                </c:pt>
                <c:pt idx="3">
                  <c:v>23.384989278055727</c:v>
                </c:pt>
                <c:pt idx="4">
                  <c:v>28.438259109311726</c:v>
                </c:pt>
              </c:numCache>
            </c:numRef>
          </c:val>
        </c:ser>
        <c:dLbls>
          <c:showVal val="1"/>
        </c:dLbls>
        <c:axId val="109160704"/>
        <c:axId val="109170688"/>
      </c:barChart>
      <c:catAx>
        <c:axId val="109160704"/>
        <c:scaling>
          <c:orientation val="minMax"/>
        </c:scaling>
        <c:axPos val="b"/>
        <c:tickLblPos val="nextTo"/>
        <c:crossAx val="109170688"/>
        <c:crosses val="autoZero"/>
        <c:auto val="1"/>
        <c:lblAlgn val="ctr"/>
        <c:lblOffset val="100"/>
      </c:catAx>
      <c:valAx>
        <c:axId val="109170688"/>
        <c:scaling>
          <c:orientation val="minMax"/>
        </c:scaling>
        <c:axPos val="l"/>
        <c:numFmt formatCode="General" sourceLinked="0"/>
        <c:tickLblPos val="nextTo"/>
        <c:crossAx val="109160704"/>
        <c:crosses val="autoZero"/>
        <c:crossBetween val="between"/>
      </c:valAx>
      <c:spPr>
        <a:noFill/>
        <a:ln>
          <a:noFill/>
        </a:ln>
      </c:spPr>
    </c:plotArea>
    <c:plotVisOnly val="1"/>
  </c:chart>
  <c:spPr>
    <a:noFill/>
    <a:ln>
      <a:noFill/>
    </a:ln>
  </c:spPr>
  <c:txPr>
    <a:bodyPr/>
    <a:lstStyle/>
    <a:p>
      <a:pPr>
        <a:defRPr sz="2000" b="1">
          <a:effectLst/>
          <a:latin typeface="Lucida Sans" pitchFamily="34" charset="0"/>
        </a:defRPr>
      </a:pPr>
      <a:endParaRPr lang="en-US"/>
    </a:p>
  </c:txPr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/>
              <a:t>Internet-capable Handheld Device Ownership</a:t>
            </a:r>
          </a:p>
        </c:rich>
      </c:tx>
      <c:layout>
        <c:manualLayout>
          <c:xMode val="edge"/>
          <c:yMode val="edge"/>
          <c:x val="0.12965205037443714"/>
          <c:y val="4.4776119402985079E-2"/>
        </c:manualLayout>
      </c:layout>
      <c:overlay val="1"/>
    </c:title>
    <c:plotArea>
      <c:layout>
        <c:manualLayout>
          <c:layoutTarget val="inner"/>
          <c:xMode val="edge"/>
          <c:yMode val="edge"/>
          <c:x val="0.29160721896942382"/>
          <c:y val="0.23185899357770698"/>
          <c:w val="0.67083099655278389"/>
          <c:h val="0.45395659497786667"/>
        </c:manualLayout>
      </c:layout>
      <c:barChart>
        <c:barDir val="bar"/>
        <c:grouping val="percentStacked"/>
        <c:ser>
          <c:idx val="0"/>
          <c:order val="0"/>
          <c:tx>
            <c:strRef>
              <c:f>'F4-8TechAdoptHandhldOwn'!$H$24</c:f>
              <c:strCache>
                <c:ptCount val="1"/>
                <c:pt idx="0">
                  <c:v>Innovator/early adopter</c:v>
                </c:pt>
              </c:strCache>
            </c:strRef>
          </c:tx>
          <c:spPr>
            <a:solidFill>
              <a:srgbClr val="C00000"/>
            </a:solidFill>
            <a:effectLst>
              <a:innerShdw blurRad="114300">
                <a:prstClr val="black"/>
              </a:innerShdw>
            </a:effectLst>
          </c:spPr>
          <c:dLbls>
            <c:showVal val="1"/>
          </c:dLbls>
          <c:cat>
            <c:strRef>
              <c:f>'F4-8TechAdoptHandhldOwn'!$G$25:$G$26</c:f>
              <c:strCache>
                <c:ptCount val="2"/>
                <c:pt idx="0">
                  <c:v>No, and don't plan to</c:v>
                </c:pt>
                <c:pt idx="1">
                  <c:v>Yes</c:v>
                </c:pt>
              </c:strCache>
            </c:strRef>
          </c:cat>
          <c:val>
            <c:numRef>
              <c:f>'F4-8TechAdoptHandhldOwn'!$H$25:$H$26</c:f>
              <c:numCache>
                <c:formatCode>0%</c:formatCode>
                <c:ptCount val="2"/>
                <c:pt idx="0">
                  <c:v>0.20172623658293745</c:v>
                </c:pt>
                <c:pt idx="1">
                  <c:v>0.41990851666303641</c:v>
                </c:pt>
              </c:numCache>
            </c:numRef>
          </c:val>
        </c:ser>
        <c:ser>
          <c:idx val="1"/>
          <c:order val="1"/>
          <c:tx>
            <c:strRef>
              <c:f>'F4-8TechAdoptHandhldOwn'!$I$24</c:f>
              <c:strCache>
                <c:ptCount val="1"/>
                <c:pt idx="0">
                  <c:v>Mainstream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effectLst>
              <a:innerShdw blurRad="114300">
                <a:prstClr val="black"/>
              </a:innerShdw>
            </a:effectLst>
          </c:spPr>
          <c:dLbls>
            <c:showVal val="1"/>
          </c:dLbls>
          <c:cat>
            <c:strRef>
              <c:f>'F4-8TechAdoptHandhldOwn'!$G$25:$G$26</c:f>
              <c:strCache>
                <c:ptCount val="2"/>
                <c:pt idx="0">
                  <c:v>No, and don't plan to</c:v>
                </c:pt>
                <c:pt idx="1">
                  <c:v>Yes</c:v>
                </c:pt>
              </c:strCache>
            </c:strRef>
          </c:cat>
          <c:val>
            <c:numRef>
              <c:f>'F4-8TechAdoptHandhldOwn'!$I$25:$I$26</c:f>
              <c:numCache>
                <c:formatCode>0%</c:formatCode>
                <c:ptCount val="2"/>
                <c:pt idx="0">
                  <c:v>0.53247759212127921</c:v>
                </c:pt>
                <c:pt idx="1">
                  <c:v>0.47436288390329029</c:v>
                </c:pt>
              </c:numCache>
            </c:numRef>
          </c:val>
        </c:ser>
        <c:ser>
          <c:idx val="2"/>
          <c:order val="2"/>
          <c:tx>
            <c:strRef>
              <c:f>'F4-8TechAdoptHandhldOwn'!$J$24</c:f>
              <c:strCache>
                <c:ptCount val="1"/>
                <c:pt idx="0">
                  <c:v>Late adopter/laggard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effectLst>
              <a:innerShdw blurRad="114300">
                <a:prstClr val="black"/>
              </a:innerShdw>
            </a:effectLst>
          </c:spPr>
          <c:dLbls>
            <c:showVal val="1"/>
          </c:dLbls>
          <c:cat>
            <c:strRef>
              <c:f>'F4-8TechAdoptHandhldOwn'!$G$25:$G$26</c:f>
              <c:strCache>
                <c:ptCount val="2"/>
                <c:pt idx="0">
                  <c:v>No, and don't plan to</c:v>
                </c:pt>
                <c:pt idx="1">
                  <c:v>Yes</c:v>
                </c:pt>
              </c:strCache>
            </c:strRef>
          </c:cat>
          <c:val>
            <c:numRef>
              <c:f>'F4-8TechAdoptHandhldOwn'!$J$25:$J$26</c:f>
              <c:numCache>
                <c:formatCode>0%</c:formatCode>
                <c:ptCount val="2"/>
                <c:pt idx="0">
                  <c:v>0.26579617129578398</c:v>
                </c:pt>
                <c:pt idx="1">
                  <c:v>0.10572859943367471</c:v>
                </c:pt>
              </c:numCache>
            </c:numRef>
          </c:val>
        </c:ser>
        <c:overlap val="100"/>
        <c:axId val="109552000"/>
        <c:axId val="109553536"/>
      </c:barChart>
      <c:catAx>
        <c:axId val="109552000"/>
        <c:scaling>
          <c:orientation val="minMax"/>
        </c:scaling>
        <c:axPos val="l"/>
        <c:majorTickMark val="in"/>
        <c:tickLblPos val="nextTo"/>
        <c:crossAx val="109553536"/>
        <c:crosses val="autoZero"/>
        <c:auto val="1"/>
        <c:lblAlgn val="ctr"/>
        <c:lblOffset val="100"/>
      </c:catAx>
      <c:valAx>
        <c:axId val="109553536"/>
        <c:scaling>
          <c:orientation val="minMax"/>
        </c:scaling>
        <c:delete val="1"/>
        <c:axPos val="b"/>
        <c:numFmt formatCode="0%" sourceLinked="0"/>
        <c:majorTickMark val="in"/>
        <c:tickLblPos val="none"/>
        <c:crossAx val="109552000"/>
        <c:crosses val="autoZero"/>
        <c:crossBetween val="between"/>
      </c:valAx>
      <c:spPr>
        <a:noFill/>
      </c:spPr>
    </c:plotArea>
    <c:legend>
      <c:legendPos val="b"/>
      <c:layout>
        <c:manualLayout>
          <c:xMode val="edge"/>
          <c:yMode val="edge"/>
          <c:x val="0.35600651481064877"/>
          <c:y val="0.73326027343596978"/>
          <c:w val="0.50513927694522054"/>
          <c:h val="0.26581736984369497"/>
        </c:manualLayout>
      </c:layout>
    </c:legend>
    <c:plotVisOnly val="1"/>
  </c:chart>
  <c:spPr>
    <a:noFill/>
    <a:effectLst/>
  </c:spPr>
  <c:txPr>
    <a:bodyPr/>
    <a:lstStyle/>
    <a:p>
      <a:pPr>
        <a:defRPr sz="2400" b="1" u="none" strike="noStrike" baseline="0">
          <a:effectLst/>
          <a:latin typeface="Lucida Sans" pitchFamily="34" charset="0"/>
          <a:ea typeface="Arial Narrow"/>
          <a:cs typeface="Arial Narrow"/>
        </a:defRPr>
      </a:pPr>
      <a:endParaRPr lang="en-US"/>
    </a:p>
  </c:txPr>
  <c:externalData r:id="rId2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33773326771653545"/>
          <c:y val="0.30778992264124883"/>
          <c:w val="0.66226676210928181"/>
          <c:h val="0.69221007735875129"/>
        </c:manualLayout>
      </c:layout>
      <c:barChart>
        <c:barDir val="bar"/>
        <c:grouping val="clustered"/>
        <c:ser>
          <c:idx val="0"/>
          <c:order val="0"/>
          <c:tx>
            <c:strRef>
              <c:f>'F5-7TechAdoptSkills'!$B$3</c:f>
              <c:strCache>
                <c:ptCount val="1"/>
                <c:pt idx="0">
                  <c:v>Late Adopter/laggard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  <a:ln w="12700">
              <a:noFill/>
              <a:prstDash val="solid"/>
            </a:ln>
            <a:effectLst>
              <a:innerShdw blurRad="114300">
                <a:prstClr val="black"/>
              </a:innerShdw>
            </a:effectLst>
          </c:spPr>
          <c:dLbls>
            <c:spPr>
              <a:noFill/>
              <a:ln w="25400">
                <a:noFill/>
              </a:ln>
            </c:spPr>
            <c:showVal val="1"/>
          </c:dLbls>
          <c:cat>
            <c:strRef>
              <c:f>'F5-7TechAdoptSkills'!$A$4:$A$7</c:f>
              <c:strCache>
                <c:ptCount val="4"/>
                <c:pt idx="0">
                  <c:v>Course or learning management system</c:v>
                </c:pt>
                <c:pt idx="1">
                  <c:v>Using the college/university library website</c:v>
                </c:pt>
                <c:pt idx="2">
                  <c:v>Spreadsheets</c:v>
                </c:pt>
                <c:pt idx="3">
                  <c:v>Presentation software</c:v>
                </c:pt>
              </c:strCache>
            </c:strRef>
          </c:cat>
          <c:val>
            <c:numRef>
              <c:f>'F5-7TechAdoptSkills'!$B$4:$B$7</c:f>
              <c:numCache>
                <c:formatCode>0.0%</c:formatCode>
                <c:ptCount val="4"/>
                <c:pt idx="0">
                  <c:v>0.2316969953449006</c:v>
                </c:pt>
                <c:pt idx="1">
                  <c:v>0.32535046728971978</c:v>
                </c:pt>
                <c:pt idx="2">
                  <c:v>0.24529667149059334</c:v>
                </c:pt>
                <c:pt idx="3">
                  <c:v>0.36847643097643101</c:v>
                </c:pt>
              </c:numCache>
            </c:numRef>
          </c:val>
        </c:ser>
        <c:ser>
          <c:idx val="1"/>
          <c:order val="1"/>
          <c:tx>
            <c:strRef>
              <c:f>'F5-7TechAdoptSkills'!$C$3</c:f>
              <c:strCache>
                <c:ptCount val="1"/>
                <c:pt idx="0">
                  <c:v>Mainstream adopter</c:v>
                </c:pt>
              </c:strCache>
            </c:strRef>
          </c:tx>
          <c:spPr>
            <a:solidFill>
              <a:schemeClr val="tx1">
                <a:lumMod val="50000"/>
                <a:lumOff val="50000"/>
              </a:schemeClr>
            </a:solidFill>
            <a:ln w="12700">
              <a:noFill/>
              <a:prstDash val="solid"/>
            </a:ln>
            <a:effectLst>
              <a:innerShdw blurRad="114300">
                <a:prstClr val="black"/>
              </a:innerShdw>
            </a:effectLst>
          </c:spPr>
          <c:dLbls>
            <c:spPr>
              <a:noFill/>
              <a:ln w="25400">
                <a:noFill/>
              </a:ln>
            </c:spPr>
            <c:showVal val="1"/>
          </c:dLbls>
          <c:cat>
            <c:strRef>
              <c:f>'F5-7TechAdoptSkills'!$A$4:$A$7</c:f>
              <c:strCache>
                <c:ptCount val="4"/>
                <c:pt idx="0">
                  <c:v>Course or learning management system</c:v>
                </c:pt>
                <c:pt idx="1">
                  <c:v>Using the college/university library website</c:v>
                </c:pt>
                <c:pt idx="2">
                  <c:v>Spreadsheets</c:v>
                </c:pt>
                <c:pt idx="3">
                  <c:v>Presentation software</c:v>
                </c:pt>
              </c:strCache>
            </c:strRef>
          </c:cat>
          <c:val>
            <c:numRef>
              <c:f>'F5-7TechAdoptSkills'!$C$4:$C$7</c:f>
              <c:numCache>
                <c:formatCode>0.0%</c:formatCode>
                <c:ptCount val="4"/>
                <c:pt idx="0">
                  <c:v>0.34163328197226511</c:v>
                </c:pt>
                <c:pt idx="1">
                  <c:v>0.40753304480056135</c:v>
                </c:pt>
                <c:pt idx="2">
                  <c:v>0.34028362364825487</c:v>
                </c:pt>
                <c:pt idx="3">
                  <c:v>0.52410104011887093</c:v>
                </c:pt>
              </c:numCache>
            </c:numRef>
          </c:val>
        </c:ser>
        <c:ser>
          <c:idx val="2"/>
          <c:order val="2"/>
          <c:tx>
            <c:strRef>
              <c:f>'F5-7TechAdoptSkills'!$D$3</c:f>
              <c:strCache>
                <c:ptCount val="1"/>
                <c:pt idx="0">
                  <c:v>Innovator/early adopter</c:v>
                </c:pt>
              </c:strCache>
            </c:strRef>
          </c:tx>
          <c:spPr>
            <a:solidFill>
              <a:srgbClr val="C00000"/>
            </a:solidFill>
            <a:ln w="12700">
              <a:noFill/>
              <a:prstDash val="solid"/>
            </a:ln>
            <a:effectLst>
              <a:innerShdw blurRad="114300">
                <a:prstClr val="black"/>
              </a:innerShdw>
            </a:effectLst>
          </c:spPr>
          <c:dLbls>
            <c:spPr>
              <a:noFill/>
              <a:ln w="25400">
                <a:noFill/>
              </a:ln>
            </c:spPr>
            <c:showVal val="1"/>
          </c:dLbls>
          <c:cat>
            <c:strRef>
              <c:f>'F5-7TechAdoptSkills'!$A$4:$A$7</c:f>
              <c:strCache>
                <c:ptCount val="4"/>
                <c:pt idx="0">
                  <c:v>Course or learning management system</c:v>
                </c:pt>
                <c:pt idx="1">
                  <c:v>Using the college/university library website</c:v>
                </c:pt>
                <c:pt idx="2">
                  <c:v>Spreadsheets</c:v>
                </c:pt>
                <c:pt idx="3">
                  <c:v>Presentation software</c:v>
                </c:pt>
              </c:strCache>
            </c:strRef>
          </c:cat>
          <c:val>
            <c:numRef>
              <c:f>'F5-7TechAdoptSkills'!$D$4:$D$7</c:f>
              <c:numCache>
                <c:formatCode>0.0%</c:formatCode>
                <c:ptCount val="4"/>
                <c:pt idx="0">
                  <c:v>0.51158432708688251</c:v>
                </c:pt>
                <c:pt idx="1">
                  <c:v>0.54207066557107653</c:v>
                </c:pt>
                <c:pt idx="2">
                  <c:v>0.57092774690038484</c:v>
                </c:pt>
                <c:pt idx="3">
                  <c:v>0.70004073319755611</c:v>
                </c:pt>
              </c:numCache>
            </c:numRef>
          </c:val>
        </c:ser>
        <c:dLbls>
          <c:showVal val="1"/>
        </c:dLbls>
        <c:axId val="110761472"/>
        <c:axId val="110763008"/>
      </c:barChart>
      <c:catAx>
        <c:axId val="110761472"/>
        <c:scaling>
          <c:orientation val="minMax"/>
        </c:scaling>
        <c:axPos val="l"/>
        <c:numFmt formatCode="General" sourceLinked="1"/>
        <c:majorTickMark val="in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110763008"/>
        <c:crosses val="autoZero"/>
        <c:auto val="1"/>
        <c:lblAlgn val="ctr"/>
        <c:lblOffset val="40"/>
        <c:tickLblSkip val="1"/>
        <c:tickMarkSkip val="1"/>
      </c:catAx>
      <c:valAx>
        <c:axId val="110763008"/>
        <c:scaling>
          <c:orientation val="minMax"/>
        </c:scaling>
        <c:delete val="1"/>
        <c:axPos val="b"/>
        <c:numFmt formatCode="0%" sourceLinked="0"/>
        <c:majorTickMark val="in"/>
        <c:tickLblPos val="none"/>
        <c:crossAx val="110761472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4895183727034122"/>
          <c:y val="0.15711147948611692"/>
          <c:w val="0.45504485802910993"/>
          <c:h val="0.15645945572592987"/>
        </c:manualLayout>
      </c:layout>
      <c:spPr>
        <a:noFill/>
        <a:ln w="25400">
          <a:noFill/>
        </a:ln>
      </c:spPr>
    </c:legend>
    <c:plotVisOnly val="1"/>
    <c:dispBlanksAs val="gap"/>
  </c:chart>
  <c:spPr>
    <a:noFill/>
    <a:ln w="9525">
      <a:noFill/>
    </a:ln>
  </c:spPr>
  <c:txPr>
    <a:bodyPr/>
    <a:lstStyle/>
    <a:p>
      <a:pPr>
        <a:defRPr sz="1800" b="1" i="0" u="none" strike="noStrike" baseline="0">
          <a:solidFill>
            <a:srgbClr val="000000"/>
          </a:solidFill>
          <a:effectLst/>
          <a:latin typeface="Lucida Sans" pitchFamily="34" charset="0"/>
          <a:ea typeface="Arial Narrow"/>
          <a:cs typeface="Arial Narrow"/>
        </a:defRPr>
      </a:pPr>
      <a:endParaRPr lang="en-US"/>
    </a:p>
  </c:txPr>
  <c:externalData r:id="rId2"/>
  <c:userShapes r:id="rId3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1.6975308641975318E-2"/>
          <c:y val="0.1388888888888889"/>
          <c:w val="0.96604938271604934"/>
          <c:h val="0.55582185039370169"/>
        </c:manualLayout>
      </c:layout>
      <c:barChart>
        <c:barDir val="col"/>
        <c:grouping val="clustered"/>
        <c:ser>
          <c:idx val="0"/>
          <c:order val="0"/>
          <c:tx>
            <c:strRef>
              <c:f>'F4-2 PrepForCollege'!$A$44</c:f>
              <c:strCache>
                <c:ptCount val="1"/>
                <c:pt idx="0">
                  <c:v>Agree or strongly agree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effectLst>
              <a:innerShdw blurRad="114300">
                <a:prstClr val="black"/>
              </a:innerShdw>
            </a:effectLst>
          </c:spPr>
          <c:dPt>
            <c:idx val="5"/>
            <c:spPr>
              <a:solidFill>
                <a:srgbClr val="C00000"/>
              </a:solidFill>
              <a:effectLst>
                <a:innerShdw blurRad="114300">
                  <a:prstClr val="black"/>
                </a:innerShdw>
              </a:effectLst>
            </c:spPr>
          </c:dPt>
          <c:dLbls>
            <c:showVal val="1"/>
          </c:dLbls>
          <c:cat>
            <c:strRef>
              <c:f>'F4-2 PrepForCollege'!$B$43:$G$43</c:f>
              <c:strCache>
                <c:ptCount val="6"/>
                <c:pt idx="0">
                  <c:v>Innovator</c:v>
                </c:pt>
                <c:pt idx="1">
                  <c:v>Early
adopter</c:v>
                </c:pt>
                <c:pt idx="2">
                  <c:v>Mainstream
adopter</c:v>
                </c:pt>
                <c:pt idx="3">
                  <c:v>Late
adopter  </c:v>
                </c:pt>
                <c:pt idx="4">
                  <c:v>Laggard</c:v>
                </c:pt>
                <c:pt idx="5">
                  <c:v>All
Students</c:v>
                </c:pt>
              </c:strCache>
            </c:strRef>
          </c:cat>
          <c:val>
            <c:numRef>
              <c:f>'F4-2 PrepForCollege'!$B$44:$G$44</c:f>
              <c:numCache>
                <c:formatCode>0%</c:formatCode>
                <c:ptCount val="6"/>
                <c:pt idx="0">
                  <c:v>0.74131767109295166</c:v>
                </c:pt>
                <c:pt idx="1">
                  <c:v>0.62840858292355861</c:v>
                </c:pt>
                <c:pt idx="2">
                  <c:v>0.4408379888268158</c:v>
                </c:pt>
                <c:pt idx="3">
                  <c:v>0.28797638217928118</c:v>
                </c:pt>
                <c:pt idx="4">
                  <c:v>0.27212020033389001</c:v>
                </c:pt>
                <c:pt idx="5">
                  <c:v>0.4951419004226823</c:v>
                </c:pt>
              </c:numCache>
            </c:numRef>
          </c:val>
        </c:ser>
        <c:axId val="110745472"/>
        <c:axId val="110747008"/>
      </c:barChart>
      <c:catAx>
        <c:axId val="110745472"/>
        <c:scaling>
          <c:orientation val="minMax"/>
        </c:scaling>
        <c:axPos val="b"/>
        <c:majorTickMark val="in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110747008"/>
        <c:crosses val="autoZero"/>
        <c:auto val="1"/>
        <c:lblAlgn val="ctr"/>
        <c:lblOffset val="100"/>
      </c:catAx>
      <c:valAx>
        <c:axId val="110747008"/>
        <c:scaling>
          <c:orientation val="minMax"/>
        </c:scaling>
        <c:delete val="1"/>
        <c:axPos val="l"/>
        <c:numFmt formatCode="0%" sourceLinked="0"/>
        <c:majorTickMark val="in"/>
        <c:tickLblPos val="none"/>
        <c:crossAx val="110745472"/>
        <c:crosses val="autoZero"/>
        <c:crossBetween val="between"/>
      </c:valAx>
      <c:spPr>
        <a:noFill/>
      </c:spPr>
    </c:plotArea>
    <c:plotVisOnly val="1"/>
  </c:chart>
  <c:spPr>
    <a:noFill/>
    <a:effectLst/>
  </c:spPr>
  <c:txPr>
    <a:bodyPr/>
    <a:lstStyle/>
    <a:p>
      <a:pPr>
        <a:defRPr sz="2800" b="1" u="none" strike="noStrike" baseline="0">
          <a:latin typeface="Lucida Sans" pitchFamily="34" charset="0"/>
          <a:ea typeface="Arial Narrow"/>
          <a:cs typeface="Arial Narrow"/>
        </a:defRPr>
      </a:pPr>
      <a:endParaRPr lang="en-US"/>
    </a:p>
  </c:txPr>
  <c:externalData r:id="rId1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0.42625194420141921"/>
          <c:y val="4.8897637795275624E-2"/>
          <c:w val="0.57374805579858135"/>
          <c:h val="0.92194173919049716"/>
        </c:manualLayout>
      </c:layout>
      <c:barChart>
        <c:barDir val="bar"/>
        <c:grouping val="clustered"/>
        <c:ser>
          <c:idx val="0"/>
          <c:order val="0"/>
          <c:spPr>
            <a:solidFill>
              <a:schemeClr val="tx1">
                <a:lumMod val="65000"/>
                <a:lumOff val="35000"/>
              </a:schemeClr>
            </a:solidFill>
            <a:effectLst>
              <a:innerShdw blurRad="114300">
                <a:prstClr val="black"/>
              </a:innerShdw>
            </a:effectLst>
          </c:spPr>
          <c:dLbls>
            <c:numFmt formatCode="0%" sourceLinked="0"/>
            <c:showVal val="1"/>
          </c:dLbls>
          <c:cat>
            <c:strRef>
              <c:f>'T6-1CoreQTR'!$H$12:$H$19</c:f>
              <c:strCache>
                <c:ptCount val="8"/>
                <c:pt idx="0">
                  <c:v>Instant messaging</c:v>
                </c:pt>
                <c:pt idx="1">
                  <c:v>Clickers/SRS</c:v>
                </c:pt>
                <c:pt idx="2">
                  <c:v>Lecture
podcasts/videos</c:v>
                </c:pt>
                <c:pt idx="3">
                  <c:v>E-books/E-texts</c:v>
                </c:pt>
                <c:pt idx="4">
                  <c:v>Spreadsheets</c:v>
                </c:pt>
                <c:pt idx="5">
                  <c:v>CMS/LMS</c:v>
                </c:pt>
                <c:pt idx="6">
                  <c:v>Presentation</c:v>
                </c:pt>
                <c:pt idx="7">
                  <c:v>Library website</c:v>
                </c:pt>
              </c:strCache>
            </c:strRef>
          </c:cat>
          <c:val>
            <c:numRef>
              <c:f>'T6-1CoreQTR'!$I$12:$I$19</c:f>
              <c:numCache>
                <c:formatCode>0%</c:formatCode>
                <c:ptCount val="8"/>
                <c:pt idx="0">
                  <c:v>0.16184032476319354</c:v>
                </c:pt>
                <c:pt idx="1">
                  <c:v>0.1710960757780785</c:v>
                </c:pt>
                <c:pt idx="2">
                  <c:v>0.18094722598105598</c:v>
                </c:pt>
                <c:pt idx="3">
                  <c:v>0.24221921515561626</c:v>
                </c:pt>
                <c:pt idx="4">
                  <c:v>0.44879566982408681</c:v>
                </c:pt>
                <c:pt idx="5">
                  <c:v>0.66485540059168458</c:v>
                </c:pt>
                <c:pt idx="6">
                  <c:v>0.66806495263870513</c:v>
                </c:pt>
                <c:pt idx="7">
                  <c:v>0.6972124492557491</c:v>
                </c:pt>
              </c:numCache>
            </c:numRef>
          </c:val>
        </c:ser>
        <c:gapWidth val="68"/>
        <c:axId val="110806528"/>
        <c:axId val="110808064"/>
      </c:barChart>
      <c:catAx>
        <c:axId val="110806528"/>
        <c:scaling>
          <c:orientation val="minMax"/>
        </c:scaling>
        <c:axPos val="l"/>
        <c:majorTickMark val="in"/>
        <c:tickLblPos val="nextTo"/>
        <c:crossAx val="110808064"/>
        <c:crosses val="autoZero"/>
        <c:auto val="1"/>
        <c:lblAlgn val="ctr"/>
        <c:lblOffset val="100"/>
      </c:catAx>
      <c:valAx>
        <c:axId val="110808064"/>
        <c:scaling>
          <c:orientation val="minMax"/>
        </c:scaling>
        <c:delete val="1"/>
        <c:axPos val="b"/>
        <c:numFmt formatCode="0%" sourceLinked="0"/>
        <c:majorTickMark val="in"/>
        <c:tickLblPos val="none"/>
        <c:crossAx val="110806528"/>
        <c:crosses val="autoZero"/>
        <c:crossBetween val="between"/>
      </c:valAx>
      <c:spPr>
        <a:noFill/>
      </c:spPr>
    </c:plotArea>
    <c:plotVisOnly val="1"/>
  </c:chart>
  <c:spPr>
    <a:noFill/>
    <a:effectLst/>
  </c:spPr>
  <c:txPr>
    <a:bodyPr/>
    <a:lstStyle/>
    <a:p>
      <a:pPr>
        <a:defRPr sz="2400" b="1" u="none" strike="noStrike" baseline="0">
          <a:latin typeface="Lucida Sans" pitchFamily="34" charset="0"/>
          <a:ea typeface="Arial Narrow"/>
          <a:cs typeface="Arial Narrow"/>
        </a:defRPr>
      </a:pPr>
      <a:endParaRPr lang="en-US"/>
    </a:p>
  </c:txPr>
  <c:externalData r:id="rId1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bar"/>
        <c:grouping val="clustered"/>
        <c:ser>
          <c:idx val="0"/>
          <c:order val="0"/>
          <c:spPr>
            <a:solidFill>
              <a:prstClr val="black">
                <a:lumMod val="65000"/>
                <a:lumOff val="35000"/>
              </a:prstClr>
            </a:solidFill>
            <a:effectLst>
              <a:innerShdw blurRad="114300">
                <a:prstClr val="black"/>
              </a:innerShdw>
            </a:effectLst>
          </c:spPr>
          <c:cat>
            <c:strRef>
              <c:f>'T6-2WebCollab'!$H$37:$H$46</c:f>
              <c:strCache>
                <c:ptCount val="10"/>
                <c:pt idx="0">
                  <c:v>Study support</c:v>
                </c:pt>
                <c:pt idx="1">
                  <c:v>Blogs</c:v>
                </c:pt>
                <c:pt idx="2">
                  <c:v>Citation/bib tools</c:v>
                </c:pt>
                <c:pt idx="3">
                  <c:v>Web-based calendars</c:v>
                </c:pt>
                <c:pt idx="4">
                  <c:v>Video-sharing sites</c:v>
                </c:pt>
                <c:pt idx="5">
                  <c:v>Publisher sites</c:v>
                </c:pt>
                <c:pt idx="6">
                  <c:v>Review/opinion sites</c:v>
                </c:pt>
                <c:pt idx="7">
                  <c:v>SNSs</c:v>
                </c:pt>
                <c:pt idx="8">
                  <c:v>Wikis</c:v>
                </c:pt>
                <c:pt idx="9">
                  <c:v>GoogleDocs etc.</c:v>
                </c:pt>
              </c:strCache>
            </c:strRef>
          </c:cat>
          <c:val>
            <c:numRef>
              <c:f>'T6-2WebCollab'!$I$37:$I$46</c:f>
              <c:numCache>
                <c:formatCode>0%</c:formatCode>
                <c:ptCount val="10"/>
                <c:pt idx="0">
                  <c:v>0.10928281461434354</c:v>
                </c:pt>
                <c:pt idx="1">
                  <c:v>0.11580514208389719</c:v>
                </c:pt>
                <c:pt idx="2">
                  <c:v>0.17171853856562957</c:v>
                </c:pt>
                <c:pt idx="3">
                  <c:v>0.17442489851150231</c:v>
                </c:pt>
                <c:pt idx="4">
                  <c:v>0.24254397834912073</c:v>
                </c:pt>
                <c:pt idx="5">
                  <c:v>0.26127198917456085</c:v>
                </c:pt>
                <c:pt idx="6">
                  <c:v>0.27090663058186737</c:v>
                </c:pt>
                <c:pt idx="7">
                  <c:v>0.29377537212449312</c:v>
                </c:pt>
                <c:pt idx="8">
                  <c:v>0.33093369418132612</c:v>
                </c:pt>
                <c:pt idx="9">
                  <c:v>0.36178619756427693</c:v>
                </c:pt>
              </c:numCache>
            </c:numRef>
          </c:val>
        </c:ser>
        <c:dLbls>
          <c:showVal val="1"/>
        </c:dLbls>
        <c:gapWidth val="63"/>
        <c:axId val="110656128"/>
        <c:axId val="110657920"/>
      </c:barChart>
      <c:catAx>
        <c:axId val="110656128"/>
        <c:scaling>
          <c:orientation val="minMax"/>
        </c:scaling>
        <c:axPos val="l"/>
        <c:tickLblPos val="nextTo"/>
        <c:crossAx val="110657920"/>
        <c:crosses val="autoZero"/>
        <c:auto val="1"/>
        <c:lblAlgn val="ctr"/>
        <c:lblOffset val="100"/>
      </c:catAx>
      <c:valAx>
        <c:axId val="110657920"/>
        <c:scaling>
          <c:orientation val="minMax"/>
        </c:scaling>
        <c:delete val="1"/>
        <c:axPos val="b"/>
        <c:numFmt formatCode="0%" sourceLinked="1"/>
        <c:tickLblPos val="none"/>
        <c:crossAx val="110656128"/>
        <c:crosses val="autoZero"/>
        <c:crossBetween val="between"/>
      </c:valAx>
      <c:spPr>
        <a:noFill/>
        <a:ln>
          <a:noFill/>
        </a:ln>
      </c:spPr>
    </c:plotArea>
    <c:plotVisOnly val="1"/>
  </c:chart>
  <c:spPr>
    <a:noFill/>
    <a:ln>
      <a:noFill/>
    </a:ln>
  </c:spPr>
  <c:txPr>
    <a:bodyPr/>
    <a:lstStyle/>
    <a:p>
      <a:pPr>
        <a:defRPr sz="2000" b="1"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Lucida Sans" pitchFamily="34" charset="0"/>
        </a:defRPr>
      </a:pPr>
      <a:endParaRPr lang="en-US"/>
    </a:p>
  </c:txPr>
  <c:externalData r:id="rId1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>
        <c:manualLayout>
          <c:layoutTarget val="inner"/>
          <c:xMode val="edge"/>
          <c:yMode val="edge"/>
          <c:x val="0.32655857790503573"/>
          <c:y val="3.5582370385520062E-2"/>
          <c:w val="0.53985564304461964"/>
          <c:h val="0.94277260796945861"/>
        </c:manualLayout>
      </c:layout>
      <c:barChart>
        <c:barDir val="bar"/>
        <c:grouping val="stacked"/>
        <c:ser>
          <c:idx val="0"/>
          <c:order val="0"/>
          <c:tx>
            <c:strRef>
              <c:f>'T6-2WebCollab'!$H$55</c:f>
              <c:strCache>
                <c:ptCount val="1"/>
                <c:pt idx="0">
                  <c:v>% </c:v>
                </c:pt>
              </c:strCache>
            </c:strRef>
          </c:tx>
          <c:spPr>
            <a:noFill/>
          </c:spPr>
          <c:cat>
            <c:strRef>
              <c:f>'T6-2WebCollab'!$G$56:$G$65</c:f>
              <c:strCache>
                <c:ptCount val="10"/>
                <c:pt idx="0">
                  <c:v> </c:v>
                </c:pt>
                <c:pt idx="1">
                  <c:v> </c:v>
                </c:pt>
                <c:pt idx="2">
                  <c:v> </c:v>
                </c:pt>
                <c:pt idx="3">
                  <c:v> </c:v>
                </c:pt>
                <c:pt idx="4">
                  <c:v> </c:v>
                </c:pt>
                <c:pt idx="5">
                  <c:v> </c:v>
                </c:pt>
                <c:pt idx="6">
                  <c:v> </c:v>
                </c:pt>
                <c:pt idx="7">
                  <c:v> </c:v>
                </c:pt>
                <c:pt idx="8">
                  <c:v> </c:v>
                </c:pt>
                <c:pt idx="9">
                  <c:v> </c:v>
                </c:pt>
              </c:strCache>
            </c:strRef>
          </c:cat>
          <c:val>
            <c:numRef>
              <c:f>'T6-2WebCollab'!$H$56:$H$65</c:f>
              <c:numCache>
                <c:formatCode>0%</c:formatCode>
                <c:ptCount val="10"/>
                <c:pt idx="0">
                  <c:v>0.10928281461434354</c:v>
                </c:pt>
                <c:pt idx="1">
                  <c:v>7.2205683355886424E-2</c:v>
                </c:pt>
                <c:pt idx="2">
                  <c:v>0.14273342354533203</c:v>
                </c:pt>
                <c:pt idx="3">
                  <c:v>0.17442489851150231</c:v>
                </c:pt>
                <c:pt idx="4">
                  <c:v>0.16146143437077168</c:v>
                </c:pt>
                <c:pt idx="5">
                  <c:v>0.2006765899864682</c:v>
                </c:pt>
                <c:pt idx="6">
                  <c:v>0.27090663058186737</c:v>
                </c:pt>
                <c:pt idx="7">
                  <c:v>0.14868741542625191</c:v>
                </c:pt>
                <c:pt idx="8">
                  <c:v>0.22922868741542657</c:v>
                </c:pt>
                <c:pt idx="9">
                  <c:v>0.17006765899864668</c:v>
                </c:pt>
              </c:numCache>
            </c:numRef>
          </c:val>
        </c:ser>
        <c:ser>
          <c:idx val="1"/>
          <c:order val="1"/>
          <c:tx>
            <c:strRef>
              <c:f>'T6-2WebCollab'!$I$55</c:f>
              <c:strCache>
                <c:ptCount val="1"/>
                <c:pt idx="0">
                  <c:v>Percent collaborating with the tool</c:v>
                </c:pt>
              </c:strCache>
            </c:strRef>
          </c:tx>
          <c:spPr>
            <a:solidFill>
              <a:srgbClr val="C00000"/>
            </a:solidFill>
            <a:effectLst>
              <a:innerShdw blurRad="114300">
                <a:prstClr val="black"/>
              </a:innerShdw>
            </a:effectLst>
          </c:spPr>
          <c:cat>
            <c:strRef>
              <c:f>'T6-2WebCollab'!$G$56:$G$65</c:f>
              <c:strCache>
                <c:ptCount val="10"/>
                <c:pt idx="0">
                  <c:v> </c:v>
                </c:pt>
                <c:pt idx="1">
                  <c:v> </c:v>
                </c:pt>
                <c:pt idx="2">
                  <c:v> </c:v>
                </c:pt>
                <c:pt idx="3">
                  <c:v> </c:v>
                </c:pt>
                <c:pt idx="4">
                  <c:v> </c:v>
                </c:pt>
                <c:pt idx="5">
                  <c:v> </c:v>
                </c:pt>
                <c:pt idx="6">
                  <c:v> </c:v>
                </c:pt>
                <c:pt idx="7">
                  <c:v> </c:v>
                </c:pt>
                <c:pt idx="8">
                  <c:v> </c:v>
                </c:pt>
                <c:pt idx="9">
                  <c:v> </c:v>
                </c:pt>
              </c:strCache>
            </c:strRef>
          </c:cat>
          <c:val>
            <c:numRef>
              <c:f>'T6-2WebCollab'!$I$56:$I$65</c:f>
              <c:numCache>
                <c:formatCode>0%</c:formatCode>
                <c:ptCount val="10"/>
                <c:pt idx="0">
                  <c:v>0</c:v>
                </c:pt>
                <c:pt idx="1">
                  <c:v>4.3599458728010826E-2</c:v>
                </c:pt>
                <c:pt idx="2">
                  <c:v>2.8985115020297696E-2</c:v>
                </c:pt>
                <c:pt idx="3">
                  <c:v>0</c:v>
                </c:pt>
                <c:pt idx="4">
                  <c:v>8.1082543978349145E-2</c:v>
                </c:pt>
                <c:pt idx="5">
                  <c:v>6.0595399188092008E-2</c:v>
                </c:pt>
                <c:pt idx="6">
                  <c:v>0</c:v>
                </c:pt>
                <c:pt idx="7">
                  <c:v>0.1450879566982409</c:v>
                </c:pt>
                <c:pt idx="8">
                  <c:v>0.10170500676590011</c:v>
                </c:pt>
                <c:pt idx="9">
                  <c:v>0.19171853856562956</c:v>
                </c:pt>
              </c:numCache>
            </c:numRef>
          </c:val>
        </c:ser>
        <c:gapWidth val="66"/>
        <c:overlap val="100"/>
        <c:axId val="112022656"/>
        <c:axId val="112024192"/>
      </c:barChart>
      <c:catAx>
        <c:axId val="112022656"/>
        <c:scaling>
          <c:orientation val="minMax"/>
        </c:scaling>
        <c:axPos val="l"/>
        <c:majorTickMark val="in"/>
        <c:tickLblPos val="nextTo"/>
        <c:crossAx val="112024192"/>
        <c:crosses val="autoZero"/>
        <c:auto val="1"/>
        <c:lblAlgn val="ctr"/>
        <c:lblOffset val="100"/>
      </c:catAx>
      <c:valAx>
        <c:axId val="112024192"/>
        <c:scaling>
          <c:orientation val="minMax"/>
        </c:scaling>
        <c:delete val="1"/>
        <c:axPos val="b"/>
        <c:numFmt formatCode="0%" sourceLinked="0"/>
        <c:majorTickMark val="in"/>
        <c:tickLblPos val="none"/>
        <c:crossAx val="112022656"/>
        <c:crosses val="autoZero"/>
        <c:crossBetween val="between"/>
      </c:valAx>
      <c:spPr>
        <a:noFill/>
      </c:spPr>
    </c:plotArea>
    <c:legend>
      <c:legendPos val="b"/>
      <c:legendEntry>
        <c:idx val="0"/>
        <c:delete val="1"/>
      </c:legendEntry>
      <c:layout>
        <c:manualLayout>
          <c:xMode val="edge"/>
          <c:yMode val="edge"/>
          <c:x val="0.64556430446194213"/>
          <c:y val="0.71232897024235609"/>
          <c:w val="0.28523677181266766"/>
          <c:h val="0.17932832259603945"/>
        </c:manualLayout>
      </c:layout>
      <c:txPr>
        <a:bodyPr/>
        <a:lstStyle/>
        <a:p>
          <a:pPr>
            <a:defRPr sz="2000"/>
          </a:pPr>
          <a:endParaRPr lang="en-US"/>
        </a:p>
      </c:txPr>
    </c:legend>
    <c:plotVisOnly val="1"/>
  </c:chart>
  <c:spPr>
    <a:noFill/>
    <a:ln>
      <a:noFill/>
    </a:ln>
    <a:effectLst/>
  </c:spPr>
  <c:txPr>
    <a:bodyPr/>
    <a:lstStyle/>
    <a:p>
      <a:pPr>
        <a:defRPr sz="1600" b="1" u="none" strike="noStrike" baseline="0">
          <a:effectLst/>
          <a:latin typeface="Lucida Sans" pitchFamily="34" charset="0"/>
          <a:ea typeface="Arial Narrow"/>
          <a:cs typeface="Arial Narrow"/>
        </a:defRPr>
      </a:pPr>
      <a:endParaRPr lang="en-US"/>
    </a:p>
  </c:txPr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7482817869415807"/>
          <c:y val="4.6734234234234444E-2"/>
          <c:w val="0.72250859106529208"/>
          <c:h val="0.94707207207207356"/>
        </c:manualLayout>
      </c:layout>
      <c:pieChart>
        <c:varyColors val="1"/>
        <c:ser>
          <c:idx val="0"/>
          <c:order val="0"/>
          <c:dPt>
            <c:idx val="0"/>
            <c:spPr>
              <a:solidFill>
                <a:schemeClr val="tx1">
                  <a:lumMod val="50000"/>
                  <a:lumOff val="50000"/>
                </a:schemeClr>
              </a:solidFill>
              <a:effectLst>
                <a:innerShdw blurRad="114300">
                  <a:prstClr val="black"/>
                </a:innerShdw>
              </a:effectLst>
            </c:spPr>
          </c:dPt>
          <c:dPt>
            <c:idx val="1"/>
            <c:spPr>
              <a:solidFill>
                <a:prstClr val="black">
                  <a:lumMod val="65000"/>
                  <a:lumOff val="35000"/>
                </a:prstClr>
              </a:solidFill>
              <a:effectLst>
                <a:innerShdw blurRad="114300">
                  <a:prstClr val="black"/>
                </a:innerShdw>
              </a:effectLst>
            </c:spPr>
          </c:dPt>
          <c:dPt>
            <c:idx val="2"/>
            <c:explosion val="7"/>
            <c:spPr>
              <a:solidFill>
                <a:srgbClr val="C00000"/>
              </a:solidFill>
              <a:effectLst>
                <a:innerShdw blurRad="114300">
                  <a:prstClr val="black"/>
                </a:innerShdw>
              </a:effectLst>
            </c:spPr>
          </c:dPt>
          <c:dPt>
            <c:idx val="3"/>
            <c:spPr>
              <a:solidFill>
                <a:schemeClr val="bg1">
                  <a:lumMod val="75000"/>
                </a:schemeClr>
              </a:solidFill>
              <a:effectLst>
                <a:innerShdw blurRad="114300">
                  <a:prstClr val="black"/>
                </a:innerShdw>
              </a:effectLst>
            </c:spPr>
          </c:dPt>
          <c:dLbls>
            <c:dLbl>
              <c:idx val="0"/>
              <c:layout>
                <c:manualLayout>
                  <c:x val="-0.19424398625429595"/>
                  <c:y val="7.3529829041640071E-2"/>
                </c:manualLayout>
              </c:layout>
              <c:spPr/>
              <c:txPr>
                <a:bodyPr/>
                <a:lstStyle/>
                <a:p>
                  <a:pPr>
                    <a:defRPr sz="2800"/>
                  </a:pPr>
                  <a:endParaRPr lang="en-US"/>
                </a:p>
              </c:txPr>
              <c:showCatName val="1"/>
              <c:showPercent val="1"/>
              <c:separator>
</c:separator>
            </c:dLbl>
            <c:dLbl>
              <c:idx val="1"/>
              <c:delete val="1"/>
            </c:dLbl>
            <c:dLbl>
              <c:idx val="2"/>
              <c:layout>
                <c:manualLayout>
                  <c:x val="0.18970790378006927"/>
                  <c:y val="0.10964992551606725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2-year 12</a:t>
                    </a:r>
                    <a:r>
                      <a:rPr lang="en-US" dirty="0"/>
                      <a:t>%</a:t>
                    </a:r>
                  </a:p>
                </c:rich>
              </c:tx>
              <c:showCatName val="1"/>
              <c:showPercent val="1"/>
              <c:separator>
</c:separator>
            </c:dLbl>
            <c:showCatName val="1"/>
            <c:showPercent val="1"/>
            <c:separator>
</c:separator>
            <c:showLeaderLines val="1"/>
          </c:dLbls>
          <c:cat>
            <c:strRef>
              <c:f>'F3-1ClassStd'!$A$5:$A$8</c:f>
              <c:strCache>
                <c:ptCount val="4"/>
                <c:pt idx="0">
                  <c:v>Seniors</c:v>
                </c:pt>
                <c:pt idx="1">
                  <c:v>Freshmen</c:v>
                </c:pt>
                <c:pt idx="2">
                  <c:v>2-year institutions</c:v>
                </c:pt>
                <c:pt idx="3">
                  <c:v>4-year "other"</c:v>
                </c:pt>
              </c:strCache>
            </c:strRef>
          </c:cat>
          <c:val>
            <c:numRef>
              <c:f>'F3-1ClassStd'!$B$5:$B$8</c:f>
              <c:numCache>
                <c:formatCode>0%</c:formatCode>
                <c:ptCount val="4"/>
                <c:pt idx="0">
                  <c:v>0.42376291462751497</c:v>
                </c:pt>
                <c:pt idx="1">
                  <c:v>0.33735725938009886</c:v>
                </c:pt>
                <c:pt idx="2">
                  <c:v>0.12395323545405112</c:v>
                </c:pt>
                <c:pt idx="3">
                  <c:v>0.11492659053833609</c:v>
                </c:pt>
              </c:numCache>
            </c:numRef>
          </c:val>
        </c:ser>
        <c:dLbls>
          <c:showCatName val="1"/>
          <c:showPercent val="1"/>
        </c:dLbls>
        <c:firstSliceAng val="0"/>
      </c:pieChart>
    </c:plotArea>
    <c:plotVisOnly val="1"/>
  </c:chart>
  <c:spPr>
    <a:noFill/>
    <a:ln>
      <a:noFill/>
    </a:ln>
    <a:effectLst/>
  </c:spPr>
  <c:txPr>
    <a:bodyPr/>
    <a:lstStyle/>
    <a:p>
      <a:pPr>
        <a:defRPr sz="2400" b="1" u="none" strike="noStrike" baseline="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Lucida Sans" pitchFamily="34" charset="0"/>
          <a:ea typeface="Arial Narrow"/>
          <a:cs typeface="Arial Narrow"/>
        </a:defRPr>
      </a:pPr>
      <a:endParaRPr lang="en-US"/>
    </a:p>
  </c:txPr>
  <c:externalData r:id="rId2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>
        <c:manualLayout>
          <c:layoutTarget val="inner"/>
          <c:xMode val="edge"/>
          <c:yMode val="edge"/>
          <c:x val="2.0869167290688079E-2"/>
          <c:y val="0.21719571198178542"/>
          <c:w val="0.95274210140159199"/>
          <c:h val="0.48256806754577375"/>
        </c:manualLayout>
      </c:layout>
      <c:barChart>
        <c:barDir val="col"/>
        <c:grouping val="stacked"/>
        <c:ser>
          <c:idx val="0"/>
          <c:order val="0"/>
          <c:tx>
            <c:strRef>
              <c:f>'F6-9Online'!$A$5</c:f>
              <c:strCache>
                <c:ptCount val="1"/>
                <c:pt idx="0">
                  <c:v>All</c:v>
                </c:pt>
              </c:strCache>
            </c:strRef>
          </c:tx>
          <c:spPr>
            <a:solidFill>
              <a:srgbClr val="C00000"/>
            </a:solidFill>
            <a:effectLst>
              <a:innerShdw blurRad="114300">
                <a:prstClr val="black"/>
              </a:innerShdw>
            </a:effectLst>
          </c:spPr>
          <c:dLbls>
            <c:dLbl>
              <c:idx val="1"/>
              <c:layout>
                <c:manualLayout>
                  <c:x val="5.9459459459459463E-2"/>
                  <c:y val="-1.3967305012799363E-2"/>
                </c:manualLayout>
              </c:layout>
              <c:showVal val="1"/>
            </c:dLbl>
            <c:showVal val="1"/>
          </c:dLbls>
          <c:cat>
            <c:multiLvlStrRef>
              <c:f>'F6-9Online'!$B$3:$H$4</c:f>
              <c:multiLvlStrCache>
                <c:ptCount val="7"/>
                <c:lvl>
                  <c:pt idx="0">
                    <c:v>Part-
time</c:v>
                  </c:pt>
                  <c:pt idx="1">
                    <c:v>Full-
time</c:v>
                  </c:pt>
                  <c:pt idx="2">
                    <c:v>All
students</c:v>
                  </c:pt>
                  <c:pt idx="4">
                    <c:v>Part-
time</c:v>
                  </c:pt>
                  <c:pt idx="5">
                    <c:v>Full-
time</c:v>
                  </c:pt>
                  <c:pt idx="6">
                    <c:v>All
students</c:v>
                  </c:pt>
                </c:lvl>
                <c:lvl>
                  <c:pt idx="0">
                    <c:v>2008</c:v>
                  </c:pt>
                  <c:pt idx="4">
                    <c:v>2010</c:v>
                  </c:pt>
                </c:lvl>
              </c:multiLvlStrCache>
            </c:multiLvlStrRef>
          </c:cat>
          <c:val>
            <c:numRef>
              <c:f>'F6-9Online'!$B$5:$H$5</c:f>
              <c:numCache>
                <c:formatCode>0%</c:formatCode>
                <c:ptCount val="7"/>
                <c:pt idx="0">
                  <c:v>0.11498257839721254</c:v>
                </c:pt>
                <c:pt idx="1">
                  <c:v>1.1033630505781619E-2</c:v>
                </c:pt>
                <c:pt idx="2">
                  <c:v>2.7630456551570766E-2</c:v>
                </c:pt>
                <c:pt idx="4">
                  <c:v>0.17226478098605391</c:v>
                </c:pt>
                <c:pt idx="5">
                  <c:v>2.7722518128730032E-2</c:v>
                </c:pt>
                <c:pt idx="6">
                  <c:v>4.8018313704939732E-2</c:v>
                </c:pt>
              </c:numCache>
            </c:numRef>
          </c:val>
        </c:ser>
        <c:ser>
          <c:idx val="1"/>
          <c:order val="1"/>
          <c:tx>
            <c:strRef>
              <c:f>'F6-9Online'!$A$6</c:f>
              <c:strCache>
                <c:ptCount val="1"/>
                <c:pt idx="0">
                  <c:v>Some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effectLst>
              <a:innerShdw blurRad="114300">
                <a:prstClr val="black"/>
              </a:innerShdw>
            </a:effectLst>
          </c:spPr>
          <c:dLbls>
            <c:showVal val="1"/>
          </c:dLbls>
          <c:cat>
            <c:multiLvlStrRef>
              <c:f>'F6-9Online'!$B$3:$H$4</c:f>
              <c:multiLvlStrCache>
                <c:ptCount val="7"/>
                <c:lvl>
                  <c:pt idx="0">
                    <c:v>Part-
time</c:v>
                  </c:pt>
                  <c:pt idx="1">
                    <c:v>Full-
time</c:v>
                  </c:pt>
                  <c:pt idx="2">
                    <c:v>All
students</c:v>
                  </c:pt>
                  <c:pt idx="4">
                    <c:v>Part-
time</c:v>
                  </c:pt>
                  <c:pt idx="5">
                    <c:v>Full-
time</c:v>
                  </c:pt>
                  <c:pt idx="6">
                    <c:v>All
students</c:v>
                  </c:pt>
                </c:lvl>
                <c:lvl>
                  <c:pt idx="0">
                    <c:v>2008</c:v>
                  </c:pt>
                  <c:pt idx="4">
                    <c:v>2010</c:v>
                  </c:pt>
                </c:lvl>
              </c:multiLvlStrCache>
            </c:multiLvlStrRef>
          </c:cat>
          <c:val>
            <c:numRef>
              <c:f>'F6-9Online'!$B$6:$H$6</c:f>
              <c:numCache>
                <c:formatCode>0%</c:formatCode>
                <c:ptCount val="7"/>
                <c:pt idx="0">
                  <c:v>0.13588850174216041</c:v>
                </c:pt>
                <c:pt idx="1">
                  <c:v>0.11589725483273015</c:v>
                </c:pt>
                <c:pt idx="2">
                  <c:v>0.11908912213032655</c:v>
                </c:pt>
                <c:pt idx="4">
                  <c:v>0.16676487919858568</c:v>
                </c:pt>
                <c:pt idx="5">
                  <c:v>0.15311557466469872</c:v>
                </c:pt>
                <c:pt idx="6">
                  <c:v>0.15503213172628807</c:v>
                </c:pt>
              </c:numCache>
            </c:numRef>
          </c:val>
        </c:ser>
        <c:gapWidth val="79"/>
        <c:overlap val="100"/>
        <c:axId val="112032768"/>
        <c:axId val="111887104"/>
      </c:barChart>
      <c:catAx>
        <c:axId val="112032768"/>
        <c:scaling>
          <c:orientation val="minMax"/>
        </c:scaling>
        <c:axPos val="b"/>
        <c:tickLblPos val="nextTo"/>
        <c:crossAx val="111887104"/>
        <c:crosses val="autoZero"/>
        <c:auto val="1"/>
        <c:lblAlgn val="ctr"/>
        <c:lblOffset val="100"/>
      </c:catAx>
      <c:valAx>
        <c:axId val="111887104"/>
        <c:scaling>
          <c:orientation val="minMax"/>
          <c:max val="0.35000000000000031"/>
        </c:scaling>
        <c:delete val="1"/>
        <c:axPos val="l"/>
        <c:numFmt formatCode="0%" sourceLinked="0"/>
        <c:majorTickMark val="in"/>
        <c:tickLblPos val="none"/>
        <c:crossAx val="112032768"/>
        <c:crosses val="autoZero"/>
        <c:crossBetween val="between"/>
      </c:valAx>
      <c:spPr>
        <a:noFill/>
        <a:ln>
          <a:noFill/>
        </a:ln>
      </c:spPr>
    </c:plotArea>
    <c:legend>
      <c:legendPos val="r"/>
      <c:layout>
        <c:manualLayout>
          <c:xMode val="edge"/>
          <c:yMode val="edge"/>
          <c:x val="0.84004779090113724"/>
          <c:y val="0.17922398254435068"/>
          <c:w val="0.15755631633002429"/>
          <c:h val="0.14013360528729091"/>
        </c:manualLayout>
      </c:layout>
      <c:txPr>
        <a:bodyPr/>
        <a:lstStyle/>
        <a:p>
          <a:pPr>
            <a:defRPr sz="2800"/>
          </a:pPr>
          <a:endParaRPr lang="en-US"/>
        </a:p>
      </c:txPr>
    </c:legend>
    <c:plotVisOnly val="1"/>
  </c:chart>
  <c:spPr>
    <a:noFill/>
    <a:ln>
      <a:noFill/>
    </a:ln>
    <a:effectLst/>
  </c:spPr>
  <c:txPr>
    <a:bodyPr/>
    <a:lstStyle/>
    <a:p>
      <a:pPr>
        <a:defRPr sz="2400" b="1" u="none" strike="noStrike" baseline="0">
          <a:effectLst/>
          <a:latin typeface="Lucida Sans" pitchFamily="34" charset="0"/>
          <a:ea typeface="Arial Narrow"/>
          <a:cs typeface="Arial Narrow"/>
        </a:defRPr>
      </a:pPr>
      <a:endParaRPr lang="en-US"/>
    </a:p>
  </c:txPr>
  <c:externalData r:id="rId1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>
        <c:manualLayout>
          <c:layoutTarget val="inner"/>
          <c:xMode val="edge"/>
          <c:yMode val="edge"/>
          <c:x val="4.5599518810148829E-2"/>
          <c:y val="0.14231027371578553"/>
          <c:w val="0.90995603674540682"/>
          <c:h val="0.64408398950131229"/>
        </c:manualLayout>
      </c:layout>
      <c:barChart>
        <c:barDir val="col"/>
        <c:grouping val="clustered"/>
        <c:ser>
          <c:idx val="0"/>
          <c:order val="0"/>
          <c:spPr>
            <a:solidFill>
              <a:schemeClr val="tx1">
                <a:lumMod val="50000"/>
                <a:lumOff val="50000"/>
              </a:schemeClr>
            </a:solidFill>
            <a:effectLst>
              <a:innerShdw blurRad="114300">
                <a:prstClr val="black"/>
              </a:innerShdw>
            </a:effectLst>
          </c:spPr>
          <c:cat>
            <c:strRef>
              <c:f>Sheet1!$I$13:$I$17</c:f>
              <c:strCache>
                <c:ptCount val="5"/>
                <c:pt idx="0">
                  <c:v>Strongly
disagree</c:v>
                </c:pt>
                <c:pt idx="1">
                  <c:v>Disagree</c:v>
                </c:pt>
                <c:pt idx="2">
                  <c:v>Neutral</c:v>
                </c:pt>
                <c:pt idx="3">
                  <c:v>Agree</c:v>
                </c:pt>
                <c:pt idx="4">
                  <c:v>Strongly
agree</c:v>
                </c:pt>
              </c:strCache>
            </c:strRef>
          </c:cat>
          <c:val>
            <c:numRef>
              <c:f>Sheet1!$J$13:$J$17</c:f>
              <c:numCache>
                <c:formatCode>0%</c:formatCode>
                <c:ptCount val="5"/>
                <c:pt idx="0">
                  <c:v>2.9298486932599684E-2</c:v>
                </c:pt>
                <c:pt idx="1">
                  <c:v>0.11705639614855565</c:v>
                </c:pt>
                <c:pt idx="2">
                  <c:v>0.33174690508940957</c:v>
                </c:pt>
                <c:pt idx="3">
                  <c:v>0.4161485557083906</c:v>
                </c:pt>
                <c:pt idx="4">
                  <c:v>0.10574965612104539</c:v>
                </c:pt>
              </c:numCache>
            </c:numRef>
          </c:val>
        </c:ser>
        <c:dLbls>
          <c:showVal val="1"/>
        </c:dLbls>
        <c:gapWidth val="68"/>
        <c:axId val="111933312"/>
        <c:axId val="111934848"/>
      </c:barChart>
      <c:catAx>
        <c:axId val="111933312"/>
        <c:scaling>
          <c:orientation val="minMax"/>
        </c:scaling>
        <c:axPos val="b"/>
        <c:tickLblPos val="nextTo"/>
        <c:crossAx val="111934848"/>
        <c:crosses val="autoZero"/>
        <c:auto val="1"/>
        <c:lblAlgn val="ctr"/>
        <c:lblOffset val="100"/>
      </c:catAx>
      <c:valAx>
        <c:axId val="111934848"/>
        <c:scaling>
          <c:orientation val="minMax"/>
        </c:scaling>
        <c:delete val="1"/>
        <c:axPos val="l"/>
        <c:numFmt formatCode="General" sourceLinked="0"/>
        <c:tickLblPos val="none"/>
        <c:crossAx val="111933312"/>
        <c:crosses val="autoZero"/>
        <c:crossBetween val="between"/>
      </c:valAx>
      <c:spPr>
        <a:noFill/>
        <a:ln>
          <a:noFill/>
        </a:ln>
      </c:spPr>
    </c:plotArea>
    <c:plotVisOnly val="1"/>
  </c:chart>
  <c:spPr>
    <a:noFill/>
    <a:ln>
      <a:noFill/>
    </a:ln>
  </c:spPr>
  <c:txPr>
    <a:bodyPr/>
    <a:lstStyle/>
    <a:p>
      <a:pPr>
        <a:defRPr sz="2400" b="1">
          <a:effectLst/>
          <a:latin typeface="Lucida Sans" pitchFamily="34" charset="0"/>
        </a:defRPr>
      </a:pPr>
      <a:endParaRPr lang="en-US"/>
    </a:p>
  </c:txPr>
  <c:externalData r:id="rId1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25891630464295518"/>
          <c:y val="0.11610279484295249"/>
          <c:w val="0.73229421214590029"/>
          <c:h val="0.78362579677540545"/>
        </c:manualLayout>
      </c:layout>
      <c:barChart>
        <c:barDir val="bar"/>
        <c:grouping val="stacked"/>
        <c:ser>
          <c:idx val="0"/>
          <c:order val="0"/>
          <c:tx>
            <c:strRef>
              <c:f>'F6-2MoreSNS'!$B$4</c:f>
              <c:strCache>
                <c:ptCount val="1"/>
                <c:pt idx="0">
                  <c:v>Yes</c:v>
                </c:pt>
              </c:strCache>
            </c:strRef>
          </c:tx>
          <c:spPr>
            <a:solidFill>
              <a:srgbClr val="CC3300"/>
            </a:solidFill>
            <a:ln>
              <a:noFill/>
            </a:ln>
            <a:effectLst>
              <a:innerShdw blurRad="114300">
                <a:prstClr val="black"/>
              </a:innerShdw>
            </a:effectLst>
          </c:spPr>
          <c:dLbls>
            <c:txPr>
              <a:bodyPr/>
              <a:lstStyle/>
              <a:p>
                <a:pPr>
                  <a:defRPr sz="240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en-US"/>
              </a:p>
            </c:txPr>
            <c:showVal val="1"/>
            <c:showSerName val="1"/>
            <c:separator>
</c:separator>
          </c:dLbls>
          <c:cat>
            <c:strRef>
              <c:f>'F6-2MoreSNS'!$A$5:$A$6</c:f>
              <c:strCache>
                <c:ptCount val="2"/>
                <c:pt idx="0">
                  <c:v>Not using SNS in a course</c:v>
                </c:pt>
                <c:pt idx="1">
                  <c:v>Currently using SNS in a course</c:v>
                </c:pt>
              </c:strCache>
            </c:strRef>
          </c:cat>
          <c:val>
            <c:numRef>
              <c:f>'F6-2MoreSNS'!$B$5:$B$6</c:f>
              <c:numCache>
                <c:formatCode>0%</c:formatCode>
                <c:ptCount val="2"/>
                <c:pt idx="0">
                  <c:v>0.23284389489953641</c:v>
                </c:pt>
                <c:pt idx="1">
                  <c:v>0.39606533036377239</c:v>
                </c:pt>
              </c:numCache>
            </c:numRef>
          </c:val>
        </c:ser>
        <c:ser>
          <c:idx val="1"/>
          <c:order val="1"/>
          <c:tx>
            <c:strRef>
              <c:f>'F6-2MoreSNS'!$C$4</c:f>
              <c:strCache>
                <c:ptCount val="1"/>
                <c:pt idx="0">
                  <c:v>No</c:v>
                </c:pt>
              </c:strCache>
            </c:strRef>
          </c:tx>
          <c:spPr>
            <a:solidFill>
              <a:sysClr val="windowText" lastClr="000000">
                <a:lumMod val="65000"/>
                <a:lumOff val="35000"/>
              </a:sysClr>
            </a:solidFill>
            <a:ln>
              <a:noFill/>
            </a:ln>
            <a:effectLst>
              <a:innerShdw blurRad="114300">
                <a:prstClr val="black"/>
              </a:innerShdw>
            </a:effectLst>
          </c:spPr>
          <c:dLbls>
            <c:txPr>
              <a:bodyPr/>
              <a:lstStyle/>
              <a:p>
                <a:pPr>
                  <a:defRPr sz="240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en-US"/>
              </a:p>
            </c:txPr>
            <c:showVal val="1"/>
            <c:showSerName val="1"/>
            <c:separator>
</c:separator>
          </c:dLbls>
          <c:cat>
            <c:strRef>
              <c:f>'F6-2MoreSNS'!$A$5:$A$6</c:f>
              <c:strCache>
                <c:ptCount val="2"/>
                <c:pt idx="0">
                  <c:v>Not using SNS in a course</c:v>
                </c:pt>
                <c:pt idx="1">
                  <c:v>Currently using SNS in a course</c:v>
                </c:pt>
              </c:strCache>
            </c:strRef>
          </c:cat>
          <c:val>
            <c:numRef>
              <c:f>'F6-2MoreSNS'!$C$5:$C$6</c:f>
              <c:numCache>
                <c:formatCode>0%</c:formatCode>
                <c:ptCount val="2"/>
                <c:pt idx="0">
                  <c:v>0.53380989180834615</c:v>
                </c:pt>
                <c:pt idx="1">
                  <c:v>0.37082405345211678</c:v>
                </c:pt>
              </c:numCache>
            </c:numRef>
          </c:val>
        </c:ser>
        <c:overlap val="100"/>
        <c:axId val="111942656"/>
        <c:axId val="112284416"/>
      </c:barChart>
      <c:catAx>
        <c:axId val="111942656"/>
        <c:scaling>
          <c:orientation val="minMax"/>
        </c:scaling>
        <c:axPos val="l"/>
        <c:numFmt formatCode="General" sourceLinked="1"/>
        <c:majorTickMark val="in"/>
        <c:tickLblPos val="nextTo"/>
        <c:txPr>
          <a:bodyPr/>
          <a:lstStyle/>
          <a:p>
            <a:pPr>
              <a:defRPr sz="2400">
                <a:effectLst/>
              </a:defRPr>
            </a:pPr>
            <a:endParaRPr lang="en-US"/>
          </a:p>
        </c:txPr>
        <c:crossAx val="112284416"/>
        <c:crosses val="autoZero"/>
        <c:auto val="1"/>
        <c:lblAlgn val="ctr"/>
        <c:lblOffset val="100"/>
      </c:catAx>
      <c:valAx>
        <c:axId val="112284416"/>
        <c:scaling>
          <c:orientation val="minMax"/>
          <c:max val="1"/>
        </c:scaling>
        <c:delete val="1"/>
        <c:axPos val="b"/>
        <c:numFmt formatCode="0%" sourceLinked="0"/>
        <c:majorTickMark val="in"/>
        <c:tickLblPos val="none"/>
        <c:crossAx val="111942656"/>
        <c:crosses val="autoZero"/>
        <c:crossBetween val="between"/>
      </c:valAx>
      <c:spPr>
        <a:noFill/>
      </c:spPr>
    </c:plotArea>
    <c:plotVisOnly val="1"/>
  </c:chart>
  <c:spPr>
    <a:noFill/>
    <a:ln>
      <a:noFill/>
    </a:ln>
    <a:effectLst/>
  </c:spPr>
  <c:txPr>
    <a:bodyPr/>
    <a:lstStyle/>
    <a:p>
      <a:pPr>
        <a:defRPr sz="2000" b="1" u="none" strike="noStrike" baseline="0">
          <a:latin typeface="Lucida Sans" pitchFamily="34" charset="0"/>
          <a:ea typeface="Arial Narrow"/>
          <a:cs typeface="Arial Narrow"/>
        </a:defRPr>
      </a:pPr>
      <a:endParaRPr lang="en-US"/>
    </a:p>
  </c:txPr>
  <c:externalData r:id="rId2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0.47008721808004134"/>
          <c:y val="6.6760454943132319E-2"/>
          <c:w val="0.51327561377836661"/>
          <c:h val="0.7332395450568675"/>
        </c:manualLayout>
      </c:layout>
      <c:barChart>
        <c:barDir val="bar"/>
        <c:grouping val="percentStacked"/>
        <c:ser>
          <c:idx val="0"/>
          <c:order val="0"/>
          <c:tx>
            <c:strRef>
              <c:f>'F6-11Instructors'!$H$3</c:f>
              <c:strCache>
                <c:ptCount val="1"/>
                <c:pt idx="0">
                  <c:v>Almost none or some</c:v>
                </c:pt>
              </c:strCache>
            </c:strRef>
          </c:tx>
          <c:spPr>
            <a:solidFill>
              <a:prstClr val="black">
                <a:lumMod val="65000"/>
                <a:lumOff val="35000"/>
              </a:prstClr>
            </a:solidFill>
            <a:effectLst>
              <a:innerShdw blurRad="114300">
                <a:prstClr val="black"/>
              </a:innerShdw>
            </a:effectLst>
          </c:spPr>
          <c:dLbls>
            <c:txPr>
              <a:bodyPr/>
              <a:lstStyle/>
              <a:p>
                <a:pPr>
                  <a:defRPr sz="2400">
                    <a:solidFill>
                      <a:schemeClr val="bg1"/>
                    </a:solidFill>
                    <a:effectLst/>
                  </a:defRPr>
                </a:pPr>
                <a:endParaRPr lang="en-US"/>
              </a:p>
            </c:txPr>
            <c:showVal val="1"/>
          </c:dLbls>
          <c:cat>
            <c:strRef>
              <c:f>'F6-11Instructors'!$G$4:$G$6</c:f>
              <c:strCache>
                <c:ptCount val="3"/>
                <c:pt idx="0">
                  <c:v>Use IT effectively in courses</c:v>
                </c:pt>
                <c:pt idx="1">
                  <c:v>Provide students with adequate training for course IT</c:v>
                </c:pt>
                <c:pt idx="2">
                  <c:v>Have adequate IT skills for course instruction</c:v>
                </c:pt>
              </c:strCache>
            </c:strRef>
          </c:cat>
          <c:val>
            <c:numRef>
              <c:f>'F6-11Instructors'!$H$4:$H$6</c:f>
              <c:numCache>
                <c:formatCode>0%</c:formatCode>
                <c:ptCount val="3"/>
                <c:pt idx="0">
                  <c:v>0.32035632734756253</c:v>
                </c:pt>
                <c:pt idx="1">
                  <c:v>0.4715144824380475</c:v>
                </c:pt>
                <c:pt idx="2">
                  <c:v>0.33351656299725468</c:v>
                </c:pt>
              </c:numCache>
            </c:numRef>
          </c:val>
        </c:ser>
        <c:ser>
          <c:idx val="1"/>
          <c:order val="1"/>
          <c:tx>
            <c:strRef>
              <c:f>'F6-11Instructors'!$I$3</c:f>
              <c:strCache>
                <c:ptCount val="1"/>
                <c:pt idx="0">
                  <c:v>About half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effectLst>
              <a:innerShdw blurRad="114300">
                <a:prstClr val="black"/>
              </a:innerShdw>
            </a:effectLst>
          </c:spPr>
          <c:dLbls>
            <c:txPr>
              <a:bodyPr/>
              <a:lstStyle/>
              <a:p>
                <a:pPr>
                  <a:defRPr sz="2400">
                    <a:solidFill>
                      <a:schemeClr val="tx1"/>
                    </a:solidFill>
                    <a:effectLst/>
                  </a:defRPr>
                </a:pPr>
                <a:endParaRPr lang="en-US"/>
              </a:p>
            </c:txPr>
            <c:showVal val="1"/>
          </c:dLbls>
          <c:cat>
            <c:strRef>
              <c:f>'F6-11Instructors'!$G$4:$G$6</c:f>
              <c:strCache>
                <c:ptCount val="3"/>
                <c:pt idx="0">
                  <c:v>Use IT effectively in courses</c:v>
                </c:pt>
                <c:pt idx="1">
                  <c:v>Provide students with adequate training for course IT</c:v>
                </c:pt>
                <c:pt idx="2">
                  <c:v>Have adequate IT skills for course instruction</c:v>
                </c:pt>
              </c:strCache>
            </c:strRef>
          </c:cat>
          <c:val>
            <c:numRef>
              <c:f>'F6-11Instructors'!$I$4:$I$6</c:f>
              <c:numCache>
                <c:formatCode>0%</c:formatCode>
                <c:ptCount val="3"/>
                <c:pt idx="0">
                  <c:v>0.20748174668057395</c:v>
                </c:pt>
                <c:pt idx="1">
                  <c:v>0.15063478690334389</c:v>
                </c:pt>
                <c:pt idx="2">
                  <c:v>0.18105019528424704</c:v>
                </c:pt>
              </c:numCache>
            </c:numRef>
          </c:val>
        </c:ser>
        <c:ser>
          <c:idx val="2"/>
          <c:order val="2"/>
          <c:tx>
            <c:strRef>
              <c:f>'F6-11Instructors'!$J$3</c:f>
              <c:strCache>
                <c:ptCount val="1"/>
                <c:pt idx="0">
                  <c:v>Most to almost all</c:v>
                </c:pt>
              </c:strCache>
            </c:strRef>
          </c:tx>
          <c:spPr>
            <a:solidFill>
              <a:srgbClr val="C00000"/>
            </a:solidFill>
            <a:effectLst>
              <a:innerShdw blurRad="114300">
                <a:prstClr val="black"/>
              </a:innerShdw>
            </a:effectLst>
          </c:spPr>
          <c:dLbls>
            <c:txPr>
              <a:bodyPr/>
              <a:lstStyle/>
              <a:p>
                <a:pPr>
                  <a:defRPr sz="2400">
                    <a:solidFill>
                      <a:schemeClr val="bg1"/>
                    </a:solidFill>
                    <a:effectLst/>
                  </a:defRPr>
                </a:pPr>
                <a:endParaRPr lang="en-US"/>
              </a:p>
            </c:txPr>
            <c:showVal val="1"/>
          </c:dLbls>
          <c:cat>
            <c:strRef>
              <c:f>'F6-11Instructors'!$G$4:$G$6</c:f>
              <c:strCache>
                <c:ptCount val="3"/>
                <c:pt idx="0">
                  <c:v>Use IT effectively in courses</c:v>
                </c:pt>
                <c:pt idx="1">
                  <c:v>Provide students with adequate training for course IT</c:v>
                </c:pt>
                <c:pt idx="2">
                  <c:v>Have adequate IT skills for course instruction</c:v>
                </c:pt>
              </c:strCache>
            </c:strRef>
          </c:cat>
          <c:val>
            <c:numRef>
              <c:f>'F6-11Instructors'!$J$4:$J$6</c:f>
              <c:numCache>
                <c:formatCode>0%</c:formatCode>
                <c:ptCount val="3"/>
                <c:pt idx="0">
                  <c:v>0.47216192597186712</c:v>
                </c:pt>
                <c:pt idx="1">
                  <c:v>0.37785073065861086</c:v>
                </c:pt>
                <c:pt idx="2">
                  <c:v>0.48543324171850144</c:v>
                </c:pt>
              </c:numCache>
            </c:numRef>
          </c:val>
        </c:ser>
        <c:gapWidth val="116"/>
        <c:overlap val="100"/>
        <c:axId val="112324608"/>
        <c:axId val="112326144"/>
      </c:barChart>
      <c:catAx>
        <c:axId val="112324608"/>
        <c:scaling>
          <c:orientation val="minMax"/>
        </c:scaling>
        <c:axPos val="l"/>
        <c:majorTickMark val="in"/>
        <c:tickLblPos val="nextTo"/>
        <c:txPr>
          <a:bodyPr/>
          <a:lstStyle/>
          <a:p>
            <a:pPr>
              <a:defRPr sz="2400">
                <a:effectLst/>
              </a:defRPr>
            </a:pPr>
            <a:endParaRPr lang="en-US"/>
          </a:p>
        </c:txPr>
        <c:crossAx val="112326144"/>
        <c:crosses val="autoZero"/>
        <c:auto val="1"/>
        <c:lblAlgn val="ctr"/>
        <c:lblOffset val="100"/>
      </c:catAx>
      <c:valAx>
        <c:axId val="112326144"/>
        <c:scaling>
          <c:orientation val="minMax"/>
        </c:scaling>
        <c:delete val="1"/>
        <c:axPos val="b"/>
        <c:numFmt formatCode="0%" sourceLinked="0"/>
        <c:majorTickMark val="in"/>
        <c:tickLblPos val="none"/>
        <c:crossAx val="112324608"/>
        <c:crosses val="autoZero"/>
        <c:crossBetween val="between"/>
      </c:valAx>
      <c:spPr>
        <a:noFill/>
      </c:spPr>
    </c:plotArea>
    <c:legend>
      <c:legendPos val="b"/>
      <c:layout>
        <c:manualLayout>
          <c:xMode val="edge"/>
          <c:yMode val="edge"/>
          <c:x val="0.23731563421828908"/>
          <c:y val="0.81323954505686757"/>
          <c:w val="0.44129793510324489"/>
          <c:h val="0.17564934383202171"/>
        </c:manualLayout>
      </c:layout>
      <c:txPr>
        <a:bodyPr/>
        <a:lstStyle/>
        <a:p>
          <a:pPr>
            <a:defRPr sz="20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defRPr>
          </a:pPr>
          <a:endParaRPr lang="en-US"/>
        </a:p>
      </c:txPr>
    </c:legend>
    <c:plotVisOnly val="1"/>
  </c:chart>
  <c:spPr>
    <a:noFill/>
    <a:effectLst/>
  </c:spPr>
  <c:txPr>
    <a:bodyPr/>
    <a:lstStyle/>
    <a:p>
      <a:pPr>
        <a:defRPr sz="2000" b="1" u="none" strike="noStrike" baseline="0"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Lucida Sans" pitchFamily="34" charset="0"/>
          <a:ea typeface="Arial Narrow"/>
          <a:cs typeface="Arial Narrow"/>
        </a:defRPr>
      </a:pPr>
      <a:endParaRPr lang="en-US"/>
    </a:p>
  </c:txPr>
  <c:externalData r:id="rId1"/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3.4000437445319516E-4"/>
          <c:y val="2.7304060950714495E-2"/>
          <c:w val="0.9773881176499527"/>
          <c:h val="0.84601815398075242"/>
        </c:manualLayout>
      </c:layout>
      <c:barChart>
        <c:barDir val="col"/>
        <c:grouping val="clustered"/>
        <c:ser>
          <c:idx val="0"/>
          <c:order val="0"/>
          <c:tx>
            <c:strRef>
              <c:f>'F6-15'!$A$4</c:f>
              <c:strCache>
                <c:ptCount val="1"/>
                <c:pt idx="0">
                  <c:v>Innovator/Early adopter</c:v>
                </c:pt>
              </c:strCache>
            </c:strRef>
          </c:tx>
          <c:spPr>
            <a:solidFill>
              <a:srgbClr val="C00000"/>
            </a:solidFill>
            <a:ln w="12700">
              <a:noFill/>
              <a:prstDash val="solid"/>
            </a:ln>
            <a:effectLst>
              <a:innerShdw blurRad="114300">
                <a:prstClr val="black"/>
              </a:innerShdw>
            </a:effectLst>
          </c:spPr>
          <c:dLbls>
            <c:dLbl>
              <c:idx val="3"/>
              <c:layout>
                <c:manualLayout>
                  <c:x val="2.2281639928698892E-3"/>
                  <c:y val="4.8847040282492857E-2"/>
                </c:manualLayout>
              </c:layout>
              <c:dLblPos val="outEnd"/>
              <c:showVal val="1"/>
            </c:dLbl>
            <c:dLbl>
              <c:idx val="4"/>
              <c:layout>
                <c:manualLayout>
                  <c:x val="2.2281639928698892E-3"/>
                  <c:y val="5.9306624482324315E-2"/>
                </c:manualLayout>
              </c:layout>
              <c:dLblPos val="outEnd"/>
              <c:showVal val="1"/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End"/>
            <c:showVal val="1"/>
          </c:dLbls>
          <c:cat>
            <c:strRef>
              <c:f>'F6-15'!$B$3:$F$3</c:f>
              <c:strCache>
                <c:ptCount val="5"/>
                <c:pt idx="0">
                  <c:v>Exclusive</c:v>
                </c:pt>
                <c:pt idx="1">
                  <c:v>Extensive</c:v>
                </c:pt>
                <c:pt idx="2">
                  <c:v>Moderate</c:v>
                </c:pt>
                <c:pt idx="3">
                  <c:v>Limited</c:v>
                </c:pt>
                <c:pt idx="4">
                  <c:v>No IT</c:v>
                </c:pt>
              </c:strCache>
            </c:strRef>
          </c:cat>
          <c:val>
            <c:numRef>
              <c:f>'F6-15'!$B$4:$F$4</c:f>
              <c:numCache>
                <c:formatCode>0%</c:formatCode>
                <c:ptCount val="5"/>
                <c:pt idx="0">
                  <c:v>0.73262366938008894</c:v>
                </c:pt>
                <c:pt idx="1">
                  <c:v>0.62380573248407944</c:v>
                </c:pt>
                <c:pt idx="2">
                  <c:v>0.29062024353120242</c:v>
                </c:pt>
                <c:pt idx="3">
                  <c:v>0.1408631772268136</c:v>
                </c:pt>
                <c:pt idx="4">
                  <c:v>0.1878109452736319</c:v>
                </c:pt>
              </c:numCache>
            </c:numRef>
          </c:val>
        </c:ser>
        <c:ser>
          <c:idx val="1"/>
          <c:order val="1"/>
          <c:tx>
            <c:strRef>
              <c:f>'F6-15'!$A$5</c:f>
              <c:strCache>
                <c:ptCount val="1"/>
                <c:pt idx="0">
                  <c:v>Mainstream adopter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  <a:ln w="12700">
              <a:noFill/>
              <a:prstDash val="solid"/>
            </a:ln>
            <a:effectLst>
              <a:innerShdw blurRad="114300">
                <a:prstClr val="black"/>
              </a:innerShdw>
            </a:effectLst>
          </c:spPr>
          <c:dLbls>
            <c:dLbl>
              <c:idx val="2"/>
              <c:layout>
                <c:manualLayout>
                  <c:x val="0"/>
                  <c:y val="0.10601956358164052"/>
                </c:manualLayout>
              </c:layout>
              <c:dLblPos val="outEnd"/>
              <c:showVal val="1"/>
            </c:dLbl>
            <c:dLbl>
              <c:idx val="3"/>
              <c:layout>
                <c:manualLayout>
                  <c:x val="2.2281639928698012E-3"/>
                  <c:y val="5.3348382242287495E-2"/>
                </c:manualLayout>
              </c:layout>
              <c:dLblPos val="outEnd"/>
              <c:showVal val="1"/>
            </c:dLbl>
            <c:dLbl>
              <c:idx val="4"/>
              <c:layout>
                <c:manualLayout>
                  <c:x val="2.2281639928698892E-3"/>
                  <c:y val="5.7110609480812723E-2"/>
                </c:manualLayout>
              </c:layout>
              <c:dLblPos val="outEnd"/>
              <c:showVal val="1"/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>
                    <a:solidFill>
                      <a:schemeClr val="tx1"/>
                    </a:solidFill>
                  </a:defRPr>
                </a:pPr>
                <a:endParaRPr lang="en-US"/>
              </a:p>
            </c:txPr>
            <c:dLblPos val="inEnd"/>
            <c:showVal val="1"/>
          </c:dLbls>
          <c:cat>
            <c:strRef>
              <c:f>'F6-15'!$B$3:$F$3</c:f>
              <c:strCache>
                <c:ptCount val="5"/>
                <c:pt idx="0">
                  <c:v>Exclusive</c:v>
                </c:pt>
                <c:pt idx="1">
                  <c:v>Extensive</c:v>
                </c:pt>
                <c:pt idx="2">
                  <c:v>Moderate</c:v>
                </c:pt>
                <c:pt idx="3">
                  <c:v>Limited</c:v>
                </c:pt>
                <c:pt idx="4">
                  <c:v>No IT</c:v>
                </c:pt>
              </c:strCache>
            </c:strRef>
          </c:cat>
          <c:val>
            <c:numRef>
              <c:f>'F6-15'!$B$5:$F$5</c:f>
              <c:numCache>
                <c:formatCode>0%</c:formatCode>
                <c:ptCount val="5"/>
                <c:pt idx="0">
                  <c:v>0.20601127113337536</c:v>
                </c:pt>
                <c:pt idx="1">
                  <c:v>0.33067940552017033</c:v>
                </c:pt>
                <c:pt idx="2">
                  <c:v>0.57596080669710925</c:v>
                </c:pt>
                <c:pt idx="3">
                  <c:v>0.50872359963269054</c:v>
                </c:pt>
                <c:pt idx="4">
                  <c:v>0.32835820895522477</c:v>
                </c:pt>
              </c:numCache>
            </c:numRef>
          </c:val>
        </c:ser>
        <c:ser>
          <c:idx val="2"/>
          <c:order val="2"/>
          <c:tx>
            <c:strRef>
              <c:f>'F6-15'!$A$6</c:f>
              <c:strCache>
                <c:ptCount val="1"/>
                <c:pt idx="0">
                  <c:v>Late adopter/Laggard</c:v>
                </c:pt>
              </c:strCache>
            </c:strRef>
          </c:tx>
          <c:spPr>
            <a:solidFill>
              <a:sysClr val="windowText" lastClr="000000">
                <a:lumMod val="65000"/>
                <a:lumOff val="35000"/>
              </a:sysClr>
            </a:solidFill>
            <a:ln w="12700">
              <a:noFill/>
              <a:prstDash val="solid"/>
            </a:ln>
            <a:effectLst>
              <a:innerShdw blurRad="114300">
                <a:prstClr val="black"/>
              </a:innerShdw>
            </a:effectLst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>
                    <a:solidFill>
                      <a:schemeClr val="tx1"/>
                    </a:solidFill>
                  </a:defRPr>
                </a:pPr>
                <a:endParaRPr lang="en-US"/>
              </a:p>
            </c:txPr>
            <c:dLblPos val="inEnd"/>
            <c:showVal val="1"/>
          </c:dLbls>
          <c:cat>
            <c:strRef>
              <c:f>'F6-15'!$B$3:$F$3</c:f>
              <c:strCache>
                <c:ptCount val="5"/>
                <c:pt idx="0">
                  <c:v>Exclusive</c:v>
                </c:pt>
                <c:pt idx="1">
                  <c:v>Extensive</c:v>
                </c:pt>
                <c:pt idx="2">
                  <c:v>Moderate</c:v>
                </c:pt>
                <c:pt idx="3">
                  <c:v>Limited</c:v>
                </c:pt>
                <c:pt idx="4">
                  <c:v>No IT</c:v>
                </c:pt>
              </c:strCache>
            </c:strRef>
          </c:cat>
          <c:val>
            <c:numRef>
              <c:f>'F6-15'!$B$6:$F$6</c:f>
              <c:numCache>
                <c:formatCode>0%</c:formatCode>
                <c:ptCount val="5"/>
                <c:pt idx="0">
                  <c:v>6.1365059486537282E-2</c:v>
                </c:pt>
                <c:pt idx="1">
                  <c:v>4.5514861995753733E-2</c:v>
                </c:pt>
                <c:pt idx="2">
                  <c:v>0.13341894977168978</c:v>
                </c:pt>
                <c:pt idx="3">
                  <c:v>0.35041322314049639</c:v>
                </c:pt>
                <c:pt idx="4">
                  <c:v>0.48383084577114432</c:v>
                </c:pt>
              </c:numCache>
            </c:numRef>
          </c:val>
        </c:ser>
        <c:dLbls>
          <c:showVal val="1"/>
        </c:dLbls>
        <c:gapWidth val="89"/>
        <c:axId val="112346624"/>
        <c:axId val="112348160"/>
      </c:barChart>
      <c:lineChart>
        <c:grouping val="standard"/>
        <c:ser>
          <c:idx val="3"/>
          <c:order val="3"/>
          <c:tx>
            <c:strRef>
              <c:f>'F6-15'!$A$7</c:f>
              <c:strCache>
                <c:ptCount val="1"/>
                <c:pt idx="0">
                  <c:v>All Students</c:v>
                </c:pt>
              </c:strCache>
            </c:strRef>
          </c:tx>
          <c:spPr>
            <a:ln w="50800">
              <a:solidFill>
                <a:srgbClr val="0070C0"/>
              </a:solidFill>
            </a:ln>
          </c:spPr>
          <c:marker>
            <c:symbol val="square"/>
            <c:size val="2"/>
            <c:spPr>
              <a:solidFill>
                <a:srgbClr val="4F81BD"/>
              </a:solidFill>
            </c:spPr>
          </c:marker>
          <c:dLbls>
            <c:dLbl>
              <c:idx val="0"/>
              <c:layout>
                <c:manualLayout>
                  <c:x val="-3.2258200345277696E-2"/>
                  <c:y val="-2.2911963882618652E-2"/>
                </c:manualLayout>
              </c:layout>
              <c:dLblPos val="r"/>
              <c:showVal val="1"/>
            </c:dLbl>
            <c:dLbl>
              <c:idx val="1"/>
              <c:layout>
                <c:manualLayout>
                  <c:x val="-1.6330599300087532E-2"/>
                  <c:y val="2.1936971420239215E-2"/>
                </c:manualLayout>
              </c:layout>
              <c:dLblPos val="r"/>
              <c:showVal val="1"/>
            </c:dLbl>
            <c:dLbl>
              <c:idx val="3"/>
              <c:layout>
                <c:manualLayout>
                  <c:x val="-2.321587926509187E-2"/>
                  <c:y val="-3.6800816564596085E-2"/>
                </c:manualLayout>
              </c:layout>
              <c:dLblPos val="r"/>
              <c:showVal val="1"/>
            </c:dLbl>
            <c:dLbl>
              <c:idx val="4"/>
              <c:layout>
                <c:manualLayout>
                  <c:x val="-2.3345544373798197E-2"/>
                  <c:y val="-2.2911963882618652E-2"/>
                </c:manualLayout>
              </c:layout>
              <c:dLblPos val="r"/>
              <c:showVal val="1"/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>
                    <a:solidFill>
                      <a:srgbClr val="0070C0"/>
                    </a:solidFill>
                  </a:defRPr>
                </a:pPr>
                <a:endParaRPr lang="en-US"/>
              </a:p>
            </c:txPr>
            <c:dLblPos val="t"/>
            <c:showVal val="1"/>
          </c:dLbls>
          <c:cat>
            <c:strRef>
              <c:f>'F6-15'!$B$3:$F$3</c:f>
              <c:strCache>
                <c:ptCount val="5"/>
                <c:pt idx="0">
                  <c:v>Exclusive</c:v>
                </c:pt>
                <c:pt idx="1">
                  <c:v>Extensive</c:v>
                </c:pt>
                <c:pt idx="2">
                  <c:v>Moderate</c:v>
                </c:pt>
                <c:pt idx="3">
                  <c:v>Limited</c:v>
                </c:pt>
                <c:pt idx="4">
                  <c:v>No IT</c:v>
                </c:pt>
              </c:strCache>
            </c:strRef>
          </c:cat>
          <c:val>
            <c:numRef>
              <c:f>'F6-15'!$B$7:$F$7</c:f>
              <c:numCache>
                <c:formatCode>0%</c:formatCode>
                <c:ptCount val="5"/>
                <c:pt idx="0">
                  <c:v>4.3773153192416703E-2</c:v>
                </c:pt>
                <c:pt idx="1">
                  <c:v>0.2069895402048377</c:v>
                </c:pt>
                <c:pt idx="2">
                  <c:v>0.57744061887121378</c:v>
                </c:pt>
                <c:pt idx="3">
                  <c:v>0.14970581826105905</c:v>
                </c:pt>
                <c:pt idx="4">
                  <c:v>2.2090869470472892E-2</c:v>
                </c:pt>
              </c:numCache>
            </c:numRef>
          </c:val>
        </c:ser>
        <c:marker val="1"/>
        <c:axId val="112346624"/>
        <c:axId val="112348160"/>
      </c:lineChart>
      <c:catAx>
        <c:axId val="112346624"/>
        <c:scaling>
          <c:orientation val="minMax"/>
        </c:scaling>
        <c:axPos val="b"/>
        <c:numFmt formatCode="General" sourceLinked="1"/>
        <c:majorTickMark val="in"/>
        <c:tickLblPos val="nextTo"/>
        <c:txPr>
          <a:bodyPr rot="0" vert="horz"/>
          <a:lstStyle/>
          <a:p>
            <a:pPr>
              <a:defRPr sz="2000"/>
            </a:pPr>
            <a:endParaRPr lang="en-US"/>
          </a:p>
        </c:txPr>
        <c:crossAx val="112348160"/>
        <c:crosses val="autoZero"/>
        <c:auto val="1"/>
        <c:lblAlgn val="ctr"/>
        <c:lblOffset val="100"/>
        <c:tickLblSkip val="1"/>
        <c:tickMarkSkip val="1"/>
      </c:catAx>
      <c:valAx>
        <c:axId val="112348160"/>
        <c:scaling>
          <c:orientation val="minMax"/>
          <c:max val="1"/>
        </c:scaling>
        <c:delete val="1"/>
        <c:axPos val="l"/>
        <c:numFmt formatCode="0%" sourceLinked="0"/>
        <c:majorTickMark val="in"/>
        <c:tickLblPos val="none"/>
        <c:crossAx val="112346624"/>
        <c:crosses val="autoZero"/>
        <c:crossBetween val="between"/>
        <c:majorUnit val="0.1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.31696237970253877"/>
          <c:y val="2.8340624088655585E-2"/>
          <c:w val="0.38851148293963439"/>
          <c:h val="0.2308264071157772"/>
        </c:manualLayout>
      </c:layout>
      <c:spPr>
        <a:noFill/>
        <a:ln w="25400">
          <a:noFill/>
        </a:ln>
      </c:spPr>
    </c:legend>
    <c:plotVisOnly val="1"/>
    <c:dispBlanksAs val="gap"/>
  </c:chart>
  <c:spPr>
    <a:noFill/>
    <a:ln w="9525">
      <a:noFill/>
    </a:ln>
    <a:effectLst/>
  </c:spPr>
  <c:txPr>
    <a:bodyPr/>
    <a:lstStyle/>
    <a:p>
      <a:pPr>
        <a:defRPr sz="1800" b="1" i="0" u="none" strike="noStrike" baseline="0"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Lucida Sans" pitchFamily="34" charset="0"/>
          <a:ea typeface="Arial Narrow"/>
          <a:cs typeface="Arial Narrow"/>
        </a:defRPr>
      </a:pPr>
      <a:endParaRPr lang="en-US"/>
    </a:p>
  </c:txPr>
  <c:externalData r:id="rId2"/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'F6-14Prep4Work'!$G$22</c:f>
              <c:strCache>
                <c:ptCount val="1"/>
                <c:pt idx="0">
                  <c:v>Agree or strongly agree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effectLst>
              <a:innerShdw blurRad="114300">
                <a:prstClr val="black"/>
              </a:innerShdw>
            </a:effectLst>
          </c:spPr>
          <c:dPt>
            <c:idx val="5"/>
            <c:spPr>
              <a:solidFill>
                <a:srgbClr val="C00000"/>
              </a:solidFill>
              <a:effectLst>
                <a:innerShdw blurRad="114300">
                  <a:prstClr val="black"/>
                </a:innerShdw>
              </a:effectLst>
            </c:spPr>
          </c:dPt>
          <c:dLbls>
            <c:showVal val="1"/>
          </c:dLbls>
          <c:cat>
            <c:strRef>
              <c:f>'F6-14Prep4Work'!$H$21:$M$21</c:f>
              <c:strCache>
                <c:ptCount val="6"/>
                <c:pt idx="0">
                  <c:v>Innovator</c:v>
                </c:pt>
                <c:pt idx="1">
                  <c:v>Early
adopter</c:v>
                </c:pt>
                <c:pt idx="2">
                  <c:v>Mainstream
adopter</c:v>
                </c:pt>
                <c:pt idx="3">
                  <c:v>Late
adopter  </c:v>
                </c:pt>
                <c:pt idx="4">
                  <c:v>Laggard</c:v>
                </c:pt>
                <c:pt idx="5">
                  <c:v>All
Students</c:v>
                </c:pt>
              </c:strCache>
            </c:strRef>
          </c:cat>
          <c:val>
            <c:numRef>
              <c:f>'F6-14Prep4Work'!$H$22:$M$22</c:f>
              <c:numCache>
                <c:formatCode>0%</c:formatCode>
                <c:ptCount val="6"/>
                <c:pt idx="0">
                  <c:v>0.61601223865374843</c:v>
                </c:pt>
                <c:pt idx="1">
                  <c:v>0.54476360791326706</c:v>
                </c:pt>
                <c:pt idx="2">
                  <c:v>0.45469273743016753</c:v>
                </c:pt>
                <c:pt idx="3">
                  <c:v>0.33547868061142427</c:v>
                </c:pt>
                <c:pt idx="4">
                  <c:v>0.29392080312325747</c:v>
                </c:pt>
                <c:pt idx="5">
                  <c:v>0.47413959383869281</c:v>
                </c:pt>
              </c:numCache>
            </c:numRef>
          </c:val>
        </c:ser>
        <c:gapWidth val="80"/>
        <c:axId val="112344448"/>
        <c:axId val="112370816"/>
      </c:barChart>
      <c:catAx>
        <c:axId val="112344448"/>
        <c:scaling>
          <c:orientation val="minMax"/>
        </c:scaling>
        <c:axPos val="b"/>
        <c:majorTickMark val="in"/>
        <c:tickLblPos val="nextTo"/>
        <c:crossAx val="112370816"/>
        <c:crosses val="autoZero"/>
        <c:auto val="1"/>
        <c:lblAlgn val="ctr"/>
        <c:lblOffset val="100"/>
      </c:catAx>
      <c:valAx>
        <c:axId val="112370816"/>
        <c:scaling>
          <c:orientation val="minMax"/>
        </c:scaling>
        <c:delete val="1"/>
        <c:axPos val="l"/>
        <c:numFmt formatCode="0%" sourceLinked="0"/>
        <c:majorTickMark val="in"/>
        <c:tickLblPos val="none"/>
        <c:crossAx val="112344448"/>
        <c:crosses val="autoZero"/>
        <c:crossBetween val="between"/>
      </c:valAx>
      <c:spPr>
        <a:noFill/>
      </c:spPr>
    </c:plotArea>
    <c:plotVisOnly val="1"/>
  </c:chart>
  <c:spPr>
    <a:noFill/>
    <a:effectLst/>
  </c:spPr>
  <c:txPr>
    <a:bodyPr/>
    <a:lstStyle/>
    <a:p>
      <a:pPr>
        <a:defRPr sz="2000" b="1" u="none" strike="noStrike" baseline="0">
          <a:latin typeface="Lucida Sans" pitchFamily="34" charset="0"/>
          <a:ea typeface="Arial Narrow"/>
          <a:cs typeface="Arial Narrow"/>
        </a:defRPr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4016503618865825"/>
          <c:y val="6.4027296587926524E-2"/>
          <c:w val="0.70907022985763146"/>
          <c:h val="0.93597270341207361"/>
        </c:manualLayout>
      </c:layout>
      <c:pieChart>
        <c:varyColors val="1"/>
        <c:ser>
          <c:idx val="0"/>
          <c:order val="0"/>
          <c:dPt>
            <c:idx val="0"/>
            <c:spPr>
              <a:solidFill>
                <a:schemeClr val="tx1">
                  <a:lumMod val="50000"/>
                  <a:lumOff val="50000"/>
                </a:schemeClr>
              </a:solidFill>
              <a:effectLst>
                <a:innerShdw blurRad="114300">
                  <a:prstClr val="black"/>
                </a:innerShdw>
              </a:effectLst>
            </c:spPr>
          </c:dPt>
          <c:dPt>
            <c:idx val="1"/>
            <c:spPr>
              <a:solidFill>
                <a:prstClr val="black">
                  <a:lumMod val="65000"/>
                  <a:lumOff val="35000"/>
                </a:prstClr>
              </a:solidFill>
              <a:effectLst>
                <a:innerShdw blurRad="114300">
                  <a:prstClr val="black"/>
                </a:innerShdw>
              </a:effectLst>
            </c:spPr>
          </c:dPt>
          <c:dPt>
            <c:idx val="2"/>
            <c:explosion val="4"/>
            <c:spPr>
              <a:solidFill>
                <a:schemeClr val="bg1">
                  <a:lumMod val="75000"/>
                </a:schemeClr>
              </a:solidFill>
              <a:effectLst>
                <a:innerShdw blurRad="114300">
                  <a:prstClr val="black"/>
                </a:innerShdw>
              </a:effectLst>
            </c:spPr>
          </c:dPt>
          <c:dPt>
            <c:idx val="3"/>
            <c:explosion val="7"/>
            <c:spPr>
              <a:solidFill>
                <a:srgbClr val="C00000"/>
              </a:solidFill>
              <a:effectLst>
                <a:innerShdw blurRad="114300">
                  <a:prstClr val="black"/>
                </a:innerShdw>
              </a:effectLst>
            </c:spPr>
          </c:dPt>
          <c:dLbls>
            <c:dLbl>
              <c:idx val="0"/>
              <c:layout>
                <c:manualLayout>
                  <c:x val="-0.15464885071184342"/>
                  <c:y val="0.2388888888888889"/>
                </c:manualLayout>
              </c:layout>
              <c:spPr/>
              <c:txPr>
                <a:bodyPr/>
                <a:lstStyle/>
                <a:p>
                  <a:pPr>
                    <a:defRPr sz="2800"/>
                  </a:pPr>
                  <a:endParaRPr lang="en-US"/>
                </a:p>
              </c:txPr>
              <c:showCatName val="1"/>
              <c:showPercent val="1"/>
              <c:separator>
</c:separator>
            </c:dLbl>
            <c:dLbl>
              <c:idx val="1"/>
              <c:layout>
                <c:manualLayout>
                  <c:x val="-7.0757310639200433E-2"/>
                  <c:y val="-0.18253333333333396"/>
                </c:manualLayout>
              </c:layout>
              <c:spPr/>
              <c:txPr>
                <a:bodyPr/>
                <a:lstStyle/>
                <a:p>
                  <a:pPr>
                    <a:defRPr sz="2800"/>
                  </a:pPr>
                  <a:endParaRPr lang="en-US"/>
                </a:p>
              </c:txPr>
              <c:showCatName val="1"/>
              <c:showPercent val="1"/>
              <c:separator>
</c:separator>
            </c:dLbl>
            <c:dLbl>
              <c:idx val="2"/>
              <c:layout>
                <c:manualLayout>
                  <c:x val="0.17605981070547999"/>
                  <c:y val="-1.6519160104986882E-2"/>
                </c:manualLayout>
              </c:layout>
              <c:showCatName val="1"/>
              <c:showPercent val="1"/>
              <c:separator>
</c:separator>
            </c:dLbl>
            <c:showCatName val="1"/>
            <c:showPercent val="1"/>
            <c:separator>
</c:separator>
            <c:showLeaderLines val="1"/>
          </c:dLbls>
          <c:cat>
            <c:strRef>
              <c:f>'T3-2FTPTOnOffGender'!$H$32:$H$35</c:f>
              <c:strCache>
                <c:ptCount val="4"/>
                <c:pt idx="0">
                  <c:v>18-19</c:v>
                </c:pt>
                <c:pt idx="1">
                  <c:v>20-24</c:v>
                </c:pt>
                <c:pt idx="2">
                  <c:v>25-29</c:v>
                </c:pt>
                <c:pt idx="3">
                  <c:v>30 and over</c:v>
                </c:pt>
              </c:strCache>
            </c:strRef>
          </c:cat>
          <c:val>
            <c:numRef>
              <c:f>'T3-2FTPTOnOffGender'!$I$32:$I$35</c:f>
              <c:numCache>
                <c:formatCode>0.0%</c:formatCode>
                <c:ptCount val="4"/>
                <c:pt idx="0">
                  <c:v>0.33757476889614013</c:v>
                </c:pt>
                <c:pt idx="1">
                  <c:v>0.43858075040783112</c:v>
                </c:pt>
                <c:pt idx="2">
                  <c:v>7.9526916802610426E-2</c:v>
                </c:pt>
                <c:pt idx="3">
                  <c:v>0.14400000000000004</c:v>
                </c:pt>
              </c:numCache>
            </c:numRef>
          </c:val>
        </c:ser>
        <c:dLbls>
          <c:showCatName val="1"/>
          <c:showPercent val="1"/>
        </c:dLbls>
        <c:firstSliceAng val="330"/>
      </c:pieChart>
    </c:plotArea>
    <c:plotVisOnly val="1"/>
  </c:chart>
  <c:spPr>
    <a:noFill/>
    <a:ln>
      <a:noFill/>
    </a:ln>
    <a:effectLst/>
  </c:spPr>
  <c:txPr>
    <a:bodyPr/>
    <a:lstStyle/>
    <a:p>
      <a:pPr>
        <a:defRPr sz="2400" b="1" u="none" strike="noStrike" baseline="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Lucida Sans" pitchFamily="34" charset="0"/>
          <a:ea typeface="Arial Narrow"/>
          <a:cs typeface="Arial Narrow"/>
        </a:defRPr>
      </a:pPr>
      <a:endParaRPr lang="en-US"/>
    </a:p>
  </c:txPr>
  <c:externalData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9.2990142220594527E-2"/>
          <c:y val="1.6576552930883642E-2"/>
          <c:w val="0.84185687632419792"/>
          <c:h val="0.99848244512913975"/>
        </c:manualLayout>
      </c:layout>
      <c:pieChart>
        <c:varyColors val="1"/>
        <c:ser>
          <c:idx val="0"/>
          <c:order val="0"/>
          <c:dPt>
            <c:idx val="0"/>
            <c:spPr>
              <a:solidFill>
                <a:schemeClr val="tx1">
                  <a:lumMod val="65000"/>
                  <a:lumOff val="35000"/>
                </a:schemeClr>
              </a:solidFill>
              <a:effectLst>
                <a:innerShdw blurRad="114300">
                  <a:prstClr val="black"/>
                </a:innerShdw>
              </a:effectLst>
            </c:spPr>
          </c:dPt>
          <c:dPt>
            <c:idx val="1"/>
            <c:explosion val="7"/>
            <c:spPr>
              <a:solidFill>
                <a:srgbClr val="C00000"/>
              </a:solidFill>
              <a:effectLst>
                <a:innerShdw blurRad="114300">
                  <a:prstClr val="black"/>
                </a:innerShdw>
              </a:effectLst>
            </c:spPr>
          </c:dPt>
          <c:dLbls>
            <c:dLbl>
              <c:idx val="0"/>
              <c:delete val="1"/>
            </c:dLbl>
            <c:dLbl>
              <c:idx val="1"/>
              <c:layout>
                <c:manualLayout>
                  <c:x val="0.18600607153021587"/>
                  <c:y val="0.15024668112138256"/>
                </c:manualLayout>
              </c:layout>
              <c:showCatName val="1"/>
              <c:showPercent val="1"/>
              <c:separator>
</c:separator>
            </c:dLbl>
            <c:showCatName val="1"/>
            <c:showPercent val="1"/>
            <c:separator>
</c:separator>
            <c:showLeaderLines val="1"/>
          </c:dLbls>
          <c:cat>
            <c:strRef>
              <c:f>'T3-2FTPTOnOffGender'!$H$61:$H$62</c:f>
              <c:strCache>
                <c:ptCount val="2"/>
                <c:pt idx="0">
                  <c:v>Full-time</c:v>
                </c:pt>
                <c:pt idx="1">
                  <c:v>Part-time</c:v>
                </c:pt>
              </c:strCache>
            </c:strRef>
          </c:cat>
          <c:val>
            <c:numRef>
              <c:f>'T3-2FTPTOnOffGender'!$I$61:$I$62</c:f>
              <c:numCache>
                <c:formatCode>0%</c:formatCode>
                <c:ptCount val="2"/>
                <c:pt idx="0">
                  <c:v>0.85883093082414763</c:v>
                </c:pt>
                <c:pt idx="1">
                  <c:v>0.14116906917585273</c:v>
                </c:pt>
              </c:numCache>
            </c:numRef>
          </c:val>
        </c:ser>
        <c:dLbls>
          <c:showCatName val="1"/>
          <c:showPercent val="1"/>
        </c:dLbls>
        <c:firstSliceAng val="330"/>
      </c:pieChart>
    </c:plotArea>
    <c:plotVisOnly val="1"/>
  </c:chart>
  <c:spPr>
    <a:noFill/>
    <a:ln>
      <a:noFill/>
    </a:ln>
    <a:effectLst/>
  </c:spPr>
  <c:txPr>
    <a:bodyPr/>
    <a:lstStyle/>
    <a:p>
      <a:pPr>
        <a:defRPr sz="2400" b="1" u="none" strike="noStrike" baseline="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Lucida Sans" pitchFamily="34" charset="0"/>
          <a:ea typeface="Arial Narrow"/>
          <a:cs typeface="Arial Narrow"/>
        </a:defRPr>
      </a:pPr>
      <a:endParaRPr lang="en-US"/>
    </a:p>
  </c:txPr>
  <c:externalData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9.3941738387352744E-2"/>
          <c:y val="2.4449164249205693E-3"/>
          <c:w val="0.85296099615455212"/>
          <c:h val="0.96519270617488828"/>
        </c:manualLayout>
      </c:layout>
      <c:pieChart>
        <c:varyColors val="1"/>
        <c:ser>
          <c:idx val="0"/>
          <c:order val="0"/>
          <c:dPt>
            <c:idx val="0"/>
            <c:spPr>
              <a:solidFill>
                <a:srgbClr val="C00000"/>
              </a:solidFill>
              <a:effectLst>
                <a:innerShdw blurRad="114300">
                  <a:prstClr val="black"/>
                </a:innerShdw>
              </a:effectLst>
            </c:spPr>
          </c:dPt>
          <c:dPt>
            <c:idx val="1"/>
            <c:explosion val="7"/>
            <c:spPr>
              <a:solidFill>
                <a:schemeClr val="tx1">
                  <a:lumMod val="65000"/>
                  <a:lumOff val="35000"/>
                </a:schemeClr>
              </a:solidFill>
              <a:effectLst>
                <a:innerShdw blurRad="114300">
                  <a:prstClr val="black"/>
                </a:innerShdw>
              </a:effectLst>
            </c:spPr>
          </c:dPt>
          <c:dLbls>
            <c:dLbl>
              <c:idx val="0"/>
              <c:layout>
                <c:manualLayout>
                  <c:x val="-0.20508059286706876"/>
                  <c:y val="0.23105004853845323"/>
                </c:manualLayout>
              </c:layout>
              <c:showCatName val="1"/>
              <c:showPercent val="1"/>
              <c:separator>
</c:separator>
            </c:dLbl>
            <c:dLbl>
              <c:idx val="1"/>
              <c:delete val="1"/>
            </c:dLbl>
            <c:showCatName val="1"/>
            <c:showPercent val="1"/>
            <c:separator>
</c:separator>
            <c:showLeaderLines val="1"/>
          </c:dLbls>
          <c:cat>
            <c:strRef>
              <c:f>'T3-2FTPTOnOffGender'!$I$73:$I$74</c:f>
              <c:strCache>
                <c:ptCount val="2"/>
                <c:pt idx="0">
                  <c:v>Male</c:v>
                </c:pt>
                <c:pt idx="1">
                  <c:v>Female</c:v>
                </c:pt>
              </c:strCache>
            </c:strRef>
          </c:cat>
          <c:val>
            <c:numRef>
              <c:f>'T3-2FTPTOnOffGender'!$J$73:$J$74</c:f>
              <c:numCache>
                <c:formatCode>0%</c:formatCode>
                <c:ptCount val="2"/>
                <c:pt idx="0">
                  <c:v>0.37454325668287586</c:v>
                </c:pt>
                <c:pt idx="1">
                  <c:v>0.62545674331712409</c:v>
                </c:pt>
              </c:numCache>
            </c:numRef>
          </c:val>
        </c:ser>
        <c:dLbls>
          <c:showCatName val="1"/>
          <c:showPercent val="1"/>
        </c:dLbls>
        <c:firstSliceAng val="330"/>
      </c:pieChart>
    </c:plotArea>
    <c:plotVisOnly val="1"/>
  </c:chart>
  <c:spPr>
    <a:noFill/>
    <a:ln>
      <a:noFill/>
    </a:ln>
    <a:effectLst/>
  </c:spPr>
  <c:txPr>
    <a:bodyPr/>
    <a:lstStyle/>
    <a:p>
      <a:pPr>
        <a:defRPr sz="2800" b="1" u="none" strike="noStrike" baseline="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Lucida Sans" pitchFamily="34" charset="0"/>
          <a:ea typeface="Arial Narrow"/>
          <a:cs typeface="Arial Narrow"/>
        </a:defRPr>
      </a:pPr>
      <a:endParaRPr lang="en-US"/>
    </a:p>
  </c:txPr>
  <c:externalData r:id="rId2"/>
  <c:userShapes r:id="rId3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3.6443453417880228E-4"/>
          <c:y val="5.4247229512977516E-2"/>
          <c:w val="0.999635512952186"/>
          <c:h val="0.69560384721646662"/>
        </c:manualLayout>
      </c:layout>
      <c:barChart>
        <c:barDir val="col"/>
        <c:grouping val="clustered"/>
        <c:ser>
          <c:idx val="0"/>
          <c:order val="0"/>
          <c:tx>
            <c:strRef>
              <c:f>'F4-3 Equip'!$A$48</c:f>
              <c:strCache>
                <c:ptCount val="1"/>
                <c:pt idx="0">
                  <c:v>2004</c:v>
                </c:pt>
              </c:strCache>
            </c:strRef>
          </c:tx>
          <c:spPr>
            <a:solidFill>
              <a:sysClr val="windowText" lastClr="000000">
                <a:lumMod val="65000"/>
                <a:lumOff val="35000"/>
              </a:sysClr>
            </a:solidFill>
            <a:ln w="12700">
              <a:noFill/>
              <a:prstDash val="solid"/>
            </a:ln>
            <a:effectLst>
              <a:innerShdw blurRad="114300">
                <a:prstClr val="black"/>
              </a:innerShdw>
            </a:effectLst>
          </c:spPr>
          <c:dLbls>
            <c:dLbl>
              <c:idx val="2"/>
              <c:layout>
                <c:manualLayout>
                  <c:x val="-8.7112806691594536E-3"/>
                  <c:y val="6.3778985117909394E-3"/>
                </c:manualLayout>
              </c:layout>
              <c:dLblPos val="outEnd"/>
              <c:showVal val="1"/>
            </c:dLbl>
            <c:dLbl>
              <c:idx val="3"/>
              <c:layout>
                <c:manualLayout>
                  <c:x val="-1.4239593346537925E-2"/>
                  <c:y val="1.902441513477408E-2"/>
                </c:manualLayout>
              </c:layout>
              <c:dLblPos val="outEnd"/>
              <c:showVal val="1"/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2800">
                    <a:effectLst/>
                  </a:defRPr>
                </a:pPr>
                <a:endParaRPr lang="en-US"/>
              </a:p>
            </c:txPr>
            <c:showVal val="1"/>
          </c:dLbls>
          <c:cat>
            <c:strRef>
              <c:f>'F4-3 Equip'!$B$47:$E$47</c:f>
              <c:strCache>
                <c:ptCount val="4"/>
                <c:pt idx="0">
                  <c:v>Desktop
computer</c:v>
                </c:pt>
                <c:pt idx="1">
                  <c:v>Laptop
computer</c:v>
                </c:pt>
                <c:pt idx="2">
                  <c:v>Internet-capable
handheld device</c:v>
                </c:pt>
                <c:pt idx="3">
                  <c:v>Netbook
computer</c:v>
                </c:pt>
              </c:strCache>
            </c:strRef>
          </c:cat>
          <c:val>
            <c:numRef>
              <c:f>'F4-3 Equip'!$B$48:$E$48</c:f>
              <c:numCache>
                <c:formatCode>0%</c:formatCode>
                <c:ptCount val="4"/>
                <c:pt idx="0">
                  <c:v>0.62800000000000133</c:v>
                </c:pt>
                <c:pt idx="1">
                  <c:v>0.46800000000000008</c:v>
                </c:pt>
                <c:pt idx="2">
                  <c:v>1.1000000000000029E-2</c:v>
                </c:pt>
                <c:pt idx="3">
                  <c:v>0.12000000000000002</c:v>
                </c:pt>
              </c:numCache>
            </c:numRef>
          </c:val>
        </c:ser>
        <c:ser>
          <c:idx val="1"/>
          <c:order val="1"/>
          <c:tx>
            <c:strRef>
              <c:f>'F4-3 Equip'!$A$49</c:f>
              <c:strCache>
                <c:ptCount val="1"/>
                <c:pt idx="0">
                  <c:v>2010</c:v>
                </c:pt>
              </c:strCache>
            </c:strRef>
          </c:tx>
          <c:spPr>
            <a:solidFill>
              <a:srgbClr val="C00000"/>
            </a:solidFill>
            <a:effectLst>
              <a:innerShdw blurRad="114300">
                <a:prstClr val="black"/>
              </a:innerShdw>
            </a:effectLst>
          </c:spPr>
          <c:dLbls>
            <c:txPr>
              <a:bodyPr/>
              <a:lstStyle/>
              <a:p>
                <a:pPr>
                  <a:defRPr sz="2800">
                    <a:effectLst/>
                  </a:defRPr>
                </a:pPr>
                <a:endParaRPr lang="en-US"/>
              </a:p>
            </c:txPr>
            <c:showVal val="1"/>
          </c:dLbls>
          <c:cat>
            <c:strRef>
              <c:f>'F4-3 Equip'!$B$47:$E$47</c:f>
              <c:strCache>
                <c:ptCount val="4"/>
                <c:pt idx="0">
                  <c:v>Desktop
computer</c:v>
                </c:pt>
                <c:pt idx="1">
                  <c:v>Laptop
computer</c:v>
                </c:pt>
                <c:pt idx="2">
                  <c:v>Internet-capable
handheld device</c:v>
                </c:pt>
                <c:pt idx="3">
                  <c:v>Netbook
computer</c:v>
                </c:pt>
              </c:strCache>
            </c:strRef>
          </c:cat>
          <c:val>
            <c:numRef>
              <c:f>'F4-3 Equip'!$B$49:$E$49</c:f>
              <c:numCache>
                <c:formatCode>0%</c:formatCode>
                <c:ptCount val="4"/>
                <c:pt idx="0">
                  <c:v>0.45934602512755868</c:v>
                </c:pt>
                <c:pt idx="1">
                  <c:v>0.83803393159129369</c:v>
                </c:pt>
                <c:pt idx="2">
                  <c:v>0.62709066305818983</c:v>
                </c:pt>
                <c:pt idx="3">
                  <c:v>0.13036826880284821</c:v>
                </c:pt>
              </c:numCache>
            </c:numRef>
          </c:val>
        </c:ser>
        <c:dLbls>
          <c:showVal val="1"/>
        </c:dLbls>
        <c:gapWidth val="14"/>
        <c:axId val="109037056"/>
        <c:axId val="109038592"/>
      </c:barChart>
      <c:catAx>
        <c:axId val="109037056"/>
        <c:scaling>
          <c:orientation val="minMax"/>
        </c:scaling>
        <c:delete val="1"/>
        <c:axPos val="b"/>
        <c:numFmt formatCode="General" sourceLinked="1"/>
        <c:majorTickMark val="in"/>
        <c:tickLblPos val="none"/>
        <c:crossAx val="109038592"/>
        <c:crosses val="autoZero"/>
        <c:auto val="1"/>
        <c:lblAlgn val="ctr"/>
        <c:lblOffset val="100"/>
        <c:tickLblSkip val="1"/>
        <c:tickMarkSkip val="1"/>
      </c:catAx>
      <c:valAx>
        <c:axId val="109038592"/>
        <c:scaling>
          <c:orientation val="minMax"/>
          <c:max val="1"/>
        </c:scaling>
        <c:delete val="1"/>
        <c:axPos val="l"/>
        <c:numFmt formatCode="0%" sourceLinked="0"/>
        <c:majorTickMark val="in"/>
        <c:tickLblPos val="none"/>
        <c:crossAx val="109037056"/>
        <c:crosses val="autoZero"/>
        <c:crossBetween val="between"/>
        <c:majorUnit val="0.1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81308631221982264"/>
          <c:y val="1.4185226846644172E-2"/>
          <c:w val="0.17216442524330478"/>
          <c:h val="0.16924859392575925"/>
        </c:manualLayout>
      </c:layout>
      <c:overlay val="1"/>
      <c:txPr>
        <a:bodyPr/>
        <a:lstStyle/>
        <a:p>
          <a:pPr>
            <a:defRPr sz="2800">
              <a:effectLst/>
            </a:defRPr>
          </a:pPr>
          <a:endParaRPr lang="en-US"/>
        </a:p>
      </c:txPr>
    </c:legend>
    <c:plotVisOnly val="1"/>
    <c:dispBlanksAs val="gap"/>
  </c:chart>
  <c:spPr>
    <a:noFill/>
    <a:ln w="9525">
      <a:noFill/>
    </a:ln>
    <a:effectLst/>
  </c:spPr>
  <c:txPr>
    <a:bodyPr/>
    <a:lstStyle/>
    <a:p>
      <a:pPr>
        <a:defRPr sz="2000" b="1" i="0" u="none" strike="noStrike" baseline="0"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Lucida Sans" pitchFamily="34" charset="0"/>
          <a:ea typeface="Arial Narrow"/>
          <a:cs typeface="Arial Narrow"/>
        </a:defRPr>
      </a:pPr>
      <a:endParaRPr lang="en-US"/>
    </a:p>
  </c:txPr>
  <c:externalData r:id="rId2"/>
  <c:userShapes r:id="rId3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8.4440110873991184E-2"/>
          <c:y val="0.26487358383999554"/>
          <c:w val="0.81263276669855744"/>
          <c:h val="0.60890860161467331"/>
        </c:manualLayout>
      </c:layout>
      <c:barChart>
        <c:barDir val="col"/>
        <c:grouping val="stacked"/>
        <c:ser>
          <c:idx val="0"/>
          <c:order val="0"/>
          <c:tx>
            <c:strRef>
              <c:f>'F4-7'!$I$4</c:f>
              <c:strCache>
                <c:ptCount val="1"/>
                <c:pt idx="0">
                  <c:v>Own an Internet-capable handheld device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>
              <a:innerShdw blurRad="419100">
                <a:prstClr val="black"/>
              </a:innerShdw>
            </a:effectLst>
          </c:spPr>
          <c:dLbls>
            <c:dLbl>
              <c:idx val="0"/>
              <c:spPr/>
              <c:txPr>
                <a:bodyPr/>
                <a:lstStyle/>
                <a:p>
                  <a:pPr algn="ctr">
                    <a:defRPr lang="en-US" sz="2800" b="1" i="0" u="none" strike="noStrike" kern="1200" baseline="0">
                      <a:solidFill>
                        <a:prstClr val="white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Lucida Sans" pitchFamily="34" charset="0"/>
                      <a:ea typeface="Arial Narrow"/>
                      <a:cs typeface="Arial Narrow"/>
                    </a:defRPr>
                  </a:pPr>
                  <a:endParaRPr lang="en-US"/>
                </a:p>
              </c:txPr>
            </c:dLbl>
            <c:dLbl>
              <c:idx val="1"/>
              <c:spPr/>
              <c:txPr>
                <a:bodyPr/>
                <a:lstStyle/>
                <a:p>
                  <a:pPr algn="ctr">
                    <a:defRPr lang="en-US" sz="2800" b="1" i="0" u="none" strike="noStrike" kern="1200" baseline="0">
                      <a:solidFill>
                        <a:prstClr val="white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Lucida Sans" pitchFamily="34" charset="0"/>
                      <a:ea typeface="Arial Narrow"/>
                      <a:cs typeface="Arial Narrow"/>
                    </a:defRPr>
                  </a:pPr>
                  <a:endParaRPr lang="en-US"/>
                </a:p>
              </c:txPr>
            </c:dLbl>
            <c:txPr>
              <a:bodyPr/>
              <a:lstStyle/>
              <a:p>
                <a:pPr algn="ctr">
                  <a:defRPr lang="en-US" sz="2000" b="1" i="0" u="none" strike="noStrike" kern="1200" baseline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Lucida Sans" pitchFamily="34" charset="0"/>
                    <a:ea typeface="Arial Narrow"/>
                    <a:cs typeface="Arial Narrow"/>
                  </a:defRPr>
                </a:pPr>
                <a:endParaRPr lang="en-US"/>
              </a:p>
            </c:txPr>
            <c:showVal val="1"/>
          </c:dLbls>
          <c:cat>
            <c:numRef>
              <c:f>'F4-7'!$H$5:$H$6</c:f>
              <c:numCache>
                <c:formatCode>General</c:formatCode>
                <c:ptCount val="2"/>
                <c:pt idx="0">
                  <c:v>2009</c:v>
                </c:pt>
                <c:pt idx="1">
                  <c:v>2010</c:v>
                </c:pt>
              </c:numCache>
            </c:numRef>
          </c:cat>
          <c:val>
            <c:numRef>
              <c:f>'F4-7'!$I$5:$I$6</c:f>
              <c:numCache>
                <c:formatCode>0%</c:formatCode>
                <c:ptCount val="2"/>
                <c:pt idx="0">
                  <c:v>0.51195453357721454</c:v>
                </c:pt>
                <c:pt idx="1">
                  <c:v>0.62709066305819228</c:v>
                </c:pt>
              </c:numCache>
            </c:numRef>
          </c:val>
        </c:ser>
        <c:ser>
          <c:idx val="1"/>
          <c:order val="1"/>
          <c:tx>
            <c:strRef>
              <c:f>'F4-7'!$J$4</c:f>
              <c:strCache>
                <c:ptCount val="1"/>
                <c:pt idx="0">
                  <c:v>Don't own, plan to purchase within 12 months</c:v>
                </c:pt>
              </c:strCache>
            </c:strRef>
          </c:tx>
          <c:spPr>
            <a:solidFill>
              <a:sysClr val="windowText" lastClr="000000">
                <a:lumMod val="65000"/>
                <a:lumOff val="35000"/>
              </a:sysClr>
            </a:solidFill>
            <a:ln>
              <a:noFill/>
            </a:ln>
            <a:effectLst>
              <a:innerShdw blurRad="114300">
                <a:prstClr val="black"/>
              </a:innerShdw>
            </a:effectLst>
          </c:spPr>
          <c:dLbls>
            <c:txPr>
              <a:bodyPr/>
              <a:lstStyle/>
              <a:p>
                <a:pPr>
                  <a:defRPr sz="240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en-US"/>
              </a:p>
            </c:txPr>
            <c:showVal val="1"/>
          </c:dLbls>
          <c:cat>
            <c:numRef>
              <c:f>'F4-7'!$H$5:$H$6</c:f>
              <c:numCache>
                <c:formatCode>General</c:formatCode>
                <c:ptCount val="2"/>
                <c:pt idx="0">
                  <c:v>2009</c:v>
                </c:pt>
                <c:pt idx="1">
                  <c:v>2010</c:v>
                </c:pt>
              </c:numCache>
            </c:numRef>
          </c:cat>
          <c:val>
            <c:numRef>
              <c:f>'F4-7'!$J$5:$J$6</c:f>
              <c:numCache>
                <c:formatCode>0%</c:formatCode>
                <c:ptCount val="2"/>
                <c:pt idx="0">
                  <c:v>0.11761823882936999</c:v>
                </c:pt>
                <c:pt idx="1">
                  <c:v>0.11307171853856561</c:v>
                </c:pt>
              </c:numCache>
            </c:numRef>
          </c:val>
        </c:ser>
        <c:overlap val="100"/>
        <c:axId val="109070976"/>
        <c:axId val="109101440"/>
      </c:barChart>
      <c:catAx>
        <c:axId val="109070976"/>
        <c:scaling>
          <c:orientation val="minMax"/>
        </c:scaling>
        <c:axPos val="b"/>
        <c:numFmt formatCode="General" sourceLinked="1"/>
        <c:majorTickMark val="in"/>
        <c:tickLblPos val="nextTo"/>
        <c:txPr>
          <a:bodyPr/>
          <a:lstStyle/>
          <a:p>
            <a:pPr>
              <a:defRPr sz="2800">
                <a:effectLst/>
              </a:defRPr>
            </a:pPr>
            <a:endParaRPr lang="en-US"/>
          </a:p>
        </c:txPr>
        <c:crossAx val="109101440"/>
        <c:crosses val="autoZero"/>
        <c:auto val="1"/>
        <c:lblAlgn val="ctr"/>
        <c:lblOffset val="100"/>
      </c:catAx>
      <c:valAx>
        <c:axId val="109101440"/>
        <c:scaling>
          <c:orientation val="minMax"/>
        </c:scaling>
        <c:delete val="1"/>
        <c:axPos val="l"/>
        <c:numFmt formatCode="General" sourceLinked="0"/>
        <c:majorTickMark val="in"/>
        <c:tickLblPos val="none"/>
        <c:crossAx val="109070976"/>
        <c:crosses val="autoZero"/>
        <c:crossBetween val="between"/>
      </c:valAx>
      <c:spPr>
        <a:noFill/>
        <a:ln w="12700">
          <a:noFill/>
          <a:prstDash val="solid"/>
        </a:ln>
      </c:spPr>
    </c:plotArea>
    <c:plotVisOnly val="1"/>
  </c:chart>
  <c:spPr>
    <a:noFill/>
    <a:ln>
      <a:noFill/>
    </a:ln>
    <a:effectLst/>
  </c:spPr>
  <c:txPr>
    <a:bodyPr/>
    <a:lstStyle/>
    <a:p>
      <a:pPr>
        <a:defRPr sz="1800" b="1" u="none" strike="noStrike" baseline="0">
          <a:latin typeface="Lucida Sans" pitchFamily="34" charset="0"/>
          <a:ea typeface="Arial Narrow"/>
          <a:cs typeface="Arial Narrow"/>
        </a:defRPr>
      </a:pPr>
      <a:endParaRPr lang="en-US"/>
    </a:p>
  </c:txPr>
  <c:externalData r:id="rId2"/>
  <c:userShapes r:id="rId3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0.15665220666861088"/>
          <c:y val="0.19676319242989374"/>
          <c:w val="0.81016655497849999"/>
          <c:h val="0.66340861997513489"/>
        </c:manualLayout>
      </c:layout>
      <c:barChart>
        <c:barDir val="col"/>
        <c:grouping val="stacked"/>
        <c:ser>
          <c:idx val="0"/>
          <c:order val="0"/>
          <c:tx>
            <c:strRef>
              <c:f>'F4-11HandheldUse'!$C$45</c:f>
              <c:strCache>
                <c:ptCount val="1"/>
                <c:pt idx="0">
                  <c:v>Daily</c:v>
                </c:pt>
              </c:strCache>
            </c:strRef>
          </c:tx>
          <c:spPr>
            <a:solidFill>
              <a:srgbClr val="C00000"/>
            </a:solidFill>
            <a:effectLst>
              <a:innerShdw blurRad="114300">
                <a:prstClr val="black"/>
              </a:innerShdw>
            </a:effectLst>
          </c:spPr>
          <c:dLbls>
            <c:txPr>
              <a:bodyPr/>
              <a:lstStyle/>
              <a:p>
                <a:pPr>
                  <a:defRPr sz="280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Val val="1"/>
          </c:dLbls>
          <c:cat>
            <c:numRef>
              <c:f>'F4-11HandheldUse'!$B$46:$B$47</c:f>
              <c:numCache>
                <c:formatCode>General</c:formatCode>
                <c:ptCount val="2"/>
                <c:pt idx="0">
                  <c:v>2009</c:v>
                </c:pt>
                <c:pt idx="1">
                  <c:v>2010</c:v>
                </c:pt>
              </c:numCache>
            </c:numRef>
          </c:cat>
          <c:val>
            <c:numRef>
              <c:f>'F4-11HandheldUse'!$C$46:$C$47</c:f>
              <c:numCache>
                <c:formatCode>0%</c:formatCode>
                <c:ptCount val="2"/>
                <c:pt idx="0">
                  <c:v>0.14861900000000033</c:v>
                </c:pt>
                <c:pt idx="1">
                  <c:v>0.26742400000000038</c:v>
                </c:pt>
              </c:numCache>
            </c:numRef>
          </c:val>
        </c:ser>
        <c:ser>
          <c:idx val="1"/>
          <c:order val="1"/>
          <c:tx>
            <c:strRef>
              <c:f>'F4-11HandheldUse'!$D$45</c:f>
              <c:strCache>
                <c:ptCount val="1"/>
                <c:pt idx="0">
                  <c:v>Weekly or several times a week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effectLst>
              <a:innerShdw blurRad="114300">
                <a:prstClr val="black"/>
              </a:innerShdw>
            </a:effectLst>
          </c:spPr>
          <c:dLbls>
            <c:txPr>
              <a:bodyPr/>
              <a:lstStyle/>
              <a:p>
                <a:pPr algn="ctr">
                  <a:defRPr lang="en-US" sz="2800" b="1" i="0" u="none" strike="noStrike" kern="1200" baseline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Lucida Sans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Val val="1"/>
          </c:dLbls>
          <c:cat>
            <c:numRef>
              <c:f>'F4-11HandheldUse'!$B$46:$B$47</c:f>
              <c:numCache>
                <c:formatCode>General</c:formatCode>
                <c:ptCount val="2"/>
                <c:pt idx="0">
                  <c:v>2009</c:v>
                </c:pt>
                <c:pt idx="1">
                  <c:v>2010</c:v>
                </c:pt>
              </c:numCache>
            </c:numRef>
          </c:cat>
          <c:val>
            <c:numRef>
              <c:f>'F4-11HandheldUse'!$D$46:$D$47</c:f>
              <c:numCache>
                <c:formatCode>0%</c:formatCode>
                <c:ptCount val="2"/>
                <c:pt idx="0">
                  <c:v>0.105258</c:v>
                </c:pt>
                <c:pt idx="1">
                  <c:v>0.15030399999999999</c:v>
                </c:pt>
              </c:numCache>
            </c:numRef>
          </c:val>
        </c:ser>
        <c:ser>
          <c:idx val="2"/>
          <c:order val="2"/>
          <c:tx>
            <c:strRef>
              <c:f>'F4-11HandheldUse'!$E$45</c:f>
              <c:strCache>
                <c:ptCount val="1"/>
                <c:pt idx="0">
                  <c:v>Monthly or less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  <a:effectLst>
              <a:innerShdw blurRad="114300">
                <a:prstClr val="black"/>
              </a:innerShdw>
            </a:effectLst>
          </c:spPr>
          <c:dLbls>
            <c:txPr>
              <a:bodyPr/>
              <a:lstStyle/>
              <a:p>
                <a:pPr algn="ctr">
                  <a:defRPr lang="en-US" sz="2800" b="1" i="0" u="none" strike="noStrike" kern="1200" baseline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Lucida Sans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Val val="1"/>
          </c:dLbls>
          <c:cat>
            <c:numRef>
              <c:f>'F4-11HandheldUse'!$B$46:$B$47</c:f>
              <c:numCache>
                <c:formatCode>General</c:formatCode>
                <c:ptCount val="2"/>
                <c:pt idx="0">
                  <c:v>2009</c:v>
                </c:pt>
                <c:pt idx="1">
                  <c:v>2010</c:v>
                </c:pt>
              </c:numCache>
            </c:numRef>
          </c:cat>
          <c:val>
            <c:numRef>
              <c:f>'F4-11HandheldUse'!$E$46:$E$47</c:f>
              <c:numCache>
                <c:formatCode>0%</c:formatCode>
                <c:ptCount val="2"/>
                <c:pt idx="0">
                  <c:v>7.7123000000000011E-2</c:v>
                </c:pt>
                <c:pt idx="1">
                  <c:v>7.075999999999999E-2</c:v>
                </c:pt>
              </c:numCache>
            </c:numRef>
          </c:val>
        </c:ser>
        <c:dLbls>
          <c:showVal val="1"/>
        </c:dLbls>
        <c:overlap val="100"/>
        <c:axId val="109105920"/>
        <c:axId val="109107456"/>
      </c:barChart>
      <c:catAx>
        <c:axId val="109105920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2800"/>
            </a:pPr>
            <a:endParaRPr lang="en-US"/>
          </a:p>
        </c:txPr>
        <c:crossAx val="109107456"/>
        <c:crosses val="autoZero"/>
        <c:auto val="1"/>
        <c:lblAlgn val="ctr"/>
        <c:lblOffset val="100"/>
      </c:catAx>
      <c:valAx>
        <c:axId val="109107456"/>
        <c:scaling>
          <c:orientation val="minMax"/>
        </c:scaling>
        <c:delete val="1"/>
        <c:axPos val="l"/>
        <c:numFmt formatCode="0%" sourceLinked="1"/>
        <c:tickLblPos val="none"/>
        <c:crossAx val="109105920"/>
        <c:crosses val="autoZero"/>
        <c:crossBetween val="between"/>
      </c:valAx>
      <c:spPr>
        <a:noFill/>
        <a:ln>
          <a:noFill/>
        </a:ln>
      </c:spPr>
    </c:plotArea>
    <c:legend>
      <c:legendPos val="r"/>
      <c:layout>
        <c:manualLayout>
          <c:xMode val="edge"/>
          <c:yMode val="edge"/>
          <c:x val="8.0321036259356493E-3"/>
          <c:y val="0.17013572316618319"/>
          <c:w val="0.67465757752503186"/>
          <c:h val="0.19170638209697477"/>
        </c:manualLayout>
      </c:layout>
      <c:txPr>
        <a:bodyPr/>
        <a:lstStyle/>
        <a:p>
          <a:pPr>
            <a:defRPr>
              <a:effectLst/>
            </a:defRPr>
          </a:pPr>
          <a:endParaRPr lang="en-US"/>
        </a:p>
      </c:txPr>
    </c:legend>
    <c:plotVisOnly val="1"/>
  </c:chart>
  <c:spPr>
    <a:noFill/>
    <a:ln>
      <a:noFill/>
    </a:ln>
  </c:spPr>
  <c:txPr>
    <a:bodyPr/>
    <a:lstStyle/>
    <a:p>
      <a:pPr>
        <a:defRPr sz="2400" b="1"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Lucida Sans" pitchFamily="34" charset="0"/>
        </a:defRPr>
      </a:pPr>
      <a:endParaRPr lang="en-US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>
        <c:manualLayout>
          <c:layoutTarget val="inner"/>
          <c:xMode val="edge"/>
          <c:yMode val="edge"/>
          <c:x val="1.6266737844210191E-2"/>
          <c:y val="2.6761722352273587E-2"/>
          <c:w val="0.95899194804039434"/>
          <c:h val="0.73489891466269586"/>
        </c:manualLayout>
      </c:layout>
      <c:barChart>
        <c:barDir val="col"/>
        <c:grouping val="clustered"/>
        <c:ser>
          <c:idx val="0"/>
          <c:order val="0"/>
          <c:tx>
            <c:strRef>
              <c:f>'T5-2HandheldActivs'!$F$25</c:f>
              <c:strCache>
                <c:ptCount val="1"/>
                <c:pt idx="0">
                  <c:v>2009</c:v>
                </c:pt>
              </c:strCache>
            </c:strRef>
          </c:tx>
          <c:spPr>
            <a:solidFill>
              <a:prstClr val="black">
                <a:lumMod val="65000"/>
                <a:lumOff val="35000"/>
              </a:prstClr>
            </a:solidFill>
            <a:effectLst>
              <a:innerShdw blurRad="114300">
                <a:prstClr val="black"/>
              </a:innerShdw>
            </a:effectLst>
          </c:spPr>
          <c:dLbls>
            <c:showVal val="1"/>
          </c:dLbls>
          <c:cat>
            <c:strRef>
              <c:f>'T5-2HandheldActivs'!$E$26:$E$33</c:f>
              <c:strCache>
                <c:ptCount val="8"/>
                <c:pt idx="0">
                  <c:v>Check
info</c:v>
                </c:pt>
                <c:pt idx="1">
                  <c:v>E-mail</c:v>
                </c:pt>
                <c:pt idx="2">
                  <c:v>SNS</c:v>
                </c:pt>
                <c:pt idx="3">
                  <c:v>Maps</c:v>
                </c:pt>
                <c:pt idx="4">
                  <c:v>Bank,
shop,
etc.</c:v>
                </c:pt>
                <c:pt idx="5">
                  <c:v>Music</c:v>
                </c:pt>
                <c:pt idx="6">
                  <c:v>Videos</c:v>
                </c:pt>
                <c:pt idx="7">
                  <c:v>Games</c:v>
                </c:pt>
              </c:strCache>
            </c:strRef>
          </c:cat>
          <c:val>
            <c:numRef>
              <c:f>'T5-2HandheldActivs'!$F$26:$F$33</c:f>
              <c:numCache>
                <c:formatCode>0%</c:formatCode>
                <c:ptCount val="8"/>
                <c:pt idx="0">
                  <c:v>0.76700000000000113</c:v>
                </c:pt>
                <c:pt idx="1">
                  <c:v>0.75100000000000111</c:v>
                </c:pt>
                <c:pt idx="2">
                  <c:v>0.62500000000000111</c:v>
                </c:pt>
                <c:pt idx="3">
                  <c:v>0.58699999999999997</c:v>
                </c:pt>
                <c:pt idx="4">
                  <c:v>0.26900000000000002</c:v>
                </c:pt>
                <c:pt idx="5">
                  <c:v>0.22800000000000001</c:v>
                </c:pt>
                <c:pt idx="6">
                  <c:v>0.20100000000000001</c:v>
                </c:pt>
                <c:pt idx="7">
                  <c:v>0.17</c:v>
                </c:pt>
              </c:numCache>
            </c:numRef>
          </c:val>
        </c:ser>
        <c:ser>
          <c:idx val="1"/>
          <c:order val="1"/>
          <c:tx>
            <c:strRef>
              <c:f>'T5-2HandheldActivs'!$G$25</c:f>
              <c:strCache>
                <c:ptCount val="1"/>
                <c:pt idx="0">
                  <c:v>2010</c:v>
                </c:pt>
              </c:strCache>
            </c:strRef>
          </c:tx>
          <c:spPr>
            <a:solidFill>
              <a:srgbClr val="C00000"/>
            </a:solidFill>
            <a:effectLst>
              <a:innerShdw blurRad="114300">
                <a:prstClr val="black"/>
              </a:innerShdw>
            </a:effectLst>
          </c:spPr>
          <c:dLbls>
            <c:showVal val="1"/>
          </c:dLbls>
          <c:cat>
            <c:strRef>
              <c:f>'T5-2HandheldActivs'!$E$26:$E$33</c:f>
              <c:strCache>
                <c:ptCount val="8"/>
                <c:pt idx="0">
                  <c:v>Check
info</c:v>
                </c:pt>
                <c:pt idx="1">
                  <c:v>E-mail</c:v>
                </c:pt>
                <c:pt idx="2">
                  <c:v>SNS</c:v>
                </c:pt>
                <c:pt idx="3">
                  <c:v>Maps</c:v>
                </c:pt>
                <c:pt idx="4">
                  <c:v>Bank,
shop,
etc.</c:v>
                </c:pt>
                <c:pt idx="5">
                  <c:v>Music</c:v>
                </c:pt>
                <c:pt idx="6">
                  <c:v>Videos</c:v>
                </c:pt>
                <c:pt idx="7">
                  <c:v>Games</c:v>
                </c:pt>
              </c:strCache>
            </c:strRef>
          </c:cat>
          <c:val>
            <c:numRef>
              <c:f>'T5-2HandheldActivs'!$G$26:$G$33</c:f>
              <c:numCache>
                <c:formatCode>0%</c:formatCode>
                <c:ptCount val="8"/>
                <c:pt idx="0">
                  <c:v>0.85000000000000064</c:v>
                </c:pt>
                <c:pt idx="1">
                  <c:v>0.81699999999999995</c:v>
                </c:pt>
                <c:pt idx="2">
                  <c:v>0.76900000000000113</c:v>
                </c:pt>
                <c:pt idx="3">
                  <c:v>0.68600000000000005</c:v>
                </c:pt>
                <c:pt idx="4">
                  <c:v>0.38100000000000056</c:v>
                </c:pt>
                <c:pt idx="5">
                  <c:v>0.34500000000000008</c:v>
                </c:pt>
                <c:pt idx="6">
                  <c:v>0.30200000000000032</c:v>
                </c:pt>
                <c:pt idx="7">
                  <c:v>0.255</c:v>
                </c:pt>
              </c:numCache>
            </c:numRef>
          </c:val>
        </c:ser>
        <c:gapWidth val="30"/>
        <c:axId val="109262336"/>
        <c:axId val="109263872"/>
      </c:barChart>
      <c:catAx>
        <c:axId val="109262336"/>
        <c:scaling>
          <c:orientation val="minMax"/>
        </c:scaling>
        <c:axPos val="b"/>
        <c:majorTickMark val="in"/>
        <c:tickLblPos val="nextTo"/>
        <c:crossAx val="109263872"/>
        <c:crosses val="autoZero"/>
        <c:auto val="1"/>
        <c:lblAlgn val="ctr"/>
        <c:lblOffset val="100"/>
      </c:catAx>
      <c:valAx>
        <c:axId val="109263872"/>
        <c:scaling>
          <c:orientation val="minMax"/>
        </c:scaling>
        <c:delete val="1"/>
        <c:axPos val="l"/>
        <c:numFmt formatCode="0%" sourceLinked="0"/>
        <c:majorTickMark val="in"/>
        <c:tickLblPos val="none"/>
        <c:crossAx val="109262336"/>
        <c:crosses val="autoZero"/>
        <c:crossBetween val="between"/>
      </c:valAx>
      <c:spPr>
        <a:noFill/>
      </c:spPr>
    </c:plotArea>
    <c:legend>
      <c:legendPos val="r"/>
      <c:layout>
        <c:manualLayout>
          <c:xMode val="edge"/>
          <c:yMode val="edge"/>
          <c:x val="0.82241881311446263"/>
          <c:y val="5.6211250620699385E-2"/>
          <c:w val="0.16063203434316473"/>
          <c:h val="0.18712704830815066"/>
        </c:manualLayout>
      </c:layout>
      <c:overlay val="1"/>
      <c:txPr>
        <a:bodyPr/>
        <a:lstStyle/>
        <a:p>
          <a:pPr>
            <a:defRPr sz="2800"/>
          </a:pPr>
          <a:endParaRPr lang="en-US"/>
        </a:p>
      </c:txPr>
    </c:legend>
    <c:plotVisOnly val="1"/>
  </c:chart>
  <c:spPr>
    <a:noFill/>
    <a:effectLst/>
  </c:spPr>
  <c:txPr>
    <a:bodyPr/>
    <a:lstStyle/>
    <a:p>
      <a:pPr>
        <a:defRPr sz="2000" b="1" u="none" strike="noStrike" baseline="0"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Lucida Sans" pitchFamily="34" charset="0"/>
          <a:ea typeface="Arial Narrow"/>
          <a:cs typeface="Arial Narrow"/>
        </a:defRPr>
      </a:pPr>
      <a:endParaRPr lang="en-US"/>
    </a:p>
  </c:txPr>
  <c:externalData r:id="rId1"/>
</c:chartSpace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0-10-08T13:13:57.014" idx="3">
    <p:pos x="10" y="10"/>
    <p:text>judy suggests transition</p:text>
  </p:cm>
</p:cmLst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0.27059</cdr:x>
      <cdr:y>0.63014</cdr:y>
    </cdr:from>
    <cdr:to>
      <cdr:x>0.51765</cdr:x>
      <cdr:y>0.84932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752600" y="3505200"/>
          <a:ext cx="1600200" cy="12192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en-US" sz="28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" pitchFamily="34" charset="0"/>
            </a:rPr>
            <a:t>Female </a:t>
          </a:r>
        </a:p>
        <a:p xmlns:a="http://schemas.openxmlformats.org/drawingml/2006/main">
          <a:pPr algn="ctr"/>
          <a:r>
            <a:rPr lang="en-US" sz="28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" pitchFamily="34" charset="0"/>
            </a:rPr>
            <a:t>63%</a:t>
          </a:r>
          <a:endParaRPr lang="en-US" sz="2800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Lucida Sans" pitchFamily="34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0.0678</cdr:x>
      <cdr:y>0.76316</cdr:y>
    </cdr:from>
    <cdr:to>
      <cdr:x>0.17399</cdr:x>
      <cdr:y>0.93458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09600" y="4419600"/>
          <a:ext cx="954818" cy="99272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en-US" sz="2400" b="1" dirty="0" smtClean="0">
              <a:latin typeface="Lucida Sans" pitchFamily="34" charset="0"/>
            </a:rPr>
            <a:t>Desktop</a:t>
          </a:r>
        </a:p>
        <a:p xmlns:a="http://schemas.openxmlformats.org/drawingml/2006/main">
          <a:pPr algn="ctr"/>
          <a:r>
            <a:rPr lang="en-US" sz="2400" b="1" dirty="0" smtClean="0">
              <a:latin typeface="Lucida Sans" pitchFamily="34" charset="0"/>
            </a:rPr>
            <a:t>Computer</a:t>
          </a:r>
          <a:endParaRPr lang="en-US" sz="2400" b="1" dirty="0">
            <a:latin typeface="Lucida Sans" pitchFamily="34" charset="0"/>
          </a:endParaRPr>
        </a:p>
      </cdr:txBody>
    </cdr:sp>
  </cdr:relSizeAnchor>
  <cdr:relSizeAnchor xmlns:cdr="http://schemas.openxmlformats.org/drawingml/2006/chartDrawing">
    <cdr:from>
      <cdr:x>0.28814</cdr:x>
      <cdr:y>0.76316</cdr:y>
    </cdr:from>
    <cdr:to>
      <cdr:x>0.42974</cdr:x>
      <cdr:y>0.93458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590800" y="4419600"/>
          <a:ext cx="1273211" cy="99272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en-US" sz="2400" b="1" dirty="0" smtClean="0">
              <a:latin typeface="Lucida Sans" pitchFamily="34" charset="0"/>
            </a:rPr>
            <a:t>Laptop</a:t>
          </a:r>
        </a:p>
        <a:p xmlns:a="http://schemas.openxmlformats.org/drawingml/2006/main">
          <a:pPr algn="ctr"/>
          <a:r>
            <a:rPr lang="en-US" sz="2400" b="1" dirty="0" smtClean="0">
              <a:latin typeface="Lucida Sans" pitchFamily="34" charset="0"/>
            </a:rPr>
            <a:t>Computer</a:t>
          </a:r>
          <a:endParaRPr lang="en-US" sz="2400" b="1" dirty="0">
            <a:latin typeface="Lucida Sans" pitchFamily="34" charset="0"/>
          </a:endParaRPr>
        </a:p>
      </cdr:txBody>
    </cdr:sp>
  </cdr:relSizeAnchor>
  <cdr:relSizeAnchor xmlns:cdr="http://schemas.openxmlformats.org/drawingml/2006/chartDrawing">
    <cdr:from>
      <cdr:x>0.5</cdr:x>
      <cdr:y>0.52632</cdr:y>
    </cdr:from>
    <cdr:to>
      <cdr:x>0.6062</cdr:x>
      <cdr:y>0.69774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4495800" y="3048000"/>
          <a:ext cx="954909" cy="99272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en-US" sz="2400" b="1" dirty="0" smtClean="0">
              <a:latin typeface="Lucida Sans" pitchFamily="34" charset="0"/>
            </a:rPr>
            <a:t>Smart</a:t>
          </a:r>
        </a:p>
        <a:p xmlns:a="http://schemas.openxmlformats.org/drawingml/2006/main">
          <a:pPr algn="ctr"/>
          <a:r>
            <a:rPr lang="en-US" sz="2400" b="1" dirty="0" smtClean="0">
              <a:latin typeface="Lucida Sans" pitchFamily="34" charset="0"/>
            </a:rPr>
            <a:t>phone</a:t>
          </a:r>
          <a:endParaRPr lang="en-US" sz="2400" b="1" dirty="0">
            <a:latin typeface="Lucida Sans" pitchFamily="34" charset="0"/>
          </a:endParaRPr>
        </a:p>
      </cdr:txBody>
    </cdr:sp>
  </cdr:relSizeAnchor>
  <cdr:relSizeAnchor xmlns:cdr="http://schemas.openxmlformats.org/drawingml/2006/chartDrawing">
    <cdr:from>
      <cdr:x>0.75424</cdr:x>
      <cdr:y>0.52632</cdr:y>
    </cdr:from>
    <cdr:to>
      <cdr:x>0.86044</cdr:x>
      <cdr:y>0.61842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6781800" y="3048000"/>
          <a:ext cx="954907" cy="533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en-US" sz="2400" b="1" dirty="0" smtClean="0">
              <a:latin typeface="Lucida Sans" pitchFamily="34" charset="0"/>
            </a:rPr>
            <a:t>PDA</a:t>
          </a:r>
          <a:endParaRPr lang="en-US" sz="2400" b="1" dirty="0">
            <a:latin typeface="Lucida Sans" pitchFamily="34" charset="0"/>
          </a:endParaRPr>
        </a:p>
      </cdr:txBody>
    </cdr:sp>
  </cdr:relSizeAnchor>
  <cdr:relSizeAnchor xmlns:cdr="http://schemas.openxmlformats.org/drawingml/2006/chartDrawing">
    <cdr:from>
      <cdr:x>0.63559</cdr:x>
      <cdr:y>0.77333</cdr:y>
    </cdr:from>
    <cdr:to>
      <cdr:x>0.74179</cdr:x>
      <cdr:y>1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5715000" y="4495800"/>
          <a:ext cx="954908" cy="131269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en-US" sz="2400" b="1" dirty="0" smtClean="0">
              <a:effectLst/>
              <a:latin typeface="Lucida Sans" pitchFamily="34" charset="0"/>
            </a:rPr>
            <a:t>Internet</a:t>
          </a:r>
        </a:p>
        <a:p xmlns:a="http://schemas.openxmlformats.org/drawingml/2006/main">
          <a:pPr algn="ctr"/>
          <a:r>
            <a:rPr lang="en-US" sz="2400" b="1" dirty="0" smtClean="0">
              <a:effectLst/>
              <a:latin typeface="Lucida Sans" pitchFamily="34" charset="0"/>
            </a:rPr>
            <a:t>Capable</a:t>
          </a:r>
        </a:p>
        <a:p xmlns:a="http://schemas.openxmlformats.org/drawingml/2006/main">
          <a:pPr algn="ctr"/>
          <a:r>
            <a:rPr lang="en-US" sz="2400" b="1" dirty="0" smtClean="0">
              <a:effectLst/>
              <a:latin typeface="Lucida Sans" pitchFamily="34" charset="0"/>
            </a:rPr>
            <a:t>Handheld</a:t>
          </a:r>
          <a:endParaRPr lang="en-US" sz="2400" b="1" dirty="0">
            <a:effectLst/>
            <a:latin typeface="Lucida Sans" pitchFamily="34" charset="0"/>
          </a:endParaRPr>
        </a:p>
      </cdr:txBody>
    </cdr:sp>
  </cdr:relSizeAnchor>
  <cdr:relSizeAnchor xmlns:cdr="http://schemas.openxmlformats.org/drawingml/2006/chartDrawing">
    <cdr:from>
      <cdr:x>0.86726</cdr:x>
      <cdr:y>0.78947</cdr:y>
    </cdr:from>
    <cdr:to>
      <cdr:x>1</cdr:x>
      <cdr:y>0.96089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7950455" y="4572000"/>
          <a:ext cx="1193545" cy="99272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en-US" sz="2400" b="1" dirty="0" smtClean="0">
              <a:latin typeface="Lucida Sans" pitchFamily="34" charset="0"/>
            </a:rPr>
            <a:t>Netbook</a:t>
          </a:r>
          <a:endParaRPr lang="en-US" sz="2400" b="1" dirty="0">
            <a:latin typeface="Lucida Sans" pitchFamily="34" charset="0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0.26168</cdr:x>
      <cdr:y>0.18919</cdr:y>
    </cdr:from>
    <cdr:to>
      <cdr:x>0.37383</cdr:x>
      <cdr:y>0.35135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133600" y="10668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0.24299</cdr:x>
      <cdr:y>0.29114</cdr:y>
    </cdr:from>
    <cdr:to>
      <cdr:x>0.3271</cdr:x>
      <cdr:y>0.37222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981200" y="1752600"/>
          <a:ext cx="685782" cy="48808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3600" b="1" dirty="0" smtClean="0">
              <a:latin typeface="Lucida Sans" pitchFamily="34" charset="0"/>
            </a:rPr>
            <a:t>63</a:t>
          </a:r>
          <a:r>
            <a: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" pitchFamily="34" charset="0"/>
            </a:rPr>
            <a:t>%</a:t>
          </a:r>
          <a:endParaRPr lang="en-US" sz="32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Lucida Sans" pitchFamily="34" charset="0"/>
          </a:endParaRPr>
        </a:p>
      </cdr:txBody>
    </cdr:sp>
  </cdr:relSizeAnchor>
  <cdr:relSizeAnchor xmlns:cdr="http://schemas.openxmlformats.org/drawingml/2006/chartDrawing">
    <cdr:from>
      <cdr:x>0.64486</cdr:x>
      <cdr:y>0.20253</cdr:y>
    </cdr:from>
    <cdr:to>
      <cdr:x>0.72897</cdr:x>
      <cdr:y>0.28361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5257800" y="1219200"/>
          <a:ext cx="685782" cy="48808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3600" b="1" dirty="0" smtClean="0">
              <a:latin typeface="Lucida Sans" pitchFamily="34" charset="0"/>
            </a:rPr>
            <a:t>74</a:t>
          </a:r>
          <a:r>
            <a: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" pitchFamily="34" charset="0"/>
            </a:rPr>
            <a:t>%</a:t>
          </a:r>
          <a:endParaRPr lang="en-US" sz="32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Lucida Sans" pitchFamily="34" charset="0"/>
          </a:endParaRPr>
        </a:p>
      </cdr:txBody>
    </cdr:sp>
  </cdr:relSizeAnchor>
  <cdr:relSizeAnchor xmlns:cdr="http://schemas.openxmlformats.org/drawingml/2006/chartDrawing">
    <cdr:from>
      <cdr:x>0.2243</cdr:x>
      <cdr:y>0.70886</cdr:y>
    </cdr:from>
    <cdr:to>
      <cdr:x>0.30841</cdr:x>
      <cdr:y>0.78994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1828800" y="4267200"/>
          <a:ext cx="685782" cy="48808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28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" pitchFamily="34" charset="0"/>
            </a:rPr>
            <a:t>Own</a:t>
          </a:r>
          <a:endParaRPr lang="en-US" sz="2800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Lucida Sans" pitchFamily="34" charset="0"/>
          </a:endParaRPr>
        </a:p>
      </cdr:txBody>
    </cdr:sp>
  </cdr:relSizeAnchor>
  <cdr:relSizeAnchor xmlns:cdr="http://schemas.openxmlformats.org/drawingml/2006/chartDrawing">
    <cdr:from>
      <cdr:x>0.63551</cdr:x>
      <cdr:y>0.67089</cdr:y>
    </cdr:from>
    <cdr:to>
      <cdr:x>0.71962</cdr:x>
      <cdr:y>0.75197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5181600" y="4038600"/>
          <a:ext cx="685782" cy="48808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28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" pitchFamily="34" charset="0"/>
            </a:rPr>
            <a:t>Own</a:t>
          </a:r>
          <a:endParaRPr lang="en-US" sz="2800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Lucida Sans" pitchFamily="34" charset="0"/>
          </a:endParaRPr>
        </a:p>
      </cdr:txBody>
    </cdr:sp>
  </cdr:relSizeAnchor>
  <cdr:relSizeAnchor xmlns:cdr="http://schemas.openxmlformats.org/drawingml/2006/chartDrawing">
    <cdr:from>
      <cdr:x>0.36449</cdr:x>
      <cdr:y>0.40506</cdr:y>
    </cdr:from>
    <cdr:to>
      <cdr:x>0.52336</cdr:x>
      <cdr:y>0.49367</cdr:y>
    </cdr:to>
    <cdr:sp macro="" textlink="">
      <cdr:nvSpPr>
        <cdr:cNvPr id="7" name="TextBox 1"/>
        <cdr:cNvSpPr txBox="1"/>
      </cdr:nvSpPr>
      <cdr:spPr>
        <a:xfrm xmlns:a="http://schemas.openxmlformats.org/drawingml/2006/main">
          <a:off x="2971833" y="2438380"/>
          <a:ext cx="1295367" cy="5334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pPr algn="ctr">
            <a:lnSpc>
              <a:spcPts val="2000"/>
            </a:lnSpc>
          </a:pPr>
          <a:r>
            <a:rPr lang="en-US" sz="2400" b="1" dirty="0" smtClean="0">
              <a:effectLst/>
              <a:latin typeface="Lucida Sans" pitchFamily="34" charset="0"/>
            </a:rPr>
            <a:t>Plan to</a:t>
          </a:r>
        </a:p>
        <a:p xmlns:a="http://schemas.openxmlformats.org/drawingml/2006/main">
          <a:pPr algn="ctr">
            <a:lnSpc>
              <a:spcPts val="2000"/>
            </a:lnSpc>
          </a:pPr>
          <a:r>
            <a:rPr lang="en-US" sz="2400" b="1" dirty="0" smtClean="0">
              <a:effectLst/>
              <a:latin typeface="Lucida Sans" pitchFamily="34" charset="0"/>
            </a:rPr>
            <a:t>own</a:t>
          </a:r>
          <a:endParaRPr lang="en-US" sz="2400" b="1" dirty="0">
            <a:effectLst/>
            <a:latin typeface="Lucida Sans" pitchFamily="34" charset="0"/>
          </a:endParaRPr>
        </a:p>
      </cdr:txBody>
    </cdr:sp>
  </cdr:relSizeAnchor>
  <cdr:relSizeAnchor xmlns:cdr="http://schemas.openxmlformats.org/drawingml/2006/chartDrawing">
    <cdr:from>
      <cdr:x>0.79439</cdr:x>
      <cdr:y>0.31646</cdr:y>
    </cdr:from>
    <cdr:to>
      <cdr:x>0.92523</cdr:x>
      <cdr:y>0.39754</cdr:y>
    </cdr:to>
    <cdr:sp macro="" textlink="">
      <cdr:nvSpPr>
        <cdr:cNvPr id="8" name="TextBox 1"/>
        <cdr:cNvSpPr txBox="1"/>
      </cdr:nvSpPr>
      <cdr:spPr>
        <a:xfrm xmlns:a="http://schemas.openxmlformats.org/drawingml/2006/main">
          <a:off x="6477000" y="1905000"/>
          <a:ext cx="1066791" cy="48808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pPr algn="ctr">
            <a:lnSpc>
              <a:spcPts val="2000"/>
            </a:lnSpc>
          </a:pPr>
          <a:r>
            <a:rPr lang="en-US" sz="2400" b="1" dirty="0" smtClean="0">
              <a:effectLst/>
              <a:latin typeface="Lucida Sans" pitchFamily="34" charset="0"/>
            </a:rPr>
            <a:t>Plan to</a:t>
          </a:r>
        </a:p>
        <a:p xmlns:a="http://schemas.openxmlformats.org/drawingml/2006/main">
          <a:pPr algn="ctr">
            <a:lnSpc>
              <a:spcPts val="2000"/>
            </a:lnSpc>
          </a:pPr>
          <a:r>
            <a:rPr lang="en-US" sz="2400" b="1" dirty="0" smtClean="0">
              <a:effectLst/>
              <a:latin typeface="Lucida Sans" pitchFamily="34" charset="0"/>
            </a:rPr>
            <a:t>own</a:t>
          </a:r>
          <a:endParaRPr lang="en-US" sz="2400" b="1" dirty="0">
            <a:effectLst/>
            <a:latin typeface="Lucida Sans" pitchFamily="34" charset="0"/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0.025</cdr:x>
      <cdr:y>0.02532</cdr:y>
    </cdr:from>
    <cdr:to>
      <cdr:x>0.81667</cdr:x>
      <cdr:y>0.18321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28600" y="152400"/>
          <a:ext cx="7239000" cy="95049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2400" b="1" dirty="0" smtClean="0">
              <a:latin typeface="Lucida Sans" pitchFamily="34" charset="0"/>
            </a:rPr>
            <a:t>Students who say they are very skilled or expert</a:t>
          </a:r>
        </a:p>
        <a:p xmlns:a="http://schemas.openxmlformats.org/drawingml/2006/main">
          <a:r>
            <a:rPr lang="en-US" sz="2400" b="1" dirty="0" smtClean="0">
              <a:latin typeface="Lucida Sans" pitchFamily="34" charset="0"/>
            </a:rPr>
            <a:t>in certain technologies:</a:t>
          </a:r>
          <a:endParaRPr lang="en-US" sz="2400" b="1" dirty="0">
            <a:latin typeface="Lucida Sans" pitchFamily="34" charset="0"/>
          </a:endParaRP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0.8</cdr:x>
      <cdr:y>0.08811</cdr:y>
    </cdr:from>
    <cdr:to>
      <cdr:x>1</cdr:x>
      <cdr:y>0.32599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292600" y="338667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0.7</cdr:x>
      <cdr:y>0.71429</cdr:y>
    </cdr:from>
    <cdr:to>
      <cdr:x>0.97273</cdr:x>
      <cdr:y>0.92208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5867400" y="4191000"/>
          <a:ext cx="2286000" cy="1219200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800" b="1" dirty="0" smtClean="0">
              <a:latin typeface="Lucida Sans" pitchFamily="34" charset="0"/>
            </a:rPr>
            <a:t>Percent of users</a:t>
          </a:r>
          <a:endParaRPr lang="en-US" sz="1800" b="1" dirty="0" smtClean="0">
            <a:latin typeface="Lucida Sans" pitchFamily="34" charset="0"/>
          </a:endParaRPr>
        </a:p>
        <a:p xmlns:a="http://schemas.openxmlformats.org/drawingml/2006/main">
          <a:r>
            <a:rPr lang="en-US" sz="1800" b="1" dirty="0" smtClean="0">
              <a:latin typeface="Lucida Sans" pitchFamily="34" charset="0"/>
            </a:rPr>
            <a:t>collaborating with</a:t>
          </a:r>
        </a:p>
        <a:p xmlns:a="http://schemas.openxmlformats.org/drawingml/2006/main">
          <a:r>
            <a:rPr lang="en-US" sz="1800" b="1" dirty="0" smtClean="0">
              <a:latin typeface="Lucida Sans" pitchFamily="34" charset="0"/>
            </a:rPr>
            <a:t>other students using </a:t>
          </a:r>
        </a:p>
        <a:p xmlns:a="http://schemas.openxmlformats.org/drawingml/2006/main">
          <a:r>
            <a:rPr lang="en-US" sz="1800" b="1" dirty="0" smtClean="0">
              <a:latin typeface="Lucida Sans" pitchFamily="34" charset="0"/>
            </a:rPr>
            <a:t>the </a:t>
          </a:r>
          <a:r>
            <a:rPr lang="en-US" sz="1800" b="1" dirty="0" smtClean="0">
              <a:latin typeface="Lucida Sans" pitchFamily="34" charset="0"/>
            </a:rPr>
            <a:t>tool in a course</a:t>
          </a:r>
          <a:endParaRPr lang="en-US" sz="1800" b="1" dirty="0">
            <a:latin typeface="Lucida Sans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Lucida Sans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Lucida Sans" pitchFamily="34" charset="0"/>
              </a:defRPr>
            </a:lvl1pPr>
          </a:lstStyle>
          <a:p>
            <a:fld id="{FDA9FC7E-1783-474B-99B8-66B24B355DDE}" type="datetimeFigureOut">
              <a:rPr lang="en-US" smtClean="0"/>
              <a:pPr/>
              <a:t>10/20/2010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Lucida Sans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Lucida Sans" pitchFamily="34" charset="0"/>
              </a:defRPr>
            </a:lvl1pPr>
          </a:lstStyle>
          <a:p>
            <a:fld id="{5C4C5256-89F6-4F89-8DC2-9E1A57733B2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Lucida Sans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Lucida Sans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Lucida Sans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Lucida Sans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Lucida Sans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059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 smtClean="0">
              <a:ea typeface="ＭＳ Ｐゴシック" pitchFamily="96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161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 smtClean="0">
              <a:ea typeface="ＭＳ Ｐゴシック" pitchFamily="96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Early</a:t>
            </a:r>
            <a:r>
              <a:rPr lang="en-US" baseline="0" dirty="0" smtClean="0"/>
              <a:t> adopters tend to do more with technology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4C5256-89F6-4F89-8DC2-9E1A57733B21}" type="slidenum">
              <a:rPr lang="en-US" smtClean="0"/>
              <a:pPr/>
              <a:t>19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Early</a:t>
            </a:r>
            <a:r>
              <a:rPr lang="en-US" baseline="0" dirty="0" smtClean="0"/>
              <a:t> adopters tend to do more with technology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4C5256-89F6-4F89-8DC2-9E1A57733B21}" type="slidenum">
              <a:rPr lang="en-US" smtClean="0"/>
              <a:pPr/>
              <a:t>20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Early</a:t>
            </a:r>
            <a:r>
              <a:rPr lang="en-US" baseline="0" dirty="0" smtClean="0"/>
              <a:t> adopters tend to do more with technology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4C5256-89F6-4F89-8DC2-9E1A57733B21}" type="slidenum">
              <a:rPr lang="en-US" smtClean="0"/>
              <a:pPr/>
              <a:t>21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Talk</a:t>
            </a:r>
            <a:r>
              <a:rPr lang="en-US" baseline="0" dirty="0" smtClean="0"/>
              <a:t> about what students say about this in the focus groups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34D9D-899F-4D9F-8499-BAE0FFDA6541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Talk about student comments – in the comments field and in the focus groups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34D9D-899F-4D9F-8499-BAE0FFDA6541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FEC8C41-CCE8-4DBC-8613-5A031D4E887B}" type="datetimeFigureOut">
              <a:rPr lang="en-US" smtClean="0"/>
              <a:pPr/>
              <a:t>10/20/2010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FA1FC29-4C4D-4CD0-BEB2-827D4D42B8F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FEC8C41-CCE8-4DBC-8613-5A031D4E887B}" type="datetimeFigureOut">
              <a:rPr lang="en-US" smtClean="0"/>
              <a:pPr/>
              <a:t>10/20/2010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FA1FC29-4C4D-4CD0-BEB2-827D4D42B8F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FEC8C41-CCE8-4DBC-8613-5A031D4E887B}" type="datetimeFigureOut">
              <a:rPr lang="en-US" smtClean="0"/>
              <a:pPr/>
              <a:t>10/20/2010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FA1FC29-4C4D-4CD0-BEB2-827D4D42B8F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F160DDE-9C57-4D56-AD20-A60C1C1812B7}" type="datetimeFigureOut">
              <a:rPr lang="en-US" smtClean="0"/>
              <a:pPr/>
              <a:t>10/20/2010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4387DF9-EBA8-4432-9CA5-BC8A6A65A5A7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0" y="6553200"/>
            <a:ext cx="9144000" cy="384048"/>
            <a:chOff x="0" y="6553200"/>
            <a:chExt cx="9144000" cy="384048"/>
          </a:xfrm>
        </p:grpSpPr>
        <p:pic>
          <p:nvPicPr>
            <p:cNvPr id="9" name="Picture 8" descr="ECAR Logo for bottom.JPG"/>
            <p:cNvPicPr preferRelativeResize="0">
              <a:picLocks/>
            </p:cNvPicPr>
            <p:nvPr userDrawn="1"/>
          </p:nvPicPr>
          <p:blipFill>
            <a:blip r:embed="rId2" cstate="print"/>
            <a:srcRect r="52182" b="794"/>
            <a:stretch>
              <a:fillRect/>
            </a:stretch>
          </p:blipFill>
          <p:spPr>
            <a:xfrm>
              <a:off x="0" y="6553200"/>
              <a:ext cx="2895600" cy="384048"/>
            </a:xfrm>
            <a:prstGeom prst="rect">
              <a:avLst/>
            </a:prstGeom>
          </p:spPr>
        </p:pic>
        <p:pic>
          <p:nvPicPr>
            <p:cNvPr id="10" name="Picture 9" descr="ECAR Logo for bottom.JPG"/>
            <p:cNvPicPr preferRelativeResize="0">
              <a:picLocks/>
            </p:cNvPicPr>
            <p:nvPr userDrawn="1"/>
          </p:nvPicPr>
          <p:blipFill>
            <a:blip r:embed="rId2" cstate="print">
              <a:lum contrast="28000"/>
            </a:blip>
            <a:srcRect l="71605" t="46512"/>
            <a:stretch>
              <a:fillRect/>
            </a:stretch>
          </p:blipFill>
          <p:spPr>
            <a:xfrm>
              <a:off x="2819400" y="6553200"/>
              <a:ext cx="6324600" cy="384048"/>
            </a:xfrm>
            <a:prstGeom prst="rect">
              <a:avLst/>
            </a:prstGeom>
          </p:spPr>
        </p:pic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F160DDE-9C57-4D56-AD20-A60C1C1812B7}" type="datetimeFigureOut">
              <a:rPr lang="en-US" smtClean="0"/>
              <a:pPr/>
              <a:t>10/20/2010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4387DF9-EBA8-4432-9CA5-BC8A6A65A5A7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0" y="6553200"/>
            <a:ext cx="9144000" cy="384048"/>
            <a:chOff x="0" y="6553200"/>
            <a:chExt cx="9144000" cy="384048"/>
          </a:xfrm>
        </p:grpSpPr>
        <p:pic>
          <p:nvPicPr>
            <p:cNvPr id="9" name="Picture 8" descr="ECAR Logo for bottom.JPG"/>
            <p:cNvPicPr preferRelativeResize="0">
              <a:picLocks/>
            </p:cNvPicPr>
            <p:nvPr userDrawn="1"/>
          </p:nvPicPr>
          <p:blipFill>
            <a:blip r:embed="rId2" cstate="print"/>
            <a:srcRect r="52182" b="794"/>
            <a:stretch>
              <a:fillRect/>
            </a:stretch>
          </p:blipFill>
          <p:spPr>
            <a:xfrm>
              <a:off x="0" y="6553200"/>
              <a:ext cx="2895600" cy="384048"/>
            </a:xfrm>
            <a:prstGeom prst="rect">
              <a:avLst/>
            </a:prstGeom>
          </p:spPr>
        </p:pic>
        <p:pic>
          <p:nvPicPr>
            <p:cNvPr id="10" name="Picture 9" descr="ECAR Logo for bottom.JPG"/>
            <p:cNvPicPr preferRelativeResize="0">
              <a:picLocks/>
            </p:cNvPicPr>
            <p:nvPr userDrawn="1"/>
          </p:nvPicPr>
          <p:blipFill>
            <a:blip r:embed="rId2" cstate="print">
              <a:lum contrast="28000"/>
            </a:blip>
            <a:srcRect l="71605" t="46512"/>
            <a:stretch>
              <a:fillRect/>
            </a:stretch>
          </p:blipFill>
          <p:spPr>
            <a:xfrm>
              <a:off x="2819400" y="6553200"/>
              <a:ext cx="6324600" cy="384048"/>
            </a:xfrm>
            <a:prstGeom prst="rect">
              <a:avLst/>
            </a:prstGeom>
          </p:spPr>
        </p:pic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5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763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grpSp>
        <p:nvGrpSpPr>
          <p:cNvPr id="11" name="Group 10"/>
          <p:cNvGrpSpPr/>
          <p:nvPr/>
        </p:nvGrpSpPr>
        <p:grpSpPr>
          <a:xfrm>
            <a:off x="0" y="6510528"/>
            <a:ext cx="9144000" cy="347472"/>
            <a:chOff x="0" y="6172200"/>
            <a:chExt cx="9144000" cy="347472"/>
          </a:xfrm>
        </p:grpSpPr>
        <p:pic>
          <p:nvPicPr>
            <p:cNvPr id="8" name="Picture 7" descr="ECAR Logo for bottom.JPG"/>
            <p:cNvPicPr preferRelativeResize="0">
              <a:picLocks/>
            </p:cNvPicPr>
            <p:nvPr userDrawn="1"/>
          </p:nvPicPr>
          <p:blipFill>
            <a:blip r:embed="rId14" cstate="print"/>
            <a:srcRect t="9641" r="52182" b="15350"/>
            <a:stretch>
              <a:fillRect/>
            </a:stretch>
          </p:blipFill>
          <p:spPr>
            <a:xfrm>
              <a:off x="0" y="6172200"/>
              <a:ext cx="2895600" cy="347472"/>
            </a:xfrm>
            <a:prstGeom prst="rect">
              <a:avLst/>
            </a:prstGeom>
          </p:spPr>
        </p:pic>
        <p:pic>
          <p:nvPicPr>
            <p:cNvPr id="9" name="Picture 8" descr="ECAR Logo for bottom.JPG"/>
            <p:cNvPicPr preferRelativeResize="0">
              <a:picLocks/>
            </p:cNvPicPr>
            <p:nvPr userDrawn="1"/>
          </p:nvPicPr>
          <p:blipFill>
            <a:blip r:embed="rId14" cstate="print">
              <a:lum contrast="28000"/>
            </a:blip>
            <a:srcRect l="71605" t="46512" b="11037"/>
            <a:stretch>
              <a:fillRect/>
            </a:stretch>
          </p:blipFill>
          <p:spPr>
            <a:xfrm>
              <a:off x="2819400" y="6172200"/>
              <a:ext cx="6324600" cy="347472"/>
            </a:xfrm>
            <a:prstGeom prst="rect">
              <a:avLst/>
            </a:prstGeom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Lucida Sans" pitchFamily="34" charset="0"/>
          <a:ea typeface="+mj-ea"/>
          <a:cs typeface="Tunga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600" b="1" kern="1200">
          <a:solidFill>
            <a:schemeClr val="tx1"/>
          </a:solidFill>
          <a:latin typeface="Lucida Sans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3200" b="1" kern="1200">
          <a:solidFill>
            <a:schemeClr val="tx1"/>
          </a:solidFill>
          <a:latin typeface="Lucida Sans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b="1" kern="1200">
          <a:solidFill>
            <a:schemeClr val="tx1"/>
          </a:solidFill>
          <a:latin typeface="Lucida Sans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b="1" kern="1200">
          <a:solidFill>
            <a:schemeClr val="tx1"/>
          </a:solidFill>
          <a:latin typeface="Lucida Sans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400" b="1" kern="1200">
          <a:solidFill>
            <a:schemeClr val="tx1"/>
          </a:solidFill>
          <a:latin typeface="Lucida Sans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ctrTitle" idx="4294967295"/>
          </p:nvPr>
        </p:nvSpPr>
        <p:spPr>
          <a:xfrm>
            <a:off x="0" y="838200"/>
            <a:ext cx="9144000" cy="2971800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5400" b="1" dirty="0" smtClean="0">
                <a:solidFill>
                  <a:srgbClr val="3B342B"/>
                </a:solidFill>
                <a:effectLst/>
                <a:latin typeface="Lucida Sans" pitchFamily="34" charset="0"/>
              </a:rPr>
              <a:t>ECAR Study of Undergraduate Students </a:t>
            </a:r>
            <a:br>
              <a:rPr lang="en-US" sz="5400" b="1" dirty="0" smtClean="0">
                <a:solidFill>
                  <a:srgbClr val="3B342B"/>
                </a:solidFill>
                <a:effectLst/>
                <a:latin typeface="Lucida Sans" pitchFamily="34" charset="0"/>
              </a:rPr>
            </a:br>
            <a:r>
              <a:rPr lang="en-US" sz="5400" b="1" dirty="0" smtClean="0">
                <a:solidFill>
                  <a:srgbClr val="3B342B"/>
                </a:solidFill>
                <a:effectLst/>
                <a:latin typeface="Lucida Sans" pitchFamily="34" charset="0"/>
              </a:rPr>
              <a:t>and IT</a:t>
            </a:r>
            <a:r>
              <a:rPr lang="en-US" sz="4800" b="1" dirty="0" smtClean="0">
                <a:solidFill>
                  <a:srgbClr val="3B342B"/>
                </a:solidFill>
                <a:effectLst/>
                <a:latin typeface="Lucida Sans" pitchFamily="34" charset="0"/>
              </a:rPr>
              <a:t/>
            </a:r>
            <a:br>
              <a:rPr lang="en-US" sz="4800" b="1" dirty="0" smtClean="0">
                <a:solidFill>
                  <a:srgbClr val="3B342B"/>
                </a:solidFill>
                <a:effectLst/>
                <a:latin typeface="Lucida Sans" pitchFamily="34" charset="0"/>
              </a:rPr>
            </a:br>
            <a:r>
              <a:rPr lang="en-US" sz="4800" b="1" dirty="0" smtClean="0">
                <a:solidFill>
                  <a:srgbClr val="3B342B"/>
                </a:solidFill>
                <a:effectLst/>
                <a:latin typeface="Lucida Sans" pitchFamily="34" charset="0"/>
              </a:rPr>
              <a:t>2010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subTitle" idx="4294967295"/>
          </p:nvPr>
        </p:nvSpPr>
        <p:spPr>
          <a:xfrm>
            <a:off x="0" y="4419600"/>
            <a:ext cx="9144000" cy="2057400"/>
          </a:xfrm>
        </p:spPr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buFontTx/>
              <a:buNone/>
            </a:pPr>
            <a:r>
              <a:rPr lang="en-US" sz="3200" b="1" dirty="0" smtClean="0">
                <a:latin typeface="Lucida Sans" pitchFamily="34" charset="0"/>
              </a:rPr>
              <a:t>Shannon D. Smith</a:t>
            </a:r>
          </a:p>
          <a:p>
            <a:pPr marL="0" indent="0" algn="ctr">
              <a:spcBef>
                <a:spcPts val="0"/>
              </a:spcBef>
              <a:buFontTx/>
              <a:buNone/>
            </a:pPr>
            <a:r>
              <a:rPr lang="en-US" sz="2800" b="1" dirty="0" smtClean="0">
                <a:latin typeface="Lucida Sans" pitchFamily="34" charset="0"/>
              </a:rPr>
              <a:t>EDUCAUSE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en-US" sz="3200" b="1" dirty="0" smtClean="0">
                <a:latin typeface="Lucida Sans" pitchFamily="34" charset="0"/>
              </a:rPr>
              <a:t>Judy </a:t>
            </a:r>
            <a:r>
              <a:rPr lang="en-US" sz="3200" b="1" dirty="0" err="1" smtClean="0">
                <a:latin typeface="Lucida Sans" pitchFamily="34" charset="0"/>
              </a:rPr>
              <a:t>Borreson</a:t>
            </a:r>
            <a:r>
              <a:rPr lang="en-US" sz="3200" b="1" dirty="0" smtClean="0">
                <a:latin typeface="Lucida Sans" pitchFamily="34" charset="0"/>
              </a:rPr>
              <a:t> Caruso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800" b="1" dirty="0" smtClean="0">
                <a:latin typeface="Lucida Sans" pitchFamily="34" charset="0"/>
              </a:rPr>
              <a:t>University of Wisconsin-Madison</a:t>
            </a:r>
            <a:endParaRPr lang="en-US" sz="2400" b="1" dirty="0" smtClean="0">
              <a:latin typeface="Lucida Sans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7630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Technology Ownership</a:t>
            </a:r>
            <a:endParaRPr lang="en-US" dirty="0"/>
          </a:p>
        </p:txBody>
      </p:sp>
      <p:graphicFrame>
        <p:nvGraphicFramePr>
          <p:cNvPr id="6" name="Chart 5"/>
          <p:cNvGraphicFramePr/>
          <p:nvPr/>
        </p:nvGraphicFramePr>
        <p:xfrm>
          <a:off x="0" y="685800"/>
          <a:ext cx="8991600" cy="5791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228600" y="304800"/>
            <a:ext cx="87630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uLnTx/>
                <a:uFillTx/>
                <a:latin typeface="Lucida Sans" pitchFamily="34" charset="0"/>
                <a:ea typeface="+mj-ea"/>
                <a:cs typeface="Tunga" pitchFamily="34" charset="0"/>
              </a:rPr>
              <a:t>Ownership</a:t>
            </a:r>
            <a:r>
              <a:rPr kumimoji="0" lang="en-US" sz="40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uLnTx/>
                <a:uFillTx/>
                <a:latin typeface="Lucida Sans" pitchFamily="34" charset="0"/>
                <a:ea typeface="+mj-ea"/>
                <a:cs typeface="Tunga" pitchFamily="34" charset="0"/>
              </a:rPr>
              <a:t> of Internet-Capable Handheld Devices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uLnTx/>
              <a:uFillTx/>
              <a:latin typeface="Lucida Sans" pitchFamily="34" charset="0"/>
              <a:ea typeface="+mj-ea"/>
              <a:cs typeface="Tunga" pitchFamily="34" charset="0"/>
            </a:endParaRPr>
          </a:p>
        </p:txBody>
      </p:sp>
      <p:graphicFrame>
        <p:nvGraphicFramePr>
          <p:cNvPr id="5" name="Chart 4"/>
          <p:cNvGraphicFramePr/>
          <p:nvPr/>
        </p:nvGraphicFramePr>
        <p:xfrm>
          <a:off x="457200" y="381000"/>
          <a:ext cx="8153400" cy="6019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/>
          <p:nvPr/>
        </p:nvGraphicFramePr>
        <p:xfrm>
          <a:off x="381000" y="533400"/>
          <a:ext cx="8229600" cy="5791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itle 1"/>
          <p:cNvSpPr txBox="1">
            <a:spLocks/>
          </p:cNvSpPr>
          <p:nvPr/>
        </p:nvSpPr>
        <p:spPr>
          <a:xfrm>
            <a:off x="304800" y="228600"/>
            <a:ext cx="8839200" cy="6397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uLnTx/>
                <a:uFillTx/>
                <a:latin typeface="Lucida Sans" pitchFamily="34" charset="0"/>
                <a:ea typeface="+mj-ea"/>
                <a:cs typeface="Tunga" pitchFamily="34" charset="0"/>
              </a:rPr>
              <a:t>Accessing Internet from Handheld Device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uLnTx/>
              <a:uFillTx/>
              <a:latin typeface="Lucida Sans" pitchFamily="34" charset="0"/>
              <a:ea typeface="+mj-ea"/>
              <a:cs typeface="Tunga" pitchFamily="34" charset="0"/>
            </a:endParaRPr>
          </a:p>
        </p:txBody>
      </p:sp>
      <p:sp>
        <p:nvSpPr>
          <p:cNvPr id="5" name="TextBox 1"/>
          <p:cNvSpPr txBox="1"/>
          <p:nvPr/>
        </p:nvSpPr>
        <p:spPr>
          <a:xfrm>
            <a:off x="2971800" y="2819400"/>
            <a:ext cx="685800" cy="4572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b="1" dirty="0" smtClean="0">
                <a:latin typeface="Lucida Sans" pitchFamily="34" charset="0"/>
              </a:rPr>
              <a:t>34%</a:t>
            </a:r>
            <a:endParaRPr lang="en-US" sz="3200" b="1" dirty="0">
              <a:latin typeface="Lucida Sans" pitchFamily="34" charset="0"/>
            </a:endParaRPr>
          </a:p>
        </p:txBody>
      </p:sp>
      <p:sp>
        <p:nvSpPr>
          <p:cNvPr id="7" name="TextBox 2"/>
          <p:cNvSpPr txBox="1"/>
          <p:nvPr/>
        </p:nvSpPr>
        <p:spPr>
          <a:xfrm>
            <a:off x="6324600" y="1828800"/>
            <a:ext cx="685800" cy="4572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b="1" dirty="0" smtClean="0">
                <a:latin typeface="Lucida Sans" pitchFamily="34" charset="0"/>
              </a:rPr>
              <a:t>49%</a:t>
            </a:r>
            <a:endParaRPr lang="en-US" sz="3200" b="1" dirty="0">
              <a:latin typeface="Lucida Sans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38800" y="6248400"/>
            <a:ext cx="33511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smtClean="0"/>
              <a:t>Owners of Internet-capable handheld devices only.</a:t>
            </a:r>
            <a:endParaRPr lang="en-US" sz="12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991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Internet Activities from Handheld</a:t>
            </a:r>
            <a:endParaRPr lang="en-US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0" y="838200"/>
          <a:ext cx="8991600" cy="563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34000" y="6096000"/>
            <a:ext cx="39162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smtClean="0"/>
              <a:t>Percentage of owners </a:t>
            </a:r>
            <a:r>
              <a:rPr lang="en-US" sz="1200" i="1" dirty="0" smtClean="0"/>
              <a:t>of Internet-capable handheld </a:t>
            </a:r>
            <a:endParaRPr lang="en-US" sz="1200" i="1" dirty="0" smtClean="0"/>
          </a:p>
          <a:p>
            <a:r>
              <a:rPr lang="en-US" sz="1200" i="1" dirty="0" smtClean="0"/>
              <a:t>devices who  indicate they use them to access the Internet.</a:t>
            </a:r>
            <a:endParaRPr lang="en-US" sz="12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763000" cy="944562"/>
          </a:xfrm>
        </p:spPr>
        <p:txBody>
          <a:bodyPr>
            <a:noAutofit/>
          </a:bodyPr>
          <a:lstStyle/>
          <a:p>
            <a:r>
              <a:rPr lang="en-US" sz="4000" dirty="0" smtClean="0"/>
              <a:t>Engagement with Cloud Tools</a:t>
            </a:r>
            <a:endParaRPr lang="en-US" sz="40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228600" y="838200"/>
          <a:ext cx="8610599" cy="5448652"/>
        </p:xfrm>
        <a:graphic>
          <a:graphicData uri="http://schemas.openxmlformats.org/drawingml/2006/table">
            <a:tbl>
              <a:tblPr/>
              <a:tblGrid>
                <a:gridCol w="4724400"/>
                <a:gridCol w="1981200"/>
                <a:gridCol w="1904999"/>
              </a:tblGrid>
              <a:tr h="685800">
                <a:tc>
                  <a:txBody>
                    <a:bodyPr/>
                    <a:lstStyle/>
                    <a:p>
                      <a:pPr algn="ctr" fontAlgn="ctr">
                        <a:lnSpc>
                          <a:spcPts val="3200"/>
                        </a:lnSpc>
                      </a:pPr>
                      <a:endParaRPr lang="en-US" sz="2800" b="1" i="0" u="none" strike="noStrike" dirty="0">
                        <a:effectLst/>
                        <a:latin typeface="Lucida Sans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 smtClean="0">
                          <a:effectLst/>
                          <a:latin typeface="Lucida Sans" pitchFamily="34" charset="0"/>
                        </a:rPr>
                        <a:t>% Using</a:t>
                      </a:r>
                      <a:endParaRPr lang="en-US" sz="2400" b="1" i="0" u="none" strike="noStrike" dirty="0">
                        <a:effectLst/>
                        <a:latin typeface="Lucida Sans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 smtClean="0">
                          <a:effectLst/>
                          <a:latin typeface="Lucida Sans" pitchFamily="34" charset="0"/>
                        </a:rPr>
                        <a:t>Median Frequency</a:t>
                      </a:r>
                      <a:endParaRPr lang="en-US" sz="2400" b="1" i="0" u="none" strike="noStrike" dirty="0">
                        <a:effectLst/>
                        <a:latin typeface="Lucida Sans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 algn="ctr" fontAlgn="ctr">
                        <a:lnSpc>
                          <a:spcPts val="2800"/>
                        </a:lnSpc>
                      </a:pPr>
                      <a:r>
                        <a:rPr lang="en-US" sz="2800" b="1" i="0" u="none" strike="noStrike" dirty="0">
                          <a:effectLst/>
                          <a:latin typeface="Lucida Sans" pitchFamily="34" charset="0"/>
                        </a:rPr>
                        <a:t>Social networking </a:t>
                      </a:r>
                      <a:r>
                        <a:rPr lang="en-US" sz="2800" b="1" i="0" u="none" strike="noStrike" dirty="0" smtClean="0">
                          <a:effectLst/>
                          <a:latin typeface="Lucida Sans" pitchFamily="34" charset="0"/>
                        </a:rPr>
                        <a:t>websites</a:t>
                      </a:r>
                      <a:endParaRPr lang="en-US" sz="2800" b="1" i="0" u="none" strike="noStrike" dirty="0">
                        <a:effectLst/>
                        <a:latin typeface="Lucida Sans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effectLst/>
                          <a:latin typeface="Lucida Sans" pitchFamily="34" charset="0"/>
                        </a:rPr>
                        <a:t>90%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effectLst/>
                          <a:latin typeface="Lucida Sans" pitchFamily="34" charset="0"/>
                        </a:rPr>
                        <a:t>Daily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 algn="ctr" fontAlgn="ctr">
                        <a:lnSpc>
                          <a:spcPts val="2800"/>
                        </a:lnSpc>
                      </a:pPr>
                      <a:r>
                        <a:rPr lang="en-US" sz="2800" b="1" i="0" u="none" strike="noStrike" dirty="0" smtClean="0">
                          <a:effectLst/>
                          <a:latin typeface="Lucida Sans" pitchFamily="34" charset="0"/>
                        </a:rPr>
                        <a:t>Video-sharing websites</a:t>
                      </a:r>
                      <a:endParaRPr lang="en-US" sz="2800" b="1" i="0" u="none" strike="noStrike" dirty="0">
                        <a:effectLst/>
                        <a:latin typeface="Lucida Sans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effectLst/>
                          <a:latin typeface="Lucida Sans" pitchFamily="34" charset="0"/>
                        </a:rPr>
                        <a:t>42%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effectLst/>
                          <a:latin typeface="Lucida Sans" pitchFamily="34" charset="0"/>
                        </a:rPr>
                        <a:t>Monthly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algn="ctr" fontAlgn="ctr">
                        <a:lnSpc>
                          <a:spcPts val="2800"/>
                        </a:lnSpc>
                      </a:pPr>
                      <a:r>
                        <a:rPr lang="en-US" sz="2800" b="1" i="0" u="none" strike="noStrike" dirty="0" smtClean="0">
                          <a:effectLst/>
                          <a:latin typeface="Lucida Sans" pitchFamily="34" charset="0"/>
                        </a:rPr>
                        <a:t>Wikis</a:t>
                      </a:r>
                      <a:endParaRPr lang="en-US" sz="2800" b="1" i="0" u="none" strike="noStrike" dirty="0">
                        <a:effectLst/>
                        <a:latin typeface="Lucida Sans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effectLst/>
                          <a:latin typeface="Lucida Sans" pitchFamily="34" charset="0"/>
                        </a:rPr>
                        <a:t>40%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effectLst/>
                          <a:latin typeface="Lucida Sans" pitchFamily="34" charset="0"/>
                        </a:rPr>
                        <a:t>Monthly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algn="ctr" fontAlgn="ctr">
                        <a:lnSpc>
                          <a:spcPts val="2800"/>
                        </a:lnSpc>
                      </a:pPr>
                      <a:r>
                        <a:rPr lang="en-US" sz="2800" b="1" i="0" u="none" strike="noStrike" dirty="0" smtClean="0">
                          <a:effectLst/>
                          <a:latin typeface="Lucida Sans" pitchFamily="34" charset="0"/>
                        </a:rPr>
                        <a:t>Blogs</a:t>
                      </a:r>
                      <a:endParaRPr lang="en-US" sz="2800" b="1" i="0" u="none" strike="noStrike" dirty="0">
                        <a:effectLst/>
                        <a:latin typeface="Lucida Sans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effectLst/>
                          <a:latin typeface="Lucida Sans" pitchFamily="34" charset="0"/>
                        </a:rPr>
                        <a:t>36%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effectLst/>
                          <a:latin typeface="Lucida Sans" pitchFamily="34" charset="0"/>
                        </a:rPr>
                        <a:t>Monthly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6956">
                <a:tc>
                  <a:txBody>
                    <a:bodyPr/>
                    <a:lstStyle/>
                    <a:p>
                      <a:pPr algn="ctr" fontAlgn="ctr">
                        <a:lnSpc>
                          <a:spcPts val="2800"/>
                        </a:lnSpc>
                      </a:pPr>
                      <a:r>
                        <a:rPr lang="en-US" sz="2800" b="1" i="0" u="none" strike="noStrike" dirty="0">
                          <a:effectLst/>
                          <a:latin typeface="Lucida Sans" pitchFamily="34" charset="0"/>
                        </a:rPr>
                        <a:t>Online multi-user computer </a:t>
                      </a:r>
                      <a:r>
                        <a:rPr lang="en-US" sz="2800" b="1" i="0" u="none" strike="noStrike" dirty="0" smtClean="0">
                          <a:effectLst/>
                          <a:latin typeface="Lucida Sans" pitchFamily="34" charset="0"/>
                        </a:rPr>
                        <a:t>games</a:t>
                      </a:r>
                      <a:endParaRPr lang="en-US" sz="2800" b="1" i="0" u="none" strike="noStrike" dirty="0">
                        <a:effectLst/>
                        <a:latin typeface="Lucida Sans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effectLst/>
                          <a:latin typeface="Lucida Sans" pitchFamily="34" charset="0"/>
                        </a:rPr>
                        <a:t>27%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effectLst/>
                          <a:latin typeface="Lucida Sans" pitchFamily="34" charset="0"/>
                        </a:rPr>
                        <a:t>Monthly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6956">
                <a:tc>
                  <a:txBody>
                    <a:bodyPr/>
                    <a:lstStyle/>
                    <a:p>
                      <a:pPr algn="ctr" fontAlgn="ctr">
                        <a:lnSpc>
                          <a:spcPts val="2800"/>
                        </a:lnSpc>
                      </a:pPr>
                      <a:r>
                        <a:rPr lang="en-US" sz="2800" b="1" i="0" u="none" strike="noStrike" dirty="0">
                          <a:effectLst/>
                          <a:latin typeface="Lucida Sans" pitchFamily="34" charset="0"/>
                        </a:rPr>
                        <a:t>Social </a:t>
                      </a:r>
                      <a:r>
                        <a:rPr lang="en-US" sz="2800" b="1" i="0" u="none" strike="noStrike" dirty="0" smtClean="0">
                          <a:effectLst/>
                          <a:latin typeface="Lucida Sans" pitchFamily="34" charset="0"/>
                        </a:rPr>
                        <a:t>bookmarking/ tagging</a:t>
                      </a:r>
                      <a:endParaRPr lang="en-US" sz="2800" b="1" i="0" u="none" strike="noStrike" dirty="0">
                        <a:effectLst/>
                        <a:latin typeface="Lucida Sans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effectLst/>
                          <a:latin typeface="Lucida Sans" pitchFamily="34" charset="0"/>
                        </a:rPr>
                        <a:t>25%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effectLst/>
                          <a:latin typeface="Lucida Sans" pitchFamily="34" charset="0"/>
                        </a:rPr>
                        <a:t>Weekly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7630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Social Networking Websites</a:t>
            </a:r>
            <a:endParaRPr lang="en-US" dirty="0"/>
          </a:p>
        </p:txBody>
      </p:sp>
      <p:graphicFrame>
        <p:nvGraphicFramePr>
          <p:cNvPr id="6" name="Chart 5"/>
          <p:cNvGraphicFramePr/>
          <p:nvPr/>
        </p:nvGraphicFramePr>
        <p:xfrm>
          <a:off x="304800" y="457200"/>
          <a:ext cx="8686800" cy="5791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763000" cy="792162"/>
          </a:xfrm>
        </p:spPr>
        <p:txBody>
          <a:bodyPr/>
          <a:lstStyle/>
          <a:p>
            <a:r>
              <a:rPr lang="en-US" dirty="0" smtClean="0"/>
              <a:t>Technology Adoption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228600" y="990600"/>
          <a:ext cx="8915400" cy="5272615"/>
        </p:xfrm>
        <a:graphic>
          <a:graphicData uri="http://schemas.openxmlformats.org/drawingml/2006/table">
            <a:tbl>
              <a:tblPr/>
              <a:tblGrid>
                <a:gridCol w="6934200"/>
                <a:gridCol w="1981200"/>
              </a:tblGrid>
              <a:tr h="914400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1" i="0" u="none" strike="noStrike" dirty="0">
                          <a:latin typeface="Lucida Sans" pitchFamily="34" charset="0"/>
                        </a:rPr>
                        <a:t>Which best describes you?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 dirty="0">
                          <a:latin typeface="Lucida Sans" pitchFamily="34" charset="0"/>
                        </a:rPr>
                        <a:t>ECAR            Descriptor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164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latin typeface="Lucida Sans" pitchFamily="34" charset="0"/>
                        </a:rPr>
                        <a:t>I am skeptical of new technologies and use them only when I have to.</a:t>
                      </a:r>
                    </a:p>
                  </a:txBody>
                  <a:tcPr marL="45720" marR="9144" marT="9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 dirty="0">
                          <a:latin typeface="Lucida Sans" pitchFamily="34" charset="0"/>
                        </a:rPr>
                        <a:t>Laggard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164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latin typeface="Lucida Sans" pitchFamily="34" charset="0"/>
                        </a:rPr>
                        <a:t>I am usually one of the last people I know to use new technologies.</a:t>
                      </a:r>
                    </a:p>
                  </a:txBody>
                  <a:tcPr marL="45720" marR="9144" marT="9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 dirty="0">
                          <a:latin typeface="Lucida Sans" pitchFamily="34" charset="0"/>
                        </a:rPr>
                        <a:t>Late adopter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164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latin typeface="Lucida Sans" pitchFamily="34" charset="0"/>
                        </a:rPr>
                        <a:t>I usually use new technologies when most people I know do.</a:t>
                      </a:r>
                    </a:p>
                  </a:txBody>
                  <a:tcPr marL="45720" marR="9144" marT="9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 dirty="0">
                          <a:latin typeface="Lucida Sans" pitchFamily="34" charset="0"/>
                        </a:rPr>
                        <a:t>Mainstream adopter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164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latin typeface="Lucida Sans" pitchFamily="34" charset="0"/>
                        </a:rPr>
                        <a:t>I like new technologies and use them before most people I know.</a:t>
                      </a:r>
                    </a:p>
                  </a:txBody>
                  <a:tcPr marL="45720" marR="9144" marT="9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 dirty="0">
                          <a:latin typeface="Lucida Sans" pitchFamily="34" charset="0"/>
                        </a:rPr>
                        <a:t>Early adopter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164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latin typeface="Lucida Sans" pitchFamily="34" charset="0"/>
                        </a:rPr>
                        <a:t>I love new technologies and am among the first to experiment with and use them.</a:t>
                      </a:r>
                    </a:p>
                  </a:txBody>
                  <a:tcPr marL="45720" marR="9144" marT="9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 dirty="0">
                          <a:latin typeface="Lucida Sans" pitchFamily="34" charset="0"/>
                        </a:rPr>
                        <a:t>Innovator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/>
          <p:nvPr/>
        </p:nvGraphicFramePr>
        <p:xfrm>
          <a:off x="152400" y="381000"/>
          <a:ext cx="8839200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225287" y="-112643"/>
            <a:ext cx="8763000" cy="8382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uLnTx/>
                <a:uFillTx/>
                <a:latin typeface="Lucida Sans" pitchFamily="34" charset="0"/>
                <a:ea typeface="+mj-ea"/>
                <a:cs typeface="Tunga" pitchFamily="34" charset="0"/>
              </a:rPr>
              <a:t>Technology Adoption</a:t>
            </a:r>
            <a:endParaRPr kumimoji="0" lang="en-US" sz="4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uLnTx/>
              <a:uFillTx/>
              <a:latin typeface="Lucida Sans" pitchFamily="34" charset="0"/>
              <a:ea typeface="+mj-ea"/>
              <a:cs typeface="Tung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381000" y="0"/>
            <a:ext cx="8763000" cy="8382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ts val="41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uLnTx/>
                <a:uFillTx/>
                <a:latin typeface="Lucida Sans" pitchFamily="34" charset="0"/>
                <a:ea typeface="+mj-ea"/>
                <a:cs typeface="Tunga" pitchFamily="34" charset="0"/>
              </a:rPr>
              <a:t>The Gender Gap in     Technology Adoption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uLnTx/>
              <a:uFillTx/>
              <a:latin typeface="Lucida Sans" pitchFamily="34" charset="0"/>
              <a:ea typeface="+mj-ea"/>
              <a:cs typeface="Tunga" pitchFamily="34" charset="0"/>
            </a:endParaRPr>
          </a:p>
        </p:txBody>
      </p:sp>
      <p:graphicFrame>
        <p:nvGraphicFramePr>
          <p:cNvPr id="13" name="Chart 12"/>
          <p:cNvGraphicFramePr>
            <a:graphicFrameLocks/>
          </p:cNvGraphicFramePr>
          <p:nvPr/>
        </p:nvGraphicFramePr>
        <p:xfrm>
          <a:off x="533400" y="685800"/>
          <a:ext cx="8610600" cy="563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6248400" y="1828800"/>
            <a:ext cx="26164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Lucida Sans" pitchFamily="34" charset="0"/>
              </a:rPr>
              <a:t>2010 Results</a:t>
            </a:r>
            <a:endParaRPr lang="en-US" sz="2800" b="1" dirty="0">
              <a:latin typeface="Lucida San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2"/>
          <p:cNvSpPr txBox="1">
            <a:spLocks/>
          </p:cNvSpPr>
          <p:nvPr/>
        </p:nvSpPr>
        <p:spPr>
          <a:xfrm>
            <a:off x="381000" y="0"/>
            <a:ext cx="8763000" cy="944562"/>
          </a:xfrm>
          <a:prstGeom prst="rect">
            <a:avLst/>
          </a:prstGeom>
        </p:spPr>
        <p:txBody>
          <a:bodyPr>
            <a:normAutofit fontScale="8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uLnTx/>
                <a:uFillTx/>
                <a:latin typeface="Lucida Sans" pitchFamily="34" charset="0"/>
                <a:ea typeface="+mj-ea"/>
                <a:cs typeface="Tunga" pitchFamily="34" charset="0"/>
              </a:rPr>
              <a:t>Technology Adoption is Related to: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uLnTx/>
              <a:uFillTx/>
              <a:latin typeface="Lucida Sans" pitchFamily="34" charset="0"/>
              <a:ea typeface="+mj-ea"/>
              <a:cs typeface="Tunga" pitchFamily="34" charset="0"/>
            </a:endParaRPr>
          </a:p>
        </p:txBody>
      </p:sp>
      <p:graphicFrame>
        <p:nvGraphicFramePr>
          <p:cNvPr id="4" name="Chart 3"/>
          <p:cNvGraphicFramePr/>
          <p:nvPr/>
        </p:nvGraphicFramePr>
        <p:xfrm>
          <a:off x="381000" y="914400"/>
          <a:ext cx="8458200" cy="518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402637" cy="1143000"/>
          </a:xfrm>
        </p:spPr>
        <p:txBody>
          <a:bodyPr>
            <a:noAutofit/>
          </a:bodyPr>
          <a:lstStyle/>
          <a:p>
            <a:r>
              <a:rPr lang="en-US" sz="4000" dirty="0" smtClean="0">
                <a:effectLst/>
              </a:rPr>
              <a:t>What Undergraduates Say </a:t>
            </a:r>
            <a:br>
              <a:rPr lang="en-US" sz="4000" dirty="0" smtClean="0">
                <a:effectLst/>
              </a:rPr>
            </a:br>
            <a:r>
              <a:rPr lang="en-US" sz="4000" dirty="0" smtClean="0">
                <a:effectLst/>
              </a:rPr>
              <a:t>About Technology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905000"/>
            <a:ext cx="8915400" cy="42672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Study Design and Respondent Characteristics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Trends in Ownership and Use of IT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Technology Adoption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IT Used in Courses During the Quarter or Semester of the Survey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/>
          <p:nvPr/>
        </p:nvGraphicFramePr>
        <p:xfrm>
          <a:off x="228600" y="914400"/>
          <a:ext cx="8534400" cy="5105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itle 2"/>
          <p:cNvSpPr txBox="1">
            <a:spLocks/>
          </p:cNvSpPr>
          <p:nvPr/>
        </p:nvSpPr>
        <p:spPr>
          <a:xfrm>
            <a:off x="381000" y="0"/>
            <a:ext cx="8763000" cy="944562"/>
          </a:xfrm>
          <a:prstGeom prst="rect">
            <a:avLst/>
          </a:prstGeom>
        </p:spPr>
        <p:txBody>
          <a:bodyPr>
            <a:normAutofit fontScale="8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uLnTx/>
                <a:uFillTx/>
                <a:latin typeface="Lucida Sans" pitchFamily="34" charset="0"/>
                <a:ea typeface="+mj-ea"/>
                <a:cs typeface="Tunga" pitchFamily="34" charset="0"/>
              </a:rPr>
              <a:t>Technology Adoption is Related to: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uLnTx/>
              <a:uFillTx/>
              <a:latin typeface="Lucida Sans" pitchFamily="34" charset="0"/>
              <a:ea typeface="+mj-ea"/>
              <a:cs typeface="Tung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>
            <a:graphicFrameLocks/>
          </p:cNvGraphicFramePr>
          <p:nvPr/>
        </p:nvGraphicFramePr>
        <p:xfrm>
          <a:off x="0" y="609600"/>
          <a:ext cx="9144000" cy="6019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itle 2"/>
          <p:cNvSpPr txBox="1">
            <a:spLocks/>
          </p:cNvSpPr>
          <p:nvPr/>
        </p:nvSpPr>
        <p:spPr>
          <a:xfrm>
            <a:off x="0" y="0"/>
            <a:ext cx="8763000" cy="685800"/>
          </a:xfrm>
          <a:prstGeom prst="rect">
            <a:avLst/>
          </a:prstGeom>
        </p:spPr>
        <p:txBody>
          <a:bodyPr>
            <a:normAutofit fontScale="8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uLnTx/>
                <a:uFillTx/>
                <a:latin typeface="Lucida Sans" pitchFamily="34" charset="0"/>
                <a:ea typeface="+mj-ea"/>
                <a:cs typeface="Tunga" pitchFamily="34" charset="0"/>
              </a:rPr>
              <a:t>Technology Adoption is Related to: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uLnTx/>
              <a:uFillTx/>
              <a:latin typeface="Lucida Sans" pitchFamily="34" charset="0"/>
              <a:ea typeface="+mj-ea"/>
              <a:cs typeface="Tung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304800"/>
            <a:ext cx="8763000" cy="1600200"/>
          </a:xfrm>
        </p:spPr>
        <p:txBody>
          <a:bodyPr>
            <a:noAutofit/>
          </a:bodyPr>
          <a:lstStyle/>
          <a:p>
            <a:pPr>
              <a:lnSpc>
                <a:spcPts val="3800"/>
              </a:lnSpc>
            </a:pPr>
            <a:r>
              <a:rPr lang="en-US" sz="3600" dirty="0" smtClean="0"/>
              <a:t>When I entered college, I was adequately prepared to use IT as needed in my courses</a:t>
            </a:r>
            <a:br>
              <a:rPr lang="en-US" sz="3600" dirty="0" smtClean="0"/>
            </a:br>
            <a:endParaRPr lang="en-US" sz="3600" dirty="0"/>
          </a:p>
        </p:txBody>
      </p:sp>
      <p:graphicFrame>
        <p:nvGraphicFramePr>
          <p:cNvPr id="7" name="Chart 6"/>
          <p:cNvGraphicFramePr/>
          <p:nvPr/>
        </p:nvGraphicFramePr>
        <p:xfrm>
          <a:off x="0" y="762000"/>
          <a:ext cx="9372600" cy="5486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2133600" y="6096000"/>
            <a:ext cx="52533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latin typeface="Lucida Sans" pitchFamily="34" charset="0"/>
              </a:rPr>
              <a:t>Students who agree or strongly agree</a:t>
            </a:r>
            <a:endParaRPr lang="en-US" sz="2000" b="1" dirty="0">
              <a:latin typeface="Lucida San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800" dirty="0" smtClean="0">
                <a:effectLst/>
              </a:rPr>
              <a:t>Technologies Used</a:t>
            </a:r>
            <a:br>
              <a:rPr lang="en-US" sz="4800" dirty="0" smtClean="0">
                <a:effectLst/>
              </a:rPr>
            </a:br>
            <a:r>
              <a:rPr lang="en-US" sz="4800" dirty="0" smtClean="0">
                <a:effectLst/>
              </a:rPr>
              <a:t> in Courses During</a:t>
            </a:r>
            <a:br>
              <a:rPr lang="en-US" sz="4800" dirty="0" smtClean="0">
                <a:effectLst/>
              </a:rPr>
            </a:br>
            <a:r>
              <a:rPr lang="en-US" sz="4800" dirty="0" smtClean="0">
                <a:effectLst/>
              </a:rPr>
              <a:t>the Quarter/Semester</a:t>
            </a:r>
            <a:br>
              <a:rPr lang="en-US" sz="4800" dirty="0" smtClean="0">
                <a:effectLst/>
              </a:rPr>
            </a:br>
            <a:r>
              <a:rPr lang="en-US" sz="4800" dirty="0" smtClean="0">
                <a:effectLst/>
              </a:rPr>
              <a:t>of the Survey</a:t>
            </a:r>
            <a:endParaRPr lang="en-US" sz="4800" dirty="0"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/>
          <p:nvPr/>
        </p:nvGraphicFramePr>
        <p:xfrm>
          <a:off x="304800" y="533400"/>
          <a:ext cx="8229600" cy="5791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28600" y="0"/>
            <a:ext cx="8763000" cy="7921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Core Technologies in </a:t>
            </a:r>
            <a:r>
              <a:rPr lang="en-US" dirty="0" smtClean="0"/>
              <a:t>Courses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334000" y="6096000"/>
            <a:ext cx="38490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smtClean="0"/>
              <a:t>Tools being used in a course during the quarter or semester</a:t>
            </a:r>
          </a:p>
          <a:p>
            <a:r>
              <a:rPr lang="en-US" sz="1200" i="1" dirty="0" smtClean="0"/>
              <a:t>of the survey (February to April 2010)</a:t>
            </a:r>
            <a:endParaRPr lang="en-US" sz="12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/>
        </p:nvGraphicFramePr>
        <p:xfrm>
          <a:off x="152400" y="685800"/>
          <a:ext cx="7848600" cy="5791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28600" y="0"/>
            <a:ext cx="9372600" cy="762000"/>
          </a:xfrm>
        </p:spPr>
        <p:txBody>
          <a:bodyPr>
            <a:normAutofit/>
          </a:bodyPr>
          <a:lstStyle/>
          <a:p>
            <a:pPr>
              <a:lnSpc>
                <a:spcPts val="3900"/>
              </a:lnSpc>
            </a:pPr>
            <a:r>
              <a:rPr lang="en-US" sz="3600" dirty="0" smtClean="0"/>
              <a:t>Web-based Technologies in Courses</a:t>
            </a:r>
            <a:endParaRPr lang="en-US" sz="3600" dirty="0">
              <a:solidFill>
                <a:srgbClr val="FFFF00"/>
              </a:solidFill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609600" y="609600"/>
            <a:ext cx="8382000" cy="5867400"/>
            <a:chOff x="609600" y="609600"/>
            <a:chExt cx="8382000" cy="5867400"/>
          </a:xfrm>
        </p:grpSpPr>
        <p:graphicFrame>
          <p:nvGraphicFramePr>
            <p:cNvPr id="5" name="Chart 4"/>
            <p:cNvGraphicFramePr/>
            <p:nvPr/>
          </p:nvGraphicFramePr>
          <p:xfrm>
            <a:off x="609600" y="609600"/>
            <a:ext cx="8382000" cy="58674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7" name="TextBox 6"/>
            <p:cNvSpPr txBox="1"/>
            <p:nvPr/>
          </p:nvSpPr>
          <p:spPr>
            <a:xfrm>
              <a:off x="5973417" y="914400"/>
              <a:ext cx="67037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chemeClr val="bg1"/>
                  </a:solidFill>
                  <a:latin typeface="Lucida Sans" pitchFamily="34" charset="0"/>
                </a:rPr>
                <a:t>53%</a:t>
              </a:r>
              <a:endParaRPr lang="en-US" b="1" dirty="0">
                <a:solidFill>
                  <a:schemeClr val="bg1"/>
                </a:solidFill>
                <a:latin typeface="Lucida Sans" pitchFamily="34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6172200" y="1447800"/>
              <a:ext cx="67037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chemeClr val="bg1"/>
                  </a:solidFill>
                  <a:latin typeface="Lucida Sans" pitchFamily="34" charset="0"/>
                </a:rPr>
                <a:t>31%</a:t>
              </a:r>
              <a:endParaRPr lang="en-US" b="1" dirty="0">
                <a:solidFill>
                  <a:schemeClr val="bg1"/>
                </a:solidFill>
                <a:latin typeface="Lucida Sans" pitchFamily="34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5724939" y="2007704"/>
              <a:ext cx="67037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chemeClr val="bg1"/>
                  </a:solidFill>
                  <a:latin typeface="Lucida Sans" pitchFamily="34" charset="0"/>
                </a:rPr>
                <a:t>49%</a:t>
              </a:r>
              <a:endParaRPr lang="en-US" b="1" dirty="0">
                <a:solidFill>
                  <a:schemeClr val="bg1"/>
                </a:solidFill>
                <a:latin typeface="Lucida Sans" pitchFamily="34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562600" y="3124200"/>
              <a:ext cx="67037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chemeClr val="bg1"/>
                  </a:solidFill>
                  <a:latin typeface="Lucida Sans" pitchFamily="34" charset="0"/>
                </a:rPr>
                <a:t>23%</a:t>
              </a:r>
              <a:endParaRPr lang="en-US" b="1" dirty="0">
                <a:solidFill>
                  <a:schemeClr val="bg1"/>
                </a:solidFill>
                <a:latin typeface="Lucida Sans" pitchFamily="34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257800" y="3657600"/>
              <a:ext cx="67037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chemeClr val="bg1"/>
                  </a:solidFill>
                  <a:latin typeface="Lucida Sans" pitchFamily="34" charset="0"/>
                </a:rPr>
                <a:t>33%</a:t>
              </a:r>
              <a:endParaRPr lang="en-US" b="1" dirty="0">
                <a:solidFill>
                  <a:schemeClr val="bg1"/>
                </a:solidFill>
                <a:latin typeface="Lucida Sans" pitchFamily="34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4810539" y="4777409"/>
              <a:ext cx="67037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chemeClr val="bg1"/>
                  </a:solidFill>
                  <a:latin typeface="Lucida Sans" pitchFamily="34" charset="0"/>
                </a:rPr>
                <a:t>17%</a:t>
              </a:r>
              <a:endParaRPr lang="en-US" b="1" dirty="0">
                <a:solidFill>
                  <a:schemeClr val="bg1"/>
                </a:solidFill>
                <a:latin typeface="Lucida Sans" pitchFamily="34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114800" y="5334000"/>
              <a:ext cx="67037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chemeClr val="bg1"/>
                  </a:solidFill>
                  <a:latin typeface="Lucida Sans" pitchFamily="34" charset="0"/>
                </a:rPr>
                <a:t>38%</a:t>
              </a:r>
              <a:endParaRPr lang="en-US" b="1" dirty="0">
                <a:solidFill>
                  <a:schemeClr val="bg1"/>
                </a:solidFill>
                <a:latin typeface="Lucida Sans" pitchFamily="34" charset="0"/>
              </a:endParaRP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5334000" y="6096000"/>
            <a:ext cx="38490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smtClean="0"/>
              <a:t>Tools being used in a course during the quarter or semester</a:t>
            </a:r>
          </a:p>
          <a:p>
            <a:r>
              <a:rPr lang="en-US" sz="1200" i="1" dirty="0" smtClean="0"/>
              <a:t>of the survey (February to April 2010)</a:t>
            </a:r>
            <a:endParaRPr lang="en-US" sz="12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/>
        </p:nvGraphicFramePr>
        <p:xfrm>
          <a:off x="0" y="152400"/>
          <a:ext cx="9144000" cy="6324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763000" cy="1143000"/>
          </a:xfrm>
        </p:spPr>
        <p:txBody>
          <a:bodyPr>
            <a:noAutofit/>
          </a:bodyPr>
          <a:lstStyle/>
          <a:p>
            <a:r>
              <a:rPr lang="en-US" sz="3600" dirty="0" smtClean="0"/>
              <a:t>Entirely Online Courses During the Quarter/Semester of the Survey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8763000" cy="944562"/>
          </a:xfrm>
        </p:spPr>
        <p:txBody>
          <a:bodyPr>
            <a:noAutofit/>
          </a:bodyPr>
          <a:lstStyle/>
          <a:p>
            <a:pPr>
              <a:lnSpc>
                <a:spcPts val="3800"/>
              </a:lnSpc>
            </a:pPr>
            <a:r>
              <a:rPr lang="en-US" sz="3600" dirty="0" smtClean="0"/>
              <a:t>My institution’s IT services are always available when I need them for my coursework</a:t>
            </a:r>
            <a:endParaRPr lang="en-US" sz="3600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0" y="1219200"/>
          <a:ext cx="8915400" cy="533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/>
        </p:nvGraphicFramePr>
        <p:xfrm>
          <a:off x="152400" y="1524000"/>
          <a:ext cx="8839200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28600" y="228600"/>
            <a:ext cx="8763000" cy="1295400"/>
          </a:xfrm>
        </p:spPr>
        <p:txBody>
          <a:bodyPr>
            <a:noAutofit/>
          </a:bodyPr>
          <a:lstStyle/>
          <a:p>
            <a:r>
              <a:rPr lang="en-US" sz="3600" dirty="0" smtClean="0"/>
              <a:t>Would you like to see more use of social networking websites (SNSs) in your courses?</a:t>
            </a:r>
            <a:endParaRPr lang="en-US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5638800" y="6248400"/>
            <a:ext cx="29638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smtClean="0"/>
              <a:t>Approximately 33% responded “Don’t Know”</a:t>
            </a:r>
            <a:endParaRPr lang="en-US" sz="12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0" y="0"/>
            <a:ext cx="8763000" cy="86836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effectLst/>
              </a:rPr>
              <a:t>Percentage of Instructors Who:</a:t>
            </a:r>
            <a:endParaRPr lang="en-US" dirty="0">
              <a:effectLst/>
            </a:endParaRPr>
          </a:p>
        </p:txBody>
      </p:sp>
      <p:graphicFrame>
        <p:nvGraphicFramePr>
          <p:cNvPr id="6" name="Chart 5"/>
          <p:cNvGraphicFramePr/>
          <p:nvPr/>
        </p:nvGraphicFramePr>
        <p:xfrm>
          <a:off x="381000" y="762000"/>
          <a:ext cx="8610600" cy="5715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3604613" y="914400"/>
            <a:ext cx="5354572" cy="1490337"/>
            <a:chOff x="1262984" y="404902"/>
            <a:chExt cx="5823613" cy="1795137"/>
          </a:xfrm>
        </p:grpSpPr>
        <p:grpSp>
          <p:nvGrpSpPr>
            <p:cNvPr id="2" name="Group 1"/>
            <p:cNvGrpSpPr/>
            <p:nvPr/>
          </p:nvGrpSpPr>
          <p:grpSpPr>
            <a:xfrm>
              <a:off x="1262984" y="404902"/>
              <a:ext cx="5823613" cy="1795137"/>
              <a:chOff x="721462" y="22"/>
              <a:chExt cx="6786675" cy="1795137"/>
            </a:xfrm>
          </p:grpSpPr>
          <p:sp>
            <p:nvSpPr>
              <p:cNvPr id="3" name="Pentagon 2"/>
              <p:cNvSpPr/>
              <p:nvPr/>
            </p:nvSpPr>
            <p:spPr>
              <a:xfrm rot="10800000">
                <a:off x="721462" y="22"/>
                <a:ext cx="6786675" cy="1795137"/>
              </a:xfrm>
              <a:prstGeom prst="homePlate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4" name="Pentagon 4"/>
              <p:cNvSpPr/>
              <p:nvPr/>
            </p:nvSpPr>
            <p:spPr>
              <a:xfrm rot="21600000">
                <a:off x="1170249" y="22"/>
                <a:ext cx="6337888" cy="1795137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154043" tIns="152400" rIns="284480" bIns="152400" numCol="1" spcCol="1270" anchor="ctr" anchorCtr="0">
                <a:noAutofit/>
              </a:bodyPr>
              <a:lstStyle/>
              <a:p>
                <a:pPr lvl="0" algn="r" defTabSz="1778000" rtl="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3600" b="1" kern="1200" dirty="0" smtClean="0">
                    <a:latin typeface="Lucida Sans" pitchFamily="34" charset="0"/>
                  </a:rPr>
                  <a:t>126 U.S.</a:t>
                </a:r>
                <a:endParaRPr lang="en-US" sz="3600" b="1" kern="1200" dirty="0">
                  <a:latin typeface="Lucida Sans" pitchFamily="34" charset="0"/>
                </a:endParaRPr>
              </a:p>
            </p:txBody>
          </p:sp>
        </p:grpSp>
        <p:sp>
          <p:nvSpPr>
            <p:cNvPr id="5" name="Oval 4"/>
            <p:cNvSpPr/>
            <p:nvPr/>
          </p:nvSpPr>
          <p:spPr>
            <a:xfrm>
              <a:off x="1905000" y="685800"/>
              <a:ext cx="1182475" cy="1170015"/>
            </a:xfrm>
            <a:prstGeom prst="ellipse">
              <a:avLst/>
            </a:prstGeom>
            <a:blipFill rotWithShape="0">
              <a:blip r:embed="rId2" cstate="print"/>
              <a:stretch>
                <a:fillRect/>
              </a:stretch>
            </a:blip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</p:grpSp>
      <p:grpSp>
        <p:nvGrpSpPr>
          <p:cNvPr id="15" name="Group 14"/>
          <p:cNvGrpSpPr/>
          <p:nvPr/>
        </p:nvGrpSpPr>
        <p:grpSpPr>
          <a:xfrm>
            <a:off x="3602277" y="2876079"/>
            <a:ext cx="5336336" cy="1490337"/>
            <a:chOff x="1123213" y="2604942"/>
            <a:chExt cx="5943553" cy="1795137"/>
          </a:xfrm>
        </p:grpSpPr>
        <p:grpSp>
          <p:nvGrpSpPr>
            <p:cNvPr id="6" name="Group 5"/>
            <p:cNvGrpSpPr/>
            <p:nvPr/>
          </p:nvGrpSpPr>
          <p:grpSpPr>
            <a:xfrm>
              <a:off x="1123213" y="2604942"/>
              <a:ext cx="5943553" cy="1795137"/>
              <a:chOff x="651576" y="1972323"/>
              <a:chExt cx="6926447" cy="1795137"/>
            </a:xfrm>
          </p:grpSpPr>
          <p:sp>
            <p:nvSpPr>
              <p:cNvPr id="8" name="Pentagon 7"/>
              <p:cNvSpPr/>
              <p:nvPr/>
            </p:nvSpPr>
            <p:spPr>
              <a:xfrm rot="10800000">
                <a:off x="651576" y="1972323"/>
                <a:ext cx="6926447" cy="1795137"/>
              </a:xfrm>
              <a:prstGeom prst="homePlate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9" name="Pentagon 4"/>
              <p:cNvSpPr/>
              <p:nvPr/>
            </p:nvSpPr>
            <p:spPr>
              <a:xfrm rot="21600000">
                <a:off x="1100363" y="1972323"/>
                <a:ext cx="6477660" cy="1795137"/>
              </a:xfrm>
              <a:prstGeom prst="rect">
                <a:avLst/>
              </a:prstGeom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154043" tIns="152400" rIns="284480" bIns="152400" numCol="1" spcCol="1270" anchor="ctr" anchorCtr="0">
                <a:noAutofit/>
              </a:bodyPr>
              <a:lstStyle/>
              <a:p>
                <a:pPr lvl="0" algn="r" defTabSz="1778000" rtl="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3600" b="1" kern="1200" dirty="0" smtClean="0">
                    <a:latin typeface="Lucida Sans" pitchFamily="34" charset="0"/>
                  </a:rPr>
                  <a:t>1 Canadian</a:t>
                </a:r>
                <a:endParaRPr lang="en-US" sz="3600" b="1" kern="1200" dirty="0">
                  <a:latin typeface="Lucida Sans" pitchFamily="34" charset="0"/>
                </a:endParaRPr>
              </a:p>
            </p:txBody>
          </p:sp>
        </p:grpSp>
        <p:sp>
          <p:nvSpPr>
            <p:cNvPr id="7" name="Oval 6"/>
            <p:cNvSpPr/>
            <p:nvPr/>
          </p:nvSpPr>
          <p:spPr>
            <a:xfrm>
              <a:off x="1905000" y="2971800"/>
              <a:ext cx="1118367" cy="1097991"/>
            </a:xfrm>
            <a:prstGeom prst="ellipse">
              <a:avLst/>
            </a:prstGeom>
            <a:blipFill rotWithShape="0">
              <a:blip r:embed="rId3" cstate="print"/>
              <a:stretch>
                <a:fillRect/>
              </a:stretch>
            </a:blip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</p:grpSp>
      <p:grpSp>
        <p:nvGrpSpPr>
          <p:cNvPr id="16" name="Group 15"/>
          <p:cNvGrpSpPr/>
          <p:nvPr/>
        </p:nvGrpSpPr>
        <p:grpSpPr>
          <a:xfrm>
            <a:off x="3581400" y="4648200"/>
            <a:ext cx="5354572" cy="1538253"/>
            <a:chOff x="1295400" y="4804982"/>
            <a:chExt cx="5823615" cy="1648116"/>
          </a:xfrm>
        </p:grpSpPr>
        <p:grpSp>
          <p:nvGrpSpPr>
            <p:cNvPr id="10" name="Group 9"/>
            <p:cNvGrpSpPr/>
            <p:nvPr/>
          </p:nvGrpSpPr>
          <p:grpSpPr>
            <a:xfrm>
              <a:off x="1295400" y="4804982"/>
              <a:ext cx="5823615" cy="1648116"/>
              <a:chOff x="721462" y="3944624"/>
              <a:chExt cx="6786675" cy="1648116"/>
            </a:xfrm>
          </p:grpSpPr>
          <p:sp>
            <p:nvSpPr>
              <p:cNvPr id="12" name="Pentagon 11"/>
              <p:cNvSpPr/>
              <p:nvPr/>
            </p:nvSpPr>
            <p:spPr>
              <a:xfrm rot="10800000">
                <a:off x="721462" y="3944624"/>
                <a:ext cx="6786675" cy="1648116"/>
              </a:xfrm>
              <a:prstGeom prst="homePlate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3" name="Pentagon 4"/>
              <p:cNvSpPr/>
              <p:nvPr/>
            </p:nvSpPr>
            <p:spPr>
              <a:xfrm rot="21600000">
                <a:off x="1133494" y="3944624"/>
                <a:ext cx="6374643" cy="1648116"/>
              </a:xfrm>
              <a:prstGeom prst="rect">
                <a:avLst/>
              </a:prstGeom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154043" tIns="152400" rIns="284480" bIns="152400" numCol="1" spcCol="1270" anchor="ctr" anchorCtr="0">
                <a:noAutofit/>
              </a:bodyPr>
              <a:lstStyle/>
              <a:p>
                <a:pPr lvl="0" algn="r" defTabSz="1778000" rtl="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3600" b="1" kern="1200" dirty="0" smtClean="0">
                    <a:latin typeface="Lucida Sans" pitchFamily="34" charset="0"/>
                  </a:rPr>
                  <a:t>3 International</a:t>
                </a:r>
                <a:endParaRPr lang="en-US" sz="3600" b="1" kern="1200" dirty="0">
                  <a:latin typeface="Lucida Sans" pitchFamily="34" charset="0"/>
                </a:endParaRPr>
              </a:p>
            </p:txBody>
          </p:sp>
        </p:grpSp>
        <p:sp>
          <p:nvSpPr>
            <p:cNvPr id="11" name="Oval 10"/>
            <p:cNvSpPr/>
            <p:nvPr/>
          </p:nvSpPr>
          <p:spPr>
            <a:xfrm>
              <a:off x="1785015" y="5181600"/>
              <a:ext cx="1115460" cy="1036960"/>
            </a:xfrm>
            <a:prstGeom prst="ellipse">
              <a:avLst/>
            </a:prstGeom>
            <a:blipFill rotWithShape="0">
              <a:blip r:embed="rId4" cstate="print"/>
              <a:stretch>
                <a:fillRect/>
              </a:stretch>
            </a:blip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</p:grpSp>
      <p:pic>
        <p:nvPicPr>
          <p:cNvPr id="17" name="Picture 16" descr="Study cover.JPG"/>
          <p:cNvPicPr>
            <a:picLocks noChangeAspect="1"/>
          </p:cNvPicPr>
          <p:nvPr/>
        </p:nvPicPr>
        <p:blipFill>
          <a:blip r:embed="rId5" cstate="print"/>
          <a:srcRect r="1624"/>
          <a:stretch>
            <a:fillRect/>
          </a:stretch>
        </p:blipFill>
        <p:spPr>
          <a:xfrm>
            <a:off x="609600" y="762000"/>
            <a:ext cx="2879159" cy="360426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763000" cy="792162"/>
          </a:xfrm>
        </p:spPr>
        <p:txBody>
          <a:bodyPr/>
          <a:lstStyle/>
          <a:p>
            <a:r>
              <a:rPr lang="en-US" dirty="0" smtClean="0"/>
              <a:t>Preference for IT in Courses</a:t>
            </a:r>
            <a:endParaRPr lang="en-US" dirty="0"/>
          </a:p>
        </p:txBody>
      </p:sp>
      <p:graphicFrame>
        <p:nvGraphicFramePr>
          <p:cNvPr id="3" name="Chart 2"/>
          <p:cNvGraphicFramePr/>
          <p:nvPr/>
        </p:nvGraphicFramePr>
        <p:xfrm>
          <a:off x="0" y="838200"/>
          <a:ext cx="9144000" cy="5486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2400" y="228600"/>
            <a:ext cx="8763000" cy="1143000"/>
          </a:xfrm>
        </p:spPr>
        <p:txBody>
          <a:bodyPr>
            <a:noAutofit/>
          </a:bodyPr>
          <a:lstStyle/>
          <a:p>
            <a:r>
              <a:rPr lang="en-US" sz="3200" dirty="0" smtClean="0"/>
              <a:t>By the time I graduate, the IT I have used in my courses will have adequately prepared me for the workplace</a:t>
            </a:r>
            <a:endParaRPr lang="en-US" sz="3200" dirty="0"/>
          </a:p>
        </p:txBody>
      </p:sp>
      <p:graphicFrame>
        <p:nvGraphicFramePr>
          <p:cNvPr id="6" name="Chart 5"/>
          <p:cNvGraphicFramePr/>
          <p:nvPr/>
        </p:nvGraphicFramePr>
        <p:xfrm>
          <a:off x="-228600" y="1295400"/>
          <a:ext cx="9677400" cy="47205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438400" y="6096000"/>
            <a:ext cx="52533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latin typeface="Lucida Sans" pitchFamily="34" charset="0"/>
              </a:rPr>
              <a:t>Students who agree or strongly agree</a:t>
            </a:r>
            <a:endParaRPr lang="en-US" sz="2000" b="1" dirty="0">
              <a:latin typeface="Lucida San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ffectLst/>
              </a:rPr>
              <a:t>Summary</a:t>
            </a:r>
            <a:endParaRPr lang="en-US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more things change…</a:t>
            </a:r>
          </a:p>
          <a:p>
            <a:pPr lvl="1"/>
            <a:r>
              <a:rPr lang="en-US" dirty="0" smtClean="0"/>
              <a:t>Increased mobility and engagement in cloud</a:t>
            </a:r>
          </a:p>
          <a:p>
            <a:pPr lvl="1"/>
            <a:r>
              <a:rPr lang="en-US" dirty="0" smtClean="0"/>
              <a:t>Use of technology in courses</a:t>
            </a:r>
          </a:p>
          <a:p>
            <a:r>
              <a:rPr lang="en-US" dirty="0" smtClean="0"/>
              <a:t>The more they stay the same.</a:t>
            </a:r>
          </a:p>
          <a:p>
            <a:pPr lvl="1"/>
            <a:r>
              <a:rPr lang="en-US" dirty="0" smtClean="0"/>
              <a:t>Technology Adoption </a:t>
            </a:r>
          </a:p>
          <a:p>
            <a:pPr lvl="1"/>
            <a:r>
              <a:rPr lang="en-US" dirty="0" smtClean="0"/>
              <a:t>Preference for IT in courses</a:t>
            </a:r>
          </a:p>
          <a:p>
            <a:pPr lvl="1"/>
            <a:r>
              <a:rPr lang="en-US" dirty="0" smtClean="0"/>
              <a:t>Opinions about Faculty and IT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-152400"/>
            <a:ext cx="8763000" cy="1143000"/>
          </a:xfrm>
        </p:spPr>
        <p:txBody>
          <a:bodyPr/>
          <a:lstStyle/>
          <a:p>
            <a:r>
              <a:rPr lang="en-US" dirty="0" smtClean="0">
                <a:effectLst/>
              </a:rPr>
              <a:t>36,950 Respondents</a:t>
            </a:r>
            <a:endParaRPr lang="en-US" dirty="0">
              <a:effectLst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0" y="838200"/>
            <a:ext cx="9144000" cy="5715000"/>
            <a:chOff x="0" y="533400"/>
            <a:chExt cx="9144000" cy="5715000"/>
          </a:xfrm>
        </p:grpSpPr>
        <p:graphicFrame>
          <p:nvGraphicFramePr>
            <p:cNvPr id="11" name="Chart 10"/>
            <p:cNvGraphicFramePr/>
            <p:nvPr/>
          </p:nvGraphicFramePr>
          <p:xfrm>
            <a:off x="1143000" y="533400"/>
            <a:ext cx="6858000" cy="5715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12" name="TextBox 11"/>
            <p:cNvSpPr txBox="1"/>
            <p:nvPr/>
          </p:nvSpPr>
          <p:spPr>
            <a:xfrm>
              <a:off x="6858000" y="1447800"/>
              <a:ext cx="2286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>
                  <a:latin typeface="Lucida Sans" pitchFamily="34" charset="0"/>
                </a:rPr>
                <a:t>100</a:t>
              </a:r>
            </a:p>
            <a:p>
              <a:pPr algn="ctr"/>
              <a:r>
                <a:rPr lang="en-US" sz="2400" b="1" dirty="0" smtClean="0">
                  <a:latin typeface="Lucida Sans" pitchFamily="34" charset="0"/>
                </a:rPr>
                <a:t>4-year Institutions</a:t>
              </a:r>
              <a:endParaRPr lang="en-US" sz="2400" b="1" dirty="0">
                <a:latin typeface="Lucida Sans" pitchFamily="34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0" y="1219200"/>
              <a:ext cx="2286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>
                  <a:latin typeface="Lucida Sans" pitchFamily="34" charset="0"/>
                </a:rPr>
                <a:t>27</a:t>
              </a:r>
            </a:p>
            <a:p>
              <a:pPr algn="ctr"/>
              <a:r>
                <a:rPr lang="en-US" sz="2400" b="1" dirty="0" smtClean="0">
                  <a:latin typeface="Lucida Sans" pitchFamily="34" charset="0"/>
                </a:rPr>
                <a:t>2-year Institutions</a:t>
              </a:r>
              <a:endParaRPr lang="en-US" sz="2400" b="1" dirty="0">
                <a:latin typeface="Lucida Sans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-152400"/>
            <a:ext cx="8763000" cy="1143000"/>
          </a:xfrm>
        </p:spPr>
        <p:txBody>
          <a:bodyPr/>
          <a:lstStyle/>
          <a:p>
            <a:r>
              <a:rPr lang="en-US" dirty="0" smtClean="0">
                <a:effectLst/>
              </a:rPr>
              <a:t>36,950 Respondents</a:t>
            </a:r>
            <a:endParaRPr lang="en-US" dirty="0">
              <a:effectLst/>
            </a:endParaRPr>
          </a:p>
        </p:txBody>
      </p:sp>
      <p:grpSp>
        <p:nvGrpSpPr>
          <p:cNvPr id="4" name="Group 16"/>
          <p:cNvGrpSpPr/>
          <p:nvPr/>
        </p:nvGrpSpPr>
        <p:grpSpPr>
          <a:xfrm>
            <a:off x="685800" y="609600"/>
            <a:ext cx="7391400" cy="5638800"/>
            <a:chOff x="685800" y="685800"/>
            <a:chExt cx="7391400" cy="5638800"/>
          </a:xfrm>
        </p:grpSpPr>
        <p:graphicFrame>
          <p:nvGraphicFramePr>
            <p:cNvPr id="15" name="Chart 14"/>
            <p:cNvGraphicFramePr/>
            <p:nvPr/>
          </p:nvGraphicFramePr>
          <p:xfrm>
            <a:off x="685800" y="685800"/>
            <a:ext cx="7391400" cy="56388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16" name="TextBox 15"/>
            <p:cNvSpPr txBox="1"/>
            <p:nvPr/>
          </p:nvSpPr>
          <p:spPr>
            <a:xfrm>
              <a:off x="2667000" y="4343400"/>
              <a:ext cx="1997663" cy="9541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Lucida Sans" pitchFamily="34" charset="0"/>
                </a:rPr>
                <a:t>Freshmen</a:t>
              </a:r>
            </a:p>
            <a:p>
              <a:pPr algn="ctr"/>
              <a:r>
                <a:rPr lang="en-US" sz="28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Lucida Sans" pitchFamily="34" charset="0"/>
                </a:rPr>
                <a:t>34%</a:t>
              </a:r>
              <a:endPara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-152400"/>
            <a:ext cx="8763000" cy="1143000"/>
          </a:xfrm>
        </p:spPr>
        <p:txBody>
          <a:bodyPr/>
          <a:lstStyle/>
          <a:p>
            <a:r>
              <a:rPr lang="en-US" dirty="0" smtClean="0">
                <a:effectLst/>
              </a:rPr>
              <a:t>36,950 Respondents</a:t>
            </a:r>
            <a:endParaRPr lang="en-US" dirty="0">
              <a:effectLst/>
            </a:endParaRPr>
          </a:p>
        </p:txBody>
      </p:sp>
      <p:graphicFrame>
        <p:nvGraphicFramePr>
          <p:cNvPr id="19" name="Chart 18"/>
          <p:cNvGraphicFramePr/>
          <p:nvPr/>
        </p:nvGraphicFramePr>
        <p:xfrm>
          <a:off x="838200" y="533400"/>
          <a:ext cx="7543800" cy="5715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20"/>
          <p:cNvGrpSpPr/>
          <p:nvPr/>
        </p:nvGrpSpPr>
        <p:grpSpPr>
          <a:xfrm>
            <a:off x="1219200" y="762000"/>
            <a:ext cx="6553200" cy="5715000"/>
            <a:chOff x="1219200" y="762000"/>
            <a:chExt cx="6553200" cy="5715000"/>
          </a:xfrm>
        </p:grpSpPr>
        <p:graphicFrame>
          <p:nvGraphicFramePr>
            <p:cNvPr id="22" name="Chart 21"/>
            <p:cNvGraphicFramePr/>
            <p:nvPr/>
          </p:nvGraphicFramePr>
          <p:xfrm>
            <a:off x="1219200" y="762000"/>
            <a:ext cx="6553200" cy="5715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23" name="TextBox 22"/>
            <p:cNvSpPr txBox="1"/>
            <p:nvPr/>
          </p:nvSpPr>
          <p:spPr>
            <a:xfrm>
              <a:off x="4343400" y="3886200"/>
              <a:ext cx="2013693" cy="9541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Lucida Sans" pitchFamily="34" charset="0"/>
                </a:rPr>
                <a:t>Full-Time</a:t>
              </a:r>
            </a:p>
            <a:p>
              <a:pPr algn="ctr"/>
              <a:r>
                <a:rPr lang="en-US" sz="28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Lucida Sans" pitchFamily="34" charset="0"/>
                </a:rPr>
                <a:t>86%</a:t>
              </a:r>
              <a:endPara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" pitchFamily="34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-152400"/>
            <a:ext cx="8763000" cy="1143000"/>
          </a:xfrm>
        </p:spPr>
        <p:txBody>
          <a:bodyPr/>
          <a:lstStyle/>
          <a:p>
            <a:r>
              <a:rPr lang="en-US" dirty="0" smtClean="0">
                <a:effectLst/>
              </a:rPr>
              <a:t>36,950 Respondents</a:t>
            </a:r>
            <a:endParaRPr lang="en-US" dirty="0"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Chart 17"/>
          <p:cNvGraphicFramePr/>
          <p:nvPr/>
        </p:nvGraphicFramePr>
        <p:xfrm>
          <a:off x="1524000" y="914400"/>
          <a:ext cx="6156960" cy="5547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763000" cy="914400"/>
          </a:xfrm>
        </p:spPr>
        <p:txBody>
          <a:bodyPr/>
          <a:lstStyle/>
          <a:p>
            <a:r>
              <a:rPr lang="en-US" dirty="0" smtClean="0">
                <a:effectLst/>
              </a:rPr>
              <a:t>36,950 Respondents</a:t>
            </a:r>
            <a:endParaRPr lang="en-US" dirty="0"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8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corbisimages.com/Images/spacer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5575" y="-136525"/>
            <a:ext cx="9525" cy="9525"/>
          </a:xfrm>
          <a:prstGeom prst="rect">
            <a:avLst/>
          </a:prstGeom>
          <a:noFill/>
        </p:spPr>
      </p:pic>
      <p:sp>
        <p:nvSpPr>
          <p:cNvPr id="14" name="TextBox 13"/>
          <p:cNvSpPr txBox="1"/>
          <p:nvPr/>
        </p:nvSpPr>
        <p:spPr>
          <a:xfrm>
            <a:off x="0" y="1752600"/>
            <a:ext cx="91440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Lucida Sans" pitchFamily="34" charset="0"/>
              </a:rPr>
              <a:t>70% of this year’s respondents:</a:t>
            </a:r>
          </a:p>
          <a:p>
            <a:pPr algn="ctr"/>
            <a:endParaRPr lang="en-US" sz="4400" b="1" dirty="0" smtClean="0">
              <a:latin typeface="Lucida Sans" pitchFamily="34" charset="0"/>
            </a:endParaRPr>
          </a:p>
          <a:p>
            <a:pPr marL="2117725" lvl="4" indent="-349250">
              <a:buFont typeface="Arial" pitchFamily="34" charset="0"/>
              <a:buChar char="•"/>
            </a:pPr>
            <a:r>
              <a:rPr lang="en-US" sz="4000" b="1" dirty="0" smtClean="0">
                <a:latin typeface="Lucida Sans" pitchFamily="34" charset="0"/>
              </a:rPr>
              <a:t>18-24 years old</a:t>
            </a:r>
          </a:p>
          <a:p>
            <a:pPr marL="2117725" lvl="4" indent="-349250">
              <a:buFont typeface="Arial" pitchFamily="34" charset="0"/>
              <a:buChar char="•"/>
            </a:pPr>
            <a:r>
              <a:rPr lang="en-US" sz="4000" b="1" dirty="0" smtClean="0">
                <a:latin typeface="Lucida Sans" pitchFamily="34" charset="0"/>
              </a:rPr>
              <a:t>Full-time students</a:t>
            </a:r>
          </a:p>
          <a:p>
            <a:pPr marL="2117725" lvl="4" indent="-349250">
              <a:buFont typeface="Arial" pitchFamily="34" charset="0"/>
              <a:buChar char="•"/>
            </a:pPr>
            <a:r>
              <a:rPr lang="en-US" sz="4000" b="1" dirty="0" smtClean="0">
                <a:latin typeface="Lucida Sans" pitchFamily="34" charset="0"/>
              </a:rPr>
              <a:t>from 4-year Institutions</a:t>
            </a:r>
            <a:endParaRPr lang="en-US" sz="4000" b="1" dirty="0">
              <a:latin typeface="Lucida Sans" pitchFamily="34" charset="0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“Traditional Student”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Civic">
    <a:fillStyleLst>
      <a:solidFill>
        <a:schemeClr val="phClr"/>
      </a:solidFill>
      <a:solidFill>
        <a:schemeClr val="phClr">
          <a:tint val="45000"/>
        </a:schemeClr>
      </a:solidFill>
      <a:solidFill>
        <a:schemeClr val="phClr">
          <a:tint val="95000"/>
        </a:schemeClr>
      </a:solidFill>
    </a:fillStyleLst>
    <a:lnStyleLst>
      <a:ln w="9525" cap="flat" cmpd="sng" algn="ctr">
        <a:solidFill>
          <a:schemeClr val="phClr"/>
        </a:solidFill>
        <a:prstDash val="solid"/>
      </a:ln>
      <a:ln w="11429" cap="flat" cmpd="sng" algn="ctr">
        <a:solidFill>
          <a:schemeClr val="phClr"/>
        </a:solidFill>
        <a:prstDash val="sysDash"/>
      </a:ln>
      <a:ln w="200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254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phClr">
              <a:shade val="70000"/>
              <a:satMod val="105000"/>
            </a:schemeClr>
          </a:contourClr>
        </a:sp3d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soft" dir="b">
            <a:rot lat="0" lon="0" rev="0"/>
          </a:lightRig>
        </a:scene3d>
        <a:sp3d prstMaterial="dkEdge">
          <a:bevelT w="63500" h="63500" prst="cross"/>
          <a:contourClr>
            <a:schemeClr val="phClr"/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Civic">
    <a:fillStyleLst>
      <a:solidFill>
        <a:schemeClr val="phClr"/>
      </a:solidFill>
      <a:solidFill>
        <a:schemeClr val="phClr">
          <a:tint val="45000"/>
        </a:schemeClr>
      </a:solidFill>
      <a:solidFill>
        <a:schemeClr val="phClr">
          <a:tint val="95000"/>
        </a:schemeClr>
      </a:solidFill>
    </a:fillStyleLst>
    <a:lnStyleLst>
      <a:ln w="9525" cap="flat" cmpd="sng" algn="ctr">
        <a:solidFill>
          <a:schemeClr val="phClr"/>
        </a:solidFill>
        <a:prstDash val="solid"/>
      </a:ln>
      <a:ln w="11429" cap="flat" cmpd="sng" algn="ctr">
        <a:solidFill>
          <a:schemeClr val="phClr"/>
        </a:solidFill>
        <a:prstDash val="sysDash"/>
      </a:ln>
      <a:ln w="200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254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phClr">
              <a:shade val="70000"/>
              <a:satMod val="105000"/>
            </a:schemeClr>
          </a:contourClr>
        </a:sp3d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soft" dir="b">
            <a:rot lat="0" lon="0" rev="0"/>
          </a:lightRig>
        </a:scene3d>
        <a:sp3d prstMaterial="dkEdge">
          <a:bevelT w="63500" h="63500" prst="cross"/>
          <a:contourClr>
            <a:schemeClr val="phClr"/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Civic">
    <a:fillStyleLst>
      <a:solidFill>
        <a:schemeClr val="phClr"/>
      </a:solidFill>
      <a:solidFill>
        <a:schemeClr val="phClr">
          <a:tint val="45000"/>
        </a:schemeClr>
      </a:solidFill>
      <a:solidFill>
        <a:schemeClr val="phClr">
          <a:tint val="95000"/>
        </a:schemeClr>
      </a:solidFill>
    </a:fillStyleLst>
    <a:lnStyleLst>
      <a:ln w="9525" cap="flat" cmpd="sng" algn="ctr">
        <a:solidFill>
          <a:schemeClr val="phClr"/>
        </a:solidFill>
        <a:prstDash val="solid"/>
      </a:ln>
      <a:ln w="11429" cap="flat" cmpd="sng" algn="ctr">
        <a:solidFill>
          <a:schemeClr val="phClr"/>
        </a:solidFill>
        <a:prstDash val="sysDash"/>
      </a:ln>
      <a:ln w="200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254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phClr">
              <a:shade val="70000"/>
              <a:satMod val="105000"/>
            </a:schemeClr>
          </a:contourClr>
        </a:sp3d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soft" dir="b">
            <a:rot lat="0" lon="0" rev="0"/>
          </a:lightRig>
        </a:scene3d>
        <a:sp3d prstMaterial="dkEdge">
          <a:bevelT w="63500" h="63500" prst="cross"/>
          <a:contourClr>
            <a:schemeClr val="phClr"/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Civic">
    <a:fillStyleLst>
      <a:solidFill>
        <a:schemeClr val="phClr"/>
      </a:solidFill>
      <a:solidFill>
        <a:schemeClr val="phClr">
          <a:tint val="45000"/>
        </a:schemeClr>
      </a:solidFill>
      <a:solidFill>
        <a:schemeClr val="phClr">
          <a:tint val="95000"/>
        </a:schemeClr>
      </a:solidFill>
    </a:fillStyleLst>
    <a:lnStyleLst>
      <a:ln w="9525" cap="flat" cmpd="sng" algn="ctr">
        <a:solidFill>
          <a:schemeClr val="phClr"/>
        </a:solidFill>
        <a:prstDash val="solid"/>
      </a:ln>
      <a:ln w="11429" cap="flat" cmpd="sng" algn="ctr">
        <a:solidFill>
          <a:schemeClr val="phClr"/>
        </a:solidFill>
        <a:prstDash val="sysDash"/>
      </a:ln>
      <a:ln w="200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254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phClr">
              <a:shade val="70000"/>
              <a:satMod val="105000"/>
            </a:schemeClr>
          </a:contourClr>
        </a:sp3d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soft" dir="b">
            <a:rot lat="0" lon="0" rev="0"/>
          </a:lightRig>
        </a:scene3d>
        <a:sp3d prstMaterial="dkEdge">
          <a:bevelT w="63500" h="63500" prst="cross"/>
          <a:contourClr>
            <a:schemeClr val="phClr"/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Civic">
    <a:fillStyleLst>
      <a:solidFill>
        <a:schemeClr val="phClr"/>
      </a:solidFill>
      <a:solidFill>
        <a:schemeClr val="phClr">
          <a:tint val="45000"/>
        </a:schemeClr>
      </a:solidFill>
      <a:solidFill>
        <a:schemeClr val="phClr">
          <a:tint val="95000"/>
        </a:schemeClr>
      </a:solidFill>
    </a:fillStyleLst>
    <a:lnStyleLst>
      <a:ln w="9525" cap="flat" cmpd="sng" algn="ctr">
        <a:solidFill>
          <a:schemeClr val="phClr"/>
        </a:solidFill>
        <a:prstDash val="solid"/>
      </a:ln>
      <a:ln w="11429" cap="flat" cmpd="sng" algn="ctr">
        <a:solidFill>
          <a:schemeClr val="phClr"/>
        </a:solidFill>
        <a:prstDash val="sysDash"/>
      </a:ln>
      <a:ln w="200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254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phClr">
              <a:shade val="70000"/>
              <a:satMod val="105000"/>
            </a:schemeClr>
          </a:contourClr>
        </a:sp3d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soft" dir="b">
            <a:rot lat="0" lon="0" rev="0"/>
          </a:lightRig>
        </a:scene3d>
        <a:sp3d prstMaterial="dkEdge">
          <a:bevelT w="63500" h="63500" prst="cross"/>
          <a:contourClr>
            <a:schemeClr val="phClr"/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Civic">
    <a:fillStyleLst>
      <a:solidFill>
        <a:schemeClr val="phClr"/>
      </a:solidFill>
      <a:solidFill>
        <a:schemeClr val="phClr">
          <a:tint val="45000"/>
        </a:schemeClr>
      </a:solidFill>
      <a:solidFill>
        <a:schemeClr val="phClr">
          <a:tint val="95000"/>
        </a:schemeClr>
      </a:solidFill>
    </a:fillStyleLst>
    <a:lnStyleLst>
      <a:ln w="9525" cap="flat" cmpd="sng" algn="ctr">
        <a:solidFill>
          <a:schemeClr val="phClr"/>
        </a:solidFill>
        <a:prstDash val="solid"/>
      </a:ln>
      <a:ln w="11429" cap="flat" cmpd="sng" algn="ctr">
        <a:solidFill>
          <a:schemeClr val="phClr"/>
        </a:solidFill>
        <a:prstDash val="sysDash"/>
      </a:ln>
      <a:ln w="200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254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phClr">
              <a:shade val="70000"/>
              <a:satMod val="105000"/>
            </a:schemeClr>
          </a:contourClr>
        </a:sp3d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soft" dir="b">
            <a:rot lat="0" lon="0" rev="0"/>
          </a:lightRig>
        </a:scene3d>
        <a:sp3d prstMaterial="dkEdge">
          <a:bevelT w="63500" h="63500" prst="cross"/>
          <a:contourClr>
            <a:schemeClr val="phClr"/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2311</TotalTime>
  <Words>685</Words>
  <Application>Microsoft Office PowerPoint</Application>
  <PresentationFormat>On-screen Show (4:3)</PresentationFormat>
  <Paragraphs>187</Paragraphs>
  <Slides>32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Office Theme</vt:lpstr>
      <vt:lpstr>ECAR Study of Undergraduate Students  and IT 2010</vt:lpstr>
      <vt:lpstr>What Undergraduates Say  About Technology</vt:lpstr>
      <vt:lpstr>Slide 3</vt:lpstr>
      <vt:lpstr>36,950 Respondents</vt:lpstr>
      <vt:lpstr>36,950 Respondents</vt:lpstr>
      <vt:lpstr>36,950 Respondents</vt:lpstr>
      <vt:lpstr>36,950 Respondents</vt:lpstr>
      <vt:lpstr>36,950 Respondents</vt:lpstr>
      <vt:lpstr>The “Traditional Student”</vt:lpstr>
      <vt:lpstr>Technology Ownership</vt:lpstr>
      <vt:lpstr>Slide 11</vt:lpstr>
      <vt:lpstr>Slide 12</vt:lpstr>
      <vt:lpstr>Internet Activities from Handheld</vt:lpstr>
      <vt:lpstr>Engagement with Cloud Tools</vt:lpstr>
      <vt:lpstr>Social Networking Websites</vt:lpstr>
      <vt:lpstr>Technology Adoption</vt:lpstr>
      <vt:lpstr>Slide 17</vt:lpstr>
      <vt:lpstr>Slide 18</vt:lpstr>
      <vt:lpstr>Slide 19</vt:lpstr>
      <vt:lpstr>Slide 20</vt:lpstr>
      <vt:lpstr>Slide 21</vt:lpstr>
      <vt:lpstr>When I entered college, I was adequately prepared to use IT as needed in my courses </vt:lpstr>
      <vt:lpstr>Technologies Used  in Courses During the Quarter/Semester of the Survey</vt:lpstr>
      <vt:lpstr>Core Technologies in Courses</vt:lpstr>
      <vt:lpstr>Web-based Technologies in Courses</vt:lpstr>
      <vt:lpstr>Entirely Online Courses During the Quarter/Semester of the Survey</vt:lpstr>
      <vt:lpstr>My institution’s IT services are always available when I need them for my coursework</vt:lpstr>
      <vt:lpstr>Would you like to see more use of social networking websites (SNSs) in your courses?</vt:lpstr>
      <vt:lpstr>Percentage of Instructors Who:</vt:lpstr>
      <vt:lpstr>Preference for IT in Courses</vt:lpstr>
      <vt:lpstr>By the time I graduate, the IT I have used in my courses will have adequately prepared me for the workplace</vt:lpstr>
      <vt:lpstr>Summary</vt:lpstr>
    </vt:vector>
  </TitlesOfParts>
  <Company>EDUCAUSE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ssmith</dc:creator>
  <cp:lastModifiedBy>ssmith</cp:lastModifiedBy>
  <cp:revision>310</cp:revision>
  <dcterms:created xsi:type="dcterms:W3CDTF">2010-10-05T15:50:40Z</dcterms:created>
  <dcterms:modified xsi:type="dcterms:W3CDTF">2010-10-20T19:47:55Z</dcterms:modified>
</cp:coreProperties>
</file>