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7" r:id="rId4"/>
    <p:sldId id="260" r:id="rId5"/>
    <p:sldId id="263" r:id="rId6"/>
    <p:sldId id="264" r:id="rId7"/>
    <p:sldId id="262" r:id="rId8"/>
    <p:sldId id="265" r:id="rId9"/>
    <p:sldId id="266" r:id="rId10"/>
    <p:sldId id="268" r:id="rId11"/>
    <p:sldId id="269" r:id="rId12"/>
    <p:sldId id="270" r:id="rId13"/>
    <p:sldId id="276" r:id="rId14"/>
    <p:sldId id="280" r:id="rId15"/>
    <p:sldId id="275" r:id="rId16"/>
    <p:sldId id="277" r:id="rId17"/>
    <p:sldId id="279" r:id="rId18"/>
    <p:sldId id="271" r:id="rId19"/>
    <p:sldId id="272" r:id="rId20"/>
    <p:sldId id="281" r:id="rId21"/>
    <p:sldId id="282" r:id="rId22"/>
    <p:sldId id="283" r:id="rId23"/>
    <p:sldId id="284" r:id="rId24"/>
    <p:sldId id="286" r:id="rId25"/>
    <p:sldId id="292" r:id="rId26"/>
    <p:sldId id="290" r:id="rId27"/>
    <p:sldId id="285" r:id="rId28"/>
    <p:sldId id="291" r:id="rId29"/>
    <p:sldId id="287" r:id="rId30"/>
    <p:sldId id="288" r:id="rId31"/>
    <p:sldId id="289" r:id="rId32"/>
    <p:sldId id="261" r:id="rId3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0021"/>
    <a:srgbClr val="7BA62B"/>
    <a:srgbClr val="FD9712"/>
    <a:srgbClr val="45811B"/>
    <a:srgbClr val="DDE8D5"/>
    <a:srgbClr val="FBC82B"/>
    <a:srgbClr val="8A8889"/>
    <a:srgbClr val="006D97"/>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11" autoAdjust="0"/>
  </p:normalViewPr>
  <p:slideViewPr>
    <p:cSldViewPr snapToGrid="0" snapToObjects="1">
      <p:cViewPr varScale="1">
        <p:scale>
          <a:sx n="101" d="100"/>
          <a:sy n="101" d="100"/>
        </p:scale>
        <p:origin x="-912"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Sheet1!$A$7</c:f>
              <c:strCache>
                <c:ptCount val="1"/>
                <c:pt idx="0">
                  <c:v>Undergrad</c:v>
                </c:pt>
              </c:strCache>
            </c:strRef>
          </c:tx>
          <c:cat>
            <c:numRef>
              <c:f>Sheet1!$B$6:$E$6</c:f>
              <c:numCache>
                <c:formatCode>General</c:formatCode>
                <c:ptCount val="4"/>
                <c:pt idx="0">
                  <c:v>2007</c:v>
                </c:pt>
                <c:pt idx="1">
                  <c:v>2008</c:v>
                </c:pt>
                <c:pt idx="2">
                  <c:v>2009</c:v>
                </c:pt>
                <c:pt idx="3">
                  <c:v>2010</c:v>
                </c:pt>
              </c:numCache>
            </c:numRef>
          </c:cat>
          <c:val>
            <c:numRef>
              <c:f>Sheet1!$B$7:$E$7</c:f>
              <c:numCache>
                <c:formatCode>General</c:formatCode>
                <c:ptCount val="4"/>
                <c:pt idx="0">
                  <c:v>3.56</c:v>
                </c:pt>
                <c:pt idx="1">
                  <c:v>3.8099999999999987</c:v>
                </c:pt>
                <c:pt idx="2">
                  <c:v>3.84</c:v>
                </c:pt>
                <c:pt idx="3">
                  <c:v>3.9699999999999998</c:v>
                </c:pt>
              </c:numCache>
            </c:numRef>
          </c:val>
        </c:ser>
        <c:ser>
          <c:idx val="1"/>
          <c:order val="1"/>
          <c:tx>
            <c:strRef>
              <c:f>Sheet1!$A$8</c:f>
              <c:strCache>
                <c:ptCount val="1"/>
                <c:pt idx="0">
                  <c:v>Grad St</c:v>
                </c:pt>
              </c:strCache>
            </c:strRef>
          </c:tx>
          <c:cat>
            <c:numRef>
              <c:f>Sheet1!$B$6:$E$6</c:f>
              <c:numCache>
                <c:formatCode>General</c:formatCode>
                <c:ptCount val="4"/>
                <c:pt idx="0">
                  <c:v>2007</c:v>
                </c:pt>
                <c:pt idx="1">
                  <c:v>2008</c:v>
                </c:pt>
                <c:pt idx="2">
                  <c:v>2009</c:v>
                </c:pt>
                <c:pt idx="3">
                  <c:v>2010</c:v>
                </c:pt>
              </c:numCache>
            </c:numRef>
          </c:cat>
          <c:val>
            <c:numRef>
              <c:f>Sheet1!$B$8:$E$8</c:f>
              <c:numCache>
                <c:formatCode>General</c:formatCode>
                <c:ptCount val="4"/>
                <c:pt idx="0">
                  <c:v>3.59</c:v>
                </c:pt>
                <c:pt idx="1">
                  <c:v>3.8299999999999987</c:v>
                </c:pt>
                <c:pt idx="2">
                  <c:v>3.92</c:v>
                </c:pt>
                <c:pt idx="3">
                  <c:v>3.9899999999999998</c:v>
                </c:pt>
              </c:numCache>
            </c:numRef>
          </c:val>
        </c:ser>
        <c:ser>
          <c:idx val="2"/>
          <c:order val="2"/>
          <c:tx>
            <c:strRef>
              <c:f>Sheet1!$A$9</c:f>
              <c:strCache>
                <c:ptCount val="1"/>
                <c:pt idx="0">
                  <c:v>Staff</c:v>
                </c:pt>
              </c:strCache>
            </c:strRef>
          </c:tx>
          <c:cat>
            <c:numRef>
              <c:f>Sheet1!$B$6:$E$6</c:f>
              <c:numCache>
                <c:formatCode>General</c:formatCode>
                <c:ptCount val="4"/>
                <c:pt idx="0">
                  <c:v>2007</c:v>
                </c:pt>
                <c:pt idx="1">
                  <c:v>2008</c:v>
                </c:pt>
                <c:pt idx="2">
                  <c:v>2009</c:v>
                </c:pt>
                <c:pt idx="3">
                  <c:v>2010</c:v>
                </c:pt>
              </c:numCache>
            </c:numRef>
          </c:cat>
          <c:val>
            <c:numRef>
              <c:f>Sheet1!$B$9:$E$9</c:f>
              <c:numCache>
                <c:formatCode>General</c:formatCode>
                <c:ptCount val="4"/>
                <c:pt idx="0">
                  <c:v>3.8699999999999997</c:v>
                </c:pt>
                <c:pt idx="1">
                  <c:v>3.9899999999999998</c:v>
                </c:pt>
                <c:pt idx="2">
                  <c:v>3.9899999999999998</c:v>
                </c:pt>
                <c:pt idx="3">
                  <c:v>4.2</c:v>
                </c:pt>
              </c:numCache>
            </c:numRef>
          </c:val>
        </c:ser>
        <c:ser>
          <c:idx val="3"/>
          <c:order val="3"/>
          <c:tx>
            <c:strRef>
              <c:f>Sheet1!$A$10</c:f>
              <c:strCache>
                <c:ptCount val="1"/>
                <c:pt idx="0">
                  <c:v>Faculty</c:v>
                </c:pt>
              </c:strCache>
            </c:strRef>
          </c:tx>
          <c:cat>
            <c:numRef>
              <c:f>Sheet1!$B$6:$E$6</c:f>
              <c:numCache>
                <c:formatCode>General</c:formatCode>
                <c:ptCount val="4"/>
                <c:pt idx="0">
                  <c:v>2007</c:v>
                </c:pt>
                <c:pt idx="1">
                  <c:v>2008</c:v>
                </c:pt>
                <c:pt idx="2">
                  <c:v>2009</c:v>
                </c:pt>
                <c:pt idx="3">
                  <c:v>2010</c:v>
                </c:pt>
              </c:numCache>
            </c:numRef>
          </c:cat>
          <c:val>
            <c:numRef>
              <c:f>Sheet1!$B$10:$E$10</c:f>
              <c:numCache>
                <c:formatCode>General</c:formatCode>
                <c:ptCount val="4"/>
                <c:pt idx="0">
                  <c:v>3.86</c:v>
                </c:pt>
                <c:pt idx="1">
                  <c:v>3.88</c:v>
                </c:pt>
                <c:pt idx="2">
                  <c:v>3.79</c:v>
                </c:pt>
                <c:pt idx="3">
                  <c:v>3.82</c:v>
                </c:pt>
              </c:numCache>
            </c:numRef>
          </c:val>
        </c:ser>
        <c:marker val="1"/>
        <c:axId val="68171264"/>
        <c:axId val="68172800"/>
      </c:lineChart>
      <c:catAx>
        <c:axId val="68171264"/>
        <c:scaling>
          <c:orientation val="minMax"/>
        </c:scaling>
        <c:axPos val="b"/>
        <c:numFmt formatCode="General" sourceLinked="1"/>
        <c:tickLblPos val="nextTo"/>
        <c:txPr>
          <a:bodyPr/>
          <a:lstStyle/>
          <a:p>
            <a:pPr>
              <a:defRPr sz="1600"/>
            </a:pPr>
            <a:endParaRPr lang="en-US"/>
          </a:p>
        </c:txPr>
        <c:crossAx val="68172800"/>
        <c:crosses val="autoZero"/>
        <c:auto val="1"/>
        <c:lblAlgn val="ctr"/>
        <c:lblOffset val="100"/>
      </c:catAx>
      <c:valAx>
        <c:axId val="68172800"/>
        <c:scaling>
          <c:orientation val="minMax"/>
        </c:scaling>
        <c:axPos val="l"/>
        <c:majorGridlines/>
        <c:numFmt formatCode="General" sourceLinked="1"/>
        <c:tickLblPos val="nextTo"/>
        <c:txPr>
          <a:bodyPr/>
          <a:lstStyle/>
          <a:p>
            <a:pPr>
              <a:defRPr sz="1600"/>
            </a:pPr>
            <a:endParaRPr lang="en-US"/>
          </a:p>
        </c:txPr>
        <c:crossAx val="68171264"/>
        <c:crosses val="autoZero"/>
        <c:crossBetween val="between"/>
      </c:valAx>
    </c:plotArea>
    <c:legend>
      <c:legendPos val="r"/>
      <c:txPr>
        <a:bodyPr/>
        <a:lstStyle/>
        <a:p>
          <a:pPr>
            <a:defRPr sz="1600"/>
          </a:pPr>
          <a:endParaRPr lang="en-US"/>
        </a:p>
      </c:txPr>
    </c:legend>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0"/>
            <a:ext cx="9144000" cy="58531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5" name="Picture 14" descr="09Conferencelogo.png"/>
          <p:cNvPicPr>
            <a:picLocks noChangeAspect="1"/>
          </p:cNvPicPr>
          <p:nvPr userDrawn="1"/>
        </p:nvPicPr>
        <p:blipFill>
          <a:blip r:embed="rId2"/>
          <a:srcRect/>
          <a:stretch>
            <a:fillRect/>
          </a:stretch>
        </p:blipFill>
        <p:spPr bwMode="auto">
          <a:xfrm>
            <a:off x="2446338" y="990600"/>
            <a:ext cx="4373562" cy="1038225"/>
          </a:xfrm>
          <a:prstGeom prst="rect">
            <a:avLst/>
          </a:prstGeom>
          <a:noFill/>
          <a:ln w="9525">
            <a:noFill/>
            <a:miter lim="800000"/>
            <a:headEnd/>
            <a:tailEnd/>
          </a:ln>
        </p:spPr>
      </p:pic>
      <p:pic>
        <p:nvPicPr>
          <p:cNvPr id="6" name="Picture 14" descr="EDUCAUSEB&amp;W.jpg"/>
          <p:cNvPicPr>
            <a:picLocks noChangeAspect="1"/>
          </p:cNvPicPr>
          <p:nvPr userDrawn="1"/>
        </p:nvPicPr>
        <p:blipFill>
          <a:blip r:embed="rId3"/>
          <a:srcRect/>
          <a:stretch>
            <a:fillRect/>
          </a:stretch>
        </p:blipFill>
        <p:spPr bwMode="auto">
          <a:xfrm>
            <a:off x="4019550" y="6407150"/>
            <a:ext cx="1203325" cy="268288"/>
          </a:xfrm>
          <a:prstGeom prst="rect">
            <a:avLst/>
          </a:prstGeom>
          <a:noFill/>
          <a:ln w="9525">
            <a:noFill/>
            <a:miter lim="800000"/>
            <a:headEnd/>
            <a:tailEnd/>
          </a:ln>
        </p:spPr>
      </p:pic>
      <p:grpSp>
        <p:nvGrpSpPr>
          <p:cNvPr id="7" name="Group 12"/>
          <p:cNvGrpSpPr>
            <a:grpSpLocks noChangeAspect="1"/>
          </p:cNvGrpSpPr>
          <p:nvPr userDrawn="1"/>
        </p:nvGrpSpPr>
        <p:grpSpPr bwMode="auto">
          <a:xfrm>
            <a:off x="4173538" y="2717800"/>
            <a:ext cx="860425" cy="80963"/>
            <a:chOff x="546100" y="289687"/>
            <a:chExt cx="960374" cy="91313"/>
          </a:xfrm>
        </p:grpSpPr>
        <p:sp>
          <p:nvSpPr>
            <p:cNvPr id="8" name="Oval 7"/>
            <p:cNvSpPr>
              <a:spLocks noChangeAspect="1"/>
            </p:cNvSpPr>
            <p:nvPr userDrawn="1"/>
          </p:nvSpPr>
          <p:spPr bwMode="auto">
            <a:xfrm>
              <a:off x="546100" y="289687"/>
              <a:ext cx="92139" cy="91313"/>
            </a:xfrm>
            <a:prstGeom prst="ellipse">
              <a:avLst/>
            </a:prstGeom>
            <a:solidFill>
              <a:srgbClr val="A90021"/>
            </a:solidFill>
            <a:ln w="9525">
              <a:noFill/>
              <a:round/>
              <a:headEnd/>
              <a:tailEnd/>
            </a:ln>
            <a:effectLst>
              <a:outerShdw dist="127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9" name="Oval 8"/>
            <p:cNvSpPr>
              <a:spLocks noChangeAspect="1"/>
            </p:cNvSpPr>
            <p:nvPr userDrawn="1"/>
          </p:nvSpPr>
          <p:spPr bwMode="auto">
            <a:xfrm>
              <a:off x="834920" y="289687"/>
              <a:ext cx="92139" cy="91313"/>
            </a:xfrm>
            <a:prstGeom prst="ellipse">
              <a:avLst/>
            </a:prstGeom>
            <a:solidFill>
              <a:srgbClr val="45811B"/>
            </a:solidFill>
            <a:ln w="9525">
              <a:noFill/>
              <a:round/>
              <a:headEnd/>
              <a:tailEnd/>
            </a:ln>
            <a:effectLst>
              <a:outerShdw dist="127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0" name="Oval 9"/>
            <p:cNvSpPr>
              <a:spLocks noChangeAspect="1"/>
            </p:cNvSpPr>
            <p:nvPr userDrawn="1"/>
          </p:nvSpPr>
          <p:spPr bwMode="auto">
            <a:xfrm>
              <a:off x="1125513" y="289687"/>
              <a:ext cx="92139" cy="91313"/>
            </a:xfrm>
            <a:prstGeom prst="ellipse">
              <a:avLst/>
            </a:prstGeom>
            <a:solidFill>
              <a:srgbClr val="006D97"/>
            </a:solidFill>
            <a:ln w="9525">
              <a:noFill/>
              <a:round/>
              <a:headEnd/>
              <a:tailEnd/>
            </a:ln>
            <a:effectLst>
              <a:outerShdw dist="127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1" name="Oval 10"/>
            <p:cNvSpPr>
              <a:spLocks noChangeAspect="1"/>
            </p:cNvSpPr>
            <p:nvPr userDrawn="1"/>
          </p:nvSpPr>
          <p:spPr bwMode="auto">
            <a:xfrm>
              <a:off x="1414335" y="289687"/>
              <a:ext cx="92139" cy="91313"/>
            </a:xfrm>
            <a:prstGeom prst="ellipse">
              <a:avLst/>
            </a:prstGeom>
            <a:solidFill>
              <a:srgbClr val="FD9712"/>
            </a:solidFill>
            <a:ln w="9525">
              <a:noFill/>
              <a:round/>
              <a:headEnd/>
              <a:tailEnd/>
            </a:ln>
            <a:effectLst>
              <a:outerShdw dist="127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sp>
        <p:nvSpPr>
          <p:cNvPr id="2" name="Title 1"/>
          <p:cNvSpPr>
            <a:spLocks noGrp="1"/>
          </p:cNvSpPr>
          <p:nvPr>
            <p:ph type="ctrTitle"/>
          </p:nvPr>
        </p:nvSpPr>
        <p:spPr>
          <a:xfrm>
            <a:off x="762000" y="2949575"/>
            <a:ext cx="7772400" cy="1470025"/>
          </a:xfrm>
        </p:spPr>
        <p:txBody>
          <a:bodyPr/>
          <a:lstStyle>
            <a:lvl1pPr algn="ctr">
              <a:defRPr sz="3000"/>
            </a:lvl1pPr>
          </a:lstStyle>
          <a:p>
            <a:r>
              <a:rPr lang="en-US" dirty="0" smtClean="0"/>
              <a:t>Click to edit Master title style</a:t>
            </a:r>
            <a:endParaRPr lang="en-US" dirty="0"/>
          </a:p>
        </p:txBody>
      </p:sp>
      <p:sp>
        <p:nvSpPr>
          <p:cNvPr id="3" name="Subtitle 2"/>
          <p:cNvSpPr>
            <a:spLocks noGrp="1"/>
          </p:cNvSpPr>
          <p:nvPr>
            <p:ph type="subTitle" idx="1"/>
          </p:nvPr>
        </p:nvSpPr>
        <p:spPr>
          <a:xfrm>
            <a:off x="1447800" y="4213225"/>
            <a:ext cx="6400800" cy="1219200"/>
          </a:xfrm>
        </p:spPr>
        <p:txBody>
          <a:bodyPr>
            <a:normAutofit/>
          </a:bodyPr>
          <a:lstStyle>
            <a:lvl1pPr marL="0" indent="0" algn="ctr">
              <a:buNone/>
              <a:defRPr sz="2000">
                <a:solidFill>
                  <a:srgbClr val="4C4C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Date Placeholder 3"/>
          <p:cNvSpPr>
            <a:spLocks noGrp="1"/>
          </p:cNvSpPr>
          <p:nvPr userDrawn="1">
            <p:ph type="dt" sz="half" idx="10"/>
          </p:nvPr>
        </p:nvSpPr>
        <p:spPr/>
        <p:txBody>
          <a:bodyPr/>
          <a:lstStyle>
            <a:lvl1pPr>
              <a:defRPr/>
            </a:lvl1pPr>
          </a:lstStyle>
          <a:p>
            <a:pPr>
              <a:defRPr/>
            </a:pPr>
            <a:fld id="{515D39CB-3F12-4923-8209-22E57FE9C3EF}" type="datetime1">
              <a:rPr lang="en-US"/>
              <a:pPr>
                <a:defRPr/>
              </a:pPr>
              <a:t>10/7/2010</a:t>
            </a:fld>
            <a:endParaRPr lang="en-US"/>
          </a:p>
        </p:txBody>
      </p:sp>
      <p:sp>
        <p:nvSpPr>
          <p:cNvPr id="13" name="Slide Number Placeholder 5"/>
          <p:cNvSpPr>
            <a:spLocks noGrp="1"/>
          </p:cNvSpPr>
          <p:nvPr userDrawn="1">
            <p:ph type="sldNum" sz="quarter" idx="11"/>
          </p:nvPr>
        </p:nvSpPr>
        <p:spPr/>
        <p:txBody>
          <a:bodyPr/>
          <a:lstStyle>
            <a:lvl1pPr>
              <a:defRPr/>
            </a:lvl1pPr>
          </a:lstStyle>
          <a:p>
            <a:pPr>
              <a:defRPr/>
            </a:pPr>
            <a:fld id="{D252B2D5-CF53-4EB1-85AF-79398500AE3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097677E-4970-49E7-A34D-F759AECA36B2}" type="datetime1">
              <a:rPr lang="en-US"/>
              <a:pPr>
                <a:defRPr/>
              </a:pPr>
              <a:t>10/7/2010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B832D2-7D0E-40FC-AC42-15FDF522839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97A1D7-F391-4453-B0BC-1684F1812635}" type="datetime1">
              <a:rPr lang="en-US"/>
              <a:pPr>
                <a:defRPr/>
              </a:pPr>
              <a:t>10/7/2010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170557-8B27-4C23-ABA7-58DF97D3B8F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2847B62-78A9-403B-AE04-D3F4D31A4EB5}" type="datetime1">
              <a:rPr lang="en-US"/>
              <a:pPr>
                <a:defRPr/>
              </a:pPr>
              <a:t>10/7/2010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87C87C-0E30-4D17-9AA7-0E920D3D770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6DC862F-B801-4E77-8A60-22A5A8EFC876}" type="datetime1">
              <a:rPr lang="en-US"/>
              <a:pPr>
                <a:defRPr/>
              </a:pPr>
              <a:t>10/7/2010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6D00F2-8F34-4C36-8F0D-E4EACAFF9AF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78F800E-BDBF-447F-A0B4-BB8CD10FD337}" type="datetime1">
              <a:rPr lang="en-US"/>
              <a:pPr>
                <a:defRPr/>
              </a:pPr>
              <a:t>10/7/2010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DF58C2-FBB4-4EAB-A0F2-1C7E194C45B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90DD2AF-4124-439D-B887-977313B518AF}" type="datetime1">
              <a:rPr lang="en-US"/>
              <a:pPr>
                <a:defRPr/>
              </a:pPr>
              <a:t>10/7/2010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BA07F92-EDB3-4010-930A-E4ECF25DC1D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960DB89-9257-4026-A56F-7688B0A0B6F8}" type="datetime1">
              <a:rPr lang="en-US"/>
              <a:pPr>
                <a:defRPr/>
              </a:pPr>
              <a:t>10/7/2010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D4F969F-B1C5-4935-B9DD-2C50AEDBBB8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0"/>
            <a:ext cx="9144000" cy="6019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3" name="Date Placeholder 1"/>
          <p:cNvSpPr>
            <a:spLocks noGrp="1"/>
          </p:cNvSpPr>
          <p:nvPr>
            <p:ph type="dt" sz="half" idx="10"/>
          </p:nvPr>
        </p:nvSpPr>
        <p:spPr/>
        <p:txBody>
          <a:bodyPr/>
          <a:lstStyle>
            <a:lvl1pPr>
              <a:defRPr/>
            </a:lvl1pPr>
          </a:lstStyle>
          <a:p>
            <a:pPr>
              <a:defRPr/>
            </a:pPr>
            <a:fld id="{3EB279DC-99E5-4128-A765-C12F99D24902}" type="datetime1">
              <a:rPr lang="en-US"/>
              <a:pPr>
                <a:defRPr/>
              </a:pPr>
              <a:t>10/7/2010</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736A20A1-7BBD-4FE9-9830-D0C5E49D113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9258AFE-3D5A-4F34-98ED-A3815492F548}" type="datetime1">
              <a:rPr lang="en-US"/>
              <a:pPr>
                <a:defRPr/>
              </a:pPr>
              <a:t>10/7/2010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069FBC-A0B1-4C10-89C5-2C61884F693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78B434-BB63-41A3-B5FA-C98D97C3C4BD}" type="datetime1">
              <a:rPr lang="en-US"/>
              <a:pPr>
                <a:defRPr/>
              </a:pPr>
              <a:t>10/7/2010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AF591D-D9BC-4D28-B4A2-BCB13BC6804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14" descr="Silverbar.jpg"/>
          <p:cNvPicPr>
            <a:picLocks noChangeAspect="1"/>
          </p:cNvPicPr>
          <p:nvPr userDrawn="1"/>
        </p:nvPicPr>
        <p:blipFill>
          <a:blip r:embed="rId13"/>
          <a:srcRect/>
          <a:stretch>
            <a:fillRect/>
          </a:stretch>
        </p:blipFill>
        <p:spPr bwMode="auto">
          <a:xfrm>
            <a:off x="0" y="6134100"/>
            <a:ext cx="9144000" cy="728663"/>
          </a:xfrm>
          <a:prstGeom prst="rect">
            <a:avLst/>
          </a:prstGeom>
          <a:noFill/>
          <a:ln w="9525">
            <a:noFill/>
            <a:miter lim="800000"/>
            <a:headEnd/>
            <a:tailEnd/>
          </a:ln>
        </p:spPr>
      </p:pic>
      <p:sp>
        <p:nvSpPr>
          <p:cNvPr id="2" name="Title Placeholder 1"/>
          <p:cNvSpPr>
            <a:spLocks noGrp="1"/>
          </p:cNvSpPr>
          <p:nvPr>
            <p:ph type="title"/>
          </p:nvPr>
        </p:nvSpPr>
        <p:spPr>
          <a:xfrm>
            <a:off x="457200" y="381000"/>
            <a:ext cx="83820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dirty="0"/>
              <a:t>Click to edit Master title style</a:t>
            </a:r>
          </a:p>
        </p:txBody>
      </p:sp>
      <p:sp>
        <p:nvSpPr>
          <p:cNvPr id="2052" name="Text Placeholder 2"/>
          <p:cNvSpPr>
            <a:spLocks noGrp="1"/>
          </p:cNvSpPr>
          <p:nvPr>
            <p:ph type="body" idx="1"/>
          </p:nvPr>
        </p:nvSpPr>
        <p:spPr bwMode="auto">
          <a:xfrm>
            <a:off x="457200" y="1600200"/>
            <a:ext cx="8382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128"/>
              </a:defRPr>
            </a:lvl1pPr>
          </a:lstStyle>
          <a:p>
            <a:pPr>
              <a:defRPr/>
            </a:pPr>
            <a:fld id="{680441A6-DF8F-4EA3-BBBC-CF7DB1345D84}" type="datetime1">
              <a:rPr lang="en-US"/>
              <a:pPr>
                <a:defRPr/>
              </a:pPr>
              <a:t>10/7/2010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128"/>
              </a:defRPr>
            </a:lvl1pPr>
          </a:lstStyle>
          <a:p>
            <a:pPr>
              <a:defRPr/>
            </a:pPr>
            <a:fld id="{256AD9B2-A0DC-4FD2-87B8-25405084E08A}" type="slidenum">
              <a:rPr lang="en-US"/>
              <a:pPr>
                <a:defRPr/>
              </a:pPr>
              <a:t>‹#›</a:t>
            </a:fld>
            <a:endParaRPr lang="en-US"/>
          </a:p>
        </p:txBody>
      </p:sp>
      <p:grpSp>
        <p:nvGrpSpPr>
          <p:cNvPr id="2056" name="Group 13"/>
          <p:cNvGrpSpPr>
            <a:grpSpLocks noChangeAspect="1"/>
          </p:cNvGrpSpPr>
          <p:nvPr userDrawn="1"/>
        </p:nvGrpSpPr>
        <p:grpSpPr bwMode="auto">
          <a:xfrm>
            <a:off x="558800" y="193675"/>
            <a:ext cx="860425" cy="80963"/>
            <a:chOff x="546100" y="289687"/>
            <a:chExt cx="960374" cy="91313"/>
          </a:xfrm>
        </p:grpSpPr>
        <p:sp>
          <p:nvSpPr>
            <p:cNvPr id="10" name="Oval 9"/>
            <p:cNvSpPr>
              <a:spLocks noChangeAspect="1"/>
            </p:cNvSpPr>
            <p:nvPr userDrawn="1"/>
          </p:nvSpPr>
          <p:spPr bwMode="auto">
            <a:xfrm>
              <a:off x="546100" y="289687"/>
              <a:ext cx="92139" cy="91313"/>
            </a:xfrm>
            <a:prstGeom prst="ellipse">
              <a:avLst/>
            </a:prstGeom>
            <a:solidFill>
              <a:srgbClr val="A90021"/>
            </a:solidFill>
            <a:ln w="9525">
              <a:noFill/>
              <a:round/>
              <a:headEnd/>
              <a:tailEnd/>
            </a:ln>
            <a:effectLst>
              <a:outerShdw dist="127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1" name="Oval 10"/>
            <p:cNvSpPr>
              <a:spLocks noChangeAspect="1"/>
            </p:cNvSpPr>
            <p:nvPr userDrawn="1"/>
          </p:nvSpPr>
          <p:spPr bwMode="auto">
            <a:xfrm>
              <a:off x="834922" y="289687"/>
              <a:ext cx="92139" cy="91313"/>
            </a:xfrm>
            <a:prstGeom prst="ellipse">
              <a:avLst/>
            </a:prstGeom>
            <a:solidFill>
              <a:srgbClr val="45811B"/>
            </a:solidFill>
            <a:ln w="9525">
              <a:noFill/>
              <a:round/>
              <a:headEnd/>
              <a:tailEnd/>
            </a:ln>
            <a:effectLst>
              <a:outerShdw dist="127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2" name="Oval 11"/>
            <p:cNvSpPr>
              <a:spLocks noChangeAspect="1"/>
            </p:cNvSpPr>
            <p:nvPr userDrawn="1"/>
          </p:nvSpPr>
          <p:spPr bwMode="auto">
            <a:xfrm>
              <a:off x="1125514" y="289687"/>
              <a:ext cx="92139" cy="91313"/>
            </a:xfrm>
            <a:prstGeom prst="ellipse">
              <a:avLst/>
            </a:prstGeom>
            <a:solidFill>
              <a:srgbClr val="006D97"/>
            </a:solidFill>
            <a:ln w="9525">
              <a:noFill/>
              <a:round/>
              <a:headEnd/>
              <a:tailEnd/>
            </a:ln>
            <a:effectLst>
              <a:outerShdw dist="127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3" name="Oval 12"/>
            <p:cNvSpPr>
              <a:spLocks noChangeAspect="1"/>
            </p:cNvSpPr>
            <p:nvPr userDrawn="1"/>
          </p:nvSpPr>
          <p:spPr bwMode="auto">
            <a:xfrm>
              <a:off x="1414335" y="289687"/>
              <a:ext cx="92139" cy="91313"/>
            </a:xfrm>
            <a:prstGeom prst="ellipse">
              <a:avLst/>
            </a:prstGeom>
            <a:solidFill>
              <a:srgbClr val="FD9712"/>
            </a:solidFill>
            <a:ln w="9525">
              <a:noFill/>
              <a:round/>
              <a:headEnd/>
              <a:tailEnd/>
            </a:ln>
            <a:effectLst>
              <a:outerShdw dist="127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spTree>
  </p:cSld>
  <p:clrMap bg1="lt1" tx1="dk1" bg2="lt2" tx2="dk2" accent1="accent1" accent2="accent2" accent3="accent3" accent4="accent4" accent5="accent5" accent6="accent6" hlink="hlink" folHlink="folHlink"/>
  <p:sldLayoutIdLst>
    <p:sldLayoutId id="2147483801" r:id="rId1"/>
    <p:sldLayoutId id="2147483792" r:id="rId2"/>
    <p:sldLayoutId id="2147483793" r:id="rId3"/>
    <p:sldLayoutId id="2147483794" r:id="rId4"/>
    <p:sldLayoutId id="2147483795" r:id="rId5"/>
    <p:sldLayoutId id="2147483796" r:id="rId6"/>
    <p:sldLayoutId id="2147483802" r:id="rId7"/>
    <p:sldLayoutId id="2147483797" r:id="rId8"/>
    <p:sldLayoutId id="2147483798" r:id="rId9"/>
    <p:sldLayoutId id="2147483799" r:id="rId10"/>
    <p:sldLayoutId id="2147483800" r:id="rId11"/>
  </p:sldLayoutIdLst>
  <p:txStyles>
    <p:titleStyle>
      <a:lvl1pPr algn="l" defTabSz="457200" rtl="0" eaLnBrk="0" fontAlgn="base" hangingPunct="0">
        <a:spcBef>
          <a:spcPct val="0"/>
        </a:spcBef>
        <a:spcAft>
          <a:spcPct val="0"/>
        </a:spcAft>
        <a:defRPr sz="3000" b="1" kern="1200" cap="all">
          <a:solidFill>
            <a:srgbClr val="45811B"/>
          </a:solidFill>
          <a:latin typeface="Arial"/>
          <a:ea typeface="ＭＳ Ｐゴシック" pitchFamily="48" charset="-128"/>
          <a:cs typeface="Arial"/>
        </a:defRPr>
      </a:lvl1pPr>
      <a:lvl2pPr algn="l" defTabSz="457200" rtl="0" eaLnBrk="0" fontAlgn="base" hangingPunct="0">
        <a:spcBef>
          <a:spcPct val="0"/>
        </a:spcBef>
        <a:spcAft>
          <a:spcPct val="0"/>
        </a:spcAft>
        <a:defRPr sz="3000" b="1">
          <a:solidFill>
            <a:srgbClr val="45811B"/>
          </a:solidFill>
          <a:latin typeface="Arial" pitchFamily="48" charset="0"/>
          <a:ea typeface="ＭＳ Ｐゴシック" pitchFamily="48" charset="-128"/>
          <a:cs typeface="Arial" charset="0"/>
        </a:defRPr>
      </a:lvl2pPr>
      <a:lvl3pPr algn="l" defTabSz="457200" rtl="0" eaLnBrk="0" fontAlgn="base" hangingPunct="0">
        <a:spcBef>
          <a:spcPct val="0"/>
        </a:spcBef>
        <a:spcAft>
          <a:spcPct val="0"/>
        </a:spcAft>
        <a:defRPr sz="3000" b="1">
          <a:solidFill>
            <a:srgbClr val="45811B"/>
          </a:solidFill>
          <a:latin typeface="Arial" pitchFamily="48" charset="0"/>
          <a:ea typeface="ＭＳ Ｐゴシック" pitchFamily="48" charset="-128"/>
          <a:cs typeface="Arial" charset="0"/>
        </a:defRPr>
      </a:lvl3pPr>
      <a:lvl4pPr algn="l" defTabSz="457200" rtl="0" eaLnBrk="0" fontAlgn="base" hangingPunct="0">
        <a:spcBef>
          <a:spcPct val="0"/>
        </a:spcBef>
        <a:spcAft>
          <a:spcPct val="0"/>
        </a:spcAft>
        <a:defRPr sz="3000" b="1">
          <a:solidFill>
            <a:srgbClr val="45811B"/>
          </a:solidFill>
          <a:latin typeface="Arial" pitchFamily="48" charset="0"/>
          <a:ea typeface="ＭＳ Ｐゴシック" pitchFamily="48" charset="-128"/>
          <a:cs typeface="Arial" charset="0"/>
        </a:defRPr>
      </a:lvl4pPr>
      <a:lvl5pPr algn="l" defTabSz="457200" rtl="0" eaLnBrk="0" fontAlgn="base" hangingPunct="0">
        <a:spcBef>
          <a:spcPct val="0"/>
        </a:spcBef>
        <a:spcAft>
          <a:spcPct val="0"/>
        </a:spcAft>
        <a:defRPr sz="3000" b="1">
          <a:solidFill>
            <a:srgbClr val="45811B"/>
          </a:solidFill>
          <a:latin typeface="Arial" pitchFamily="48" charset="0"/>
          <a:ea typeface="ＭＳ Ｐゴシック" pitchFamily="48" charset="-128"/>
          <a:cs typeface="Arial" charset="0"/>
        </a:defRPr>
      </a:lvl5pPr>
      <a:lvl6pPr marL="457200" algn="l" defTabSz="457200" rtl="0" fontAlgn="base">
        <a:spcBef>
          <a:spcPct val="0"/>
        </a:spcBef>
        <a:spcAft>
          <a:spcPct val="0"/>
        </a:spcAft>
        <a:defRPr sz="3000" b="1">
          <a:solidFill>
            <a:srgbClr val="FC7F1D"/>
          </a:solidFill>
          <a:latin typeface="Arial" pitchFamily="48" charset="0"/>
          <a:ea typeface="ＭＳ Ｐゴシック" pitchFamily="48" charset="-128"/>
        </a:defRPr>
      </a:lvl6pPr>
      <a:lvl7pPr marL="914400" algn="l" defTabSz="457200" rtl="0" fontAlgn="base">
        <a:spcBef>
          <a:spcPct val="0"/>
        </a:spcBef>
        <a:spcAft>
          <a:spcPct val="0"/>
        </a:spcAft>
        <a:defRPr sz="3000" b="1">
          <a:solidFill>
            <a:srgbClr val="FC7F1D"/>
          </a:solidFill>
          <a:latin typeface="Arial" pitchFamily="48" charset="0"/>
          <a:ea typeface="ＭＳ Ｐゴシック" pitchFamily="48" charset="-128"/>
        </a:defRPr>
      </a:lvl7pPr>
      <a:lvl8pPr marL="1371600" algn="l" defTabSz="457200" rtl="0" fontAlgn="base">
        <a:spcBef>
          <a:spcPct val="0"/>
        </a:spcBef>
        <a:spcAft>
          <a:spcPct val="0"/>
        </a:spcAft>
        <a:defRPr sz="3000" b="1">
          <a:solidFill>
            <a:srgbClr val="FC7F1D"/>
          </a:solidFill>
          <a:latin typeface="Arial" pitchFamily="48" charset="0"/>
          <a:ea typeface="ＭＳ Ｐゴシック" pitchFamily="48" charset="-128"/>
        </a:defRPr>
      </a:lvl8pPr>
      <a:lvl9pPr marL="1828800" algn="l" defTabSz="457200" rtl="0" fontAlgn="base">
        <a:spcBef>
          <a:spcPct val="0"/>
        </a:spcBef>
        <a:spcAft>
          <a:spcPct val="0"/>
        </a:spcAft>
        <a:defRPr sz="3000" b="1">
          <a:solidFill>
            <a:srgbClr val="FC7F1D"/>
          </a:solidFill>
          <a:latin typeface="Arial" pitchFamily="48" charset="0"/>
          <a:ea typeface="ＭＳ Ｐゴシック" pitchFamily="48" charset="-128"/>
        </a:defRPr>
      </a:lvl9pPr>
    </p:titleStyle>
    <p:bodyStyle>
      <a:lvl1pPr marL="230188" indent="-230188" algn="l" defTabSz="457200" rtl="0" eaLnBrk="0" fontAlgn="base" hangingPunct="0">
        <a:spcBef>
          <a:spcPct val="20000"/>
        </a:spcBef>
        <a:spcAft>
          <a:spcPct val="0"/>
        </a:spcAft>
        <a:buClr>
          <a:srgbClr val="A90021"/>
        </a:buClr>
        <a:buSzPct val="80000"/>
        <a:buFont typeface="Arial" charset="0"/>
        <a:buChar char="•"/>
        <a:defRPr sz="2800" kern="1200">
          <a:solidFill>
            <a:srgbClr val="4C4C4F"/>
          </a:solidFill>
          <a:latin typeface="Arial"/>
          <a:ea typeface="ＭＳ Ｐゴシック" pitchFamily="48" charset="-128"/>
          <a:cs typeface="Arial"/>
        </a:defRPr>
      </a:lvl1pPr>
      <a:lvl2pPr marL="511175" indent="-222250" algn="l" defTabSz="457200" rtl="0" eaLnBrk="0" fontAlgn="base" hangingPunct="0">
        <a:spcBef>
          <a:spcPct val="20000"/>
        </a:spcBef>
        <a:spcAft>
          <a:spcPct val="0"/>
        </a:spcAft>
        <a:buClr>
          <a:srgbClr val="A90021"/>
        </a:buClr>
        <a:buSzPct val="80000"/>
        <a:buFont typeface="Arial" charset="0"/>
        <a:buChar char="•"/>
        <a:defRPr sz="2400" kern="1200">
          <a:solidFill>
            <a:srgbClr val="4C4C4F"/>
          </a:solidFill>
          <a:latin typeface="Arial"/>
          <a:ea typeface="ＭＳ Ｐゴシック" pitchFamily="48" charset="-128"/>
          <a:cs typeface="Arial"/>
        </a:defRPr>
      </a:lvl2pPr>
      <a:lvl3pPr marL="857250" indent="-230188" algn="l" defTabSz="457200" rtl="0" eaLnBrk="0" fontAlgn="base" hangingPunct="0">
        <a:spcBef>
          <a:spcPct val="20000"/>
        </a:spcBef>
        <a:spcAft>
          <a:spcPct val="0"/>
        </a:spcAft>
        <a:buClr>
          <a:srgbClr val="A90021"/>
        </a:buClr>
        <a:buSzPct val="80000"/>
        <a:buFont typeface="Arial" charset="0"/>
        <a:buChar char="•"/>
        <a:defRPr sz="2000" kern="1200">
          <a:solidFill>
            <a:srgbClr val="4C4C4F"/>
          </a:solidFill>
          <a:latin typeface="Arial"/>
          <a:ea typeface="ＭＳ Ｐゴシック" pitchFamily="48" charset="-128"/>
          <a:cs typeface="Arial"/>
        </a:defRPr>
      </a:lvl3pPr>
      <a:lvl4pPr marL="1146175" indent="-173038" algn="l" defTabSz="457200" rtl="0" eaLnBrk="0" fontAlgn="base" hangingPunct="0">
        <a:spcBef>
          <a:spcPct val="20000"/>
        </a:spcBef>
        <a:spcAft>
          <a:spcPct val="0"/>
        </a:spcAft>
        <a:buClr>
          <a:srgbClr val="A90021"/>
        </a:buClr>
        <a:buSzPct val="80000"/>
        <a:buFont typeface="Arial" charset="0"/>
        <a:buChar char="•"/>
        <a:defRPr kern="1200">
          <a:solidFill>
            <a:srgbClr val="4C4C4F"/>
          </a:solidFill>
          <a:latin typeface="Arial"/>
          <a:ea typeface="ＭＳ Ｐゴシック" pitchFamily="48" charset="-128"/>
          <a:cs typeface="Arial"/>
        </a:defRPr>
      </a:lvl4pPr>
      <a:lvl5pPr marL="1427163" indent="-173038" algn="l" defTabSz="457200" rtl="0" eaLnBrk="0" fontAlgn="base" hangingPunct="0">
        <a:spcBef>
          <a:spcPct val="20000"/>
        </a:spcBef>
        <a:spcAft>
          <a:spcPct val="0"/>
        </a:spcAft>
        <a:buClr>
          <a:srgbClr val="A90021"/>
        </a:buClr>
        <a:buSzPct val="80000"/>
        <a:buFont typeface="Arial" charset="0"/>
        <a:buChar char="•"/>
        <a:defRPr sz="1600" kern="1200">
          <a:solidFill>
            <a:srgbClr val="4C4C4F"/>
          </a:solidFill>
          <a:latin typeface="Arial"/>
          <a:ea typeface="ＭＳ Ｐゴシック" pitchFamily="48"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bwMode="auto"/>
        <p:txBody>
          <a:bodyPr/>
          <a:lstStyle/>
          <a:p>
            <a:pPr eaLnBrk="1" hangingPunct="1"/>
            <a:r>
              <a:rPr lang="en-US" cap="none" smtClean="0">
                <a:latin typeface="Arial" charset="0"/>
                <a:ea typeface="ＭＳ Ｐゴシック" pitchFamily="34" charset="-128"/>
                <a:cs typeface="Arial" charset="0"/>
              </a:rPr>
              <a:t>Against All Odds: </a:t>
            </a:r>
            <a:br>
              <a:rPr lang="en-US" cap="none" smtClean="0">
                <a:latin typeface="Arial" charset="0"/>
                <a:ea typeface="ＭＳ Ｐゴシック" pitchFamily="34" charset="-128"/>
                <a:cs typeface="Arial" charset="0"/>
              </a:rPr>
            </a:br>
            <a:r>
              <a:rPr lang="en-US" cap="none" smtClean="0">
                <a:latin typeface="Arial" charset="0"/>
                <a:ea typeface="ＭＳ Ｐゴシック" pitchFamily="34" charset="-128"/>
                <a:cs typeface="Arial" charset="0"/>
              </a:rPr>
              <a:t>A Case Study of ITIL adoption at</a:t>
            </a:r>
            <a:br>
              <a:rPr lang="en-US" cap="none" smtClean="0">
                <a:latin typeface="Arial" charset="0"/>
                <a:ea typeface="ＭＳ Ｐゴシック" pitchFamily="34" charset="-128"/>
                <a:cs typeface="Arial" charset="0"/>
              </a:rPr>
            </a:br>
            <a:r>
              <a:rPr lang="en-US" cap="none" smtClean="0">
                <a:latin typeface="Arial" charset="0"/>
                <a:ea typeface="ＭＳ Ｐゴシック" pitchFamily="34" charset="-128"/>
                <a:cs typeface="Arial" charset="0"/>
              </a:rPr>
              <a:t>Rice University</a:t>
            </a:r>
          </a:p>
        </p:txBody>
      </p:sp>
      <p:sp>
        <p:nvSpPr>
          <p:cNvPr id="4099" name="Subtitle 2"/>
          <p:cNvSpPr>
            <a:spLocks noGrp="1"/>
          </p:cNvSpPr>
          <p:nvPr>
            <p:ph type="subTitle" idx="1"/>
          </p:nvPr>
        </p:nvSpPr>
        <p:spPr>
          <a:xfrm>
            <a:off x="1447800" y="4419600"/>
            <a:ext cx="6400800" cy="1219200"/>
          </a:xfrm>
        </p:spPr>
        <p:txBody>
          <a:bodyPr>
            <a:normAutofit fontScale="92500" lnSpcReduction="20000"/>
          </a:bodyPr>
          <a:lstStyle/>
          <a:p>
            <a:pPr eaLnBrk="1" hangingPunct="1">
              <a:defRPr/>
            </a:pPr>
            <a:r>
              <a:rPr lang="en-US" dirty="0" smtClean="0">
                <a:latin typeface="Arial" charset="0"/>
                <a:ea typeface="ＭＳ Ｐゴシック" charset="-128"/>
                <a:cs typeface="Arial" charset="0"/>
              </a:rPr>
              <a:t>Gary Kidney</a:t>
            </a:r>
          </a:p>
          <a:p>
            <a:pPr eaLnBrk="1" hangingPunct="1">
              <a:defRPr/>
            </a:pPr>
            <a:r>
              <a:rPr lang="en-US" dirty="0" smtClean="0">
                <a:latin typeface="Arial" charset="0"/>
                <a:ea typeface="ＭＳ Ｐゴシック" charset="-128"/>
                <a:cs typeface="Arial" charset="0"/>
              </a:rPr>
              <a:t>Niki Serakiotou</a:t>
            </a:r>
          </a:p>
          <a:p>
            <a:pPr eaLnBrk="1" hangingPunct="1">
              <a:defRPr/>
            </a:pPr>
            <a:r>
              <a:rPr lang="en-US" dirty="0" smtClean="0">
                <a:latin typeface="Arial" charset="0"/>
                <a:ea typeface="ＭＳ Ｐゴシック" charset="-128"/>
                <a:cs typeface="Arial" charset="0"/>
              </a:rPr>
              <a:t>Barry Ribbeck</a:t>
            </a:r>
          </a:p>
          <a:p>
            <a:pPr eaLnBrk="1" hangingPunct="1">
              <a:defRPr/>
            </a:pPr>
            <a:r>
              <a:rPr lang="en-US" dirty="0" smtClean="0">
                <a:latin typeface="Arial" charset="0"/>
                <a:ea typeface="ＭＳ Ｐゴシック" charset="-128"/>
                <a:cs typeface="Arial" charset="0"/>
              </a:rPr>
              <a:t>Friday, October 15, 2010</a:t>
            </a:r>
          </a:p>
          <a:p>
            <a:pPr eaLnBrk="1" hangingPunct="1">
              <a:defRPr/>
            </a:pPr>
            <a:endParaRPr lang="en-US" dirty="0" smtClean="0">
              <a:latin typeface="Arial" charset="0"/>
              <a:ea typeface="ＭＳ Ｐゴシック" charset="-128"/>
              <a:cs typeface="Arial" charset="0"/>
            </a:endParaRPr>
          </a:p>
        </p:txBody>
      </p:sp>
      <p:sp>
        <p:nvSpPr>
          <p:cNvPr id="5124" name="TextBox 3"/>
          <p:cNvSpPr txBox="1">
            <a:spLocks noChangeArrowheads="1"/>
          </p:cNvSpPr>
          <p:nvPr/>
        </p:nvSpPr>
        <p:spPr bwMode="auto">
          <a:xfrm>
            <a:off x="433388" y="5581650"/>
            <a:ext cx="8521700" cy="600075"/>
          </a:xfrm>
          <a:prstGeom prst="rect">
            <a:avLst/>
          </a:prstGeom>
          <a:noFill/>
          <a:ln w="9525">
            <a:noFill/>
            <a:miter lim="800000"/>
            <a:headEnd/>
            <a:tailEnd/>
          </a:ln>
        </p:spPr>
        <p:txBody>
          <a:bodyPr>
            <a:spAutoFit/>
          </a:bodyPr>
          <a:lstStyle/>
          <a:p>
            <a:r>
              <a:rPr lang="en-US" sz="1100"/>
              <a:t>Copyright 2010. This work is the intellectual property of the authors. Permission is granted for this material to be shared for non-commercial, educational purposes, provided that this copyright statement appears on the reproduced materials and notice is given that the copying is by permission of the author. To disseminate otherwise or to republish requires written permission from the authors.</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Along Comes ITIL</a:t>
            </a:r>
          </a:p>
        </p:txBody>
      </p:sp>
      <p:pic>
        <p:nvPicPr>
          <p:cNvPr id="14339" name="Picture 2" descr="http://1.bp.blogspot.com/_Hg8XGsBD0eQ/S_l145pOK9I/AAAAAAAAABs/DZM58NRaRKg/s1600/itil_v3.gif"/>
          <p:cNvPicPr>
            <a:picLocks noChangeAspect="1" noChangeArrowheads="1"/>
          </p:cNvPicPr>
          <p:nvPr/>
        </p:nvPicPr>
        <p:blipFill>
          <a:blip r:embed="rId2"/>
          <a:srcRect/>
          <a:stretch>
            <a:fillRect/>
          </a:stretch>
        </p:blipFill>
        <p:spPr bwMode="auto">
          <a:xfrm>
            <a:off x="838200" y="1327150"/>
            <a:ext cx="4567238" cy="4565650"/>
          </a:xfrm>
          <a:prstGeom prst="rect">
            <a:avLst/>
          </a:prstGeom>
          <a:noFill/>
          <a:ln w="9525">
            <a:noFill/>
            <a:miter lim="800000"/>
            <a:headEnd/>
            <a:tailEnd/>
          </a:ln>
        </p:spPr>
      </p:pic>
      <p:sp>
        <p:nvSpPr>
          <p:cNvPr id="21" name="Rectangle 20"/>
          <p:cNvSpPr/>
          <p:nvPr/>
        </p:nvSpPr>
        <p:spPr>
          <a:xfrm>
            <a:off x="5713413" y="1327150"/>
            <a:ext cx="3071812" cy="456565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TextBox 21"/>
          <p:cNvSpPr txBox="1"/>
          <p:nvPr/>
        </p:nvSpPr>
        <p:spPr>
          <a:xfrm>
            <a:off x="5835650" y="1524000"/>
            <a:ext cx="2817813" cy="4094163"/>
          </a:xfrm>
          <a:prstGeom prst="rect">
            <a:avLst/>
          </a:prstGeom>
          <a:noFill/>
        </p:spPr>
        <p:txBody>
          <a:bodyPr>
            <a:spAutoFit/>
          </a:bodyPr>
          <a:lstStyle/>
          <a:p>
            <a:pPr>
              <a:defRPr/>
            </a:pPr>
            <a:r>
              <a:rPr lang="en-US" sz="2000" dirty="0">
                <a:solidFill>
                  <a:schemeClr val="bg1"/>
                </a:solidFill>
                <a:effectLst>
                  <a:outerShdw blurRad="38100" dist="38100" dir="2700000" algn="tl">
                    <a:srgbClr val="000000">
                      <a:alpha val="43137"/>
                    </a:srgbClr>
                  </a:outerShdw>
                </a:effectLst>
                <a:ea typeface="ＭＳ Ｐゴシック" charset="-128"/>
              </a:rPr>
              <a:t>Good Advice:</a:t>
            </a:r>
          </a:p>
          <a:p>
            <a:pPr>
              <a:defRPr/>
            </a:pPr>
            <a:endParaRPr lang="en-US" sz="2000" dirty="0">
              <a:ea typeface="ＭＳ Ｐゴシック" charset="-128"/>
            </a:endParaRPr>
          </a:p>
          <a:p>
            <a:pPr marL="342900" indent="-342900">
              <a:buFont typeface="+mj-lt"/>
              <a:buAutoNum type="arabicPeriod"/>
              <a:defRPr/>
            </a:pPr>
            <a:r>
              <a:rPr lang="en-US" sz="2000" dirty="0">
                <a:ea typeface="ＭＳ Ｐゴシック" charset="-128"/>
              </a:rPr>
              <a:t>The important thing is just to get started.</a:t>
            </a:r>
          </a:p>
          <a:p>
            <a:pPr marL="342900" indent="-342900">
              <a:buFont typeface="+mj-lt"/>
              <a:buAutoNum type="arabicPeriod"/>
              <a:defRPr/>
            </a:pPr>
            <a:endParaRPr lang="en-US" sz="2000" dirty="0">
              <a:ea typeface="ＭＳ Ｐゴシック" charset="-128"/>
            </a:endParaRPr>
          </a:p>
          <a:p>
            <a:pPr marL="342900" indent="-342900">
              <a:buFont typeface="+mj-lt"/>
              <a:buAutoNum type="arabicPeriod"/>
              <a:defRPr/>
            </a:pPr>
            <a:r>
              <a:rPr lang="en-US" sz="2000" dirty="0">
                <a:ea typeface="ＭＳ Ｐゴシック" charset="-128"/>
              </a:rPr>
              <a:t>Pick a current problem and use ITIL to find a process-based solution.</a:t>
            </a:r>
          </a:p>
          <a:p>
            <a:pPr marL="342900" indent="-342900">
              <a:buFont typeface="+mj-lt"/>
              <a:buAutoNum type="arabicPeriod"/>
              <a:defRPr/>
            </a:pPr>
            <a:endParaRPr lang="en-US" sz="2000" dirty="0">
              <a:ea typeface="ＭＳ Ｐゴシック" charset="-128"/>
            </a:endParaRPr>
          </a:p>
          <a:p>
            <a:pPr marL="342900" indent="-342900">
              <a:buFont typeface="+mj-lt"/>
              <a:buAutoNum type="arabicPeriod"/>
              <a:defRPr/>
            </a:pPr>
            <a:r>
              <a:rPr lang="en-US" sz="2000" dirty="0">
                <a:ea typeface="ＭＳ Ｐゴシック" charset="-128"/>
              </a:rPr>
              <a:t>Start with “low hanging fruit.”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Low- Hanging Fruit</a:t>
            </a:r>
          </a:p>
        </p:txBody>
      </p:sp>
      <p:pic>
        <p:nvPicPr>
          <p:cNvPr id="15363" name="Picture 2" descr="http://api.ning.com/files/ggtBKSYy5VIVsFpyk4-aZA5cTRRIzvMJBOVTYTq9Uh-qfsbrafS*2WAGFB4uekBI8GCWH3sc9SLjG9OCfRemYc71gsVOyqRM/potentialtochangeandimprove.JPG"/>
          <p:cNvPicPr>
            <a:picLocks noChangeAspect="1" noChangeArrowheads="1"/>
          </p:cNvPicPr>
          <p:nvPr/>
        </p:nvPicPr>
        <p:blipFill>
          <a:blip r:embed="rId2"/>
          <a:srcRect/>
          <a:stretch>
            <a:fillRect/>
          </a:stretch>
        </p:blipFill>
        <p:spPr bwMode="auto">
          <a:xfrm>
            <a:off x="1314450" y="1312863"/>
            <a:ext cx="5981700" cy="4852987"/>
          </a:xfrm>
          <a:prstGeom prst="rect">
            <a:avLst/>
          </a:prstGeom>
          <a:noFill/>
          <a:ln w="9525">
            <a:noFill/>
            <a:miter lim="800000"/>
            <a:headEnd/>
            <a:tailEnd/>
          </a:ln>
        </p:spPr>
      </p:pic>
      <p:pic>
        <p:nvPicPr>
          <p:cNvPr id="15364" name="Picture 4" descr="http://a2.pbase.com/t3/44/460844/4/80225151.nJM0SWT4.jpg"/>
          <p:cNvPicPr>
            <a:picLocks noChangeAspect="1" noChangeArrowheads="1"/>
          </p:cNvPicPr>
          <p:nvPr/>
        </p:nvPicPr>
        <p:blipFill>
          <a:blip r:embed="rId3"/>
          <a:srcRect/>
          <a:stretch>
            <a:fillRect/>
          </a:stretch>
        </p:blipFill>
        <p:spPr bwMode="auto">
          <a:xfrm>
            <a:off x="4756150" y="1581150"/>
            <a:ext cx="1974850" cy="166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Rice’s “Low-Hanging Fruit” – Change Mgt.</a:t>
            </a:r>
          </a:p>
        </p:txBody>
      </p:sp>
      <p:sp>
        <p:nvSpPr>
          <p:cNvPr id="16387" name="Content Placeholder 2"/>
          <p:cNvSpPr>
            <a:spLocks noGrp="1"/>
          </p:cNvSpPr>
          <p:nvPr>
            <p:ph sz="half" idx="1"/>
          </p:nvPr>
        </p:nvSpPr>
        <p:spPr>
          <a:xfrm>
            <a:off x="146050" y="1476375"/>
            <a:ext cx="4359275" cy="4519613"/>
          </a:xfrm>
        </p:spPr>
        <p:txBody>
          <a:bodyPr/>
          <a:lstStyle/>
          <a:p>
            <a:pPr lvl="1" eaLnBrk="1" hangingPunct="1"/>
            <a:r>
              <a:rPr lang="en-US" smtClean="0">
                <a:latin typeface="Arial" charset="0"/>
                <a:ea typeface="ＭＳ Ｐゴシック" pitchFamily="34" charset="-128"/>
                <a:cs typeface="Arial" charset="0"/>
              </a:rPr>
              <a:t>Started meeting regularly to discuss changes.</a:t>
            </a:r>
          </a:p>
          <a:p>
            <a:pPr lvl="1" eaLnBrk="1" hangingPunct="1"/>
            <a:r>
              <a:rPr lang="en-US" smtClean="0">
                <a:latin typeface="Arial" charset="0"/>
                <a:ea typeface="ＭＳ Ｐゴシック" pitchFamily="34" charset="-128"/>
                <a:cs typeface="Arial" charset="0"/>
              </a:rPr>
              <a:t>Created a change process.</a:t>
            </a:r>
          </a:p>
          <a:p>
            <a:pPr lvl="1" eaLnBrk="1" hangingPunct="1"/>
            <a:r>
              <a:rPr lang="en-US" smtClean="0">
                <a:latin typeface="Arial" charset="0"/>
                <a:ea typeface="ＭＳ Ｐゴシック" pitchFamily="34" charset="-128"/>
                <a:cs typeface="Arial" charset="0"/>
              </a:rPr>
              <a:t>Developed a change request form.</a:t>
            </a:r>
          </a:p>
          <a:p>
            <a:pPr lvl="1" eaLnBrk="1" hangingPunct="1"/>
            <a:r>
              <a:rPr lang="en-US" smtClean="0">
                <a:latin typeface="Arial" charset="0"/>
                <a:ea typeface="ＭＳ Ｐゴシック" pitchFamily="34" charset="-128"/>
                <a:cs typeface="Arial" charset="0"/>
              </a:rPr>
              <a:t>Created a change communications channel.</a:t>
            </a:r>
          </a:p>
          <a:p>
            <a:pPr lvl="1" eaLnBrk="1" hangingPunct="1"/>
            <a:r>
              <a:rPr lang="en-US" smtClean="0">
                <a:latin typeface="Arial" charset="0"/>
                <a:ea typeface="ＭＳ Ｐゴシック" pitchFamily="34" charset="-128"/>
                <a:cs typeface="Arial" charset="0"/>
              </a:rPr>
              <a:t>Designated a “change manager.”</a:t>
            </a:r>
          </a:p>
          <a:p>
            <a:pPr lvl="1" eaLnBrk="1" hangingPunct="1"/>
            <a:r>
              <a:rPr lang="en-US" smtClean="0">
                <a:latin typeface="Arial" charset="0"/>
                <a:ea typeface="ＭＳ Ｐゴシック" pitchFamily="34" charset="-128"/>
                <a:cs typeface="Arial" charset="0"/>
              </a:rPr>
              <a:t>Built a change management tool.</a:t>
            </a:r>
          </a:p>
          <a:p>
            <a:pPr lvl="1" eaLnBrk="1" hangingPunct="1"/>
            <a:endParaRPr lang="en-US" smtClean="0">
              <a:latin typeface="Arial" charset="0"/>
              <a:ea typeface="ＭＳ Ｐゴシック" pitchFamily="34" charset="-128"/>
              <a:cs typeface="Arial" charset="0"/>
            </a:endParaRPr>
          </a:p>
          <a:p>
            <a:pPr lvl="1" eaLnBrk="1" hangingPunct="1"/>
            <a:endParaRPr lang="en-US" smtClean="0">
              <a:latin typeface="Arial" charset="0"/>
              <a:ea typeface="ＭＳ Ｐゴシック" pitchFamily="34" charset="-128"/>
              <a:cs typeface="Arial" charset="0"/>
            </a:endParaRPr>
          </a:p>
        </p:txBody>
      </p:sp>
      <p:pic>
        <p:nvPicPr>
          <p:cNvPr id="16388" name="Picture 2" descr="http://www.kristaloak.co.uk/images/Services_Organisational.jpg"/>
          <p:cNvPicPr>
            <a:picLocks noChangeAspect="1" noChangeArrowheads="1"/>
          </p:cNvPicPr>
          <p:nvPr/>
        </p:nvPicPr>
        <p:blipFill>
          <a:blip r:embed="rId2"/>
          <a:srcRect/>
          <a:stretch>
            <a:fillRect/>
          </a:stretch>
        </p:blipFill>
        <p:spPr bwMode="auto">
          <a:xfrm>
            <a:off x="4935538" y="1524000"/>
            <a:ext cx="3303587" cy="2230438"/>
          </a:xfrm>
          <a:prstGeom prst="rect">
            <a:avLst/>
          </a:prstGeom>
          <a:noFill/>
          <a:ln w="9525">
            <a:noFill/>
            <a:miter lim="800000"/>
            <a:headEnd/>
            <a:tailEnd/>
          </a:ln>
        </p:spPr>
      </p:pic>
      <p:pic>
        <p:nvPicPr>
          <p:cNvPr id="7" name="Picture 4" descr="DSC00425.JPG"/>
          <p:cNvPicPr>
            <a:picLocks noChangeAspect="1"/>
          </p:cNvPicPr>
          <p:nvPr/>
        </p:nvPicPr>
        <p:blipFill>
          <a:blip r:embed="rId3"/>
          <a:srcRect l="3000" t="29856" r="8855" b="19175"/>
          <a:stretch>
            <a:fillRect/>
          </a:stretch>
        </p:blipFill>
        <p:spPr bwMode="auto">
          <a:xfrm>
            <a:off x="4360863" y="3965575"/>
            <a:ext cx="4478337" cy="1943100"/>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16390" name="TextBox 9"/>
          <p:cNvSpPr txBox="1">
            <a:spLocks noChangeArrowheads="1"/>
          </p:cNvSpPr>
          <p:nvPr/>
        </p:nvSpPr>
        <p:spPr bwMode="auto">
          <a:xfrm>
            <a:off x="2894013" y="5995988"/>
            <a:ext cx="2046287" cy="460375"/>
          </a:xfrm>
          <a:prstGeom prst="rect">
            <a:avLst/>
          </a:prstGeom>
          <a:noFill/>
          <a:ln w="9525">
            <a:noFill/>
            <a:miter lim="800000"/>
            <a:headEnd/>
            <a:tailEnd/>
          </a:ln>
        </p:spPr>
        <p:txBody>
          <a:bodyPr>
            <a:spAutoFit/>
          </a:bodyPr>
          <a:lstStyle/>
          <a:p>
            <a:r>
              <a:rPr lang="en-US" sz="2400" b="1">
                <a:solidFill>
                  <a:srgbClr val="C00000"/>
                </a:solidFill>
              </a:rPr>
              <a:t>We are here!</a:t>
            </a:r>
          </a:p>
        </p:txBody>
      </p:sp>
      <p:cxnSp>
        <p:nvCxnSpPr>
          <p:cNvPr id="12" name="Elbow Connector 11"/>
          <p:cNvCxnSpPr>
            <a:stCxn id="16390" idx="1"/>
          </p:cNvCxnSpPr>
          <p:nvPr/>
        </p:nvCxnSpPr>
        <p:spPr>
          <a:xfrm rot="10800000">
            <a:off x="687388" y="5995988"/>
            <a:ext cx="2206625" cy="230187"/>
          </a:xfrm>
          <a:prstGeom prst="bentConnector3">
            <a:avLst>
              <a:gd name="adj1" fmla="val 50000"/>
            </a:avLst>
          </a:prstGeom>
          <a:ln w="508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M Application.png"/>
          <p:cNvPicPr>
            <a:picLocks noChangeAspect="1"/>
          </p:cNvPicPr>
          <p:nvPr/>
        </p:nvPicPr>
        <p:blipFill>
          <a:blip r:embed="rId2"/>
          <a:srcRect/>
          <a:stretch>
            <a:fillRect/>
          </a:stretch>
        </p:blipFill>
        <p:spPr bwMode="auto">
          <a:xfrm>
            <a:off x="457200" y="1262063"/>
            <a:ext cx="4922838" cy="4827587"/>
          </a:xfrm>
          <a:prstGeom prst="rect">
            <a:avLst/>
          </a:prstGeom>
          <a:noFill/>
          <a:ln w="9525">
            <a:noFill/>
            <a:miter lim="800000"/>
            <a:headEnd/>
            <a:tailEnd/>
          </a:ln>
        </p:spPr>
      </p:pic>
      <p:sp>
        <p:nvSpPr>
          <p:cNvPr id="17411" name="TextBox 5"/>
          <p:cNvSpPr txBox="1">
            <a:spLocks noChangeArrowheads="1"/>
          </p:cNvSpPr>
          <p:nvPr/>
        </p:nvSpPr>
        <p:spPr bwMode="auto">
          <a:xfrm>
            <a:off x="5259388" y="1262063"/>
            <a:ext cx="3579812" cy="5340350"/>
          </a:xfrm>
          <a:prstGeom prst="rect">
            <a:avLst/>
          </a:prstGeom>
          <a:noFill/>
          <a:ln w="9525">
            <a:noFill/>
            <a:miter lim="800000"/>
            <a:headEnd/>
            <a:tailEnd/>
          </a:ln>
        </p:spPr>
        <p:txBody>
          <a:bodyPr>
            <a:spAutoFit/>
          </a:bodyPr>
          <a:lstStyle/>
          <a:p>
            <a:pPr marL="511175" lvl="1" indent="-219075">
              <a:spcBef>
                <a:spcPts val="575"/>
              </a:spcBef>
              <a:buFont typeface="Arial" charset="0"/>
              <a:buChar char="•"/>
            </a:pPr>
            <a:r>
              <a:rPr lang="en-US" sz="2400"/>
              <a:t>Calendar of changes</a:t>
            </a:r>
            <a:endParaRPr lang="en-US" sz="2400">
              <a:cs typeface="Arial" charset="0"/>
            </a:endParaRPr>
          </a:p>
          <a:p>
            <a:pPr marL="511175" lvl="1" indent="-219075">
              <a:spcBef>
                <a:spcPts val="575"/>
              </a:spcBef>
              <a:buFont typeface="Arial" charset="0"/>
              <a:buChar char="•"/>
            </a:pPr>
            <a:r>
              <a:rPr lang="en-US" sz="2400"/>
              <a:t>Meeting Notes and attendance</a:t>
            </a:r>
            <a:endParaRPr lang="en-US" sz="2400">
              <a:cs typeface="Arial" charset="0"/>
            </a:endParaRPr>
          </a:p>
          <a:p>
            <a:pPr marL="511175" lvl="1" indent="-219075">
              <a:spcBef>
                <a:spcPts val="575"/>
              </a:spcBef>
              <a:buFont typeface="Arial" charset="0"/>
              <a:buChar char="•"/>
            </a:pPr>
            <a:r>
              <a:rPr lang="en-US" sz="2400"/>
              <a:t>Review of change requests</a:t>
            </a:r>
            <a:endParaRPr lang="en-US" sz="2400">
              <a:cs typeface="Arial" charset="0"/>
            </a:endParaRPr>
          </a:p>
          <a:p>
            <a:pPr marL="511175" lvl="1" indent="-219075">
              <a:spcBef>
                <a:spcPts val="575"/>
              </a:spcBef>
              <a:buFont typeface="Arial" charset="0"/>
              <a:buChar char="•"/>
            </a:pPr>
            <a:r>
              <a:rPr lang="en-US" sz="2400"/>
              <a:t>Change collision planner</a:t>
            </a:r>
          </a:p>
          <a:p>
            <a:pPr marL="511175" lvl="1" indent="-219075">
              <a:spcBef>
                <a:spcPts val="575"/>
              </a:spcBef>
              <a:buFont typeface="Arial" charset="0"/>
              <a:buChar char="•"/>
            </a:pPr>
            <a:r>
              <a:rPr lang="en-US" sz="2400"/>
              <a:t>Searchable historical reference</a:t>
            </a:r>
          </a:p>
          <a:p>
            <a:pPr marL="511175" lvl="1" indent="-219075">
              <a:spcBef>
                <a:spcPts val="575"/>
              </a:spcBef>
              <a:buFont typeface="Arial" charset="0"/>
              <a:buChar char="•"/>
            </a:pPr>
            <a:r>
              <a:rPr lang="en-US" sz="2400"/>
              <a:t>Online Change Request Form</a:t>
            </a:r>
          </a:p>
          <a:p>
            <a:pPr marL="511175" lvl="1" indent="-219075">
              <a:spcBef>
                <a:spcPts val="575"/>
              </a:spcBef>
              <a:buFont typeface="Arial" charset="0"/>
              <a:buChar char="•"/>
            </a:pPr>
            <a:r>
              <a:rPr lang="en-US" sz="2400"/>
              <a:t>Communication Tool</a:t>
            </a:r>
            <a:endParaRPr lang="en-US"/>
          </a:p>
          <a:p>
            <a:pPr>
              <a:spcBef>
                <a:spcPts val="575"/>
              </a:spcBef>
            </a:pPr>
            <a:endParaRPr lang="en-US"/>
          </a:p>
        </p:txBody>
      </p:sp>
      <p:sp>
        <p:nvSpPr>
          <p:cNvPr id="17412"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Rice’s Change Management Tool</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Rice’s “Low-Hanging Fruit” – Event Mgt.</a:t>
            </a:r>
          </a:p>
        </p:txBody>
      </p:sp>
      <p:sp>
        <p:nvSpPr>
          <p:cNvPr id="18435" name="Content Placeholder 2"/>
          <p:cNvSpPr>
            <a:spLocks noGrp="1"/>
          </p:cNvSpPr>
          <p:nvPr>
            <p:ph sz="half" idx="1"/>
          </p:nvPr>
        </p:nvSpPr>
        <p:spPr>
          <a:xfrm>
            <a:off x="146050" y="1476375"/>
            <a:ext cx="4359275" cy="4519613"/>
          </a:xfrm>
        </p:spPr>
        <p:txBody>
          <a:bodyPr/>
          <a:lstStyle/>
          <a:p>
            <a:r>
              <a:rPr lang="en-US" sz="2400" smtClean="0">
                <a:latin typeface="Arial" charset="0"/>
                <a:ea typeface="ＭＳ Ｐゴシック" pitchFamily="34" charset="-128"/>
                <a:cs typeface="Arial" charset="0"/>
              </a:rPr>
              <a:t>Figured out what events to monitor and who to alert.</a:t>
            </a:r>
          </a:p>
          <a:p>
            <a:r>
              <a:rPr lang="en-US" sz="2400" smtClean="0">
                <a:latin typeface="Arial" charset="0"/>
                <a:ea typeface="ＭＳ Ｐゴシック" pitchFamily="34" charset="-128"/>
                <a:cs typeface="Arial" charset="0"/>
              </a:rPr>
              <a:t>Defined when a service is considered down.</a:t>
            </a:r>
          </a:p>
          <a:p>
            <a:r>
              <a:rPr lang="en-US" sz="2400" smtClean="0">
                <a:latin typeface="Arial" charset="0"/>
                <a:ea typeface="ＭＳ Ｐゴシック" pitchFamily="34" charset="-128"/>
                <a:cs typeface="Arial" charset="0"/>
              </a:rPr>
              <a:t>Figured out how to calculate metrics.</a:t>
            </a:r>
          </a:p>
          <a:p>
            <a:r>
              <a:rPr lang="en-US" sz="2400" smtClean="0">
                <a:latin typeface="Arial" charset="0"/>
                <a:ea typeface="ＭＳ Ｐゴシック" pitchFamily="34" charset="-128"/>
                <a:cs typeface="Arial" charset="0"/>
              </a:rPr>
              <a:t>Implemented an event management tool.</a:t>
            </a:r>
          </a:p>
          <a:p>
            <a:r>
              <a:rPr lang="en-US" sz="2400" smtClean="0">
                <a:latin typeface="Arial" charset="0"/>
                <a:ea typeface="ＭＳ Ｐゴシック" pitchFamily="34" charset="-128"/>
                <a:cs typeface="Arial" charset="0"/>
              </a:rPr>
              <a:t>Built a reporting dashboard.</a:t>
            </a:r>
          </a:p>
          <a:p>
            <a:r>
              <a:rPr lang="en-US" sz="2400" smtClean="0">
                <a:latin typeface="Arial" charset="0"/>
                <a:ea typeface="ＭＳ Ｐゴシック" pitchFamily="34" charset="-128"/>
                <a:cs typeface="Arial" charset="0"/>
              </a:rPr>
              <a:t>Evaluate and adjust service expectations.</a:t>
            </a:r>
          </a:p>
          <a:p>
            <a:pPr lvl="1" eaLnBrk="1" hangingPunct="1"/>
            <a:endParaRPr lang="en-US" smtClean="0">
              <a:latin typeface="Arial" charset="0"/>
              <a:ea typeface="ＭＳ Ｐゴシック" pitchFamily="34" charset="-128"/>
              <a:cs typeface="Arial" charset="0"/>
            </a:endParaRPr>
          </a:p>
          <a:p>
            <a:pPr lvl="1" eaLnBrk="1" hangingPunct="1"/>
            <a:endParaRPr lang="en-US" smtClean="0">
              <a:latin typeface="Arial" charset="0"/>
              <a:ea typeface="ＭＳ Ｐゴシック" pitchFamily="34" charset="-128"/>
              <a:cs typeface="Arial" charset="0"/>
            </a:endParaRPr>
          </a:p>
        </p:txBody>
      </p:sp>
      <p:sp>
        <p:nvSpPr>
          <p:cNvPr id="18436" name="TextBox 9"/>
          <p:cNvSpPr txBox="1">
            <a:spLocks noChangeArrowheads="1"/>
          </p:cNvSpPr>
          <p:nvPr/>
        </p:nvSpPr>
        <p:spPr bwMode="auto">
          <a:xfrm>
            <a:off x="2894013" y="5995988"/>
            <a:ext cx="2046287" cy="460375"/>
          </a:xfrm>
          <a:prstGeom prst="rect">
            <a:avLst/>
          </a:prstGeom>
          <a:noFill/>
          <a:ln w="9525">
            <a:noFill/>
            <a:miter lim="800000"/>
            <a:headEnd/>
            <a:tailEnd/>
          </a:ln>
        </p:spPr>
        <p:txBody>
          <a:bodyPr>
            <a:spAutoFit/>
          </a:bodyPr>
          <a:lstStyle/>
          <a:p>
            <a:r>
              <a:rPr lang="en-US" sz="2400" b="1">
                <a:solidFill>
                  <a:srgbClr val="C00000"/>
                </a:solidFill>
              </a:rPr>
              <a:t>We are here!</a:t>
            </a:r>
          </a:p>
        </p:txBody>
      </p:sp>
      <p:cxnSp>
        <p:nvCxnSpPr>
          <p:cNvPr id="12" name="Elbow Connector 11"/>
          <p:cNvCxnSpPr>
            <a:stCxn id="18436" idx="1"/>
          </p:cNvCxnSpPr>
          <p:nvPr/>
        </p:nvCxnSpPr>
        <p:spPr>
          <a:xfrm rot="10800000">
            <a:off x="457200" y="5553075"/>
            <a:ext cx="2436813" cy="673100"/>
          </a:xfrm>
          <a:prstGeom prst="bentConnector3">
            <a:avLst>
              <a:gd name="adj1" fmla="val 112283"/>
            </a:avLst>
          </a:prstGeom>
          <a:ln w="50800">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39938" name="Picture 2" descr="http://viewyonder.com/wp-content/uploads/2010/02/shy.jpg"/>
          <p:cNvPicPr>
            <a:picLocks noChangeAspect="1" noChangeArrowheads="1"/>
          </p:cNvPicPr>
          <p:nvPr/>
        </p:nvPicPr>
        <p:blipFill>
          <a:blip r:embed="rId2"/>
          <a:srcRect/>
          <a:stretch>
            <a:fillRect/>
          </a:stretch>
        </p:blipFill>
        <p:spPr bwMode="auto">
          <a:xfrm>
            <a:off x="4940300" y="1289823"/>
            <a:ext cx="3318389" cy="2490801"/>
          </a:xfrm>
          <a:prstGeom prst="rect">
            <a:avLst/>
          </a:prstGeom>
          <a:noFill/>
          <a:effectLst>
            <a:innerShdw blurRad="63500" dist="50800" dir="2700000">
              <a:prstClr val="black">
                <a:alpha val="50000"/>
              </a:prstClr>
            </a:innerShdw>
          </a:effectLst>
        </p:spPr>
      </p:pic>
      <p:pic>
        <p:nvPicPr>
          <p:cNvPr id="18439" name="Picture 15" descr="DSC02074.JPG"/>
          <p:cNvPicPr>
            <a:picLocks noChangeAspect="1"/>
          </p:cNvPicPr>
          <p:nvPr/>
        </p:nvPicPr>
        <p:blipFill>
          <a:blip r:embed="rId3"/>
          <a:srcRect t="8247" b="21924"/>
          <a:stretch>
            <a:fillRect/>
          </a:stretch>
        </p:blipFill>
        <p:spPr bwMode="auto">
          <a:xfrm>
            <a:off x="4672013" y="3813175"/>
            <a:ext cx="4167187" cy="2182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ontent Placeholder 4" descr="Zabbix.png"/>
          <p:cNvPicPr>
            <a:picLocks noGrp="1" noChangeAspect="1"/>
          </p:cNvPicPr>
          <p:nvPr>
            <p:ph sz="half" idx="1"/>
          </p:nvPr>
        </p:nvPicPr>
        <p:blipFill>
          <a:blip r:embed="rId2"/>
          <a:srcRect/>
          <a:stretch>
            <a:fillRect/>
          </a:stretch>
        </p:blipFill>
        <p:spPr>
          <a:xfrm>
            <a:off x="128588" y="2046288"/>
            <a:ext cx="5505450" cy="3057525"/>
          </a:xfrm>
        </p:spPr>
      </p:pic>
      <p:sp>
        <p:nvSpPr>
          <p:cNvPr id="19459"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Rice’s Event Management Tool</a:t>
            </a:r>
          </a:p>
        </p:txBody>
      </p:sp>
      <p:sp>
        <p:nvSpPr>
          <p:cNvPr id="7" name="Rectangle 6"/>
          <p:cNvSpPr/>
          <p:nvPr/>
        </p:nvSpPr>
        <p:spPr>
          <a:xfrm>
            <a:off x="5713413" y="1327150"/>
            <a:ext cx="3071812" cy="456565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7"/>
          <p:cNvSpPr txBox="1"/>
          <p:nvPr/>
        </p:nvSpPr>
        <p:spPr>
          <a:xfrm>
            <a:off x="5713413" y="1524000"/>
            <a:ext cx="3125787" cy="3786188"/>
          </a:xfrm>
          <a:prstGeom prst="rect">
            <a:avLst/>
          </a:prstGeom>
          <a:noFill/>
        </p:spPr>
        <p:txBody>
          <a:bodyPr>
            <a:spAutoFit/>
          </a:bodyPr>
          <a:lstStyle/>
          <a:p>
            <a:pPr>
              <a:defRPr/>
            </a:pPr>
            <a:r>
              <a:rPr lang="en-US" sz="2000" dirty="0">
                <a:solidFill>
                  <a:schemeClr val="bg1"/>
                </a:solidFill>
                <a:effectLst>
                  <a:outerShdw blurRad="38100" dist="38100" dir="2700000" algn="tl">
                    <a:srgbClr val="000000">
                      <a:alpha val="43137"/>
                    </a:srgbClr>
                  </a:outerShdw>
                </a:effectLst>
                <a:ea typeface="ＭＳ Ｐゴシック" charset="-128"/>
              </a:rPr>
              <a:t>Good Advice:</a:t>
            </a:r>
          </a:p>
          <a:p>
            <a:pPr>
              <a:defRPr/>
            </a:pPr>
            <a:endParaRPr lang="en-US" sz="2000" dirty="0">
              <a:ea typeface="ＭＳ Ｐゴシック" charset="-128"/>
            </a:endParaRPr>
          </a:p>
          <a:p>
            <a:pPr marL="342900" indent="-342900">
              <a:buFont typeface="+mj-lt"/>
              <a:buAutoNum type="arabicPeriod"/>
              <a:defRPr/>
            </a:pPr>
            <a:r>
              <a:rPr lang="en-US" sz="2000" dirty="0">
                <a:ea typeface="ＭＳ Ｐゴシック" charset="-128"/>
              </a:rPr>
              <a:t>Needs include trend analysis, traps, polling, service checks, </a:t>
            </a:r>
            <a:r>
              <a:rPr lang="en-US" sz="2000" dirty="0" err="1">
                <a:ea typeface="ＭＳ Ｐゴシック" charset="-128"/>
              </a:rPr>
              <a:t>depen-dency</a:t>
            </a:r>
            <a:r>
              <a:rPr lang="en-US" sz="2000" dirty="0">
                <a:ea typeface="ＭＳ Ｐゴシック" charset="-128"/>
              </a:rPr>
              <a:t> correlation, and redundancy.</a:t>
            </a:r>
          </a:p>
          <a:p>
            <a:pPr marL="342900" indent="-342900">
              <a:buFont typeface="+mj-lt"/>
              <a:buAutoNum type="arabicPeriod"/>
              <a:defRPr/>
            </a:pPr>
            <a:endParaRPr lang="en-US" sz="2000" dirty="0">
              <a:ea typeface="ＭＳ Ｐゴシック" charset="-128"/>
            </a:endParaRPr>
          </a:p>
          <a:p>
            <a:pPr marL="342900" indent="-342900">
              <a:buFont typeface="+mj-lt"/>
              <a:buAutoNum type="arabicPeriod"/>
              <a:defRPr/>
            </a:pPr>
            <a:r>
              <a:rPr lang="en-US" sz="2000" dirty="0">
                <a:ea typeface="ＭＳ Ｐゴシック" charset="-128"/>
              </a:rPr>
              <a:t>Early detection of problems to prevent service outages is the goal.</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600" y="1397000"/>
          <a:ext cx="8610600" cy="3505200"/>
        </p:xfrm>
        <a:graphic>
          <a:graphicData uri="http://schemas.openxmlformats.org/drawingml/2006/table">
            <a:tbl>
              <a:tblPr firstRow="1" bandRow="1">
                <a:tableStyleId>{5C22544A-7EE6-4342-B048-85BDC9FD1C3A}</a:tableStyleId>
              </a:tblPr>
              <a:tblGrid>
                <a:gridCol w="1746504"/>
                <a:gridCol w="1198990"/>
                <a:gridCol w="1908804"/>
                <a:gridCol w="1181254"/>
                <a:gridCol w="1097785"/>
                <a:gridCol w="1477264"/>
              </a:tblGrid>
              <a:tr h="370840">
                <a:tc>
                  <a:txBody>
                    <a:bodyPr/>
                    <a:lstStyle/>
                    <a:p>
                      <a:r>
                        <a:rPr lang="en-US" dirty="0" smtClean="0"/>
                        <a:t>Service</a:t>
                      </a:r>
                      <a:endParaRPr lang="en-US" dirty="0"/>
                    </a:p>
                  </a:txBody>
                  <a:tcPr/>
                </a:tc>
                <a:tc>
                  <a:txBody>
                    <a:bodyPr/>
                    <a:lstStyle/>
                    <a:p>
                      <a:r>
                        <a:rPr lang="en-US" dirty="0" smtClean="0"/>
                        <a:t>Uptime Goal</a:t>
                      </a:r>
                      <a:endParaRPr lang="en-US" dirty="0"/>
                    </a:p>
                  </a:txBody>
                  <a:tcPr/>
                </a:tc>
                <a:tc>
                  <a:txBody>
                    <a:bodyPr/>
                    <a:lstStyle/>
                    <a:p>
                      <a:r>
                        <a:rPr lang="en-US" dirty="0" smtClean="0"/>
                        <a:t> Achieved</a:t>
                      </a:r>
                      <a:r>
                        <a:rPr lang="en-US" baseline="0" dirty="0" smtClean="0"/>
                        <a:t> Availability</a:t>
                      </a:r>
                      <a:endParaRPr lang="en-US" dirty="0"/>
                    </a:p>
                  </a:txBody>
                  <a:tcPr/>
                </a:tc>
                <a:tc>
                  <a:txBody>
                    <a:bodyPr/>
                    <a:lstStyle/>
                    <a:p>
                      <a:r>
                        <a:rPr lang="en-US" dirty="0" smtClean="0"/>
                        <a:t>MTBF</a:t>
                      </a:r>
                      <a:endParaRPr lang="en-US" dirty="0"/>
                    </a:p>
                  </a:txBody>
                  <a:tcPr/>
                </a:tc>
                <a:tc>
                  <a:txBody>
                    <a:bodyPr/>
                    <a:lstStyle/>
                    <a:p>
                      <a:r>
                        <a:rPr lang="en-US" dirty="0" smtClean="0"/>
                        <a:t>MTTR</a:t>
                      </a:r>
                      <a:endParaRPr lang="en-US" dirty="0"/>
                    </a:p>
                  </a:txBody>
                  <a:tcPr/>
                </a:tc>
                <a:tc>
                  <a:txBody>
                    <a:bodyPr/>
                    <a:lstStyle/>
                    <a:p>
                      <a:r>
                        <a:rPr lang="en-US" dirty="0" smtClean="0"/>
                        <a:t>Maintenance per year</a:t>
                      </a:r>
                      <a:endParaRPr lang="en-US" dirty="0"/>
                    </a:p>
                  </a:txBody>
                  <a:tcPr/>
                </a:tc>
              </a:tr>
              <a:tr h="370840">
                <a:tc>
                  <a:txBody>
                    <a:bodyPr/>
                    <a:lstStyle/>
                    <a:p>
                      <a:r>
                        <a:rPr lang="en-US" dirty="0" smtClean="0"/>
                        <a:t>Email Services</a:t>
                      </a:r>
                      <a:endParaRPr lang="en-US" dirty="0"/>
                    </a:p>
                  </a:txBody>
                  <a:tcPr/>
                </a:tc>
                <a:tc>
                  <a:txBody>
                    <a:bodyPr/>
                    <a:lstStyle/>
                    <a:p>
                      <a:r>
                        <a:rPr lang="en-US" dirty="0" smtClean="0"/>
                        <a:t>99.99%</a:t>
                      </a:r>
                      <a:endParaRPr lang="en-US" dirty="0"/>
                    </a:p>
                  </a:txBody>
                  <a:tcPr/>
                </a:tc>
                <a:tc>
                  <a:txBody>
                    <a:bodyPr/>
                    <a:lstStyle/>
                    <a:p>
                      <a:r>
                        <a:rPr lang="en-US" dirty="0" smtClean="0"/>
                        <a:t>99.97</a:t>
                      </a:r>
                      <a:endParaRPr lang="en-US" dirty="0"/>
                    </a:p>
                  </a:txBody>
                  <a:tcPr/>
                </a:tc>
                <a:tc>
                  <a:txBody>
                    <a:bodyPr/>
                    <a:lstStyle/>
                    <a:p>
                      <a:r>
                        <a:rPr lang="en-US" dirty="0" smtClean="0"/>
                        <a:t>N/A</a:t>
                      </a:r>
                      <a:endParaRPr lang="en-US" dirty="0"/>
                    </a:p>
                  </a:txBody>
                  <a:tcPr/>
                </a:tc>
                <a:tc>
                  <a:txBody>
                    <a:bodyPr/>
                    <a:lstStyle/>
                    <a:p>
                      <a:r>
                        <a:rPr lang="en-US" dirty="0" smtClean="0"/>
                        <a:t>2 hours</a:t>
                      </a:r>
                      <a:endParaRPr lang="en-US" dirty="0"/>
                    </a:p>
                  </a:txBody>
                  <a:tcPr/>
                </a:tc>
                <a:tc>
                  <a:txBody>
                    <a:bodyPr/>
                    <a:lstStyle/>
                    <a:p>
                      <a:r>
                        <a:rPr lang="en-US" dirty="0" smtClean="0"/>
                        <a:t>52 hours *</a:t>
                      </a:r>
                      <a:endParaRPr lang="en-US" dirty="0"/>
                    </a:p>
                  </a:txBody>
                  <a:tcPr/>
                </a:tc>
              </a:tr>
              <a:tr h="370840">
                <a:tc>
                  <a:txBody>
                    <a:bodyPr/>
                    <a:lstStyle/>
                    <a:p>
                      <a:r>
                        <a:rPr lang="en-US" dirty="0" smtClean="0"/>
                        <a:t>File</a:t>
                      </a:r>
                      <a:r>
                        <a:rPr lang="en-US" baseline="0" dirty="0" smtClean="0"/>
                        <a:t> </a:t>
                      </a:r>
                      <a:r>
                        <a:rPr lang="en-US" dirty="0" smtClean="0"/>
                        <a:t>Services</a:t>
                      </a:r>
                      <a:endParaRPr lang="en-US" dirty="0"/>
                    </a:p>
                  </a:txBody>
                  <a:tcPr/>
                </a:tc>
                <a:tc>
                  <a:txBody>
                    <a:bodyPr/>
                    <a:lstStyle/>
                    <a:p>
                      <a:r>
                        <a:rPr lang="en-US" dirty="0" smtClean="0"/>
                        <a:t>99.9%</a:t>
                      </a:r>
                      <a:endParaRPr lang="en-US" dirty="0"/>
                    </a:p>
                  </a:txBody>
                  <a:tcPr/>
                </a:tc>
                <a:tc>
                  <a:txBody>
                    <a:bodyPr/>
                    <a:lstStyle/>
                    <a:p>
                      <a:r>
                        <a:rPr lang="en-US" dirty="0" smtClean="0"/>
                        <a:t>100%</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endParaRPr lang="en-US"/>
                    </a:p>
                  </a:txBody>
                  <a:tcPr/>
                </a:tc>
                <a:tc>
                  <a:txBody>
                    <a:bodyPr/>
                    <a:lstStyle/>
                    <a:p>
                      <a:r>
                        <a:rPr lang="en-US" dirty="0" smtClean="0"/>
                        <a:t>12 hours</a:t>
                      </a:r>
                      <a:endParaRPr lang="en-US" dirty="0"/>
                    </a:p>
                  </a:txBody>
                  <a:tcPr/>
                </a:tc>
              </a:tr>
              <a:tr h="370840">
                <a:tc>
                  <a:txBody>
                    <a:bodyPr/>
                    <a:lstStyle/>
                    <a:p>
                      <a:r>
                        <a:rPr lang="en-US" dirty="0" smtClean="0"/>
                        <a:t>Web</a:t>
                      </a:r>
                      <a:r>
                        <a:rPr lang="en-US" baseline="0" dirty="0" smtClean="0"/>
                        <a:t> Services</a:t>
                      </a:r>
                      <a:endParaRPr lang="en-US" dirty="0"/>
                    </a:p>
                  </a:txBody>
                  <a:tcPr/>
                </a:tc>
                <a:tc>
                  <a:txBody>
                    <a:bodyPr/>
                    <a:lstStyle/>
                    <a:p>
                      <a:r>
                        <a:rPr lang="en-US" dirty="0" smtClean="0"/>
                        <a:t>99.99%</a:t>
                      </a:r>
                      <a:endParaRPr lang="en-US" dirty="0"/>
                    </a:p>
                  </a:txBody>
                  <a:tcPr/>
                </a:tc>
                <a:tc>
                  <a:txBody>
                    <a:bodyPr/>
                    <a:lstStyle/>
                    <a:p>
                      <a:r>
                        <a:rPr lang="en-US" dirty="0" smtClean="0"/>
                        <a:t>100%</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endParaRPr lang="en-US" dirty="0"/>
                    </a:p>
                  </a:txBody>
                  <a:tcPr/>
                </a:tc>
                <a:tc>
                  <a:txBody>
                    <a:bodyPr/>
                    <a:lstStyle/>
                    <a:p>
                      <a:r>
                        <a:rPr lang="en-US" dirty="0" smtClean="0"/>
                        <a:t>12 hours *</a:t>
                      </a:r>
                      <a:endParaRPr lang="en-US" dirty="0"/>
                    </a:p>
                  </a:txBody>
                  <a:tcPr/>
                </a:tc>
              </a:tr>
              <a:tr h="370840">
                <a:tc>
                  <a:txBody>
                    <a:bodyPr/>
                    <a:lstStyle/>
                    <a:p>
                      <a:r>
                        <a:rPr lang="en-US" dirty="0" smtClean="0"/>
                        <a:t>Data Center Power</a:t>
                      </a:r>
                      <a:endParaRPr lang="en-US" dirty="0"/>
                    </a:p>
                  </a:txBody>
                  <a:tcPr/>
                </a:tc>
                <a:tc>
                  <a:txBody>
                    <a:bodyPr/>
                    <a:lstStyle/>
                    <a:p>
                      <a:r>
                        <a:rPr lang="en-US" dirty="0" smtClean="0"/>
                        <a:t>100%</a:t>
                      </a:r>
                      <a:endParaRPr lang="en-US" dirty="0"/>
                    </a:p>
                  </a:txBody>
                  <a:tcPr/>
                </a:tc>
                <a:tc>
                  <a:txBody>
                    <a:bodyPr/>
                    <a:lstStyle/>
                    <a:p>
                      <a:r>
                        <a:rPr lang="en-US" dirty="0" smtClean="0"/>
                        <a:t>100%</a:t>
                      </a:r>
                    </a:p>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endParaRPr lang="en-US" dirty="0"/>
                    </a:p>
                  </a:txBody>
                  <a:tcPr/>
                </a:tc>
                <a:tc>
                  <a:txBody>
                    <a:bodyPr/>
                    <a:lstStyle/>
                    <a:p>
                      <a:r>
                        <a:rPr lang="en-US" dirty="0" smtClean="0"/>
                        <a:t>48 hours *</a:t>
                      </a:r>
                      <a:endParaRPr lang="en-US" dirty="0"/>
                    </a:p>
                  </a:txBody>
                  <a:tcPr/>
                </a:tc>
              </a:tr>
              <a:tr h="370840">
                <a:tc>
                  <a:txBody>
                    <a:bodyPr/>
                    <a:lstStyle/>
                    <a:p>
                      <a:r>
                        <a:rPr lang="en-US" dirty="0" smtClean="0"/>
                        <a:t>Core Network</a:t>
                      </a:r>
                      <a:endParaRPr lang="en-US" dirty="0"/>
                    </a:p>
                  </a:txBody>
                  <a:tcPr/>
                </a:tc>
                <a:tc>
                  <a:txBody>
                    <a:bodyPr/>
                    <a:lstStyle/>
                    <a:p>
                      <a:r>
                        <a:rPr lang="en-US" dirty="0" smtClean="0"/>
                        <a:t>100%</a:t>
                      </a:r>
                      <a:endParaRPr lang="en-US" dirty="0"/>
                    </a:p>
                  </a:txBody>
                  <a:tcPr/>
                </a:tc>
                <a:tc>
                  <a:txBody>
                    <a:bodyPr/>
                    <a:lstStyle/>
                    <a:p>
                      <a:r>
                        <a:rPr lang="en-US" dirty="0" smtClean="0"/>
                        <a:t>100%</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endParaRPr lang="en-US" dirty="0"/>
                    </a:p>
                  </a:txBody>
                  <a:tcPr/>
                </a:tc>
                <a:tc>
                  <a:txBody>
                    <a:bodyPr/>
                    <a:lstStyle/>
                    <a:p>
                      <a:r>
                        <a:rPr lang="en-US" dirty="0" smtClean="0"/>
                        <a:t>48</a:t>
                      </a:r>
                      <a:r>
                        <a:rPr lang="en-US" baseline="0" dirty="0" smtClean="0"/>
                        <a:t> hours *</a:t>
                      </a:r>
                      <a:endParaRPr lang="en-US" dirty="0"/>
                    </a:p>
                  </a:txBody>
                  <a:tcPr/>
                </a:tc>
              </a:tr>
              <a:tr h="370840">
                <a:tc>
                  <a:txBody>
                    <a:bodyPr/>
                    <a:lstStyle/>
                    <a:p>
                      <a:r>
                        <a:rPr lang="en-US" dirty="0" smtClean="0"/>
                        <a:t>Dependencies</a:t>
                      </a:r>
                      <a:endParaRPr lang="en-US" dirty="0"/>
                    </a:p>
                  </a:txBody>
                  <a:tcPr/>
                </a:tc>
                <a:tc>
                  <a:txBody>
                    <a:bodyPr/>
                    <a:lstStyle/>
                    <a:p>
                      <a:r>
                        <a:rPr lang="en-US" dirty="0" smtClean="0"/>
                        <a:t> 100%</a:t>
                      </a:r>
                      <a:endParaRPr lang="en-US" dirty="0"/>
                    </a:p>
                  </a:txBody>
                  <a:tcPr/>
                </a:tc>
                <a:tc>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endParaRPr lang="en-US" dirty="0"/>
                    </a:p>
                  </a:txBody>
                  <a:tcPr/>
                </a:tc>
                <a:tc>
                  <a:txBody>
                    <a:bodyPr/>
                    <a:lstStyle/>
                    <a:p>
                      <a:r>
                        <a:rPr lang="en-US" dirty="0" smtClean="0"/>
                        <a:t>48 hours</a:t>
                      </a:r>
                      <a:r>
                        <a:rPr lang="en-US" baseline="0" dirty="0" smtClean="0"/>
                        <a:t> *</a:t>
                      </a:r>
                      <a:endParaRPr lang="en-US" dirty="0"/>
                    </a:p>
                  </a:txBody>
                  <a:tcPr/>
                </a:tc>
              </a:tr>
              <a:tr h="370840">
                <a:tc>
                  <a:txBody>
                    <a:bodyPr/>
                    <a:lstStyle/>
                    <a:p>
                      <a:r>
                        <a:rPr lang="en-US" dirty="0" smtClean="0"/>
                        <a:t>Printing Services</a:t>
                      </a:r>
                      <a:endParaRPr lang="en-US" dirty="0"/>
                    </a:p>
                  </a:txBody>
                  <a:tcPr/>
                </a:tc>
                <a:tc>
                  <a:txBody>
                    <a:bodyPr/>
                    <a:lstStyle/>
                    <a:p>
                      <a:r>
                        <a:rPr lang="en-US" dirty="0" smtClean="0"/>
                        <a:t>99.9%</a:t>
                      </a:r>
                      <a:endParaRPr lang="en-US" dirty="0"/>
                    </a:p>
                  </a:txBody>
                  <a:tcPr/>
                </a:tc>
                <a:tc>
                  <a:txBody>
                    <a:bodyPr/>
                    <a:lstStyle/>
                    <a:p>
                      <a:r>
                        <a:rPr lang="en-US" dirty="0" smtClean="0"/>
                        <a:t>99.999%</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endParaRPr lang="en-US" dirty="0"/>
                    </a:p>
                  </a:txBody>
                  <a:tcPr/>
                </a:tc>
                <a:tc>
                  <a:txBody>
                    <a:bodyPr/>
                    <a:lstStyle/>
                    <a:p>
                      <a:r>
                        <a:rPr lang="en-US" dirty="0" smtClean="0"/>
                        <a:t>48</a:t>
                      </a:r>
                      <a:r>
                        <a:rPr lang="en-US" baseline="0" dirty="0" smtClean="0"/>
                        <a:t> hours *</a:t>
                      </a:r>
                      <a:endParaRPr lang="en-US" dirty="0"/>
                    </a:p>
                  </a:txBody>
                  <a:tcPr/>
                </a:tc>
              </a:tr>
            </a:tbl>
          </a:graphicData>
        </a:graphic>
      </p:graphicFrame>
      <p:sp>
        <p:nvSpPr>
          <p:cNvPr id="20547" name="TextBox 7"/>
          <p:cNvSpPr txBox="1">
            <a:spLocks noChangeArrowheads="1"/>
          </p:cNvSpPr>
          <p:nvPr/>
        </p:nvSpPr>
        <p:spPr bwMode="auto">
          <a:xfrm>
            <a:off x="228600" y="5175250"/>
            <a:ext cx="7643813" cy="369888"/>
          </a:xfrm>
          <a:prstGeom prst="rect">
            <a:avLst/>
          </a:prstGeom>
          <a:noFill/>
          <a:ln w="9525">
            <a:noFill/>
            <a:miter lim="800000"/>
            <a:headEnd/>
            <a:tailEnd/>
          </a:ln>
        </p:spPr>
        <p:txBody>
          <a:bodyPr>
            <a:spAutoFit/>
          </a:bodyPr>
          <a:lstStyle/>
          <a:p>
            <a:r>
              <a:rPr lang="en-US"/>
              <a:t>* = some or total redundant services with automatic failover</a:t>
            </a:r>
          </a:p>
        </p:txBody>
      </p:sp>
      <p:sp>
        <p:nvSpPr>
          <p:cNvPr id="20548"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Some of Rice’s Service Expectations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4" descr="Application Status.png"/>
          <p:cNvPicPr>
            <a:picLocks noGrp="1" noChangeAspect="1"/>
          </p:cNvPicPr>
          <p:nvPr>
            <p:ph sz="half" idx="2"/>
          </p:nvPr>
        </p:nvPicPr>
        <p:blipFill>
          <a:blip r:embed="rId2"/>
          <a:srcRect/>
          <a:stretch>
            <a:fillRect/>
          </a:stretch>
        </p:blipFill>
        <p:spPr>
          <a:xfrm>
            <a:off x="457200" y="1524000"/>
            <a:ext cx="3851275" cy="4384675"/>
          </a:xfrm>
        </p:spPr>
      </p:pic>
      <p:pic>
        <p:nvPicPr>
          <p:cNvPr id="21507" name="Picture 5" descr="Blog.png"/>
          <p:cNvPicPr>
            <a:picLocks noChangeAspect="1"/>
          </p:cNvPicPr>
          <p:nvPr/>
        </p:nvPicPr>
        <p:blipFill>
          <a:blip r:embed="rId3"/>
          <a:srcRect/>
          <a:stretch>
            <a:fillRect/>
          </a:stretch>
        </p:blipFill>
        <p:spPr bwMode="auto">
          <a:xfrm>
            <a:off x="4652963" y="1524000"/>
            <a:ext cx="4186237" cy="4384675"/>
          </a:xfrm>
          <a:prstGeom prst="rect">
            <a:avLst/>
          </a:prstGeom>
          <a:noFill/>
          <a:ln w="9525">
            <a:noFill/>
            <a:miter lim="800000"/>
            <a:headEnd/>
            <a:tailEnd/>
          </a:ln>
        </p:spPr>
      </p:pic>
      <p:sp>
        <p:nvSpPr>
          <p:cNvPr id="21508"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Rice’s Service Dashboard</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Next Steps After the “Low-Hanging Fruit”</a:t>
            </a:r>
          </a:p>
        </p:txBody>
      </p:sp>
      <p:pic>
        <p:nvPicPr>
          <p:cNvPr id="22531" name="Picture 2" descr="http://www.aberdeen-elim.org.uk/sysIM/nextsteps.gif"/>
          <p:cNvPicPr>
            <a:picLocks noChangeAspect="1" noChangeArrowheads="1"/>
          </p:cNvPicPr>
          <p:nvPr/>
        </p:nvPicPr>
        <p:blipFill>
          <a:blip r:embed="rId2"/>
          <a:srcRect/>
          <a:stretch>
            <a:fillRect/>
          </a:stretch>
        </p:blipFill>
        <p:spPr bwMode="auto">
          <a:xfrm>
            <a:off x="646113" y="1193800"/>
            <a:ext cx="3170237" cy="4429125"/>
          </a:xfrm>
          <a:prstGeom prst="rect">
            <a:avLst/>
          </a:prstGeom>
          <a:noFill/>
          <a:ln w="9525">
            <a:noFill/>
            <a:miter lim="800000"/>
            <a:headEnd/>
            <a:tailEnd/>
          </a:ln>
        </p:spPr>
      </p:pic>
      <p:sp>
        <p:nvSpPr>
          <p:cNvPr id="9" name="Rectangle 8"/>
          <p:cNvSpPr/>
          <p:nvPr/>
        </p:nvSpPr>
        <p:spPr>
          <a:xfrm>
            <a:off x="5307013" y="1373188"/>
            <a:ext cx="3073400" cy="395287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TextBox 9"/>
          <p:cNvSpPr txBox="1"/>
          <p:nvPr/>
        </p:nvSpPr>
        <p:spPr>
          <a:xfrm>
            <a:off x="5429250" y="1571625"/>
            <a:ext cx="2819400" cy="3476625"/>
          </a:xfrm>
          <a:prstGeom prst="rect">
            <a:avLst/>
          </a:prstGeom>
          <a:noFill/>
        </p:spPr>
        <p:txBody>
          <a:bodyPr>
            <a:spAutoFit/>
          </a:bodyPr>
          <a:lstStyle/>
          <a:p>
            <a:pPr>
              <a:defRPr/>
            </a:pPr>
            <a:r>
              <a:rPr lang="en-US" sz="2000" dirty="0">
                <a:solidFill>
                  <a:schemeClr val="bg1"/>
                </a:solidFill>
                <a:effectLst>
                  <a:outerShdw blurRad="38100" dist="38100" dir="2700000" algn="tl">
                    <a:srgbClr val="000000">
                      <a:alpha val="43137"/>
                    </a:srgbClr>
                  </a:outerShdw>
                </a:effectLst>
                <a:ea typeface="ＭＳ Ｐゴシック" charset="-128"/>
              </a:rPr>
              <a:t>Good Advice:</a:t>
            </a:r>
          </a:p>
          <a:p>
            <a:pPr>
              <a:defRPr/>
            </a:pPr>
            <a:endParaRPr lang="en-US" sz="2000" dirty="0">
              <a:ea typeface="ＭＳ Ｐゴシック" charset="-128"/>
            </a:endParaRPr>
          </a:p>
          <a:p>
            <a:pPr marL="342900" indent="-342900">
              <a:buFont typeface="+mj-lt"/>
              <a:buAutoNum type="arabicPeriod"/>
              <a:defRPr/>
            </a:pPr>
            <a:r>
              <a:rPr lang="en-US" sz="2000" dirty="0">
                <a:ea typeface="ＭＳ Ｐゴシック" charset="-128"/>
              </a:rPr>
              <a:t>Know your own organization.</a:t>
            </a:r>
          </a:p>
          <a:p>
            <a:pPr marL="342900" indent="-342900">
              <a:buFont typeface="+mj-lt"/>
              <a:buAutoNum type="arabicPeriod"/>
              <a:defRPr/>
            </a:pPr>
            <a:endParaRPr lang="en-US" sz="2000" dirty="0">
              <a:ea typeface="ＭＳ Ｐゴシック" charset="-128"/>
            </a:endParaRPr>
          </a:p>
          <a:p>
            <a:pPr marL="342900" indent="-342900">
              <a:buFont typeface="+mj-lt"/>
              <a:buAutoNum type="arabicPeriod"/>
              <a:defRPr/>
            </a:pPr>
            <a:r>
              <a:rPr lang="en-US" sz="2000" dirty="0">
                <a:ea typeface="ＭＳ Ｐゴシック" charset="-128"/>
              </a:rPr>
              <a:t>Figure out how your users perceive your organization.</a:t>
            </a:r>
          </a:p>
          <a:p>
            <a:pPr marL="342900" indent="-342900">
              <a:buFont typeface="+mj-lt"/>
              <a:buAutoNum type="arabicPeriod"/>
              <a:defRPr/>
            </a:pPr>
            <a:endParaRPr lang="en-US" sz="2000" dirty="0">
              <a:ea typeface="ＭＳ Ｐゴシック" charset="-128"/>
            </a:endParaRPr>
          </a:p>
          <a:p>
            <a:pPr marL="342900" indent="-342900">
              <a:buFont typeface="+mj-lt"/>
              <a:buAutoNum type="arabicPeriod"/>
              <a:defRPr/>
            </a:pPr>
            <a:r>
              <a:rPr lang="en-US" sz="2000" dirty="0">
                <a:ea typeface="ＭＳ Ｐゴシック" charset="-128"/>
              </a:rPr>
              <a:t>Understand what your users want.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Rice’s “Next Steps” – Request for Service</a:t>
            </a:r>
          </a:p>
        </p:txBody>
      </p:sp>
      <p:sp>
        <p:nvSpPr>
          <p:cNvPr id="23555" name="Content Placeholder 2"/>
          <p:cNvSpPr>
            <a:spLocks noGrp="1"/>
          </p:cNvSpPr>
          <p:nvPr>
            <p:ph sz="half" idx="1"/>
          </p:nvPr>
        </p:nvSpPr>
        <p:spPr>
          <a:xfrm>
            <a:off x="146050" y="1476375"/>
            <a:ext cx="4359275" cy="4519613"/>
          </a:xfrm>
        </p:spPr>
        <p:txBody>
          <a:bodyPr/>
          <a:lstStyle/>
          <a:p>
            <a:pPr lvl="1" eaLnBrk="1" hangingPunct="1"/>
            <a:r>
              <a:rPr lang="en-US" smtClean="0">
                <a:latin typeface="Arial" charset="0"/>
                <a:ea typeface="ＭＳ Ｐゴシック" pitchFamily="34" charset="-128"/>
                <a:cs typeface="Arial" charset="0"/>
              </a:rPr>
              <a:t>Created a service catalog.</a:t>
            </a:r>
          </a:p>
          <a:p>
            <a:pPr lvl="1" eaLnBrk="1" hangingPunct="1"/>
            <a:r>
              <a:rPr lang="en-US" smtClean="0">
                <a:latin typeface="Arial" charset="0"/>
                <a:ea typeface="ＭＳ Ｐゴシック" pitchFamily="34" charset="-128"/>
                <a:cs typeface="Arial" charset="0"/>
              </a:rPr>
              <a:t>Created a single contact point for service requests.</a:t>
            </a:r>
          </a:p>
          <a:p>
            <a:pPr lvl="1" eaLnBrk="1" hangingPunct="1"/>
            <a:r>
              <a:rPr lang="en-US" smtClean="0">
                <a:latin typeface="Arial" charset="0"/>
                <a:ea typeface="ＭＳ Ｐゴシック" pitchFamily="34" charset="-128"/>
                <a:cs typeface="Arial" charset="0"/>
              </a:rPr>
              <a:t>Designed a process workflow for each service.</a:t>
            </a:r>
          </a:p>
          <a:p>
            <a:pPr lvl="1" eaLnBrk="1" hangingPunct="1"/>
            <a:r>
              <a:rPr lang="en-US" smtClean="0">
                <a:latin typeface="Arial" charset="0"/>
                <a:ea typeface="ＭＳ Ｐゴシック" pitchFamily="34" charset="-128"/>
                <a:cs typeface="Arial" charset="0"/>
              </a:rPr>
              <a:t>Vetted processes to insure correct input and output.</a:t>
            </a:r>
          </a:p>
          <a:p>
            <a:pPr lvl="1" eaLnBrk="1" hangingPunct="1"/>
            <a:r>
              <a:rPr lang="en-US" smtClean="0">
                <a:latin typeface="Arial" charset="0"/>
                <a:ea typeface="ＭＳ Ｐゴシック" pitchFamily="34" charset="-128"/>
                <a:cs typeface="Arial" charset="0"/>
              </a:rPr>
              <a:t>Designated a “service manager.”</a:t>
            </a:r>
          </a:p>
          <a:p>
            <a:pPr lvl="1" eaLnBrk="1" hangingPunct="1"/>
            <a:r>
              <a:rPr lang="en-US" smtClean="0">
                <a:latin typeface="Arial" charset="0"/>
                <a:ea typeface="ＭＳ Ｐゴシック" pitchFamily="34" charset="-128"/>
                <a:cs typeface="Arial" charset="0"/>
              </a:rPr>
              <a:t>Bought a service desk and workflow automation tool.</a:t>
            </a:r>
          </a:p>
          <a:p>
            <a:pPr lvl="1" eaLnBrk="1" hangingPunct="1"/>
            <a:endParaRPr lang="en-US" smtClean="0">
              <a:latin typeface="Arial" charset="0"/>
              <a:ea typeface="ＭＳ Ｐゴシック" pitchFamily="34" charset="-128"/>
              <a:cs typeface="Arial" charset="0"/>
            </a:endParaRPr>
          </a:p>
          <a:p>
            <a:pPr lvl="1" eaLnBrk="1" hangingPunct="1"/>
            <a:endParaRPr lang="en-US" smtClean="0">
              <a:latin typeface="Arial" charset="0"/>
              <a:ea typeface="ＭＳ Ｐゴシック" pitchFamily="34" charset="-128"/>
              <a:cs typeface="Arial" charset="0"/>
            </a:endParaRPr>
          </a:p>
        </p:txBody>
      </p:sp>
      <p:pic>
        <p:nvPicPr>
          <p:cNvPr id="23556" name="Picture 4" descr="http://www.localwin.com/julie/system/files/lu10/11NextSteps_0.jpg"/>
          <p:cNvPicPr>
            <a:picLocks noChangeAspect="1" noChangeArrowheads="1"/>
          </p:cNvPicPr>
          <p:nvPr/>
        </p:nvPicPr>
        <p:blipFill>
          <a:blip r:embed="rId2"/>
          <a:srcRect l="23695" t="8891" r="38994" b="23441"/>
          <a:stretch>
            <a:fillRect/>
          </a:stretch>
        </p:blipFill>
        <p:spPr bwMode="auto">
          <a:xfrm>
            <a:off x="4714875" y="1296988"/>
            <a:ext cx="3690938" cy="4445000"/>
          </a:xfrm>
          <a:prstGeom prst="rect">
            <a:avLst/>
          </a:prstGeom>
          <a:noFill/>
          <a:ln w="9525">
            <a:noFill/>
            <a:miter lim="800000"/>
            <a:headEnd/>
            <a:tailEnd/>
          </a:ln>
        </p:spPr>
      </p:pic>
      <p:sp>
        <p:nvSpPr>
          <p:cNvPr id="23557" name="TextBox 7"/>
          <p:cNvSpPr txBox="1">
            <a:spLocks noChangeArrowheads="1"/>
          </p:cNvSpPr>
          <p:nvPr/>
        </p:nvSpPr>
        <p:spPr bwMode="auto">
          <a:xfrm>
            <a:off x="2894013" y="5995988"/>
            <a:ext cx="2046287" cy="460375"/>
          </a:xfrm>
          <a:prstGeom prst="rect">
            <a:avLst/>
          </a:prstGeom>
          <a:noFill/>
          <a:ln w="9525">
            <a:noFill/>
            <a:miter lim="800000"/>
            <a:headEnd/>
            <a:tailEnd/>
          </a:ln>
        </p:spPr>
        <p:txBody>
          <a:bodyPr>
            <a:spAutoFit/>
          </a:bodyPr>
          <a:lstStyle/>
          <a:p>
            <a:r>
              <a:rPr lang="en-US" sz="2400" b="1">
                <a:solidFill>
                  <a:srgbClr val="C00000"/>
                </a:solidFill>
              </a:rPr>
              <a:t>We are here!</a:t>
            </a:r>
          </a:p>
        </p:txBody>
      </p:sp>
      <p:cxnSp>
        <p:nvCxnSpPr>
          <p:cNvPr id="12" name="Elbow Connector 11"/>
          <p:cNvCxnSpPr>
            <a:stCxn id="23557" idx="1"/>
          </p:cNvCxnSpPr>
          <p:nvPr/>
        </p:nvCxnSpPr>
        <p:spPr>
          <a:xfrm rot="10800000">
            <a:off x="1216025" y="5175250"/>
            <a:ext cx="1677988" cy="1050925"/>
          </a:xfrm>
          <a:prstGeom prst="bentConnector3">
            <a:avLst>
              <a:gd name="adj1" fmla="val 153933"/>
            </a:avLst>
          </a:prstGeom>
          <a:ln w="508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p:cNvPicPr>
            <a:picLocks noChangeAspect="1"/>
          </p:cNvPicPr>
          <p:nvPr/>
        </p:nvPicPr>
        <p:blipFill>
          <a:blip r:embed="rId2"/>
          <a:srcRect/>
          <a:stretch>
            <a:fillRect/>
          </a:stretch>
        </p:blipFill>
        <p:spPr bwMode="auto">
          <a:xfrm>
            <a:off x="411163" y="471488"/>
            <a:ext cx="8388350" cy="5257800"/>
          </a:xfrm>
          <a:prstGeom prst="rect">
            <a:avLst/>
          </a:prstGeom>
          <a:noFill/>
          <a:ln w="9525">
            <a:noFill/>
            <a:miter lim="800000"/>
            <a:headEnd/>
            <a:tailEnd/>
          </a:ln>
        </p:spPr>
      </p:pic>
      <p:sp>
        <p:nvSpPr>
          <p:cNvPr id="6147" name="TextBox 3"/>
          <p:cNvSpPr txBox="1">
            <a:spLocks noChangeArrowheads="1"/>
          </p:cNvSpPr>
          <p:nvPr/>
        </p:nvSpPr>
        <p:spPr bwMode="auto">
          <a:xfrm>
            <a:off x="2374900" y="857250"/>
            <a:ext cx="4260850" cy="831850"/>
          </a:xfrm>
          <a:prstGeom prst="rect">
            <a:avLst/>
          </a:prstGeom>
          <a:noFill/>
          <a:ln w="9525">
            <a:noFill/>
            <a:miter lim="800000"/>
            <a:headEnd/>
            <a:tailEnd/>
          </a:ln>
        </p:spPr>
        <p:txBody>
          <a:bodyPr>
            <a:spAutoFit/>
          </a:bodyPr>
          <a:lstStyle/>
          <a:p>
            <a:r>
              <a:rPr lang="en-US" sz="4800">
                <a:solidFill>
                  <a:schemeClr val="bg1"/>
                </a:solidFill>
                <a:latin typeface="Adobe Caslon Pro Bold" pitchFamily="18" charset="0"/>
              </a:rPr>
              <a:t>Rice University</a:t>
            </a:r>
          </a:p>
        </p:txBody>
      </p:sp>
      <p:sp>
        <p:nvSpPr>
          <p:cNvPr id="6148" name="TextBox 5"/>
          <p:cNvSpPr txBox="1">
            <a:spLocks noChangeArrowheads="1"/>
          </p:cNvSpPr>
          <p:nvPr/>
        </p:nvSpPr>
        <p:spPr bwMode="auto">
          <a:xfrm>
            <a:off x="1706563" y="3487738"/>
            <a:ext cx="5684837" cy="1754187"/>
          </a:xfrm>
          <a:prstGeom prst="rect">
            <a:avLst/>
          </a:prstGeom>
          <a:noFill/>
          <a:ln w="9525">
            <a:noFill/>
            <a:miter lim="800000"/>
            <a:headEnd/>
            <a:tailEnd/>
          </a:ln>
        </p:spPr>
        <p:txBody>
          <a:bodyPr>
            <a:spAutoFit/>
          </a:bodyPr>
          <a:lstStyle/>
          <a:p>
            <a:pPr algn="ctr"/>
            <a:r>
              <a:rPr lang="en-US" sz="3600">
                <a:solidFill>
                  <a:schemeClr val="bg1"/>
                </a:solidFill>
                <a:latin typeface="Adobe Garamond Pro Bold" pitchFamily="18" charset="0"/>
              </a:rPr>
              <a:t>Private</a:t>
            </a:r>
          </a:p>
          <a:p>
            <a:pPr algn="ctr"/>
            <a:r>
              <a:rPr lang="en-US" sz="3600">
                <a:solidFill>
                  <a:schemeClr val="bg1"/>
                </a:solidFill>
                <a:latin typeface="Adobe Garamond Pro Bold" pitchFamily="18" charset="0"/>
              </a:rPr>
              <a:t>Research University</a:t>
            </a:r>
          </a:p>
          <a:p>
            <a:pPr algn="ctr"/>
            <a:r>
              <a:rPr lang="en-US" sz="3600">
                <a:solidFill>
                  <a:schemeClr val="bg1"/>
                </a:solidFill>
                <a:latin typeface="Adobe Garamond Pro Bold" pitchFamily="18" charset="0"/>
              </a:rPr>
              <a:t>Houston, TX</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Rice’s Service Catalog</a:t>
            </a:r>
          </a:p>
        </p:txBody>
      </p:sp>
      <p:sp>
        <p:nvSpPr>
          <p:cNvPr id="102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1029" name="Picture 3"/>
          <p:cNvPicPr>
            <a:picLocks noChangeAspect="1" noChangeArrowheads="1"/>
          </p:cNvPicPr>
          <p:nvPr/>
        </p:nvPicPr>
        <p:blipFill>
          <a:blip r:embed="rId3"/>
          <a:srcRect/>
          <a:stretch>
            <a:fillRect/>
          </a:stretch>
        </p:blipFill>
        <p:spPr bwMode="auto">
          <a:xfrm>
            <a:off x="3986213" y="1652588"/>
            <a:ext cx="5157787" cy="4229100"/>
          </a:xfrm>
          <a:prstGeom prst="rect">
            <a:avLst/>
          </a:prstGeom>
          <a:noFill/>
          <a:ln w="9525">
            <a:noFill/>
            <a:miter lim="800000"/>
            <a:headEnd/>
            <a:tailEnd/>
          </a:ln>
        </p:spPr>
      </p:pic>
      <p:graphicFrame>
        <p:nvGraphicFramePr>
          <p:cNvPr id="1026" name="Object 1"/>
          <p:cNvGraphicFramePr>
            <a:graphicFrameLocks noChangeAspect="1"/>
          </p:cNvGraphicFramePr>
          <p:nvPr/>
        </p:nvGraphicFramePr>
        <p:xfrm>
          <a:off x="325438" y="1216025"/>
          <a:ext cx="3784600" cy="2400300"/>
        </p:xfrm>
        <a:graphic>
          <a:graphicData uri="http://schemas.openxmlformats.org/presentationml/2006/ole">
            <p:oleObj spid="_x0000_s1026" name="Image" r:id="rId4" imgW="3668486" imgH="2754086" progId="Photoshop.Image.10">
              <p:embed/>
            </p:oleObj>
          </a:graphicData>
        </a:graphic>
      </p:graphicFrame>
      <p:sp>
        <p:nvSpPr>
          <p:cNvPr id="1030" name="TextBox 10"/>
          <p:cNvSpPr txBox="1">
            <a:spLocks noChangeArrowheads="1"/>
          </p:cNvSpPr>
          <p:nvPr/>
        </p:nvSpPr>
        <p:spPr bwMode="auto">
          <a:xfrm>
            <a:off x="146050" y="3513138"/>
            <a:ext cx="4746625" cy="2692400"/>
          </a:xfrm>
          <a:prstGeom prst="rect">
            <a:avLst/>
          </a:prstGeom>
          <a:noFill/>
          <a:ln w="9525">
            <a:noFill/>
            <a:miter lim="800000"/>
            <a:headEnd/>
            <a:tailEnd/>
          </a:ln>
        </p:spPr>
        <p:txBody>
          <a:bodyPr>
            <a:spAutoFit/>
          </a:bodyPr>
          <a:lstStyle/>
          <a:p>
            <a:pPr marL="511175" indent="-219075">
              <a:spcBef>
                <a:spcPts val="575"/>
              </a:spcBef>
            </a:pPr>
            <a:r>
              <a:rPr lang="en-US" sz="2400"/>
              <a:t>Each service:</a:t>
            </a:r>
          </a:p>
          <a:p>
            <a:pPr marL="511175" indent="-219075">
              <a:spcBef>
                <a:spcPts val="575"/>
              </a:spcBef>
              <a:buFont typeface="Arial" charset="0"/>
              <a:buChar char="•"/>
            </a:pPr>
            <a:r>
              <a:rPr lang="en-US" sz="2400"/>
              <a:t>Overview (required)</a:t>
            </a:r>
          </a:p>
          <a:p>
            <a:pPr marL="511175" indent="-219075">
              <a:spcBef>
                <a:spcPts val="575"/>
              </a:spcBef>
              <a:buFont typeface="Arial" charset="0"/>
              <a:buChar char="•"/>
            </a:pPr>
            <a:r>
              <a:rPr lang="en-US" sz="2400"/>
              <a:t>Audience (required)</a:t>
            </a:r>
          </a:p>
          <a:p>
            <a:pPr marL="511175" indent="-219075">
              <a:spcBef>
                <a:spcPts val="575"/>
              </a:spcBef>
              <a:buFont typeface="Arial" charset="0"/>
              <a:buChar char="•"/>
            </a:pPr>
            <a:r>
              <a:rPr lang="en-US" sz="2400"/>
              <a:t>Availability (required)</a:t>
            </a:r>
          </a:p>
          <a:p>
            <a:pPr marL="511175" indent="-219075">
              <a:spcBef>
                <a:spcPts val="575"/>
              </a:spcBef>
              <a:buFont typeface="Arial" charset="0"/>
              <a:buChar char="•"/>
            </a:pPr>
            <a:r>
              <a:rPr lang="en-US" sz="2400"/>
              <a:t>Specifications (optional)</a:t>
            </a:r>
          </a:p>
          <a:p>
            <a:pPr marL="511175" indent="-219075">
              <a:spcBef>
                <a:spcPts val="575"/>
              </a:spcBef>
              <a:buFont typeface="Arial" charset="0"/>
              <a:buChar char="•"/>
            </a:pPr>
            <a:r>
              <a:rPr lang="en-US" sz="2400"/>
              <a:t>Recommendations (optional)</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Rice’s Request for Service Workflows</a:t>
            </a:r>
          </a:p>
        </p:txBody>
      </p:sp>
      <p:sp>
        <p:nvSpPr>
          <p:cNvPr id="24579" name="Content Placeholder 2"/>
          <p:cNvSpPr>
            <a:spLocks noGrp="1"/>
          </p:cNvSpPr>
          <p:nvPr>
            <p:ph sz="half" idx="1"/>
          </p:nvPr>
        </p:nvSpPr>
        <p:spPr>
          <a:xfrm>
            <a:off x="146050" y="1476375"/>
            <a:ext cx="4359275" cy="4519613"/>
          </a:xfrm>
        </p:spPr>
        <p:txBody>
          <a:bodyPr/>
          <a:lstStyle/>
          <a:p>
            <a:pPr lvl="1" eaLnBrk="1" hangingPunct="1"/>
            <a:r>
              <a:rPr lang="en-US" smtClean="0">
                <a:latin typeface="Arial" charset="0"/>
                <a:ea typeface="ＭＳ Ｐゴシック" pitchFamily="34" charset="-128"/>
                <a:cs typeface="Arial" charset="0"/>
              </a:rPr>
              <a:t>Defines process and workflow.</a:t>
            </a:r>
          </a:p>
          <a:p>
            <a:pPr lvl="1" eaLnBrk="1" hangingPunct="1"/>
            <a:r>
              <a:rPr lang="en-US" smtClean="0">
                <a:latin typeface="Arial" charset="0"/>
                <a:ea typeface="ＭＳ Ｐゴシック" pitchFamily="34" charset="-128"/>
                <a:cs typeface="Arial" charset="0"/>
              </a:rPr>
              <a:t>Identifies who does what.</a:t>
            </a:r>
          </a:p>
          <a:p>
            <a:pPr lvl="1" eaLnBrk="1" hangingPunct="1"/>
            <a:r>
              <a:rPr lang="en-US" smtClean="0">
                <a:latin typeface="Arial" charset="0"/>
                <a:ea typeface="ＭＳ Ｐゴシック" pitchFamily="34" charset="-128"/>
                <a:cs typeface="Arial" charset="0"/>
              </a:rPr>
              <a:t>Defines required inputs.</a:t>
            </a:r>
          </a:p>
          <a:p>
            <a:pPr lvl="1" eaLnBrk="1" hangingPunct="1"/>
            <a:r>
              <a:rPr lang="en-US" smtClean="0">
                <a:latin typeface="Arial" charset="0"/>
                <a:ea typeface="ＭＳ Ｐゴシック" pitchFamily="34" charset="-128"/>
                <a:cs typeface="Arial" charset="0"/>
              </a:rPr>
              <a:t>Defines expected outputs.</a:t>
            </a:r>
          </a:p>
          <a:p>
            <a:pPr lvl="1" eaLnBrk="1" hangingPunct="1"/>
            <a:r>
              <a:rPr lang="en-US" smtClean="0">
                <a:latin typeface="Arial" charset="0"/>
                <a:ea typeface="ＭＳ Ｐゴシック" pitchFamily="34" charset="-128"/>
                <a:cs typeface="Arial" charset="0"/>
              </a:rPr>
              <a:t>Allows for metrics and measurements.</a:t>
            </a:r>
          </a:p>
          <a:p>
            <a:pPr lvl="1" eaLnBrk="1" hangingPunct="1"/>
            <a:r>
              <a:rPr lang="en-US" smtClean="0">
                <a:latin typeface="Arial" charset="0"/>
                <a:ea typeface="ＭＳ Ｐゴシック" pitchFamily="34" charset="-128"/>
                <a:cs typeface="Arial" charset="0"/>
              </a:rPr>
              <a:t>Promotes opportunities to remove variance as a continuous quality improvement activity.</a:t>
            </a:r>
          </a:p>
          <a:p>
            <a:pPr lvl="1" eaLnBrk="1" hangingPunct="1"/>
            <a:endParaRPr lang="en-US" smtClean="0">
              <a:latin typeface="Arial" charset="0"/>
              <a:ea typeface="ＭＳ Ｐゴシック" pitchFamily="34" charset="-128"/>
              <a:cs typeface="Arial" charset="0"/>
            </a:endParaRPr>
          </a:p>
          <a:p>
            <a:pPr lvl="1" eaLnBrk="1" hangingPunct="1"/>
            <a:endParaRPr lang="en-US" smtClean="0">
              <a:latin typeface="Arial" charset="0"/>
              <a:ea typeface="ＭＳ Ｐゴシック" pitchFamily="34" charset="-128"/>
              <a:cs typeface="Arial" charset="0"/>
            </a:endParaRPr>
          </a:p>
        </p:txBody>
      </p:sp>
      <p:pic>
        <p:nvPicPr>
          <p:cNvPr id="24580" name="Picture 1"/>
          <p:cNvPicPr>
            <a:picLocks noChangeAspect="1" noChangeArrowheads="1"/>
          </p:cNvPicPr>
          <p:nvPr/>
        </p:nvPicPr>
        <p:blipFill>
          <a:blip r:embed="rId2"/>
          <a:srcRect/>
          <a:stretch>
            <a:fillRect/>
          </a:stretch>
        </p:blipFill>
        <p:spPr bwMode="auto">
          <a:xfrm>
            <a:off x="4929188" y="1397000"/>
            <a:ext cx="3527425" cy="4598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Rice’s “next steps” – Problem Management</a:t>
            </a:r>
          </a:p>
        </p:txBody>
      </p:sp>
      <p:sp>
        <p:nvSpPr>
          <p:cNvPr id="25603" name="Content Placeholder 2"/>
          <p:cNvSpPr>
            <a:spLocks noGrp="1"/>
          </p:cNvSpPr>
          <p:nvPr>
            <p:ph sz="half" idx="1"/>
          </p:nvPr>
        </p:nvSpPr>
        <p:spPr>
          <a:xfrm>
            <a:off x="146050" y="1476375"/>
            <a:ext cx="4359275" cy="4519613"/>
          </a:xfrm>
        </p:spPr>
        <p:txBody>
          <a:bodyPr/>
          <a:lstStyle/>
          <a:p>
            <a:pPr lvl="1" eaLnBrk="1" hangingPunct="1"/>
            <a:r>
              <a:rPr lang="en-US" smtClean="0">
                <a:latin typeface="Arial" charset="0"/>
                <a:ea typeface="ＭＳ Ｐゴシック" pitchFamily="34" charset="-128"/>
                <a:cs typeface="Arial" charset="0"/>
              </a:rPr>
              <a:t>Cross-functional team met to plan problem management response.</a:t>
            </a:r>
          </a:p>
          <a:p>
            <a:pPr lvl="1" eaLnBrk="1" hangingPunct="1"/>
            <a:r>
              <a:rPr lang="en-US" smtClean="0">
                <a:latin typeface="Arial" charset="0"/>
                <a:ea typeface="ＭＳ Ｐゴシック" pitchFamily="34" charset="-128"/>
                <a:cs typeface="Arial" charset="0"/>
              </a:rPr>
              <a:t>Created process, defined who could raise a problem and how.</a:t>
            </a:r>
          </a:p>
          <a:p>
            <a:pPr lvl="1" eaLnBrk="1" hangingPunct="1"/>
            <a:r>
              <a:rPr lang="en-US" smtClean="0">
                <a:latin typeface="Arial" charset="0"/>
                <a:ea typeface="ＭＳ Ｐゴシック" pitchFamily="34" charset="-128"/>
                <a:cs typeface="Arial" charset="0"/>
              </a:rPr>
              <a:t>Trained problem reporters and responders.</a:t>
            </a:r>
          </a:p>
          <a:p>
            <a:pPr lvl="1" eaLnBrk="1" hangingPunct="1"/>
            <a:r>
              <a:rPr lang="en-US" smtClean="0">
                <a:latin typeface="Arial" charset="0"/>
                <a:ea typeface="ＭＳ Ｐゴシック" pitchFamily="34" charset="-128"/>
                <a:cs typeface="Arial" charset="0"/>
              </a:rPr>
              <a:t>Implemented problem queue.</a:t>
            </a:r>
          </a:p>
          <a:p>
            <a:pPr lvl="1" eaLnBrk="1" hangingPunct="1"/>
            <a:r>
              <a:rPr lang="en-US" smtClean="0">
                <a:latin typeface="Arial" charset="0"/>
                <a:ea typeface="ＭＳ Ｐゴシック" pitchFamily="34" charset="-128"/>
                <a:cs typeface="Arial" charset="0"/>
              </a:rPr>
              <a:t>Tested procedures and methodologies.</a:t>
            </a:r>
          </a:p>
          <a:p>
            <a:pPr lvl="1" eaLnBrk="1" hangingPunct="1"/>
            <a:endParaRPr lang="en-US" smtClean="0">
              <a:latin typeface="Arial" charset="0"/>
              <a:ea typeface="ＭＳ Ｐゴシック" pitchFamily="34" charset="-128"/>
              <a:cs typeface="Arial" charset="0"/>
            </a:endParaRPr>
          </a:p>
          <a:p>
            <a:pPr lvl="1" eaLnBrk="1" hangingPunct="1"/>
            <a:endParaRPr lang="en-US" smtClean="0">
              <a:latin typeface="Arial" charset="0"/>
              <a:ea typeface="ＭＳ Ｐゴシック" pitchFamily="34" charset="-128"/>
              <a:cs typeface="Arial" charset="0"/>
            </a:endParaRPr>
          </a:p>
        </p:txBody>
      </p:sp>
      <p:sp>
        <p:nvSpPr>
          <p:cNvPr id="25604" name="TextBox 7"/>
          <p:cNvSpPr txBox="1">
            <a:spLocks noChangeArrowheads="1"/>
          </p:cNvSpPr>
          <p:nvPr/>
        </p:nvSpPr>
        <p:spPr bwMode="auto">
          <a:xfrm>
            <a:off x="2894013" y="5995988"/>
            <a:ext cx="2046287" cy="460375"/>
          </a:xfrm>
          <a:prstGeom prst="rect">
            <a:avLst/>
          </a:prstGeom>
          <a:noFill/>
          <a:ln w="9525">
            <a:noFill/>
            <a:miter lim="800000"/>
            <a:headEnd/>
            <a:tailEnd/>
          </a:ln>
        </p:spPr>
        <p:txBody>
          <a:bodyPr>
            <a:spAutoFit/>
          </a:bodyPr>
          <a:lstStyle/>
          <a:p>
            <a:r>
              <a:rPr lang="en-US" sz="2400" b="1">
                <a:solidFill>
                  <a:srgbClr val="C00000"/>
                </a:solidFill>
              </a:rPr>
              <a:t>We are here!</a:t>
            </a:r>
          </a:p>
        </p:txBody>
      </p:sp>
      <p:cxnSp>
        <p:nvCxnSpPr>
          <p:cNvPr id="12" name="Elbow Connector 11"/>
          <p:cNvCxnSpPr>
            <a:stCxn id="25604" idx="1"/>
          </p:cNvCxnSpPr>
          <p:nvPr/>
        </p:nvCxnSpPr>
        <p:spPr>
          <a:xfrm rot="10800000">
            <a:off x="457200" y="5675313"/>
            <a:ext cx="2436813" cy="550862"/>
          </a:xfrm>
          <a:prstGeom prst="bentConnector3">
            <a:avLst>
              <a:gd name="adj1" fmla="val 111122"/>
            </a:avLst>
          </a:prstGeom>
          <a:ln w="50800">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25606" name="Picture 3"/>
          <p:cNvPicPr>
            <a:picLocks noChangeAspect="1" noChangeArrowheads="1"/>
          </p:cNvPicPr>
          <p:nvPr/>
        </p:nvPicPr>
        <p:blipFill>
          <a:blip r:embed="rId2"/>
          <a:srcRect/>
          <a:stretch>
            <a:fillRect/>
          </a:stretch>
        </p:blipFill>
        <p:spPr bwMode="auto">
          <a:xfrm>
            <a:off x="4389438" y="2209800"/>
            <a:ext cx="4638675" cy="2881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Rice’s “next steps” – Incident Management</a:t>
            </a:r>
          </a:p>
        </p:txBody>
      </p:sp>
      <p:sp>
        <p:nvSpPr>
          <p:cNvPr id="26627" name="Content Placeholder 2"/>
          <p:cNvSpPr>
            <a:spLocks noGrp="1"/>
          </p:cNvSpPr>
          <p:nvPr>
            <p:ph sz="half" idx="1"/>
          </p:nvPr>
        </p:nvSpPr>
        <p:spPr>
          <a:xfrm>
            <a:off x="146050" y="1476375"/>
            <a:ext cx="5043488" cy="4519613"/>
          </a:xfrm>
        </p:spPr>
        <p:txBody>
          <a:bodyPr/>
          <a:lstStyle/>
          <a:p>
            <a:pPr lvl="1" eaLnBrk="1" hangingPunct="1"/>
            <a:r>
              <a:rPr lang="en-US" smtClean="0">
                <a:latin typeface="Arial" charset="0"/>
                <a:ea typeface="ＭＳ Ｐゴシック" pitchFamily="34" charset="-128"/>
                <a:cs typeface="Arial" charset="0"/>
              </a:rPr>
              <a:t>Types of incidents compiled from past data.</a:t>
            </a:r>
          </a:p>
          <a:p>
            <a:pPr lvl="1" eaLnBrk="1" hangingPunct="1"/>
            <a:r>
              <a:rPr lang="en-US" smtClean="0">
                <a:latin typeface="Arial" charset="0"/>
                <a:ea typeface="ＭＳ Ｐゴシック" pitchFamily="34" charset="-128"/>
                <a:cs typeface="Arial" charset="0"/>
              </a:rPr>
              <a:t>Process created for each incident type.</a:t>
            </a:r>
          </a:p>
          <a:p>
            <a:pPr lvl="1" eaLnBrk="1" hangingPunct="1"/>
            <a:r>
              <a:rPr lang="en-US" smtClean="0">
                <a:latin typeface="Arial" charset="0"/>
                <a:ea typeface="ＭＳ Ｐゴシック" pitchFamily="34" charset="-128"/>
                <a:cs typeface="Arial" charset="0"/>
              </a:rPr>
              <a:t>Vetted processes with management teams.</a:t>
            </a:r>
          </a:p>
          <a:p>
            <a:pPr lvl="1" eaLnBrk="1" hangingPunct="1"/>
            <a:r>
              <a:rPr lang="en-US" smtClean="0">
                <a:latin typeface="Arial" charset="0"/>
                <a:ea typeface="ＭＳ Ｐゴシック" pitchFamily="34" charset="-128"/>
                <a:cs typeface="Arial" charset="0"/>
              </a:rPr>
              <a:t>Developed queues for each incident type.</a:t>
            </a:r>
          </a:p>
          <a:p>
            <a:pPr lvl="1" eaLnBrk="1" hangingPunct="1"/>
            <a:r>
              <a:rPr lang="en-US" smtClean="0">
                <a:latin typeface="Arial" charset="0"/>
                <a:ea typeface="ＭＳ Ｐゴシック" pitchFamily="34" charset="-128"/>
                <a:cs typeface="Arial" charset="0"/>
              </a:rPr>
              <a:t>Developed workflows for each incident type.</a:t>
            </a:r>
          </a:p>
          <a:p>
            <a:pPr lvl="1" eaLnBrk="1" hangingPunct="1"/>
            <a:r>
              <a:rPr lang="en-US" smtClean="0">
                <a:latin typeface="Arial" charset="0"/>
                <a:ea typeface="ＭＳ Ｐゴシック" pitchFamily="34" charset="-128"/>
                <a:cs typeface="Arial" charset="0"/>
              </a:rPr>
              <a:t>Deploy queues and workflows.</a:t>
            </a:r>
          </a:p>
          <a:p>
            <a:pPr lvl="1" eaLnBrk="1" hangingPunct="1"/>
            <a:endParaRPr lang="en-US" smtClean="0">
              <a:latin typeface="Arial" charset="0"/>
              <a:ea typeface="ＭＳ Ｐゴシック" pitchFamily="34" charset="-128"/>
              <a:cs typeface="Arial" charset="0"/>
            </a:endParaRPr>
          </a:p>
          <a:p>
            <a:pPr lvl="1" eaLnBrk="1" hangingPunct="1"/>
            <a:endParaRPr lang="en-US" smtClean="0">
              <a:latin typeface="Arial" charset="0"/>
              <a:ea typeface="ＭＳ Ｐゴシック" pitchFamily="34" charset="-128"/>
              <a:cs typeface="Arial" charset="0"/>
            </a:endParaRPr>
          </a:p>
        </p:txBody>
      </p:sp>
      <p:sp>
        <p:nvSpPr>
          <p:cNvPr id="26628" name="TextBox 7"/>
          <p:cNvSpPr txBox="1">
            <a:spLocks noChangeArrowheads="1"/>
          </p:cNvSpPr>
          <p:nvPr/>
        </p:nvSpPr>
        <p:spPr bwMode="auto">
          <a:xfrm>
            <a:off x="2894013" y="5995988"/>
            <a:ext cx="2046287" cy="460375"/>
          </a:xfrm>
          <a:prstGeom prst="rect">
            <a:avLst/>
          </a:prstGeom>
          <a:noFill/>
          <a:ln w="9525">
            <a:noFill/>
            <a:miter lim="800000"/>
            <a:headEnd/>
            <a:tailEnd/>
          </a:ln>
        </p:spPr>
        <p:txBody>
          <a:bodyPr>
            <a:spAutoFit/>
          </a:bodyPr>
          <a:lstStyle/>
          <a:p>
            <a:r>
              <a:rPr lang="en-US" sz="2400" b="1">
                <a:solidFill>
                  <a:srgbClr val="C00000"/>
                </a:solidFill>
              </a:rPr>
              <a:t>We are here!</a:t>
            </a:r>
          </a:p>
        </p:txBody>
      </p:sp>
      <p:cxnSp>
        <p:nvCxnSpPr>
          <p:cNvPr id="12" name="Elbow Connector 11"/>
          <p:cNvCxnSpPr/>
          <p:nvPr/>
        </p:nvCxnSpPr>
        <p:spPr>
          <a:xfrm rot="10800000">
            <a:off x="457200" y="3025775"/>
            <a:ext cx="2436813" cy="3200400"/>
          </a:xfrm>
          <a:prstGeom prst="bentConnector3">
            <a:avLst>
              <a:gd name="adj1" fmla="val 111509"/>
            </a:avLst>
          </a:prstGeom>
          <a:ln w="50800">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26630" name="Picture 2" descr="http://faculty.css.edu/dswenson/web/MED-CI/bombrun.gif"/>
          <p:cNvPicPr>
            <a:picLocks noChangeAspect="1" noChangeArrowheads="1"/>
          </p:cNvPicPr>
          <p:nvPr/>
        </p:nvPicPr>
        <p:blipFill>
          <a:blip r:embed="rId2"/>
          <a:srcRect/>
          <a:stretch>
            <a:fillRect/>
          </a:stretch>
        </p:blipFill>
        <p:spPr bwMode="auto">
          <a:xfrm>
            <a:off x="5189538" y="1830388"/>
            <a:ext cx="2990850" cy="3514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Rice’s “future steps”</a:t>
            </a:r>
          </a:p>
        </p:txBody>
      </p:sp>
      <p:sp>
        <p:nvSpPr>
          <p:cNvPr id="27651" name="Content Placeholder 2"/>
          <p:cNvSpPr>
            <a:spLocks noGrp="1"/>
          </p:cNvSpPr>
          <p:nvPr>
            <p:ph sz="half" idx="1"/>
          </p:nvPr>
        </p:nvSpPr>
        <p:spPr>
          <a:xfrm>
            <a:off x="146050" y="1735138"/>
            <a:ext cx="5057775" cy="3641725"/>
          </a:xfrm>
        </p:spPr>
        <p:txBody>
          <a:bodyPr/>
          <a:lstStyle/>
          <a:p>
            <a:pPr lvl="1" eaLnBrk="1" hangingPunct="1"/>
            <a:r>
              <a:rPr lang="en-US" smtClean="0">
                <a:latin typeface="Arial" charset="0"/>
                <a:ea typeface="ＭＳ Ｐゴシック" pitchFamily="34" charset="-128"/>
                <a:cs typeface="Arial" charset="0"/>
              </a:rPr>
              <a:t>Configuration management for more than infrastructure.</a:t>
            </a:r>
          </a:p>
          <a:p>
            <a:pPr lvl="1" eaLnBrk="1" hangingPunct="1"/>
            <a:r>
              <a:rPr lang="en-US" smtClean="0">
                <a:latin typeface="Arial" charset="0"/>
                <a:ea typeface="ＭＳ Ｐゴシック" pitchFamily="34" charset="-128"/>
                <a:cs typeface="Arial" charset="0"/>
              </a:rPr>
              <a:t>Tools for tracking and workflow</a:t>
            </a:r>
          </a:p>
          <a:p>
            <a:pPr lvl="1" eaLnBrk="1" hangingPunct="1"/>
            <a:r>
              <a:rPr lang="en-US" smtClean="0">
                <a:latin typeface="Arial" charset="0"/>
                <a:ea typeface="ＭＳ Ｐゴシック" pitchFamily="34" charset="-128"/>
                <a:cs typeface="Arial" charset="0"/>
              </a:rPr>
              <a:t>Service catalog management.</a:t>
            </a:r>
          </a:p>
          <a:p>
            <a:pPr lvl="1" eaLnBrk="1" hangingPunct="1"/>
            <a:r>
              <a:rPr lang="en-US" smtClean="0">
                <a:latin typeface="Arial" charset="0"/>
                <a:ea typeface="ＭＳ Ｐゴシック" pitchFamily="34" charset="-128"/>
                <a:cs typeface="Arial" charset="0"/>
              </a:rPr>
              <a:t>Service lifecycle.</a:t>
            </a:r>
          </a:p>
          <a:p>
            <a:pPr lvl="1" eaLnBrk="1" hangingPunct="1"/>
            <a:r>
              <a:rPr lang="en-US" smtClean="0">
                <a:latin typeface="Arial" charset="0"/>
                <a:ea typeface="ＭＳ Ｐゴシック" pitchFamily="34" charset="-128"/>
                <a:cs typeface="Arial" charset="0"/>
              </a:rPr>
              <a:t>Asset management.</a:t>
            </a:r>
          </a:p>
          <a:p>
            <a:pPr lvl="1" eaLnBrk="1" hangingPunct="1"/>
            <a:r>
              <a:rPr lang="en-US" smtClean="0">
                <a:latin typeface="Arial" charset="0"/>
                <a:ea typeface="ＭＳ Ｐゴシック" pitchFamily="34" charset="-128"/>
                <a:cs typeface="Arial" charset="0"/>
              </a:rPr>
              <a:t>Knowledge management (and sharing).</a:t>
            </a:r>
          </a:p>
          <a:p>
            <a:pPr lvl="1" eaLnBrk="1" hangingPunct="1"/>
            <a:r>
              <a:rPr lang="en-US" smtClean="0">
                <a:latin typeface="Arial" charset="0"/>
                <a:ea typeface="ＭＳ Ｐゴシック" pitchFamily="34" charset="-128"/>
                <a:cs typeface="Arial" charset="0"/>
              </a:rPr>
              <a:t>Continued improvement.</a:t>
            </a:r>
          </a:p>
          <a:p>
            <a:pPr lvl="1" eaLnBrk="1" hangingPunct="1"/>
            <a:endParaRPr lang="en-US" smtClean="0">
              <a:latin typeface="Arial" charset="0"/>
              <a:ea typeface="ＭＳ Ｐゴシック" pitchFamily="34" charset="-128"/>
              <a:cs typeface="Arial" charset="0"/>
            </a:endParaRPr>
          </a:p>
          <a:p>
            <a:pPr lvl="1" eaLnBrk="1" hangingPunct="1"/>
            <a:endParaRPr lang="en-US" smtClean="0">
              <a:latin typeface="Arial" charset="0"/>
              <a:ea typeface="ＭＳ Ｐゴシック" pitchFamily="34" charset="-128"/>
              <a:cs typeface="Arial" charset="0"/>
            </a:endParaRPr>
          </a:p>
        </p:txBody>
      </p:sp>
      <p:sp>
        <p:nvSpPr>
          <p:cNvPr id="27652" name="TextBox 7"/>
          <p:cNvSpPr txBox="1">
            <a:spLocks noChangeArrowheads="1"/>
          </p:cNvSpPr>
          <p:nvPr/>
        </p:nvSpPr>
        <p:spPr bwMode="auto">
          <a:xfrm>
            <a:off x="2894013" y="5995988"/>
            <a:ext cx="2046287" cy="460375"/>
          </a:xfrm>
          <a:prstGeom prst="rect">
            <a:avLst/>
          </a:prstGeom>
          <a:noFill/>
          <a:ln w="9525">
            <a:noFill/>
            <a:miter lim="800000"/>
            <a:headEnd/>
            <a:tailEnd/>
          </a:ln>
        </p:spPr>
        <p:txBody>
          <a:bodyPr>
            <a:spAutoFit/>
          </a:bodyPr>
          <a:lstStyle/>
          <a:p>
            <a:r>
              <a:rPr lang="en-US" sz="2400" b="1">
                <a:solidFill>
                  <a:srgbClr val="C00000"/>
                </a:solidFill>
              </a:rPr>
              <a:t>We are here!</a:t>
            </a:r>
          </a:p>
        </p:txBody>
      </p:sp>
      <p:pic>
        <p:nvPicPr>
          <p:cNvPr id="27653" name="Picture 4" descr="http://www.allstarzchildrensacademy.com/filebox/siteimage/Template1_Image_4toddler_program.gif"/>
          <p:cNvPicPr>
            <a:picLocks noChangeAspect="1" noChangeArrowheads="1"/>
          </p:cNvPicPr>
          <p:nvPr/>
        </p:nvPicPr>
        <p:blipFill>
          <a:blip r:embed="rId2"/>
          <a:srcRect/>
          <a:stretch>
            <a:fillRect/>
          </a:stretch>
        </p:blipFill>
        <p:spPr bwMode="auto">
          <a:xfrm>
            <a:off x="5392738" y="747713"/>
            <a:ext cx="2941637" cy="4943475"/>
          </a:xfrm>
          <a:prstGeom prst="rect">
            <a:avLst/>
          </a:prstGeom>
          <a:noFill/>
          <a:ln w="9525">
            <a:noFill/>
            <a:miter lim="800000"/>
            <a:headEnd/>
            <a:tailEnd/>
          </a:ln>
        </p:spPr>
      </p:pic>
      <p:cxnSp>
        <p:nvCxnSpPr>
          <p:cNvPr id="11" name="Elbow Connector 10"/>
          <p:cNvCxnSpPr/>
          <p:nvPr/>
        </p:nvCxnSpPr>
        <p:spPr>
          <a:xfrm rot="10800000">
            <a:off x="457200" y="2111375"/>
            <a:ext cx="2436813" cy="4114800"/>
          </a:xfrm>
          <a:prstGeom prst="bentConnector3">
            <a:avLst>
              <a:gd name="adj1" fmla="val 111509"/>
            </a:avLst>
          </a:prstGeom>
          <a:ln w="508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How We Did It</a:t>
            </a:r>
          </a:p>
        </p:txBody>
      </p:sp>
      <p:pic>
        <p:nvPicPr>
          <p:cNvPr id="28675" name="Picture 30" descr="Scan 1.tiff"/>
          <p:cNvPicPr>
            <a:picLocks noChangeAspect="1"/>
          </p:cNvPicPr>
          <p:nvPr/>
        </p:nvPicPr>
        <p:blipFill>
          <a:blip r:embed="rId2"/>
          <a:srcRect/>
          <a:stretch>
            <a:fillRect/>
          </a:stretch>
        </p:blipFill>
        <p:spPr bwMode="auto">
          <a:xfrm>
            <a:off x="6291263" y="381000"/>
            <a:ext cx="2354262" cy="3470275"/>
          </a:xfrm>
          <a:prstGeom prst="rect">
            <a:avLst/>
          </a:prstGeom>
          <a:noFill/>
          <a:ln w="9525">
            <a:noFill/>
            <a:miter lim="800000"/>
            <a:headEnd/>
            <a:tailEnd/>
          </a:ln>
        </p:spPr>
      </p:pic>
      <p:pic>
        <p:nvPicPr>
          <p:cNvPr id="28676" name="Picture 31" descr="Scan.tiff"/>
          <p:cNvPicPr>
            <a:picLocks noChangeAspect="1"/>
          </p:cNvPicPr>
          <p:nvPr/>
        </p:nvPicPr>
        <p:blipFill>
          <a:blip r:embed="rId3"/>
          <a:srcRect/>
          <a:stretch>
            <a:fillRect/>
          </a:stretch>
        </p:blipFill>
        <p:spPr bwMode="auto">
          <a:xfrm rot="-940701">
            <a:off x="3898900" y="450850"/>
            <a:ext cx="2484438" cy="3663950"/>
          </a:xfrm>
          <a:prstGeom prst="rect">
            <a:avLst/>
          </a:prstGeom>
          <a:noFill/>
          <a:ln w="9525">
            <a:noFill/>
            <a:miter lim="800000"/>
            <a:headEnd/>
            <a:tailEnd/>
          </a:ln>
        </p:spPr>
      </p:pic>
      <p:pic>
        <p:nvPicPr>
          <p:cNvPr id="28677" name="Picture 29" descr="Timeline.jpg"/>
          <p:cNvPicPr>
            <a:picLocks noChangeAspect="1"/>
          </p:cNvPicPr>
          <p:nvPr/>
        </p:nvPicPr>
        <p:blipFill>
          <a:blip r:embed="rId4"/>
          <a:srcRect/>
          <a:stretch>
            <a:fillRect/>
          </a:stretch>
        </p:blipFill>
        <p:spPr bwMode="auto">
          <a:xfrm>
            <a:off x="0" y="2825750"/>
            <a:ext cx="9144000" cy="3325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How has ITIL Changed Rice IT?</a:t>
            </a:r>
          </a:p>
        </p:txBody>
      </p:sp>
      <p:graphicFrame>
        <p:nvGraphicFramePr>
          <p:cNvPr id="47" name="Chart 46"/>
          <p:cNvGraphicFramePr/>
          <p:nvPr/>
        </p:nvGraphicFramePr>
        <p:xfrm>
          <a:off x="791852" y="1300899"/>
          <a:ext cx="7833674" cy="4270342"/>
        </p:xfrm>
        <a:graphic>
          <a:graphicData uri="http://schemas.openxmlformats.org/drawingml/2006/chart">
            <c:chart xmlns:c="http://schemas.openxmlformats.org/drawingml/2006/chart" xmlns:r="http://schemas.openxmlformats.org/officeDocument/2006/relationships" r:id="rId2"/>
          </a:graphicData>
        </a:graphic>
      </p:graphicFrame>
      <p:sp>
        <p:nvSpPr>
          <p:cNvPr id="29700" name="TextBox 49"/>
          <p:cNvSpPr txBox="1">
            <a:spLocks noChangeArrowheads="1"/>
          </p:cNvSpPr>
          <p:nvPr/>
        </p:nvSpPr>
        <p:spPr bwMode="auto">
          <a:xfrm>
            <a:off x="792163" y="5491163"/>
            <a:ext cx="7270750" cy="708025"/>
          </a:xfrm>
          <a:prstGeom prst="rect">
            <a:avLst/>
          </a:prstGeom>
          <a:noFill/>
          <a:ln w="9525">
            <a:noFill/>
            <a:miter lim="800000"/>
            <a:headEnd/>
            <a:tailEnd/>
          </a:ln>
        </p:spPr>
        <p:txBody>
          <a:bodyPr>
            <a:spAutoFit/>
          </a:bodyPr>
          <a:lstStyle/>
          <a:p>
            <a:pPr algn="ctr"/>
            <a:r>
              <a:rPr lang="en-US" sz="2400"/>
              <a:t>User Satisfaction with IT from Annual Survey</a:t>
            </a:r>
          </a:p>
          <a:p>
            <a:pPr algn="ctr"/>
            <a:r>
              <a:rPr lang="en-US" sz="1600"/>
              <a:t>Stratified by group, 5-pt likert scale, 5=very satisfied</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2"/>
          <a:srcRect/>
          <a:stretch>
            <a:fillRect/>
          </a:stretch>
        </p:blipFill>
        <p:spPr bwMode="auto">
          <a:xfrm>
            <a:off x="1473200" y="1033463"/>
            <a:ext cx="6875463" cy="5049837"/>
          </a:xfrm>
          <a:prstGeom prst="rect">
            <a:avLst/>
          </a:prstGeom>
          <a:noFill/>
          <a:ln w="9525">
            <a:noFill/>
            <a:miter lim="800000"/>
            <a:headEnd/>
            <a:tailEnd/>
          </a:ln>
        </p:spPr>
      </p:pic>
      <p:grpSp>
        <p:nvGrpSpPr>
          <p:cNvPr id="30723" name="Group 53"/>
          <p:cNvGrpSpPr>
            <a:grpSpLocks/>
          </p:cNvGrpSpPr>
          <p:nvPr/>
        </p:nvGrpSpPr>
        <p:grpSpPr bwMode="auto">
          <a:xfrm>
            <a:off x="1443038" y="2159000"/>
            <a:ext cx="5580062" cy="3251200"/>
            <a:chOff x="1122940" y="2158736"/>
            <a:chExt cx="5579518" cy="3252248"/>
          </a:xfrm>
        </p:grpSpPr>
        <p:sp>
          <p:nvSpPr>
            <p:cNvPr id="40" name="Rectangle 39"/>
            <p:cNvSpPr/>
            <p:nvPr/>
          </p:nvSpPr>
          <p:spPr>
            <a:xfrm>
              <a:off x="3376970" y="2158736"/>
              <a:ext cx="3325488" cy="2828249"/>
            </a:xfrm>
            <a:prstGeom prst="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Rectangle 40"/>
            <p:cNvSpPr/>
            <p:nvPr/>
          </p:nvSpPr>
          <p:spPr>
            <a:xfrm>
              <a:off x="4448428" y="4986985"/>
              <a:ext cx="2254030" cy="423999"/>
            </a:xfrm>
            <a:prstGeom prst="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Rectangle 41"/>
            <p:cNvSpPr/>
            <p:nvPr/>
          </p:nvSpPr>
          <p:spPr>
            <a:xfrm>
              <a:off x="2249955" y="2342945"/>
              <a:ext cx="1127015" cy="805122"/>
            </a:xfrm>
            <a:prstGeom prst="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Rectangle 42"/>
            <p:cNvSpPr/>
            <p:nvPr/>
          </p:nvSpPr>
          <p:spPr>
            <a:xfrm>
              <a:off x="1122940" y="3206824"/>
              <a:ext cx="979392" cy="601857"/>
            </a:xfrm>
            <a:prstGeom prst="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2" name="Rectangle 21"/>
          <p:cNvSpPr/>
          <p:nvPr/>
        </p:nvSpPr>
        <p:spPr>
          <a:xfrm>
            <a:off x="1457325" y="2630488"/>
            <a:ext cx="739775" cy="84137"/>
          </a:xfrm>
          <a:prstGeom prst="rect">
            <a:avLst/>
          </a:prstGeom>
          <a:solidFill>
            <a:srgbClr val="00B0F0">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Rectangle 22"/>
          <p:cNvSpPr/>
          <p:nvPr/>
        </p:nvSpPr>
        <p:spPr>
          <a:xfrm>
            <a:off x="1457325" y="3148013"/>
            <a:ext cx="739775" cy="85725"/>
          </a:xfrm>
          <a:prstGeom prst="rect">
            <a:avLst/>
          </a:prstGeom>
          <a:solidFill>
            <a:srgbClr val="00B0F0">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Rectangle 23"/>
          <p:cNvSpPr/>
          <p:nvPr/>
        </p:nvSpPr>
        <p:spPr>
          <a:xfrm>
            <a:off x="1457325" y="4722813"/>
            <a:ext cx="739775" cy="84137"/>
          </a:xfrm>
          <a:prstGeom prst="rect">
            <a:avLst/>
          </a:prstGeom>
          <a:solidFill>
            <a:srgbClr val="00B0F0">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Rectangle 24"/>
          <p:cNvSpPr/>
          <p:nvPr/>
        </p:nvSpPr>
        <p:spPr>
          <a:xfrm>
            <a:off x="2759075" y="3298825"/>
            <a:ext cx="739775" cy="85725"/>
          </a:xfrm>
          <a:prstGeom prst="rect">
            <a:avLst/>
          </a:prstGeom>
          <a:solidFill>
            <a:srgbClr val="00B0F0">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Rectangle 25"/>
          <p:cNvSpPr/>
          <p:nvPr/>
        </p:nvSpPr>
        <p:spPr>
          <a:xfrm>
            <a:off x="3833813" y="2895600"/>
            <a:ext cx="739775" cy="84138"/>
          </a:xfrm>
          <a:prstGeom prst="rect">
            <a:avLst/>
          </a:prstGeom>
          <a:solidFill>
            <a:srgbClr val="00B0F0">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Rectangle 26"/>
          <p:cNvSpPr/>
          <p:nvPr/>
        </p:nvSpPr>
        <p:spPr>
          <a:xfrm>
            <a:off x="3833813" y="3808413"/>
            <a:ext cx="739775" cy="84137"/>
          </a:xfrm>
          <a:prstGeom prst="rect">
            <a:avLst/>
          </a:prstGeom>
          <a:solidFill>
            <a:srgbClr val="00B0F0">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Rectangle 27"/>
          <p:cNvSpPr/>
          <p:nvPr/>
        </p:nvSpPr>
        <p:spPr>
          <a:xfrm>
            <a:off x="4946650" y="2470150"/>
            <a:ext cx="739775" cy="84138"/>
          </a:xfrm>
          <a:prstGeom prst="rect">
            <a:avLst/>
          </a:prstGeom>
          <a:solidFill>
            <a:srgbClr val="00B0F0">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Rectangle 28"/>
          <p:cNvSpPr/>
          <p:nvPr/>
        </p:nvSpPr>
        <p:spPr>
          <a:xfrm>
            <a:off x="4946650" y="2716213"/>
            <a:ext cx="739775" cy="263525"/>
          </a:xfrm>
          <a:prstGeom prst="rect">
            <a:avLst/>
          </a:prstGeom>
          <a:solidFill>
            <a:srgbClr val="00B0F0">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Rectangle 29"/>
          <p:cNvSpPr/>
          <p:nvPr/>
        </p:nvSpPr>
        <p:spPr>
          <a:xfrm>
            <a:off x="7256463" y="4514850"/>
            <a:ext cx="739775" cy="471488"/>
          </a:xfrm>
          <a:prstGeom prst="rect">
            <a:avLst/>
          </a:prstGeom>
          <a:solidFill>
            <a:srgbClr val="00B0F0">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Rectangle 30"/>
          <p:cNvSpPr/>
          <p:nvPr/>
        </p:nvSpPr>
        <p:spPr>
          <a:xfrm>
            <a:off x="6124575" y="2159000"/>
            <a:ext cx="739775" cy="3044825"/>
          </a:xfrm>
          <a:prstGeom prst="rect">
            <a:avLst/>
          </a:prstGeom>
          <a:solidFill>
            <a:srgbClr val="00B0F0">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Rectangle 31"/>
          <p:cNvSpPr/>
          <p:nvPr/>
        </p:nvSpPr>
        <p:spPr>
          <a:xfrm>
            <a:off x="3965575" y="2159000"/>
            <a:ext cx="739775" cy="84138"/>
          </a:xfrm>
          <a:prstGeom prst="rect">
            <a:avLst/>
          </a:prstGeom>
          <a:solidFill>
            <a:srgbClr val="00B0F0">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Rectangle 32"/>
          <p:cNvSpPr/>
          <p:nvPr/>
        </p:nvSpPr>
        <p:spPr>
          <a:xfrm>
            <a:off x="2292350" y="2159000"/>
            <a:ext cx="739775" cy="84138"/>
          </a:xfrm>
          <a:prstGeom prst="rect">
            <a:avLst/>
          </a:prstGeom>
          <a:solidFill>
            <a:srgbClr val="00B0F0">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Rectangle 33"/>
          <p:cNvSpPr/>
          <p:nvPr/>
        </p:nvSpPr>
        <p:spPr>
          <a:xfrm>
            <a:off x="3833813" y="3384550"/>
            <a:ext cx="739775" cy="225425"/>
          </a:xfrm>
          <a:prstGeom prst="rect">
            <a:avLst/>
          </a:prstGeom>
          <a:solidFill>
            <a:srgbClr val="00B0F0">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Rectangle 35"/>
          <p:cNvSpPr/>
          <p:nvPr/>
        </p:nvSpPr>
        <p:spPr>
          <a:xfrm>
            <a:off x="320675" y="2005013"/>
            <a:ext cx="938213" cy="398462"/>
          </a:xfrm>
          <a:prstGeom prst="rect">
            <a:avLst/>
          </a:prstGeom>
          <a:solidFill>
            <a:srgbClr val="00B0F0">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38" name="TextBox 36"/>
          <p:cNvSpPr txBox="1">
            <a:spLocks noChangeArrowheads="1"/>
          </p:cNvSpPr>
          <p:nvPr/>
        </p:nvSpPr>
        <p:spPr bwMode="auto">
          <a:xfrm>
            <a:off x="358775" y="2036763"/>
            <a:ext cx="911225" cy="338137"/>
          </a:xfrm>
          <a:prstGeom prst="rect">
            <a:avLst/>
          </a:prstGeom>
          <a:noFill/>
          <a:ln w="9525">
            <a:noFill/>
            <a:miter lim="800000"/>
            <a:headEnd/>
            <a:tailEnd/>
          </a:ln>
        </p:spPr>
        <p:txBody>
          <a:bodyPr>
            <a:spAutoFit/>
          </a:bodyPr>
          <a:lstStyle/>
          <a:p>
            <a:r>
              <a:rPr lang="en-US" sz="1600"/>
              <a:t>Change</a:t>
            </a:r>
          </a:p>
        </p:txBody>
      </p:sp>
      <p:sp>
        <p:nvSpPr>
          <p:cNvPr id="38" name="Rectangle 37"/>
          <p:cNvSpPr/>
          <p:nvPr/>
        </p:nvSpPr>
        <p:spPr>
          <a:xfrm>
            <a:off x="304800" y="2497138"/>
            <a:ext cx="954088" cy="423862"/>
          </a:xfrm>
          <a:prstGeom prst="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40" name="TextBox 38"/>
          <p:cNvSpPr txBox="1">
            <a:spLocks noChangeArrowheads="1"/>
          </p:cNvSpPr>
          <p:nvPr/>
        </p:nvSpPr>
        <p:spPr bwMode="auto">
          <a:xfrm>
            <a:off x="398463" y="2538413"/>
            <a:ext cx="908050" cy="338137"/>
          </a:xfrm>
          <a:prstGeom prst="rect">
            <a:avLst/>
          </a:prstGeom>
          <a:noFill/>
          <a:ln w="9525">
            <a:noFill/>
            <a:miter lim="800000"/>
            <a:headEnd/>
            <a:tailEnd/>
          </a:ln>
        </p:spPr>
        <p:txBody>
          <a:bodyPr>
            <a:spAutoFit/>
          </a:bodyPr>
          <a:lstStyle/>
          <a:p>
            <a:r>
              <a:rPr lang="en-US" sz="1600"/>
              <a:t>Event</a:t>
            </a:r>
          </a:p>
        </p:txBody>
      </p:sp>
      <p:sp>
        <p:nvSpPr>
          <p:cNvPr id="45" name="Rectangle 44"/>
          <p:cNvSpPr/>
          <p:nvPr/>
        </p:nvSpPr>
        <p:spPr>
          <a:xfrm>
            <a:off x="301625" y="2978150"/>
            <a:ext cx="968375" cy="423863"/>
          </a:xfrm>
          <a:prstGeom prst="rect">
            <a:avLst/>
          </a:prstGeom>
          <a:solidFill>
            <a:srgbClr val="FD9712">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42" name="TextBox 45"/>
          <p:cNvSpPr txBox="1">
            <a:spLocks noChangeArrowheads="1"/>
          </p:cNvSpPr>
          <p:nvPr/>
        </p:nvSpPr>
        <p:spPr bwMode="auto">
          <a:xfrm>
            <a:off x="349250" y="3019425"/>
            <a:ext cx="911225" cy="338138"/>
          </a:xfrm>
          <a:prstGeom prst="rect">
            <a:avLst/>
          </a:prstGeom>
          <a:noFill/>
          <a:ln w="9525">
            <a:noFill/>
            <a:miter lim="800000"/>
            <a:headEnd/>
            <a:tailEnd/>
          </a:ln>
        </p:spPr>
        <p:txBody>
          <a:bodyPr>
            <a:spAutoFit/>
          </a:bodyPr>
          <a:lstStyle/>
          <a:p>
            <a:r>
              <a:rPr lang="en-US" sz="1600"/>
              <a:t>Service</a:t>
            </a:r>
          </a:p>
        </p:txBody>
      </p:sp>
      <p:sp>
        <p:nvSpPr>
          <p:cNvPr id="51" name="Rectangle 50"/>
          <p:cNvSpPr/>
          <p:nvPr/>
        </p:nvSpPr>
        <p:spPr>
          <a:xfrm>
            <a:off x="298450" y="3468688"/>
            <a:ext cx="958850" cy="423862"/>
          </a:xfrm>
          <a:prstGeom prst="rect">
            <a:avLst/>
          </a:prstGeom>
          <a:solidFill>
            <a:srgbClr val="7BA62B">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44" name="TextBox 51"/>
          <p:cNvSpPr txBox="1">
            <a:spLocks noChangeArrowheads="1"/>
          </p:cNvSpPr>
          <p:nvPr/>
        </p:nvSpPr>
        <p:spPr bwMode="auto">
          <a:xfrm>
            <a:off x="298450" y="3529013"/>
            <a:ext cx="958850" cy="339725"/>
          </a:xfrm>
          <a:prstGeom prst="rect">
            <a:avLst/>
          </a:prstGeom>
          <a:noFill/>
          <a:ln w="9525">
            <a:noFill/>
            <a:miter lim="800000"/>
            <a:headEnd/>
            <a:tailEnd/>
          </a:ln>
        </p:spPr>
        <p:txBody>
          <a:bodyPr>
            <a:spAutoFit/>
          </a:bodyPr>
          <a:lstStyle/>
          <a:p>
            <a:r>
              <a:rPr lang="en-US" sz="1600"/>
              <a:t>Problem</a:t>
            </a:r>
          </a:p>
        </p:txBody>
      </p:sp>
      <p:sp>
        <p:nvSpPr>
          <p:cNvPr id="53" name="Rectangle 52"/>
          <p:cNvSpPr/>
          <p:nvPr/>
        </p:nvSpPr>
        <p:spPr>
          <a:xfrm>
            <a:off x="1443038" y="2130425"/>
            <a:ext cx="6889750" cy="423863"/>
          </a:xfrm>
          <a:prstGeom prst="rect">
            <a:avLst/>
          </a:prstGeom>
          <a:solidFill>
            <a:srgbClr val="7BA62B">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30746" name="Group 56"/>
          <p:cNvGrpSpPr>
            <a:grpSpLocks/>
          </p:cNvGrpSpPr>
          <p:nvPr/>
        </p:nvGrpSpPr>
        <p:grpSpPr bwMode="auto">
          <a:xfrm>
            <a:off x="1473200" y="2205038"/>
            <a:ext cx="6724650" cy="2905125"/>
            <a:chOff x="1152360" y="2204300"/>
            <a:chExt cx="6725305" cy="2906600"/>
          </a:xfrm>
        </p:grpSpPr>
        <p:sp>
          <p:nvSpPr>
            <p:cNvPr id="48" name="Rectangle 47"/>
            <p:cNvSpPr/>
            <p:nvPr/>
          </p:nvSpPr>
          <p:spPr>
            <a:xfrm>
              <a:off x="1152360" y="2204300"/>
              <a:ext cx="723971" cy="776681"/>
            </a:xfrm>
            <a:prstGeom prst="rect">
              <a:avLst/>
            </a:prstGeom>
            <a:solidFill>
              <a:srgbClr val="FD9712">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 name="Rectangle 48"/>
            <p:cNvSpPr/>
            <p:nvPr/>
          </p:nvSpPr>
          <p:spPr>
            <a:xfrm>
              <a:off x="6718677" y="2555315"/>
              <a:ext cx="1158988" cy="778270"/>
            </a:xfrm>
            <a:prstGeom prst="rect">
              <a:avLst/>
            </a:prstGeom>
            <a:solidFill>
              <a:srgbClr val="FD9712">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 name="Rectangle 55"/>
            <p:cNvSpPr/>
            <p:nvPr/>
          </p:nvSpPr>
          <p:spPr>
            <a:xfrm>
              <a:off x="2349452" y="3384411"/>
              <a:ext cx="723971" cy="1726489"/>
            </a:xfrm>
            <a:prstGeom prst="rect">
              <a:avLst/>
            </a:prstGeom>
            <a:solidFill>
              <a:srgbClr val="FD9712">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58" name="Rectangle 57"/>
          <p:cNvSpPr/>
          <p:nvPr/>
        </p:nvSpPr>
        <p:spPr>
          <a:xfrm>
            <a:off x="298450" y="4021138"/>
            <a:ext cx="958850" cy="423862"/>
          </a:xfrm>
          <a:prstGeom prst="rect">
            <a:avLst/>
          </a:prstGeom>
          <a:solidFill>
            <a:srgbClr val="A90021">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48" name="TextBox 58"/>
          <p:cNvSpPr txBox="1">
            <a:spLocks noChangeArrowheads="1"/>
          </p:cNvSpPr>
          <p:nvPr/>
        </p:nvSpPr>
        <p:spPr bwMode="auto">
          <a:xfrm>
            <a:off x="311150" y="4067175"/>
            <a:ext cx="958850" cy="339725"/>
          </a:xfrm>
          <a:prstGeom prst="rect">
            <a:avLst/>
          </a:prstGeom>
          <a:noFill/>
          <a:ln w="9525">
            <a:noFill/>
            <a:miter lim="800000"/>
            <a:headEnd/>
            <a:tailEnd/>
          </a:ln>
        </p:spPr>
        <p:txBody>
          <a:bodyPr>
            <a:spAutoFit/>
          </a:bodyPr>
          <a:lstStyle/>
          <a:p>
            <a:r>
              <a:rPr lang="en-US" sz="1600"/>
              <a:t>Incident</a:t>
            </a:r>
          </a:p>
        </p:txBody>
      </p:sp>
      <p:sp>
        <p:nvSpPr>
          <p:cNvPr id="60" name="Rectangle 59"/>
          <p:cNvSpPr/>
          <p:nvPr/>
        </p:nvSpPr>
        <p:spPr>
          <a:xfrm>
            <a:off x="1473200" y="2470150"/>
            <a:ext cx="819150" cy="3613150"/>
          </a:xfrm>
          <a:prstGeom prst="rect">
            <a:avLst/>
          </a:prstGeom>
          <a:solidFill>
            <a:srgbClr val="A90021">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50"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How has ITIL Changed Rice IT?</a:t>
            </a:r>
          </a:p>
        </p:txBody>
      </p:sp>
      <p:sp>
        <p:nvSpPr>
          <p:cNvPr id="61" name="Rectangle 60"/>
          <p:cNvSpPr/>
          <p:nvPr/>
        </p:nvSpPr>
        <p:spPr>
          <a:xfrm>
            <a:off x="2622550" y="2260600"/>
            <a:ext cx="819150" cy="887413"/>
          </a:xfrm>
          <a:prstGeom prst="rect">
            <a:avLst/>
          </a:prstGeom>
          <a:solidFill>
            <a:srgbClr val="A90021">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Rectangle 61"/>
          <p:cNvSpPr/>
          <p:nvPr/>
        </p:nvSpPr>
        <p:spPr>
          <a:xfrm>
            <a:off x="7175500" y="4514850"/>
            <a:ext cx="820738" cy="471488"/>
          </a:xfrm>
          <a:prstGeom prst="rect">
            <a:avLst/>
          </a:prstGeom>
          <a:solidFill>
            <a:srgbClr val="A90021">
              <a:alpha val="5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TextBox 62"/>
          <p:cNvSpPr txBox="1"/>
          <p:nvPr/>
        </p:nvSpPr>
        <p:spPr>
          <a:xfrm>
            <a:off x="1868488" y="3357563"/>
            <a:ext cx="4995862" cy="646112"/>
          </a:xfrm>
          <a:prstGeom prst="rect">
            <a:avLst/>
          </a:prstGeom>
          <a:noFill/>
        </p:spPr>
        <p:txBody>
          <a:bodyPr>
            <a:spAutoFit/>
          </a:bodyPr>
          <a:lstStyle/>
          <a:p>
            <a:pPr>
              <a:defRPr/>
            </a:pPr>
            <a:r>
              <a:rPr lang="en-US" sz="3600" dirty="0">
                <a:effectLst>
                  <a:outerShdw blurRad="38100" dist="38100" dir="2700000" algn="tl">
                    <a:srgbClr val="000000">
                      <a:alpha val="43137"/>
                    </a:srgbClr>
                  </a:outerShdw>
                </a:effectLst>
                <a:ea typeface="ＭＳ Ｐゴシック" charset="-128"/>
              </a:rPr>
              <a:t>Cross-functional Teams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How has ITIL Changed Rice IT?</a:t>
            </a:r>
          </a:p>
        </p:txBody>
      </p:sp>
      <p:pic>
        <p:nvPicPr>
          <p:cNvPr id="31747" name="Picture 6" descr="ThanksforAsking.JPG"/>
          <p:cNvPicPr>
            <a:picLocks noChangeAspect="1"/>
          </p:cNvPicPr>
          <p:nvPr/>
        </p:nvPicPr>
        <p:blipFill>
          <a:blip r:embed="rId2"/>
          <a:srcRect/>
          <a:stretch>
            <a:fillRect/>
          </a:stretch>
        </p:blipFill>
        <p:spPr bwMode="auto">
          <a:xfrm>
            <a:off x="2457450" y="2901950"/>
            <a:ext cx="6542088" cy="3155950"/>
          </a:xfrm>
          <a:prstGeom prst="rect">
            <a:avLst/>
          </a:prstGeom>
          <a:noFill/>
          <a:ln w="9525">
            <a:noFill/>
            <a:miter lim="800000"/>
            <a:headEnd/>
            <a:tailEnd/>
          </a:ln>
        </p:spPr>
      </p:pic>
      <p:sp>
        <p:nvSpPr>
          <p:cNvPr id="31748" name="Content Placeholder 2"/>
          <p:cNvSpPr>
            <a:spLocks noGrp="1"/>
          </p:cNvSpPr>
          <p:nvPr>
            <p:ph sz="half" idx="1"/>
          </p:nvPr>
        </p:nvSpPr>
        <p:spPr>
          <a:xfrm>
            <a:off x="207963" y="1193800"/>
            <a:ext cx="7964487" cy="3643313"/>
          </a:xfrm>
        </p:spPr>
        <p:txBody>
          <a:bodyPr/>
          <a:lstStyle/>
          <a:p>
            <a:pPr lvl="1" eaLnBrk="1" hangingPunct="1"/>
            <a:r>
              <a:rPr lang="en-US" smtClean="0">
                <a:latin typeface="Arial" charset="0"/>
                <a:ea typeface="ＭＳ Ｐゴシック" pitchFamily="34" charset="-128"/>
                <a:cs typeface="Arial" charset="0"/>
              </a:rPr>
              <a:t>Service discontinuance and forced migration</a:t>
            </a:r>
          </a:p>
          <a:p>
            <a:pPr lvl="1" eaLnBrk="1" hangingPunct="1"/>
            <a:r>
              <a:rPr lang="en-US" smtClean="0">
                <a:latin typeface="Arial" charset="0"/>
                <a:ea typeface="ＭＳ Ｐゴシック" pitchFamily="34" charset="-128"/>
                <a:cs typeface="Arial" charset="0"/>
              </a:rPr>
              <a:t>1,055 faculty users</a:t>
            </a:r>
          </a:p>
          <a:p>
            <a:pPr lvl="1" eaLnBrk="1" hangingPunct="1"/>
            <a:r>
              <a:rPr lang="en-US" smtClean="0">
                <a:latin typeface="Arial" charset="0"/>
                <a:ea typeface="ＭＳ Ｐゴシック" pitchFamily="34" charset="-128"/>
                <a:cs typeface="Arial" charset="0"/>
              </a:rPr>
              <a:t>6 choices offered by letter with email reminders</a:t>
            </a:r>
          </a:p>
          <a:p>
            <a:pPr lvl="1" eaLnBrk="1" hangingPunct="1"/>
            <a:r>
              <a:rPr lang="en-US" smtClean="0">
                <a:latin typeface="Arial" charset="0"/>
                <a:ea typeface="ＭＳ Ｐゴシック" pitchFamily="34" charset="-128"/>
                <a:cs typeface="Arial" charset="0"/>
              </a:rPr>
              <a:t>99.34% response rate</a:t>
            </a:r>
          </a:p>
          <a:p>
            <a:pPr lvl="1" eaLnBrk="1" hangingPunct="1"/>
            <a:r>
              <a:rPr lang="en-US" smtClean="0">
                <a:latin typeface="Arial" charset="0"/>
                <a:ea typeface="ＭＳ Ｐゴシック" pitchFamily="34" charset="-128"/>
                <a:cs typeface="Arial" charset="0"/>
              </a:rPr>
              <a:t>17% wrote back:</a:t>
            </a:r>
          </a:p>
          <a:p>
            <a:pPr lvl="1" eaLnBrk="1" hangingPunct="1"/>
            <a:endParaRPr lang="en-US" smtClean="0">
              <a:latin typeface="Arial" charset="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How We Did It …</a:t>
            </a:r>
          </a:p>
        </p:txBody>
      </p:sp>
      <p:sp>
        <p:nvSpPr>
          <p:cNvPr id="24581" name="TextBox 7"/>
          <p:cNvSpPr txBox="1">
            <a:spLocks noChangeArrowheads="1"/>
          </p:cNvSpPr>
          <p:nvPr/>
        </p:nvSpPr>
        <p:spPr bwMode="auto">
          <a:xfrm>
            <a:off x="3471863" y="2676525"/>
            <a:ext cx="2046287" cy="1570038"/>
          </a:xfrm>
          <a:prstGeom prst="rect">
            <a:avLst/>
          </a:prstGeom>
          <a:noFill/>
          <a:ln w="9525">
            <a:noFill/>
            <a:miter lim="800000"/>
            <a:headEnd/>
            <a:tailEnd/>
          </a:ln>
        </p:spPr>
        <p:txBody>
          <a:bodyPr>
            <a:spAutoFit/>
          </a:bodyPr>
          <a:lstStyle/>
          <a:p>
            <a:pPr>
              <a:defRPr/>
            </a:pPr>
            <a:r>
              <a:rPr lang="en-US" sz="9600" b="1" dirty="0">
                <a:solidFill>
                  <a:srgbClr val="C00000"/>
                </a:solidFill>
                <a:effectLst>
                  <a:outerShdw blurRad="38100" dist="38100" dir="2700000" algn="tl">
                    <a:srgbClr val="000000">
                      <a:alpha val="43137"/>
                    </a:srgbClr>
                  </a:outerShdw>
                </a:effectLst>
                <a:ea typeface="ＭＳ Ｐゴシック" charset="-128"/>
              </a:rPr>
              <a:t>No</a:t>
            </a:r>
          </a:p>
        </p:txBody>
      </p:sp>
      <p:pic>
        <p:nvPicPr>
          <p:cNvPr id="32772" name="Picture 2" descr="http://t2.gstatic.com/images?q=tbn:ANd9GcQwX7Qxg85SKqYFJSdOC9nHz4RygIqCZrCMLSnV1ufGlhv3ZZA&amp;t=1&amp;usg=__miXMbKbJZkbZ1dBuH9eSIzBbDF4="/>
          <p:cNvPicPr>
            <a:picLocks noChangeAspect="1" noChangeArrowheads="1"/>
          </p:cNvPicPr>
          <p:nvPr/>
        </p:nvPicPr>
        <p:blipFill>
          <a:blip r:embed="rId2"/>
          <a:srcRect/>
          <a:stretch>
            <a:fillRect/>
          </a:stretch>
        </p:blipFill>
        <p:spPr bwMode="auto">
          <a:xfrm>
            <a:off x="569913" y="1277938"/>
            <a:ext cx="2457450" cy="1866900"/>
          </a:xfrm>
          <a:prstGeom prst="rect">
            <a:avLst/>
          </a:prstGeom>
          <a:noFill/>
          <a:ln w="9525">
            <a:noFill/>
            <a:miter lim="800000"/>
            <a:headEnd/>
            <a:tailEnd/>
          </a:ln>
        </p:spPr>
      </p:pic>
      <p:sp>
        <p:nvSpPr>
          <p:cNvPr id="32773" name="TextBox 8"/>
          <p:cNvSpPr txBox="1">
            <a:spLocks noChangeArrowheads="1"/>
          </p:cNvSpPr>
          <p:nvPr/>
        </p:nvSpPr>
        <p:spPr bwMode="auto">
          <a:xfrm>
            <a:off x="909638" y="3144838"/>
            <a:ext cx="1909762" cy="461962"/>
          </a:xfrm>
          <a:prstGeom prst="rect">
            <a:avLst/>
          </a:prstGeom>
          <a:noFill/>
          <a:ln w="9525">
            <a:noFill/>
            <a:miter lim="800000"/>
            <a:headEnd/>
            <a:tailEnd/>
          </a:ln>
        </p:spPr>
        <p:txBody>
          <a:bodyPr>
            <a:spAutoFit/>
          </a:bodyPr>
          <a:lstStyle/>
          <a:p>
            <a:r>
              <a:rPr lang="en-US" sz="2400"/>
              <a:t>Consultants</a:t>
            </a:r>
          </a:p>
        </p:txBody>
      </p:sp>
      <p:pic>
        <p:nvPicPr>
          <p:cNvPr id="32774" name="Picture 4" descr="http://www.arc-salem.org/images/contentEditor/Make%20a%20Plan-72.JPG"/>
          <p:cNvPicPr>
            <a:picLocks noChangeAspect="1" noChangeArrowheads="1"/>
          </p:cNvPicPr>
          <p:nvPr/>
        </p:nvPicPr>
        <p:blipFill>
          <a:blip r:embed="rId3"/>
          <a:srcRect/>
          <a:stretch>
            <a:fillRect/>
          </a:stretch>
        </p:blipFill>
        <p:spPr bwMode="auto">
          <a:xfrm>
            <a:off x="6611938" y="2965450"/>
            <a:ext cx="1949450" cy="2928938"/>
          </a:xfrm>
          <a:prstGeom prst="rect">
            <a:avLst/>
          </a:prstGeom>
          <a:noFill/>
          <a:ln w="9525">
            <a:noFill/>
            <a:miter lim="800000"/>
            <a:headEnd/>
            <a:tailEnd/>
          </a:ln>
        </p:spPr>
      </p:pic>
      <p:sp>
        <p:nvSpPr>
          <p:cNvPr id="32775" name="TextBox 10"/>
          <p:cNvSpPr txBox="1">
            <a:spLocks noChangeArrowheads="1"/>
          </p:cNvSpPr>
          <p:nvPr/>
        </p:nvSpPr>
        <p:spPr bwMode="auto">
          <a:xfrm>
            <a:off x="7727950" y="3144838"/>
            <a:ext cx="833438" cy="461962"/>
          </a:xfrm>
          <a:prstGeom prst="rect">
            <a:avLst/>
          </a:prstGeom>
          <a:noFill/>
          <a:ln w="9525">
            <a:noFill/>
            <a:miter lim="800000"/>
            <a:headEnd/>
            <a:tailEnd/>
          </a:ln>
        </p:spPr>
        <p:txBody>
          <a:bodyPr>
            <a:spAutoFit/>
          </a:bodyPr>
          <a:lstStyle/>
          <a:p>
            <a:r>
              <a:rPr lang="en-US" sz="2400"/>
              <a:t>Plan</a:t>
            </a:r>
          </a:p>
        </p:txBody>
      </p:sp>
      <p:pic>
        <p:nvPicPr>
          <p:cNvPr id="32776" name="Picture 6" descr="http://t0.gstatic.com/images?q=tbn:ANd9GcQ-5fHcISTrEzp3jqfx1pu8RN155rEQHpiX64URalsAFGJuvzM&amp;t=1&amp;usg=__pIk244cOkN8P3hXEXhFxp3y2a-g="/>
          <p:cNvPicPr>
            <a:picLocks noChangeAspect="1" noChangeArrowheads="1"/>
          </p:cNvPicPr>
          <p:nvPr/>
        </p:nvPicPr>
        <p:blipFill>
          <a:blip r:embed="rId4"/>
          <a:srcRect l="7626" t="18365" r="20621" b="9897"/>
          <a:stretch>
            <a:fillRect/>
          </a:stretch>
        </p:blipFill>
        <p:spPr bwMode="auto">
          <a:xfrm>
            <a:off x="5684838" y="839788"/>
            <a:ext cx="2335212" cy="1751012"/>
          </a:xfrm>
          <a:prstGeom prst="rect">
            <a:avLst/>
          </a:prstGeom>
          <a:noFill/>
          <a:ln w="9525">
            <a:noFill/>
            <a:miter lim="800000"/>
            <a:headEnd/>
            <a:tailEnd/>
          </a:ln>
        </p:spPr>
      </p:pic>
      <p:sp>
        <p:nvSpPr>
          <p:cNvPr id="32777" name="TextBox 12"/>
          <p:cNvSpPr txBox="1">
            <a:spLocks noChangeArrowheads="1"/>
          </p:cNvSpPr>
          <p:nvPr/>
        </p:nvSpPr>
        <p:spPr bwMode="auto">
          <a:xfrm>
            <a:off x="7329488" y="733425"/>
            <a:ext cx="1625600" cy="831850"/>
          </a:xfrm>
          <a:prstGeom prst="rect">
            <a:avLst/>
          </a:prstGeom>
          <a:noFill/>
          <a:ln w="9525">
            <a:noFill/>
            <a:miter lim="800000"/>
            <a:headEnd/>
            <a:tailEnd/>
          </a:ln>
        </p:spPr>
        <p:txBody>
          <a:bodyPr>
            <a:spAutoFit/>
          </a:bodyPr>
          <a:lstStyle/>
          <a:p>
            <a:r>
              <a:rPr lang="en-US" sz="2400"/>
              <a:t>Top-down</a:t>
            </a:r>
          </a:p>
          <a:p>
            <a:r>
              <a:rPr lang="en-US" sz="2400"/>
              <a:t>Approach</a:t>
            </a:r>
          </a:p>
        </p:txBody>
      </p:sp>
      <p:pic>
        <p:nvPicPr>
          <p:cNvPr id="32778" name="Picture 8" descr="http://t1.gstatic.com/images?q=tbn:ANd9GcTyiVoN_UMkvSXpZYV_WV3tkEkPpnpGuwF_cBOBKoCXu4nQUII&amp;t=1&amp;usg=__x-yPkMpnCq-8ih4Z5ya6aGecKqA="/>
          <p:cNvPicPr>
            <a:picLocks noChangeAspect="1" noChangeArrowheads="1"/>
          </p:cNvPicPr>
          <p:nvPr/>
        </p:nvPicPr>
        <p:blipFill>
          <a:blip r:embed="rId5"/>
          <a:srcRect/>
          <a:stretch>
            <a:fillRect/>
          </a:stretch>
        </p:blipFill>
        <p:spPr bwMode="auto">
          <a:xfrm>
            <a:off x="3471863" y="4246563"/>
            <a:ext cx="2333625" cy="1952625"/>
          </a:xfrm>
          <a:prstGeom prst="rect">
            <a:avLst/>
          </a:prstGeom>
          <a:noFill/>
          <a:ln w="9525">
            <a:noFill/>
            <a:miter lim="800000"/>
            <a:headEnd/>
            <a:tailEnd/>
          </a:ln>
        </p:spPr>
      </p:pic>
      <p:sp>
        <p:nvSpPr>
          <p:cNvPr id="32779" name="TextBox 14"/>
          <p:cNvSpPr txBox="1">
            <a:spLocks noChangeArrowheads="1"/>
          </p:cNvSpPr>
          <p:nvPr/>
        </p:nvSpPr>
        <p:spPr bwMode="auto">
          <a:xfrm>
            <a:off x="4244975" y="4016375"/>
            <a:ext cx="1909763" cy="461963"/>
          </a:xfrm>
          <a:prstGeom prst="rect">
            <a:avLst/>
          </a:prstGeom>
          <a:noFill/>
          <a:ln w="9525">
            <a:noFill/>
            <a:miter lim="800000"/>
            <a:headEnd/>
            <a:tailEnd/>
          </a:ln>
        </p:spPr>
        <p:txBody>
          <a:bodyPr>
            <a:spAutoFit/>
          </a:bodyPr>
          <a:lstStyle/>
          <a:p>
            <a:r>
              <a:rPr lang="en-US" sz="2400"/>
              <a:t>Committee</a:t>
            </a:r>
          </a:p>
        </p:txBody>
      </p:sp>
      <p:sp>
        <p:nvSpPr>
          <p:cNvPr id="32780" name="AutoShape 10" descr="data:image/jpg;base64,/9j/4AAQSkZJRgABAQAAAQABAAD/2wCEAAkGBhMRERETEBQUExUUFBQRGRMVFBYaExUTFBQVFBQWFxIXHCYfFxkkGhYUHy8gIykpLCwsFR4xNTAqNSYrLCkBCQoKDgwOFw8PGiocHBwpKSkpKiwqNTUpLCwsLCksLCksMCwtNTM1KSwpKSkpLCwvNSw1KSwpLCkpKTUpNiksKf/AABEIAKAAoAMBIgACEQEDEQH/xAAbAAEAAgMBAQAAAAAAAAAAAAAABAUCAwYBB//EAEIQAAIBAgIHBAYHBQgDAAAAAAECAAMRBCEFBhIxQVFhInGBkRMykqGx0RRCUnKCosEzQ1Ni8CREY5OjssLhBxYj/8QAFgEBAQEAAAAAAAAAAAAAAAAAAAEC/8QAIxEBAQEAAQMCBwAAAAAAAAAAAAER8CExURLhAkGBobHR8f/aAAwDAQACEQMRAD8A+4xEQEREBERAREQEREBERAREQEREBERAREQEREBERAREQEREBERAREQEREBERARMKtYKLsbCQ30wg332ftcutuUmifE8BnsoREQERMTUA3kecDKJrOIXnNFXHW3A+MCXEgtiGte/umJrsfrW8pNFhNbVwOMjBSd5vPKyEKbb7G0mja2M5DzmBxbcAJX4UlRtMbJbImwG65JzNt3HnFbTdJeJPcLDzawmdqyWp/p35jynv0hunlKGprUm5Fv4knyQH4yNV1iqncmz3qF99Rv0lz4jOfx0K49r2NvKZNiX5geE5inp1wwLrtDoVJ81+UkV9Z8uwhJ7mPuAHvImZ6lvwrSu182N7DeeHynP6Q1hROyg2ycuJB7lGbDrkOsj1WxGJPEDwsP+A8doyZgtXUTN+2x3jMg/eJzbxsOk10+a5J35z6LnVLSvpaRVsmp5cM0PqnInu8JfTl8Rjlw5FUkDYUgrcAshtkB0OYnS0qgZQRuIB8CLzUusNOkaxSk7LkQL++QKdZmGbE+Ml6Za2HrHlTZvIX3+E4ynrO7DsC/3KbN+ZiPhNSW9jp5dVaZqJyTaZrnhUHf6NPiJgdJ1j9b/AFx8EAj03lJN7fiuzOW/KQMXpSkt+0GPJe0fEjIeJnPJhK1ThfqEdvzVMpJTVmo37Qm387XH+UmXvkyeWs5ejc2tIOShfzMfEqLfGE1pHEL5uPiss8FoGmq2O034io8FSwmbaHp8mH43+clzx9/Y6cnugf8Ati8Avtt+iQmsjs6DZspZQTskCxNj23I58BLRNDUv5vbb9Jvp4Cmuaot+drn2jnJs8Gzk/dVa4UdtTcbV1LCygb9xvdiOgyv4zChqkgzcgnotz7T3Ml1cNeqxCjqxvyOQ65nM5Cw4mTPpQFueV7Z58c++OrM6NFPQlIcCe9jbyFhN9PBU19VFHcov5zE4knzmpqre6TGvVW6ugIsQD0OfukVNH0/4a+IuPI5SJrBSJwtaxI7F7jI2BBNiOl5tp6n4cqLGtmB++qcR3yejUlsatKaZo0MqjgHhTXNz0CLnKbEaaZ7ALUohhcXSzkcwTunVYDV/DYcE06arxLEXbvLGczpbSSlnrVDZQLAcdkeqO88uZmskRR6RwanZBuWqOigE3qPdhffna0+p0aYVVA3AAeQnMap6B/vWIUelqZqp/dU/qqOvOdVNCPj6e1SqLzRx5qROfw+h6WytwzZD1nYjdyvadHiqZZGCmxIIB6yoTaAsbC2VuVuELtnZ7S0ZSX1aaD8K/GS6aAbrDuHylXjsbVphSlI1bnZyZVsTuJLcOEwU49/Vo0afV6jMfJQIZ23uupjUcAEkgAcSbAeJylWNC4x/2mKVByo0gD7TXM2JqXQJBrGpXP8AiuWHsboGeA01Rqsy0nFQqATs5gDd624+EkVcSc+wd19/ykr6CqJamqrbMBQB4ZSOTce+RXi4luAHTfPHqseO+eMPnMSLX6G/nJgLna+eVs+kNx856B7jM3TPwMYMO7neY+lsbd4m0J8PhPWQHzv5wIWkmLUao503H5GlloaptYegedND+UTX9HBBB43B7jkZhq039mpqd9O9I96Er+glgr9btMejC0l3urOT/IvAdSZW6u6svXNPEYqwUWenRBuMxkzniZv17ADYd+Qqg9wCmXmrV/omHvv9GvwgWYiIlCQsdTt2rZcenWTZ4RAqWqXFuB4dJI0fivqMcxuJ+sPnM2oBDu7J3dDy7oZARa0MpkSLhsRnsMc+B+0PmOMlQ0SEUsSP6tJs0YgWz8PlAibHygJ8LTabQP675BgKfvHvE2Ebprq1LHp8DM7GSjwCeE/KLGNgyDFnkHU2oXo1KnCpWquv3S1gfITRrQ7Ch6Onk9d1w4PLb9Y+yGl9gMGtKmlNMgihR4Swcl/5Ca7UU5rUHi7U0+c7DC0tlEUfVUDyFpy+PoDF46kBmlLMkbrKbnP71h+EzrZoIiICIiB4y3FjIFYFN+7gf0PWWExqUwwIOYPCBViqLZ87g8Qecl4XG7WTZH3H/uV2MwrUswCycxmV7xxHWQamOFsjeazWNsdVMaiXBB4yl0Pp7bYU338G59D1l5MtxAVOB3jKFWb6y2N+fxnhWERqzfIyUi5CRqiZ+6TVtbygjArMH/SbmcSLizlvAhVPp2r/APTC8vpCkngFVGJJ6Sr1m1qeqy4bCXvUOztDJiONvsr1mrWfTIyAuQOwij1nc77DwEtNTdWGo3r4gD0zjIcKa/ZHWEXehdFDD0lXe1htNzPTkBwEsIiFIiICIiAiIgeWlVpDV1Kh2lJptzW2ye9TlLaIHBaZ0fWw2zUNioPrrew5bQO6djorSIr0ldTvGY5HjJNSmGBDAEEWIO4ic8dW3oFjhGOw2+iTa33G4dxlTMXtestiCRNaPcDrKJNIshs2GxB5kIpH+7ObE1gRRZqddBzekwA7yLi0guGW810MSR2bXI3dVkahpRHF0ZW52MyeqpIZSARxO4jiJrEZY/STbNqana4lgbL4cZxukNK1C4Qt6So1rUaZu5PDatlTEva2srVXNLBU/TuPWe9qKHkX+seglhq3oP0Cs1UIa1R2qOyiwuxvYdJFQtW9VSjfSMVZ6xGQHqUl+yo/WdPESKREQEREBERAREQEREBERAQREQK7GaAoVc2prf7S9lvaW0rX1GoMe21Z1/htUOz4jjOjiBoweBp0VCUlCKOAFhN8RAREQEREBERAREQEREBERAREQEREBERAREQEREBERAREQP/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32781" name="AutoShape 12" descr="data:image/jpg;base64,/9j/4AAQSkZJRgABAQAAAQABAAD/2wCEAAkGBhMRERETEBQUExUUFBQRGRMVFBYaExUTFBQVFBQWFxIXHCYfFxkkGhYUHy8gIykpLCwsFR4xNTAqNSYrLCkBCQoKDgwOFw8PGiocHBwpKSkpKiwqNTUpLCwsLCksLCksMCwtNTM1KSwpKSkpLCwvNSw1KSwpLCkpKTUpNiksKf/AABEIAKAAoAMBIgACEQEDEQH/xAAbAAEAAgMBAQAAAAAAAAAAAAAABAUCAwYBB//EAEIQAAIBAgIHBAYHBQgDAAAAAAECAAMRBCEFBhIxQVFhInGBkRMykqGx0RRCUnKCosEzQ1Ni8CREY5OjssLhBxYj/8QAFgEBAQEAAAAAAAAAAAAAAAAAAAEC/8QAIxEBAQEAAQMCBwAAAAAAAAAAAAER8CExURLhAkGBobHR8f/aAAwDAQACEQMRAD8A+4xEQEREBERAREQEREBERAREQEREBERAREQEREBERAREQEREBERAREQEREBERARMKtYKLsbCQ30wg332ftcutuUmifE8BnsoREQERMTUA3kecDKJrOIXnNFXHW3A+MCXEgtiGte/umJrsfrW8pNFhNbVwOMjBSd5vPKyEKbb7G0mja2M5DzmBxbcAJX4UlRtMbJbImwG65JzNt3HnFbTdJeJPcLDzawmdqyWp/p35jynv0hunlKGprUm5Fv4knyQH4yNV1iqncmz3qF99Rv0lz4jOfx0K49r2NvKZNiX5geE5inp1wwLrtDoVJ81+UkV9Z8uwhJ7mPuAHvImZ6lvwrSu182N7DeeHynP6Q1hROyg2ycuJB7lGbDrkOsj1WxGJPEDwsP+A8doyZgtXUTN+2x3jMg/eJzbxsOk10+a5J35z6LnVLSvpaRVsmp5cM0PqnInu8JfTl8Rjlw5FUkDYUgrcAshtkB0OYnS0qgZQRuIB8CLzUusNOkaxSk7LkQL++QKdZmGbE+Ml6Za2HrHlTZvIX3+E4ynrO7DsC/3KbN+ZiPhNSW9jp5dVaZqJyTaZrnhUHf6NPiJgdJ1j9b/AFx8EAj03lJN7fiuzOW/KQMXpSkt+0GPJe0fEjIeJnPJhK1ThfqEdvzVMpJTVmo37Qm387XH+UmXvkyeWs5ejc2tIOShfzMfEqLfGE1pHEL5uPiss8FoGmq2O034io8FSwmbaHp8mH43+clzx9/Y6cnugf8Ati8Avtt+iQmsjs6DZspZQTskCxNj23I58BLRNDUv5vbb9Jvp4Cmuaot+drn2jnJs8Gzk/dVa4UdtTcbV1LCygb9xvdiOgyv4zChqkgzcgnotz7T3Ml1cNeqxCjqxvyOQ65nM5Cw4mTPpQFueV7Z58c++OrM6NFPQlIcCe9jbyFhN9PBU19VFHcov5zE4knzmpqre6TGvVW6ugIsQD0OfukVNH0/4a+IuPI5SJrBSJwtaxI7F7jI2BBNiOl5tp6n4cqLGtmB++qcR3yejUlsatKaZo0MqjgHhTXNz0CLnKbEaaZ7ALUohhcXSzkcwTunVYDV/DYcE06arxLEXbvLGczpbSSlnrVDZQLAcdkeqO88uZmskRR6RwanZBuWqOigE3qPdhffna0+p0aYVVA3AAeQnMap6B/vWIUelqZqp/dU/qqOvOdVNCPj6e1SqLzRx5qROfw+h6WytwzZD1nYjdyvadHiqZZGCmxIIB6yoTaAsbC2VuVuELtnZ7S0ZSX1aaD8K/GS6aAbrDuHylXjsbVphSlI1bnZyZVsTuJLcOEwU49/Vo0afV6jMfJQIZ23uupjUcAEkgAcSbAeJylWNC4x/2mKVByo0gD7TXM2JqXQJBrGpXP8AiuWHsboGeA01Rqsy0nFQqATs5gDd624+EkVcSc+wd19/ykr6CqJamqrbMBQB4ZSOTce+RXi4luAHTfPHqseO+eMPnMSLX6G/nJgLna+eVs+kNx856B7jM3TPwMYMO7neY+lsbd4m0J8PhPWQHzv5wIWkmLUao503H5GlloaptYegedND+UTX9HBBB43B7jkZhq039mpqd9O9I96Er+glgr9btMejC0l3urOT/IvAdSZW6u6svXNPEYqwUWenRBuMxkzniZv17ADYd+Qqg9wCmXmrV/omHvv9GvwgWYiIlCQsdTt2rZcenWTZ4RAqWqXFuB4dJI0fivqMcxuJ+sPnM2oBDu7J3dDy7oZARa0MpkSLhsRnsMc+B+0PmOMlQ0SEUsSP6tJs0YgWz8PlAibHygJ8LTabQP675BgKfvHvE2Ebprq1LHp8DM7GSjwCeE/KLGNgyDFnkHU2oXo1KnCpWquv3S1gfITRrQ7Ch6Onk9d1w4PLb9Y+yGl9gMGtKmlNMgihR4Swcl/5Ca7UU5rUHi7U0+c7DC0tlEUfVUDyFpy+PoDF46kBmlLMkbrKbnP71h+EzrZoIiICIiB4y3FjIFYFN+7gf0PWWExqUwwIOYPCBViqLZ87g8Qecl4XG7WTZH3H/uV2MwrUswCycxmV7xxHWQamOFsjeazWNsdVMaiXBB4yl0Pp7bYU338G59D1l5MtxAVOB3jKFWb6y2N+fxnhWERqzfIyUi5CRqiZ+6TVtbygjArMH/SbmcSLizlvAhVPp2r/APTC8vpCkngFVGJJ6Sr1m1qeqy4bCXvUOztDJiONvsr1mrWfTIyAuQOwij1nc77DwEtNTdWGo3r4gD0zjIcKa/ZHWEXehdFDD0lXe1htNzPTkBwEsIiFIiICIiAiIgeWlVpDV1Kh2lJptzW2ye9TlLaIHBaZ0fWw2zUNioPrrew5bQO6djorSIr0ldTvGY5HjJNSmGBDAEEWIO4ic8dW3oFjhGOw2+iTa33G4dxlTMXtestiCRNaPcDrKJNIshs2GxB5kIpH+7ObE1gRRZqddBzekwA7yLi0guGW810MSR2bXI3dVkahpRHF0ZW52MyeqpIZSARxO4jiJrEZY/STbNqana4lgbL4cZxukNK1C4Qt6So1rUaZu5PDatlTEva2srVXNLBU/TuPWe9qKHkX+seglhq3oP0Cs1UIa1R2qOyiwuxvYdJFQtW9VSjfSMVZ6xGQHqUl+yo/WdPESKREQEREBERAREQEREBERAQREQK7GaAoVc2prf7S9lvaW0rX1GoMe21Z1/htUOz4jjOjiBoweBp0VCUlCKOAFhN8RAREQEREBERAREQEREBERAREQEREBERAREQEREBERAREQP/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32782" name="AutoShape 14" descr="data:image/jpg;base64,/9j/4AAQSkZJRgABAQAAAQABAAD/2wCEAAkGBhMRERETEBQUExUUFBQRGRMVFBYaExUTFBQVFBQWFxIXHCYfFxkkGhYUHy8gIykpLCwsFR4xNTAqNSYrLCkBCQoKDgwOFw8PGiocHBwpKSkpKiwqNTUpLCwsLCksLCksMCwtNTM1KSwpKSkpLCwvNSw1KSwpLCkpKTUpNiksKf/AABEIAKAAoAMBIgACEQEDEQH/xAAbAAEAAgMBAQAAAAAAAAAAAAAABAUCAwYBB//EAEIQAAIBAgIHBAYHBQgDAAAAAAECAAMRBCEFBhIxQVFhInGBkRMykqGx0RRCUnKCosEzQ1Ni8CREY5OjssLhBxYj/8QAFgEBAQEAAAAAAAAAAAAAAAAAAAEC/8QAIxEBAQEAAQMCBwAAAAAAAAAAAAER8CExURLhAkGBobHR8f/aAAwDAQACEQMRAD8A+4xEQEREBERAREQEREBERAREQEREBERAREQEREBERAREQEREBERAREQEREBERARMKtYKLsbCQ30wg332ftcutuUmifE8BnsoREQERMTUA3kecDKJrOIXnNFXHW3A+MCXEgtiGte/umJrsfrW8pNFhNbVwOMjBSd5vPKyEKbb7G0mja2M5DzmBxbcAJX4UlRtMbJbImwG65JzNt3HnFbTdJeJPcLDzawmdqyWp/p35jynv0hunlKGprUm5Fv4knyQH4yNV1iqncmz3qF99Rv0lz4jOfx0K49r2NvKZNiX5geE5inp1wwLrtDoVJ81+UkV9Z8uwhJ7mPuAHvImZ6lvwrSu182N7DeeHynP6Q1hROyg2ycuJB7lGbDrkOsj1WxGJPEDwsP+A8doyZgtXUTN+2x3jMg/eJzbxsOk10+a5J35z6LnVLSvpaRVsmp5cM0PqnInu8JfTl8Rjlw5FUkDYUgrcAshtkB0OYnS0qgZQRuIB8CLzUusNOkaxSk7LkQL++QKdZmGbE+Ml6Za2HrHlTZvIX3+E4ynrO7DsC/3KbN+ZiPhNSW9jp5dVaZqJyTaZrnhUHf6NPiJgdJ1j9b/AFx8EAj03lJN7fiuzOW/KQMXpSkt+0GPJe0fEjIeJnPJhK1ThfqEdvzVMpJTVmo37Qm387XH+UmXvkyeWs5ejc2tIOShfzMfEqLfGE1pHEL5uPiss8FoGmq2O034io8FSwmbaHp8mH43+clzx9/Y6cnugf8Ati8Avtt+iQmsjs6DZspZQTskCxNj23I58BLRNDUv5vbb9Jvp4Cmuaot+drn2jnJs8Gzk/dVa4UdtTcbV1LCygb9xvdiOgyv4zChqkgzcgnotz7T3Ml1cNeqxCjqxvyOQ65nM5Cw4mTPpQFueV7Z58c++OrM6NFPQlIcCe9jbyFhN9PBU19VFHcov5zE4knzmpqre6TGvVW6ugIsQD0OfukVNH0/4a+IuPI5SJrBSJwtaxI7F7jI2BBNiOl5tp6n4cqLGtmB++qcR3yejUlsatKaZo0MqjgHhTXNz0CLnKbEaaZ7ALUohhcXSzkcwTunVYDV/DYcE06arxLEXbvLGczpbSSlnrVDZQLAcdkeqO88uZmskRR6RwanZBuWqOigE3qPdhffna0+p0aYVVA3AAeQnMap6B/vWIUelqZqp/dU/qqOvOdVNCPj6e1SqLzRx5qROfw+h6WytwzZD1nYjdyvadHiqZZGCmxIIB6yoTaAsbC2VuVuELtnZ7S0ZSX1aaD8K/GS6aAbrDuHylXjsbVphSlI1bnZyZVsTuJLcOEwU49/Vo0afV6jMfJQIZ23uupjUcAEkgAcSbAeJylWNC4x/2mKVByo0gD7TXM2JqXQJBrGpXP8AiuWHsboGeA01Rqsy0nFQqATs5gDd624+EkVcSc+wd19/ykr6CqJamqrbMBQB4ZSOTce+RXi4luAHTfPHqseO+eMPnMSLX6G/nJgLna+eVs+kNx856B7jM3TPwMYMO7neY+lsbd4m0J8PhPWQHzv5wIWkmLUao503H5GlloaptYegedND+UTX9HBBB43B7jkZhq039mpqd9O9I96Er+glgr9btMejC0l3urOT/IvAdSZW6u6svXNPEYqwUWenRBuMxkzniZv17ADYd+Qqg9wCmXmrV/omHvv9GvwgWYiIlCQsdTt2rZcenWTZ4RAqWqXFuB4dJI0fivqMcxuJ+sPnM2oBDu7J3dDy7oZARa0MpkSLhsRnsMc+B+0PmOMlQ0SEUsSP6tJs0YgWz8PlAibHygJ8LTabQP675BgKfvHvE2Ebprq1LHp8DM7GSjwCeE/KLGNgyDFnkHU2oXo1KnCpWquv3S1gfITRrQ7Ch6Onk9d1w4PLb9Y+yGl9gMGtKmlNMgihR4Swcl/5Ca7UU5rUHi7U0+c7DC0tlEUfVUDyFpy+PoDF46kBmlLMkbrKbnP71h+EzrZoIiICIiB4y3FjIFYFN+7gf0PWWExqUwwIOYPCBViqLZ87g8Qecl4XG7WTZH3H/uV2MwrUswCycxmV7xxHWQamOFsjeazWNsdVMaiXBB4yl0Pp7bYU338G59D1l5MtxAVOB3jKFWb6y2N+fxnhWERqzfIyUi5CRqiZ+6TVtbygjArMH/SbmcSLizlvAhVPp2r/APTC8vpCkngFVGJJ6Sr1m1qeqy4bCXvUOztDJiONvsr1mrWfTIyAuQOwij1nc77DwEtNTdWGo3r4gD0zjIcKa/ZHWEXehdFDD0lXe1htNzPTkBwEsIiFIiICIiAiIgeWlVpDV1Kh2lJptzW2ye9TlLaIHBaZ0fWw2zUNioPrrew5bQO6djorSIr0ldTvGY5HjJNSmGBDAEEWIO4ic8dW3oFjhGOw2+iTa33G4dxlTMXtestiCRNaPcDrKJNIshs2GxB5kIpH+7ObE1gRRZqddBzekwA7yLi0guGW810MSR2bXI3dVkahpRHF0ZW52MyeqpIZSARxO4jiJrEZY/STbNqana4lgbL4cZxukNK1C4Qt6So1rUaZu5PDatlTEva2srVXNLBU/TuPWe9qKHkX+seglhq3oP0Cs1UIa1R2qOyiwuxvYdJFQtW9VSjfSMVZ6xGQHqUl+yo/WdPESKREQEREBERAREQEREBERAQREQK7GaAoVc2prf7S9lvaW0rX1GoMe21Z1/htUOz4jjOjiBoweBp0VCUlCKOAFhN8RAREQEREBERAREQEREBERAREQEREBERAREQEREBERAREQP/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32783" name="Picture 16" descr="http://martinsbigtall.com/images/T/athletic_supporter_med.jpg"/>
          <p:cNvPicPr>
            <a:picLocks noChangeAspect="1" noChangeArrowheads="1"/>
          </p:cNvPicPr>
          <p:nvPr/>
        </p:nvPicPr>
        <p:blipFill>
          <a:blip r:embed="rId6"/>
          <a:srcRect/>
          <a:stretch>
            <a:fillRect/>
          </a:stretch>
        </p:blipFill>
        <p:spPr bwMode="auto">
          <a:xfrm>
            <a:off x="1866900" y="4911725"/>
            <a:ext cx="1160463" cy="1160463"/>
          </a:xfrm>
          <a:prstGeom prst="rect">
            <a:avLst/>
          </a:prstGeom>
          <a:noFill/>
          <a:ln w="9525">
            <a:noFill/>
            <a:miter lim="800000"/>
            <a:headEnd/>
            <a:tailEnd/>
          </a:ln>
        </p:spPr>
      </p:pic>
      <p:pic>
        <p:nvPicPr>
          <p:cNvPr id="32784" name="Picture 18" descr="http://www.theperfectfit.ca/images/blueBra.jpg"/>
          <p:cNvPicPr>
            <a:picLocks noChangeAspect="1" noChangeArrowheads="1"/>
          </p:cNvPicPr>
          <p:nvPr/>
        </p:nvPicPr>
        <p:blipFill>
          <a:blip r:embed="rId7"/>
          <a:srcRect/>
          <a:stretch>
            <a:fillRect/>
          </a:stretch>
        </p:blipFill>
        <p:spPr bwMode="auto">
          <a:xfrm>
            <a:off x="457200" y="3621088"/>
            <a:ext cx="1714500" cy="1714500"/>
          </a:xfrm>
          <a:prstGeom prst="rect">
            <a:avLst/>
          </a:prstGeom>
          <a:noFill/>
          <a:ln w="9525">
            <a:noFill/>
            <a:miter lim="800000"/>
            <a:headEnd/>
            <a:tailEnd/>
          </a:ln>
        </p:spPr>
      </p:pic>
      <p:sp>
        <p:nvSpPr>
          <p:cNvPr id="32785" name="TextBox 20"/>
          <p:cNvSpPr txBox="1">
            <a:spLocks noChangeArrowheads="1"/>
          </p:cNvSpPr>
          <p:nvPr/>
        </p:nvSpPr>
        <p:spPr bwMode="auto">
          <a:xfrm>
            <a:off x="514350" y="5064125"/>
            <a:ext cx="1352550" cy="830263"/>
          </a:xfrm>
          <a:prstGeom prst="rect">
            <a:avLst/>
          </a:prstGeom>
          <a:noFill/>
          <a:ln w="9525">
            <a:noFill/>
            <a:miter lim="800000"/>
            <a:headEnd/>
            <a:tailEnd/>
          </a:ln>
        </p:spPr>
        <p:txBody>
          <a:bodyPr>
            <a:spAutoFit/>
          </a:bodyPr>
          <a:lstStyle/>
          <a:p>
            <a:r>
              <a:rPr lang="en-US" sz="2400"/>
              <a:t>Campus</a:t>
            </a:r>
          </a:p>
          <a:p>
            <a:r>
              <a:rPr lang="en-US" sz="2400"/>
              <a:t>Support</a:t>
            </a:r>
          </a:p>
        </p:txBody>
      </p:sp>
      <p:pic>
        <p:nvPicPr>
          <p:cNvPr id="32786" name="Picture 20" descr="http://t2.gstatic.com/images?q=tbn:ANd9GcQscB_s0bMPE7gIA9u23BXyHrdeQCP-GSEQxEiwPCguyoaPolw&amp;t=1&amp;usg=__NDkaZ4x8Qeals95Hg0ZNn2oBYns="/>
          <p:cNvPicPr>
            <a:picLocks noChangeAspect="1" noChangeArrowheads="1"/>
          </p:cNvPicPr>
          <p:nvPr/>
        </p:nvPicPr>
        <p:blipFill>
          <a:blip r:embed="rId8"/>
          <a:srcRect/>
          <a:stretch>
            <a:fillRect/>
          </a:stretch>
        </p:blipFill>
        <p:spPr bwMode="auto">
          <a:xfrm>
            <a:off x="3059113" y="1281113"/>
            <a:ext cx="2459037" cy="1395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Owl Sharing</a:t>
            </a:r>
          </a:p>
        </p:txBody>
      </p:sp>
      <p:sp>
        <p:nvSpPr>
          <p:cNvPr id="7171" name="Content Placeholder 2"/>
          <p:cNvSpPr>
            <a:spLocks noGrp="1"/>
          </p:cNvSpPr>
          <p:nvPr>
            <p:ph idx="4294967295"/>
          </p:nvPr>
        </p:nvSpPr>
        <p:spPr>
          <a:xfrm>
            <a:off x="4572000" y="1354138"/>
            <a:ext cx="4440238" cy="4405312"/>
          </a:xfrm>
        </p:spPr>
        <p:txBody>
          <a:bodyPr/>
          <a:lstStyle/>
          <a:p>
            <a:pPr>
              <a:lnSpc>
                <a:spcPct val="150000"/>
              </a:lnSpc>
            </a:pPr>
            <a:r>
              <a:rPr lang="en-US" smtClean="0">
                <a:latin typeface="Arial" charset="0"/>
                <a:ea typeface="ＭＳ Ｐゴシック" pitchFamily="34" charset="-128"/>
                <a:cs typeface="Arial" charset="0"/>
              </a:rPr>
              <a:t> Rice culture</a:t>
            </a:r>
          </a:p>
          <a:p>
            <a:pPr>
              <a:lnSpc>
                <a:spcPct val="150000"/>
              </a:lnSpc>
            </a:pPr>
            <a:r>
              <a:rPr lang="en-US" smtClean="0">
                <a:latin typeface="Arial" charset="0"/>
                <a:ea typeface="ＭＳ Ｐゴシック" pitchFamily="34" charset="-128"/>
                <a:cs typeface="Arial" charset="0"/>
              </a:rPr>
              <a:t> Rice IT</a:t>
            </a:r>
          </a:p>
          <a:p>
            <a:pPr>
              <a:lnSpc>
                <a:spcPct val="150000"/>
              </a:lnSpc>
            </a:pPr>
            <a:r>
              <a:rPr lang="en-US" smtClean="0">
                <a:latin typeface="Arial" charset="0"/>
                <a:ea typeface="ＭＳ Ｐゴシック" pitchFamily="34" charset="-128"/>
                <a:cs typeface="Arial" charset="0"/>
              </a:rPr>
              <a:t> ITIL and us</a:t>
            </a:r>
          </a:p>
          <a:p>
            <a:pPr>
              <a:lnSpc>
                <a:spcPct val="150000"/>
              </a:lnSpc>
            </a:pPr>
            <a:r>
              <a:rPr lang="en-US" smtClean="0">
                <a:latin typeface="Arial" charset="0"/>
                <a:ea typeface="ＭＳ Ｐゴシック" pitchFamily="34" charset="-128"/>
                <a:cs typeface="Arial" charset="0"/>
              </a:rPr>
              <a:t> Where we hope to go</a:t>
            </a:r>
          </a:p>
          <a:p>
            <a:pPr>
              <a:lnSpc>
                <a:spcPct val="150000"/>
              </a:lnSpc>
            </a:pPr>
            <a:r>
              <a:rPr lang="en-US" smtClean="0">
                <a:latin typeface="Arial" charset="0"/>
                <a:ea typeface="ＭＳ Ｐゴシック" pitchFamily="34" charset="-128"/>
                <a:cs typeface="Arial" charset="0"/>
              </a:rPr>
              <a:t>What did we accomplish</a:t>
            </a:r>
          </a:p>
          <a:p>
            <a:pPr>
              <a:lnSpc>
                <a:spcPct val="150000"/>
              </a:lnSpc>
            </a:pPr>
            <a:r>
              <a:rPr lang="en-US" smtClean="0">
                <a:latin typeface="Arial" charset="0"/>
                <a:ea typeface="ＭＳ Ｐゴシック" pitchFamily="34" charset="-128"/>
                <a:cs typeface="Arial" charset="0"/>
              </a:rPr>
              <a:t>How we did it</a:t>
            </a:r>
          </a:p>
        </p:txBody>
      </p:sp>
      <p:pic>
        <p:nvPicPr>
          <p:cNvPr id="7172" name="Picture 20"/>
          <p:cNvPicPr>
            <a:picLocks noChangeAspect="1"/>
          </p:cNvPicPr>
          <p:nvPr/>
        </p:nvPicPr>
        <p:blipFill>
          <a:blip r:embed="rId2"/>
          <a:srcRect l="50000"/>
          <a:stretch>
            <a:fillRect/>
          </a:stretch>
        </p:blipFill>
        <p:spPr bwMode="auto">
          <a:xfrm>
            <a:off x="457200" y="1354138"/>
            <a:ext cx="3968750" cy="4405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How We Did It …</a:t>
            </a:r>
          </a:p>
        </p:txBody>
      </p:sp>
      <p:sp>
        <p:nvSpPr>
          <p:cNvPr id="33795" name="TextBox 8"/>
          <p:cNvSpPr txBox="1">
            <a:spLocks noChangeArrowheads="1"/>
          </p:cNvSpPr>
          <p:nvPr/>
        </p:nvSpPr>
        <p:spPr bwMode="auto">
          <a:xfrm>
            <a:off x="1031875" y="3375025"/>
            <a:ext cx="1362075" cy="461963"/>
          </a:xfrm>
          <a:prstGeom prst="rect">
            <a:avLst/>
          </a:prstGeom>
          <a:noFill/>
          <a:ln w="9525">
            <a:noFill/>
            <a:miter lim="800000"/>
            <a:headEnd/>
            <a:tailEnd/>
          </a:ln>
        </p:spPr>
        <p:txBody>
          <a:bodyPr>
            <a:spAutoFit/>
          </a:bodyPr>
          <a:lstStyle/>
          <a:p>
            <a:r>
              <a:rPr lang="en-US" sz="2400"/>
              <a:t>Training</a:t>
            </a:r>
          </a:p>
        </p:txBody>
      </p:sp>
      <p:pic>
        <p:nvPicPr>
          <p:cNvPr id="33796" name="Picture 2" descr="http://www.maurilioamorim.com/wp-content/uploads/2010/08/consultant.jpg"/>
          <p:cNvPicPr>
            <a:picLocks noChangeAspect="1" noChangeArrowheads="1"/>
          </p:cNvPicPr>
          <p:nvPr/>
        </p:nvPicPr>
        <p:blipFill>
          <a:blip r:embed="rId2"/>
          <a:srcRect/>
          <a:stretch>
            <a:fillRect/>
          </a:stretch>
        </p:blipFill>
        <p:spPr bwMode="auto">
          <a:xfrm>
            <a:off x="457200" y="1300163"/>
            <a:ext cx="2832100" cy="2124075"/>
          </a:xfrm>
          <a:prstGeom prst="rect">
            <a:avLst/>
          </a:prstGeom>
          <a:noFill/>
          <a:ln w="9525">
            <a:noFill/>
            <a:miter lim="800000"/>
            <a:headEnd/>
            <a:tailEnd/>
          </a:ln>
        </p:spPr>
      </p:pic>
      <p:sp>
        <p:nvSpPr>
          <p:cNvPr id="24581" name="TextBox 7"/>
          <p:cNvSpPr txBox="1">
            <a:spLocks noChangeArrowheads="1"/>
          </p:cNvSpPr>
          <p:nvPr/>
        </p:nvSpPr>
        <p:spPr bwMode="auto">
          <a:xfrm>
            <a:off x="3027363" y="2676525"/>
            <a:ext cx="3109912" cy="1570038"/>
          </a:xfrm>
          <a:prstGeom prst="rect">
            <a:avLst/>
          </a:prstGeom>
          <a:noFill/>
          <a:ln w="9525">
            <a:noFill/>
            <a:miter lim="800000"/>
            <a:headEnd/>
            <a:tailEnd/>
          </a:ln>
        </p:spPr>
        <p:txBody>
          <a:bodyPr>
            <a:spAutoFit/>
          </a:bodyPr>
          <a:lstStyle/>
          <a:p>
            <a:pPr>
              <a:defRPr/>
            </a:pPr>
            <a:r>
              <a:rPr lang="en-US" sz="9600" b="1" dirty="0">
                <a:solidFill>
                  <a:srgbClr val="00B050"/>
                </a:solidFill>
                <a:effectLst>
                  <a:outerShdw blurRad="38100" dist="38100" dir="2700000" algn="tl">
                    <a:srgbClr val="000000">
                      <a:alpha val="43137"/>
                    </a:srgbClr>
                  </a:outerShdw>
                </a:effectLst>
                <a:ea typeface="ＭＳ Ｐゴシック" charset="-128"/>
              </a:rPr>
              <a:t>Little</a:t>
            </a:r>
          </a:p>
        </p:txBody>
      </p:sp>
      <p:pic>
        <p:nvPicPr>
          <p:cNvPr id="33798" name="Picture 6" descr="http://t1.gstatic.com/images?q=tbn:ANd9GcTy0dEI0wGN38wUfCHv8hyiJApKLcnl-xR7wffmb0wqNNWokYs&amp;t=1&amp;usg=__Hh9DyeaQt2-R_3LtMesdmobJDrw="/>
          <p:cNvPicPr>
            <a:picLocks noChangeAspect="1" noChangeArrowheads="1"/>
          </p:cNvPicPr>
          <p:nvPr/>
        </p:nvPicPr>
        <p:blipFill>
          <a:blip r:embed="rId3"/>
          <a:srcRect/>
          <a:stretch>
            <a:fillRect/>
          </a:stretch>
        </p:blipFill>
        <p:spPr bwMode="auto">
          <a:xfrm>
            <a:off x="7269163" y="3527425"/>
            <a:ext cx="1771650" cy="2581275"/>
          </a:xfrm>
          <a:prstGeom prst="rect">
            <a:avLst/>
          </a:prstGeom>
          <a:noFill/>
          <a:ln w="9525">
            <a:noFill/>
            <a:miter lim="800000"/>
            <a:headEnd/>
            <a:tailEnd/>
          </a:ln>
        </p:spPr>
      </p:pic>
      <p:sp>
        <p:nvSpPr>
          <p:cNvPr id="33799" name="TextBox 9"/>
          <p:cNvSpPr txBox="1">
            <a:spLocks noChangeArrowheads="1"/>
          </p:cNvSpPr>
          <p:nvPr/>
        </p:nvSpPr>
        <p:spPr bwMode="auto">
          <a:xfrm>
            <a:off x="5335588" y="4533900"/>
            <a:ext cx="1933575" cy="831850"/>
          </a:xfrm>
          <a:prstGeom prst="rect">
            <a:avLst/>
          </a:prstGeom>
          <a:noFill/>
          <a:ln w="9525">
            <a:noFill/>
            <a:miter lim="800000"/>
            <a:headEnd/>
            <a:tailEnd/>
          </a:ln>
        </p:spPr>
        <p:txBody>
          <a:bodyPr>
            <a:spAutoFit/>
          </a:bodyPr>
          <a:lstStyle/>
          <a:p>
            <a:r>
              <a:rPr lang="en-US" sz="2400"/>
              <a:t>Executive</a:t>
            </a:r>
          </a:p>
          <a:p>
            <a:r>
              <a:rPr lang="en-US" sz="2400"/>
              <a:t>Involvement</a:t>
            </a:r>
          </a:p>
        </p:txBody>
      </p:sp>
      <p:pic>
        <p:nvPicPr>
          <p:cNvPr id="33800" name="Picture 8" descr="http://blogs.aafp.org/fpm/transformation/resource/greendollar.jpg"/>
          <p:cNvPicPr>
            <a:picLocks noChangeAspect="1" noChangeArrowheads="1"/>
          </p:cNvPicPr>
          <p:nvPr/>
        </p:nvPicPr>
        <p:blipFill>
          <a:blip r:embed="rId4"/>
          <a:srcRect/>
          <a:stretch>
            <a:fillRect/>
          </a:stretch>
        </p:blipFill>
        <p:spPr bwMode="auto">
          <a:xfrm>
            <a:off x="3192463" y="4533900"/>
            <a:ext cx="1052512" cy="1570038"/>
          </a:xfrm>
          <a:prstGeom prst="rect">
            <a:avLst/>
          </a:prstGeom>
          <a:noFill/>
          <a:ln w="9525">
            <a:noFill/>
            <a:miter lim="800000"/>
            <a:headEnd/>
            <a:tailEnd/>
          </a:ln>
        </p:spPr>
      </p:pic>
      <p:pic>
        <p:nvPicPr>
          <p:cNvPr id="33801" name="Picture 10" descr="http://comp.uark.edu/~svo/mysite/porfolio/disruption.gif"/>
          <p:cNvPicPr>
            <a:picLocks noChangeAspect="1" noChangeArrowheads="1"/>
          </p:cNvPicPr>
          <p:nvPr/>
        </p:nvPicPr>
        <p:blipFill>
          <a:blip r:embed="rId5"/>
          <a:srcRect t="29062"/>
          <a:stretch>
            <a:fillRect/>
          </a:stretch>
        </p:blipFill>
        <p:spPr bwMode="auto">
          <a:xfrm>
            <a:off x="193675" y="3836988"/>
            <a:ext cx="2336800" cy="1755775"/>
          </a:xfrm>
          <a:prstGeom prst="rect">
            <a:avLst/>
          </a:prstGeom>
          <a:noFill/>
          <a:ln w="9525">
            <a:noFill/>
            <a:miter lim="800000"/>
            <a:headEnd/>
            <a:tailEnd/>
          </a:ln>
        </p:spPr>
      </p:pic>
      <p:pic>
        <p:nvPicPr>
          <p:cNvPr id="33802" name="Picture 12" descr="http://t0.gstatic.com/images?q=tbn:ANd9GcSxPs-Jj5mbng7i6g4IUYd8_jCOOj4BO-ARF3s13eUqOIhMCi8&amp;t=1&amp;usg=__HdedR7W407OChO4vqRaJiB-qPl8="/>
          <p:cNvPicPr>
            <a:picLocks noChangeAspect="1" noChangeArrowheads="1"/>
          </p:cNvPicPr>
          <p:nvPr/>
        </p:nvPicPr>
        <p:blipFill>
          <a:blip r:embed="rId6"/>
          <a:srcRect/>
          <a:stretch>
            <a:fillRect/>
          </a:stretch>
        </p:blipFill>
        <p:spPr bwMode="auto">
          <a:xfrm>
            <a:off x="3838575" y="381000"/>
            <a:ext cx="1716088" cy="1716088"/>
          </a:xfrm>
          <a:prstGeom prst="rect">
            <a:avLst/>
          </a:prstGeom>
          <a:noFill/>
          <a:ln w="9525">
            <a:noFill/>
            <a:miter lim="800000"/>
            <a:headEnd/>
            <a:tailEnd/>
          </a:ln>
        </p:spPr>
      </p:pic>
      <p:sp>
        <p:nvSpPr>
          <p:cNvPr id="33803" name="TextBox 7"/>
          <p:cNvSpPr txBox="1">
            <a:spLocks noChangeArrowheads="1"/>
          </p:cNvSpPr>
          <p:nvPr/>
        </p:nvSpPr>
        <p:spPr bwMode="auto">
          <a:xfrm>
            <a:off x="3838575" y="4246563"/>
            <a:ext cx="1362075" cy="461962"/>
          </a:xfrm>
          <a:prstGeom prst="rect">
            <a:avLst/>
          </a:prstGeom>
          <a:noFill/>
          <a:ln w="9525">
            <a:noFill/>
            <a:miter lim="800000"/>
            <a:headEnd/>
            <a:tailEnd/>
          </a:ln>
        </p:spPr>
        <p:txBody>
          <a:bodyPr>
            <a:spAutoFit/>
          </a:bodyPr>
          <a:lstStyle/>
          <a:p>
            <a:r>
              <a:rPr lang="en-US" sz="2400"/>
              <a:t>Money</a:t>
            </a:r>
          </a:p>
        </p:txBody>
      </p:sp>
      <p:sp>
        <p:nvSpPr>
          <p:cNvPr id="33804" name="TextBox 13"/>
          <p:cNvSpPr txBox="1">
            <a:spLocks noChangeArrowheads="1"/>
          </p:cNvSpPr>
          <p:nvPr/>
        </p:nvSpPr>
        <p:spPr bwMode="auto">
          <a:xfrm>
            <a:off x="4244975" y="2216150"/>
            <a:ext cx="1792288" cy="460375"/>
          </a:xfrm>
          <a:prstGeom prst="rect">
            <a:avLst/>
          </a:prstGeom>
          <a:noFill/>
          <a:ln w="9525">
            <a:noFill/>
            <a:miter lim="800000"/>
            <a:headEnd/>
            <a:tailEnd/>
          </a:ln>
        </p:spPr>
        <p:txBody>
          <a:bodyPr>
            <a:spAutoFit/>
          </a:bodyPr>
          <a:lstStyle/>
          <a:p>
            <a:r>
              <a:rPr lang="en-US" sz="2400"/>
              <a:t>Vocabulary</a:t>
            </a:r>
          </a:p>
        </p:txBody>
      </p:sp>
      <p:pic>
        <p:nvPicPr>
          <p:cNvPr id="33805" name="Picture 14" descr="http://t1.gstatic.com/images?q=tbn:ANd9GcRDZnB16Ci9NO4TKzPazN55oXXpSA3KjZ6799iIyQlP0Xj46Zw&amp;t=1&amp;usg=__rdEyc5uJLNsdpotzx_tchRaI6W8="/>
          <p:cNvPicPr>
            <a:picLocks noChangeAspect="1" noChangeArrowheads="1"/>
          </p:cNvPicPr>
          <p:nvPr/>
        </p:nvPicPr>
        <p:blipFill>
          <a:blip r:embed="rId7"/>
          <a:srcRect/>
          <a:stretch>
            <a:fillRect/>
          </a:stretch>
        </p:blipFill>
        <p:spPr bwMode="auto">
          <a:xfrm>
            <a:off x="6534150" y="830263"/>
            <a:ext cx="2305050" cy="1990725"/>
          </a:xfrm>
          <a:prstGeom prst="rect">
            <a:avLst/>
          </a:prstGeom>
          <a:noFill/>
          <a:ln w="9525">
            <a:noFill/>
            <a:miter lim="800000"/>
            <a:headEnd/>
            <a:tailEnd/>
          </a:ln>
        </p:spPr>
      </p:pic>
      <p:sp>
        <p:nvSpPr>
          <p:cNvPr id="33806" name="TextBox 15"/>
          <p:cNvSpPr txBox="1">
            <a:spLocks noChangeArrowheads="1"/>
          </p:cNvSpPr>
          <p:nvPr/>
        </p:nvSpPr>
        <p:spPr bwMode="auto">
          <a:xfrm>
            <a:off x="6534150" y="2676525"/>
            <a:ext cx="1792288" cy="461963"/>
          </a:xfrm>
          <a:prstGeom prst="rect">
            <a:avLst/>
          </a:prstGeom>
          <a:noFill/>
          <a:ln w="9525">
            <a:noFill/>
            <a:miter lim="800000"/>
            <a:headEnd/>
            <a:tailEnd/>
          </a:ln>
        </p:spPr>
        <p:txBody>
          <a:bodyPr>
            <a:spAutoFit/>
          </a:bodyPr>
          <a:lstStyle/>
          <a:p>
            <a:r>
              <a:rPr lang="en-US" sz="2400"/>
              <a:t>Pressure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9"/>
          <p:cNvSpPr txBox="1">
            <a:spLocks noChangeArrowheads="1"/>
          </p:cNvSpPr>
          <p:nvPr/>
        </p:nvSpPr>
        <p:spPr bwMode="auto">
          <a:xfrm>
            <a:off x="5861050" y="4708525"/>
            <a:ext cx="1470025" cy="461963"/>
          </a:xfrm>
          <a:prstGeom prst="rect">
            <a:avLst/>
          </a:prstGeom>
          <a:noFill/>
          <a:ln w="9525">
            <a:noFill/>
            <a:miter lim="800000"/>
            <a:headEnd/>
            <a:tailEnd/>
          </a:ln>
        </p:spPr>
        <p:txBody>
          <a:bodyPr>
            <a:spAutoFit/>
          </a:bodyPr>
          <a:lstStyle/>
          <a:p>
            <a:r>
              <a:rPr lang="en-US" sz="2400"/>
              <a:t>Thought</a:t>
            </a:r>
          </a:p>
        </p:txBody>
      </p:sp>
      <p:sp>
        <p:nvSpPr>
          <p:cNvPr id="34819" name="TextBox 13"/>
          <p:cNvSpPr txBox="1">
            <a:spLocks noChangeArrowheads="1"/>
          </p:cNvSpPr>
          <p:nvPr/>
        </p:nvSpPr>
        <p:spPr bwMode="auto">
          <a:xfrm>
            <a:off x="4648200" y="1968500"/>
            <a:ext cx="2544763" cy="1200150"/>
          </a:xfrm>
          <a:prstGeom prst="rect">
            <a:avLst/>
          </a:prstGeom>
          <a:noFill/>
          <a:ln w="9525">
            <a:noFill/>
            <a:miter lim="800000"/>
            <a:headEnd/>
            <a:tailEnd/>
          </a:ln>
        </p:spPr>
        <p:txBody>
          <a:bodyPr>
            <a:spAutoFit/>
          </a:bodyPr>
          <a:lstStyle/>
          <a:p>
            <a:r>
              <a:rPr lang="en-US" sz="2400"/>
              <a:t>Searching for</a:t>
            </a:r>
          </a:p>
          <a:p>
            <a:r>
              <a:rPr lang="en-US" sz="2400"/>
              <a:t>practical implementations</a:t>
            </a:r>
          </a:p>
        </p:txBody>
      </p:sp>
      <p:pic>
        <p:nvPicPr>
          <p:cNvPr id="34820" name="Picture 2" descr="http://t2.gstatic.com/images?q=tbn:ANd9GcQy6rZqmVpHqJS_3o4KulTdSwTKBZ3JeHPUWcaLhbtfrERFpxk&amp;t=1&amp;usg=__YW12TbZKLe5VTF2IFZtfdvmldGE="/>
          <p:cNvPicPr>
            <a:picLocks noChangeAspect="1" noChangeArrowheads="1"/>
          </p:cNvPicPr>
          <p:nvPr/>
        </p:nvPicPr>
        <p:blipFill>
          <a:blip r:embed="rId2"/>
          <a:srcRect/>
          <a:stretch>
            <a:fillRect/>
          </a:stretch>
        </p:blipFill>
        <p:spPr bwMode="auto">
          <a:xfrm>
            <a:off x="7192963" y="3475038"/>
            <a:ext cx="1847850" cy="2466975"/>
          </a:xfrm>
          <a:prstGeom prst="rect">
            <a:avLst/>
          </a:prstGeom>
          <a:noFill/>
          <a:ln w="9525">
            <a:noFill/>
            <a:miter lim="800000"/>
            <a:headEnd/>
            <a:tailEnd/>
          </a:ln>
        </p:spPr>
      </p:pic>
      <p:pic>
        <p:nvPicPr>
          <p:cNvPr id="34821" name="Picture 4" descr="http://t2.gstatic.com/images?q=tbn:ANd9GcTsvjQFvlofNlXsKsSgBp0aVT7a9SqI-TUYKwy6lD5bj8i_ZcI&amp;t=1&amp;usg=__gXo9dX_QRrK0XzWWY6srZ0XUNbs="/>
          <p:cNvPicPr>
            <a:picLocks noChangeAspect="1" noChangeArrowheads="1"/>
          </p:cNvPicPr>
          <p:nvPr/>
        </p:nvPicPr>
        <p:blipFill>
          <a:blip r:embed="rId3"/>
          <a:srcRect/>
          <a:stretch>
            <a:fillRect/>
          </a:stretch>
        </p:blipFill>
        <p:spPr bwMode="auto">
          <a:xfrm>
            <a:off x="296863" y="4124325"/>
            <a:ext cx="1749425" cy="1695450"/>
          </a:xfrm>
          <a:prstGeom prst="rect">
            <a:avLst/>
          </a:prstGeom>
          <a:noFill/>
          <a:ln w="9525">
            <a:noFill/>
            <a:miter lim="800000"/>
            <a:headEnd/>
            <a:tailEnd/>
          </a:ln>
        </p:spPr>
      </p:pic>
      <p:sp>
        <p:nvSpPr>
          <p:cNvPr id="34822" name="TextBox 14"/>
          <p:cNvSpPr txBox="1">
            <a:spLocks noChangeArrowheads="1"/>
          </p:cNvSpPr>
          <p:nvPr/>
        </p:nvSpPr>
        <p:spPr bwMode="auto">
          <a:xfrm>
            <a:off x="1665288" y="3646488"/>
            <a:ext cx="1362075" cy="1200150"/>
          </a:xfrm>
          <a:prstGeom prst="rect">
            <a:avLst/>
          </a:prstGeom>
          <a:noFill/>
          <a:ln w="9525">
            <a:noFill/>
            <a:miter lim="800000"/>
            <a:headEnd/>
            <a:tailEnd/>
          </a:ln>
        </p:spPr>
        <p:txBody>
          <a:bodyPr>
            <a:spAutoFit/>
          </a:bodyPr>
          <a:lstStyle/>
          <a:p>
            <a:pPr algn="ctr"/>
            <a:r>
              <a:rPr lang="en-US" sz="2400"/>
              <a:t>Trial</a:t>
            </a:r>
          </a:p>
          <a:p>
            <a:pPr algn="ctr"/>
            <a:r>
              <a:rPr lang="en-US" sz="2400"/>
              <a:t>&amp;</a:t>
            </a:r>
          </a:p>
          <a:p>
            <a:pPr algn="ctr"/>
            <a:r>
              <a:rPr lang="en-US" sz="2400"/>
              <a:t>Error</a:t>
            </a:r>
          </a:p>
        </p:txBody>
      </p:sp>
      <p:pic>
        <p:nvPicPr>
          <p:cNvPr id="34823" name="Picture 6" descr="http://t0.gstatic.com/images?q=tbn:ANd9GcTpogQbmeDXbcrvu4v7FmQIMQL9BMPpj_QI18pipPKJ3tit2z4&amp;t=1&amp;usg=__X-2XT21xfTNkewMgtE4ZUe8-j3Q="/>
          <p:cNvPicPr>
            <a:picLocks noChangeAspect="1" noChangeArrowheads="1"/>
          </p:cNvPicPr>
          <p:nvPr/>
        </p:nvPicPr>
        <p:blipFill>
          <a:blip r:embed="rId4"/>
          <a:srcRect/>
          <a:stretch>
            <a:fillRect/>
          </a:stretch>
        </p:blipFill>
        <p:spPr bwMode="auto">
          <a:xfrm>
            <a:off x="803275" y="1044575"/>
            <a:ext cx="3332163" cy="1884363"/>
          </a:xfrm>
          <a:prstGeom prst="rect">
            <a:avLst/>
          </a:prstGeom>
          <a:noFill/>
          <a:ln w="9525">
            <a:noFill/>
            <a:miter lim="800000"/>
            <a:headEnd/>
            <a:tailEnd/>
          </a:ln>
        </p:spPr>
      </p:pic>
      <p:sp>
        <p:nvSpPr>
          <p:cNvPr id="34824" name="TextBox 8"/>
          <p:cNvSpPr txBox="1">
            <a:spLocks noChangeArrowheads="1"/>
          </p:cNvSpPr>
          <p:nvPr/>
        </p:nvSpPr>
        <p:spPr bwMode="auto">
          <a:xfrm>
            <a:off x="155575" y="1933575"/>
            <a:ext cx="2360613" cy="1200150"/>
          </a:xfrm>
          <a:prstGeom prst="rect">
            <a:avLst/>
          </a:prstGeom>
          <a:noFill/>
          <a:ln w="9525">
            <a:noFill/>
            <a:miter lim="800000"/>
            <a:headEnd/>
            <a:tailEnd/>
          </a:ln>
        </p:spPr>
        <p:txBody>
          <a:bodyPr>
            <a:spAutoFit/>
          </a:bodyPr>
          <a:lstStyle/>
          <a:p>
            <a:r>
              <a:rPr lang="en-US" sz="2400"/>
              <a:t>Slow organizational</a:t>
            </a:r>
          </a:p>
          <a:p>
            <a:r>
              <a:rPr lang="en-US" sz="2400"/>
              <a:t>change</a:t>
            </a:r>
          </a:p>
        </p:txBody>
      </p:sp>
      <p:pic>
        <p:nvPicPr>
          <p:cNvPr id="34825" name="Picture 8" descr="http://t1.gstatic.com/images?q=tbn:ANd9GcTb_lWX0tiXJieuCbKgcuwdquN4LecDbux09G8Q6_L3j4FmFqQ&amp;t=1&amp;usg=__nAav-zG5FWLOHpSlc6PRm6ntOnI="/>
          <p:cNvPicPr>
            <a:picLocks noChangeAspect="1" noChangeArrowheads="1"/>
          </p:cNvPicPr>
          <p:nvPr/>
        </p:nvPicPr>
        <p:blipFill>
          <a:blip r:embed="rId5"/>
          <a:srcRect/>
          <a:stretch>
            <a:fillRect/>
          </a:stretch>
        </p:blipFill>
        <p:spPr bwMode="auto">
          <a:xfrm>
            <a:off x="4135438" y="206375"/>
            <a:ext cx="2600325" cy="1762125"/>
          </a:xfrm>
          <a:prstGeom prst="rect">
            <a:avLst/>
          </a:prstGeom>
          <a:noFill/>
          <a:ln w="9525">
            <a:noFill/>
            <a:miter lim="800000"/>
            <a:headEnd/>
            <a:tailEnd/>
          </a:ln>
        </p:spPr>
      </p:pic>
      <p:pic>
        <p:nvPicPr>
          <p:cNvPr id="34826" name="Picture 10" descr="http://t3.gstatic.com/images?q=tbn:ANd9GcRfoHum7qwLIbQu4tSf9AzlpVxC0X9Q898dPwS5VQBSJPvCEwY&amp;t=1&amp;usg=__LAXib9DQvF0AkDyjCfpUviEF87k="/>
          <p:cNvPicPr>
            <a:picLocks noChangeAspect="1" noChangeArrowheads="1"/>
          </p:cNvPicPr>
          <p:nvPr/>
        </p:nvPicPr>
        <p:blipFill>
          <a:blip r:embed="rId6"/>
          <a:srcRect l="14767" t="7135" r="14305" b="23334"/>
          <a:stretch>
            <a:fillRect/>
          </a:stretch>
        </p:blipFill>
        <p:spPr bwMode="auto">
          <a:xfrm>
            <a:off x="4043363" y="3878263"/>
            <a:ext cx="1622425" cy="1292225"/>
          </a:xfrm>
          <a:prstGeom prst="rect">
            <a:avLst/>
          </a:prstGeom>
          <a:noFill/>
          <a:ln w="9525">
            <a:noFill/>
            <a:miter lim="800000"/>
            <a:headEnd/>
            <a:tailEnd/>
          </a:ln>
        </p:spPr>
      </p:pic>
      <p:sp>
        <p:nvSpPr>
          <p:cNvPr id="34827" name="TextBox 7"/>
          <p:cNvSpPr txBox="1">
            <a:spLocks noChangeArrowheads="1"/>
          </p:cNvSpPr>
          <p:nvPr/>
        </p:nvSpPr>
        <p:spPr bwMode="auto">
          <a:xfrm>
            <a:off x="3157538" y="4200525"/>
            <a:ext cx="1527175" cy="1939925"/>
          </a:xfrm>
          <a:prstGeom prst="rect">
            <a:avLst/>
          </a:prstGeom>
          <a:noFill/>
          <a:ln w="9525">
            <a:noFill/>
            <a:miter lim="800000"/>
            <a:headEnd/>
            <a:tailEnd/>
          </a:ln>
        </p:spPr>
        <p:txBody>
          <a:bodyPr>
            <a:spAutoFit/>
          </a:bodyPr>
          <a:lstStyle/>
          <a:p>
            <a:r>
              <a:rPr lang="en-US" sz="2400"/>
              <a:t>Shelling the business-speak out of ITIL</a:t>
            </a:r>
          </a:p>
        </p:txBody>
      </p:sp>
      <p:sp>
        <p:nvSpPr>
          <p:cNvPr id="24581" name="TextBox 7"/>
          <p:cNvSpPr txBox="1">
            <a:spLocks noChangeArrowheads="1"/>
          </p:cNvSpPr>
          <p:nvPr/>
        </p:nvSpPr>
        <p:spPr bwMode="auto">
          <a:xfrm>
            <a:off x="3027363" y="2676525"/>
            <a:ext cx="3568700" cy="1570038"/>
          </a:xfrm>
          <a:prstGeom prst="rect">
            <a:avLst/>
          </a:prstGeom>
          <a:noFill/>
          <a:ln w="9525">
            <a:noFill/>
            <a:miter lim="800000"/>
            <a:headEnd/>
            <a:tailEnd/>
          </a:ln>
        </p:spPr>
        <p:txBody>
          <a:bodyPr>
            <a:spAutoFit/>
          </a:bodyPr>
          <a:lstStyle/>
          <a:p>
            <a:pPr>
              <a:defRPr/>
            </a:pPr>
            <a:r>
              <a:rPr lang="en-US" sz="9600" b="1" dirty="0">
                <a:solidFill>
                  <a:srgbClr val="002060"/>
                </a:solidFill>
                <a:effectLst>
                  <a:outerShdw blurRad="38100" dist="38100" dir="2700000" algn="tl">
                    <a:srgbClr val="000000">
                      <a:alpha val="43137"/>
                    </a:srgbClr>
                  </a:outerShdw>
                </a:effectLst>
                <a:ea typeface="ＭＳ Ｐゴシック" charset="-128"/>
              </a:rPr>
              <a:t>A Lot</a:t>
            </a:r>
          </a:p>
        </p:txBody>
      </p:sp>
      <p:sp>
        <p:nvSpPr>
          <p:cNvPr id="34829"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How We Did It …</a:t>
            </a:r>
          </a:p>
        </p:txBody>
      </p:sp>
      <p:pic>
        <p:nvPicPr>
          <p:cNvPr id="34830" name="Picture 12" descr="http://t3.gstatic.com/images?q=tbn:ANd9GcT1NrDrDIuKFGHHueq_-6d5EpMsWmTpXeHcH4bA6qsrx5ZhQUY&amp;t=1&amp;usg=__A3qLjTwbFm9O4Z-FYzgOOfmeDHw="/>
          <p:cNvPicPr>
            <a:picLocks noChangeAspect="1" noChangeArrowheads="1"/>
          </p:cNvPicPr>
          <p:nvPr/>
        </p:nvPicPr>
        <p:blipFill>
          <a:blip r:embed="rId7"/>
          <a:srcRect/>
          <a:stretch>
            <a:fillRect/>
          </a:stretch>
        </p:blipFill>
        <p:spPr bwMode="auto">
          <a:xfrm>
            <a:off x="7011988" y="958850"/>
            <a:ext cx="2066925" cy="2209800"/>
          </a:xfrm>
          <a:prstGeom prst="rect">
            <a:avLst/>
          </a:prstGeom>
          <a:noFill/>
          <a:ln w="9525">
            <a:noFill/>
            <a:miter lim="800000"/>
            <a:headEnd/>
            <a:tailEnd/>
          </a:ln>
        </p:spPr>
      </p:pic>
      <p:sp>
        <p:nvSpPr>
          <p:cNvPr id="34831" name="TextBox 19"/>
          <p:cNvSpPr txBox="1">
            <a:spLocks noChangeArrowheads="1"/>
          </p:cNvSpPr>
          <p:nvPr/>
        </p:nvSpPr>
        <p:spPr bwMode="auto">
          <a:xfrm>
            <a:off x="6888163" y="630238"/>
            <a:ext cx="2425700" cy="460375"/>
          </a:xfrm>
          <a:prstGeom prst="rect">
            <a:avLst/>
          </a:prstGeom>
          <a:noFill/>
          <a:ln w="9525">
            <a:noFill/>
            <a:miter lim="800000"/>
            <a:headEnd/>
            <a:tailEnd/>
          </a:ln>
        </p:spPr>
        <p:txBody>
          <a:bodyPr>
            <a:spAutoFit/>
          </a:bodyPr>
          <a:lstStyle/>
          <a:p>
            <a:r>
              <a:rPr lang="en-US" sz="2400"/>
              <a:t>Communication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ctrTitle"/>
          </p:nvPr>
        </p:nvSpPr>
        <p:spPr bwMode="auto"/>
        <p:txBody>
          <a:bodyPr/>
          <a:lstStyle/>
          <a:p>
            <a:pPr eaLnBrk="1" hangingPunct="1"/>
            <a:r>
              <a:rPr lang="en-US" cap="none" smtClean="0">
                <a:latin typeface="Arial" charset="0"/>
                <a:ea typeface="ＭＳ Ｐゴシック" pitchFamily="34" charset="-128"/>
                <a:cs typeface="Arial" charset="0"/>
              </a:rPr>
              <a:t>THANK YOU</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Rice University</a:t>
            </a:r>
          </a:p>
        </p:txBody>
      </p:sp>
      <p:sp>
        <p:nvSpPr>
          <p:cNvPr id="8195" name="Content Placeholder 2"/>
          <p:cNvSpPr>
            <a:spLocks noGrp="1"/>
          </p:cNvSpPr>
          <p:nvPr>
            <p:ph sz="half" idx="1"/>
          </p:nvPr>
        </p:nvSpPr>
        <p:spPr>
          <a:xfrm>
            <a:off x="457200" y="1789113"/>
            <a:ext cx="4229100" cy="3452812"/>
          </a:xfrm>
        </p:spPr>
        <p:txBody>
          <a:bodyPr/>
          <a:lstStyle/>
          <a:p>
            <a:pPr lvl="1" eaLnBrk="1" hangingPunct="1"/>
            <a:r>
              <a:rPr lang="en-US" smtClean="0">
                <a:latin typeface="Arial" charset="0"/>
                <a:ea typeface="ＭＳ Ｐゴシック" pitchFamily="34" charset="-128"/>
                <a:cs typeface="Arial" charset="0"/>
              </a:rPr>
              <a:t>3,400 undergrads</a:t>
            </a:r>
          </a:p>
          <a:p>
            <a:pPr lvl="1" eaLnBrk="1" hangingPunct="1"/>
            <a:r>
              <a:rPr lang="en-US" smtClean="0">
                <a:latin typeface="Arial" charset="0"/>
                <a:ea typeface="ＭＳ Ｐゴシック" pitchFamily="34" charset="-128"/>
                <a:cs typeface="Arial" charset="0"/>
              </a:rPr>
              <a:t>2,300 grad students </a:t>
            </a:r>
          </a:p>
          <a:p>
            <a:pPr lvl="1" eaLnBrk="1" hangingPunct="1"/>
            <a:r>
              <a:rPr lang="en-US" smtClean="0">
                <a:latin typeface="Arial" charset="0"/>
                <a:ea typeface="ＭＳ Ｐゴシック" pitchFamily="34" charset="-128"/>
                <a:cs typeface="Arial" charset="0"/>
              </a:rPr>
              <a:t>644 full-time faculty</a:t>
            </a:r>
          </a:p>
          <a:p>
            <a:pPr lvl="1" eaLnBrk="1" hangingPunct="1"/>
            <a:r>
              <a:rPr lang="en-US" smtClean="0">
                <a:latin typeface="Arial" charset="0"/>
                <a:ea typeface="ＭＳ Ｐゴシック" pitchFamily="34" charset="-128"/>
                <a:cs typeface="Arial" charset="0"/>
              </a:rPr>
              <a:t>400 part-timers or adjuncts</a:t>
            </a:r>
          </a:p>
          <a:p>
            <a:pPr lvl="1" eaLnBrk="1" hangingPunct="1"/>
            <a:r>
              <a:rPr lang="en-US" smtClean="0">
                <a:latin typeface="Arial" charset="0"/>
                <a:ea typeface="ＭＳ Ｐゴシック" pitchFamily="34" charset="-128"/>
                <a:cs typeface="Arial" charset="0"/>
              </a:rPr>
              <a:t>2,084 staff members</a:t>
            </a:r>
          </a:p>
          <a:p>
            <a:pPr lvl="1" eaLnBrk="1" hangingPunct="1"/>
            <a:r>
              <a:rPr lang="en-US" smtClean="0">
                <a:latin typeface="Arial" charset="0"/>
                <a:ea typeface="ＭＳ Ｐゴシック" pitchFamily="34" charset="-128"/>
                <a:cs typeface="Arial" charset="0"/>
              </a:rPr>
              <a:t>74 buildings</a:t>
            </a:r>
          </a:p>
          <a:p>
            <a:pPr lvl="1" eaLnBrk="1" hangingPunct="1"/>
            <a:r>
              <a:rPr lang="en-US" smtClean="0">
                <a:latin typeface="Arial" charset="0"/>
                <a:ea typeface="ＭＳ Ｐゴシック" pitchFamily="34" charset="-128"/>
                <a:cs typeface="Arial" charset="0"/>
              </a:rPr>
              <a:t>115 acres</a:t>
            </a:r>
          </a:p>
          <a:p>
            <a:pPr lvl="1" eaLnBrk="1" hangingPunct="1"/>
            <a:endParaRPr lang="en-US" smtClean="0">
              <a:latin typeface="Arial" charset="0"/>
              <a:ea typeface="ＭＳ Ｐゴシック" pitchFamily="34" charset="-128"/>
              <a:cs typeface="Arial" charset="0"/>
            </a:endParaRPr>
          </a:p>
        </p:txBody>
      </p:sp>
      <p:pic>
        <p:nvPicPr>
          <p:cNvPr id="8196" name="Picture 13"/>
          <p:cNvPicPr>
            <a:picLocks noChangeAspect="1"/>
          </p:cNvPicPr>
          <p:nvPr/>
        </p:nvPicPr>
        <p:blipFill>
          <a:blip r:embed="rId2"/>
          <a:srcRect/>
          <a:stretch>
            <a:fillRect/>
          </a:stretch>
        </p:blipFill>
        <p:spPr bwMode="auto">
          <a:xfrm>
            <a:off x="3962400" y="1600200"/>
            <a:ext cx="4519613" cy="386715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Rice Culture</a:t>
            </a:r>
          </a:p>
        </p:txBody>
      </p:sp>
      <p:sp>
        <p:nvSpPr>
          <p:cNvPr id="9219" name="Content Placeholder 2"/>
          <p:cNvSpPr>
            <a:spLocks noGrp="1"/>
          </p:cNvSpPr>
          <p:nvPr>
            <p:ph sz="half" idx="1"/>
          </p:nvPr>
        </p:nvSpPr>
        <p:spPr>
          <a:xfrm>
            <a:off x="146050" y="1524000"/>
            <a:ext cx="4445000" cy="4518025"/>
          </a:xfrm>
        </p:spPr>
        <p:txBody>
          <a:bodyPr/>
          <a:lstStyle/>
          <a:p>
            <a:pPr lvl="1" eaLnBrk="1" hangingPunct="1"/>
            <a:r>
              <a:rPr lang="en-US" smtClean="0">
                <a:latin typeface="Arial" charset="0"/>
                <a:ea typeface="ＭＳ Ｐゴシック" pitchFamily="34" charset="-128"/>
                <a:cs typeface="Arial" charset="0"/>
              </a:rPr>
              <a:t>100 years of being a </a:t>
            </a:r>
            <a:r>
              <a:rPr lang="en-US" b="1" smtClean="0">
                <a:latin typeface="Arial" charset="0"/>
                <a:ea typeface="ＭＳ Ｐゴシック" pitchFamily="34" charset="-128"/>
                <a:cs typeface="Arial" charset="0"/>
              </a:rPr>
              <a:t>small,</a:t>
            </a:r>
            <a:r>
              <a:rPr lang="en-US" smtClean="0">
                <a:latin typeface="Arial" charset="0"/>
                <a:ea typeface="ＭＳ Ｐゴシック" pitchFamily="34" charset="-128"/>
                <a:cs typeface="Arial" charset="0"/>
              </a:rPr>
              <a:t> </a:t>
            </a:r>
            <a:r>
              <a:rPr lang="en-US" b="1" smtClean="0">
                <a:latin typeface="Arial" charset="0"/>
                <a:ea typeface="ＭＳ Ｐゴシック" pitchFamily="34" charset="-128"/>
                <a:cs typeface="Arial" charset="0"/>
              </a:rPr>
              <a:t>research</a:t>
            </a:r>
            <a:r>
              <a:rPr lang="en-US" smtClean="0">
                <a:latin typeface="Arial" charset="0"/>
                <a:ea typeface="ＭＳ Ｐゴシック" pitchFamily="34" charset="-128"/>
                <a:cs typeface="Arial" charset="0"/>
              </a:rPr>
              <a:t> university</a:t>
            </a:r>
          </a:p>
          <a:p>
            <a:pPr lvl="1" eaLnBrk="1" hangingPunct="1"/>
            <a:r>
              <a:rPr lang="en-US" smtClean="0">
                <a:latin typeface="Arial" charset="0"/>
                <a:ea typeface="ＭＳ Ｐゴシック" pitchFamily="34" charset="-128"/>
                <a:cs typeface="Arial" charset="0"/>
              </a:rPr>
              <a:t>Many Rice Alums among the faculty and staff </a:t>
            </a:r>
          </a:p>
          <a:p>
            <a:pPr lvl="1" eaLnBrk="1" hangingPunct="1"/>
            <a:r>
              <a:rPr lang="en-US" smtClean="0">
                <a:latin typeface="Arial" charset="0"/>
                <a:ea typeface="ＭＳ Ｐゴシック" pitchFamily="34" charset="-128"/>
                <a:cs typeface="Arial" charset="0"/>
              </a:rPr>
              <a:t>Place-based; no distance learning</a:t>
            </a:r>
          </a:p>
          <a:p>
            <a:pPr lvl="1" eaLnBrk="1" hangingPunct="1"/>
            <a:r>
              <a:rPr lang="en-US" smtClean="0">
                <a:latin typeface="Arial" charset="0"/>
                <a:ea typeface="ＭＳ Ｐゴシック" pitchFamily="34" charset="-128"/>
                <a:cs typeface="Arial" charset="0"/>
              </a:rPr>
              <a:t>College-based non-curricular environment</a:t>
            </a:r>
          </a:p>
          <a:p>
            <a:pPr lvl="1" eaLnBrk="1" hangingPunct="1"/>
            <a:r>
              <a:rPr lang="en-US" smtClean="0">
                <a:latin typeface="Arial" charset="0"/>
                <a:ea typeface="ＭＳ Ｐゴシック" pitchFamily="34" charset="-128"/>
                <a:cs typeface="Arial" charset="0"/>
              </a:rPr>
              <a:t>More than moderate resistance to change</a:t>
            </a:r>
          </a:p>
          <a:p>
            <a:pPr lvl="1" eaLnBrk="1" hangingPunct="1"/>
            <a:r>
              <a:rPr lang="en-US" smtClean="0">
                <a:latin typeface="Arial" charset="0"/>
                <a:ea typeface="ＭＳ Ｐゴシック" pitchFamily="34" charset="-128"/>
                <a:cs typeface="Arial" charset="0"/>
              </a:rPr>
              <a:t>Dispersed decision-making</a:t>
            </a:r>
          </a:p>
        </p:txBody>
      </p:sp>
      <p:pic>
        <p:nvPicPr>
          <p:cNvPr id="9220" name="Picture 16"/>
          <p:cNvPicPr>
            <a:picLocks noChangeAspect="1"/>
          </p:cNvPicPr>
          <p:nvPr/>
        </p:nvPicPr>
        <p:blipFill>
          <a:blip r:embed="rId2"/>
          <a:srcRect l="35625" t="4102" r="8125" b="29102"/>
          <a:stretch>
            <a:fillRect/>
          </a:stretch>
        </p:blipFill>
        <p:spPr bwMode="auto">
          <a:xfrm>
            <a:off x="4478338" y="1524000"/>
            <a:ext cx="4408487" cy="4189413"/>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Rice Culture Cont’d</a:t>
            </a:r>
          </a:p>
        </p:txBody>
      </p:sp>
      <p:sp>
        <p:nvSpPr>
          <p:cNvPr id="10243" name="Content Placeholder 2"/>
          <p:cNvSpPr>
            <a:spLocks noGrp="1"/>
          </p:cNvSpPr>
          <p:nvPr>
            <p:ph sz="half" idx="1"/>
          </p:nvPr>
        </p:nvSpPr>
        <p:spPr>
          <a:xfrm>
            <a:off x="0" y="1524000"/>
            <a:ext cx="4760913" cy="4518025"/>
          </a:xfrm>
        </p:spPr>
        <p:txBody>
          <a:bodyPr/>
          <a:lstStyle/>
          <a:p>
            <a:pPr lvl="1" eaLnBrk="1" hangingPunct="1"/>
            <a:r>
              <a:rPr lang="en-US" smtClean="0">
                <a:latin typeface="Arial" charset="0"/>
                <a:ea typeface="ＭＳ Ｐゴシック" pitchFamily="34" charset="-128"/>
                <a:cs typeface="Arial" charset="0"/>
              </a:rPr>
              <a:t>Technology grew organically</a:t>
            </a:r>
          </a:p>
          <a:p>
            <a:pPr lvl="1" eaLnBrk="1" hangingPunct="1"/>
            <a:r>
              <a:rPr lang="en-US" smtClean="0">
                <a:latin typeface="Arial" charset="0"/>
                <a:ea typeface="ＭＳ Ｐゴシック" pitchFamily="34" charset="-128"/>
                <a:cs typeface="Arial" charset="0"/>
              </a:rPr>
              <a:t>Central IT, Administrative Systems, Library, and many departments with IT-like staff</a:t>
            </a:r>
          </a:p>
          <a:p>
            <a:pPr lvl="1" eaLnBrk="1" hangingPunct="1"/>
            <a:r>
              <a:rPr lang="en-US" smtClean="0">
                <a:latin typeface="Arial" charset="0"/>
                <a:ea typeface="ＭＳ Ｐゴシック" pitchFamily="34" charset="-128"/>
                <a:cs typeface="Arial" charset="0"/>
              </a:rPr>
              <a:t>Rugged individualism – no two field configurations the same</a:t>
            </a:r>
          </a:p>
          <a:p>
            <a:pPr lvl="1" eaLnBrk="1" hangingPunct="1"/>
            <a:r>
              <a:rPr lang="en-US" smtClean="0">
                <a:latin typeface="Arial" charset="0"/>
                <a:ea typeface="ＭＳ Ｐゴシック" pitchFamily="34" charset="-128"/>
                <a:cs typeface="Arial" charset="0"/>
              </a:rPr>
              <a:t>Distributed purchasing</a:t>
            </a:r>
          </a:p>
          <a:p>
            <a:pPr lvl="1" eaLnBrk="1" hangingPunct="1"/>
            <a:r>
              <a:rPr lang="en-US" smtClean="0">
                <a:latin typeface="Arial" charset="0"/>
                <a:ea typeface="ＭＳ Ｐゴシック" pitchFamily="34" charset="-128"/>
                <a:cs typeface="Arial" charset="0"/>
              </a:rPr>
              <a:t>Technology standards &amp; agented software perceived as threatening</a:t>
            </a:r>
          </a:p>
          <a:p>
            <a:pPr lvl="1" eaLnBrk="1" hangingPunct="1"/>
            <a:endParaRPr lang="en-US" smtClean="0">
              <a:latin typeface="Arial" charset="0"/>
              <a:ea typeface="ＭＳ Ｐゴシック" pitchFamily="34" charset="-128"/>
              <a:cs typeface="Arial" charset="0"/>
            </a:endParaRPr>
          </a:p>
        </p:txBody>
      </p:sp>
      <p:pic>
        <p:nvPicPr>
          <p:cNvPr id="10244" name="Picture 6" descr="C:\Users\gwk1\AppData\Local\Microsoft\Windows\Temporary Internet Files\Content.Outlook\KEDLXH4N\ITILgraphicForGary.jpg"/>
          <p:cNvPicPr>
            <a:picLocks noChangeAspect="1" noChangeArrowheads="1"/>
          </p:cNvPicPr>
          <p:nvPr/>
        </p:nvPicPr>
        <p:blipFill>
          <a:blip r:embed="rId2"/>
          <a:srcRect/>
          <a:stretch>
            <a:fillRect/>
          </a:stretch>
        </p:blipFill>
        <p:spPr bwMode="auto">
          <a:xfrm>
            <a:off x="5207000" y="122238"/>
            <a:ext cx="2794000" cy="5919787"/>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2"/>
          <a:srcRect/>
          <a:stretch>
            <a:fillRect/>
          </a:stretch>
        </p:blipFill>
        <p:spPr bwMode="auto">
          <a:xfrm>
            <a:off x="1136650" y="1033463"/>
            <a:ext cx="6875463" cy="5049837"/>
          </a:xfrm>
          <a:prstGeom prst="rect">
            <a:avLst/>
          </a:prstGeom>
          <a:noFill/>
          <a:ln w="9525">
            <a:noFill/>
            <a:miter lim="800000"/>
            <a:headEnd/>
            <a:tailEnd/>
          </a:ln>
        </p:spPr>
      </p:pic>
      <p:sp>
        <p:nvSpPr>
          <p:cNvPr id="11267"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Rice IT</a:t>
            </a:r>
          </a:p>
        </p:txBody>
      </p:sp>
      <p:sp>
        <p:nvSpPr>
          <p:cNvPr id="8" name="TextBox 7"/>
          <p:cNvSpPr txBox="1"/>
          <p:nvPr/>
        </p:nvSpPr>
        <p:spPr>
          <a:xfrm>
            <a:off x="3648075" y="1922463"/>
            <a:ext cx="377825" cy="4340225"/>
          </a:xfrm>
          <a:prstGeom prst="rect">
            <a:avLst/>
          </a:prstGeom>
          <a:noFill/>
        </p:spPr>
        <p:txBody>
          <a:bodyPr>
            <a:spAutoFit/>
          </a:bodyPr>
          <a:lstStyle/>
          <a:p>
            <a:pPr>
              <a:defRPr/>
            </a:pPr>
            <a:r>
              <a:rPr lang="en-US" sz="2300" dirty="0">
                <a:solidFill>
                  <a:srgbClr val="92D050"/>
                </a:solidFill>
                <a:effectLst>
                  <a:outerShdw blurRad="38100" dist="38100" dir="2700000" algn="tl">
                    <a:srgbClr val="000000">
                      <a:alpha val="43137"/>
                    </a:srgbClr>
                  </a:outerShdw>
                </a:effectLst>
                <a:ea typeface="ＭＳ Ｐゴシック" charset="-128"/>
              </a:rPr>
              <a:t>A</a:t>
            </a:r>
          </a:p>
          <a:p>
            <a:pPr>
              <a:defRPr/>
            </a:pPr>
            <a:r>
              <a:rPr lang="en-US" sz="2300" dirty="0">
                <a:solidFill>
                  <a:srgbClr val="92D050"/>
                </a:solidFill>
                <a:effectLst>
                  <a:outerShdw blurRad="38100" dist="38100" dir="2700000" algn="tl">
                    <a:srgbClr val="000000">
                      <a:alpha val="43137"/>
                    </a:srgbClr>
                  </a:outerShdw>
                </a:effectLst>
                <a:ea typeface="ＭＳ Ｐゴシック" charset="-128"/>
              </a:rPr>
              <a:t>p</a:t>
            </a:r>
          </a:p>
          <a:p>
            <a:pPr>
              <a:defRPr/>
            </a:pPr>
            <a:r>
              <a:rPr lang="en-US" sz="2300" dirty="0">
                <a:solidFill>
                  <a:srgbClr val="92D050"/>
                </a:solidFill>
                <a:effectLst>
                  <a:outerShdw blurRad="38100" dist="38100" dir="2700000" algn="tl">
                    <a:srgbClr val="000000">
                      <a:alpha val="43137"/>
                    </a:srgbClr>
                  </a:outerShdw>
                </a:effectLst>
                <a:ea typeface="ＭＳ Ｐゴシック" charset="-128"/>
              </a:rPr>
              <a:t>p</a:t>
            </a:r>
          </a:p>
          <a:p>
            <a:pPr>
              <a:defRPr/>
            </a:pPr>
            <a:r>
              <a:rPr lang="en-US" sz="2300" dirty="0">
                <a:solidFill>
                  <a:srgbClr val="92D050"/>
                </a:solidFill>
                <a:effectLst>
                  <a:outerShdw blurRad="38100" dist="38100" dir="2700000" algn="tl">
                    <a:srgbClr val="000000">
                      <a:alpha val="43137"/>
                    </a:srgbClr>
                  </a:outerShdw>
                </a:effectLst>
                <a:ea typeface="ＭＳ Ｐゴシック" charset="-128"/>
              </a:rPr>
              <a:t>l</a:t>
            </a:r>
          </a:p>
          <a:p>
            <a:pPr>
              <a:defRPr/>
            </a:pPr>
            <a:r>
              <a:rPr lang="en-US" sz="2300" dirty="0" err="1">
                <a:solidFill>
                  <a:srgbClr val="92D050"/>
                </a:solidFill>
                <a:effectLst>
                  <a:outerShdw blurRad="38100" dist="38100" dir="2700000" algn="tl">
                    <a:srgbClr val="000000">
                      <a:alpha val="43137"/>
                    </a:srgbClr>
                  </a:outerShdw>
                </a:effectLst>
                <a:ea typeface="ＭＳ Ｐゴシック" charset="-128"/>
              </a:rPr>
              <a:t>i</a:t>
            </a:r>
            <a:endParaRPr lang="en-US" sz="2300" dirty="0">
              <a:solidFill>
                <a:srgbClr val="92D050"/>
              </a:solidFill>
              <a:effectLst>
                <a:outerShdw blurRad="38100" dist="38100" dir="2700000" algn="tl">
                  <a:srgbClr val="000000">
                    <a:alpha val="43137"/>
                  </a:srgbClr>
                </a:outerShdw>
              </a:effectLst>
              <a:ea typeface="ＭＳ Ｐゴシック" charset="-128"/>
            </a:endParaRPr>
          </a:p>
          <a:p>
            <a:pPr>
              <a:defRPr/>
            </a:pPr>
            <a:r>
              <a:rPr lang="en-US" sz="2300" dirty="0">
                <a:solidFill>
                  <a:srgbClr val="92D050"/>
                </a:solidFill>
                <a:effectLst>
                  <a:outerShdw blurRad="38100" dist="38100" dir="2700000" algn="tl">
                    <a:srgbClr val="000000">
                      <a:alpha val="43137"/>
                    </a:srgbClr>
                  </a:outerShdw>
                </a:effectLst>
                <a:ea typeface="ＭＳ Ｐゴシック" charset="-128"/>
              </a:rPr>
              <a:t>c</a:t>
            </a:r>
          </a:p>
          <a:p>
            <a:pPr>
              <a:defRPr/>
            </a:pPr>
            <a:r>
              <a:rPr lang="en-US" sz="2300" dirty="0">
                <a:solidFill>
                  <a:srgbClr val="92D050"/>
                </a:solidFill>
                <a:effectLst>
                  <a:outerShdw blurRad="38100" dist="38100" dir="2700000" algn="tl">
                    <a:srgbClr val="000000">
                      <a:alpha val="43137"/>
                    </a:srgbClr>
                  </a:outerShdw>
                </a:effectLst>
                <a:ea typeface="ＭＳ Ｐゴシック" charset="-128"/>
              </a:rPr>
              <a:t>a</a:t>
            </a:r>
          </a:p>
          <a:p>
            <a:pPr>
              <a:defRPr/>
            </a:pPr>
            <a:r>
              <a:rPr lang="en-US" sz="2300" dirty="0">
                <a:solidFill>
                  <a:srgbClr val="92D050"/>
                </a:solidFill>
                <a:effectLst>
                  <a:outerShdw blurRad="38100" dist="38100" dir="2700000" algn="tl">
                    <a:srgbClr val="000000">
                      <a:alpha val="43137"/>
                    </a:srgbClr>
                  </a:outerShdw>
                </a:effectLst>
                <a:ea typeface="ＭＳ Ｐゴシック" charset="-128"/>
              </a:rPr>
              <a:t>t</a:t>
            </a:r>
          </a:p>
          <a:p>
            <a:pPr>
              <a:defRPr/>
            </a:pPr>
            <a:r>
              <a:rPr lang="en-US" sz="2300" dirty="0" err="1">
                <a:solidFill>
                  <a:srgbClr val="92D050"/>
                </a:solidFill>
                <a:effectLst>
                  <a:outerShdw blurRad="38100" dist="38100" dir="2700000" algn="tl">
                    <a:srgbClr val="000000">
                      <a:alpha val="43137"/>
                    </a:srgbClr>
                  </a:outerShdw>
                </a:effectLst>
                <a:ea typeface="ＭＳ Ｐゴシック" charset="-128"/>
              </a:rPr>
              <a:t>i</a:t>
            </a:r>
            <a:endParaRPr lang="en-US" sz="2300" dirty="0">
              <a:solidFill>
                <a:srgbClr val="92D050"/>
              </a:solidFill>
              <a:effectLst>
                <a:outerShdw blurRad="38100" dist="38100" dir="2700000" algn="tl">
                  <a:srgbClr val="000000">
                    <a:alpha val="43137"/>
                  </a:srgbClr>
                </a:outerShdw>
              </a:effectLst>
              <a:ea typeface="ＭＳ Ｐゴシック" charset="-128"/>
            </a:endParaRPr>
          </a:p>
          <a:p>
            <a:pPr>
              <a:defRPr/>
            </a:pPr>
            <a:r>
              <a:rPr lang="en-US" sz="2300" dirty="0">
                <a:solidFill>
                  <a:srgbClr val="92D050"/>
                </a:solidFill>
                <a:effectLst>
                  <a:outerShdw blurRad="38100" dist="38100" dir="2700000" algn="tl">
                    <a:srgbClr val="000000">
                      <a:alpha val="43137"/>
                    </a:srgbClr>
                  </a:outerShdw>
                </a:effectLst>
                <a:ea typeface="ＭＳ Ｐゴシック" charset="-128"/>
              </a:rPr>
              <a:t>o</a:t>
            </a:r>
          </a:p>
          <a:p>
            <a:pPr>
              <a:defRPr/>
            </a:pPr>
            <a:r>
              <a:rPr lang="en-US" sz="2300" dirty="0">
                <a:solidFill>
                  <a:srgbClr val="92D050"/>
                </a:solidFill>
                <a:effectLst>
                  <a:outerShdw blurRad="38100" dist="38100" dir="2700000" algn="tl">
                    <a:srgbClr val="000000">
                      <a:alpha val="43137"/>
                    </a:srgbClr>
                  </a:outerShdw>
                </a:effectLst>
                <a:ea typeface="ＭＳ Ｐゴシック" charset="-128"/>
              </a:rPr>
              <a:t>n</a:t>
            </a:r>
          </a:p>
          <a:p>
            <a:pPr>
              <a:defRPr/>
            </a:pPr>
            <a:r>
              <a:rPr lang="en-US" sz="2300" dirty="0">
                <a:solidFill>
                  <a:srgbClr val="92D050"/>
                </a:solidFill>
                <a:effectLst>
                  <a:outerShdw blurRad="38100" dist="38100" dir="2700000" algn="tl">
                    <a:srgbClr val="000000">
                      <a:alpha val="43137"/>
                    </a:srgbClr>
                  </a:outerShdw>
                </a:effectLst>
                <a:ea typeface="ＭＳ Ｐゴシック" charset="-128"/>
              </a:rPr>
              <a:t>s</a:t>
            </a:r>
          </a:p>
        </p:txBody>
      </p:sp>
      <p:sp>
        <p:nvSpPr>
          <p:cNvPr id="9" name="Rectangle 8"/>
          <p:cNvSpPr/>
          <p:nvPr/>
        </p:nvSpPr>
        <p:spPr>
          <a:xfrm>
            <a:off x="4581525" y="1800225"/>
            <a:ext cx="1046163" cy="3714750"/>
          </a:xfrm>
          <a:prstGeom prst="rect">
            <a:avLst/>
          </a:prstGeom>
          <a:solidFill>
            <a:srgbClr val="00B0F0">
              <a:alpha val="2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B0F0"/>
                </a:solidFill>
                <a:effectLst>
                  <a:outerShdw blurRad="38100" dist="38100" dir="2700000" algn="tl">
                    <a:srgbClr val="000000">
                      <a:alpha val="43137"/>
                    </a:srgbClr>
                  </a:outerShdw>
                </a:effectLst>
              </a:rPr>
              <a:t>N</a:t>
            </a:r>
          </a:p>
          <a:p>
            <a:pPr algn="ctr">
              <a:defRPr/>
            </a:pPr>
            <a:r>
              <a:rPr lang="en-US" dirty="0">
                <a:solidFill>
                  <a:srgbClr val="00B0F0"/>
                </a:solidFill>
                <a:effectLst>
                  <a:outerShdw blurRad="38100" dist="38100" dir="2700000" algn="tl">
                    <a:srgbClr val="000000">
                      <a:alpha val="43137"/>
                    </a:srgbClr>
                  </a:outerShdw>
                </a:effectLst>
              </a:rPr>
              <a:t>e</a:t>
            </a:r>
          </a:p>
          <a:p>
            <a:pPr algn="ctr">
              <a:defRPr/>
            </a:pPr>
            <a:r>
              <a:rPr lang="en-US" dirty="0">
                <a:solidFill>
                  <a:srgbClr val="00B0F0"/>
                </a:solidFill>
                <a:effectLst>
                  <a:outerShdw blurRad="38100" dist="38100" dir="2700000" algn="tl">
                    <a:srgbClr val="000000">
                      <a:alpha val="43137"/>
                    </a:srgbClr>
                  </a:outerShdw>
                </a:effectLst>
              </a:rPr>
              <a:t>t</a:t>
            </a:r>
          </a:p>
          <a:p>
            <a:pPr algn="ctr">
              <a:defRPr/>
            </a:pPr>
            <a:r>
              <a:rPr lang="en-US" dirty="0">
                <a:solidFill>
                  <a:srgbClr val="00B0F0"/>
                </a:solidFill>
                <a:effectLst>
                  <a:outerShdw blurRad="38100" dist="38100" dir="2700000" algn="tl">
                    <a:srgbClr val="000000">
                      <a:alpha val="43137"/>
                    </a:srgbClr>
                  </a:outerShdw>
                </a:effectLst>
              </a:rPr>
              <a:t>w</a:t>
            </a:r>
          </a:p>
          <a:p>
            <a:pPr algn="ctr">
              <a:defRPr/>
            </a:pPr>
            <a:r>
              <a:rPr lang="en-US" dirty="0">
                <a:solidFill>
                  <a:srgbClr val="00B0F0"/>
                </a:solidFill>
                <a:effectLst>
                  <a:outerShdw blurRad="38100" dist="38100" dir="2700000" algn="tl">
                    <a:srgbClr val="000000">
                      <a:alpha val="43137"/>
                    </a:srgbClr>
                  </a:outerShdw>
                </a:effectLst>
              </a:rPr>
              <a:t>o</a:t>
            </a:r>
          </a:p>
          <a:p>
            <a:pPr algn="ctr">
              <a:defRPr/>
            </a:pPr>
            <a:r>
              <a:rPr lang="en-US" dirty="0">
                <a:solidFill>
                  <a:srgbClr val="00B0F0"/>
                </a:solidFill>
                <a:effectLst>
                  <a:outerShdw blurRad="38100" dist="38100" dir="2700000" algn="tl">
                    <a:srgbClr val="000000">
                      <a:alpha val="43137"/>
                    </a:srgbClr>
                  </a:outerShdw>
                </a:effectLst>
              </a:rPr>
              <a:t>r</a:t>
            </a:r>
          </a:p>
          <a:p>
            <a:pPr algn="ctr">
              <a:defRPr/>
            </a:pPr>
            <a:r>
              <a:rPr lang="en-US" dirty="0">
                <a:solidFill>
                  <a:srgbClr val="00B0F0"/>
                </a:solidFill>
                <a:effectLst>
                  <a:outerShdw blurRad="38100" dist="38100" dir="2700000" algn="tl">
                    <a:srgbClr val="000000">
                      <a:alpha val="43137"/>
                    </a:srgbClr>
                  </a:outerShdw>
                </a:effectLst>
              </a:rPr>
              <a:t>k</a:t>
            </a:r>
          </a:p>
          <a:p>
            <a:pPr algn="ctr">
              <a:defRPr/>
            </a:pPr>
            <a:r>
              <a:rPr lang="en-US" dirty="0">
                <a:solidFill>
                  <a:srgbClr val="00B0F0"/>
                </a:solidFill>
                <a:effectLst>
                  <a:outerShdw blurRad="38100" dist="38100" dir="2700000" algn="tl">
                    <a:srgbClr val="000000">
                      <a:alpha val="43137"/>
                    </a:srgbClr>
                  </a:outerShdw>
                </a:effectLst>
              </a:rPr>
              <a:t>&amp;</a:t>
            </a:r>
          </a:p>
          <a:p>
            <a:pPr algn="ctr">
              <a:defRPr/>
            </a:pPr>
            <a:r>
              <a:rPr lang="en-US" dirty="0">
                <a:solidFill>
                  <a:srgbClr val="00B0F0"/>
                </a:solidFill>
                <a:effectLst>
                  <a:outerShdw blurRad="38100" dist="38100" dir="2700000" algn="tl">
                    <a:srgbClr val="000000">
                      <a:alpha val="43137"/>
                    </a:srgbClr>
                  </a:outerShdw>
                </a:effectLst>
              </a:rPr>
              <a:t>T</a:t>
            </a:r>
          </a:p>
          <a:p>
            <a:pPr algn="ctr">
              <a:defRPr/>
            </a:pPr>
            <a:r>
              <a:rPr lang="en-US" dirty="0">
                <a:solidFill>
                  <a:srgbClr val="00B0F0"/>
                </a:solidFill>
                <a:effectLst>
                  <a:outerShdw blurRad="38100" dist="38100" dir="2700000" algn="tl">
                    <a:srgbClr val="000000">
                      <a:alpha val="43137"/>
                    </a:srgbClr>
                  </a:outerShdw>
                </a:effectLst>
              </a:rPr>
              <a:t>e</a:t>
            </a:r>
          </a:p>
          <a:p>
            <a:pPr algn="ctr">
              <a:defRPr/>
            </a:pPr>
            <a:r>
              <a:rPr lang="en-US" dirty="0">
                <a:solidFill>
                  <a:srgbClr val="00B0F0"/>
                </a:solidFill>
                <a:effectLst>
                  <a:outerShdw blurRad="38100" dist="38100" dir="2700000" algn="tl">
                    <a:srgbClr val="000000">
                      <a:alpha val="43137"/>
                    </a:srgbClr>
                  </a:outerShdw>
                </a:effectLst>
              </a:rPr>
              <a:t>e</a:t>
            </a:r>
          </a:p>
          <a:p>
            <a:pPr algn="ctr">
              <a:defRPr/>
            </a:pPr>
            <a:r>
              <a:rPr lang="en-US" dirty="0">
                <a:solidFill>
                  <a:srgbClr val="00B0F0"/>
                </a:solidFill>
                <a:effectLst>
                  <a:outerShdw blurRad="38100" dist="38100" dir="2700000" algn="tl">
                    <a:srgbClr val="000000">
                      <a:alpha val="43137"/>
                    </a:srgbClr>
                  </a:outerShdw>
                </a:effectLst>
              </a:rPr>
              <a:t>e</a:t>
            </a:r>
          </a:p>
          <a:p>
            <a:pPr algn="ctr">
              <a:defRPr/>
            </a:pPr>
            <a:r>
              <a:rPr lang="en-US" dirty="0">
                <a:solidFill>
                  <a:srgbClr val="00B0F0"/>
                </a:solidFill>
                <a:effectLst>
                  <a:outerShdw blurRad="38100" dist="38100" dir="2700000" algn="tl">
                    <a:srgbClr val="000000">
                      <a:alpha val="43137"/>
                    </a:srgbClr>
                  </a:outerShdw>
                </a:effectLst>
              </a:rPr>
              <a:t>c</a:t>
            </a:r>
          </a:p>
          <a:p>
            <a:pPr algn="ctr">
              <a:defRPr/>
            </a:pPr>
            <a:r>
              <a:rPr lang="en-US" dirty="0">
                <a:solidFill>
                  <a:srgbClr val="00B0F0"/>
                </a:solidFill>
                <a:effectLst>
                  <a:outerShdw blurRad="38100" dist="38100" dir="2700000" algn="tl">
                    <a:srgbClr val="000000">
                      <a:alpha val="43137"/>
                    </a:srgbClr>
                  </a:outerShdw>
                </a:effectLst>
              </a:rPr>
              <a:t>o</a:t>
            </a:r>
          </a:p>
          <a:p>
            <a:pPr algn="ctr">
              <a:defRPr/>
            </a:pPr>
            <a:r>
              <a:rPr lang="en-US" dirty="0">
                <a:solidFill>
                  <a:srgbClr val="00B0F0"/>
                </a:solidFill>
                <a:effectLst>
                  <a:outerShdw blurRad="38100" dist="38100" dir="2700000" algn="tl">
                    <a:srgbClr val="000000">
                      <a:alpha val="43137"/>
                    </a:srgbClr>
                  </a:outerShdw>
                </a:effectLst>
              </a:rPr>
              <a:t>m</a:t>
            </a:r>
          </a:p>
        </p:txBody>
      </p:sp>
      <p:sp>
        <p:nvSpPr>
          <p:cNvPr id="10" name="Rectangle 9"/>
          <p:cNvSpPr/>
          <p:nvPr/>
        </p:nvSpPr>
        <p:spPr>
          <a:xfrm>
            <a:off x="5627688" y="1800225"/>
            <a:ext cx="1158875" cy="3714750"/>
          </a:xfrm>
          <a:prstGeom prst="rect">
            <a:avLst/>
          </a:prstGeom>
          <a:solidFill>
            <a:schemeClr val="accent2">
              <a:lumMod val="60000"/>
              <a:lumOff val="4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TextBox 10"/>
          <p:cNvSpPr txBox="1"/>
          <p:nvPr/>
        </p:nvSpPr>
        <p:spPr>
          <a:xfrm>
            <a:off x="5910263" y="2328863"/>
            <a:ext cx="622300" cy="3384550"/>
          </a:xfrm>
          <a:prstGeom prst="rect">
            <a:avLst/>
          </a:prstGeom>
          <a:noFill/>
        </p:spPr>
        <p:txBody>
          <a:bodyPr>
            <a:spAutoFit/>
          </a:bodyPr>
          <a:lstStyle/>
          <a:p>
            <a:pPr>
              <a:defRPr/>
            </a:pPr>
            <a:r>
              <a:rPr lang="en-US" sz="2800" dirty="0">
                <a:solidFill>
                  <a:schemeClr val="accent2">
                    <a:lumMod val="60000"/>
                    <a:lumOff val="40000"/>
                  </a:schemeClr>
                </a:solidFill>
                <a:effectLst>
                  <a:outerShdw blurRad="38100" dist="38100" dir="2700000" algn="tl">
                    <a:srgbClr val="000000">
                      <a:alpha val="43137"/>
                    </a:srgbClr>
                  </a:outerShdw>
                </a:effectLst>
                <a:ea typeface="ＭＳ Ｐゴシック" charset="-128"/>
              </a:rPr>
              <a:t>S</a:t>
            </a:r>
          </a:p>
          <a:p>
            <a:pPr>
              <a:defRPr/>
            </a:pPr>
            <a:r>
              <a:rPr lang="en-US" sz="2800" dirty="0">
                <a:solidFill>
                  <a:schemeClr val="accent2">
                    <a:lumMod val="60000"/>
                    <a:lumOff val="40000"/>
                  </a:schemeClr>
                </a:solidFill>
                <a:effectLst>
                  <a:outerShdw blurRad="38100" dist="38100" dir="2700000" algn="tl">
                    <a:srgbClr val="000000">
                      <a:alpha val="43137"/>
                    </a:srgbClr>
                  </a:outerShdw>
                </a:effectLst>
                <a:ea typeface="ＭＳ Ｐゴシック" charset="-128"/>
              </a:rPr>
              <a:t>y</a:t>
            </a:r>
          </a:p>
          <a:p>
            <a:pPr>
              <a:defRPr/>
            </a:pPr>
            <a:r>
              <a:rPr lang="en-US" sz="2800" dirty="0">
                <a:solidFill>
                  <a:schemeClr val="accent2">
                    <a:lumMod val="60000"/>
                    <a:lumOff val="40000"/>
                  </a:schemeClr>
                </a:solidFill>
                <a:effectLst>
                  <a:outerShdw blurRad="38100" dist="38100" dir="2700000" algn="tl">
                    <a:srgbClr val="000000">
                      <a:alpha val="43137"/>
                    </a:srgbClr>
                  </a:outerShdw>
                </a:effectLst>
                <a:ea typeface="ＭＳ Ｐゴシック" charset="-128"/>
              </a:rPr>
              <a:t>s</a:t>
            </a:r>
          </a:p>
          <a:p>
            <a:pPr>
              <a:defRPr/>
            </a:pPr>
            <a:r>
              <a:rPr lang="en-US" sz="2800" dirty="0">
                <a:solidFill>
                  <a:schemeClr val="accent2">
                    <a:lumMod val="60000"/>
                    <a:lumOff val="40000"/>
                  </a:schemeClr>
                </a:solidFill>
                <a:effectLst>
                  <a:outerShdw blurRad="38100" dist="38100" dir="2700000" algn="tl">
                    <a:srgbClr val="000000">
                      <a:alpha val="43137"/>
                    </a:srgbClr>
                  </a:outerShdw>
                </a:effectLst>
                <a:ea typeface="ＭＳ Ｐゴシック" charset="-128"/>
              </a:rPr>
              <a:t>t</a:t>
            </a:r>
          </a:p>
          <a:p>
            <a:pPr>
              <a:defRPr/>
            </a:pPr>
            <a:r>
              <a:rPr lang="en-US" sz="2800" dirty="0">
                <a:solidFill>
                  <a:schemeClr val="accent2">
                    <a:lumMod val="60000"/>
                    <a:lumOff val="40000"/>
                  </a:schemeClr>
                </a:solidFill>
                <a:effectLst>
                  <a:outerShdw blurRad="38100" dist="38100" dir="2700000" algn="tl">
                    <a:srgbClr val="000000">
                      <a:alpha val="43137"/>
                    </a:srgbClr>
                  </a:outerShdw>
                </a:effectLst>
                <a:ea typeface="ＭＳ Ｐゴシック" charset="-128"/>
              </a:rPr>
              <a:t>e</a:t>
            </a:r>
          </a:p>
          <a:p>
            <a:pPr>
              <a:defRPr/>
            </a:pPr>
            <a:r>
              <a:rPr lang="en-US" sz="2800" dirty="0">
                <a:solidFill>
                  <a:schemeClr val="accent2">
                    <a:lumMod val="60000"/>
                    <a:lumOff val="40000"/>
                  </a:schemeClr>
                </a:solidFill>
                <a:effectLst>
                  <a:outerShdw blurRad="38100" dist="38100" dir="2700000" algn="tl">
                    <a:srgbClr val="000000">
                      <a:alpha val="43137"/>
                    </a:srgbClr>
                  </a:outerShdw>
                </a:effectLst>
                <a:ea typeface="ＭＳ Ｐゴシック" charset="-128"/>
              </a:rPr>
              <a:t>m</a:t>
            </a:r>
          </a:p>
          <a:p>
            <a:pPr>
              <a:defRPr/>
            </a:pPr>
            <a:r>
              <a:rPr lang="en-US" sz="2800" dirty="0">
                <a:solidFill>
                  <a:schemeClr val="accent2">
                    <a:lumMod val="60000"/>
                    <a:lumOff val="40000"/>
                  </a:schemeClr>
                </a:solidFill>
                <a:effectLst>
                  <a:outerShdw blurRad="38100" dist="38100" dir="2700000" algn="tl">
                    <a:srgbClr val="000000">
                      <a:alpha val="43137"/>
                    </a:srgbClr>
                  </a:outerShdw>
                </a:effectLst>
                <a:ea typeface="ＭＳ Ｐゴシック" charset="-128"/>
              </a:rPr>
              <a:t>s</a:t>
            </a:r>
          </a:p>
          <a:p>
            <a:pPr>
              <a:defRPr/>
            </a:pPr>
            <a:endParaRPr lang="en-US" dirty="0">
              <a:ea typeface="ＭＳ Ｐゴシック" charset="-128"/>
            </a:endParaRPr>
          </a:p>
        </p:txBody>
      </p:sp>
      <p:sp>
        <p:nvSpPr>
          <p:cNvPr id="12" name="Rectangle 11"/>
          <p:cNvSpPr/>
          <p:nvPr/>
        </p:nvSpPr>
        <p:spPr>
          <a:xfrm>
            <a:off x="6786563" y="1800225"/>
            <a:ext cx="1225550" cy="2376488"/>
          </a:xfrm>
          <a:prstGeom prst="rect">
            <a:avLst/>
          </a:prstGeom>
          <a:solidFill>
            <a:schemeClr val="bg2">
              <a:lumMod val="5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TextBox 12"/>
          <p:cNvSpPr txBox="1"/>
          <p:nvPr/>
        </p:nvSpPr>
        <p:spPr>
          <a:xfrm>
            <a:off x="7183438" y="1922463"/>
            <a:ext cx="677862" cy="2308225"/>
          </a:xfrm>
          <a:prstGeom prst="rect">
            <a:avLst/>
          </a:prstGeom>
          <a:noFill/>
        </p:spPr>
        <p:txBody>
          <a:bodyPr>
            <a:spAutoFit/>
          </a:bodyPr>
          <a:lstStyle/>
          <a:p>
            <a:pPr>
              <a:defRPr/>
            </a:pPr>
            <a:r>
              <a:rPr lang="en-US" dirty="0">
                <a:solidFill>
                  <a:schemeClr val="bg2">
                    <a:lumMod val="50000"/>
                  </a:schemeClr>
                </a:solidFill>
                <a:effectLst>
                  <a:outerShdw blurRad="38100" dist="38100" dir="2700000" algn="tl">
                    <a:srgbClr val="000000">
                      <a:alpha val="43137"/>
                    </a:srgbClr>
                  </a:outerShdw>
                </a:effectLst>
                <a:ea typeface="ＭＳ Ｐゴシック" charset="-128"/>
              </a:rPr>
              <a:t>B</a:t>
            </a:r>
          </a:p>
          <a:p>
            <a:pPr>
              <a:defRPr/>
            </a:pPr>
            <a:r>
              <a:rPr lang="en-US" dirty="0">
                <a:solidFill>
                  <a:schemeClr val="bg2">
                    <a:lumMod val="50000"/>
                  </a:schemeClr>
                </a:solidFill>
                <a:effectLst>
                  <a:outerShdw blurRad="38100" dist="38100" dir="2700000" algn="tl">
                    <a:srgbClr val="000000">
                      <a:alpha val="43137"/>
                    </a:srgbClr>
                  </a:outerShdw>
                </a:effectLst>
                <a:ea typeface="ＭＳ Ｐゴシック" charset="-128"/>
              </a:rPr>
              <a:t>u</a:t>
            </a:r>
          </a:p>
          <a:p>
            <a:pPr>
              <a:defRPr/>
            </a:pPr>
            <a:r>
              <a:rPr lang="en-US" dirty="0">
                <a:solidFill>
                  <a:schemeClr val="bg2">
                    <a:lumMod val="50000"/>
                  </a:schemeClr>
                </a:solidFill>
                <a:effectLst>
                  <a:outerShdw blurRad="38100" dist="38100" dir="2700000" algn="tl">
                    <a:srgbClr val="000000">
                      <a:alpha val="43137"/>
                    </a:srgbClr>
                  </a:outerShdw>
                </a:effectLst>
                <a:ea typeface="ＭＳ Ｐゴシック" charset="-128"/>
              </a:rPr>
              <a:t>s</a:t>
            </a:r>
          </a:p>
          <a:p>
            <a:pPr>
              <a:defRPr/>
            </a:pPr>
            <a:r>
              <a:rPr lang="en-US" dirty="0" err="1">
                <a:solidFill>
                  <a:schemeClr val="bg2">
                    <a:lumMod val="50000"/>
                  </a:schemeClr>
                </a:solidFill>
                <a:effectLst>
                  <a:outerShdw blurRad="38100" dist="38100" dir="2700000" algn="tl">
                    <a:srgbClr val="000000">
                      <a:alpha val="43137"/>
                    </a:srgbClr>
                  </a:outerShdw>
                </a:effectLst>
                <a:ea typeface="ＭＳ Ｐゴシック" charset="-128"/>
              </a:rPr>
              <a:t>i</a:t>
            </a:r>
            <a:endParaRPr lang="en-US" dirty="0">
              <a:solidFill>
                <a:schemeClr val="bg2">
                  <a:lumMod val="50000"/>
                </a:schemeClr>
              </a:solidFill>
              <a:effectLst>
                <a:outerShdw blurRad="38100" dist="38100" dir="2700000" algn="tl">
                  <a:srgbClr val="000000">
                    <a:alpha val="43137"/>
                  </a:srgbClr>
                </a:outerShdw>
              </a:effectLst>
              <a:ea typeface="ＭＳ Ｐゴシック" charset="-128"/>
            </a:endParaRPr>
          </a:p>
          <a:p>
            <a:pPr>
              <a:defRPr/>
            </a:pPr>
            <a:r>
              <a:rPr lang="en-US" dirty="0">
                <a:solidFill>
                  <a:schemeClr val="bg2">
                    <a:lumMod val="50000"/>
                  </a:schemeClr>
                </a:solidFill>
                <a:effectLst>
                  <a:outerShdw blurRad="38100" dist="38100" dir="2700000" algn="tl">
                    <a:srgbClr val="000000">
                      <a:alpha val="43137"/>
                    </a:srgbClr>
                  </a:outerShdw>
                </a:effectLst>
                <a:ea typeface="ＭＳ Ｐゴシック" charset="-128"/>
              </a:rPr>
              <a:t>n</a:t>
            </a:r>
          </a:p>
          <a:p>
            <a:pPr>
              <a:defRPr/>
            </a:pPr>
            <a:r>
              <a:rPr lang="en-US" dirty="0">
                <a:solidFill>
                  <a:schemeClr val="bg2">
                    <a:lumMod val="50000"/>
                  </a:schemeClr>
                </a:solidFill>
                <a:effectLst>
                  <a:outerShdw blurRad="38100" dist="38100" dir="2700000" algn="tl">
                    <a:srgbClr val="000000">
                      <a:alpha val="43137"/>
                    </a:srgbClr>
                  </a:outerShdw>
                </a:effectLst>
                <a:ea typeface="ＭＳ Ｐゴシック" charset="-128"/>
              </a:rPr>
              <a:t>e</a:t>
            </a:r>
          </a:p>
          <a:p>
            <a:pPr>
              <a:defRPr/>
            </a:pPr>
            <a:r>
              <a:rPr lang="en-US" dirty="0">
                <a:solidFill>
                  <a:schemeClr val="bg2">
                    <a:lumMod val="50000"/>
                  </a:schemeClr>
                </a:solidFill>
                <a:effectLst>
                  <a:outerShdw blurRad="38100" dist="38100" dir="2700000" algn="tl">
                    <a:srgbClr val="000000">
                      <a:alpha val="43137"/>
                    </a:srgbClr>
                  </a:outerShdw>
                </a:effectLst>
                <a:ea typeface="ＭＳ Ｐゴシック" charset="-128"/>
              </a:rPr>
              <a:t>e</a:t>
            </a:r>
          </a:p>
          <a:p>
            <a:pPr>
              <a:defRPr/>
            </a:pPr>
            <a:r>
              <a:rPr lang="en-US" dirty="0">
                <a:solidFill>
                  <a:schemeClr val="bg2">
                    <a:lumMod val="50000"/>
                  </a:schemeClr>
                </a:solidFill>
                <a:effectLst>
                  <a:outerShdw blurRad="38100" dist="38100" dir="2700000" algn="tl">
                    <a:srgbClr val="000000">
                      <a:alpha val="43137"/>
                    </a:srgbClr>
                  </a:outerShdw>
                </a:effectLst>
                <a:ea typeface="ＭＳ Ｐゴシック" charset="-128"/>
              </a:rPr>
              <a:t>s</a:t>
            </a:r>
          </a:p>
        </p:txBody>
      </p:sp>
      <p:sp>
        <p:nvSpPr>
          <p:cNvPr id="14" name="Rectangle 13"/>
          <p:cNvSpPr/>
          <p:nvPr/>
        </p:nvSpPr>
        <p:spPr>
          <a:xfrm>
            <a:off x="6786563" y="4176713"/>
            <a:ext cx="1225550" cy="1017587"/>
          </a:xfrm>
          <a:prstGeom prst="rect">
            <a:avLst/>
          </a:prstGeom>
          <a:solidFill>
            <a:schemeClr val="accent6">
              <a:lumMod val="75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TextBox 14"/>
          <p:cNvSpPr txBox="1"/>
          <p:nvPr/>
        </p:nvSpPr>
        <p:spPr>
          <a:xfrm>
            <a:off x="6786563" y="4675188"/>
            <a:ext cx="1349375" cy="461962"/>
          </a:xfrm>
          <a:prstGeom prst="rect">
            <a:avLst/>
          </a:prstGeom>
          <a:noFill/>
        </p:spPr>
        <p:txBody>
          <a:bodyPr>
            <a:spAutoFit/>
          </a:bodyPr>
          <a:lstStyle/>
          <a:p>
            <a:pPr>
              <a:defRPr/>
            </a:pPr>
            <a:r>
              <a:rPr lang="en-US" sz="2400" dirty="0">
                <a:solidFill>
                  <a:schemeClr val="accent6">
                    <a:lumMod val="75000"/>
                  </a:schemeClr>
                </a:solidFill>
                <a:effectLst>
                  <a:outerShdw blurRad="38100" dist="38100" dir="2700000" algn="tl">
                    <a:srgbClr val="000000">
                      <a:alpha val="43137"/>
                    </a:srgbClr>
                  </a:outerShdw>
                </a:effectLst>
                <a:ea typeface="ＭＳ Ｐゴシック" charset="-128"/>
              </a:rPr>
              <a:t>Security</a:t>
            </a:r>
          </a:p>
        </p:txBody>
      </p:sp>
      <p:sp>
        <p:nvSpPr>
          <p:cNvPr id="5" name="Rectangle 4"/>
          <p:cNvSpPr/>
          <p:nvPr/>
        </p:nvSpPr>
        <p:spPr>
          <a:xfrm>
            <a:off x="1136650" y="1800225"/>
            <a:ext cx="2181225" cy="4283075"/>
          </a:xfrm>
          <a:prstGeom prst="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600" dirty="0">
                <a:solidFill>
                  <a:srgbClr val="FFFF00"/>
                </a:solidFill>
                <a:effectLst>
                  <a:outerShdw blurRad="38100" dist="38100" dir="2700000" algn="tl">
                    <a:srgbClr val="000000">
                      <a:alpha val="43137"/>
                    </a:srgbClr>
                  </a:outerShdw>
                </a:effectLst>
              </a:rPr>
              <a:t>S</a:t>
            </a:r>
          </a:p>
          <a:p>
            <a:pPr algn="ctr">
              <a:defRPr/>
            </a:pPr>
            <a:r>
              <a:rPr lang="en-US" sz="3600" dirty="0">
                <a:solidFill>
                  <a:srgbClr val="FFFF00"/>
                </a:solidFill>
                <a:effectLst>
                  <a:outerShdw blurRad="38100" dist="38100" dir="2700000" algn="tl">
                    <a:srgbClr val="000000">
                      <a:alpha val="43137"/>
                    </a:srgbClr>
                  </a:outerShdw>
                </a:effectLst>
              </a:rPr>
              <a:t>u</a:t>
            </a:r>
          </a:p>
          <a:p>
            <a:pPr algn="ctr">
              <a:defRPr/>
            </a:pPr>
            <a:r>
              <a:rPr lang="en-US" sz="3600" dirty="0">
                <a:solidFill>
                  <a:srgbClr val="FFFF00"/>
                </a:solidFill>
                <a:effectLst>
                  <a:outerShdw blurRad="38100" dist="38100" dir="2700000" algn="tl">
                    <a:srgbClr val="000000">
                      <a:alpha val="43137"/>
                    </a:srgbClr>
                  </a:outerShdw>
                </a:effectLst>
              </a:rPr>
              <a:t>p</a:t>
            </a:r>
          </a:p>
          <a:p>
            <a:pPr algn="ctr">
              <a:defRPr/>
            </a:pPr>
            <a:r>
              <a:rPr lang="en-US" sz="3600" dirty="0">
                <a:solidFill>
                  <a:srgbClr val="FFFF00"/>
                </a:solidFill>
                <a:effectLst>
                  <a:outerShdw blurRad="38100" dist="38100" dir="2700000" algn="tl">
                    <a:srgbClr val="000000">
                      <a:alpha val="43137"/>
                    </a:srgbClr>
                  </a:outerShdw>
                </a:effectLst>
              </a:rPr>
              <a:t>P</a:t>
            </a:r>
          </a:p>
          <a:p>
            <a:pPr algn="ctr">
              <a:defRPr/>
            </a:pPr>
            <a:r>
              <a:rPr lang="en-US" sz="3600" dirty="0">
                <a:solidFill>
                  <a:srgbClr val="FFFF00"/>
                </a:solidFill>
                <a:effectLst>
                  <a:outerShdw blurRad="38100" dist="38100" dir="2700000" algn="tl">
                    <a:srgbClr val="000000">
                      <a:alpha val="43137"/>
                    </a:srgbClr>
                  </a:outerShdw>
                </a:effectLst>
              </a:rPr>
              <a:t>o</a:t>
            </a:r>
          </a:p>
          <a:p>
            <a:pPr algn="ctr">
              <a:defRPr/>
            </a:pPr>
            <a:r>
              <a:rPr lang="en-US" sz="3600" dirty="0">
                <a:solidFill>
                  <a:srgbClr val="FFFF00"/>
                </a:solidFill>
                <a:effectLst>
                  <a:outerShdw blurRad="38100" dist="38100" dir="2700000" algn="tl">
                    <a:srgbClr val="000000">
                      <a:alpha val="43137"/>
                    </a:srgbClr>
                  </a:outerShdw>
                </a:effectLst>
              </a:rPr>
              <a:t>r</a:t>
            </a:r>
          </a:p>
          <a:p>
            <a:pPr algn="ctr">
              <a:defRPr/>
            </a:pPr>
            <a:r>
              <a:rPr lang="en-US" sz="3600" dirty="0">
                <a:solidFill>
                  <a:srgbClr val="FFFF00"/>
                </a:solidFill>
                <a:effectLst>
                  <a:outerShdw blurRad="38100" dist="38100" dir="2700000" algn="tl">
                    <a:srgbClr val="000000">
                      <a:alpha val="43137"/>
                    </a:srgbClr>
                  </a:outerShdw>
                </a:effectLst>
              </a:rPr>
              <a:t>t</a:t>
            </a:r>
          </a:p>
          <a:p>
            <a:pPr algn="ctr">
              <a:defRPr/>
            </a:pPr>
            <a:endParaRPr lang="en-US" dirty="0"/>
          </a:p>
        </p:txBody>
      </p:sp>
      <p:sp>
        <p:nvSpPr>
          <p:cNvPr id="7" name="Rectangle 6"/>
          <p:cNvSpPr/>
          <p:nvPr/>
        </p:nvSpPr>
        <p:spPr>
          <a:xfrm>
            <a:off x="3335338" y="1800225"/>
            <a:ext cx="1263650" cy="4283075"/>
          </a:xfrm>
          <a:prstGeom prst="rect">
            <a:avLst/>
          </a:prstGeom>
          <a:solidFill>
            <a:srgbClr val="92D050">
              <a:alpha val="2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2"/>
          <a:srcRect b="84808"/>
          <a:stretch>
            <a:fillRect/>
          </a:stretch>
        </p:blipFill>
        <p:spPr bwMode="auto">
          <a:xfrm>
            <a:off x="1136650" y="1033463"/>
            <a:ext cx="6875463" cy="766762"/>
          </a:xfrm>
          <a:prstGeom prst="rect">
            <a:avLst/>
          </a:prstGeom>
          <a:noFill/>
          <a:ln w="9525">
            <a:noFill/>
            <a:miter lim="800000"/>
            <a:headEnd/>
            <a:tailEnd/>
          </a:ln>
        </p:spPr>
      </p:pic>
      <p:sp>
        <p:nvSpPr>
          <p:cNvPr id="12291" name="Title 1"/>
          <p:cNvSpPr>
            <a:spLocks noGrp="1"/>
          </p:cNvSpPr>
          <p:nvPr>
            <p:ph type="title"/>
          </p:nvPr>
        </p:nvSpPr>
        <p:spPr bwMode="auto"/>
        <p:txBody>
          <a:bodyPr/>
          <a:lstStyle/>
          <a:p>
            <a:pPr eaLnBrk="1" hangingPunct="1"/>
            <a:r>
              <a:rPr lang="en-US" cap="none" smtClean="0">
                <a:latin typeface="Arial" charset="0"/>
                <a:ea typeface="ＭＳ Ｐゴシック" pitchFamily="34" charset="-128"/>
                <a:cs typeface="Arial" charset="0"/>
              </a:rPr>
              <a:t>Rice IT – You Got the Idea</a:t>
            </a:r>
          </a:p>
        </p:txBody>
      </p:sp>
      <p:pic>
        <p:nvPicPr>
          <p:cNvPr id="12292" name="Picture 3" descr="http://www.abcteach.com/free/s/silo_line.jpg"/>
          <p:cNvPicPr>
            <a:picLocks noChangeAspect="1" noChangeArrowheads="1"/>
          </p:cNvPicPr>
          <p:nvPr/>
        </p:nvPicPr>
        <p:blipFill>
          <a:blip r:embed="rId3"/>
          <a:srcRect l="4900" r="10117"/>
          <a:stretch>
            <a:fillRect/>
          </a:stretch>
        </p:blipFill>
        <p:spPr bwMode="auto">
          <a:xfrm>
            <a:off x="4524375" y="1797050"/>
            <a:ext cx="1189038" cy="3913188"/>
          </a:xfrm>
          <a:prstGeom prst="rect">
            <a:avLst/>
          </a:prstGeom>
          <a:noFill/>
          <a:ln w="9525">
            <a:noFill/>
            <a:miter lim="800000"/>
            <a:headEnd/>
            <a:tailEnd/>
          </a:ln>
        </p:spPr>
      </p:pic>
      <p:pic>
        <p:nvPicPr>
          <p:cNvPr id="12293" name="Picture 3" descr="http://www.abcteach.com/free/s/silo_line.jpg"/>
          <p:cNvPicPr>
            <a:picLocks noChangeAspect="1" noChangeArrowheads="1"/>
          </p:cNvPicPr>
          <p:nvPr/>
        </p:nvPicPr>
        <p:blipFill>
          <a:blip r:embed="rId3"/>
          <a:srcRect/>
          <a:stretch>
            <a:fillRect/>
          </a:stretch>
        </p:blipFill>
        <p:spPr bwMode="auto">
          <a:xfrm>
            <a:off x="1371600" y="1668463"/>
            <a:ext cx="1574800" cy="4411662"/>
          </a:xfrm>
          <a:prstGeom prst="rect">
            <a:avLst/>
          </a:prstGeom>
          <a:noFill/>
          <a:ln w="9525">
            <a:noFill/>
            <a:miter lim="800000"/>
            <a:headEnd/>
            <a:tailEnd/>
          </a:ln>
        </p:spPr>
      </p:pic>
      <p:sp>
        <p:nvSpPr>
          <p:cNvPr id="5" name="Rectangle 4"/>
          <p:cNvSpPr/>
          <p:nvPr/>
        </p:nvSpPr>
        <p:spPr>
          <a:xfrm>
            <a:off x="1154113" y="1800225"/>
            <a:ext cx="2181225" cy="4283075"/>
          </a:xfrm>
          <a:prstGeom prst="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600" dirty="0">
                <a:solidFill>
                  <a:srgbClr val="FFFF00"/>
                </a:solidFill>
                <a:effectLst>
                  <a:outerShdw blurRad="38100" dist="38100" dir="2700000" algn="tl">
                    <a:srgbClr val="000000">
                      <a:alpha val="43137"/>
                    </a:srgbClr>
                  </a:outerShdw>
                </a:effectLst>
              </a:rPr>
              <a:t>S</a:t>
            </a:r>
          </a:p>
          <a:p>
            <a:pPr algn="ctr">
              <a:defRPr/>
            </a:pPr>
            <a:r>
              <a:rPr lang="en-US" sz="3600" dirty="0">
                <a:solidFill>
                  <a:srgbClr val="FFFF00"/>
                </a:solidFill>
                <a:effectLst>
                  <a:outerShdw blurRad="38100" dist="38100" dir="2700000" algn="tl">
                    <a:srgbClr val="000000">
                      <a:alpha val="43137"/>
                    </a:srgbClr>
                  </a:outerShdw>
                </a:effectLst>
              </a:rPr>
              <a:t>u</a:t>
            </a:r>
          </a:p>
          <a:p>
            <a:pPr algn="ctr">
              <a:defRPr/>
            </a:pPr>
            <a:r>
              <a:rPr lang="en-US" sz="3600" dirty="0">
                <a:solidFill>
                  <a:srgbClr val="FFFF00"/>
                </a:solidFill>
                <a:effectLst>
                  <a:outerShdw blurRad="38100" dist="38100" dir="2700000" algn="tl">
                    <a:srgbClr val="000000">
                      <a:alpha val="43137"/>
                    </a:srgbClr>
                  </a:outerShdw>
                </a:effectLst>
              </a:rPr>
              <a:t>p</a:t>
            </a:r>
          </a:p>
          <a:p>
            <a:pPr algn="ctr">
              <a:defRPr/>
            </a:pPr>
            <a:r>
              <a:rPr lang="en-US" sz="3600" dirty="0">
                <a:solidFill>
                  <a:srgbClr val="FFFF00"/>
                </a:solidFill>
                <a:effectLst>
                  <a:outerShdw blurRad="38100" dist="38100" dir="2700000" algn="tl">
                    <a:srgbClr val="000000">
                      <a:alpha val="43137"/>
                    </a:srgbClr>
                  </a:outerShdw>
                </a:effectLst>
              </a:rPr>
              <a:t>P</a:t>
            </a:r>
          </a:p>
          <a:p>
            <a:pPr algn="ctr">
              <a:defRPr/>
            </a:pPr>
            <a:r>
              <a:rPr lang="en-US" sz="3600" dirty="0">
                <a:solidFill>
                  <a:srgbClr val="FFFF00"/>
                </a:solidFill>
                <a:effectLst>
                  <a:outerShdw blurRad="38100" dist="38100" dir="2700000" algn="tl">
                    <a:srgbClr val="000000">
                      <a:alpha val="43137"/>
                    </a:srgbClr>
                  </a:outerShdw>
                </a:effectLst>
              </a:rPr>
              <a:t>o</a:t>
            </a:r>
          </a:p>
          <a:p>
            <a:pPr algn="ctr">
              <a:defRPr/>
            </a:pPr>
            <a:r>
              <a:rPr lang="en-US" sz="3600" dirty="0">
                <a:solidFill>
                  <a:srgbClr val="FFFF00"/>
                </a:solidFill>
                <a:effectLst>
                  <a:outerShdw blurRad="38100" dist="38100" dir="2700000" algn="tl">
                    <a:srgbClr val="000000">
                      <a:alpha val="43137"/>
                    </a:srgbClr>
                  </a:outerShdw>
                </a:effectLst>
              </a:rPr>
              <a:t>r</a:t>
            </a:r>
          </a:p>
          <a:p>
            <a:pPr algn="ctr">
              <a:defRPr/>
            </a:pPr>
            <a:r>
              <a:rPr lang="en-US" sz="3600" dirty="0">
                <a:solidFill>
                  <a:srgbClr val="FFFF00"/>
                </a:solidFill>
                <a:effectLst>
                  <a:outerShdw blurRad="38100" dist="38100" dir="2700000" algn="tl">
                    <a:srgbClr val="000000">
                      <a:alpha val="43137"/>
                    </a:srgbClr>
                  </a:outerShdw>
                </a:effectLst>
              </a:rPr>
              <a:t>t</a:t>
            </a:r>
          </a:p>
          <a:p>
            <a:pPr algn="ctr">
              <a:defRPr/>
            </a:pPr>
            <a:endParaRPr lang="en-US" dirty="0"/>
          </a:p>
        </p:txBody>
      </p:sp>
      <p:pic>
        <p:nvPicPr>
          <p:cNvPr id="12295" name="Picture 3" descr="http://www.abcteach.com/free/s/silo_line.jpg"/>
          <p:cNvPicPr>
            <a:picLocks noChangeAspect="1" noChangeArrowheads="1"/>
          </p:cNvPicPr>
          <p:nvPr/>
        </p:nvPicPr>
        <p:blipFill>
          <a:blip r:embed="rId3"/>
          <a:srcRect l="15036" r="7184"/>
          <a:stretch>
            <a:fillRect/>
          </a:stretch>
        </p:blipFill>
        <p:spPr bwMode="auto">
          <a:xfrm>
            <a:off x="3355975" y="1671638"/>
            <a:ext cx="1225550" cy="4411662"/>
          </a:xfrm>
          <a:prstGeom prst="rect">
            <a:avLst/>
          </a:prstGeom>
          <a:noFill/>
          <a:ln w="9525">
            <a:noFill/>
            <a:miter lim="800000"/>
            <a:headEnd/>
            <a:tailEnd/>
          </a:ln>
        </p:spPr>
      </p:pic>
      <p:sp>
        <p:nvSpPr>
          <p:cNvPr id="7" name="Rectangle 6"/>
          <p:cNvSpPr/>
          <p:nvPr/>
        </p:nvSpPr>
        <p:spPr>
          <a:xfrm>
            <a:off x="3317875" y="1797050"/>
            <a:ext cx="1263650" cy="4283075"/>
          </a:xfrm>
          <a:prstGeom prst="rect">
            <a:avLst/>
          </a:prstGeom>
          <a:solidFill>
            <a:srgbClr val="92D050">
              <a:alpha val="2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7"/>
          <p:cNvSpPr txBox="1"/>
          <p:nvPr/>
        </p:nvSpPr>
        <p:spPr>
          <a:xfrm>
            <a:off x="3648075" y="1922463"/>
            <a:ext cx="377825" cy="4340225"/>
          </a:xfrm>
          <a:prstGeom prst="rect">
            <a:avLst/>
          </a:prstGeom>
          <a:noFill/>
        </p:spPr>
        <p:txBody>
          <a:bodyPr>
            <a:spAutoFit/>
          </a:bodyPr>
          <a:lstStyle/>
          <a:p>
            <a:pPr>
              <a:defRPr/>
            </a:pPr>
            <a:r>
              <a:rPr lang="en-US" sz="2300" dirty="0">
                <a:solidFill>
                  <a:srgbClr val="92D050"/>
                </a:solidFill>
                <a:effectLst>
                  <a:outerShdw blurRad="38100" dist="38100" dir="2700000" algn="tl">
                    <a:srgbClr val="000000">
                      <a:alpha val="43137"/>
                    </a:srgbClr>
                  </a:outerShdw>
                </a:effectLst>
                <a:ea typeface="ＭＳ Ｐゴシック" charset="-128"/>
              </a:rPr>
              <a:t>A</a:t>
            </a:r>
          </a:p>
          <a:p>
            <a:pPr>
              <a:defRPr/>
            </a:pPr>
            <a:r>
              <a:rPr lang="en-US" sz="2300" dirty="0">
                <a:solidFill>
                  <a:srgbClr val="92D050"/>
                </a:solidFill>
                <a:effectLst>
                  <a:outerShdw blurRad="38100" dist="38100" dir="2700000" algn="tl">
                    <a:srgbClr val="000000">
                      <a:alpha val="43137"/>
                    </a:srgbClr>
                  </a:outerShdw>
                </a:effectLst>
                <a:ea typeface="ＭＳ Ｐゴシック" charset="-128"/>
              </a:rPr>
              <a:t>p</a:t>
            </a:r>
          </a:p>
          <a:p>
            <a:pPr>
              <a:defRPr/>
            </a:pPr>
            <a:r>
              <a:rPr lang="en-US" sz="2300" dirty="0">
                <a:solidFill>
                  <a:srgbClr val="92D050"/>
                </a:solidFill>
                <a:effectLst>
                  <a:outerShdw blurRad="38100" dist="38100" dir="2700000" algn="tl">
                    <a:srgbClr val="000000">
                      <a:alpha val="43137"/>
                    </a:srgbClr>
                  </a:outerShdw>
                </a:effectLst>
                <a:ea typeface="ＭＳ Ｐゴシック" charset="-128"/>
              </a:rPr>
              <a:t>p</a:t>
            </a:r>
          </a:p>
          <a:p>
            <a:pPr>
              <a:defRPr/>
            </a:pPr>
            <a:r>
              <a:rPr lang="en-US" sz="2300" dirty="0">
                <a:solidFill>
                  <a:srgbClr val="92D050"/>
                </a:solidFill>
                <a:effectLst>
                  <a:outerShdw blurRad="38100" dist="38100" dir="2700000" algn="tl">
                    <a:srgbClr val="000000">
                      <a:alpha val="43137"/>
                    </a:srgbClr>
                  </a:outerShdw>
                </a:effectLst>
                <a:ea typeface="ＭＳ Ｐゴシック" charset="-128"/>
              </a:rPr>
              <a:t>l</a:t>
            </a:r>
          </a:p>
          <a:p>
            <a:pPr>
              <a:defRPr/>
            </a:pPr>
            <a:r>
              <a:rPr lang="en-US" sz="2300" dirty="0" err="1">
                <a:solidFill>
                  <a:srgbClr val="92D050"/>
                </a:solidFill>
                <a:effectLst>
                  <a:outerShdw blurRad="38100" dist="38100" dir="2700000" algn="tl">
                    <a:srgbClr val="000000">
                      <a:alpha val="43137"/>
                    </a:srgbClr>
                  </a:outerShdw>
                </a:effectLst>
                <a:ea typeface="ＭＳ Ｐゴシック" charset="-128"/>
              </a:rPr>
              <a:t>i</a:t>
            </a:r>
            <a:endParaRPr lang="en-US" sz="2300" dirty="0">
              <a:solidFill>
                <a:srgbClr val="92D050"/>
              </a:solidFill>
              <a:effectLst>
                <a:outerShdw blurRad="38100" dist="38100" dir="2700000" algn="tl">
                  <a:srgbClr val="000000">
                    <a:alpha val="43137"/>
                  </a:srgbClr>
                </a:outerShdw>
              </a:effectLst>
              <a:ea typeface="ＭＳ Ｐゴシック" charset="-128"/>
            </a:endParaRPr>
          </a:p>
          <a:p>
            <a:pPr>
              <a:defRPr/>
            </a:pPr>
            <a:r>
              <a:rPr lang="en-US" sz="2300" dirty="0">
                <a:solidFill>
                  <a:srgbClr val="92D050"/>
                </a:solidFill>
                <a:effectLst>
                  <a:outerShdw blurRad="38100" dist="38100" dir="2700000" algn="tl">
                    <a:srgbClr val="000000">
                      <a:alpha val="43137"/>
                    </a:srgbClr>
                  </a:outerShdw>
                </a:effectLst>
                <a:ea typeface="ＭＳ Ｐゴシック" charset="-128"/>
              </a:rPr>
              <a:t>c</a:t>
            </a:r>
          </a:p>
          <a:p>
            <a:pPr>
              <a:defRPr/>
            </a:pPr>
            <a:r>
              <a:rPr lang="en-US" sz="2300" dirty="0">
                <a:solidFill>
                  <a:srgbClr val="92D050"/>
                </a:solidFill>
                <a:effectLst>
                  <a:outerShdw blurRad="38100" dist="38100" dir="2700000" algn="tl">
                    <a:srgbClr val="000000">
                      <a:alpha val="43137"/>
                    </a:srgbClr>
                  </a:outerShdw>
                </a:effectLst>
                <a:ea typeface="ＭＳ Ｐゴシック" charset="-128"/>
              </a:rPr>
              <a:t>a</a:t>
            </a:r>
          </a:p>
          <a:p>
            <a:pPr>
              <a:defRPr/>
            </a:pPr>
            <a:r>
              <a:rPr lang="en-US" sz="2300" dirty="0">
                <a:solidFill>
                  <a:srgbClr val="92D050"/>
                </a:solidFill>
                <a:effectLst>
                  <a:outerShdw blurRad="38100" dist="38100" dir="2700000" algn="tl">
                    <a:srgbClr val="000000">
                      <a:alpha val="43137"/>
                    </a:srgbClr>
                  </a:outerShdw>
                </a:effectLst>
                <a:ea typeface="ＭＳ Ｐゴシック" charset="-128"/>
              </a:rPr>
              <a:t>t</a:t>
            </a:r>
          </a:p>
          <a:p>
            <a:pPr>
              <a:defRPr/>
            </a:pPr>
            <a:r>
              <a:rPr lang="en-US" sz="2300" dirty="0" err="1">
                <a:solidFill>
                  <a:srgbClr val="92D050"/>
                </a:solidFill>
                <a:effectLst>
                  <a:outerShdw blurRad="38100" dist="38100" dir="2700000" algn="tl">
                    <a:srgbClr val="000000">
                      <a:alpha val="43137"/>
                    </a:srgbClr>
                  </a:outerShdw>
                </a:effectLst>
                <a:ea typeface="ＭＳ Ｐゴシック" charset="-128"/>
              </a:rPr>
              <a:t>i</a:t>
            </a:r>
            <a:endParaRPr lang="en-US" sz="2300" dirty="0">
              <a:solidFill>
                <a:srgbClr val="92D050"/>
              </a:solidFill>
              <a:effectLst>
                <a:outerShdw blurRad="38100" dist="38100" dir="2700000" algn="tl">
                  <a:srgbClr val="000000">
                    <a:alpha val="43137"/>
                  </a:srgbClr>
                </a:outerShdw>
              </a:effectLst>
              <a:ea typeface="ＭＳ Ｐゴシック" charset="-128"/>
            </a:endParaRPr>
          </a:p>
          <a:p>
            <a:pPr>
              <a:defRPr/>
            </a:pPr>
            <a:r>
              <a:rPr lang="en-US" sz="2300" dirty="0">
                <a:solidFill>
                  <a:srgbClr val="92D050"/>
                </a:solidFill>
                <a:effectLst>
                  <a:outerShdw blurRad="38100" dist="38100" dir="2700000" algn="tl">
                    <a:srgbClr val="000000">
                      <a:alpha val="43137"/>
                    </a:srgbClr>
                  </a:outerShdw>
                </a:effectLst>
                <a:ea typeface="ＭＳ Ｐゴシック" charset="-128"/>
              </a:rPr>
              <a:t>o</a:t>
            </a:r>
          </a:p>
          <a:p>
            <a:pPr>
              <a:defRPr/>
            </a:pPr>
            <a:r>
              <a:rPr lang="en-US" sz="2300" dirty="0">
                <a:solidFill>
                  <a:srgbClr val="92D050"/>
                </a:solidFill>
                <a:effectLst>
                  <a:outerShdw blurRad="38100" dist="38100" dir="2700000" algn="tl">
                    <a:srgbClr val="000000">
                      <a:alpha val="43137"/>
                    </a:srgbClr>
                  </a:outerShdw>
                </a:effectLst>
                <a:ea typeface="ＭＳ Ｐゴシック" charset="-128"/>
              </a:rPr>
              <a:t>n</a:t>
            </a:r>
          </a:p>
          <a:p>
            <a:pPr>
              <a:defRPr/>
            </a:pPr>
            <a:r>
              <a:rPr lang="en-US" sz="2300" dirty="0">
                <a:solidFill>
                  <a:srgbClr val="92D050"/>
                </a:solidFill>
                <a:effectLst>
                  <a:outerShdw blurRad="38100" dist="38100" dir="2700000" algn="tl">
                    <a:srgbClr val="000000">
                      <a:alpha val="43137"/>
                    </a:srgbClr>
                  </a:outerShdw>
                </a:effectLst>
                <a:ea typeface="ＭＳ Ｐゴシック" charset="-128"/>
              </a:rPr>
              <a:t>s</a:t>
            </a:r>
          </a:p>
        </p:txBody>
      </p:sp>
      <p:sp>
        <p:nvSpPr>
          <p:cNvPr id="9" name="Rectangle 8"/>
          <p:cNvSpPr/>
          <p:nvPr/>
        </p:nvSpPr>
        <p:spPr>
          <a:xfrm>
            <a:off x="4581525" y="1800225"/>
            <a:ext cx="1046163" cy="3910013"/>
          </a:xfrm>
          <a:prstGeom prst="rect">
            <a:avLst/>
          </a:prstGeom>
          <a:solidFill>
            <a:srgbClr val="00B0F0">
              <a:alpha val="2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B0F0"/>
                </a:solidFill>
                <a:effectLst>
                  <a:outerShdw blurRad="38100" dist="38100" dir="2700000" algn="tl">
                    <a:srgbClr val="000000">
                      <a:alpha val="43137"/>
                    </a:srgbClr>
                  </a:outerShdw>
                </a:effectLst>
              </a:rPr>
              <a:t>N</a:t>
            </a:r>
          </a:p>
          <a:p>
            <a:pPr algn="ctr">
              <a:defRPr/>
            </a:pPr>
            <a:r>
              <a:rPr lang="en-US" dirty="0">
                <a:solidFill>
                  <a:srgbClr val="00B0F0"/>
                </a:solidFill>
                <a:effectLst>
                  <a:outerShdw blurRad="38100" dist="38100" dir="2700000" algn="tl">
                    <a:srgbClr val="000000">
                      <a:alpha val="43137"/>
                    </a:srgbClr>
                  </a:outerShdw>
                </a:effectLst>
              </a:rPr>
              <a:t>e</a:t>
            </a:r>
          </a:p>
          <a:p>
            <a:pPr algn="ctr">
              <a:defRPr/>
            </a:pPr>
            <a:r>
              <a:rPr lang="en-US" dirty="0">
                <a:solidFill>
                  <a:srgbClr val="00B0F0"/>
                </a:solidFill>
                <a:effectLst>
                  <a:outerShdw blurRad="38100" dist="38100" dir="2700000" algn="tl">
                    <a:srgbClr val="000000">
                      <a:alpha val="43137"/>
                    </a:srgbClr>
                  </a:outerShdw>
                </a:effectLst>
              </a:rPr>
              <a:t>t</a:t>
            </a:r>
          </a:p>
          <a:p>
            <a:pPr algn="ctr">
              <a:defRPr/>
            </a:pPr>
            <a:r>
              <a:rPr lang="en-US" dirty="0">
                <a:solidFill>
                  <a:srgbClr val="00B0F0"/>
                </a:solidFill>
                <a:effectLst>
                  <a:outerShdw blurRad="38100" dist="38100" dir="2700000" algn="tl">
                    <a:srgbClr val="000000">
                      <a:alpha val="43137"/>
                    </a:srgbClr>
                  </a:outerShdw>
                </a:effectLst>
              </a:rPr>
              <a:t>w</a:t>
            </a:r>
          </a:p>
          <a:p>
            <a:pPr algn="ctr">
              <a:defRPr/>
            </a:pPr>
            <a:r>
              <a:rPr lang="en-US" dirty="0">
                <a:solidFill>
                  <a:srgbClr val="00B0F0"/>
                </a:solidFill>
                <a:effectLst>
                  <a:outerShdw blurRad="38100" dist="38100" dir="2700000" algn="tl">
                    <a:srgbClr val="000000">
                      <a:alpha val="43137"/>
                    </a:srgbClr>
                  </a:outerShdw>
                </a:effectLst>
              </a:rPr>
              <a:t>o</a:t>
            </a:r>
          </a:p>
          <a:p>
            <a:pPr algn="ctr">
              <a:defRPr/>
            </a:pPr>
            <a:r>
              <a:rPr lang="en-US" dirty="0">
                <a:solidFill>
                  <a:srgbClr val="00B0F0"/>
                </a:solidFill>
                <a:effectLst>
                  <a:outerShdw blurRad="38100" dist="38100" dir="2700000" algn="tl">
                    <a:srgbClr val="000000">
                      <a:alpha val="43137"/>
                    </a:srgbClr>
                  </a:outerShdw>
                </a:effectLst>
              </a:rPr>
              <a:t>r</a:t>
            </a:r>
          </a:p>
          <a:p>
            <a:pPr algn="ctr">
              <a:defRPr/>
            </a:pPr>
            <a:r>
              <a:rPr lang="en-US" dirty="0">
                <a:solidFill>
                  <a:srgbClr val="00B0F0"/>
                </a:solidFill>
                <a:effectLst>
                  <a:outerShdw blurRad="38100" dist="38100" dir="2700000" algn="tl">
                    <a:srgbClr val="000000">
                      <a:alpha val="43137"/>
                    </a:srgbClr>
                  </a:outerShdw>
                </a:effectLst>
              </a:rPr>
              <a:t>k</a:t>
            </a:r>
          </a:p>
          <a:p>
            <a:pPr algn="ctr">
              <a:defRPr/>
            </a:pPr>
            <a:r>
              <a:rPr lang="en-US" dirty="0">
                <a:solidFill>
                  <a:srgbClr val="00B0F0"/>
                </a:solidFill>
                <a:effectLst>
                  <a:outerShdw blurRad="38100" dist="38100" dir="2700000" algn="tl">
                    <a:srgbClr val="000000">
                      <a:alpha val="43137"/>
                    </a:srgbClr>
                  </a:outerShdw>
                </a:effectLst>
              </a:rPr>
              <a:t>&amp;</a:t>
            </a:r>
          </a:p>
          <a:p>
            <a:pPr algn="ctr">
              <a:defRPr/>
            </a:pPr>
            <a:r>
              <a:rPr lang="en-US" dirty="0">
                <a:solidFill>
                  <a:srgbClr val="00B0F0"/>
                </a:solidFill>
                <a:effectLst>
                  <a:outerShdw blurRad="38100" dist="38100" dir="2700000" algn="tl">
                    <a:srgbClr val="000000">
                      <a:alpha val="43137"/>
                    </a:srgbClr>
                  </a:outerShdw>
                </a:effectLst>
              </a:rPr>
              <a:t>T</a:t>
            </a:r>
          </a:p>
          <a:p>
            <a:pPr algn="ctr">
              <a:defRPr/>
            </a:pPr>
            <a:r>
              <a:rPr lang="en-US" dirty="0">
                <a:solidFill>
                  <a:srgbClr val="00B0F0"/>
                </a:solidFill>
                <a:effectLst>
                  <a:outerShdw blurRad="38100" dist="38100" dir="2700000" algn="tl">
                    <a:srgbClr val="000000">
                      <a:alpha val="43137"/>
                    </a:srgbClr>
                  </a:outerShdw>
                </a:effectLst>
              </a:rPr>
              <a:t>e</a:t>
            </a:r>
          </a:p>
          <a:p>
            <a:pPr algn="ctr">
              <a:defRPr/>
            </a:pPr>
            <a:r>
              <a:rPr lang="en-US" dirty="0">
                <a:solidFill>
                  <a:srgbClr val="00B0F0"/>
                </a:solidFill>
                <a:effectLst>
                  <a:outerShdw blurRad="38100" dist="38100" dir="2700000" algn="tl">
                    <a:srgbClr val="000000">
                      <a:alpha val="43137"/>
                    </a:srgbClr>
                  </a:outerShdw>
                </a:effectLst>
              </a:rPr>
              <a:t>e</a:t>
            </a:r>
          </a:p>
          <a:p>
            <a:pPr algn="ctr">
              <a:defRPr/>
            </a:pPr>
            <a:r>
              <a:rPr lang="en-US" dirty="0">
                <a:solidFill>
                  <a:srgbClr val="00B0F0"/>
                </a:solidFill>
                <a:effectLst>
                  <a:outerShdw blurRad="38100" dist="38100" dir="2700000" algn="tl">
                    <a:srgbClr val="000000">
                      <a:alpha val="43137"/>
                    </a:srgbClr>
                  </a:outerShdw>
                </a:effectLst>
              </a:rPr>
              <a:t>e</a:t>
            </a:r>
          </a:p>
          <a:p>
            <a:pPr algn="ctr">
              <a:defRPr/>
            </a:pPr>
            <a:r>
              <a:rPr lang="en-US" dirty="0">
                <a:solidFill>
                  <a:srgbClr val="00B0F0"/>
                </a:solidFill>
                <a:effectLst>
                  <a:outerShdw blurRad="38100" dist="38100" dir="2700000" algn="tl">
                    <a:srgbClr val="000000">
                      <a:alpha val="43137"/>
                    </a:srgbClr>
                  </a:outerShdw>
                </a:effectLst>
              </a:rPr>
              <a:t>c</a:t>
            </a:r>
          </a:p>
          <a:p>
            <a:pPr algn="ctr">
              <a:defRPr/>
            </a:pPr>
            <a:r>
              <a:rPr lang="en-US" dirty="0">
                <a:solidFill>
                  <a:srgbClr val="00B0F0"/>
                </a:solidFill>
                <a:effectLst>
                  <a:outerShdw blurRad="38100" dist="38100" dir="2700000" algn="tl">
                    <a:srgbClr val="000000">
                      <a:alpha val="43137"/>
                    </a:srgbClr>
                  </a:outerShdw>
                </a:effectLst>
              </a:rPr>
              <a:t>o</a:t>
            </a:r>
          </a:p>
          <a:p>
            <a:pPr algn="ctr">
              <a:defRPr/>
            </a:pPr>
            <a:r>
              <a:rPr lang="en-US" dirty="0">
                <a:solidFill>
                  <a:srgbClr val="00B0F0"/>
                </a:solidFill>
                <a:effectLst>
                  <a:outerShdw blurRad="38100" dist="38100" dir="2700000" algn="tl">
                    <a:srgbClr val="000000">
                      <a:alpha val="43137"/>
                    </a:srgbClr>
                  </a:outerShdw>
                </a:effectLst>
              </a:rPr>
              <a:t>m</a:t>
            </a:r>
          </a:p>
        </p:txBody>
      </p:sp>
      <p:pic>
        <p:nvPicPr>
          <p:cNvPr id="12299" name="Picture 3" descr="http://www.abcteach.com/free/s/silo_line.jpg"/>
          <p:cNvPicPr>
            <a:picLocks noChangeAspect="1" noChangeArrowheads="1"/>
          </p:cNvPicPr>
          <p:nvPr/>
        </p:nvPicPr>
        <p:blipFill>
          <a:blip r:embed="rId3"/>
          <a:srcRect r="11362"/>
          <a:stretch>
            <a:fillRect/>
          </a:stretch>
        </p:blipFill>
        <p:spPr bwMode="auto">
          <a:xfrm>
            <a:off x="5610225" y="1797050"/>
            <a:ext cx="1176338" cy="3717925"/>
          </a:xfrm>
          <a:prstGeom prst="rect">
            <a:avLst/>
          </a:prstGeom>
          <a:noFill/>
          <a:ln w="9525">
            <a:noFill/>
            <a:miter lim="800000"/>
            <a:headEnd/>
            <a:tailEnd/>
          </a:ln>
        </p:spPr>
      </p:pic>
      <p:sp>
        <p:nvSpPr>
          <p:cNvPr id="10" name="Rectangle 9"/>
          <p:cNvSpPr/>
          <p:nvPr/>
        </p:nvSpPr>
        <p:spPr>
          <a:xfrm>
            <a:off x="5627688" y="1800225"/>
            <a:ext cx="1158875" cy="3714750"/>
          </a:xfrm>
          <a:prstGeom prst="rect">
            <a:avLst/>
          </a:prstGeom>
          <a:solidFill>
            <a:schemeClr val="accent2">
              <a:lumMod val="60000"/>
              <a:lumOff val="4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2301" name="Picture 3" descr="http://www.abcteach.com/free/s/silo_line.jpg"/>
          <p:cNvPicPr>
            <a:picLocks noChangeAspect="1" noChangeArrowheads="1"/>
          </p:cNvPicPr>
          <p:nvPr/>
        </p:nvPicPr>
        <p:blipFill>
          <a:blip r:embed="rId3"/>
          <a:srcRect l="10770" r="7269"/>
          <a:stretch>
            <a:fillRect/>
          </a:stretch>
        </p:blipFill>
        <p:spPr bwMode="auto">
          <a:xfrm>
            <a:off x="6908800" y="1662113"/>
            <a:ext cx="1035050" cy="3532187"/>
          </a:xfrm>
          <a:prstGeom prst="rect">
            <a:avLst/>
          </a:prstGeom>
          <a:noFill/>
          <a:ln w="9525">
            <a:noFill/>
            <a:miter lim="800000"/>
            <a:headEnd/>
            <a:tailEnd/>
          </a:ln>
        </p:spPr>
      </p:pic>
      <p:sp>
        <p:nvSpPr>
          <p:cNvPr id="15" name="TextBox 14"/>
          <p:cNvSpPr txBox="1"/>
          <p:nvPr/>
        </p:nvSpPr>
        <p:spPr>
          <a:xfrm>
            <a:off x="6786563" y="4675188"/>
            <a:ext cx="1349375" cy="461962"/>
          </a:xfrm>
          <a:prstGeom prst="rect">
            <a:avLst/>
          </a:prstGeom>
          <a:noFill/>
        </p:spPr>
        <p:txBody>
          <a:bodyPr>
            <a:spAutoFit/>
          </a:bodyPr>
          <a:lstStyle/>
          <a:p>
            <a:pPr>
              <a:defRPr/>
            </a:pPr>
            <a:r>
              <a:rPr lang="en-US" sz="2400" dirty="0">
                <a:solidFill>
                  <a:schemeClr val="accent6">
                    <a:lumMod val="75000"/>
                  </a:schemeClr>
                </a:solidFill>
                <a:effectLst>
                  <a:outerShdw blurRad="38100" dist="38100" dir="2700000" algn="tl">
                    <a:srgbClr val="000000">
                      <a:alpha val="43137"/>
                    </a:srgbClr>
                  </a:outerShdw>
                </a:effectLst>
                <a:ea typeface="ＭＳ Ｐゴシック" charset="-128"/>
              </a:rPr>
              <a:t>Security</a:t>
            </a:r>
          </a:p>
        </p:txBody>
      </p:sp>
      <p:sp>
        <p:nvSpPr>
          <p:cNvPr id="13" name="TextBox 12"/>
          <p:cNvSpPr txBox="1"/>
          <p:nvPr/>
        </p:nvSpPr>
        <p:spPr>
          <a:xfrm>
            <a:off x="7183438" y="1922463"/>
            <a:ext cx="677862" cy="2308225"/>
          </a:xfrm>
          <a:prstGeom prst="rect">
            <a:avLst/>
          </a:prstGeom>
          <a:noFill/>
        </p:spPr>
        <p:txBody>
          <a:bodyPr>
            <a:spAutoFit/>
          </a:bodyPr>
          <a:lstStyle/>
          <a:p>
            <a:pPr>
              <a:defRPr/>
            </a:pPr>
            <a:r>
              <a:rPr lang="en-US" dirty="0">
                <a:solidFill>
                  <a:schemeClr val="bg2">
                    <a:lumMod val="50000"/>
                  </a:schemeClr>
                </a:solidFill>
                <a:effectLst>
                  <a:outerShdw blurRad="38100" dist="38100" dir="2700000" algn="tl">
                    <a:srgbClr val="000000">
                      <a:alpha val="43137"/>
                    </a:srgbClr>
                  </a:outerShdw>
                </a:effectLst>
                <a:ea typeface="ＭＳ Ｐゴシック" charset="-128"/>
              </a:rPr>
              <a:t>B</a:t>
            </a:r>
          </a:p>
          <a:p>
            <a:pPr>
              <a:defRPr/>
            </a:pPr>
            <a:r>
              <a:rPr lang="en-US" dirty="0">
                <a:solidFill>
                  <a:schemeClr val="bg2">
                    <a:lumMod val="50000"/>
                  </a:schemeClr>
                </a:solidFill>
                <a:effectLst>
                  <a:outerShdw blurRad="38100" dist="38100" dir="2700000" algn="tl">
                    <a:srgbClr val="000000">
                      <a:alpha val="43137"/>
                    </a:srgbClr>
                  </a:outerShdw>
                </a:effectLst>
                <a:ea typeface="ＭＳ Ｐゴシック" charset="-128"/>
              </a:rPr>
              <a:t>u</a:t>
            </a:r>
          </a:p>
          <a:p>
            <a:pPr>
              <a:defRPr/>
            </a:pPr>
            <a:r>
              <a:rPr lang="en-US" dirty="0">
                <a:solidFill>
                  <a:schemeClr val="bg2">
                    <a:lumMod val="50000"/>
                  </a:schemeClr>
                </a:solidFill>
                <a:effectLst>
                  <a:outerShdw blurRad="38100" dist="38100" dir="2700000" algn="tl">
                    <a:srgbClr val="000000">
                      <a:alpha val="43137"/>
                    </a:srgbClr>
                  </a:outerShdw>
                </a:effectLst>
                <a:ea typeface="ＭＳ Ｐゴシック" charset="-128"/>
              </a:rPr>
              <a:t>s</a:t>
            </a:r>
          </a:p>
          <a:p>
            <a:pPr>
              <a:defRPr/>
            </a:pPr>
            <a:r>
              <a:rPr lang="en-US" dirty="0" err="1">
                <a:solidFill>
                  <a:schemeClr val="bg2">
                    <a:lumMod val="50000"/>
                  </a:schemeClr>
                </a:solidFill>
                <a:effectLst>
                  <a:outerShdw blurRad="38100" dist="38100" dir="2700000" algn="tl">
                    <a:srgbClr val="000000">
                      <a:alpha val="43137"/>
                    </a:srgbClr>
                  </a:outerShdw>
                </a:effectLst>
                <a:ea typeface="ＭＳ Ｐゴシック" charset="-128"/>
              </a:rPr>
              <a:t>i</a:t>
            </a:r>
            <a:endParaRPr lang="en-US" dirty="0">
              <a:solidFill>
                <a:schemeClr val="bg2">
                  <a:lumMod val="50000"/>
                </a:schemeClr>
              </a:solidFill>
              <a:effectLst>
                <a:outerShdw blurRad="38100" dist="38100" dir="2700000" algn="tl">
                  <a:srgbClr val="000000">
                    <a:alpha val="43137"/>
                  </a:srgbClr>
                </a:outerShdw>
              </a:effectLst>
              <a:ea typeface="ＭＳ Ｐゴシック" charset="-128"/>
            </a:endParaRPr>
          </a:p>
          <a:p>
            <a:pPr>
              <a:defRPr/>
            </a:pPr>
            <a:r>
              <a:rPr lang="en-US" dirty="0">
                <a:solidFill>
                  <a:schemeClr val="bg2">
                    <a:lumMod val="50000"/>
                  </a:schemeClr>
                </a:solidFill>
                <a:effectLst>
                  <a:outerShdw blurRad="38100" dist="38100" dir="2700000" algn="tl">
                    <a:srgbClr val="000000">
                      <a:alpha val="43137"/>
                    </a:srgbClr>
                  </a:outerShdw>
                </a:effectLst>
                <a:ea typeface="ＭＳ Ｐゴシック" charset="-128"/>
              </a:rPr>
              <a:t>n</a:t>
            </a:r>
          </a:p>
          <a:p>
            <a:pPr>
              <a:defRPr/>
            </a:pPr>
            <a:r>
              <a:rPr lang="en-US" dirty="0">
                <a:solidFill>
                  <a:schemeClr val="bg2">
                    <a:lumMod val="50000"/>
                  </a:schemeClr>
                </a:solidFill>
                <a:effectLst>
                  <a:outerShdw blurRad="38100" dist="38100" dir="2700000" algn="tl">
                    <a:srgbClr val="000000">
                      <a:alpha val="43137"/>
                    </a:srgbClr>
                  </a:outerShdw>
                </a:effectLst>
                <a:ea typeface="ＭＳ Ｐゴシック" charset="-128"/>
              </a:rPr>
              <a:t>e</a:t>
            </a:r>
          </a:p>
          <a:p>
            <a:pPr>
              <a:defRPr/>
            </a:pPr>
            <a:r>
              <a:rPr lang="en-US" dirty="0">
                <a:solidFill>
                  <a:schemeClr val="bg2">
                    <a:lumMod val="50000"/>
                  </a:schemeClr>
                </a:solidFill>
                <a:effectLst>
                  <a:outerShdw blurRad="38100" dist="38100" dir="2700000" algn="tl">
                    <a:srgbClr val="000000">
                      <a:alpha val="43137"/>
                    </a:srgbClr>
                  </a:outerShdw>
                </a:effectLst>
                <a:ea typeface="ＭＳ Ｐゴシック" charset="-128"/>
              </a:rPr>
              <a:t>e</a:t>
            </a:r>
          </a:p>
          <a:p>
            <a:pPr>
              <a:defRPr/>
            </a:pPr>
            <a:r>
              <a:rPr lang="en-US" dirty="0">
                <a:solidFill>
                  <a:schemeClr val="bg2">
                    <a:lumMod val="50000"/>
                  </a:schemeClr>
                </a:solidFill>
                <a:effectLst>
                  <a:outerShdw blurRad="38100" dist="38100" dir="2700000" algn="tl">
                    <a:srgbClr val="000000">
                      <a:alpha val="43137"/>
                    </a:srgbClr>
                  </a:outerShdw>
                </a:effectLst>
                <a:ea typeface="ＭＳ Ｐゴシック" charset="-128"/>
              </a:rPr>
              <a:t>s</a:t>
            </a:r>
          </a:p>
        </p:txBody>
      </p:sp>
      <p:sp>
        <p:nvSpPr>
          <p:cNvPr id="12" name="Rectangle 11"/>
          <p:cNvSpPr/>
          <p:nvPr/>
        </p:nvSpPr>
        <p:spPr>
          <a:xfrm>
            <a:off x="6786563" y="1800225"/>
            <a:ext cx="1225550" cy="2376488"/>
          </a:xfrm>
          <a:prstGeom prst="rect">
            <a:avLst/>
          </a:prstGeom>
          <a:solidFill>
            <a:schemeClr val="bg2">
              <a:lumMod val="50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ectangle 13"/>
          <p:cNvSpPr/>
          <p:nvPr/>
        </p:nvSpPr>
        <p:spPr>
          <a:xfrm>
            <a:off x="6786563" y="4176713"/>
            <a:ext cx="1225550" cy="1017587"/>
          </a:xfrm>
          <a:prstGeom prst="rect">
            <a:avLst/>
          </a:prstGeom>
          <a:solidFill>
            <a:schemeClr val="accent6">
              <a:lumMod val="75000"/>
              <a:alpha val="2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TextBox 10"/>
          <p:cNvSpPr txBox="1"/>
          <p:nvPr/>
        </p:nvSpPr>
        <p:spPr>
          <a:xfrm>
            <a:off x="5910263" y="2328863"/>
            <a:ext cx="622300" cy="3384550"/>
          </a:xfrm>
          <a:prstGeom prst="rect">
            <a:avLst/>
          </a:prstGeom>
          <a:noFill/>
        </p:spPr>
        <p:txBody>
          <a:bodyPr>
            <a:spAutoFit/>
          </a:bodyPr>
          <a:lstStyle/>
          <a:p>
            <a:pPr>
              <a:defRPr/>
            </a:pPr>
            <a:r>
              <a:rPr lang="en-US" sz="2800" dirty="0">
                <a:solidFill>
                  <a:schemeClr val="accent2">
                    <a:lumMod val="60000"/>
                    <a:lumOff val="40000"/>
                  </a:schemeClr>
                </a:solidFill>
                <a:effectLst>
                  <a:outerShdw blurRad="38100" dist="38100" dir="2700000" algn="tl">
                    <a:srgbClr val="000000">
                      <a:alpha val="43137"/>
                    </a:srgbClr>
                  </a:outerShdw>
                </a:effectLst>
                <a:ea typeface="ＭＳ Ｐゴシック" charset="-128"/>
              </a:rPr>
              <a:t>S</a:t>
            </a:r>
          </a:p>
          <a:p>
            <a:pPr>
              <a:defRPr/>
            </a:pPr>
            <a:r>
              <a:rPr lang="en-US" sz="2800" dirty="0">
                <a:solidFill>
                  <a:schemeClr val="accent2">
                    <a:lumMod val="60000"/>
                    <a:lumOff val="40000"/>
                  </a:schemeClr>
                </a:solidFill>
                <a:effectLst>
                  <a:outerShdw blurRad="38100" dist="38100" dir="2700000" algn="tl">
                    <a:srgbClr val="000000">
                      <a:alpha val="43137"/>
                    </a:srgbClr>
                  </a:outerShdw>
                </a:effectLst>
                <a:ea typeface="ＭＳ Ｐゴシック" charset="-128"/>
              </a:rPr>
              <a:t>y</a:t>
            </a:r>
          </a:p>
          <a:p>
            <a:pPr>
              <a:defRPr/>
            </a:pPr>
            <a:r>
              <a:rPr lang="en-US" sz="2800" dirty="0">
                <a:solidFill>
                  <a:schemeClr val="accent2">
                    <a:lumMod val="60000"/>
                    <a:lumOff val="40000"/>
                  </a:schemeClr>
                </a:solidFill>
                <a:effectLst>
                  <a:outerShdw blurRad="38100" dist="38100" dir="2700000" algn="tl">
                    <a:srgbClr val="000000">
                      <a:alpha val="43137"/>
                    </a:srgbClr>
                  </a:outerShdw>
                </a:effectLst>
                <a:ea typeface="ＭＳ Ｐゴシック" charset="-128"/>
              </a:rPr>
              <a:t>s</a:t>
            </a:r>
          </a:p>
          <a:p>
            <a:pPr>
              <a:defRPr/>
            </a:pPr>
            <a:r>
              <a:rPr lang="en-US" sz="2800" dirty="0">
                <a:solidFill>
                  <a:schemeClr val="accent2">
                    <a:lumMod val="60000"/>
                    <a:lumOff val="40000"/>
                  </a:schemeClr>
                </a:solidFill>
                <a:effectLst>
                  <a:outerShdw blurRad="38100" dist="38100" dir="2700000" algn="tl">
                    <a:srgbClr val="000000">
                      <a:alpha val="43137"/>
                    </a:srgbClr>
                  </a:outerShdw>
                </a:effectLst>
                <a:ea typeface="ＭＳ Ｐゴシック" charset="-128"/>
              </a:rPr>
              <a:t>t</a:t>
            </a:r>
          </a:p>
          <a:p>
            <a:pPr>
              <a:defRPr/>
            </a:pPr>
            <a:r>
              <a:rPr lang="en-US" sz="2800" dirty="0">
                <a:solidFill>
                  <a:schemeClr val="accent2">
                    <a:lumMod val="60000"/>
                    <a:lumOff val="40000"/>
                  </a:schemeClr>
                </a:solidFill>
                <a:effectLst>
                  <a:outerShdw blurRad="38100" dist="38100" dir="2700000" algn="tl">
                    <a:srgbClr val="000000">
                      <a:alpha val="43137"/>
                    </a:srgbClr>
                  </a:outerShdw>
                </a:effectLst>
                <a:ea typeface="ＭＳ Ｐゴシック" charset="-128"/>
              </a:rPr>
              <a:t>e</a:t>
            </a:r>
          </a:p>
          <a:p>
            <a:pPr>
              <a:defRPr/>
            </a:pPr>
            <a:r>
              <a:rPr lang="en-US" sz="2800" dirty="0">
                <a:solidFill>
                  <a:schemeClr val="accent2">
                    <a:lumMod val="60000"/>
                    <a:lumOff val="40000"/>
                  </a:schemeClr>
                </a:solidFill>
                <a:effectLst>
                  <a:outerShdw blurRad="38100" dist="38100" dir="2700000" algn="tl">
                    <a:srgbClr val="000000">
                      <a:alpha val="43137"/>
                    </a:srgbClr>
                  </a:outerShdw>
                </a:effectLst>
                <a:ea typeface="ＭＳ Ｐゴシック" charset="-128"/>
              </a:rPr>
              <a:t>m</a:t>
            </a:r>
          </a:p>
          <a:p>
            <a:pPr>
              <a:defRPr/>
            </a:pPr>
            <a:r>
              <a:rPr lang="en-US" sz="2800" dirty="0">
                <a:solidFill>
                  <a:schemeClr val="accent2">
                    <a:lumMod val="60000"/>
                    <a:lumOff val="40000"/>
                  </a:schemeClr>
                </a:solidFill>
                <a:effectLst>
                  <a:outerShdw blurRad="38100" dist="38100" dir="2700000" algn="tl">
                    <a:srgbClr val="000000">
                      <a:alpha val="43137"/>
                    </a:srgbClr>
                  </a:outerShdw>
                </a:effectLst>
                <a:ea typeface="ＭＳ Ｐゴシック" charset="-128"/>
              </a:rPr>
              <a:t>s</a:t>
            </a:r>
          </a:p>
          <a:p>
            <a:pPr>
              <a:defRPr/>
            </a:pPr>
            <a:endParaRPr lang="en-US" dirty="0">
              <a:ea typeface="ＭＳ Ｐゴシック"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gainst All Odds"/>
          <p:cNvPicPr>
            <a:picLocks noChangeAspect="1" noChangeArrowheads="1"/>
          </p:cNvPicPr>
          <p:nvPr/>
        </p:nvPicPr>
        <p:blipFill>
          <a:blip r:embed="rId2"/>
          <a:srcRect l="18715" t="5975" r="19278" b="68094"/>
          <a:stretch>
            <a:fillRect/>
          </a:stretch>
        </p:blipFill>
        <p:spPr bwMode="auto">
          <a:xfrm>
            <a:off x="1462088" y="1376363"/>
            <a:ext cx="5994400" cy="2506662"/>
          </a:xfrm>
          <a:prstGeom prst="rect">
            <a:avLst/>
          </a:prstGeom>
          <a:noFill/>
          <a:ln w="9525">
            <a:noFill/>
            <a:miter lim="800000"/>
            <a:headEnd/>
            <a:tailEnd/>
          </a:ln>
        </p:spPr>
      </p:pic>
      <p:sp>
        <p:nvSpPr>
          <p:cNvPr id="13315" name="TextBox 5"/>
          <p:cNvSpPr txBox="1">
            <a:spLocks noChangeArrowheads="1"/>
          </p:cNvSpPr>
          <p:nvPr/>
        </p:nvSpPr>
        <p:spPr bwMode="auto">
          <a:xfrm>
            <a:off x="457200" y="3997325"/>
            <a:ext cx="8551863" cy="2184400"/>
          </a:xfrm>
          <a:prstGeom prst="rect">
            <a:avLst/>
          </a:prstGeom>
          <a:noFill/>
          <a:ln w="9525">
            <a:noFill/>
            <a:miter lim="800000"/>
            <a:headEnd/>
            <a:tailEnd/>
          </a:ln>
        </p:spPr>
        <p:txBody>
          <a:bodyPr>
            <a:spAutoFit/>
          </a:bodyPr>
          <a:lstStyle/>
          <a:p>
            <a:r>
              <a:rPr lang="en-US" sz="3600">
                <a:solidFill>
                  <a:srgbClr val="002060"/>
                </a:solidFill>
              </a:rPr>
              <a:t>“And now the price of [best practices] might be nothing less than their lives.”</a:t>
            </a:r>
            <a:endParaRPr lang="en-US" sz="3600"/>
          </a:p>
          <a:p>
            <a:endParaRPr lang="en-US" sz="3600"/>
          </a:p>
          <a:p>
            <a:pPr algn="r"/>
            <a:r>
              <a:rPr lang="en-US" sz="2800" i="1">
                <a:solidFill>
                  <a:srgbClr val="002060"/>
                </a:solidFill>
              </a:rPr>
              <a:t>--Reworked tagline from the 1984 movie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15040</TotalTime>
  <Words>1072</Words>
  <Application>Microsoft Office PowerPoint</Application>
  <PresentationFormat>On-screen Show (4:3)</PresentationFormat>
  <Paragraphs>327</Paragraphs>
  <Slides>32</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9" baseType="lpstr">
      <vt:lpstr>Arial</vt:lpstr>
      <vt:lpstr>ＭＳ Ｐゴシック</vt:lpstr>
      <vt:lpstr>Calibri</vt:lpstr>
      <vt:lpstr>Adobe Caslon Pro Bold</vt:lpstr>
      <vt:lpstr>Adobe Garamond Pro Bold</vt:lpstr>
      <vt:lpstr>Office Theme</vt:lpstr>
      <vt:lpstr>Adobe Photoshop Image</vt:lpstr>
      <vt:lpstr>Against All Odds:  A Case Study of ITIL adoption at Rice University</vt:lpstr>
      <vt:lpstr>Slide 2</vt:lpstr>
      <vt:lpstr>Owl Sharing</vt:lpstr>
      <vt:lpstr>Rice University</vt:lpstr>
      <vt:lpstr>Rice Culture</vt:lpstr>
      <vt:lpstr>Rice Culture Cont’d</vt:lpstr>
      <vt:lpstr>Rice IT</vt:lpstr>
      <vt:lpstr>Rice IT – You Got the Idea</vt:lpstr>
      <vt:lpstr>Slide 9</vt:lpstr>
      <vt:lpstr>Along Comes ITIL</vt:lpstr>
      <vt:lpstr>Low- Hanging Fruit</vt:lpstr>
      <vt:lpstr>Rice’s “Low-Hanging Fruit” – Change Mgt.</vt:lpstr>
      <vt:lpstr>Rice’s Change Management Tool</vt:lpstr>
      <vt:lpstr>Rice’s “Low-Hanging Fruit” – Event Mgt.</vt:lpstr>
      <vt:lpstr>Rice’s Event Management Tool</vt:lpstr>
      <vt:lpstr>Some of Rice’s Service Expectations</vt:lpstr>
      <vt:lpstr>Rice’s Service Dashboard</vt:lpstr>
      <vt:lpstr>Next Steps After the “Low-Hanging Fruit”</vt:lpstr>
      <vt:lpstr>Rice’s “Next Steps” – Request for Service</vt:lpstr>
      <vt:lpstr>Rice’s Service Catalog</vt:lpstr>
      <vt:lpstr>Rice’s Request for Service Workflows</vt:lpstr>
      <vt:lpstr>Rice’s “next steps” – Problem Management</vt:lpstr>
      <vt:lpstr>Rice’s “next steps” – Incident Management</vt:lpstr>
      <vt:lpstr>Rice’s “future steps”</vt:lpstr>
      <vt:lpstr>How We Did It</vt:lpstr>
      <vt:lpstr>How has ITIL Changed Rice IT?</vt:lpstr>
      <vt:lpstr>How has ITIL Changed Rice IT?</vt:lpstr>
      <vt:lpstr>How has ITIL Changed Rice IT?</vt:lpstr>
      <vt:lpstr>How We Did It …</vt:lpstr>
      <vt:lpstr>How We Did It …</vt:lpstr>
      <vt:lpstr>How We Did It …</vt:lpstr>
      <vt:lpstr>THANK YOU</vt:lpstr>
    </vt:vector>
  </TitlesOfParts>
  <Company>brain bolts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eric boelts</dc:creator>
  <cp:lastModifiedBy>gwk1</cp:lastModifiedBy>
  <cp:revision>796</cp:revision>
  <dcterms:created xsi:type="dcterms:W3CDTF">2010-07-14T22:35:30Z</dcterms:created>
  <dcterms:modified xsi:type="dcterms:W3CDTF">2010-10-07T13:10:34Z</dcterms:modified>
</cp:coreProperties>
</file>