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doc" ContentType="application/msword"/>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sldIdLst>
    <p:sldId id="256" r:id="rId2"/>
    <p:sldId id="257" r:id="rId3"/>
    <p:sldId id="291" r:id="rId4"/>
    <p:sldId id="290" r:id="rId5"/>
    <p:sldId id="292" r:id="rId6"/>
    <p:sldId id="271" r:id="rId7"/>
    <p:sldId id="264" r:id="rId8"/>
    <p:sldId id="270" r:id="rId9"/>
    <p:sldId id="265" r:id="rId10"/>
    <p:sldId id="272" r:id="rId11"/>
    <p:sldId id="267" r:id="rId12"/>
    <p:sldId id="268" r:id="rId13"/>
    <p:sldId id="273" r:id="rId14"/>
    <p:sldId id="275" r:id="rId15"/>
    <p:sldId id="269" r:id="rId16"/>
    <p:sldId id="274"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4" r:id="rId31"/>
    <p:sldId id="295" r:id="rId32"/>
    <p:sldId id="296" r:id="rId33"/>
    <p:sldId id="297" r:id="rId34"/>
    <p:sldId id="293" r:id="rId35"/>
    <p:sldId id="278" r:id="rId3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90021"/>
    <a:srgbClr val="45811B"/>
    <a:srgbClr val="DDE8D5"/>
    <a:srgbClr val="FBC82B"/>
    <a:srgbClr val="7BA62B"/>
    <a:srgbClr val="8A8889"/>
    <a:srgbClr val="FD9712"/>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221" autoAdjust="0"/>
    <p:restoredTop sz="94660"/>
  </p:normalViewPr>
  <p:slideViewPr>
    <p:cSldViewPr snapToGrid="0" snapToObjects="1">
      <p:cViewPr varScale="1">
        <p:scale>
          <a:sx n="92" d="100"/>
          <a:sy n="92" d="100"/>
        </p:scale>
        <p:origin x="-120"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0A619109-63D6-49D4-AC69-29BBCA18C396}" type="datetimeFigureOut">
              <a:rPr lang="en-US"/>
              <a:pPr>
                <a:defRPr/>
              </a:pPr>
              <a:t>10/11/10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4A2BB23F-39F0-4510-BF5A-F20E16C264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Placeholder 2"/>
          <p:cNvSpPr>
            <a:spLocks noGrp="1" noRot="1" noChangeAspect="1"/>
          </p:cNvSpPr>
          <p:nvPr>
            <p:ph type="sldImg"/>
          </p:nvPr>
        </p:nvSpPr>
        <p:spPr bwMode="auto">
          <a:noFill/>
          <a:ln>
            <a:solidFill>
              <a:srgbClr val="000000"/>
            </a:solidFill>
            <a:miter lim="800000"/>
            <a:headEnd/>
            <a:tailEnd/>
          </a:ln>
        </p:spPr>
      </p:sp>
      <p:sp>
        <p:nvSpPr>
          <p:cNvPr id="163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Placeholder 2"/>
          <p:cNvSpPr>
            <a:spLocks noGrp="1" noRot="1" noChangeAspect="1"/>
          </p:cNvSpPr>
          <p:nvPr>
            <p:ph type="sldImg"/>
          </p:nvPr>
        </p:nvSpPr>
        <p:spPr bwMode="auto">
          <a:noFill/>
          <a:ln>
            <a:solidFill>
              <a:srgbClr val="000000"/>
            </a:solidFill>
            <a:miter lim="800000"/>
            <a:headEnd/>
            <a:tailEnd/>
          </a:ln>
        </p:spPr>
      </p:sp>
      <p:sp>
        <p:nvSpPr>
          <p:cNvPr id="931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Let’s look around – ask audience  who is in leadership role?  Who is new?  </a:t>
            </a:r>
          </a:p>
          <a:p>
            <a:pPr eaLnBrk="1" hangingPunct="1">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361B36-AEB6-4DB9-8870-0CE6F7202747}" type="slidenum">
              <a:rPr lang="en-US">
                <a:latin typeface="Arial" pitchFamily="-72" charset="0"/>
                <a:ea typeface="ＭＳ Ｐゴシック" pitchFamily="-72" charset="-128"/>
                <a:cs typeface="ＭＳ Ｐゴシック" pitchFamily="-72" charset="-128"/>
              </a:rPr>
              <a:pPr/>
              <a:t>11</a:t>
            </a:fld>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Placeholder 2"/>
          <p:cNvSpPr>
            <a:spLocks noGrp="1" noRot="1" noChangeAspect="1"/>
          </p:cNvSpPr>
          <p:nvPr>
            <p:ph type="sldImg"/>
          </p:nvPr>
        </p:nvSpPr>
        <p:spPr bwMode="auto">
          <a:noFill/>
          <a:ln>
            <a:solidFill>
              <a:srgbClr val="000000"/>
            </a:solidFill>
            <a:miter lim="800000"/>
            <a:headEnd/>
            <a:tailEnd/>
          </a:ln>
        </p:spPr>
      </p:sp>
      <p:sp>
        <p:nvSpPr>
          <p:cNvPr id="972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Placeholder 2"/>
          <p:cNvSpPr>
            <a:spLocks noGrp="1" noRot="1" noChangeAspect="1"/>
          </p:cNvSpPr>
          <p:nvPr>
            <p:ph type="sldImg"/>
          </p:nvPr>
        </p:nvSpPr>
        <p:spPr bwMode="auto">
          <a:noFill/>
          <a:ln>
            <a:solidFill>
              <a:srgbClr val="000000"/>
            </a:solidFill>
            <a:miter lim="800000"/>
            <a:headEnd/>
            <a:tailEnd/>
          </a:ln>
        </p:spPr>
      </p:sp>
      <p:sp>
        <p:nvSpPr>
          <p:cNvPr id="9933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Placeholder 2"/>
          <p:cNvSpPr>
            <a:spLocks noGrp="1" noRot="1" noChangeAspect="1"/>
          </p:cNvSpPr>
          <p:nvPr>
            <p:ph type="sldImg"/>
          </p:nvPr>
        </p:nvSpPr>
        <p:spPr bwMode="auto">
          <a:noFill/>
          <a:ln>
            <a:solidFill>
              <a:srgbClr val="000000"/>
            </a:solidFill>
            <a:miter lim="800000"/>
            <a:headEnd/>
            <a:tailEnd/>
          </a:ln>
        </p:spPr>
      </p:sp>
      <p:sp>
        <p:nvSpPr>
          <p:cNvPr id="10137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Placeholder 2"/>
          <p:cNvSpPr>
            <a:spLocks noGrp="1" noRot="1" noChangeAspect="1"/>
          </p:cNvSpPr>
          <p:nvPr>
            <p:ph type="sldImg"/>
          </p:nvPr>
        </p:nvSpPr>
        <p:spPr bwMode="auto">
          <a:noFill/>
          <a:ln>
            <a:solidFill>
              <a:srgbClr val="000000"/>
            </a:solidFill>
            <a:miter lim="800000"/>
            <a:headEnd/>
            <a:tailEnd/>
          </a:ln>
        </p:spPr>
      </p:sp>
      <p:sp>
        <p:nvSpPr>
          <p:cNvPr id="10342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Placeholder 2"/>
          <p:cNvSpPr>
            <a:spLocks noGrp="1" noRot="1" noChangeAspect="1"/>
          </p:cNvSpPr>
          <p:nvPr>
            <p:ph type="sldImg"/>
          </p:nvPr>
        </p:nvSpPr>
        <p:spPr bwMode="auto">
          <a:noFill/>
          <a:ln>
            <a:solidFill>
              <a:srgbClr val="000000"/>
            </a:solidFill>
            <a:miter lim="800000"/>
            <a:headEnd/>
            <a:tailEnd/>
          </a:ln>
        </p:spPr>
      </p:sp>
      <p:sp>
        <p:nvSpPr>
          <p:cNvPr id="10547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Placeholder 2"/>
          <p:cNvSpPr>
            <a:spLocks noGrp="1" noRot="1" noChangeAspect="1"/>
          </p:cNvSpPr>
          <p:nvPr>
            <p:ph type="sldImg"/>
          </p:nvPr>
        </p:nvSpPr>
        <p:spPr bwMode="auto">
          <a:noFill/>
          <a:ln>
            <a:solidFill>
              <a:srgbClr val="000000"/>
            </a:solidFill>
            <a:miter lim="800000"/>
            <a:headEnd/>
            <a:tailEnd/>
          </a:ln>
        </p:spPr>
      </p:sp>
      <p:sp>
        <p:nvSpPr>
          <p:cNvPr id="1075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Placeholder 2"/>
          <p:cNvSpPr>
            <a:spLocks noGrp="1" noRot="1" noChangeAspect="1"/>
          </p:cNvSpPr>
          <p:nvPr>
            <p:ph type="sldImg"/>
          </p:nvPr>
        </p:nvSpPr>
        <p:spPr bwMode="auto">
          <a:noFill/>
          <a:ln>
            <a:solidFill>
              <a:srgbClr val="000000"/>
            </a:solidFill>
            <a:miter lim="800000"/>
            <a:headEnd/>
            <a:tailEnd/>
          </a:ln>
        </p:spPr>
      </p:sp>
      <p:sp>
        <p:nvSpPr>
          <p:cNvPr id="10957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Placeholder 2"/>
          <p:cNvSpPr>
            <a:spLocks noGrp="1" noRot="1" noChangeAspect="1"/>
          </p:cNvSpPr>
          <p:nvPr>
            <p:ph type="sldImg"/>
          </p:nvPr>
        </p:nvSpPr>
        <p:spPr bwMode="auto">
          <a:noFill/>
          <a:ln>
            <a:solidFill>
              <a:srgbClr val="000000"/>
            </a:solidFill>
            <a:miter lim="800000"/>
            <a:headEnd/>
            <a:tailEnd/>
          </a:ln>
        </p:spPr>
      </p:sp>
      <p:sp>
        <p:nvSpPr>
          <p:cNvPr id="11161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3D3BE7-3667-44D5-AB54-2C20A94A6336}" type="slidenum">
              <a:rPr lang="en-US">
                <a:latin typeface="Arial" pitchFamily="-72" charset="0"/>
                <a:ea typeface="ＭＳ Ｐゴシック" pitchFamily="-72" charset="-128"/>
                <a:cs typeface="ＭＳ Ｐゴシック" pitchFamily="-72" charset="-128"/>
              </a:rPr>
              <a:pPr/>
              <a:t>2</a:t>
            </a:fld>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Placeholder 2"/>
          <p:cNvSpPr>
            <a:spLocks noGrp="1" noRot="1" noChangeAspect="1"/>
          </p:cNvSpPr>
          <p:nvPr>
            <p:ph type="sldImg"/>
          </p:nvPr>
        </p:nvSpPr>
        <p:spPr bwMode="auto">
          <a:noFill/>
          <a:ln>
            <a:solidFill>
              <a:srgbClr val="000000"/>
            </a:solidFill>
            <a:miter lim="800000"/>
            <a:headEnd/>
            <a:tailEnd/>
          </a:ln>
        </p:spPr>
      </p:sp>
      <p:sp>
        <p:nvSpPr>
          <p:cNvPr id="11366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Placeholder 2"/>
          <p:cNvSpPr>
            <a:spLocks noGrp="1" noRot="1" noChangeAspect="1"/>
          </p:cNvSpPr>
          <p:nvPr>
            <p:ph type="sldImg"/>
          </p:nvPr>
        </p:nvSpPr>
        <p:spPr bwMode="auto">
          <a:noFill/>
          <a:ln>
            <a:solidFill>
              <a:srgbClr val="000000"/>
            </a:solidFill>
            <a:miter lim="800000"/>
            <a:headEnd/>
            <a:tailEnd/>
          </a:ln>
        </p:spPr>
      </p:sp>
      <p:sp>
        <p:nvSpPr>
          <p:cNvPr id="11571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Placeholder 2"/>
          <p:cNvSpPr>
            <a:spLocks noGrp="1" noRot="1" noChangeAspect="1"/>
          </p:cNvSpPr>
          <p:nvPr>
            <p:ph type="sldImg"/>
          </p:nvPr>
        </p:nvSpPr>
        <p:spPr bwMode="auto">
          <a:noFill/>
          <a:ln>
            <a:solidFill>
              <a:srgbClr val="000000"/>
            </a:solidFill>
            <a:miter lim="800000"/>
            <a:headEnd/>
            <a:tailEnd/>
          </a:ln>
        </p:spPr>
      </p:sp>
      <p:sp>
        <p:nvSpPr>
          <p:cNvPr id="11776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Placeholder 2"/>
          <p:cNvSpPr>
            <a:spLocks noGrp="1" noRot="1" noChangeAspect="1"/>
          </p:cNvSpPr>
          <p:nvPr>
            <p:ph type="sldImg"/>
          </p:nvPr>
        </p:nvSpPr>
        <p:spPr bwMode="auto">
          <a:noFill/>
          <a:ln>
            <a:solidFill>
              <a:srgbClr val="000000"/>
            </a:solidFill>
            <a:miter lim="800000"/>
            <a:headEnd/>
            <a:tailEnd/>
          </a:ln>
        </p:spPr>
      </p:sp>
      <p:sp>
        <p:nvSpPr>
          <p:cNvPr id="1198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Placeholder 2"/>
          <p:cNvSpPr>
            <a:spLocks noGrp="1" noRot="1" noChangeAspect="1"/>
          </p:cNvSpPr>
          <p:nvPr>
            <p:ph type="sldImg"/>
          </p:nvPr>
        </p:nvSpPr>
        <p:spPr bwMode="auto">
          <a:noFill/>
          <a:ln>
            <a:solidFill>
              <a:srgbClr val="000000"/>
            </a:solidFill>
            <a:miter lim="800000"/>
            <a:headEnd/>
            <a:tailEnd/>
          </a:ln>
        </p:spPr>
      </p:sp>
      <p:sp>
        <p:nvSpPr>
          <p:cNvPr id="12185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Placeholder 2"/>
          <p:cNvSpPr>
            <a:spLocks noGrp="1" noRot="1" noChangeAspect="1"/>
          </p:cNvSpPr>
          <p:nvPr>
            <p:ph type="sldImg"/>
          </p:nvPr>
        </p:nvSpPr>
        <p:spPr bwMode="auto">
          <a:noFill/>
          <a:ln>
            <a:solidFill>
              <a:srgbClr val="000000"/>
            </a:solidFill>
            <a:miter lim="800000"/>
            <a:headEnd/>
            <a:tailEnd/>
          </a:ln>
        </p:spPr>
      </p:sp>
      <p:sp>
        <p:nvSpPr>
          <p:cNvPr id="12390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Placeholder 2"/>
          <p:cNvSpPr>
            <a:spLocks noGrp="1" noRot="1" noChangeAspect="1"/>
          </p:cNvSpPr>
          <p:nvPr>
            <p:ph type="sldImg"/>
          </p:nvPr>
        </p:nvSpPr>
        <p:spPr bwMode="auto">
          <a:noFill/>
          <a:ln>
            <a:solidFill>
              <a:srgbClr val="000000"/>
            </a:solidFill>
            <a:miter lim="800000"/>
            <a:headEnd/>
            <a:tailEnd/>
          </a:ln>
        </p:spPr>
      </p:sp>
      <p:sp>
        <p:nvSpPr>
          <p:cNvPr id="12595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Placeholder 2"/>
          <p:cNvSpPr>
            <a:spLocks noGrp="1" noRot="1" noChangeAspect="1"/>
          </p:cNvSpPr>
          <p:nvPr>
            <p:ph type="sldImg"/>
          </p:nvPr>
        </p:nvSpPr>
        <p:spPr bwMode="auto">
          <a:noFill/>
          <a:ln>
            <a:solidFill>
              <a:srgbClr val="000000"/>
            </a:solidFill>
            <a:miter lim="800000"/>
            <a:headEnd/>
            <a:tailEnd/>
          </a:ln>
        </p:spPr>
      </p:sp>
      <p:sp>
        <p:nvSpPr>
          <p:cNvPr id="12800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9" name="Placeholder 2"/>
          <p:cNvSpPr>
            <a:spLocks noGrp="1" noRot="1" noChangeAspect="1"/>
          </p:cNvSpPr>
          <p:nvPr>
            <p:ph type="sldImg"/>
          </p:nvPr>
        </p:nvSpPr>
        <p:spPr bwMode="auto">
          <a:noFill/>
          <a:ln>
            <a:solidFill>
              <a:srgbClr val="000000"/>
            </a:solidFill>
            <a:miter lim="800000"/>
            <a:headEnd/>
            <a:tailEnd/>
          </a:ln>
        </p:spPr>
      </p:sp>
      <p:sp>
        <p:nvSpPr>
          <p:cNvPr id="1300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Placeholder 2"/>
          <p:cNvSpPr>
            <a:spLocks noGrp="1" noRot="1" noChangeAspect="1"/>
          </p:cNvSpPr>
          <p:nvPr>
            <p:ph type="sldImg"/>
          </p:nvPr>
        </p:nvSpPr>
        <p:spPr bwMode="auto">
          <a:noFill/>
          <a:ln>
            <a:solidFill>
              <a:srgbClr val="000000"/>
            </a:solidFill>
            <a:miter lim="800000"/>
            <a:headEnd/>
            <a:tailEnd/>
          </a:ln>
        </p:spPr>
      </p:sp>
      <p:sp>
        <p:nvSpPr>
          <p:cNvPr id="13209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C42527D-391C-4203-844A-3168FACB6C56}" type="slidenum">
              <a:rPr lang="en-US" sz="1200"/>
              <a:pPr algn="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5" name="Placeholder 2"/>
          <p:cNvSpPr>
            <a:spLocks noGrp="1" noRot="1" noChangeAspect="1"/>
          </p:cNvSpPr>
          <p:nvPr>
            <p:ph type="sldImg"/>
          </p:nvPr>
        </p:nvSpPr>
        <p:spPr bwMode="auto">
          <a:noFill/>
          <a:ln>
            <a:solidFill>
              <a:srgbClr val="000000"/>
            </a:solidFill>
            <a:miter lim="800000"/>
            <a:headEnd/>
            <a:tailEnd/>
          </a:ln>
        </p:spPr>
      </p:sp>
      <p:sp>
        <p:nvSpPr>
          <p:cNvPr id="1341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Placeholder 2"/>
          <p:cNvSpPr>
            <a:spLocks noGrp="1" noRot="1" noChangeAspect="1"/>
          </p:cNvSpPr>
          <p:nvPr>
            <p:ph type="sldImg"/>
          </p:nvPr>
        </p:nvSpPr>
        <p:spPr bwMode="auto">
          <a:noFill/>
          <a:ln>
            <a:solidFill>
              <a:srgbClr val="000000"/>
            </a:solidFill>
            <a:miter lim="800000"/>
            <a:headEnd/>
            <a:tailEnd/>
          </a:ln>
        </p:spPr>
      </p:sp>
      <p:sp>
        <p:nvSpPr>
          <p:cNvPr id="1361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Placeholder 2"/>
          <p:cNvSpPr>
            <a:spLocks noGrp="1" noRot="1" noChangeAspect="1"/>
          </p:cNvSpPr>
          <p:nvPr>
            <p:ph type="sldImg"/>
          </p:nvPr>
        </p:nvSpPr>
        <p:spPr bwMode="auto">
          <a:noFill/>
          <a:ln>
            <a:solidFill>
              <a:srgbClr val="000000"/>
            </a:solidFill>
            <a:miter lim="800000"/>
            <a:headEnd/>
            <a:tailEnd/>
          </a:ln>
        </p:spPr>
      </p:sp>
      <p:sp>
        <p:nvSpPr>
          <p:cNvPr id="13824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Placeholder 2"/>
          <p:cNvSpPr>
            <a:spLocks noGrp="1" noRot="1" noChangeAspect="1"/>
          </p:cNvSpPr>
          <p:nvPr>
            <p:ph type="sldImg"/>
          </p:nvPr>
        </p:nvSpPr>
        <p:spPr bwMode="auto">
          <a:noFill/>
          <a:ln>
            <a:solidFill>
              <a:srgbClr val="000000"/>
            </a:solidFill>
            <a:miter lim="800000"/>
            <a:headEnd/>
            <a:tailEnd/>
          </a:ln>
        </p:spPr>
      </p:sp>
      <p:sp>
        <p:nvSpPr>
          <p:cNvPr id="14029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7" name="Placeholder 2"/>
          <p:cNvSpPr>
            <a:spLocks noGrp="1" noRot="1" noChangeAspect="1"/>
          </p:cNvSpPr>
          <p:nvPr>
            <p:ph type="sldImg"/>
          </p:nvPr>
        </p:nvSpPr>
        <p:spPr bwMode="auto">
          <a:noFill/>
          <a:ln>
            <a:solidFill>
              <a:srgbClr val="000000"/>
            </a:solidFill>
            <a:miter lim="800000"/>
            <a:headEnd/>
            <a:tailEnd/>
          </a:ln>
        </p:spPr>
      </p:sp>
      <p:sp>
        <p:nvSpPr>
          <p:cNvPr id="14233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5" name="Placeholder 2"/>
          <p:cNvSpPr>
            <a:spLocks noGrp="1" noRot="1" noChangeAspect="1"/>
          </p:cNvSpPr>
          <p:nvPr>
            <p:ph type="sldImg"/>
          </p:nvPr>
        </p:nvSpPr>
        <p:spPr bwMode="auto">
          <a:noFill/>
          <a:ln>
            <a:solidFill>
              <a:srgbClr val="000000"/>
            </a:solidFill>
            <a:miter lim="800000"/>
            <a:headEnd/>
            <a:tailEnd/>
          </a:ln>
        </p:spPr>
      </p:sp>
      <p:sp>
        <p:nvSpPr>
          <p:cNvPr id="1443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08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07FBE07-9314-4A31-AF6A-7133C4E5F675}" type="slidenum">
              <a:rPr lang="en-US" sz="1200"/>
              <a:pPr algn="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29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B5FDD20-99B7-4BC9-9AFE-24C2245B1C21}" type="slidenum">
              <a:rPr lang="en-US" sz="1200"/>
              <a:pPr algn="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Placeholder 2"/>
          <p:cNvSpPr>
            <a:spLocks noGrp="1" noRot="1" noChangeAspect="1"/>
          </p:cNvSpPr>
          <p:nvPr>
            <p:ph type="sldImg"/>
          </p:nvPr>
        </p:nvSpPr>
        <p:spPr bwMode="auto">
          <a:noFill/>
          <a:ln>
            <a:solidFill>
              <a:srgbClr val="000000"/>
            </a:solidFill>
            <a:miter lim="800000"/>
            <a:headEnd/>
            <a:tailEnd/>
          </a:ln>
        </p:spPr>
      </p:sp>
      <p:sp>
        <p:nvSpPr>
          <p:cNvPr id="849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Let’s look around – ask audience  who is in leadership role?  Who is new?  </a:t>
            </a:r>
          </a:p>
          <a:p>
            <a:pPr eaLnBrk="1" hangingPunct="1">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AD4CBE-78BA-4A48-AE80-9070E2C3D83F}" type="slidenum">
              <a:rPr lang="en-US">
                <a:latin typeface="Arial" pitchFamily="-72" charset="0"/>
                <a:ea typeface="ＭＳ Ｐゴシック" pitchFamily="-72" charset="-128"/>
                <a:cs typeface="ＭＳ Ｐゴシック" pitchFamily="-72" charset="-128"/>
              </a:rPr>
              <a:pPr/>
              <a:t>7</a:t>
            </a:fld>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Placeholder 2"/>
          <p:cNvSpPr>
            <a:spLocks noGrp="1" noRot="1" noChangeAspect="1"/>
          </p:cNvSpPr>
          <p:nvPr>
            <p:ph type="sldImg"/>
          </p:nvPr>
        </p:nvSpPr>
        <p:spPr bwMode="auto">
          <a:noFill/>
          <a:ln>
            <a:solidFill>
              <a:srgbClr val="000000"/>
            </a:solidFill>
            <a:miter lim="800000"/>
            <a:headEnd/>
            <a:tailEnd/>
          </a:ln>
        </p:spPr>
      </p:sp>
      <p:sp>
        <p:nvSpPr>
          <p:cNvPr id="8909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Placeholder 2"/>
          <p:cNvSpPr>
            <a:spLocks noGrp="1" noRot="1" noChangeAspect="1"/>
          </p:cNvSpPr>
          <p:nvPr>
            <p:ph type="sldImg"/>
          </p:nvPr>
        </p:nvSpPr>
        <p:spPr bwMode="auto">
          <a:noFill/>
          <a:ln>
            <a:solidFill>
              <a:srgbClr val="000000"/>
            </a:solidFill>
            <a:miter lim="800000"/>
            <a:headEnd/>
            <a:tailEnd/>
          </a:ln>
        </p:spPr>
      </p:sp>
      <p:sp>
        <p:nvSpPr>
          <p:cNvPr id="9113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pic>
        <p:nvPicPr>
          <p:cNvPr id="5" name="Picture 14" descr="09Conferencelogo.png"/>
          <p:cNvPicPr>
            <a:picLocks noChangeAspect="1"/>
          </p:cNvPicPr>
          <p:nvPr userDrawn="1"/>
        </p:nvPicPr>
        <p:blipFill>
          <a:blip r:embed="rId2"/>
          <a:srcRect/>
          <a:stretch>
            <a:fillRect/>
          </a:stretch>
        </p:blipFill>
        <p:spPr bwMode="auto">
          <a:xfrm>
            <a:off x="2446338" y="990600"/>
            <a:ext cx="4373562" cy="1038225"/>
          </a:xfrm>
          <a:prstGeom prst="rect">
            <a:avLst/>
          </a:prstGeom>
          <a:noFill/>
          <a:ln w="9525">
            <a:noFill/>
            <a:miter lim="800000"/>
            <a:headEnd/>
            <a:tailEnd/>
          </a:ln>
        </p:spPr>
      </p:pic>
      <p:pic>
        <p:nvPicPr>
          <p:cNvPr id="6" name="Picture 14" descr="EDUCAUSEB&amp;W.jpg"/>
          <p:cNvPicPr>
            <a:picLocks noChangeAspect="1"/>
          </p:cNvPicPr>
          <p:nvPr userDrawn="1"/>
        </p:nvPicPr>
        <p:blipFill>
          <a:blip r:embed="rId3"/>
          <a:srcRect/>
          <a:stretch>
            <a:fillRect/>
          </a:stretch>
        </p:blipFill>
        <p:spPr bwMode="auto">
          <a:xfrm>
            <a:off x="4019550" y="6407150"/>
            <a:ext cx="1203325" cy="268288"/>
          </a:xfrm>
          <a:prstGeom prst="rect">
            <a:avLst/>
          </a:prstGeom>
          <a:noFill/>
          <a:ln w="9525">
            <a:noFill/>
            <a:miter lim="800000"/>
            <a:headEnd/>
            <a:tailEnd/>
          </a:ln>
        </p:spPr>
      </p:pic>
      <p:grpSp>
        <p:nvGrpSpPr>
          <p:cNvPr id="7" name="Group 12"/>
          <p:cNvGrpSpPr>
            <a:grpSpLocks noChangeAspect="1"/>
          </p:cNvGrpSpPr>
          <p:nvPr userDrawn="1"/>
        </p:nvGrpSpPr>
        <p:grpSpPr bwMode="auto">
          <a:xfrm>
            <a:off x="4173538" y="2717800"/>
            <a:ext cx="860425" cy="80963"/>
            <a:chOff x="546100" y="289687"/>
            <a:chExt cx="960374" cy="91313"/>
          </a:xfrm>
        </p:grpSpPr>
        <p:sp>
          <p:nvSpPr>
            <p:cNvPr id="8" name="Oval 7"/>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sz="1800">
                <a:solidFill>
                  <a:schemeClr val="lt1"/>
                </a:solidFill>
                <a:latin typeface="+mn-lt"/>
                <a:ea typeface="+mn-ea"/>
                <a:cs typeface="+mn-cs"/>
              </a:endParaRPr>
            </a:p>
          </p:txBody>
        </p:sp>
        <p:sp>
          <p:nvSpPr>
            <p:cNvPr id="9" name="Oval 8"/>
            <p:cNvSpPr>
              <a:spLocks noChangeAspect="1"/>
            </p:cNvSpPr>
            <p:nvPr userDrawn="1"/>
          </p:nvSpPr>
          <p:spPr bwMode="auto">
            <a:xfrm>
              <a:off x="834920"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sz="1800">
                <a:solidFill>
                  <a:schemeClr val="lt1"/>
                </a:solidFill>
                <a:latin typeface="+mn-lt"/>
                <a:ea typeface="+mn-ea"/>
                <a:cs typeface="+mn-cs"/>
              </a:endParaRPr>
            </a:p>
          </p:txBody>
        </p:sp>
        <p:sp>
          <p:nvSpPr>
            <p:cNvPr id="10" name="Oval 9"/>
            <p:cNvSpPr>
              <a:spLocks noChangeAspect="1"/>
            </p:cNvSpPr>
            <p:nvPr userDrawn="1"/>
          </p:nvSpPr>
          <p:spPr bwMode="auto">
            <a:xfrm>
              <a:off x="1125513"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sz="1800">
                <a:solidFill>
                  <a:schemeClr val="lt1"/>
                </a:solidFill>
                <a:latin typeface="+mn-lt"/>
                <a:ea typeface="+mn-ea"/>
                <a:cs typeface="+mn-cs"/>
              </a:endParaRPr>
            </a:p>
          </p:txBody>
        </p:sp>
        <p:sp>
          <p:nvSpPr>
            <p:cNvPr id="11" name="Oval 10"/>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sz="1800">
                <a:solidFill>
                  <a:schemeClr val="lt1"/>
                </a:solidFill>
                <a:latin typeface="+mn-lt"/>
                <a:ea typeface="+mn-ea"/>
                <a:cs typeface="+mn-cs"/>
              </a:endParaRPr>
            </a:p>
          </p:txBody>
        </p:sp>
      </p:grpSp>
      <p:sp>
        <p:nvSpPr>
          <p:cNvPr id="2" name="Title 1"/>
          <p:cNvSpPr>
            <a:spLocks noGrp="1"/>
          </p:cNvSpPr>
          <p:nvPr>
            <p:ph type="ctrTitle"/>
          </p:nvPr>
        </p:nvSpPr>
        <p:spPr>
          <a:xfrm>
            <a:off x="762000" y="2949575"/>
            <a:ext cx="7772400" cy="1470025"/>
          </a:xfrm>
        </p:spPr>
        <p:txBody>
          <a:bodyPr/>
          <a:lstStyle>
            <a:lvl1pPr algn="ct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4213225"/>
            <a:ext cx="6400800" cy="1219200"/>
          </a:xfrm>
        </p:spPr>
        <p:txBody>
          <a:bodyPr>
            <a:normAutofit/>
          </a:bodyPr>
          <a:lstStyle>
            <a:lvl1pPr marL="0" indent="0" algn="ct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Date Placeholder 3"/>
          <p:cNvSpPr>
            <a:spLocks noGrp="1"/>
          </p:cNvSpPr>
          <p:nvPr userDrawn="1">
            <p:ph type="dt" sz="half" idx="10"/>
          </p:nvPr>
        </p:nvSpPr>
        <p:spPr/>
        <p:txBody>
          <a:bodyPr/>
          <a:lstStyle>
            <a:lvl1pPr>
              <a:defRPr/>
            </a:lvl1pPr>
          </a:lstStyle>
          <a:p>
            <a:pPr>
              <a:defRPr/>
            </a:pPr>
            <a:fld id="{3ED397A8-385D-48C0-BD62-8A1E8A4EAED7}" type="datetime1">
              <a:rPr lang="en-US"/>
              <a:pPr>
                <a:defRPr/>
              </a:pPr>
              <a:t>10/11/10</a:t>
            </a:fld>
            <a:endParaRPr lang="en-US"/>
          </a:p>
        </p:txBody>
      </p:sp>
      <p:sp>
        <p:nvSpPr>
          <p:cNvPr id="13" name="Slide Number Placeholder 5"/>
          <p:cNvSpPr>
            <a:spLocks noGrp="1"/>
          </p:cNvSpPr>
          <p:nvPr userDrawn="1">
            <p:ph type="sldNum" sz="quarter" idx="11"/>
          </p:nvPr>
        </p:nvSpPr>
        <p:spPr/>
        <p:txBody>
          <a:bodyPr/>
          <a:lstStyle>
            <a:lvl1pPr>
              <a:defRPr/>
            </a:lvl1pPr>
          </a:lstStyle>
          <a:p>
            <a:pPr>
              <a:defRPr/>
            </a:pPr>
            <a:fld id="{10E4C18E-28DE-44F4-8F80-A8EAB1A405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947383-A30A-4B2E-8614-FEDF8AF229E0}" type="datetime1">
              <a:rPr lang="en-US"/>
              <a:pPr>
                <a:defRPr/>
              </a:pPr>
              <a:t>10/11/10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7CFF4-504A-4041-BD93-223B289D5A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6B7ED3-0158-4C56-AA6B-C632F9405B4E}" type="datetime1">
              <a:rPr lang="en-US"/>
              <a:pPr>
                <a:defRPr/>
              </a:pPr>
              <a:t>10/11/10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8AC561-659B-4B53-AB8A-8BE3B1843D6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43D129-5C47-41B2-9E40-33D38B9948E3}" type="datetime1">
              <a:rPr lang="en-US"/>
              <a:pPr>
                <a:defRPr/>
              </a:pPr>
              <a:t>10/11/10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C33CC4-34F2-437E-889B-6C56A9CCD9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AF97C-C2DC-4C9B-9036-3B776DA452D4}" type="datetime1">
              <a:rPr lang="en-US"/>
              <a:pPr>
                <a:defRPr/>
              </a:pPr>
              <a:t>10/11/10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E34851-3FCD-4150-A165-C49DB0DFF4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409B66-B9A0-409D-B9B7-D55441F57757}" type="datetime1">
              <a:rPr lang="en-US"/>
              <a:pPr>
                <a:defRPr/>
              </a:pPr>
              <a:t>10/11/10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0FDB71-B59D-4127-B68B-E01438AE9D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168ED14-B2A4-429B-95A9-9915D0EF04DF}" type="datetime1">
              <a:rPr lang="en-US"/>
              <a:pPr>
                <a:defRPr/>
              </a:pPr>
              <a:t>10/11/10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FDD4A8-D1D8-46AA-9082-12F4161314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537ABD-DAEB-4982-A53F-E8EFAC8C8D78}" type="datetime1">
              <a:rPr lang="en-US"/>
              <a:pPr>
                <a:defRPr/>
              </a:pPr>
              <a:t>10/11/10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7739E6-C316-4F36-82E1-C062C98499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AE10A8-DD2F-4620-A20A-2F72CFBEEC7C}" type="datetime1">
              <a:rPr lang="en-US"/>
              <a:pPr>
                <a:defRPr/>
              </a:pPr>
              <a:t>10/11/10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E22B01-8824-4520-9B1E-6BABD67C39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pPr>
              <a:defRPr/>
            </a:pPr>
            <a:fld id="{1FF9DA5E-7A69-49D4-82AD-90B2B95A1817}" type="datetime1">
              <a:rPr lang="en-US"/>
              <a:pPr>
                <a:defRPr/>
              </a:pPr>
              <a:t>10/11/10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8CAEA345-D109-4464-96FB-A746FF1AD5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DE2417-BA93-4F5E-AE4D-CF145805BDC7}" type="datetime1">
              <a:rPr lang="en-US"/>
              <a:pPr>
                <a:defRPr/>
              </a:pPr>
              <a:t>10/11/10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9810B3-6523-4E55-AA3E-C66EB53EC9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08CB8F-5609-4192-8015-6F9B770DF128}" type="datetime1">
              <a:rPr lang="en-US"/>
              <a:pPr>
                <a:defRPr/>
              </a:pPr>
              <a:t>10/11/10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B0ECBD-5655-4641-9AEE-3D0BA2FC5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14" descr="Silverbar.jpg"/>
          <p:cNvPicPr>
            <a:picLocks noChangeAspect="1"/>
          </p:cNvPicPr>
          <p:nvPr userDrawn="1"/>
        </p:nvPicPr>
        <p:blipFill>
          <a:blip r:embed="rId14"/>
          <a:srcRect/>
          <a:stretch>
            <a:fillRect/>
          </a:stretch>
        </p:blipFill>
        <p:spPr bwMode="auto">
          <a:xfrm>
            <a:off x="0" y="6134100"/>
            <a:ext cx="9144000" cy="728663"/>
          </a:xfrm>
          <a:prstGeom prst="rect">
            <a:avLst/>
          </a:prstGeom>
          <a:noFill/>
          <a:ln w="9525">
            <a:noFill/>
            <a:miter lim="800000"/>
            <a:headEnd/>
            <a:tailEnd/>
          </a:ln>
        </p:spPr>
      </p:pic>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ＭＳ Ｐゴシック" charset="-128"/>
              </a:defRPr>
            </a:lvl1pPr>
          </a:lstStyle>
          <a:p>
            <a:pPr>
              <a:defRPr/>
            </a:pPr>
            <a:fld id="{55F8485D-1CE7-46A4-AA65-453EC98A672D}" type="datetime1">
              <a:rPr lang="en-US"/>
              <a:pPr>
                <a:defRPr/>
              </a:pPr>
              <a:t>10/11/10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ＭＳ Ｐゴシック" charset="-128"/>
              </a:defRPr>
            </a:lvl1pPr>
          </a:lstStyle>
          <a:p>
            <a:pPr>
              <a:defRPr/>
            </a:pPr>
            <a:fld id="{A7575E94-0141-42E3-8BCA-75BE32EC2165}" type="slidenum">
              <a:rPr lang="en-US"/>
              <a:pPr>
                <a:defRPr/>
              </a:pPr>
              <a:t>‹#›</a:t>
            </a:fld>
            <a:endParaRPr lang="en-US"/>
          </a:p>
        </p:txBody>
      </p:sp>
      <p:grpSp>
        <p:nvGrpSpPr>
          <p:cNvPr id="1032" name="Group 13"/>
          <p:cNvGrpSpPr>
            <a:grpSpLocks noChangeAspect="1"/>
          </p:cNvGrpSpPr>
          <p:nvPr userDrawn="1"/>
        </p:nvGrpSpPr>
        <p:grpSpPr bwMode="auto">
          <a:xfrm>
            <a:off x="558800" y="193675"/>
            <a:ext cx="860425" cy="80963"/>
            <a:chOff x="546100" y="289687"/>
            <a:chExt cx="960374" cy="91313"/>
          </a:xfrm>
        </p:grpSpPr>
        <p:sp>
          <p:nvSpPr>
            <p:cNvPr id="10" name="Oval 9"/>
            <p:cNvSpPr>
              <a:spLocks noChangeAspect="1"/>
            </p:cNvSpPr>
            <p:nvPr userDrawn="1"/>
          </p:nvSpPr>
          <p:spPr bwMode="auto">
            <a:xfrm>
              <a:off x="546100" y="289687"/>
              <a:ext cx="92139" cy="91313"/>
            </a:xfrm>
            <a:prstGeom prst="ellipse">
              <a:avLst/>
            </a:prstGeom>
            <a:solidFill>
              <a:srgbClr val="A90021"/>
            </a:solidFill>
            <a:ln w="9525">
              <a:noFill/>
              <a:round/>
              <a:headEnd/>
              <a:tailEnd/>
            </a:ln>
            <a:effectLst>
              <a:outerShdw dist="12700" dir="5400000" rotWithShape="0">
                <a:srgbClr val="808080">
                  <a:alpha val="34999"/>
                </a:srgbClr>
              </a:outerShdw>
            </a:effectLst>
          </p:spPr>
          <p:txBody>
            <a:bodyPr anchor="ctr"/>
            <a:lstStyle/>
            <a:p>
              <a:pPr algn="ctr">
                <a:defRPr/>
              </a:pPr>
              <a:endParaRPr lang="en-US" sz="1800">
                <a:solidFill>
                  <a:schemeClr val="lt1"/>
                </a:solidFill>
                <a:latin typeface="+mn-lt"/>
                <a:ea typeface="+mn-ea"/>
                <a:cs typeface="+mn-cs"/>
              </a:endParaRPr>
            </a:p>
          </p:txBody>
        </p:sp>
        <p:sp>
          <p:nvSpPr>
            <p:cNvPr id="11" name="Oval 10"/>
            <p:cNvSpPr>
              <a:spLocks noChangeAspect="1"/>
            </p:cNvSpPr>
            <p:nvPr userDrawn="1"/>
          </p:nvSpPr>
          <p:spPr bwMode="auto">
            <a:xfrm>
              <a:off x="834922" y="289687"/>
              <a:ext cx="92139" cy="91313"/>
            </a:xfrm>
            <a:prstGeom prst="ellipse">
              <a:avLst/>
            </a:prstGeom>
            <a:solidFill>
              <a:srgbClr val="45811B"/>
            </a:solidFill>
            <a:ln w="9525">
              <a:noFill/>
              <a:round/>
              <a:headEnd/>
              <a:tailEnd/>
            </a:ln>
            <a:effectLst>
              <a:outerShdw dist="12700" dir="5400000" rotWithShape="0">
                <a:srgbClr val="808080">
                  <a:alpha val="34999"/>
                </a:srgbClr>
              </a:outerShdw>
            </a:effectLst>
          </p:spPr>
          <p:txBody>
            <a:bodyPr anchor="ctr"/>
            <a:lstStyle/>
            <a:p>
              <a:pPr algn="ctr">
                <a:defRPr/>
              </a:pPr>
              <a:endParaRPr lang="en-US" sz="1800">
                <a:solidFill>
                  <a:schemeClr val="lt1"/>
                </a:solidFill>
                <a:latin typeface="+mn-lt"/>
                <a:ea typeface="+mn-ea"/>
                <a:cs typeface="+mn-cs"/>
              </a:endParaRPr>
            </a:p>
          </p:txBody>
        </p:sp>
        <p:sp>
          <p:nvSpPr>
            <p:cNvPr id="12" name="Oval 11"/>
            <p:cNvSpPr>
              <a:spLocks noChangeAspect="1"/>
            </p:cNvSpPr>
            <p:nvPr userDrawn="1"/>
          </p:nvSpPr>
          <p:spPr bwMode="auto">
            <a:xfrm>
              <a:off x="1125514" y="289687"/>
              <a:ext cx="92139" cy="91313"/>
            </a:xfrm>
            <a:prstGeom prst="ellipse">
              <a:avLst/>
            </a:prstGeom>
            <a:solidFill>
              <a:srgbClr val="006D97"/>
            </a:solidFill>
            <a:ln w="9525">
              <a:noFill/>
              <a:round/>
              <a:headEnd/>
              <a:tailEnd/>
            </a:ln>
            <a:effectLst>
              <a:outerShdw dist="12700" dir="5400000" rotWithShape="0">
                <a:srgbClr val="808080">
                  <a:alpha val="34999"/>
                </a:srgbClr>
              </a:outerShdw>
            </a:effectLst>
          </p:spPr>
          <p:txBody>
            <a:bodyPr anchor="ctr"/>
            <a:lstStyle/>
            <a:p>
              <a:pPr algn="ctr">
                <a:defRPr/>
              </a:pPr>
              <a:endParaRPr lang="en-US" sz="1800">
                <a:solidFill>
                  <a:schemeClr val="lt1"/>
                </a:solidFill>
                <a:latin typeface="+mn-lt"/>
                <a:ea typeface="+mn-ea"/>
                <a:cs typeface="+mn-cs"/>
              </a:endParaRPr>
            </a:p>
          </p:txBody>
        </p:sp>
        <p:sp>
          <p:nvSpPr>
            <p:cNvPr id="13" name="Oval 12"/>
            <p:cNvSpPr>
              <a:spLocks noChangeAspect="1"/>
            </p:cNvSpPr>
            <p:nvPr userDrawn="1"/>
          </p:nvSpPr>
          <p:spPr bwMode="auto">
            <a:xfrm>
              <a:off x="1414335" y="289687"/>
              <a:ext cx="92139" cy="91313"/>
            </a:xfrm>
            <a:prstGeom prst="ellipse">
              <a:avLst/>
            </a:prstGeom>
            <a:solidFill>
              <a:srgbClr val="FD9712"/>
            </a:solidFill>
            <a:ln w="9525">
              <a:noFill/>
              <a:round/>
              <a:headEnd/>
              <a:tailEnd/>
            </a:ln>
            <a:effectLst>
              <a:outerShdw dist="12700" dir="5400000" rotWithShape="0">
                <a:srgbClr val="808080">
                  <a:alpha val="34999"/>
                </a:srgbClr>
              </a:outerShdw>
            </a:effectLst>
          </p:spPr>
          <p:txBody>
            <a:bodyPr anchor="ctr"/>
            <a:lstStyle/>
            <a:p>
              <a:pPr algn="ctr">
                <a:defRPr/>
              </a:pPr>
              <a:endParaRPr lang="en-US" sz="1800">
                <a:solidFill>
                  <a:schemeClr val="lt1"/>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62" r:id="rId7"/>
    <p:sldLayoutId id="2147483655" r:id="rId8"/>
    <p:sldLayoutId id="2147483654" r:id="rId9"/>
    <p:sldLayoutId id="2147483653" r:id="rId10"/>
    <p:sldLayoutId id="2147483652" r:id="rId11"/>
    <p:sldLayoutId id="2147483651" r:id="rId12"/>
  </p:sldLayoutIdLst>
  <p:txStyles>
    <p:titleStyle>
      <a:lvl1pPr algn="l" defTabSz="457200" rtl="0" eaLnBrk="0" fontAlgn="base" hangingPunct="0">
        <a:spcBef>
          <a:spcPct val="0"/>
        </a:spcBef>
        <a:spcAft>
          <a:spcPct val="0"/>
        </a:spcAft>
        <a:defRPr sz="3000" b="1" kern="1200" cap="all">
          <a:solidFill>
            <a:srgbClr val="45811B"/>
          </a:solidFill>
          <a:latin typeface="Arial"/>
          <a:ea typeface="ＭＳ Ｐゴシック" pitchFamily="48" charset="-128"/>
          <a:cs typeface="ＭＳ Ｐゴシック" pitchFamily="-72" charset="-128"/>
        </a:defRPr>
      </a:lvl1pPr>
      <a:lvl2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ＭＳ Ｐゴシック" pitchFamily="-72" charset="-128"/>
        </a:defRPr>
      </a:lvl2pPr>
      <a:lvl3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ＭＳ Ｐゴシック" pitchFamily="-72" charset="-128"/>
        </a:defRPr>
      </a:lvl3pPr>
      <a:lvl4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ＭＳ Ｐゴシック" pitchFamily="-72" charset="-128"/>
        </a:defRPr>
      </a:lvl4pPr>
      <a:lvl5pPr algn="l" defTabSz="457200" rtl="0" eaLnBrk="0" fontAlgn="base" hangingPunct="0">
        <a:spcBef>
          <a:spcPct val="0"/>
        </a:spcBef>
        <a:spcAft>
          <a:spcPct val="0"/>
        </a:spcAft>
        <a:defRPr sz="3000" b="1">
          <a:solidFill>
            <a:srgbClr val="45811B"/>
          </a:solidFill>
          <a:latin typeface="Arial" pitchFamily="48" charset="0"/>
          <a:ea typeface="ＭＳ Ｐゴシック" pitchFamily="48" charset="-128"/>
          <a:cs typeface="ＭＳ Ｐゴシック" pitchFamily="-72"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A90021"/>
        </a:buClr>
        <a:buSzPct val="80000"/>
        <a:buFont typeface="Arial" pitchFamily="-72" charset="0"/>
        <a:buChar char="•"/>
        <a:defRPr sz="2800" kern="1200">
          <a:solidFill>
            <a:srgbClr val="4C4C4F"/>
          </a:solidFill>
          <a:latin typeface="Arial"/>
          <a:ea typeface="ＭＳ Ｐゴシック" pitchFamily="48" charset="-128"/>
          <a:cs typeface="ＭＳ Ｐゴシック" pitchFamily="-72" charset="-128"/>
        </a:defRPr>
      </a:lvl1pPr>
      <a:lvl2pPr marL="511175" indent="-222250" algn="l" defTabSz="457200" rtl="0" eaLnBrk="0" fontAlgn="base" hangingPunct="0">
        <a:spcBef>
          <a:spcPct val="20000"/>
        </a:spcBef>
        <a:spcAft>
          <a:spcPct val="0"/>
        </a:spcAft>
        <a:buClr>
          <a:srgbClr val="A90021"/>
        </a:buClr>
        <a:buSzPct val="80000"/>
        <a:buFont typeface="Arial" pitchFamily="-72" charset="0"/>
        <a:buChar char="•"/>
        <a:defRPr sz="2400" kern="1200">
          <a:solidFill>
            <a:srgbClr val="4C4C4F"/>
          </a:solidFill>
          <a:latin typeface="Arial"/>
          <a:ea typeface="ＭＳ Ｐゴシック" pitchFamily="48" charset="-128"/>
          <a:cs typeface="ＭＳ Ｐゴシック" pitchFamily="-72" charset="-128"/>
        </a:defRPr>
      </a:lvl2pPr>
      <a:lvl3pPr marL="857250" indent="-230188" algn="l" defTabSz="457200" rtl="0" eaLnBrk="0" fontAlgn="base" hangingPunct="0">
        <a:spcBef>
          <a:spcPct val="20000"/>
        </a:spcBef>
        <a:spcAft>
          <a:spcPct val="0"/>
        </a:spcAft>
        <a:buClr>
          <a:srgbClr val="A90021"/>
        </a:buClr>
        <a:buSzPct val="80000"/>
        <a:buFont typeface="Arial" pitchFamily="-72" charset="0"/>
        <a:buChar char="•"/>
        <a:defRPr sz="2000" kern="1200">
          <a:solidFill>
            <a:srgbClr val="4C4C4F"/>
          </a:solidFill>
          <a:latin typeface="Arial"/>
          <a:ea typeface="ＭＳ Ｐゴシック" pitchFamily="48" charset="-128"/>
          <a:cs typeface="ＭＳ Ｐゴシック" pitchFamily="-72" charset="-128"/>
        </a:defRPr>
      </a:lvl3pPr>
      <a:lvl4pPr marL="1146175" indent="-173038" algn="l" defTabSz="457200" rtl="0" eaLnBrk="0" fontAlgn="base" hangingPunct="0">
        <a:spcBef>
          <a:spcPct val="20000"/>
        </a:spcBef>
        <a:spcAft>
          <a:spcPct val="0"/>
        </a:spcAft>
        <a:buClr>
          <a:srgbClr val="A90021"/>
        </a:buClr>
        <a:buSzPct val="80000"/>
        <a:buFont typeface="Arial" pitchFamily="-72" charset="0"/>
        <a:buChar char="•"/>
        <a:defRPr kern="1200">
          <a:solidFill>
            <a:srgbClr val="4C4C4F"/>
          </a:solidFill>
          <a:latin typeface="Arial"/>
          <a:ea typeface="ＭＳ Ｐゴシック" pitchFamily="48" charset="-128"/>
          <a:cs typeface="ＭＳ Ｐゴシック" pitchFamily="-72" charset="-128"/>
        </a:defRPr>
      </a:lvl4pPr>
      <a:lvl5pPr marL="1427163" indent="-173038" algn="l" defTabSz="457200" rtl="0" eaLnBrk="0" fontAlgn="base" hangingPunct="0">
        <a:spcBef>
          <a:spcPct val="20000"/>
        </a:spcBef>
        <a:spcAft>
          <a:spcPct val="0"/>
        </a:spcAft>
        <a:buClr>
          <a:srgbClr val="A90021"/>
        </a:buClr>
        <a:buSzPct val="80000"/>
        <a:buFont typeface="Arial" pitchFamily="-72" charset="0"/>
        <a:buChar char="•"/>
        <a:defRPr sz="1600" kern="1200">
          <a:solidFill>
            <a:srgbClr val="4C4C4F"/>
          </a:solidFill>
          <a:latin typeface="Arial"/>
          <a:ea typeface="ＭＳ Ｐゴシック" pitchFamily="48" charset="-128"/>
          <a:cs typeface="ＭＳ Ｐゴシック" pitchFamily="-7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www.educause.edu/securit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doc"/><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762000" y="2439988"/>
            <a:ext cx="7772400" cy="1979612"/>
          </a:xfrm>
        </p:spPr>
        <p:txBody>
          <a:bodyPr/>
          <a:lstStyle/>
          <a:p>
            <a:pPr eaLnBrk="1" hangingPunct="1">
              <a:defRPr/>
            </a:pPr>
            <a:r>
              <a:rPr lang="en-US" sz="2400" dirty="0" smtClean="0">
                <a:latin typeface="Arial" charset="0"/>
                <a:cs typeface="Arial"/>
              </a:rPr>
              <a:t>Leveraging Resources</a:t>
            </a:r>
            <a:br>
              <a:rPr lang="en-US" sz="2400" dirty="0" smtClean="0">
                <a:latin typeface="Arial" charset="0"/>
                <a:cs typeface="Arial"/>
              </a:rPr>
            </a:br>
            <a:r>
              <a:rPr lang="en-US" sz="2400" dirty="0" smtClean="0">
                <a:latin typeface="Arial" charset="0"/>
                <a:cs typeface="Arial"/>
              </a:rPr>
              <a:t>in Building</a:t>
            </a:r>
            <a:br>
              <a:rPr lang="en-US" sz="2400" dirty="0" smtClean="0">
                <a:latin typeface="Arial" charset="0"/>
                <a:cs typeface="Arial"/>
              </a:rPr>
            </a:br>
            <a:r>
              <a:rPr lang="en-US" sz="2400" dirty="0" smtClean="0">
                <a:latin typeface="Arial" charset="0"/>
                <a:cs typeface="Arial"/>
              </a:rPr>
              <a:t>Your Information Security Program</a:t>
            </a:r>
            <a:r>
              <a:rPr lang="en-US" sz="2400" dirty="0" smtClean="0">
                <a:cs typeface="Arial"/>
              </a:rPr>
              <a:t> </a:t>
            </a:r>
            <a:endParaRPr lang="en-US" sz="2400" cap="none" dirty="0">
              <a:latin typeface="Arial" charset="0"/>
              <a:ea typeface="ＭＳ Ｐゴシック" charset="-128"/>
              <a:cs typeface="Arial" charset="0"/>
            </a:endParaRPr>
          </a:p>
        </p:txBody>
      </p:sp>
      <p:sp>
        <p:nvSpPr>
          <p:cNvPr id="15362" name="Subtitle 2"/>
          <p:cNvSpPr>
            <a:spLocks noGrp="1"/>
          </p:cNvSpPr>
          <p:nvPr>
            <p:ph type="subTitle" idx="1"/>
          </p:nvPr>
        </p:nvSpPr>
        <p:spPr/>
        <p:txBody>
          <a:bodyPr/>
          <a:lstStyle/>
          <a:p>
            <a:pPr eaLnBrk="1" hangingPunct="1">
              <a:lnSpc>
                <a:spcPct val="80000"/>
              </a:lnSpc>
            </a:pPr>
            <a:r>
              <a:rPr lang="en-US" sz="1100" smtClean="0">
                <a:latin typeface="Arial" pitchFamily="-72" charset="0"/>
                <a:ea typeface="ＭＳ Ｐゴシック" pitchFamily="-72" charset="-128"/>
              </a:rPr>
              <a:t> </a:t>
            </a:r>
          </a:p>
          <a:p>
            <a:pPr eaLnBrk="1" hangingPunct="1">
              <a:lnSpc>
                <a:spcPct val="80000"/>
              </a:lnSpc>
            </a:pPr>
            <a:r>
              <a:rPr lang="en-US" sz="1100" smtClean="0">
                <a:latin typeface="Arial" pitchFamily="-72" charset="0"/>
                <a:ea typeface="ＭＳ Ｐゴシック" pitchFamily="-72" charset="-128"/>
              </a:rPr>
              <a:t>October 15, 2010</a:t>
            </a:r>
          </a:p>
          <a:p>
            <a:pPr eaLnBrk="1" hangingPunct="1">
              <a:lnSpc>
                <a:spcPct val="80000"/>
              </a:lnSpc>
            </a:pPr>
            <a:r>
              <a:rPr lang="en-US" sz="1100" smtClean="0">
                <a:latin typeface="Arial" pitchFamily="-72" charset="0"/>
                <a:ea typeface="ＭＳ Ｐゴシック" pitchFamily="-72" charset="-128"/>
              </a:rPr>
              <a:t>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authors. To disseminate otherwise or to republish requires written permission from the authors.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cs typeface="Arial"/>
              </a:rPr>
              <a:t>Organizational commitment</a:t>
            </a:r>
            <a:endParaRPr lang="en-US" dirty="0">
              <a:cs typeface="Arial"/>
            </a:endParaRPr>
          </a:p>
        </p:txBody>
      </p:sp>
      <p:sp>
        <p:nvSpPr>
          <p:cNvPr id="92162" name="Content Placeholder 4"/>
          <p:cNvSpPr>
            <a:spLocks noGrp="1"/>
          </p:cNvSpPr>
          <p:nvPr>
            <p:ph idx="1"/>
          </p:nvPr>
        </p:nvSpPr>
        <p:spPr/>
        <p:txBody>
          <a:bodyPr/>
          <a:lstStyle/>
          <a:p>
            <a:r>
              <a:rPr lang="en-US" smtClean="0">
                <a:solidFill>
                  <a:schemeClr val="tx1"/>
                </a:solidFill>
                <a:latin typeface="Arial" pitchFamily="-72" charset="0"/>
                <a:ea typeface="ＭＳ Ｐゴシック" pitchFamily="-72" charset="-128"/>
              </a:rPr>
              <a:t>Use your information security program to enhance organizational commitment </a:t>
            </a:r>
          </a:p>
          <a:p>
            <a:pPr lvl="1"/>
            <a:r>
              <a:rPr lang="en-US" smtClean="0">
                <a:solidFill>
                  <a:schemeClr val="tx1"/>
                </a:solidFill>
                <a:latin typeface="Arial" pitchFamily="-72" charset="0"/>
                <a:ea typeface="ＭＳ Ｐゴシック" pitchFamily="-72" charset="-128"/>
              </a:rPr>
              <a:t>Protect people first</a:t>
            </a:r>
          </a:p>
          <a:p>
            <a:pPr lvl="1"/>
            <a:r>
              <a:rPr lang="en-US" smtClean="0">
                <a:solidFill>
                  <a:schemeClr val="tx1"/>
                </a:solidFill>
                <a:latin typeface="Arial" pitchFamily="-72" charset="0"/>
                <a:ea typeface="ＭＳ Ｐゴシック" pitchFamily="-72" charset="-128"/>
              </a:rPr>
              <a:t>Clarify and communicate your vision</a:t>
            </a:r>
          </a:p>
          <a:p>
            <a:pPr lvl="1"/>
            <a:r>
              <a:rPr lang="en-US" smtClean="0">
                <a:solidFill>
                  <a:schemeClr val="tx1"/>
                </a:solidFill>
                <a:latin typeface="Arial" pitchFamily="-72" charset="0"/>
                <a:ea typeface="ＭＳ Ｐゴシック" pitchFamily="-72" charset="-128"/>
              </a:rPr>
              <a:t>Use policy to promote organizational justice</a:t>
            </a:r>
          </a:p>
          <a:p>
            <a:pPr lvl="1"/>
            <a:r>
              <a:rPr lang="en-US" smtClean="0">
                <a:solidFill>
                  <a:schemeClr val="tx1"/>
                </a:solidFill>
                <a:latin typeface="Arial" pitchFamily="-72" charset="0"/>
                <a:ea typeface="ＭＳ Ｐゴシック" pitchFamily="-72" charset="-128"/>
              </a:rPr>
              <a:t>Reduce costs</a:t>
            </a:r>
          </a:p>
          <a:p>
            <a:pPr lvl="1"/>
            <a:r>
              <a:rPr lang="en-US" smtClean="0">
                <a:solidFill>
                  <a:schemeClr val="tx1"/>
                </a:solidFill>
                <a:latin typeface="Arial" pitchFamily="-72" charset="0"/>
                <a:ea typeface="ＭＳ Ｐゴシック" pitchFamily="-72" charset="-128"/>
              </a:rPr>
              <a:t>Support knowledge development</a:t>
            </a:r>
          </a:p>
          <a:p>
            <a:pPr lvl="1"/>
            <a:r>
              <a:rPr lang="en-US" smtClean="0">
                <a:solidFill>
                  <a:schemeClr val="tx1"/>
                </a:solidFill>
                <a:latin typeface="Arial" pitchFamily="-72" charset="0"/>
                <a:ea typeface="ＭＳ Ｐゴシック" pitchFamily="-72" charset="-128"/>
              </a:rPr>
              <a:t>Seek community and partnerships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Title 1"/>
          <p:cNvSpPr>
            <a:spLocks noGrp="1"/>
          </p:cNvSpPr>
          <p:nvPr>
            <p:ph type="title"/>
          </p:nvPr>
        </p:nvSpPr>
        <p:spPr bwMode="auto"/>
        <p:txBody>
          <a:bodyPr/>
          <a:lstStyle/>
          <a:p>
            <a:r>
              <a:rPr lang="en-US" sz="2800" cap="none" smtClean="0">
                <a:latin typeface="Arial" pitchFamily="-72" charset="0"/>
                <a:ea typeface="ＭＳ Ｐゴシック" pitchFamily="-72" charset="-128"/>
              </a:rPr>
              <a:t>DISASTER RECOVERY/BUSINESS CONTINUITY</a:t>
            </a:r>
            <a:r>
              <a:rPr lang="en-US" sz="2700" cap="none" smtClean="0">
                <a:latin typeface="Arial" pitchFamily="-72" charset="0"/>
                <a:ea typeface="ＭＳ Ｐゴシック" pitchFamily="-72" charset="-128"/>
              </a:rPr>
              <a:t/>
            </a:r>
            <a:br>
              <a:rPr lang="en-US" sz="2700" cap="none" smtClean="0">
                <a:latin typeface="Arial" pitchFamily="-72" charset="0"/>
                <a:ea typeface="ＭＳ Ｐゴシック" pitchFamily="-72" charset="-128"/>
              </a:rPr>
            </a:br>
            <a:endParaRPr lang="en-US" sz="2700" cap="none" smtClean="0">
              <a:latin typeface="Arial" pitchFamily="-72" charset="0"/>
              <a:ea typeface="ＭＳ Ｐゴシック" pitchFamily="-72" charset="-128"/>
            </a:endParaRPr>
          </a:p>
        </p:txBody>
      </p:sp>
      <p:sp>
        <p:nvSpPr>
          <p:cNvPr id="94210" name="Content Placeholder 2"/>
          <p:cNvSpPr>
            <a:spLocks noGrp="1"/>
          </p:cNvSpPr>
          <p:nvPr>
            <p:ph idx="4294967295"/>
          </p:nvPr>
        </p:nvSpPr>
        <p:spPr>
          <a:xfrm>
            <a:off x="533400" y="1600200"/>
            <a:ext cx="8229600" cy="4525963"/>
          </a:xfrm>
        </p:spPr>
        <p:txBody>
          <a:bodyPr/>
          <a:lstStyle/>
          <a:p>
            <a:pPr eaLnBrk="1" hangingPunct="1"/>
            <a:r>
              <a:rPr lang="en-US" smtClean="0">
                <a:solidFill>
                  <a:schemeClr val="tx1"/>
                </a:solidFill>
                <a:latin typeface="Arial" pitchFamily="-72" charset="0"/>
                <a:ea typeface="ＭＳ Ｐゴシック" pitchFamily="-72" charset="-128"/>
              </a:rPr>
              <a:t>Use as entry point for organizational discussion</a:t>
            </a:r>
          </a:p>
          <a:p>
            <a:pPr eaLnBrk="1" hangingPunct="1"/>
            <a:r>
              <a:rPr lang="en-US" smtClean="0">
                <a:solidFill>
                  <a:schemeClr val="tx1"/>
                </a:solidFill>
                <a:latin typeface="Arial" pitchFamily="-72" charset="0"/>
                <a:ea typeface="ＭＳ Ｐゴシック" pitchFamily="-72" charset="-128"/>
              </a:rPr>
              <a:t>Incident Response, Disaster Recovery, and Business Continuity plans are a process, not a destination</a:t>
            </a:r>
          </a:p>
          <a:p>
            <a:pPr eaLnBrk="1" hangingPunct="1"/>
            <a:r>
              <a:rPr lang="en-US" smtClean="0">
                <a:solidFill>
                  <a:schemeClr val="tx1"/>
                </a:solidFill>
                <a:latin typeface="Arial" pitchFamily="-72" charset="0"/>
                <a:ea typeface="ＭＳ Ｐゴシック" pitchFamily="-72" charset="-128"/>
              </a:rPr>
              <a:t>Pandemic Flu and Campus Violence are high visibility subjects, but…</a:t>
            </a:r>
          </a:p>
          <a:p>
            <a:pPr eaLnBrk="1" hangingPunct="1"/>
            <a:r>
              <a:rPr lang="en-US" smtClean="0">
                <a:solidFill>
                  <a:schemeClr val="tx1"/>
                </a:solidFill>
                <a:latin typeface="Arial" pitchFamily="-72" charset="0"/>
                <a:ea typeface="ＭＳ Ｐゴシック" pitchFamily="-72" charset="-128"/>
              </a:rPr>
              <a:t>Power Outages, Floods, Fires, Malware, and disclosure can ruin your day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Arial"/>
              </a:rPr>
              <a:t>Incident response Plan – Sources</a:t>
            </a:r>
            <a:endParaRPr lang="en-US" dirty="0">
              <a:cs typeface="Arial"/>
            </a:endParaRPr>
          </a:p>
        </p:txBody>
      </p:sp>
      <p:sp>
        <p:nvSpPr>
          <p:cNvPr id="96258" name="Content Placeholder 3"/>
          <p:cNvSpPr>
            <a:spLocks noGrp="1"/>
          </p:cNvSpPr>
          <p:nvPr>
            <p:ph idx="1"/>
          </p:nvPr>
        </p:nvSpPr>
        <p:spPr>
          <a:xfrm>
            <a:off x="457200" y="1524000"/>
            <a:ext cx="8382000" cy="4525963"/>
          </a:xfrm>
        </p:spPr>
        <p:txBody>
          <a:bodyPr/>
          <a:lstStyle/>
          <a:p>
            <a:pPr eaLnBrk="1" hangingPunct="1"/>
            <a:r>
              <a:rPr lang="en-US" smtClean="0">
                <a:solidFill>
                  <a:schemeClr val="tx1"/>
                </a:solidFill>
                <a:latin typeface="Arial" pitchFamily="-72" charset="0"/>
                <a:ea typeface="ＭＳ Ｐゴシック" pitchFamily="-72" charset="-128"/>
              </a:rPr>
              <a:t>Campus –</a:t>
            </a:r>
          </a:p>
          <a:p>
            <a:pPr lvl="1" eaLnBrk="1" hangingPunct="1"/>
            <a:r>
              <a:rPr lang="en-US" smtClean="0">
                <a:solidFill>
                  <a:schemeClr val="tx1"/>
                </a:solidFill>
                <a:latin typeface="Arial" pitchFamily="-72" charset="0"/>
                <a:ea typeface="ＭＳ Ｐゴシック" pitchFamily="-72" charset="-128"/>
              </a:rPr>
              <a:t>Events that should be notified</a:t>
            </a:r>
          </a:p>
          <a:p>
            <a:pPr lvl="1" eaLnBrk="1" hangingPunct="1"/>
            <a:r>
              <a:rPr lang="en-US" smtClean="0">
                <a:solidFill>
                  <a:schemeClr val="tx1"/>
                </a:solidFill>
                <a:latin typeface="Arial" pitchFamily="-72" charset="0"/>
                <a:ea typeface="ＭＳ Ｐゴシック" pitchFamily="-72" charset="-128"/>
              </a:rPr>
              <a:t>How to notify (e-mail, call, etc.)</a:t>
            </a:r>
          </a:p>
          <a:p>
            <a:pPr lvl="1" eaLnBrk="1" hangingPunct="1"/>
            <a:r>
              <a:rPr lang="en-US" smtClean="0">
                <a:solidFill>
                  <a:schemeClr val="tx1"/>
                </a:solidFill>
                <a:latin typeface="Arial" pitchFamily="-72" charset="0"/>
                <a:ea typeface="ＭＳ Ｐゴシック" pitchFamily="-72" charset="-128"/>
              </a:rPr>
              <a:t>Who to notify</a:t>
            </a:r>
          </a:p>
          <a:p>
            <a:pPr eaLnBrk="1" hangingPunct="1"/>
            <a:r>
              <a:rPr lang="en-US" smtClean="0">
                <a:solidFill>
                  <a:schemeClr val="tx1"/>
                </a:solidFill>
                <a:latin typeface="Arial" pitchFamily="-72" charset="0"/>
                <a:ea typeface="ＭＳ Ｐゴシック" pitchFamily="-72" charset="-128"/>
              </a:rPr>
              <a:t>Internal IT monitoring</a:t>
            </a:r>
          </a:p>
          <a:p>
            <a:pPr eaLnBrk="1" hangingPunct="1"/>
            <a:r>
              <a:rPr lang="en-US" smtClean="0">
                <a:solidFill>
                  <a:schemeClr val="tx1"/>
                </a:solidFill>
                <a:latin typeface="Arial" pitchFamily="-72" charset="0"/>
                <a:ea typeface="ＭＳ Ｐゴシック" pitchFamily="-72" charset="-128"/>
              </a:rPr>
              <a:t>Reports by peer institutions</a:t>
            </a:r>
            <a:endParaRPr lang="en-US" smtClean="0">
              <a:latin typeface="Arial" pitchFamily="-72" charset="0"/>
              <a:ea typeface="ＭＳ Ｐゴシック" pitchFamily="-72" charset="-128"/>
            </a:endParaRPr>
          </a:p>
          <a:p>
            <a:pPr lvl="1" eaLnBrk="1" hangingPunct="1"/>
            <a:endParaRPr lang="en-US" smtClean="0">
              <a:latin typeface="Arial" pitchFamily="-72" charset="0"/>
              <a:ea typeface="ＭＳ Ｐゴシック" pitchFamily="-72" charset="-128"/>
            </a:endParaRPr>
          </a:p>
          <a:p>
            <a:endParaRPr lang="en-US" smtClean="0">
              <a:latin typeface="Arial" pitchFamily="-72" charset="0"/>
              <a:ea typeface="ＭＳ Ｐゴシック" pitchFamily="-72" charset="-128"/>
            </a:endParaRPr>
          </a:p>
        </p:txBody>
      </p:sp>
      <p:pic>
        <p:nvPicPr>
          <p:cNvPr id="96259" name="Picture 4" descr="iStock_000007693451XSmall.jpg"/>
          <p:cNvPicPr>
            <a:picLocks noChangeAspect="1"/>
          </p:cNvPicPr>
          <p:nvPr/>
        </p:nvPicPr>
        <p:blipFill>
          <a:blip r:embed="rId3"/>
          <a:srcRect/>
          <a:stretch>
            <a:fillRect/>
          </a:stretch>
        </p:blipFill>
        <p:spPr bwMode="auto">
          <a:xfrm>
            <a:off x="5270500" y="2574925"/>
            <a:ext cx="38735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Arial"/>
              </a:rPr>
              <a:t>Incident response</a:t>
            </a:r>
            <a:endParaRPr lang="en-US" dirty="0">
              <a:cs typeface="Arial"/>
            </a:endParaRPr>
          </a:p>
        </p:txBody>
      </p:sp>
      <p:sp>
        <p:nvSpPr>
          <p:cNvPr id="98306" name="Content Placeholder 3"/>
          <p:cNvSpPr>
            <a:spLocks noGrp="1"/>
          </p:cNvSpPr>
          <p:nvPr>
            <p:ph idx="1"/>
          </p:nvPr>
        </p:nvSpPr>
        <p:spPr/>
        <p:txBody>
          <a:bodyPr/>
          <a:lstStyle/>
          <a:p>
            <a:pPr eaLnBrk="1" hangingPunct="1"/>
            <a:r>
              <a:rPr lang="en-US" smtClean="0">
                <a:latin typeface="Arial" pitchFamily="-72" charset="0"/>
                <a:ea typeface="ＭＳ Ｐゴシック" pitchFamily="-72" charset="-128"/>
              </a:rPr>
              <a:t> </a:t>
            </a:r>
            <a:r>
              <a:rPr lang="en-US" smtClean="0">
                <a:solidFill>
                  <a:schemeClr val="tx1"/>
                </a:solidFill>
                <a:latin typeface="Arial" pitchFamily="-72" charset="0"/>
                <a:ea typeface="ＭＳ Ｐゴシック" pitchFamily="-72" charset="-128"/>
              </a:rPr>
              <a:t>Create a formal Incident Response Team</a:t>
            </a:r>
          </a:p>
          <a:p>
            <a:pPr lvl="1" eaLnBrk="1" hangingPunct="1"/>
            <a:r>
              <a:rPr lang="en-US" smtClean="0">
                <a:solidFill>
                  <a:schemeClr val="tx1"/>
                </a:solidFill>
                <a:latin typeface="Arial" pitchFamily="-72" charset="0"/>
                <a:ea typeface="ＭＳ Ｐゴシック" pitchFamily="-72" charset="-128"/>
              </a:rPr>
              <a:t>Include InfoSec, Sys Admins, Networking, Helpdesk, Auditing, local area expertise</a:t>
            </a:r>
          </a:p>
          <a:p>
            <a:pPr lvl="1" eaLnBrk="1" hangingPunct="1"/>
            <a:r>
              <a:rPr lang="en-US" smtClean="0">
                <a:solidFill>
                  <a:schemeClr val="tx1"/>
                </a:solidFill>
                <a:latin typeface="Arial" pitchFamily="-72" charset="0"/>
                <a:ea typeface="ＭＳ Ｐゴシック" pitchFamily="-72" charset="-128"/>
              </a:rPr>
              <a:t>Develop communications strategy</a:t>
            </a:r>
          </a:p>
          <a:p>
            <a:pPr lvl="1" eaLnBrk="1" hangingPunct="1"/>
            <a:r>
              <a:rPr lang="en-US" smtClean="0">
                <a:solidFill>
                  <a:schemeClr val="tx1"/>
                </a:solidFill>
                <a:latin typeface="Arial" pitchFamily="-72" charset="0"/>
                <a:ea typeface="ＭＳ Ｐゴシック" pitchFamily="-72" charset="-128"/>
              </a:rPr>
              <a:t>Meet and practice regularly</a:t>
            </a:r>
            <a:endParaRPr lang="en-US" smtClean="0">
              <a:latin typeface="Arial" pitchFamily="-72" charset="0"/>
              <a:ea typeface="ＭＳ Ｐゴシック" pitchFamily="-72" charset="-128"/>
            </a:endParaRPr>
          </a:p>
          <a:p>
            <a:pPr eaLnBrk="1" hangingPunct="1">
              <a:buFont typeface="Arial" pitchFamily="-72" charset="0"/>
              <a:buNone/>
            </a:pPr>
            <a:endParaRPr lang="en-US" smtClean="0">
              <a:latin typeface="Arial" pitchFamily="-72" charset="0"/>
              <a:ea typeface="ＭＳ Ｐゴシック" pitchFamily="-72" charset="-128"/>
            </a:endParaRPr>
          </a:p>
          <a:p>
            <a:endParaRPr lang="en-US" smtClean="0">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Arial"/>
              </a:rPr>
              <a:t>Incident response</a:t>
            </a:r>
            <a:endParaRPr lang="en-US" dirty="0">
              <a:cs typeface="Arial"/>
            </a:endParaRPr>
          </a:p>
        </p:txBody>
      </p:sp>
      <p:sp>
        <p:nvSpPr>
          <p:cNvPr id="100354" name="Content Placeholder 3"/>
          <p:cNvSpPr>
            <a:spLocks noGrp="1"/>
          </p:cNvSpPr>
          <p:nvPr>
            <p:ph idx="1"/>
          </p:nvPr>
        </p:nvSpPr>
        <p:spPr/>
        <p:txBody>
          <a:bodyPr/>
          <a:lstStyle/>
          <a:p>
            <a:pPr eaLnBrk="1" hangingPunct="1"/>
            <a:r>
              <a:rPr lang="en-US" smtClean="0">
                <a:solidFill>
                  <a:schemeClr val="tx1"/>
                </a:solidFill>
                <a:latin typeface="Arial" pitchFamily="-72" charset="0"/>
                <a:ea typeface="ＭＳ Ｐゴシック" pitchFamily="-72" charset="-128"/>
              </a:rPr>
              <a:t>Team must evaluate:</a:t>
            </a:r>
          </a:p>
          <a:p>
            <a:pPr lvl="1" eaLnBrk="1" hangingPunct="1"/>
            <a:r>
              <a:rPr lang="en-US" smtClean="0">
                <a:solidFill>
                  <a:schemeClr val="tx1"/>
                </a:solidFill>
                <a:latin typeface="Arial" pitchFamily="-72" charset="0"/>
                <a:ea typeface="ＭＳ Ｐゴシック" pitchFamily="-72" charset="-128"/>
              </a:rPr>
              <a:t>Early actions:  preservation, protections, containment</a:t>
            </a:r>
          </a:p>
          <a:p>
            <a:pPr lvl="1" eaLnBrk="1" hangingPunct="1"/>
            <a:r>
              <a:rPr lang="en-US" smtClean="0">
                <a:solidFill>
                  <a:schemeClr val="tx1"/>
                </a:solidFill>
                <a:latin typeface="Arial" pitchFamily="-72" charset="0"/>
                <a:ea typeface="ＭＳ Ｐゴシック" pitchFamily="-72" charset="-128"/>
              </a:rPr>
              <a:t>Scope and impact</a:t>
            </a:r>
          </a:p>
          <a:p>
            <a:pPr lvl="1" eaLnBrk="1" hangingPunct="1"/>
            <a:r>
              <a:rPr lang="en-US" smtClean="0">
                <a:solidFill>
                  <a:schemeClr val="tx1"/>
                </a:solidFill>
                <a:latin typeface="Arial" pitchFamily="-72" charset="0"/>
                <a:ea typeface="ＭＳ Ｐゴシック" pitchFamily="-72" charset="-128"/>
              </a:rPr>
              <a:t>Severity and criticality</a:t>
            </a:r>
          </a:p>
          <a:p>
            <a:pPr lvl="1" eaLnBrk="1" hangingPunct="1"/>
            <a:r>
              <a:rPr lang="en-US" smtClean="0">
                <a:solidFill>
                  <a:schemeClr val="tx1"/>
                </a:solidFill>
                <a:latin typeface="Arial" pitchFamily="-72" charset="0"/>
                <a:ea typeface="ＭＳ Ｐゴシック" pitchFamily="-72" charset="-128"/>
              </a:rPr>
              <a:t>Active response</a:t>
            </a:r>
            <a:endParaRPr lang="en-US" smtClean="0">
              <a:latin typeface="Arial" pitchFamily="-72" charset="0"/>
              <a:ea typeface="ＭＳ Ｐゴシック" pitchFamily="-72" charset="-128"/>
            </a:endParaRPr>
          </a:p>
          <a:p>
            <a:endParaRPr lang="en-US" smtClean="0">
              <a:latin typeface="Arial" pitchFamily="-72" charset="0"/>
              <a:ea typeface="ＭＳ Ｐゴシック" pitchFamily="-72" charset="-128"/>
            </a:endParaRPr>
          </a:p>
        </p:txBody>
      </p:sp>
      <p:pic>
        <p:nvPicPr>
          <p:cNvPr id="100355" name="Picture 5" descr="iStock_000001037710XSmall.jpg"/>
          <p:cNvPicPr>
            <a:picLocks noChangeAspect="1"/>
          </p:cNvPicPr>
          <p:nvPr/>
        </p:nvPicPr>
        <p:blipFill>
          <a:blip r:embed="rId3"/>
          <a:srcRect/>
          <a:stretch>
            <a:fillRect/>
          </a:stretch>
        </p:blipFill>
        <p:spPr bwMode="auto">
          <a:xfrm>
            <a:off x="4462463" y="3589338"/>
            <a:ext cx="3656012" cy="242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cs typeface="Arial"/>
              </a:rPr>
              <a:t>Disaster Recovery (Campus Wide)</a:t>
            </a:r>
            <a:br>
              <a:rPr lang="en-US" dirty="0" smtClean="0">
                <a:cs typeface="Arial"/>
              </a:rPr>
            </a:br>
            <a:endParaRPr lang="en-US" dirty="0">
              <a:cs typeface="Arial"/>
            </a:endParaRPr>
          </a:p>
        </p:txBody>
      </p:sp>
      <p:sp>
        <p:nvSpPr>
          <p:cNvPr id="102402" name="Content Placeholder 4"/>
          <p:cNvSpPr>
            <a:spLocks noGrp="1"/>
          </p:cNvSpPr>
          <p:nvPr>
            <p:ph idx="1"/>
          </p:nvPr>
        </p:nvSpPr>
        <p:spPr/>
        <p:txBody>
          <a:bodyPr/>
          <a:lstStyle/>
          <a:p>
            <a:pPr lvl="1" eaLnBrk="1" hangingPunct="1"/>
            <a:r>
              <a:rPr lang="en-US" smtClean="0">
                <a:solidFill>
                  <a:schemeClr val="tx1"/>
                </a:solidFill>
                <a:latin typeface="Arial" pitchFamily="-72" charset="0"/>
                <a:ea typeface="ＭＳ Ｐゴシック" pitchFamily="-72" charset="-128"/>
              </a:rPr>
              <a:t>A formal Emergency Response / Disaster Recovery / Crisis Management team is essential</a:t>
            </a:r>
          </a:p>
          <a:p>
            <a:pPr lvl="2" eaLnBrk="1" hangingPunct="1"/>
            <a:r>
              <a:rPr lang="en-US" smtClean="0">
                <a:solidFill>
                  <a:schemeClr val="tx1"/>
                </a:solidFill>
                <a:latin typeface="Arial" pitchFamily="-72" charset="0"/>
                <a:ea typeface="ＭＳ Ｐゴシック" pitchFamily="-72" charset="-128"/>
              </a:rPr>
              <a:t>Leaders should be the President, VP Finance, Provost, Dean of the College, or formal Disaster Recovery / Business Continuity team, etc.  (Not InfoSec)</a:t>
            </a:r>
          </a:p>
          <a:p>
            <a:pPr lvl="2" eaLnBrk="1" hangingPunct="1"/>
            <a:r>
              <a:rPr lang="en-US" smtClean="0">
                <a:solidFill>
                  <a:schemeClr val="tx1"/>
                </a:solidFill>
                <a:latin typeface="Arial" pitchFamily="-72" charset="0"/>
                <a:ea typeface="ＭＳ Ｐゴシック" pitchFamily="-72" charset="-128"/>
              </a:rPr>
              <a:t>Participants will include Facilities, Campus Security, Residential Life, Communications/Marketing, Healthcare, Information Resources, Campus Dining, Hazardous Materials, and InfoSec</a:t>
            </a:r>
          </a:p>
          <a:p>
            <a:pPr lvl="1" eaLnBrk="1" hangingPunct="1"/>
            <a:r>
              <a:rPr lang="en-US" smtClean="0">
                <a:solidFill>
                  <a:schemeClr val="tx1"/>
                </a:solidFill>
                <a:latin typeface="Arial" pitchFamily="-72" charset="0"/>
                <a:ea typeface="ＭＳ Ｐゴシック" pitchFamily="-72" charset="-128"/>
              </a:rPr>
              <a:t>All Departments must develop their own plans</a:t>
            </a:r>
          </a:p>
          <a:p>
            <a:endParaRPr lang="en-US" smtClean="0">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cs typeface="Arial"/>
              </a:rPr>
              <a:t>Business continuity</a:t>
            </a:r>
            <a:br>
              <a:rPr lang="en-US" dirty="0" smtClean="0">
                <a:cs typeface="Arial"/>
              </a:rPr>
            </a:br>
            <a:endParaRPr lang="en-US" dirty="0">
              <a:cs typeface="Arial"/>
            </a:endParaRPr>
          </a:p>
        </p:txBody>
      </p:sp>
      <p:sp>
        <p:nvSpPr>
          <p:cNvPr id="104450" name="Content Placeholder 4"/>
          <p:cNvSpPr>
            <a:spLocks noGrp="1"/>
          </p:cNvSpPr>
          <p:nvPr>
            <p:ph idx="1"/>
          </p:nvPr>
        </p:nvSpPr>
        <p:spPr/>
        <p:txBody>
          <a:bodyPr/>
          <a:lstStyle/>
          <a:p>
            <a:pPr lvl="1" eaLnBrk="1" hangingPunct="1"/>
            <a:r>
              <a:rPr lang="en-US" smtClean="0">
                <a:solidFill>
                  <a:schemeClr val="tx1"/>
                </a:solidFill>
                <a:latin typeface="Arial" pitchFamily="-72" charset="0"/>
                <a:ea typeface="ＭＳ Ｐゴシック" pitchFamily="-72" charset="-128"/>
              </a:rPr>
              <a:t>A plan to continue operations in all departments</a:t>
            </a:r>
          </a:p>
          <a:p>
            <a:pPr lvl="2" eaLnBrk="1" hangingPunct="1"/>
            <a:r>
              <a:rPr lang="en-US" smtClean="0">
                <a:solidFill>
                  <a:schemeClr val="tx1"/>
                </a:solidFill>
                <a:latin typeface="Arial" pitchFamily="-72" charset="0"/>
                <a:ea typeface="ＭＳ Ｐゴシック" pitchFamily="-72" charset="-128"/>
              </a:rPr>
              <a:t>Re-use strike or work-stoppage plans</a:t>
            </a:r>
          </a:p>
          <a:p>
            <a:pPr lvl="2" eaLnBrk="1" hangingPunct="1"/>
            <a:r>
              <a:rPr lang="en-US" smtClean="0">
                <a:solidFill>
                  <a:schemeClr val="tx1"/>
                </a:solidFill>
                <a:latin typeface="Arial" pitchFamily="-72" charset="0"/>
                <a:ea typeface="ＭＳ Ｐゴシック" pitchFamily="-72" charset="-128"/>
              </a:rPr>
              <a:t>Pandemic planning</a:t>
            </a:r>
            <a:endParaRPr lang="en-US" smtClean="0">
              <a:latin typeface="Arial" pitchFamily="-72" charset="0"/>
              <a:ea typeface="ＭＳ Ｐゴシック" pitchFamily="-72" charset="-128"/>
            </a:endParaRPr>
          </a:p>
          <a:p>
            <a:endParaRPr lang="en-US" smtClean="0">
              <a:latin typeface="Arial" pitchFamily="-72" charset="0"/>
              <a:ea typeface="ＭＳ Ｐゴシック" pitchFamily="-72" charset="-128"/>
            </a:endParaRPr>
          </a:p>
        </p:txBody>
      </p:sp>
      <p:pic>
        <p:nvPicPr>
          <p:cNvPr id="104451" name="Picture 5" descr="iStock_000001463110Small.jpg"/>
          <p:cNvPicPr>
            <a:picLocks noChangeAspect="1"/>
          </p:cNvPicPr>
          <p:nvPr/>
        </p:nvPicPr>
        <p:blipFill>
          <a:blip r:embed="rId3"/>
          <a:srcRect/>
          <a:stretch>
            <a:fillRect/>
          </a:stretch>
        </p:blipFill>
        <p:spPr bwMode="auto">
          <a:xfrm>
            <a:off x="2963863" y="2913063"/>
            <a:ext cx="2870200"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Title 3"/>
          <p:cNvSpPr>
            <a:spLocks noGrp="1"/>
          </p:cNvSpPr>
          <p:nvPr>
            <p:ph type="title" idx="4294967295"/>
          </p:nvPr>
        </p:nvSpPr>
        <p:spPr bwMode="auto">
          <a:noFill/>
        </p:spPr>
        <p:txBody>
          <a:bodyPr/>
          <a:lstStyle/>
          <a:p>
            <a:r>
              <a:rPr lang="en-US" cap="none" smtClean="0">
                <a:latin typeface="Arial" pitchFamily="-72" charset="0"/>
                <a:ea typeface="ＭＳ Ｐゴシック" pitchFamily="-72" charset="-128"/>
              </a:rPr>
              <a:t>MORE POINTS TO PONDER</a:t>
            </a:r>
            <a:br>
              <a:rPr lang="en-US" cap="none" smtClean="0">
                <a:latin typeface="Arial" pitchFamily="-72" charset="0"/>
                <a:ea typeface="ＭＳ Ｐゴシック" pitchFamily="-72" charset="-128"/>
              </a:rPr>
            </a:br>
            <a:endParaRPr lang="en-US" cap="none" smtClean="0">
              <a:latin typeface="Arial" pitchFamily="-72" charset="0"/>
              <a:ea typeface="ＭＳ Ｐゴシック" pitchFamily="-72" charset="-128"/>
            </a:endParaRPr>
          </a:p>
        </p:txBody>
      </p:sp>
      <p:sp>
        <p:nvSpPr>
          <p:cNvPr id="106498" name="Content Placeholder 4"/>
          <p:cNvSpPr>
            <a:spLocks noGrp="1"/>
          </p:cNvSpPr>
          <p:nvPr>
            <p:ph idx="4294967295"/>
          </p:nvPr>
        </p:nvSpPr>
        <p:spPr/>
        <p:txBody>
          <a:bodyPr/>
          <a:lstStyle/>
          <a:p>
            <a:pPr lvl="1" eaLnBrk="1" hangingPunct="1"/>
            <a:r>
              <a:rPr lang="en-US" b="1" i="1" smtClean="0">
                <a:solidFill>
                  <a:schemeClr val="tx1"/>
                </a:solidFill>
                <a:latin typeface="Arial" pitchFamily="-72" charset="0"/>
                <a:ea typeface="ＭＳ Ｐゴシック" pitchFamily="-72" charset="-128"/>
              </a:rPr>
              <a:t>Any of these things can bring you to your knees</a:t>
            </a:r>
            <a:endParaRPr lang="en-US" smtClean="0">
              <a:solidFill>
                <a:schemeClr val="tx1"/>
              </a:solidFill>
              <a:latin typeface="Arial" pitchFamily="-72" charset="0"/>
              <a:ea typeface="ＭＳ Ｐゴシック" pitchFamily="-72" charset="-128"/>
            </a:endParaRPr>
          </a:p>
          <a:p>
            <a:pPr lvl="2" eaLnBrk="1" hangingPunct="1"/>
            <a:r>
              <a:rPr lang="en-US" sz="1800" smtClean="0">
                <a:solidFill>
                  <a:schemeClr val="tx1"/>
                </a:solidFill>
                <a:latin typeface="Calibri" pitchFamily="-72" charset="0"/>
                <a:ea typeface="ＭＳ Ｐゴシック" pitchFamily="-72" charset="-128"/>
              </a:rPr>
              <a:t>Lack of Campus-wide Security Standards</a:t>
            </a:r>
            <a:endParaRPr lang="en-US" smtClean="0">
              <a:solidFill>
                <a:schemeClr val="tx1"/>
              </a:solidFill>
              <a:latin typeface="Arial" pitchFamily="-72" charset="0"/>
              <a:ea typeface="ＭＳ Ｐゴシック" pitchFamily="-72" charset="-128"/>
            </a:endParaRPr>
          </a:p>
          <a:p>
            <a:pPr lvl="2" eaLnBrk="1" hangingPunct="1"/>
            <a:r>
              <a:rPr lang="en-US" sz="1800" smtClean="0">
                <a:solidFill>
                  <a:schemeClr val="tx1"/>
                </a:solidFill>
                <a:latin typeface="Calibri" pitchFamily="-72" charset="0"/>
                <a:ea typeface="ＭＳ Ｐゴシック" pitchFamily="-72" charset="-128"/>
              </a:rPr>
              <a:t>Viruses/Malware – Spread by Vendor or Users</a:t>
            </a:r>
          </a:p>
          <a:p>
            <a:pPr lvl="2" eaLnBrk="1" hangingPunct="1"/>
            <a:r>
              <a:rPr lang="en-US" sz="1800" smtClean="0">
                <a:solidFill>
                  <a:schemeClr val="tx1"/>
                </a:solidFill>
                <a:latin typeface="Calibri" pitchFamily="-72" charset="0"/>
                <a:ea typeface="ＭＳ Ｐゴシック" pitchFamily="-72" charset="-128"/>
              </a:rPr>
              <a:t>No Central Administration of Security Practices</a:t>
            </a:r>
          </a:p>
          <a:p>
            <a:pPr lvl="2" eaLnBrk="1" hangingPunct="1"/>
            <a:r>
              <a:rPr lang="en-US" sz="1800" smtClean="0">
                <a:solidFill>
                  <a:schemeClr val="tx1"/>
                </a:solidFill>
                <a:latin typeface="Calibri" pitchFamily="-72" charset="0"/>
                <a:ea typeface="ＭＳ Ｐゴシック" pitchFamily="-72" charset="-128"/>
              </a:rPr>
              <a:t>Holes In Your Defenses (Firewall)</a:t>
            </a:r>
          </a:p>
          <a:p>
            <a:pPr lvl="2" eaLnBrk="1" hangingPunct="1"/>
            <a:r>
              <a:rPr lang="en-US" sz="1800" smtClean="0">
                <a:solidFill>
                  <a:schemeClr val="tx1"/>
                </a:solidFill>
                <a:latin typeface="Calibri" pitchFamily="-72" charset="0"/>
                <a:ea typeface="ＭＳ Ｐゴシック" pitchFamily="-72" charset="-128"/>
              </a:rPr>
              <a:t>Legacy Use of PII (SSNs, etc.)</a:t>
            </a:r>
          </a:p>
          <a:p>
            <a:pPr lvl="2" eaLnBrk="1" hangingPunct="1"/>
            <a:r>
              <a:rPr lang="en-US" sz="1800" smtClean="0">
                <a:solidFill>
                  <a:schemeClr val="tx1"/>
                </a:solidFill>
                <a:latin typeface="Calibri" pitchFamily="-72" charset="0"/>
                <a:ea typeface="ＭＳ Ｐゴシック" pitchFamily="-72" charset="-128"/>
              </a:rPr>
              <a:t>Inappropriate Browsing/Downloading</a:t>
            </a:r>
          </a:p>
          <a:p>
            <a:pPr lvl="2" eaLnBrk="1" hangingPunct="1"/>
            <a:r>
              <a:rPr lang="en-US" sz="1800" smtClean="0">
                <a:solidFill>
                  <a:schemeClr val="tx1"/>
                </a:solidFill>
                <a:latin typeface="Calibri" pitchFamily="-72" charset="0"/>
                <a:ea typeface="ＭＳ Ｐゴシック" pitchFamily="-72" charset="-128"/>
              </a:rPr>
              <a:t>No Procedures for Managing User Accounts</a:t>
            </a:r>
          </a:p>
          <a:p>
            <a:pPr lvl="2" eaLnBrk="1" hangingPunct="1"/>
            <a:r>
              <a:rPr lang="en-US" sz="1800" smtClean="0">
                <a:solidFill>
                  <a:schemeClr val="tx1"/>
                </a:solidFill>
                <a:latin typeface="Calibri" pitchFamily="-72" charset="0"/>
                <a:ea typeface="ＭＳ Ｐゴシック" pitchFamily="-72" charset="-128"/>
              </a:rPr>
              <a:t>Phishing Storms</a:t>
            </a:r>
          </a:p>
          <a:p>
            <a:pPr lvl="2" eaLnBrk="1" hangingPunct="1"/>
            <a:r>
              <a:rPr lang="en-US" sz="1800" smtClean="0">
                <a:solidFill>
                  <a:schemeClr val="tx1"/>
                </a:solidFill>
                <a:latin typeface="Calibri" pitchFamily="-72" charset="0"/>
                <a:ea typeface="ＭＳ Ｐゴシック" pitchFamily="-72" charset="-128"/>
              </a:rPr>
              <a:t>Compromised Departmental Servers</a:t>
            </a:r>
          </a:p>
          <a:p>
            <a:pPr lvl="2" eaLnBrk="1" hangingPunct="1"/>
            <a:r>
              <a:rPr lang="en-US" sz="1800" smtClean="0">
                <a:solidFill>
                  <a:schemeClr val="tx1"/>
                </a:solidFill>
                <a:latin typeface="Calibri" pitchFamily="-72" charset="0"/>
                <a:ea typeface="ＭＳ Ｐゴシック" pitchFamily="-72" charset="-128"/>
              </a:rPr>
              <a:t>Network/Firewall Capacity Exhausted/Overloaded</a:t>
            </a:r>
          </a:p>
          <a:p>
            <a:pPr lvl="2" eaLnBrk="1" hangingPunct="1"/>
            <a:r>
              <a:rPr lang="en-US" sz="1800" smtClean="0">
                <a:solidFill>
                  <a:schemeClr val="tx1"/>
                </a:solidFill>
                <a:latin typeface="Calibri" pitchFamily="-72" charset="0"/>
                <a:ea typeface="ＭＳ Ｐゴシック" pitchFamily="-72" charset="-128"/>
              </a:rPr>
              <a:t>Under/Unskilled System Admins</a:t>
            </a:r>
          </a:p>
          <a:p>
            <a:pPr lvl="2" eaLnBrk="1" hangingPunct="1"/>
            <a:r>
              <a:rPr lang="en-US" sz="1800" smtClean="0">
                <a:solidFill>
                  <a:schemeClr val="tx1"/>
                </a:solidFill>
                <a:latin typeface="Calibri" pitchFamily="-72" charset="0"/>
                <a:ea typeface="ＭＳ Ｐゴシック" pitchFamily="-72" charset="-128"/>
              </a:rPr>
              <a:t>No Information Owners/Stewards Defined</a:t>
            </a:r>
            <a:endParaRPr lang="en-US" smtClean="0">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Title 3"/>
          <p:cNvSpPr>
            <a:spLocks noGrp="1"/>
          </p:cNvSpPr>
          <p:nvPr>
            <p:ph type="title" idx="4294967295"/>
          </p:nvPr>
        </p:nvSpPr>
        <p:spPr bwMode="auto">
          <a:noFill/>
        </p:spPr>
        <p:txBody>
          <a:bodyPr/>
          <a:lstStyle/>
          <a:p>
            <a:r>
              <a:rPr lang="en-US" cap="none" smtClean="0">
                <a:latin typeface="Arial" pitchFamily="-72" charset="0"/>
                <a:ea typeface="ＭＳ Ｐゴシック" pitchFamily="-72" charset="-128"/>
              </a:rPr>
              <a:t>LIKE ALL ‘SURVIVAL’ ISSUES…</a:t>
            </a:r>
            <a:r>
              <a:rPr lang="en-US" sz="2600" cap="none" smtClean="0">
                <a:latin typeface="Arial" pitchFamily="-72" charset="0"/>
                <a:ea typeface="ＭＳ Ｐゴシック" pitchFamily="-72" charset="-128"/>
              </a:rPr>
              <a:t/>
            </a:r>
            <a:br>
              <a:rPr lang="en-US" sz="2600" cap="none" smtClean="0">
                <a:latin typeface="Arial" pitchFamily="-72" charset="0"/>
                <a:ea typeface="ＭＳ Ｐゴシック" pitchFamily="-72" charset="-128"/>
              </a:rPr>
            </a:br>
            <a:r>
              <a:rPr lang="en-US" sz="1700" cap="none" smtClean="0">
                <a:latin typeface="Arial" pitchFamily="-72" charset="0"/>
                <a:ea typeface="ＭＳ Ｐゴシック" pitchFamily="-72" charset="-128"/>
              </a:rPr>
              <a:t>(Security, DR/BCP, etc.)</a:t>
            </a:r>
          </a:p>
        </p:txBody>
      </p:sp>
      <p:sp>
        <p:nvSpPr>
          <p:cNvPr id="108546" name="Content Placeholder 4"/>
          <p:cNvSpPr>
            <a:spLocks noGrp="1"/>
          </p:cNvSpPr>
          <p:nvPr>
            <p:ph idx="4294967295"/>
          </p:nvPr>
        </p:nvSpPr>
        <p:spPr/>
        <p:txBody>
          <a:bodyPr/>
          <a:lstStyle/>
          <a:p>
            <a:pPr lvl="1" eaLnBrk="1" hangingPunct="1"/>
            <a:r>
              <a:rPr lang="en-US" smtClean="0">
                <a:solidFill>
                  <a:schemeClr val="tx1"/>
                </a:solidFill>
                <a:latin typeface="Arial" pitchFamily="-72" charset="0"/>
                <a:ea typeface="ＭＳ Ｐゴシック" pitchFamily="-72" charset="-128"/>
              </a:rPr>
              <a:t>These are not ‘value-add’ items (you get no awards for having them in place)</a:t>
            </a:r>
          </a:p>
          <a:p>
            <a:pPr lvl="1" eaLnBrk="1" hangingPunct="1"/>
            <a:r>
              <a:rPr lang="en-US" smtClean="0">
                <a:solidFill>
                  <a:schemeClr val="tx1"/>
                </a:solidFill>
                <a:latin typeface="Arial" pitchFamily="-72" charset="0"/>
                <a:ea typeface="ＭＳ Ｐゴシック" pitchFamily="-72" charset="-128"/>
              </a:rPr>
              <a:t>Despite high-profile disasters, no one really cares (until it happens to their institution)</a:t>
            </a:r>
          </a:p>
          <a:p>
            <a:pPr lvl="1" eaLnBrk="1" hangingPunct="1"/>
            <a:r>
              <a:rPr lang="en-US" smtClean="0">
                <a:solidFill>
                  <a:schemeClr val="tx1"/>
                </a:solidFill>
                <a:latin typeface="Arial" pitchFamily="-72" charset="0"/>
                <a:ea typeface="ＭＳ Ｐゴシック" pitchFamily="-72" charset="-128"/>
              </a:rPr>
              <a:t>No one really wants to give you ‘new money’ for investment in these areas</a:t>
            </a:r>
          </a:p>
          <a:p>
            <a:pPr lvl="1" eaLnBrk="1" hangingPunct="1"/>
            <a:r>
              <a:rPr lang="en-US" smtClean="0">
                <a:solidFill>
                  <a:schemeClr val="tx1"/>
                </a:solidFill>
                <a:latin typeface="Arial" pitchFamily="-72" charset="0"/>
                <a:ea typeface="ＭＳ Ｐゴシック" pitchFamily="-72" charset="-128"/>
              </a:rPr>
              <a:t>You will lose your job if you falter (you are not protected just because your proposal for funding was turned down by your boss)</a:t>
            </a:r>
          </a:p>
          <a:p>
            <a:pPr lvl="1" eaLnBrk="1" hangingPunct="1"/>
            <a:r>
              <a:rPr lang="en-US" smtClean="0">
                <a:solidFill>
                  <a:schemeClr val="tx1"/>
                </a:solidFill>
                <a:latin typeface="Arial" pitchFamily="-72" charset="0"/>
                <a:ea typeface="ＭＳ Ｐゴシック" pitchFamily="-72" charset="-128"/>
              </a:rPr>
              <a:t>More importantly, your institution will suffer</a:t>
            </a:r>
            <a:endParaRPr lang="en-US" sz="2000" smtClean="0">
              <a:solidFill>
                <a:schemeClr val="tx1"/>
              </a:solidFill>
              <a:latin typeface="Calibri" pitchFamily="-72" charset="0"/>
              <a:ea typeface="ＭＳ Ｐゴシック" pitchFamily="-72" charset="-128"/>
            </a:endParaRPr>
          </a:p>
          <a:p>
            <a:pPr eaLnBrk="1" hangingPunct="1">
              <a:spcBef>
                <a:spcPct val="0"/>
              </a:spcBef>
              <a:buClrTx/>
              <a:buSzTx/>
              <a:buFontTx/>
              <a:buNone/>
            </a:pPr>
            <a:endParaRPr lang="en-US" sz="1800" smtClean="0">
              <a:solidFill>
                <a:schemeClr val="tx1"/>
              </a:solidFill>
              <a:latin typeface="Calibri" pitchFamily="-72" charset="0"/>
              <a:ea typeface="ＭＳ Ｐゴシック" pitchFamily="-72" charset="-128"/>
            </a:endParaRPr>
          </a:p>
          <a:p>
            <a:pPr lvl="2" eaLnBrk="1" hangingPunct="1"/>
            <a:endParaRPr lang="en-US" sz="1800" smtClean="0">
              <a:solidFill>
                <a:schemeClr val="tx1"/>
              </a:solidFill>
              <a:latin typeface="Calibri" pitchFamily="-72" charset="0"/>
              <a:ea typeface="ＭＳ Ｐゴシック" pitchFamily="-72" charset="-128"/>
            </a:endParaRPr>
          </a:p>
          <a:p>
            <a:pPr eaLnBrk="1" hangingPunct="1">
              <a:spcBef>
                <a:spcPct val="0"/>
              </a:spcBef>
              <a:buClrTx/>
              <a:buSzTx/>
              <a:buFontTx/>
              <a:buNone/>
            </a:pPr>
            <a:endParaRPr lang="en-US" smtClean="0">
              <a:latin typeface="Arial" pitchFamily="-72" charset="0"/>
              <a:ea typeface="ＭＳ Ｐゴシック" pitchFamily="-72" charset="-128"/>
            </a:endParaRPr>
          </a:p>
          <a:p>
            <a:endParaRPr lang="en-US" smtClean="0">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Title 3"/>
          <p:cNvSpPr>
            <a:spLocks noGrp="1"/>
          </p:cNvSpPr>
          <p:nvPr>
            <p:ph type="title" idx="4294967295"/>
          </p:nvPr>
        </p:nvSpPr>
        <p:spPr bwMode="auto">
          <a:noFill/>
        </p:spPr>
        <p:txBody>
          <a:bodyPr/>
          <a:lstStyle/>
          <a:p>
            <a:r>
              <a:rPr lang="en-US" cap="none" smtClean="0">
                <a:latin typeface="Arial" pitchFamily="-72" charset="0"/>
                <a:ea typeface="ＭＳ Ｐゴシック" pitchFamily="-72" charset="-128"/>
              </a:rPr>
              <a:t>FACTS OF LIFE</a:t>
            </a:r>
            <a:endParaRPr lang="en-US" sz="1700" cap="none" smtClean="0">
              <a:latin typeface="Arial" pitchFamily="-72" charset="0"/>
              <a:ea typeface="ＭＳ Ｐゴシック" pitchFamily="-72" charset="-128"/>
            </a:endParaRPr>
          </a:p>
        </p:txBody>
      </p:sp>
      <p:sp>
        <p:nvSpPr>
          <p:cNvPr id="110594" name="Content Placeholder 4"/>
          <p:cNvSpPr>
            <a:spLocks noGrp="1"/>
          </p:cNvSpPr>
          <p:nvPr>
            <p:ph idx="4294967295"/>
          </p:nvPr>
        </p:nvSpPr>
        <p:spPr/>
        <p:txBody>
          <a:bodyPr/>
          <a:lstStyle/>
          <a:p>
            <a:pPr eaLnBrk="1" hangingPunct="1">
              <a:spcAft>
                <a:spcPts val="600"/>
              </a:spcAft>
            </a:pPr>
            <a:r>
              <a:rPr lang="en-US" sz="2400" smtClean="0">
                <a:solidFill>
                  <a:schemeClr val="tx1"/>
                </a:solidFill>
                <a:latin typeface="Arial" pitchFamily="-72" charset="0"/>
                <a:ea typeface="ＭＳ Ｐゴシック" pitchFamily="-72" charset="-128"/>
              </a:rPr>
              <a:t>Security is both a functional </a:t>
            </a:r>
            <a:r>
              <a:rPr lang="en-US" sz="2400" i="1" u="sng" smtClean="0">
                <a:solidFill>
                  <a:schemeClr val="tx1"/>
                </a:solidFill>
                <a:latin typeface="Arial" pitchFamily="-72" charset="0"/>
                <a:ea typeface="ＭＳ Ｐゴシック" pitchFamily="-72" charset="-128"/>
              </a:rPr>
              <a:t>AND</a:t>
            </a:r>
            <a:r>
              <a:rPr lang="en-US" sz="2400" smtClean="0">
                <a:solidFill>
                  <a:schemeClr val="tx1"/>
                </a:solidFill>
                <a:latin typeface="Arial" pitchFamily="-72" charset="0"/>
                <a:ea typeface="ＭＳ Ｐゴシック" pitchFamily="-72" charset="-128"/>
              </a:rPr>
              <a:t> a technical area and will require more resources than a small operation can likely provide</a:t>
            </a:r>
          </a:p>
          <a:p>
            <a:pPr eaLnBrk="1" hangingPunct="1">
              <a:spcAft>
                <a:spcPts val="600"/>
              </a:spcAft>
            </a:pPr>
            <a:r>
              <a:rPr lang="en-US" sz="2400" i="1" smtClean="0">
                <a:solidFill>
                  <a:schemeClr val="tx1"/>
                </a:solidFill>
                <a:latin typeface="Arial" pitchFamily="-72" charset="0"/>
                <a:ea typeface="ＭＳ Ｐゴシック" pitchFamily="-72" charset="-128"/>
              </a:rPr>
              <a:t>You’re in it now – </a:t>
            </a:r>
            <a:r>
              <a:rPr lang="en-US" sz="2400" b="1" i="1" smtClean="0">
                <a:solidFill>
                  <a:schemeClr val="tx1"/>
                </a:solidFill>
                <a:latin typeface="Arial" pitchFamily="-72" charset="0"/>
                <a:ea typeface="ＭＳ Ｐゴシック" pitchFamily="-72" charset="-128"/>
              </a:rPr>
              <a:t>up to your neck</a:t>
            </a:r>
          </a:p>
          <a:p>
            <a:pPr eaLnBrk="1" hangingPunct="1">
              <a:spcAft>
                <a:spcPts val="600"/>
              </a:spcAft>
            </a:pPr>
            <a:r>
              <a:rPr lang="en-US" sz="2400" smtClean="0">
                <a:solidFill>
                  <a:schemeClr val="tx1"/>
                </a:solidFill>
                <a:latin typeface="Arial" pitchFamily="-72" charset="0"/>
                <a:ea typeface="ＭＳ Ｐゴシック" pitchFamily="-72" charset="-128"/>
              </a:rPr>
              <a:t>In the end, it is</a:t>
            </a:r>
            <a:r>
              <a:rPr lang="en-US" sz="2400" smtClean="0">
                <a:latin typeface="Arial" pitchFamily="-72" charset="0"/>
                <a:ea typeface="ＭＳ Ｐゴシック" pitchFamily="-72" charset="-128"/>
              </a:rPr>
              <a:t> </a:t>
            </a:r>
            <a:r>
              <a:rPr lang="en-US" sz="2400" b="1" u="sng" smtClean="0">
                <a:solidFill>
                  <a:srgbClr val="FF0000"/>
                </a:solidFill>
                <a:latin typeface="Arial" pitchFamily="-72" charset="0"/>
                <a:ea typeface="ＭＳ Ｐゴシック" pitchFamily="-72" charset="-128"/>
              </a:rPr>
              <a:t>YOUR</a:t>
            </a:r>
            <a:r>
              <a:rPr lang="en-US" sz="2400" smtClean="0">
                <a:latin typeface="Arial" pitchFamily="-72" charset="0"/>
                <a:ea typeface="ＭＳ Ｐゴシック" pitchFamily="-72" charset="-128"/>
              </a:rPr>
              <a:t> </a:t>
            </a:r>
            <a:r>
              <a:rPr lang="en-US" sz="2400" smtClean="0">
                <a:solidFill>
                  <a:schemeClr val="tx1"/>
                </a:solidFill>
                <a:latin typeface="Arial" pitchFamily="-72" charset="0"/>
                <a:ea typeface="ＭＳ Ｐゴシック" pitchFamily="-72" charset="-128"/>
              </a:rPr>
              <a:t>responsibility</a:t>
            </a:r>
          </a:p>
          <a:p>
            <a:pPr eaLnBrk="1" hangingPunct="1">
              <a:spcAft>
                <a:spcPts val="600"/>
              </a:spcAft>
            </a:pPr>
            <a:r>
              <a:rPr lang="en-US" sz="2400" smtClean="0">
                <a:solidFill>
                  <a:schemeClr val="tx1"/>
                </a:solidFill>
                <a:latin typeface="Arial" pitchFamily="-72" charset="0"/>
                <a:ea typeface="ＭＳ Ｐゴシック" pitchFamily="-72" charset="-128"/>
              </a:rPr>
              <a:t>It is not unsolvable – adapt, improvise, </a:t>
            </a:r>
            <a:br>
              <a:rPr lang="en-US" sz="2400" smtClean="0">
                <a:solidFill>
                  <a:schemeClr val="tx1"/>
                </a:solidFill>
                <a:latin typeface="Arial" pitchFamily="-72" charset="0"/>
                <a:ea typeface="ＭＳ Ｐゴシック" pitchFamily="-72" charset="-128"/>
              </a:rPr>
            </a:br>
            <a:r>
              <a:rPr lang="en-US" sz="2400" smtClean="0">
                <a:solidFill>
                  <a:schemeClr val="tx1"/>
                </a:solidFill>
                <a:latin typeface="Arial" pitchFamily="-72" charset="0"/>
                <a:ea typeface="ＭＳ Ｐゴシック" pitchFamily="-72" charset="-128"/>
              </a:rPr>
              <a:t>overcome</a:t>
            </a:r>
          </a:p>
          <a:p>
            <a:endParaRPr lang="en-US" sz="2400" smtClean="0">
              <a:latin typeface="Arial" pitchFamily="-72" charset="0"/>
              <a:ea typeface="ＭＳ Ｐゴシック" pitchFamily="-72" charset="-128"/>
            </a:endParaRPr>
          </a:p>
        </p:txBody>
      </p:sp>
      <p:grpSp>
        <p:nvGrpSpPr>
          <p:cNvPr id="110595" name="Group 4"/>
          <p:cNvGrpSpPr>
            <a:grpSpLocks/>
          </p:cNvGrpSpPr>
          <p:nvPr/>
        </p:nvGrpSpPr>
        <p:grpSpPr bwMode="auto">
          <a:xfrm>
            <a:off x="7086600" y="2438400"/>
            <a:ext cx="1968500" cy="2287588"/>
            <a:chOff x="7086600" y="2743200"/>
            <a:chExt cx="1968500" cy="2287835"/>
          </a:xfrm>
        </p:grpSpPr>
        <p:pic>
          <p:nvPicPr>
            <p:cNvPr id="110596" name="Picture 2" descr="http://www.videodetective.com/photos/098/004125_29.jpg"/>
            <p:cNvPicPr>
              <a:picLocks noChangeAspect="1" noChangeArrowheads="1"/>
            </p:cNvPicPr>
            <p:nvPr/>
          </p:nvPicPr>
          <p:blipFill>
            <a:blip r:embed="rId3"/>
            <a:srcRect/>
            <a:stretch>
              <a:fillRect/>
            </a:stretch>
          </p:blipFill>
          <p:spPr bwMode="auto">
            <a:xfrm>
              <a:off x="7086600" y="2743200"/>
              <a:ext cx="1968500" cy="1476375"/>
            </a:xfrm>
            <a:prstGeom prst="rect">
              <a:avLst/>
            </a:prstGeom>
            <a:noFill/>
            <a:ln w="9525">
              <a:noFill/>
              <a:miter lim="800000"/>
              <a:headEnd/>
              <a:tailEnd/>
            </a:ln>
          </p:spPr>
        </p:pic>
        <p:sp>
          <p:nvSpPr>
            <p:cNvPr id="110597" name="TextBox 3"/>
            <p:cNvSpPr txBox="1">
              <a:spLocks noChangeArrowheads="1"/>
            </p:cNvSpPr>
            <p:nvPr/>
          </p:nvSpPr>
          <p:spPr bwMode="auto">
            <a:xfrm>
              <a:off x="7086600" y="4114949"/>
              <a:ext cx="1968500" cy="916086"/>
            </a:xfrm>
            <a:prstGeom prst="rect">
              <a:avLst/>
            </a:prstGeom>
            <a:noFill/>
            <a:ln w="9525">
              <a:noFill/>
              <a:miter lim="800000"/>
              <a:headEnd/>
              <a:tailEnd/>
            </a:ln>
          </p:spPr>
          <p:txBody>
            <a:bodyPr>
              <a:prstTxWarp prst="textNoShape">
                <a:avLst/>
              </a:prstTxWarp>
              <a:spAutoFit/>
            </a:bodyPr>
            <a:lstStyle/>
            <a:p>
              <a:pPr algn="ctr" defTabSz="914400"/>
              <a:r>
                <a:rPr lang="en-US" sz="1800">
                  <a:latin typeface="Agency FB" charset="0"/>
                </a:rPr>
                <a:t>Guns of Navarone</a:t>
              </a:r>
            </a:p>
            <a:p>
              <a:pPr algn="ctr" defTabSz="914400"/>
              <a:r>
                <a:rPr lang="en-US" sz="1800">
                  <a:latin typeface="Agency FB" charset="0"/>
                </a:rPr>
                <a:t>Gregory Peck</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457200" y="381000"/>
            <a:ext cx="8382000" cy="641350"/>
          </a:xfrm>
        </p:spPr>
        <p:txBody>
          <a:bodyPr/>
          <a:lstStyle/>
          <a:p>
            <a:pPr eaLnBrk="1" hangingPunct="1"/>
            <a:r>
              <a:rPr lang="en-US" sz="3200" cap="none" smtClean="0">
                <a:latin typeface="Arial" pitchFamily="-72" charset="0"/>
                <a:ea typeface="ＭＳ Ｐゴシック" pitchFamily="-72" charset="-128"/>
              </a:rPr>
              <a:t>Welcome</a:t>
            </a:r>
            <a:r>
              <a:rPr lang="en-US" cap="none" smtClean="0">
                <a:latin typeface="Arial" pitchFamily="-72" charset="0"/>
                <a:ea typeface="ＭＳ Ｐゴシック" pitchFamily="-72" charset="-128"/>
              </a:rPr>
              <a:t>  </a:t>
            </a:r>
          </a:p>
        </p:txBody>
      </p:sp>
      <p:sp>
        <p:nvSpPr>
          <p:cNvPr id="17410" name="Content Placeholder 2"/>
          <p:cNvSpPr>
            <a:spLocks noGrp="1"/>
          </p:cNvSpPr>
          <p:nvPr>
            <p:ph idx="4294967295"/>
          </p:nvPr>
        </p:nvSpPr>
        <p:spPr>
          <a:xfrm>
            <a:off x="609600" y="2511425"/>
            <a:ext cx="8229600" cy="2541588"/>
          </a:xfrm>
        </p:spPr>
        <p:txBody>
          <a:bodyPr/>
          <a:lstStyle/>
          <a:p>
            <a:pPr eaLnBrk="1" hangingPunct="1"/>
            <a:r>
              <a:rPr lang="en-US" sz="2400" smtClean="0">
                <a:solidFill>
                  <a:schemeClr val="tx1"/>
                </a:solidFill>
                <a:latin typeface="Arial" pitchFamily="-72" charset="0"/>
                <a:ea typeface="ＭＳ Ｐゴシック" pitchFamily="-72" charset="-128"/>
              </a:rPr>
              <a:t>Martin Ringle, CTO, Reed College</a:t>
            </a:r>
          </a:p>
          <a:p>
            <a:pPr eaLnBrk="1" hangingPunct="1"/>
            <a:r>
              <a:rPr lang="en-US" sz="2400" smtClean="0">
                <a:solidFill>
                  <a:schemeClr val="tx1"/>
                </a:solidFill>
                <a:latin typeface="Arial" pitchFamily="-72" charset="0"/>
                <a:ea typeface="ＭＳ Ｐゴシック" pitchFamily="-72" charset="-128"/>
              </a:rPr>
              <a:t>Theresa Rowe, CIO, Oakland University</a:t>
            </a:r>
          </a:p>
          <a:p>
            <a:pPr eaLnBrk="1" hangingPunct="1"/>
            <a:r>
              <a:rPr lang="en-US" sz="2400" smtClean="0">
                <a:solidFill>
                  <a:schemeClr val="tx1"/>
                </a:solidFill>
                <a:latin typeface="Arial" pitchFamily="-72" charset="0"/>
                <a:ea typeface="ＭＳ Ｐゴシック" pitchFamily="-72" charset="-128"/>
              </a:rPr>
              <a:t>Brian Voss, VCIT &amp; CIO, Louisiana State University</a:t>
            </a:r>
          </a:p>
          <a:p>
            <a:pPr eaLnBrk="1" hangingPunct="1"/>
            <a:r>
              <a:rPr lang="en-US" sz="2400" smtClean="0">
                <a:solidFill>
                  <a:schemeClr val="tx1"/>
                </a:solidFill>
                <a:latin typeface="Arial" pitchFamily="-72" charset="0"/>
                <a:ea typeface="ＭＳ Ｐゴシック" pitchFamily="-72" charset="-128"/>
              </a:rPr>
              <a:t>William Terry, CTO &amp; Assoc. Dean of IS, Bard College</a:t>
            </a:r>
          </a:p>
          <a:p>
            <a:pPr eaLnBrk="1" hangingPunct="1"/>
            <a:endParaRPr lang="en-US" sz="2400"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Title 3"/>
          <p:cNvSpPr>
            <a:spLocks noGrp="1"/>
          </p:cNvSpPr>
          <p:nvPr>
            <p:ph type="title" idx="4294967295"/>
          </p:nvPr>
        </p:nvSpPr>
        <p:spPr bwMode="auto">
          <a:noFill/>
        </p:spPr>
        <p:txBody>
          <a:bodyPr/>
          <a:lstStyle/>
          <a:p>
            <a:r>
              <a:rPr lang="en-US" cap="none" smtClean="0">
                <a:latin typeface="Arial" pitchFamily="-72" charset="0"/>
                <a:ea typeface="ＭＳ Ｐゴシック" pitchFamily="-72" charset="-128"/>
              </a:rPr>
              <a:t>BASIC PRINCIPLES</a:t>
            </a:r>
            <a:endParaRPr lang="en-US" sz="1700" cap="none" smtClean="0">
              <a:latin typeface="Arial" pitchFamily="-72" charset="0"/>
              <a:ea typeface="ＭＳ Ｐゴシック" pitchFamily="-72" charset="-128"/>
            </a:endParaRPr>
          </a:p>
        </p:txBody>
      </p:sp>
      <p:sp>
        <p:nvSpPr>
          <p:cNvPr id="112642" name="Content Placeholder 4"/>
          <p:cNvSpPr>
            <a:spLocks noGrp="1"/>
          </p:cNvSpPr>
          <p:nvPr>
            <p:ph idx="4294967295"/>
          </p:nvPr>
        </p:nvSpPr>
        <p:spPr/>
        <p:txBody>
          <a:bodyPr/>
          <a:lstStyle/>
          <a:p>
            <a:pPr eaLnBrk="1" hangingPunct="1"/>
            <a:r>
              <a:rPr lang="en-US" sz="2400" smtClean="0">
                <a:solidFill>
                  <a:schemeClr val="tx1"/>
                </a:solidFill>
                <a:latin typeface="Arial" pitchFamily="-72" charset="0"/>
                <a:ea typeface="ＭＳ Ｐゴシック" pitchFamily="-72" charset="-128"/>
              </a:rPr>
              <a:t>Policies are must-have items – develop them</a:t>
            </a:r>
          </a:p>
          <a:p>
            <a:pPr eaLnBrk="1" hangingPunct="1"/>
            <a:r>
              <a:rPr lang="en-US" sz="2400" smtClean="0">
                <a:solidFill>
                  <a:schemeClr val="tx1"/>
                </a:solidFill>
                <a:latin typeface="Arial" pitchFamily="-72" charset="0"/>
                <a:ea typeface="ＭＳ Ｐゴシック" pitchFamily="-72" charset="-128"/>
              </a:rPr>
              <a:t>Internal Audit is our friend – use them</a:t>
            </a:r>
          </a:p>
          <a:p>
            <a:pPr eaLnBrk="1" hangingPunct="1"/>
            <a:r>
              <a:rPr lang="en-US" sz="2400" smtClean="0">
                <a:solidFill>
                  <a:schemeClr val="tx1"/>
                </a:solidFill>
                <a:latin typeface="Arial" pitchFamily="-72" charset="0"/>
                <a:ea typeface="ＭＳ Ｐゴシック" pitchFamily="-72" charset="-128"/>
              </a:rPr>
              <a:t>Make the commitment to apportion a reasonable amount  of your budget toward InfoSec</a:t>
            </a:r>
          </a:p>
          <a:p>
            <a:pPr eaLnBrk="1" hangingPunct="1"/>
            <a:r>
              <a:rPr lang="en-US" sz="2400" smtClean="0">
                <a:solidFill>
                  <a:schemeClr val="tx1"/>
                </a:solidFill>
                <a:latin typeface="Arial" pitchFamily="-72" charset="0"/>
                <a:ea typeface="ＭＳ Ｐゴシック" pitchFamily="-72" charset="-128"/>
              </a:rPr>
              <a:t>Look at what you have (and can create) to work with – people resources, budget</a:t>
            </a:r>
          </a:p>
          <a:p>
            <a:pPr eaLnBrk="1" hangingPunct="1"/>
            <a:r>
              <a:rPr lang="en-US" sz="2400" smtClean="0">
                <a:solidFill>
                  <a:schemeClr val="tx1"/>
                </a:solidFill>
                <a:latin typeface="Arial" pitchFamily="-72" charset="0"/>
                <a:ea typeface="ＭＳ Ｐゴシック" pitchFamily="-72" charset="-128"/>
              </a:rPr>
              <a:t>Rely on the [kindness] of others</a:t>
            </a:r>
            <a:endParaRPr lang="en-US" sz="2400" smtClean="0">
              <a:latin typeface="Arial" pitchFamily="-72" charset="0"/>
              <a:ea typeface="ＭＳ Ｐゴシック" pitchFamily="-72" charset="-128"/>
            </a:endParaRPr>
          </a:p>
          <a:p>
            <a:endParaRPr lang="en-US" sz="2400" smtClean="0">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Title 3"/>
          <p:cNvSpPr>
            <a:spLocks noGrp="1"/>
          </p:cNvSpPr>
          <p:nvPr>
            <p:ph type="title" idx="4294967295"/>
          </p:nvPr>
        </p:nvSpPr>
        <p:spPr bwMode="auto">
          <a:noFill/>
        </p:spPr>
        <p:txBody>
          <a:bodyPr/>
          <a:lstStyle/>
          <a:p>
            <a:r>
              <a:rPr lang="en-US" cap="none" smtClean="0">
                <a:latin typeface="Arial" pitchFamily="-72" charset="0"/>
                <a:ea typeface="ＭＳ Ｐゴシック" pitchFamily="-72" charset="-128"/>
              </a:rPr>
              <a:t>ASSESS YOUR ASSETS</a:t>
            </a:r>
            <a:endParaRPr lang="en-US" sz="1700" cap="none" smtClean="0">
              <a:latin typeface="Arial" pitchFamily="-72" charset="0"/>
              <a:ea typeface="ＭＳ Ｐゴシック" pitchFamily="-72" charset="-128"/>
            </a:endParaRPr>
          </a:p>
        </p:txBody>
      </p:sp>
      <p:sp>
        <p:nvSpPr>
          <p:cNvPr id="114690" name="Content Placeholder 4"/>
          <p:cNvSpPr>
            <a:spLocks noGrp="1"/>
          </p:cNvSpPr>
          <p:nvPr>
            <p:ph idx="4294967295"/>
          </p:nvPr>
        </p:nvSpPr>
        <p:spPr/>
        <p:txBody>
          <a:bodyPr/>
          <a:lstStyle/>
          <a:p>
            <a:pPr eaLnBrk="1" hangingPunct="1"/>
            <a:r>
              <a:rPr lang="en-US" sz="2400" smtClean="0">
                <a:solidFill>
                  <a:schemeClr val="tx1"/>
                </a:solidFill>
                <a:latin typeface="Arial" pitchFamily="-72" charset="0"/>
                <a:ea typeface="ＭＳ Ｐゴシック" pitchFamily="-72" charset="-128"/>
              </a:rPr>
              <a:t>People – if you have them, use them</a:t>
            </a:r>
          </a:p>
          <a:p>
            <a:pPr lvl="1" eaLnBrk="1" hangingPunct="1"/>
            <a:r>
              <a:rPr lang="en-US" smtClean="0">
                <a:solidFill>
                  <a:schemeClr val="tx1"/>
                </a:solidFill>
                <a:latin typeface="Arial" pitchFamily="-72" charset="0"/>
                <a:ea typeface="ＭＳ Ｐゴシック" pitchFamily="-72" charset="-128"/>
              </a:rPr>
              <a:t>Leverage network and sysadmin staff</a:t>
            </a:r>
          </a:p>
          <a:p>
            <a:pPr lvl="1" eaLnBrk="1" hangingPunct="1"/>
            <a:r>
              <a:rPr lang="en-US" smtClean="0">
                <a:solidFill>
                  <a:schemeClr val="tx1"/>
                </a:solidFill>
                <a:latin typeface="Arial" pitchFamily="-72" charset="0"/>
                <a:ea typeface="ＭＳ Ｐゴシック" pitchFamily="-72" charset="-128"/>
              </a:rPr>
              <a:t>Leverage hourly (student) labor</a:t>
            </a:r>
          </a:p>
          <a:p>
            <a:pPr lvl="1" eaLnBrk="1" hangingPunct="1"/>
            <a:r>
              <a:rPr lang="en-US" smtClean="0">
                <a:solidFill>
                  <a:schemeClr val="tx1"/>
                </a:solidFill>
                <a:latin typeface="Arial" pitchFamily="-72" charset="0"/>
                <a:ea typeface="ＭＳ Ｐゴシック" pitchFamily="-72" charset="-128"/>
              </a:rPr>
              <a:t>Have a CISO (even if s/he has to wear another hat too)</a:t>
            </a:r>
          </a:p>
          <a:p>
            <a:pPr eaLnBrk="1" hangingPunct="1"/>
            <a:r>
              <a:rPr lang="en-US" sz="2400" smtClean="0">
                <a:solidFill>
                  <a:schemeClr val="tx1"/>
                </a:solidFill>
                <a:latin typeface="Arial" pitchFamily="-72" charset="0"/>
                <a:ea typeface="ＭＳ Ｐゴシック" pitchFamily="-72" charset="-128"/>
              </a:rPr>
              <a:t>Funding – put it to use </a:t>
            </a:r>
          </a:p>
          <a:p>
            <a:pPr lvl="1" eaLnBrk="1" hangingPunct="1"/>
            <a:r>
              <a:rPr lang="en-US" smtClean="0">
                <a:solidFill>
                  <a:schemeClr val="tx1"/>
                </a:solidFill>
                <a:latin typeface="Arial" pitchFamily="-72" charset="0"/>
                <a:ea typeface="ＭＳ Ｐゴシック" pitchFamily="-72" charset="-128"/>
              </a:rPr>
              <a:t>Acquire tools</a:t>
            </a:r>
          </a:p>
          <a:p>
            <a:pPr eaLnBrk="1" hangingPunct="1"/>
            <a:r>
              <a:rPr lang="en-US" sz="2400" smtClean="0">
                <a:solidFill>
                  <a:schemeClr val="tx1"/>
                </a:solidFill>
                <a:latin typeface="Arial" pitchFamily="-72" charset="0"/>
                <a:ea typeface="ＭＳ Ｐゴシック" pitchFamily="-72" charset="-128"/>
              </a:rPr>
              <a:t>Neither?         </a:t>
            </a:r>
            <a:r>
              <a:rPr lang="en-US" sz="2400" i="1" smtClean="0">
                <a:solidFill>
                  <a:srgbClr val="FF0000"/>
                </a:solidFill>
                <a:latin typeface="Arial" pitchFamily="-72" charset="0"/>
                <a:ea typeface="ＭＳ Ｐゴシック" pitchFamily="-72" charset="-128"/>
              </a:rPr>
              <a:t>Sorry … Wrong Answer.</a:t>
            </a:r>
            <a:endParaRPr lang="en-US" sz="2400" i="1" smtClean="0">
              <a:solidFill>
                <a:schemeClr val="tx1"/>
              </a:solidFill>
              <a:latin typeface="Arial" pitchFamily="-72" charset="0"/>
              <a:ea typeface="ＭＳ Ｐゴシック" pitchFamily="-72" charset="-128"/>
            </a:endParaRPr>
          </a:p>
          <a:p>
            <a:pPr lvl="1" eaLnBrk="1" hangingPunct="1"/>
            <a:r>
              <a:rPr lang="en-US" smtClean="0">
                <a:solidFill>
                  <a:schemeClr val="tx1"/>
                </a:solidFill>
                <a:latin typeface="Arial" pitchFamily="-72" charset="0"/>
                <a:ea typeface="ＭＳ Ｐゴシック" pitchFamily="-72" charset="-128"/>
              </a:rPr>
              <a:t>Create them via reallocation </a:t>
            </a:r>
            <a:r>
              <a:rPr lang="en-US" i="1" smtClean="0">
                <a:solidFill>
                  <a:schemeClr val="tx1"/>
                </a:solidFill>
                <a:latin typeface="Arial" pitchFamily="-72" charset="0"/>
                <a:ea typeface="ＭＳ Ｐゴシック" pitchFamily="-72" charset="-128"/>
              </a:rPr>
              <a:t>(maybe get your Auditors to make it an ‘unfunded mandate’)</a:t>
            </a:r>
            <a:endParaRPr lang="en-US" smtClean="0">
              <a:solidFill>
                <a:schemeClr val="tx1"/>
              </a:solidFill>
              <a:latin typeface="Arial" pitchFamily="-72" charset="0"/>
              <a:ea typeface="ＭＳ Ｐゴシック" pitchFamily="-72" charset="-128"/>
            </a:endParaRPr>
          </a:p>
          <a:p>
            <a:endParaRPr lang="en-US" sz="2400"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Title 3"/>
          <p:cNvSpPr>
            <a:spLocks noGrp="1"/>
          </p:cNvSpPr>
          <p:nvPr>
            <p:ph type="title" idx="4294967295"/>
          </p:nvPr>
        </p:nvSpPr>
        <p:spPr bwMode="auto">
          <a:noFill/>
        </p:spPr>
        <p:txBody>
          <a:bodyPr/>
          <a:lstStyle/>
          <a:p>
            <a:r>
              <a:rPr lang="en-US" cap="none" smtClean="0">
                <a:latin typeface="Arial" pitchFamily="-72" charset="0"/>
                <a:ea typeface="ＭＳ Ｐゴシック" pitchFamily="-72" charset="-128"/>
              </a:rPr>
              <a:t>INTRUSION &amp; DATA MANAGEMENT</a:t>
            </a:r>
            <a:endParaRPr lang="en-US" sz="1700" cap="none" smtClean="0">
              <a:latin typeface="Arial" pitchFamily="-72" charset="0"/>
              <a:ea typeface="ＭＳ Ｐゴシック" pitchFamily="-72" charset="-128"/>
            </a:endParaRPr>
          </a:p>
        </p:txBody>
      </p:sp>
      <p:sp>
        <p:nvSpPr>
          <p:cNvPr id="116738" name="Content Placeholder 4"/>
          <p:cNvSpPr>
            <a:spLocks noGrp="1"/>
          </p:cNvSpPr>
          <p:nvPr>
            <p:ph idx="4294967295"/>
          </p:nvPr>
        </p:nvSpPr>
        <p:spPr/>
        <p:txBody>
          <a:bodyPr/>
          <a:lstStyle/>
          <a:p>
            <a:pPr eaLnBrk="1" hangingPunct="1"/>
            <a:r>
              <a:rPr lang="en-US" sz="2600" smtClean="0">
                <a:solidFill>
                  <a:schemeClr val="tx1"/>
                </a:solidFill>
                <a:latin typeface="Arial" pitchFamily="-72" charset="0"/>
                <a:ea typeface="ＭＳ Ｐゴシック" pitchFamily="-72" charset="-128"/>
              </a:rPr>
              <a:t>Create a ‘Defense in Depth’ strategy</a:t>
            </a:r>
          </a:p>
          <a:p>
            <a:pPr lvl="1" eaLnBrk="1" hangingPunct="1"/>
            <a:r>
              <a:rPr lang="en-US" sz="2200" smtClean="0">
                <a:solidFill>
                  <a:schemeClr val="tx1"/>
                </a:solidFill>
                <a:latin typeface="Arial" pitchFamily="-72" charset="0"/>
                <a:ea typeface="ＭＳ Ｐゴシック" pitchFamily="-72" charset="-128"/>
              </a:rPr>
              <a:t>Catch problems at the border, on servers, on machines</a:t>
            </a:r>
          </a:p>
          <a:p>
            <a:pPr eaLnBrk="1" hangingPunct="1"/>
            <a:r>
              <a:rPr lang="en-US" sz="2600" smtClean="0">
                <a:solidFill>
                  <a:schemeClr val="tx1"/>
                </a:solidFill>
                <a:latin typeface="Arial" pitchFamily="-72" charset="0"/>
                <a:ea typeface="ＭＳ Ｐゴシック" pitchFamily="-72" charset="-128"/>
              </a:rPr>
              <a:t>Got people, not much money</a:t>
            </a:r>
          </a:p>
          <a:p>
            <a:pPr lvl="1" eaLnBrk="1" hangingPunct="1"/>
            <a:r>
              <a:rPr lang="en-US" sz="2200" smtClean="0">
                <a:solidFill>
                  <a:schemeClr val="tx1"/>
                </a:solidFill>
                <a:latin typeface="Arial" pitchFamily="-72" charset="0"/>
                <a:ea typeface="ＭＳ Ｐゴシック" pitchFamily="-72" charset="-128"/>
              </a:rPr>
              <a:t>Open Source Tools</a:t>
            </a:r>
          </a:p>
          <a:p>
            <a:pPr lvl="2" eaLnBrk="1" hangingPunct="1"/>
            <a:r>
              <a:rPr lang="en-US" smtClean="0">
                <a:solidFill>
                  <a:schemeClr val="tx1"/>
                </a:solidFill>
                <a:latin typeface="Arial" pitchFamily="-72" charset="0"/>
                <a:ea typeface="ＭＳ Ｐゴシック" pitchFamily="-72" charset="-128"/>
              </a:rPr>
              <a:t>IPS/IDS - Snort, Prelude, Bro</a:t>
            </a:r>
          </a:p>
          <a:p>
            <a:pPr lvl="2" eaLnBrk="1" hangingPunct="1"/>
            <a:r>
              <a:rPr lang="en-US" smtClean="0">
                <a:solidFill>
                  <a:schemeClr val="tx1"/>
                </a:solidFill>
                <a:latin typeface="Arial" pitchFamily="-72" charset="0"/>
                <a:ea typeface="ＭＳ Ｐゴシック" pitchFamily="-72" charset="-128"/>
              </a:rPr>
              <a:t>Other tools to leverage; Nessus, Nagios </a:t>
            </a:r>
          </a:p>
          <a:p>
            <a:pPr eaLnBrk="1" hangingPunct="1"/>
            <a:r>
              <a:rPr lang="en-US" sz="2600" smtClean="0">
                <a:solidFill>
                  <a:schemeClr val="tx1"/>
                </a:solidFill>
                <a:latin typeface="Arial" pitchFamily="-72" charset="0"/>
                <a:ea typeface="ＭＳ Ｐゴシック" pitchFamily="-72" charset="-128"/>
              </a:rPr>
              <a:t>Got funding, not a lot of people</a:t>
            </a:r>
          </a:p>
          <a:p>
            <a:pPr lvl="1" eaLnBrk="1" hangingPunct="1"/>
            <a:r>
              <a:rPr lang="en-US" sz="2200" smtClean="0">
                <a:solidFill>
                  <a:schemeClr val="tx1"/>
                </a:solidFill>
                <a:latin typeface="Arial" pitchFamily="-72" charset="0"/>
                <a:ea typeface="ＭＳ Ｐゴシック" pitchFamily="-72" charset="-128"/>
              </a:rPr>
              <a:t>Commercial Appliances and Tools</a:t>
            </a:r>
          </a:p>
          <a:p>
            <a:pPr lvl="2" eaLnBrk="1" hangingPunct="1"/>
            <a:r>
              <a:rPr lang="en-US" smtClean="0">
                <a:solidFill>
                  <a:schemeClr val="tx1"/>
                </a:solidFill>
                <a:latin typeface="Arial" pitchFamily="-72" charset="0"/>
                <a:ea typeface="ＭＳ Ｐゴシック" pitchFamily="-72" charset="-128"/>
              </a:rPr>
              <a:t>IPS-IDS - Cisco, Tipping Point, McAfee, Fortinet</a:t>
            </a:r>
          </a:p>
          <a:p>
            <a:pPr lvl="2" eaLnBrk="1" hangingPunct="1"/>
            <a:r>
              <a:rPr lang="en-US" smtClean="0">
                <a:solidFill>
                  <a:schemeClr val="tx1"/>
                </a:solidFill>
                <a:latin typeface="Arial" pitchFamily="-72" charset="0"/>
                <a:ea typeface="ＭＳ Ｐゴシック" pitchFamily="-72" charset="-128"/>
              </a:rPr>
              <a:t>Other tools…. Secunia, nCircle, Symantec, NetEnforcer</a:t>
            </a:r>
          </a:p>
          <a:p>
            <a:endParaRPr lang="en-US" sz="2400"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Title 3"/>
          <p:cNvSpPr>
            <a:spLocks noGrp="1"/>
          </p:cNvSpPr>
          <p:nvPr>
            <p:ph type="title" idx="4294967295"/>
          </p:nvPr>
        </p:nvSpPr>
        <p:spPr bwMode="auto">
          <a:noFill/>
        </p:spPr>
        <p:txBody>
          <a:bodyPr/>
          <a:lstStyle/>
          <a:p>
            <a:r>
              <a:rPr lang="en-US" cap="none" smtClean="0">
                <a:latin typeface="Arial" pitchFamily="-72" charset="0"/>
                <a:ea typeface="ＭＳ Ｐゴシック" pitchFamily="-72" charset="-128"/>
              </a:rPr>
              <a:t>…AND DATA MANAGEMENT</a:t>
            </a:r>
            <a:endParaRPr lang="en-US" sz="1700" cap="none" smtClean="0">
              <a:latin typeface="Arial" pitchFamily="-72" charset="0"/>
              <a:ea typeface="ＭＳ Ｐゴシック" pitchFamily="-72" charset="-128"/>
            </a:endParaRPr>
          </a:p>
        </p:txBody>
      </p:sp>
      <p:sp>
        <p:nvSpPr>
          <p:cNvPr id="118786" name="Content Placeholder 4"/>
          <p:cNvSpPr>
            <a:spLocks noGrp="1"/>
          </p:cNvSpPr>
          <p:nvPr>
            <p:ph idx="4294967295"/>
          </p:nvPr>
        </p:nvSpPr>
        <p:spPr/>
        <p:txBody>
          <a:bodyPr/>
          <a:lstStyle/>
          <a:p>
            <a:pPr eaLnBrk="1" hangingPunct="1"/>
            <a:r>
              <a:rPr lang="en-US" smtClean="0">
                <a:solidFill>
                  <a:schemeClr val="tx1"/>
                </a:solidFill>
                <a:latin typeface="Arial" pitchFamily="-72" charset="0"/>
                <a:ea typeface="ＭＳ Ｐゴシック" pitchFamily="-72" charset="-128"/>
              </a:rPr>
              <a:t>Create sound data management polices</a:t>
            </a:r>
          </a:p>
          <a:p>
            <a:pPr eaLnBrk="1" hangingPunct="1"/>
            <a:r>
              <a:rPr lang="en-US" smtClean="0">
                <a:solidFill>
                  <a:schemeClr val="tx1"/>
                </a:solidFill>
                <a:latin typeface="Arial" pitchFamily="-72" charset="0"/>
                <a:ea typeface="ＭＳ Ｐゴシック" pitchFamily="-72" charset="-128"/>
              </a:rPr>
              <a:t>You may be CIO, but the ‘I’ (information) is really stewarded by functional areas</a:t>
            </a:r>
          </a:p>
          <a:p>
            <a:pPr lvl="1" eaLnBrk="1" hangingPunct="1"/>
            <a:r>
              <a:rPr lang="en-US" smtClean="0">
                <a:solidFill>
                  <a:schemeClr val="tx1"/>
                </a:solidFill>
                <a:latin typeface="Arial" pitchFamily="-72" charset="0"/>
                <a:ea typeface="ＭＳ Ｐゴシック" pitchFamily="-72" charset="-128"/>
              </a:rPr>
              <a:t>Engage these areas in the role of Data Stewards</a:t>
            </a:r>
          </a:p>
          <a:p>
            <a:pPr lvl="1" eaLnBrk="1" hangingPunct="1"/>
            <a:r>
              <a:rPr lang="en-US" smtClean="0">
                <a:solidFill>
                  <a:schemeClr val="tx1"/>
                </a:solidFill>
                <a:latin typeface="Arial" pitchFamily="-72" charset="0"/>
                <a:ea typeface="ＭＳ Ｐゴシック" pitchFamily="-72" charset="-128"/>
              </a:rPr>
              <a:t>Get them to partner to establish policies and enforcement mechanisms (so it’s not just from IT)</a:t>
            </a:r>
          </a:p>
          <a:p>
            <a:pPr eaLnBrk="1" hangingPunct="1"/>
            <a:r>
              <a:rPr lang="en-US" smtClean="0">
                <a:solidFill>
                  <a:schemeClr val="tx1"/>
                </a:solidFill>
                <a:latin typeface="Arial" pitchFamily="-72" charset="0"/>
                <a:ea typeface="ＭＳ Ｐゴシック" pitchFamily="-72" charset="-128"/>
              </a:rPr>
              <a:t>Make use of audits – findings are bad, but what comes from them can be good</a:t>
            </a:r>
          </a:p>
          <a:p>
            <a:endParaRPr lang="en-US" sz="2400"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Title 3"/>
          <p:cNvSpPr>
            <a:spLocks noGrp="1"/>
          </p:cNvSpPr>
          <p:nvPr>
            <p:ph type="title" idx="4294967295"/>
          </p:nvPr>
        </p:nvSpPr>
        <p:spPr bwMode="auto">
          <a:noFill/>
        </p:spPr>
        <p:txBody>
          <a:bodyPr/>
          <a:lstStyle/>
          <a:p>
            <a:r>
              <a:rPr lang="en-US" cap="none" smtClean="0">
                <a:latin typeface="Arial" pitchFamily="-72" charset="0"/>
                <a:ea typeface="ＭＳ Ｐゴシック" pitchFamily="-72" charset="-128"/>
              </a:rPr>
              <a:t>RELYING ON OTHERS</a:t>
            </a:r>
            <a:endParaRPr lang="en-US" sz="1700" cap="none" smtClean="0">
              <a:latin typeface="Arial" pitchFamily="-72" charset="0"/>
              <a:ea typeface="ＭＳ Ｐゴシック" pitchFamily="-72" charset="-128"/>
            </a:endParaRPr>
          </a:p>
        </p:txBody>
      </p:sp>
      <p:sp>
        <p:nvSpPr>
          <p:cNvPr id="120834" name="Content Placeholder 4"/>
          <p:cNvSpPr>
            <a:spLocks noGrp="1"/>
          </p:cNvSpPr>
          <p:nvPr>
            <p:ph idx="4294967295"/>
          </p:nvPr>
        </p:nvSpPr>
        <p:spPr/>
        <p:txBody>
          <a:bodyPr/>
          <a:lstStyle/>
          <a:p>
            <a:pPr eaLnBrk="1" hangingPunct="1"/>
            <a:r>
              <a:rPr lang="en-US" smtClean="0">
                <a:solidFill>
                  <a:schemeClr val="tx1"/>
                </a:solidFill>
                <a:latin typeface="Arial" pitchFamily="-72" charset="0"/>
                <a:ea typeface="ＭＳ Ｐゴシック" pitchFamily="-72" charset="-128"/>
              </a:rPr>
              <a:t>You are NOT alone!</a:t>
            </a:r>
          </a:p>
          <a:p>
            <a:pPr eaLnBrk="1" hangingPunct="1"/>
            <a:r>
              <a:rPr lang="en-US" smtClean="0">
                <a:solidFill>
                  <a:schemeClr val="tx1"/>
                </a:solidFill>
                <a:latin typeface="Arial" pitchFamily="-72" charset="0"/>
                <a:ea typeface="ＭＳ Ｐゴシック" pitchFamily="-72" charset="-128"/>
              </a:rPr>
              <a:t>REN-ISAC can provide great support for IDS/IPS tool selection and support</a:t>
            </a:r>
          </a:p>
          <a:p>
            <a:pPr lvl="1" eaLnBrk="1" hangingPunct="1"/>
            <a:r>
              <a:rPr lang="en-US" smtClean="0">
                <a:solidFill>
                  <a:schemeClr val="tx1"/>
                </a:solidFill>
                <a:latin typeface="Arial" pitchFamily="-72" charset="0"/>
                <a:ea typeface="ＭＳ Ｐゴシック" pitchFamily="-72" charset="-128"/>
              </a:rPr>
              <a:t>E.g., R-I feeds can be the rules used by SNORT</a:t>
            </a:r>
          </a:p>
          <a:p>
            <a:pPr eaLnBrk="1" hangingPunct="1"/>
            <a:r>
              <a:rPr lang="en-US" smtClean="0">
                <a:solidFill>
                  <a:schemeClr val="tx1"/>
                </a:solidFill>
                <a:latin typeface="Arial" pitchFamily="-72" charset="0"/>
                <a:ea typeface="ＭＳ Ｐゴシック" pitchFamily="-72" charset="-128"/>
              </a:rPr>
              <a:t>HEISC gives your InfoSec resources a place to learn and collaborate with others</a:t>
            </a:r>
          </a:p>
          <a:p>
            <a:pPr lvl="1" eaLnBrk="1" hangingPunct="1"/>
            <a:r>
              <a:rPr lang="en-US" smtClean="0">
                <a:solidFill>
                  <a:schemeClr val="tx1"/>
                </a:solidFill>
                <a:latin typeface="Arial" pitchFamily="-72" charset="0"/>
                <a:ea typeface="ＭＳ Ｐゴシック" pitchFamily="-72" charset="-128"/>
              </a:rPr>
              <a:t>Best Practices </a:t>
            </a:r>
            <a:r>
              <a:rPr lang="en-US" smtClean="0">
                <a:solidFill>
                  <a:schemeClr val="tx1"/>
                </a:solidFill>
                <a:latin typeface="Arial" pitchFamily="-72" charset="0"/>
                <a:ea typeface="ＭＳ Ｐゴシック" pitchFamily="-72" charset="-128"/>
                <a:sym typeface="Wingdings" pitchFamily="-72" charset="2"/>
              </a:rPr>
              <a:t> Learning from others</a:t>
            </a:r>
            <a:endParaRPr lang="en-US" smtClean="0">
              <a:solidFill>
                <a:schemeClr val="tx1"/>
              </a:solidFill>
              <a:latin typeface="Arial" pitchFamily="-72" charset="0"/>
              <a:ea typeface="ＭＳ Ｐゴシック" pitchFamily="-72" charset="-128"/>
            </a:endParaRPr>
          </a:p>
          <a:p>
            <a:pPr lvl="1" eaLnBrk="1" hangingPunct="1"/>
            <a:r>
              <a:rPr lang="en-US" smtClean="0">
                <a:solidFill>
                  <a:schemeClr val="tx1"/>
                </a:solidFill>
                <a:latin typeface="Arial" pitchFamily="-72" charset="0"/>
                <a:ea typeface="ＭＳ Ｐゴシック" pitchFamily="-72" charset="-128"/>
              </a:rPr>
              <a:t>Working Group Involvement </a:t>
            </a:r>
            <a:r>
              <a:rPr lang="en-US" smtClean="0">
                <a:solidFill>
                  <a:schemeClr val="tx1"/>
                </a:solidFill>
                <a:latin typeface="Arial" pitchFamily="-72" charset="0"/>
                <a:ea typeface="ＭＳ Ｐゴシック" pitchFamily="-72" charset="-128"/>
                <a:sym typeface="Wingdings" pitchFamily="-72" charset="2"/>
              </a:rPr>
              <a:t> Collaborators</a:t>
            </a:r>
            <a:endParaRPr lang="en-US" smtClean="0">
              <a:solidFill>
                <a:schemeClr val="tx1"/>
              </a:solidFill>
              <a:latin typeface="Arial" pitchFamily="-72" charset="0"/>
              <a:ea typeface="ＭＳ Ｐゴシック" pitchFamily="-72" charset="-128"/>
            </a:endParaRPr>
          </a:p>
          <a:p>
            <a:endParaRPr lang="en-US" sz="2400"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Title 3"/>
          <p:cNvSpPr>
            <a:spLocks noGrp="1"/>
          </p:cNvSpPr>
          <p:nvPr>
            <p:ph type="title" idx="4294967295"/>
          </p:nvPr>
        </p:nvSpPr>
        <p:spPr bwMode="auto">
          <a:noFill/>
        </p:spPr>
        <p:txBody>
          <a:bodyPr/>
          <a:lstStyle/>
          <a:p>
            <a:r>
              <a:rPr lang="en-US" cap="none" smtClean="0">
                <a:latin typeface="Arial" pitchFamily="-72" charset="0"/>
                <a:ea typeface="ＭＳ Ｐゴシック" pitchFamily="-72" charset="-128"/>
              </a:rPr>
              <a:t>EDUCATION AND AWARENESS</a:t>
            </a:r>
            <a:br>
              <a:rPr lang="en-US" cap="none" smtClean="0">
                <a:latin typeface="Arial" pitchFamily="-72" charset="0"/>
                <a:ea typeface="ＭＳ Ｐゴシック" pitchFamily="-72" charset="-128"/>
              </a:rPr>
            </a:br>
            <a:r>
              <a:rPr lang="en-US" cap="none" smtClean="0">
                <a:latin typeface="Arial" pitchFamily="-72" charset="0"/>
                <a:ea typeface="ＭＳ Ｐゴシック" pitchFamily="-72" charset="-128"/>
              </a:rPr>
              <a:t> Some Fundamental Truths</a:t>
            </a:r>
          </a:p>
        </p:txBody>
      </p:sp>
      <p:sp>
        <p:nvSpPr>
          <p:cNvPr id="122882" name="Content Placeholder 4"/>
          <p:cNvSpPr>
            <a:spLocks noGrp="1"/>
          </p:cNvSpPr>
          <p:nvPr>
            <p:ph idx="4294967295"/>
          </p:nvPr>
        </p:nvSpPr>
        <p:spPr/>
        <p:txBody>
          <a:bodyPr/>
          <a:lstStyle/>
          <a:p>
            <a:pPr eaLnBrk="1" hangingPunct="1">
              <a:lnSpc>
                <a:spcPct val="90000"/>
              </a:lnSpc>
            </a:pPr>
            <a:r>
              <a:rPr lang="en-US" smtClean="0">
                <a:solidFill>
                  <a:schemeClr val="tx1"/>
                </a:solidFill>
                <a:latin typeface="Arial" pitchFamily="-72" charset="0"/>
                <a:ea typeface="ＭＳ Ｐゴシック" pitchFamily="-72" charset="-128"/>
              </a:rPr>
              <a:t>You’re only as secure as the least secure element – usually the humans in the process</a:t>
            </a:r>
          </a:p>
          <a:p>
            <a:pPr eaLnBrk="1" hangingPunct="1">
              <a:lnSpc>
                <a:spcPct val="90000"/>
              </a:lnSpc>
            </a:pPr>
            <a:r>
              <a:rPr lang="en-US" smtClean="0">
                <a:solidFill>
                  <a:schemeClr val="tx1"/>
                </a:solidFill>
                <a:latin typeface="Arial" pitchFamily="-72" charset="0"/>
                <a:ea typeface="ＭＳ Ｐゴシック" pitchFamily="-72" charset="-128"/>
              </a:rPr>
              <a:t>You must educate and make aware your campus community – they are both the first and last lines of defense</a:t>
            </a:r>
          </a:p>
          <a:p>
            <a:pPr eaLnBrk="1" hangingPunct="1">
              <a:lnSpc>
                <a:spcPct val="90000"/>
              </a:lnSpc>
            </a:pPr>
            <a:r>
              <a:rPr lang="en-US" smtClean="0">
                <a:solidFill>
                  <a:schemeClr val="tx1"/>
                </a:solidFill>
                <a:latin typeface="Arial" pitchFamily="-72" charset="0"/>
                <a:ea typeface="ＭＳ Ｐゴシック" pitchFamily="-72" charset="-128"/>
              </a:rPr>
              <a:t>No matter how much you do, though, it will </a:t>
            </a:r>
            <a:r>
              <a:rPr lang="en-US" u="sng" smtClean="0">
                <a:solidFill>
                  <a:schemeClr val="tx1"/>
                </a:solidFill>
                <a:latin typeface="Arial" pitchFamily="-72" charset="0"/>
                <a:ea typeface="ＭＳ Ｐゴシック" pitchFamily="-72" charset="-128"/>
              </a:rPr>
              <a:t>NEVER</a:t>
            </a:r>
            <a:r>
              <a:rPr lang="en-US" smtClean="0">
                <a:solidFill>
                  <a:schemeClr val="tx1"/>
                </a:solidFill>
                <a:latin typeface="Arial" pitchFamily="-72" charset="0"/>
                <a:ea typeface="ＭＳ Ｐゴシック" pitchFamily="-72" charset="-128"/>
              </a:rPr>
              <a:t> </a:t>
            </a:r>
            <a:r>
              <a:rPr lang="en-US" u="sng" smtClean="0">
                <a:solidFill>
                  <a:schemeClr val="tx1"/>
                </a:solidFill>
                <a:latin typeface="Arial" pitchFamily="-72" charset="0"/>
                <a:ea typeface="ＭＳ Ｐゴシック" pitchFamily="-72" charset="-128"/>
              </a:rPr>
              <a:t>BE</a:t>
            </a:r>
            <a:r>
              <a:rPr lang="en-US" smtClean="0">
                <a:solidFill>
                  <a:schemeClr val="tx1"/>
                </a:solidFill>
                <a:latin typeface="Arial" pitchFamily="-72" charset="0"/>
                <a:ea typeface="ＭＳ Ｐゴシック" pitchFamily="-72" charset="-128"/>
              </a:rPr>
              <a:t> </a:t>
            </a:r>
            <a:r>
              <a:rPr lang="en-US" u="sng" smtClean="0">
                <a:solidFill>
                  <a:schemeClr val="tx1"/>
                </a:solidFill>
                <a:latin typeface="Arial" pitchFamily="-72" charset="0"/>
                <a:ea typeface="ＭＳ Ｐゴシック" pitchFamily="-72" charset="-128"/>
              </a:rPr>
              <a:t>ENOUGH</a:t>
            </a:r>
          </a:p>
          <a:p>
            <a:pPr lvl="1" eaLnBrk="1" hangingPunct="1">
              <a:lnSpc>
                <a:spcPct val="90000"/>
              </a:lnSpc>
            </a:pPr>
            <a:r>
              <a:rPr lang="en-US" smtClean="0">
                <a:solidFill>
                  <a:schemeClr val="tx1"/>
                </a:solidFill>
                <a:latin typeface="Arial" pitchFamily="-72" charset="0"/>
                <a:ea typeface="ＭＳ Ｐゴシック" pitchFamily="-72" charset="-128"/>
              </a:rPr>
              <a:t>It’s a bell-curve; at some point, going beyond 2</a:t>
            </a:r>
            <a:r>
              <a:rPr lang="el-GR" smtClean="0">
                <a:solidFill>
                  <a:schemeClr val="tx1"/>
                </a:solidFill>
                <a:latin typeface="Arial" pitchFamily="-72" charset="0"/>
                <a:ea typeface="ＭＳ Ｐゴシック" pitchFamily="-72" charset="-128"/>
              </a:rPr>
              <a:t>σ</a:t>
            </a:r>
            <a:r>
              <a:rPr lang="en-US" smtClean="0">
                <a:solidFill>
                  <a:schemeClr val="tx1"/>
                </a:solidFill>
                <a:latin typeface="Arial" pitchFamily="-72" charset="0"/>
                <a:ea typeface="ＭＳ Ｐゴシック" pitchFamily="-72" charset="-128"/>
              </a:rPr>
              <a:t> is not going to be useful</a:t>
            </a:r>
            <a:endParaRPr lang="en-US" smtClean="0">
              <a:latin typeface="Arial" pitchFamily="-72" charset="0"/>
              <a:ea typeface="ＭＳ Ｐゴシック" pitchFamily="-72" charset="-128"/>
            </a:endParaRPr>
          </a:p>
          <a:p>
            <a:pPr lvl="1" eaLnBrk="1" hangingPunct="1">
              <a:lnSpc>
                <a:spcPct val="90000"/>
              </a:lnSpc>
            </a:pPr>
            <a:r>
              <a:rPr lang="en-US" b="1" i="1" smtClean="0">
                <a:solidFill>
                  <a:srgbClr val="C00000"/>
                </a:solidFill>
                <a:latin typeface="Arial" pitchFamily="-72" charset="0"/>
                <a:ea typeface="ＭＳ Ｐゴシック" pitchFamily="-72" charset="-128"/>
              </a:rPr>
              <a:t>But still … you must educate and make aware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Title 3"/>
          <p:cNvSpPr>
            <a:spLocks noGrp="1"/>
          </p:cNvSpPr>
          <p:nvPr>
            <p:ph type="title" idx="4294967295"/>
          </p:nvPr>
        </p:nvSpPr>
        <p:spPr bwMode="auto">
          <a:xfrm>
            <a:off x="457200" y="381000"/>
            <a:ext cx="8382000" cy="895350"/>
          </a:xfrm>
          <a:noFill/>
        </p:spPr>
        <p:txBody>
          <a:bodyPr/>
          <a:lstStyle/>
          <a:p>
            <a:r>
              <a:rPr lang="en-US" cap="none" smtClean="0">
                <a:latin typeface="Arial" pitchFamily="-72" charset="0"/>
                <a:ea typeface="ＭＳ Ｐゴシック" pitchFamily="-72" charset="-128"/>
              </a:rPr>
              <a:t>EDUCATION AND AWARENESS</a:t>
            </a:r>
          </a:p>
        </p:txBody>
      </p:sp>
      <p:sp>
        <p:nvSpPr>
          <p:cNvPr id="124930" name="Content Placeholder 4"/>
          <p:cNvSpPr>
            <a:spLocks noGrp="1"/>
          </p:cNvSpPr>
          <p:nvPr>
            <p:ph idx="4294967295"/>
          </p:nvPr>
        </p:nvSpPr>
        <p:spPr/>
        <p:txBody>
          <a:bodyPr/>
          <a:lstStyle/>
          <a:p>
            <a:pPr eaLnBrk="1" hangingPunct="1"/>
            <a:r>
              <a:rPr lang="en-US" smtClean="0">
                <a:solidFill>
                  <a:schemeClr val="tx1"/>
                </a:solidFill>
                <a:latin typeface="Arial" pitchFamily="-72" charset="0"/>
                <a:ea typeface="ＭＳ Ｐゴシック" pitchFamily="-72" charset="-128"/>
              </a:rPr>
              <a:t>Everyone in your community needs to understand why InfoSec is important to their institution and the security of themselves and others</a:t>
            </a:r>
          </a:p>
          <a:p>
            <a:pPr eaLnBrk="1" hangingPunct="1"/>
            <a:r>
              <a:rPr lang="en-US" smtClean="0">
                <a:solidFill>
                  <a:schemeClr val="tx1"/>
                </a:solidFill>
                <a:latin typeface="Arial" pitchFamily="-72" charset="0"/>
                <a:ea typeface="ＭＳ Ｐゴシック" pitchFamily="-72" charset="-128"/>
              </a:rPr>
              <a:t>Our user communities won’t get this on their own; </a:t>
            </a:r>
            <a:r>
              <a:rPr lang="en-US" sz="2400" smtClean="0">
                <a:solidFill>
                  <a:schemeClr val="tx1"/>
                </a:solidFill>
                <a:latin typeface="Arial" pitchFamily="-72" charset="0"/>
                <a:ea typeface="ＭＳ Ｐゴシック" pitchFamily="-72" charset="-128"/>
              </a:rPr>
              <a:t>Central IT bears the burden of doing what it takes</a:t>
            </a:r>
            <a:r>
              <a:rPr lang="en-US" smtClean="0">
                <a:solidFill>
                  <a:schemeClr val="tx1"/>
                </a:solidFill>
                <a:latin typeface="Arial" pitchFamily="-72" charset="0"/>
                <a:ea typeface="ＭＳ Ｐゴシック" pitchFamily="-72" charset="-128"/>
              </a:rPr>
              <a:t> </a:t>
            </a:r>
          </a:p>
          <a:p>
            <a:pPr lvl="1" eaLnBrk="1" hangingPunct="1"/>
            <a:r>
              <a:rPr lang="en-US" smtClean="0">
                <a:solidFill>
                  <a:schemeClr val="tx1"/>
                </a:solidFill>
                <a:latin typeface="Arial" pitchFamily="-72" charset="0"/>
                <a:ea typeface="ＭＳ Ｐゴシック" pitchFamily="-72" charset="-128"/>
              </a:rPr>
              <a:t>Training</a:t>
            </a:r>
          </a:p>
          <a:p>
            <a:pPr lvl="1" eaLnBrk="1" hangingPunct="1"/>
            <a:r>
              <a:rPr lang="en-US" smtClean="0">
                <a:solidFill>
                  <a:schemeClr val="tx1"/>
                </a:solidFill>
                <a:latin typeface="Arial" pitchFamily="-72" charset="0"/>
                <a:ea typeface="ＭＳ Ｐゴシック" pitchFamily="-72" charset="-128"/>
              </a:rPr>
              <a:t>Acknowledgement (signature) of policies &amp; procedures</a:t>
            </a:r>
          </a:p>
          <a:p>
            <a:pPr lvl="1" eaLnBrk="1" hangingPunct="1"/>
            <a:r>
              <a:rPr lang="en-US" smtClean="0">
                <a:solidFill>
                  <a:schemeClr val="tx1"/>
                </a:solidFill>
                <a:latin typeface="Arial" pitchFamily="-72" charset="0"/>
                <a:ea typeface="ＭＳ Ｐゴシック" pitchFamily="-72" charset="-128"/>
              </a:rPr>
              <a:t>Understanding the consequences of not following them</a:t>
            </a:r>
          </a:p>
          <a:p>
            <a:pPr lvl="1" eaLnBrk="1" hangingPunct="1"/>
            <a:r>
              <a:rPr lang="en-US" smtClean="0">
                <a:solidFill>
                  <a:schemeClr val="tx1"/>
                </a:solidFill>
                <a:latin typeface="Arial" pitchFamily="-72" charset="0"/>
                <a:ea typeface="ＭＳ Ｐゴシック" pitchFamily="-72" charset="-128"/>
              </a:rPr>
              <a:t>Constant reminders via “unfortunate parables”</a:t>
            </a:r>
          </a:p>
          <a:p>
            <a:pPr lvl="1" eaLnBrk="1" hangingPunct="1"/>
            <a:r>
              <a:rPr lang="en-US" smtClean="0">
                <a:solidFill>
                  <a:schemeClr val="tx1"/>
                </a:solidFill>
                <a:latin typeface="Arial" pitchFamily="-72" charset="0"/>
                <a:ea typeface="ＭＳ Ｐゴシック" pitchFamily="-72" charset="-128"/>
              </a:rPr>
              <a:t>Partner with “trusted knowledge brokers”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Title 3"/>
          <p:cNvSpPr>
            <a:spLocks noGrp="1"/>
          </p:cNvSpPr>
          <p:nvPr>
            <p:ph type="title" idx="4294967295"/>
          </p:nvPr>
        </p:nvSpPr>
        <p:spPr bwMode="auto">
          <a:xfrm>
            <a:off x="457200" y="381000"/>
            <a:ext cx="8382000" cy="895350"/>
          </a:xfrm>
          <a:noFill/>
        </p:spPr>
        <p:txBody>
          <a:bodyPr/>
          <a:lstStyle/>
          <a:p>
            <a:r>
              <a:rPr lang="en-US" cap="none" smtClean="0">
                <a:latin typeface="Arial" pitchFamily="-72" charset="0"/>
                <a:ea typeface="ＭＳ Ｐゴシック" pitchFamily="-72" charset="-128"/>
              </a:rPr>
              <a:t>LOW COST/HIGH IMPACT </a:t>
            </a:r>
            <a:br>
              <a:rPr lang="en-US" cap="none" smtClean="0">
                <a:latin typeface="Arial" pitchFamily="-72" charset="0"/>
                <a:ea typeface="ＭＳ Ｐゴシック" pitchFamily="-72" charset="-128"/>
              </a:rPr>
            </a:br>
            <a:r>
              <a:rPr lang="en-US" cap="none" smtClean="0">
                <a:latin typeface="Arial" pitchFamily="-72" charset="0"/>
                <a:ea typeface="ＭＳ Ｐゴシック" pitchFamily="-72" charset="-128"/>
              </a:rPr>
              <a:t>THINGS YOU CAN DO</a:t>
            </a:r>
          </a:p>
        </p:txBody>
      </p:sp>
      <p:sp>
        <p:nvSpPr>
          <p:cNvPr id="126978" name="Content Placeholder 4"/>
          <p:cNvSpPr>
            <a:spLocks noGrp="1"/>
          </p:cNvSpPr>
          <p:nvPr>
            <p:ph idx="4294967295"/>
          </p:nvPr>
        </p:nvSpPr>
        <p:spPr/>
        <p:txBody>
          <a:bodyPr/>
          <a:lstStyle/>
          <a:p>
            <a:pPr eaLnBrk="1" hangingPunct="1">
              <a:lnSpc>
                <a:spcPct val="80000"/>
              </a:lnSpc>
            </a:pPr>
            <a:r>
              <a:rPr lang="en-US" sz="2400" smtClean="0">
                <a:solidFill>
                  <a:schemeClr val="tx1"/>
                </a:solidFill>
                <a:latin typeface="Arial" pitchFamily="-72" charset="0"/>
                <a:ea typeface="ＭＳ Ｐゴシック" pitchFamily="-72" charset="-128"/>
              </a:rPr>
              <a:t>Initial orientation (new students, staff, faculty)</a:t>
            </a:r>
          </a:p>
          <a:p>
            <a:pPr eaLnBrk="1" hangingPunct="1">
              <a:lnSpc>
                <a:spcPct val="80000"/>
              </a:lnSpc>
            </a:pPr>
            <a:r>
              <a:rPr lang="en-US" sz="2400" smtClean="0">
                <a:solidFill>
                  <a:schemeClr val="tx1"/>
                </a:solidFill>
                <a:latin typeface="Arial" pitchFamily="-72" charset="0"/>
                <a:ea typeface="ＭＳ Ｐゴシック" pitchFamily="-72" charset="-128"/>
              </a:rPr>
              <a:t>Remedial training for those who ‘slip’</a:t>
            </a:r>
          </a:p>
          <a:p>
            <a:pPr eaLnBrk="1" hangingPunct="1">
              <a:lnSpc>
                <a:spcPct val="80000"/>
              </a:lnSpc>
            </a:pPr>
            <a:r>
              <a:rPr lang="en-US" sz="2400" smtClean="0">
                <a:solidFill>
                  <a:schemeClr val="tx1"/>
                </a:solidFill>
                <a:latin typeface="Arial" pitchFamily="-72" charset="0"/>
                <a:ea typeface="ＭＳ Ｐゴシック" pitchFamily="-72" charset="-128"/>
              </a:rPr>
              <a:t>Annual ‘refresher’ courses or ‘tests’</a:t>
            </a:r>
          </a:p>
          <a:p>
            <a:pPr eaLnBrk="1" hangingPunct="1">
              <a:lnSpc>
                <a:spcPct val="80000"/>
              </a:lnSpc>
            </a:pPr>
            <a:r>
              <a:rPr lang="en-US" sz="2400" smtClean="0">
                <a:solidFill>
                  <a:schemeClr val="tx1"/>
                </a:solidFill>
                <a:latin typeface="Arial" pitchFamily="-72" charset="0"/>
                <a:ea typeface="ＭＳ Ｐゴシック" pitchFamily="-72" charset="-128"/>
              </a:rPr>
              <a:t>Take advantage of ‘national cybersecurity awareness month’</a:t>
            </a:r>
          </a:p>
          <a:p>
            <a:pPr eaLnBrk="1" hangingPunct="1">
              <a:lnSpc>
                <a:spcPct val="80000"/>
              </a:lnSpc>
            </a:pPr>
            <a:r>
              <a:rPr lang="en-US" sz="2400" smtClean="0">
                <a:solidFill>
                  <a:schemeClr val="tx1"/>
                </a:solidFill>
                <a:latin typeface="Arial" pitchFamily="-72" charset="0"/>
                <a:ea typeface="ＭＳ Ｐゴシック" pitchFamily="-72" charset="-128"/>
              </a:rPr>
              <a:t>Develop internal ‘campaigns’ </a:t>
            </a:r>
            <a:r>
              <a:rPr lang="en-US" sz="2400" smtClean="0">
                <a:solidFill>
                  <a:schemeClr val="tx1"/>
                </a:solidFill>
                <a:latin typeface="Arial" pitchFamily="-72" charset="0"/>
                <a:ea typeface="ＭＳ Ｐゴシック" pitchFamily="-72" charset="-128"/>
                <a:sym typeface="Wingdings" pitchFamily="-72" charset="2"/>
              </a:rPr>
              <a:t>  </a:t>
            </a:r>
            <a:endParaRPr lang="en-US" sz="2400" smtClean="0">
              <a:solidFill>
                <a:schemeClr val="tx1"/>
              </a:solidFill>
              <a:latin typeface="Arial" pitchFamily="-72" charset="0"/>
              <a:ea typeface="ＭＳ Ｐゴシック" pitchFamily="-72" charset="-128"/>
            </a:endParaRPr>
          </a:p>
          <a:p>
            <a:pPr eaLnBrk="1" hangingPunct="1">
              <a:lnSpc>
                <a:spcPct val="80000"/>
              </a:lnSpc>
            </a:pPr>
            <a:r>
              <a:rPr lang="en-US" sz="2400" smtClean="0">
                <a:solidFill>
                  <a:schemeClr val="tx1"/>
                </a:solidFill>
                <a:latin typeface="Arial" pitchFamily="-72" charset="0"/>
                <a:ea typeface="ＭＳ Ｐゴシック" pitchFamily="-72" charset="-128"/>
              </a:rPr>
              <a:t>Ads in Student Newspapers</a:t>
            </a:r>
          </a:p>
          <a:p>
            <a:pPr eaLnBrk="1" hangingPunct="1">
              <a:lnSpc>
                <a:spcPct val="80000"/>
              </a:lnSpc>
            </a:pPr>
            <a:r>
              <a:rPr lang="en-US" sz="2400" smtClean="0">
                <a:solidFill>
                  <a:schemeClr val="tx1"/>
                </a:solidFill>
                <a:latin typeface="Arial" pitchFamily="-72" charset="0"/>
                <a:ea typeface="ＭＳ Ｐゴシック" pitchFamily="-72" charset="-128"/>
              </a:rPr>
              <a:t>Create ‘watchable’ short Videos </a:t>
            </a:r>
          </a:p>
          <a:p>
            <a:pPr eaLnBrk="1" hangingPunct="1">
              <a:lnSpc>
                <a:spcPct val="80000"/>
              </a:lnSpc>
            </a:pPr>
            <a:r>
              <a:rPr lang="en-US" sz="2400" smtClean="0">
                <a:solidFill>
                  <a:schemeClr val="tx1"/>
                </a:solidFill>
                <a:latin typeface="Arial" pitchFamily="-72" charset="0"/>
                <a:ea typeface="ＭＳ Ｐゴシック" pitchFamily="-72" charset="-128"/>
              </a:rPr>
              <a:t>Collaborate with faculty to incorporate </a:t>
            </a:r>
            <a:br>
              <a:rPr lang="en-US" sz="2400" smtClean="0">
                <a:solidFill>
                  <a:schemeClr val="tx1"/>
                </a:solidFill>
                <a:latin typeface="Arial" pitchFamily="-72" charset="0"/>
                <a:ea typeface="ＭＳ Ｐゴシック" pitchFamily="-72" charset="-128"/>
              </a:rPr>
            </a:br>
            <a:r>
              <a:rPr lang="en-US" sz="2400" smtClean="0">
                <a:solidFill>
                  <a:schemeClr val="tx1"/>
                </a:solidFill>
                <a:latin typeface="Arial" pitchFamily="-72" charset="0"/>
                <a:ea typeface="ＭＳ Ｐゴシック" pitchFamily="-72" charset="-128"/>
              </a:rPr>
              <a:t>into related courses </a:t>
            </a:r>
          </a:p>
          <a:p>
            <a:pPr eaLnBrk="1" hangingPunct="1">
              <a:lnSpc>
                <a:spcPct val="80000"/>
              </a:lnSpc>
            </a:pPr>
            <a:r>
              <a:rPr lang="en-US" sz="2400" smtClean="0">
                <a:solidFill>
                  <a:schemeClr val="tx1"/>
                </a:solidFill>
                <a:latin typeface="Arial" pitchFamily="-72" charset="0"/>
                <a:ea typeface="ＭＳ Ｐゴシック" pitchFamily="-72" charset="-128"/>
              </a:rPr>
              <a:t>Tables at Orientation/Freshman Check-in</a:t>
            </a:r>
          </a:p>
          <a:p>
            <a:pPr eaLnBrk="1" hangingPunct="1">
              <a:lnSpc>
                <a:spcPct val="80000"/>
              </a:lnSpc>
            </a:pPr>
            <a:r>
              <a:rPr lang="en-US" sz="2400" smtClean="0">
                <a:solidFill>
                  <a:schemeClr val="tx1"/>
                </a:solidFill>
                <a:latin typeface="Arial" pitchFamily="-72" charset="0"/>
                <a:ea typeface="ＭＳ Ｐゴシック" pitchFamily="-72" charset="-128"/>
              </a:rPr>
              <a:t>InfoSec Websites</a:t>
            </a:r>
            <a:endParaRPr lang="en-US" smtClean="0">
              <a:solidFill>
                <a:schemeClr val="tx1"/>
              </a:solidFill>
              <a:latin typeface="Arial" pitchFamily="-72" charset="0"/>
              <a:ea typeface="ＭＳ Ｐゴシック" pitchFamily="-72" charset="-128"/>
            </a:endParaRPr>
          </a:p>
        </p:txBody>
      </p:sp>
      <p:grpSp>
        <p:nvGrpSpPr>
          <p:cNvPr id="126979" name="Group 5"/>
          <p:cNvGrpSpPr>
            <a:grpSpLocks/>
          </p:cNvGrpSpPr>
          <p:nvPr/>
        </p:nvGrpSpPr>
        <p:grpSpPr bwMode="auto">
          <a:xfrm>
            <a:off x="6121400" y="3124200"/>
            <a:ext cx="2565400" cy="1685925"/>
            <a:chOff x="6553200" y="3276600"/>
            <a:chExt cx="2286000" cy="1436472"/>
          </a:xfrm>
        </p:grpSpPr>
        <p:pic>
          <p:nvPicPr>
            <p:cNvPr id="126980" name="Picture 4" descr="Protecting Personal Data"/>
            <p:cNvPicPr>
              <a:picLocks noChangeAspect="1" noChangeArrowheads="1"/>
            </p:cNvPicPr>
            <p:nvPr/>
          </p:nvPicPr>
          <p:blipFill>
            <a:blip r:embed="rId3"/>
            <a:srcRect/>
            <a:stretch>
              <a:fillRect/>
            </a:stretch>
          </p:blipFill>
          <p:spPr bwMode="auto">
            <a:xfrm>
              <a:off x="6641430" y="3276600"/>
              <a:ext cx="1804735" cy="1143000"/>
            </a:xfrm>
            <a:prstGeom prst="rect">
              <a:avLst/>
            </a:prstGeom>
            <a:noFill/>
            <a:ln w="9525">
              <a:noFill/>
              <a:miter lim="800000"/>
              <a:headEnd/>
              <a:tailEnd/>
            </a:ln>
          </p:spPr>
        </p:pic>
        <p:sp>
          <p:nvSpPr>
            <p:cNvPr id="126981" name="TextBox 4"/>
            <p:cNvSpPr txBox="1">
              <a:spLocks noChangeArrowheads="1"/>
            </p:cNvSpPr>
            <p:nvPr/>
          </p:nvSpPr>
          <p:spPr bwMode="auto">
            <a:xfrm>
              <a:off x="6553200" y="4400619"/>
              <a:ext cx="2286000" cy="312453"/>
            </a:xfrm>
            <a:prstGeom prst="rect">
              <a:avLst/>
            </a:prstGeom>
            <a:noFill/>
            <a:ln w="9525">
              <a:noFill/>
              <a:miter lim="800000"/>
              <a:headEnd/>
              <a:tailEnd/>
            </a:ln>
          </p:spPr>
          <p:txBody>
            <a:bodyPr>
              <a:prstTxWarp prst="textNoShape">
                <a:avLst/>
              </a:prstTxWarp>
              <a:spAutoFit/>
            </a:bodyPr>
            <a:lstStyle/>
            <a:p>
              <a:pPr defTabSz="914400"/>
              <a:r>
                <a:rPr lang="en-US" sz="1800">
                  <a:latin typeface="Calibri" pitchFamily="-72" charset="0"/>
                </a:rPr>
                <a:t>LSU’s Don’t be a Tad</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5" name="Title 3"/>
          <p:cNvSpPr>
            <a:spLocks noGrp="1"/>
          </p:cNvSpPr>
          <p:nvPr>
            <p:ph type="title" idx="4294967295"/>
          </p:nvPr>
        </p:nvSpPr>
        <p:spPr bwMode="auto">
          <a:xfrm>
            <a:off x="457200" y="381000"/>
            <a:ext cx="8382000" cy="895350"/>
          </a:xfrm>
          <a:noFill/>
        </p:spPr>
        <p:txBody>
          <a:bodyPr/>
          <a:lstStyle/>
          <a:p>
            <a:r>
              <a:rPr lang="en-US" cap="none" smtClean="0">
                <a:latin typeface="Arial" pitchFamily="-72" charset="0"/>
                <a:ea typeface="ＭＳ Ｐゴシック" pitchFamily="-72" charset="-128"/>
              </a:rPr>
              <a:t>AGAIN…DON’T GO IT(SEC) ALONE</a:t>
            </a:r>
          </a:p>
        </p:txBody>
      </p:sp>
      <p:sp>
        <p:nvSpPr>
          <p:cNvPr id="129026" name="Content Placeholder 4"/>
          <p:cNvSpPr>
            <a:spLocks noGrp="1"/>
          </p:cNvSpPr>
          <p:nvPr>
            <p:ph idx="4294967295"/>
          </p:nvPr>
        </p:nvSpPr>
        <p:spPr/>
        <p:txBody>
          <a:bodyPr/>
          <a:lstStyle/>
          <a:p>
            <a:pPr eaLnBrk="1" hangingPunct="1">
              <a:lnSpc>
                <a:spcPct val="80000"/>
              </a:lnSpc>
            </a:pPr>
            <a:r>
              <a:rPr lang="en-US" sz="2600" smtClean="0">
                <a:solidFill>
                  <a:schemeClr val="tx1"/>
                </a:solidFill>
                <a:latin typeface="Arial" pitchFamily="-72" charset="0"/>
                <a:ea typeface="ＭＳ Ｐゴシック" pitchFamily="-72" charset="-128"/>
              </a:rPr>
              <a:t>HEISC – the Higher Education Information Security Council       </a:t>
            </a:r>
            <a:r>
              <a:rPr lang="en-US" sz="2400" smtClean="0">
                <a:solidFill>
                  <a:schemeClr val="tx1"/>
                </a:solidFill>
                <a:latin typeface="Arial" pitchFamily="-72" charset="0"/>
                <a:ea typeface="ＭＳ Ｐゴシック" pitchFamily="-72" charset="-128"/>
                <a:hlinkClick r:id="rId3"/>
              </a:rPr>
              <a:t>http://www.educause.edu/security</a:t>
            </a:r>
            <a:endParaRPr lang="en-US" sz="2000" smtClean="0">
              <a:solidFill>
                <a:schemeClr val="tx1"/>
              </a:solidFill>
              <a:latin typeface="Arial" pitchFamily="-72" charset="0"/>
              <a:ea typeface="ＭＳ Ｐゴシック" pitchFamily="-72" charset="-128"/>
            </a:endParaRPr>
          </a:p>
          <a:p>
            <a:pPr lvl="1" eaLnBrk="1" hangingPunct="1">
              <a:lnSpc>
                <a:spcPct val="90000"/>
              </a:lnSpc>
              <a:buFont typeface="Times" pitchFamily="-72" charset="0"/>
              <a:buChar char="•"/>
            </a:pPr>
            <a:r>
              <a:rPr lang="en-US" sz="2200" smtClean="0">
                <a:solidFill>
                  <a:schemeClr val="tx1"/>
                </a:solidFill>
                <a:latin typeface="Arial" pitchFamily="-72" charset="0"/>
                <a:ea typeface="ＭＳ Ｐゴシック" pitchFamily="-72" charset="-128"/>
              </a:rPr>
              <a:t>Security Professionals Conference 2011 (April 4-6)</a:t>
            </a:r>
          </a:p>
          <a:p>
            <a:pPr lvl="1" eaLnBrk="1" hangingPunct="1">
              <a:lnSpc>
                <a:spcPct val="90000"/>
              </a:lnSpc>
              <a:buFont typeface="Times" pitchFamily="-72" charset="0"/>
              <a:buChar char="•"/>
            </a:pPr>
            <a:r>
              <a:rPr lang="en-US" sz="2200" smtClean="0">
                <a:solidFill>
                  <a:schemeClr val="tx1"/>
                </a:solidFill>
                <a:latin typeface="Arial" pitchFamily="-72" charset="0"/>
                <a:ea typeface="ＭＳ Ｐゴシック" pitchFamily="-72" charset="-128"/>
              </a:rPr>
              <a:t>Events at EDUCAUSE Annual Conferences</a:t>
            </a:r>
          </a:p>
          <a:p>
            <a:pPr lvl="1" eaLnBrk="1" hangingPunct="1">
              <a:lnSpc>
                <a:spcPct val="90000"/>
              </a:lnSpc>
              <a:buFont typeface="Times" pitchFamily="-72" charset="0"/>
              <a:buChar char="•"/>
            </a:pPr>
            <a:r>
              <a:rPr lang="en-US" sz="2200" smtClean="0">
                <a:solidFill>
                  <a:schemeClr val="tx1"/>
                </a:solidFill>
                <a:latin typeface="Arial" pitchFamily="-72" charset="0"/>
                <a:ea typeface="ＭＳ Ｐゴシック" pitchFamily="-72" charset="-128"/>
              </a:rPr>
              <a:t>Events at Internet2 Spring &amp; Fall Member Meetings</a:t>
            </a:r>
          </a:p>
          <a:p>
            <a:pPr lvl="1" eaLnBrk="1" hangingPunct="1">
              <a:lnSpc>
                <a:spcPct val="90000"/>
              </a:lnSpc>
              <a:buFont typeface="Times" pitchFamily="-72" charset="0"/>
              <a:buChar char="•"/>
            </a:pPr>
            <a:r>
              <a:rPr lang="en-US" sz="2200" smtClean="0">
                <a:solidFill>
                  <a:schemeClr val="tx1"/>
                </a:solidFill>
                <a:latin typeface="Arial" pitchFamily="-72" charset="0"/>
                <a:ea typeface="ＭＳ Ｐゴシック" pitchFamily="-72" charset="-128"/>
              </a:rPr>
              <a:t>Working Groups</a:t>
            </a:r>
          </a:p>
          <a:p>
            <a:pPr lvl="2" eaLnBrk="1" hangingPunct="1">
              <a:lnSpc>
                <a:spcPct val="90000"/>
              </a:lnSpc>
            </a:pPr>
            <a:r>
              <a:rPr lang="en-US" sz="1800" smtClean="0">
                <a:solidFill>
                  <a:schemeClr val="tx1"/>
                </a:solidFill>
                <a:latin typeface="Arial" pitchFamily="-72" charset="0"/>
                <a:ea typeface="ＭＳ Ｐゴシック" pitchFamily="-72" charset="-128"/>
              </a:rPr>
              <a:t>Awareness &amp; Training</a:t>
            </a:r>
          </a:p>
          <a:p>
            <a:pPr lvl="2" eaLnBrk="1" hangingPunct="1">
              <a:lnSpc>
                <a:spcPct val="90000"/>
              </a:lnSpc>
            </a:pPr>
            <a:r>
              <a:rPr lang="en-US" sz="1800" smtClean="0">
                <a:solidFill>
                  <a:schemeClr val="tx1"/>
                </a:solidFill>
                <a:latin typeface="Arial" pitchFamily="-72" charset="0"/>
                <a:ea typeface="ＭＳ Ｐゴシック" pitchFamily="-72" charset="-128"/>
              </a:rPr>
              <a:t>Governance, Risk, and Compliance</a:t>
            </a:r>
          </a:p>
          <a:p>
            <a:pPr lvl="2" eaLnBrk="1" hangingPunct="1">
              <a:lnSpc>
                <a:spcPct val="90000"/>
              </a:lnSpc>
            </a:pPr>
            <a:r>
              <a:rPr lang="en-US" sz="1800" smtClean="0">
                <a:solidFill>
                  <a:schemeClr val="tx1"/>
                </a:solidFill>
                <a:latin typeface="Arial" pitchFamily="-72" charset="0"/>
                <a:ea typeface="ＭＳ Ｐゴシック" pitchFamily="-72" charset="-128"/>
              </a:rPr>
              <a:t>Technologies, Operations, and Practices</a:t>
            </a:r>
          </a:p>
          <a:p>
            <a:pPr lvl="2" eaLnBrk="1" hangingPunct="1">
              <a:lnSpc>
                <a:spcPct val="90000"/>
              </a:lnSpc>
            </a:pPr>
            <a:r>
              <a:rPr lang="en-US" sz="1800" smtClean="0">
                <a:solidFill>
                  <a:schemeClr val="tx1"/>
                </a:solidFill>
                <a:latin typeface="Arial" pitchFamily="-72" charset="0"/>
                <a:ea typeface="ＭＳ Ｐゴシック" pitchFamily="-72" charset="-128"/>
              </a:rPr>
              <a:t>Information Security Guide Editorial Board</a:t>
            </a:r>
          </a:p>
          <a:p>
            <a:pPr lvl="2" eaLnBrk="1" hangingPunct="1">
              <a:lnSpc>
                <a:spcPct val="90000"/>
              </a:lnSpc>
            </a:pPr>
            <a:r>
              <a:rPr lang="en-US" sz="1800" smtClean="0">
                <a:solidFill>
                  <a:schemeClr val="tx1"/>
                </a:solidFill>
                <a:latin typeface="Arial" pitchFamily="-72" charset="0"/>
                <a:ea typeface="ＭＳ Ｐゴシック" pitchFamily="-72" charset="-128"/>
              </a:rPr>
              <a:t>Security Professionals Conference Program Committee</a:t>
            </a:r>
          </a:p>
          <a:p>
            <a:pPr lvl="2" eaLnBrk="1" hangingPunct="1">
              <a:lnSpc>
                <a:spcPct val="90000"/>
              </a:lnSpc>
            </a:pPr>
            <a:r>
              <a:rPr lang="en-US" sz="1800" smtClean="0">
                <a:solidFill>
                  <a:schemeClr val="tx1"/>
                </a:solidFill>
                <a:latin typeface="Arial" pitchFamily="-72" charset="0"/>
                <a:ea typeface="ＭＳ Ｐゴシック" pitchFamily="-72" charset="-128"/>
              </a:rPr>
              <a:t>Internet2 Initiatives</a:t>
            </a:r>
          </a:p>
          <a:p>
            <a:pPr lvl="1" eaLnBrk="1" hangingPunct="1">
              <a:lnSpc>
                <a:spcPct val="90000"/>
              </a:lnSpc>
              <a:buFont typeface="Times" pitchFamily="-72" charset="0"/>
              <a:buChar char="•"/>
            </a:pPr>
            <a:endParaRPr lang="en-US" sz="2200" smtClean="0">
              <a:solidFill>
                <a:schemeClr val="tx1"/>
              </a:solidFill>
              <a:latin typeface="Arial" pitchFamily="-72" charset="0"/>
              <a:ea typeface="ＭＳ Ｐゴシック" pitchFamily="-72" charset="-128"/>
            </a:endParaRPr>
          </a:p>
          <a:p>
            <a:pPr eaLnBrk="1" hangingPunct="1">
              <a:lnSpc>
                <a:spcPct val="80000"/>
              </a:lnSpc>
            </a:pPr>
            <a:endParaRPr lang="en-US" sz="2000"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Title 3"/>
          <p:cNvSpPr>
            <a:spLocks noGrp="1"/>
          </p:cNvSpPr>
          <p:nvPr>
            <p:ph type="title" idx="4294967295"/>
          </p:nvPr>
        </p:nvSpPr>
        <p:spPr bwMode="auto">
          <a:xfrm>
            <a:off x="457200" y="381000"/>
            <a:ext cx="8382000" cy="895350"/>
          </a:xfrm>
          <a:noFill/>
        </p:spPr>
        <p:txBody>
          <a:bodyPr/>
          <a:lstStyle/>
          <a:p>
            <a:r>
              <a:rPr lang="en-US" cap="none" smtClean="0">
                <a:latin typeface="Arial" pitchFamily="-72" charset="0"/>
                <a:ea typeface="ＭＳ Ｐゴシック" pitchFamily="-72" charset="-128"/>
              </a:rPr>
              <a:t>MORE HEISC RESOURCES</a:t>
            </a:r>
          </a:p>
        </p:txBody>
      </p:sp>
      <p:sp>
        <p:nvSpPr>
          <p:cNvPr id="131074" name="Content Placeholder 4"/>
          <p:cNvSpPr>
            <a:spLocks noGrp="1"/>
          </p:cNvSpPr>
          <p:nvPr>
            <p:ph idx="4294967295"/>
          </p:nvPr>
        </p:nvSpPr>
        <p:spPr/>
        <p:txBody>
          <a:bodyPr/>
          <a:lstStyle/>
          <a:p>
            <a:pPr lvl="1" eaLnBrk="1" hangingPunct="1"/>
            <a:r>
              <a:rPr lang="en-US" smtClean="0">
                <a:solidFill>
                  <a:schemeClr val="tx1"/>
                </a:solidFill>
                <a:latin typeface="Arial" pitchFamily="-72" charset="0"/>
                <a:ea typeface="ＭＳ Ｐゴシック" pitchFamily="-72" charset="-128"/>
              </a:rPr>
              <a:t>Cybersecurity Resource Center</a:t>
            </a:r>
          </a:p>
          <a:p>
            <a:pPr lvl="1" eaLnBrk="1" hangingPunct="1"/>
            <a:r>
              <a:rPr lang="en-US" smtClean="0">
                <a:solidFill>
                  <a:schemeClr val="tx1"/>
                </a:solidFill>
                <a:latin typeface="Arial" pitchFamily="-72" charset="0"/>
                <a:ea typeface="ＭＳ Ｐゴシック" pitchFamily="-72" charset="-128"/>
              </a:rPr>
              <a:t>Hot Topics</a:t>
            </a:r>
          </a:p>
          <a:p>
            <a:pPr lvl="1" eaLnBrk="1" hangingPunct="1"/>
            <a:r>
              <a:rPr lang="en-US" smtClean="0">
                <a:solidFill>
                  <a:schemeClr val="tx1"/>
                </a:solidFill>
                <a:latin typeface="Arial" pitchFamily="-72" charset="0"/>
                <a:ea typeface="ＭＳ Ｐゴシック" pitchFamily="-72" charset="-128"/>
              </a:rPr>
              <a:t>Information Security Guide</a:t>
            </a:r>
          </a:p>
          <a:p>
            <a:pPr lvl="1" eaLnBrk="1" hangingPunct="1"/>
            <a:r>
              <a:rPr lang="en-US" smtClean="0">
                <a:solidFill>
                  <a:schemeClr val="tx1"/>
                </a:solidFill>
                <a:latin typeface="Arial" pitchFamily="-72" charset="0"/>
                <a:ea typeface="ＭＳ Ｐゴシック" pitchFamily="-72" charset="-128"/>
              </a:rPr>
              <a:t>REN-ISAC</a:t>
            </a:r>
          </a:p>
          <a:p>
            <a:pPr lvl="1" eaLnBrk="1" hangingPunct="1"/>
            <a:r>
              <a:rPr lang="en-US" smtClean="0">
                <a:solidFill>
                  <a:schemeClr val="tx1"/>
                </a:solidFill>
                <a:latin typeface="Arial" pitchFamily="-72" charset="0"/>
                <a:ea typeface="ＭＳ Ｐゴシック" pitchFamily="-72" charset="-128"/>
              </a:rPr>
              <a:t>Security Discussion Group</a:t>
            </a:r>
          </a:p>
          <a:p>
            <a:pPr lvl="1" eaLnBrk="1" hangingPunct="1"/>
            <a:r>
              <a:rPr lang="en-US" smtClean="0">
                <a:solidFill>
                  <a:schemeClr val="tx1"/>
                </a:solidFill>
                <a:latin typeface="Arial" pitchFamily="-72" charset="0"/>
                <a:ea typeface="ＭＳ Ｐゴシック" pitchFamily="-72" charset="-128"/>
              </a:rPr>
              <a:t>Toolkits</a:t>
            </a:r>
          </a:p>
          <a:p>
            <a:pPr lvl="1" eaLnBrk="1" hangingPunct="1"/>
            <a:r>
              <a:rPr lang="en-US" smtClean="0">
                <a:solidFill>
                  <a:schemeClr val="tx1"/>
                </a:solidFill>
                <a:latin typeface="Arial" pitchFamily="-72" charset="0"/>
                <a:ea typeface="ＭＳ Ｐゴシック" pitchFamily="-72" charset="-128"/>
              </a:rPr>
              <a:t>Video/Poster Contest</a:t>
            </a:r>
            <a:endParaRPr lang="en-US" smtClean="0">
              <a:latin typeface="Arial" pitchFamily="-72" charset="0"/>
              <a:ea typeface="ＭＳ Ｐゴシック" pitchFamily="-72" charset="-128"/>
            </a:endParaRPr>
          </a:p>
          <a:p>
            <a:pPr algn="ctr" eaLnBrk="1" hangingPunct="1">
              <a:spcBef>
                <a:spcPct val="0"/>
              </a:spcBef>
              <a:buClrTx/>
              <a:buSzTx/>
              <a:buFontTx/>
              <a:buNone/>
            </a:pPr>
            <a:r>
              <a:rPr lang="en-US" b="1" smtClean="0">
                <a:solidFill>
                  <a:srgbClr val="C00000"/>
                </a:solidFill>
                <a:latin typeface="Calibri" pitchFamily="-72" charset="0"/>
                <a:ea typeface="ＭＳ Ｐゴシック" pitchFamily="-72" charset="-128"/>
              </a:rPr>
              <a:t>With the HEISC and REN-ISAC, your campus CISO/InfoSec function can achieve results many, many times greater than your local investment!</a:t>
            </a:r>
          </a:p>
          <a:p>
            <a:pPr lvl="1" eaLnBrk="1" hangingPunct="1">
              <a:buFont typeface="Arial" pitchFamily="-72" charset="0"/>
              <a:buNone/>
            </a:pPr>
            <a:endParaRPr lang="en-US" smtClean="0">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33" name="Title 1"/>
          <p:cNvSpPr>
            <a:spLocks noGrp="1"/>
          </p:cNvSpPr>
          <p:nvPr>
            <p:ph type="title" idx="4294967295"/>
          </p:nvPr>
        </p:nvSpPr>
        <p:spPr bwMode="auto">
          <a:xfrm>
            <a:off x="457200" y="701675"/>
            <a:ext cx="8382000" cy="641350"/>
          </a:xfrm>
          <a:noFill/>
        </p:spPr>
        <p:txBody>
          <a:bodyPr/>
          <a:lstStyle/>
          <a:p>
            <a:pPr eaLnBrk="1" hangingPunct="1"/>
            <a:r>
              <a:rPr lang="en-US" sz="2400" cap="none" smtClean="0">
                <a:latin typeface="Arial" pitchFamily="-72" charset="0"/>
                <a:ea typeface="ＭＳ Ｐゴシック" pitchFamily="-72" charset="-128"/>
              </a:rPr>
              <a:t>HOW CAN SCHOOLS WITH RESTRICTED RESOURCES IMPROVE THEIR SECURITY PROFILES?  </a:t>
            </a:r>
            <a:endParaRPr lang="en-US" cap="none" smtClean="0">
              <a:latin typeface="Arial" pitchFamily="-72" charset="0"/>
              <a:ea typeface="ＭＳ Ｐゴシック" pitchFamily="-72" charset="-128"/>
            </a:endParaRPr>
          </a:p>
        </p:txBody>
      </p:sp>
      <p:sp>
        <p:nvSpPr>
          <p:cNvPr id="77834" name="Content Placeholder 2"/>
          <p:cNvSpPr>
            <a:spLocks noGrp="1"/>
          </p:cNvSpPr>
          <p:nvPr>
            <p:ph idx="4294967295"/>
          </p:nvPr>
        </p:nvSpPr>
        <p:spPr>
          <a:xfrm>
            <a:off x="609600" y="2511425"/>
            <a:ext cx="8229600" cy="3244850"/>
          </a:xfrm>
        </p:spPr>
        <p:txBody>
          <a:bodyPr/>
          <a:lstStyle/>
          <a:p>
            <a:pPr eaLnBrk="1" hangingPunct="1">
              <a:buFont typeface="Arial" pitchFamily="-72" charset="0"/>
              <a:buNone/>
            </a:pPr>
            <a:endParaRPr lang="en-US" sz="2400" smtClean="0">
              <a:solidFill>
                <a:schemeClr val="tx1"/>
              </a:solidFill>
              <a:latin typeface="Helvetica" pitchFamily="-72" charset="0"/>
              <a:ea typeface="ＭＳ Ｐゴシック" pitchFamily="-72" charset="-128"/>
            </a:endParaRPr>
          </a:p>
          <a:p>
            <a:pPr eaLnBrk="1" hangingPunct="1"/>
            <a:endParaRPr lang="en-US" sz="2400" smtClean="0">
              <a:solidFill>
                <a:schemeClr val="tx1"/>
              </a:solidFill>
              <a:latin typeface="Arial" pitchFamily="-72" charset="0"/>
              <a:ea typeface="ＭＳ Ｐゴシック" pitchFamily="-72" charset="-128"/>
            </a:endParaRPr>
          </a:p>
          <a:p>
            <a:pPr eaLnBrk="1" hangingPunct="1"/>
            <a:endParaRPr lang="en-US" sz="2400" smtClean="0">
              <a:solidFill>
                <a:schemeClr val="tx1"/>
              </a:solidFill>
              <a:latin typeface="Arial" pitchFamily="-72" charset="0"/>
              <a:ea typeface="ＭＳ Ｐゴシック" pitchFamily="-72" charset="-128"/>
            </a:endParaRPr>
          </a:p>
        </p:txBody>
      </p:sp>
      <p:sp>
        <p:nvSpPr>
          <p:cNvPr id="77835" name="Rectangle 4"/>
          <p:cNvSpPr>
            <a:spLocks noChangeArrowheads="1"/>
          </p:cNvSpPr>
          <p:nvPr/>
        </p:nvSpPr>
        <p:spPr bwMode="auto">
          <a:xfrm>
            <a:off x="4076700" y="35464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77831" name="Object 1031"/>
          <p:cNvGraphicFramePr>
            <a:graphicFrameLocks noChangeAspect="1"/>
          </p:cNvGraphicFramePr>
          <p:nvPr/>
        </p:nvGraphicFramePr>
        <p:xfrm>
          <a:off x="609600" y="2386013"/>
          <a:ext cx="7907338" cy="3370262"/>
        </p:xfrm>
        <a:graphic>
          <a:graphicData uri="http://schemas.openxmlformats.org/presentationml/2006/ole">
            <p:oleObj spid="_x0000_s77831" name="Document" r:id="rId4" imgW="5486411" imgH="810770" progId="Word.Document.8">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1" name="Title 3"/>
          <p:cNvSpPr>
            <a:spLocks noGrp="1"/>
          </p:cNvSpPr>
          <p:nvPr>
            <p:ph type="title" idx="4294967295"/>
          </p:nvPr>
        </p:nvSpPr>
        <p:spPr bwMode="auto">
          <a:xfrm>
            <a:off x="457200" y="381000"/>
            <a:ext cx="8382000" cy="895350"/>
          </a:xfrm>
          <a:noFill/>
        </p:spPr>
        <p:txBody>
          <a:bodyPr/>
          <a:lstStyle/>
          <a:p>
            <a:r>
              <a:rPr lang="en-US" cap="none" smtClean="0">
                <a:latin typeface="Arial" pitchFamily="-72" charset="0"/>
                <a:ea typeface="ＭＳ Ｐゴシック" pitchFamily="-72" charset="-128"/>
              </a:rPr>
              <a:t>RISK MANAGEMENT</a:t>
            </a:r>
          </a:p>
        </p:txBody>
      </p:sp>
      <p:sp>
        <p:nvSpPr>
          <p:cNvPr id="133122" name="Content Placeholder 4"/>
          <p:cNvSpPr>
            <a:spLocks noGrp="1"/>
          </p:cNvSpPr>
          <p:nvPr>
            <p:ph idx="4294967295"/>
          </p:nvPr>
        </p:nvSpPr>
        <p:spPr>
          <a:xfrm>
            <a:off x="1524000" y="2276475"/>
            <a:ext cx="7315200" cy="2720975"/>
          </a:xfrm>
        </p:spPr>
        <p:txBody>
          <a:bodyPr/>
          <a:lstStyle/>
          <a:p>
            <a:pPr eaLnBrk="1" hangingPunct="1"/>
            <a:r>
              <a:rPr lang="en-US" sz="3200" smtClean="0">
                <a:solidFill>
                  <a:schemeClr val="tx1"/>
                </a:solidFill>
                <a:latin typeface="Arial" pitchFamily="-72" charset="0"/>
                <a:ea typeface="ＭＳ Ｐゴシック" pitchFamily="-72" charset="-128"/>
              </a:rPr>
              <a:t>Risk Assessment</a:t>
            </a:r>
          </a:p>
          <a:p>
            <a:pPr eaLnBrk="1" hangingPunct="1"/>
            <a:r>
              <a:rPr lang="en-US" sz="3200" smtClean="0">
                <a:solidFill>
                  <a:schemeClr val="tx1"/>
                </a:solidFill>
                <a:latin typeface="Arial" pitchFamily="-72" charset="0"/>
                <a:ea typeface="ＭＳ Ｐゴシック" pitchFamily="-72" charset="-128"/>
              </a:rPr>
              <a:t>Acceptance and/or Mitigation</a:t>
            </a:r>
          </a:p>
          <a:p>
            <a:pPr eaLnBrk="1" hangingPunct="1"/>
            <a:r>
              <a:rPr lang="en-US" sz="3200" smtClean="0">
                <a:solidFill>
                  <a:schemeClr val="tx1"/>
                </a:solidFill>
                <a:latin typeface="Arial" pitchFamily="-72" charset="0"/>
                <a:ea typeface="ＭＳ Ｐゴシック" pitchFamily="-72" charset="-128"/>
              </a:rPr>
              <a:t>Compliance, Verification, and Audits</a:t>
            </a:r>
            <a:endParaRPr lang="en-US" b="1" smtClean="0">
              <a:solidFill>
                <a:schemeClr val="tx1"/>
              </a:solidFill>
              <a:latin typeface="Calibri" pitchFamily="-72" charset="0"/>
              <a:ea typeface="ＭＳ Ｐゴシック" pitchFamily="-72" charset="-128"/>
            </a:endParaRPr>
          </a:p>
          <a:p>
            <a:pPr lvl="1" eaLnBrk="1" hangingPunct="1">
              <a:buFont typeface="Arial" pitchFamily="-72" charset="0"/>
              <a:buNone/>
            </a:pPr>
            <a:endParaRPr lang="en-US"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69" name="Title 3"/>
          <p:cNvSpPr>
            <a:spLocks noGrp="1"/>
          </p:cNvSpPr>
          <p:nvPr>
            <p:ph type="title" idx="4294967295"/>
          </p:nvPr>
        </p:nvSpPr>
        <p:spPr bwMode="auto">
          <a:xfrm>
            <a:off x="457200" y="381000"/>
            <a:ext cx="8382000" cy="895350"/>
          </a:xfrm>
          <a:noFill/>
        </p:spPr>
        <p:txBody>
          <a:bodyPr/>
          <a:lstStyle/>
          <a:p>
            <a:r>
              <a:rPr lang="en-US" cap="none" smtClean="0">
                <a:latin typeface="Arial" pitchFamily="-72" charset="0"/>
                <a:ea typeface="ＭＳ Ｐゴシック" pitchFamily="-72" charset="-128"/>
              </a:rPr>
              <a:t>RISK ASSESSMENT</a:t>
            </a:r>
          </a:p>
        </p:txBody>
      </p:sp>
      <p:sp>
        <p:nvSpPr>
          <p:cNvPr id="135170" name="Content Placeholder 4"/>
          <p:cNvSpPr>
            <a:spLocks noGrp="1"/>
          </p:cNvSpPr>
          <p:nvPr>
            <p:ph idx="4294967295"/>
          </p:nvPr>
        </p:nvSpPr>
        <p:spPr>
          <a:xfrm>
            <a:off x="760413" y="1276350"/>
            <a:ext cx="7797800" cy="4756150"/>
          </a:xfrm>
        </p:spPr>
        <p:txBody>
          <a:bodyPr/>
          <a:lstStyle/>
          <a:p>
            <a:pPr lvl="1" eaLnBrk="1" hangingPunct="1"/>
            <a:r>
              <a:rPr lang="en-US" smtClean="0">
                <a:solidFill>
                  <a:schemeClr val="tx1"/>
                </a:solidFill>
                <a:latin typeface="Arial" pitchFamily="-72" charset="0"/>
                <a:ea typeface="ＭＳ Ｐゴシック" pitchFamily="-72" charset="-128"/>
              </a:rPr>
              <a:t>Risk = Costs x Probability</a:t>
            </a:r>
          </a:p>
          <a:p>
            <a:pPr lvl="1" eaLnBrk="1" hangingPunct="1"/>
            <a:r>
              <a:rPr lang="en-US" smtClean="0">
                <a:solidFill>
                  <a:schemeClr val="tx1"/>
                </a:solidFill>
                <a:latin typeface="Arial" pitchFamily="-72" charset="0"/>
                <a:ea typeface="ＭＳ Ｐゴシック" pitchFamily="-72" charset="-128"/>
              </a:rPr>
              <a:t>Costs: </a:t>
            </a:r>
            <a:r>
              <a:rPr lang="en-US" sz="2000" smtClean="0">
                <a:solidFill>
                  <a:schemeClr val="tx1"/>
                </a:solidFill>
                <a:latin typeface="Arial" pitchFamily="-72" charset="0"/>
                <a:ea typeface="ＭＳ Ｐゴシック" pitchFamily="-72" charset="-128"/>
              </a:rPr>
              <a:t>High &gt; $500k, Medium $100k-$500k, Low &lt; $100k</a:t>
            </a:r>
          </a:p>
          <a:p>
            <a:pPr lvl="1" eaLnBrk="1" hangingPunct="1"/>
            <a:r>
              <a:rPr lang="en-US" smtClean="0">
                <a:solidFill>
                  <a:schemeClr val="tx1"/>
                </a:solidFill>
                <a:latin typeface="Arial" pitchFamily="-72" charset="0"/>
                <a:ea typeface="ＭＳ Ｐゴシック" pitchFamily="-72" charset="-128"/>
              </a:rPr>
              <a:t>Possibilities: </a:t>
            </a:r>
            <a:r>
              <a:rPr lang="en-US" sz="2000" smtClean="0">
                <a:solidFill>
                  <a:schemeClr val="tx1"/>
                </a:solidFill>
                <a:latin typeface="Arial" pitchFamily="-72" charset="0"/>
                <a:ea typeface="ＭＳ Ｐゴシック" pitchFamily="-72" charset="-128"/>
              </a:rPr>
              <a:t>Certain, Possible, Unlikely</a:t>
            </a:r>
            <a:endParaRPr lang="en-US" smtClean="0">
              <a:solidFill>
                <a:schemeClr val="tx1"/>
              </a:solidFill>
              <a:latin typeface="Arial" pitchFamily="-72" charset="0"/>
              <a:ea typeface="ＭＳ Ｐゴシック" pitchFamily="-72" charset="-128"/>
            </a:endParaRPr>
          </a:p>
          <a:p>
            <a:pPr lvl="1" eaLnBrk="1" hangingPunct="1"/>
            <a:r>
              <a:rPr lang="en-US" smtClean="0">
                <a:solidFill>
                  <a:schemeClr val="tx1"/>
                </a:solidFill>
                <a:latin typeface="Arial" pitchFamily="-72" charset="0"/>
                <a:ea typeface="ＭＳ Ｐゴシック" pitchFamily="-72" charset="-128"/>
              </a:rPr>
              <a:t>A Balance of Inputs</a:t>
            </a:r>
          </a:p>
          <a:p>
            <a:pPr lvl="2" eaLnBrk="1" hangingPunct="1"/>
            <a:r>
              <a:rPr lang="en-US" smtClean="0">
                <a:solidFill>
                  <a:schemeClr val="tx1"/>
                </a:solidFill>
                <a:latin typeface="Arial" pitchFamily="-72" charset="0"/>
                <a:ea typeface="ＭＳ Ｐゴシック" pitchFamily="-72" charset="-128"/>
              </a:rPr>
              <a:t>Senior Administration</a:t>
            </a:r>
          </a:p>
          <a:p>
            <a:pPr lvl="2" eaLnBrk="1" hangingPunct="1"/>
            <a:r>
              <a:rPr lang="en-US" smtClean="0">
                <a:solidFill>
                  <a:schemeClr val="tx1"/>
                </a:solidFill>
                <a:latin typeface="Arial" pitchFamily="-72" charset="0"/>
                <a:ea typeface="ＭＳ Ｐゴシック" pitchFamily="-72" charset="-128"/>
              </a:rPr>
              <a:t>Faculty</a:t>
            </a:r>
          </a:p>
          <a:p>
            <a:pPr lvl="2" eaLnBrk="1" hangingPunct="1"/>
            <a:r>
              <a:rPr lang="en-US" smtClean="0">
                <a:solidFill>
                  <a:schemeClr val="tx1"/>
                </a:solidFill>
                <a:latin typeface="Arial" pitchFamily="-72" charset="0"/>
                <a:ea typeface="ＭＳ Ｐゴシック" pitchFamily="-72" charset="-128"/>
              </a:rPr>
              <a:t>Registrar</a:t>
            </a:r>
          </a:p>
          <a:p>
            <a:pPr lvl="2" eaLnBrk="1" hangingPunct="1"/>
            <a:r>
              <a:rPr lang="en-US" smtClean="0">
                <a:solidFill>
                  <a:schemeClr val="tx1"/>
                </a:solidFill>
                <a:latin typeface="Arial" pitchFamily="-72" charset="0"/>
                <a:ea typeface="ＭＳ Ｐゴシック" pitchFamily="-72" charset="-128"/>
              </a:rPr>
              <a:t>Finance and Information Resource Management</a:t>
            </a:r>
          </a:p>
          <a:p>
            <a:pPr lvl="2" eaLnBrk="1" hangingPunct="1"/>
            <a:r>
              <a:rPr lang="en-US" smtClean="0">
                <a:solidFill>
                  <a:schemeClr val="tx1"/>
                </a:solidFill>
                <a:latin typeface="Arial" pitchFamily="-72" charset="0"/>
                <a:ea typeface="ＭＳ Ｐゴシック" pitchFamily="-72" charset="-128"/>
              </a:rPr>
              <a:t>Institutional Attorney</a:t>
            </a:r>
          </a:p>
          <a:p>
            <a:pPr lvl="2" eaLnBrk="1" hangingPunct="1"/>
            <a:r>
              <a:rPr lang="en-US" smtClean="0">
                <a:solidFill>
                  <a:schemeClr val="tx1"/>
                </a:solidFill>
                <a:latin typeface="Arial" pitchFamily="-72" charset="0"/>
                <a:ea typeface="ＭＳ Ｐゴシック" pitchFamily="-72" charset="-128"/>
              </a:rPr>
              <a:t>Internal Audit</a:t>
            </a:r>
          </a:p>
          <a:p>
            <a:pPr lvl="2" eaLnBrk="1" hangingPunct="1"/>
            <a:r>
              <a:rPr lang="en-US" smtClean="0">
                <a:solidFill>
                  <a:schemeClr val="tx1"/>
                </a:solidFill>
                <a:latin typeface="Arial" pitchFamily="-72" charset="0"/>
                <a:ea typeface="ＭＳ Ｐゴシック" pitchFamily="-72" charset="-128"/>
              </a:rPr>
              <a:t>Students</a:t>
            </a:r>
          </a:p>
          <a:p>
            <a:pPr lvl="2" eaLnBrk="1" hangingPunct="1"/>
            <a:r>
              <a:rPr lang="en-US" smtClean="0">
                <a:solidFill>
                  <a:schemeClr val="tx1"/>
                </a:solidFill>
                <a:latin typeface="Arial" pitchFamily="-72" charset="0"/>
                <a:ea typeface="ＭＳ Ｐゴシック" pitchFamily="-72" charset="-128"/>
              </a:rPr>
              <a:t>May Include Consultants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Title 3"/>
          <p:cNvSpPr>
            <a:spLocks noGrp="1"/>
          </p:cNvSpPr>
          <p:nvPr>
            <p:ph type="title" idx="4294967295"/>
          </p:nvPr>
        </p:nvSpPr>
        <p:spPr bwMode="auto">
          <a:xfrm>
            <a:off x="457200" y="381000"/>
            <a:ext cx="8382000" cy="895350"/>
          </a:xfrm>
          <a:noFill/>
        </p:spPr>
        <p:txBody>
          <a:bodyPr/>
          <a:lstStyle/>
          <a:p>
            <a:r>
              <a:rPr lang="en-US" cap="none" smtClean="0">
                <a:latin typeface="Arial" pitchFamily="-72" charset="0"/>
                <a:ea typeface="ＭＳ Ｐゴシック" pitchFamily="-72" charset="-128"/>
              </a:rPr>
              <a:t>ACCEPTANCE AND/OR MITIGATION</a:t>
            </a:r>
          </a:p>
        </p:txBody>
      </p:sp>
      <p:sp>
        <p:nvSpPr>
          <p:cNvPr id="137218" name="Content Placeholder 4"/>
          <p:cNvSpPr>
            <a:spLocks noGrp="1"/>
          </p:cNvSpPr>
          <p:nvPr>
            <p:ph idx="4294967295"/>
          </p:nvPr>
        </p:nvSpPr>
        <p:spPr>
          <a:xfrm>
            <a:off x="815975" y="2090738"/>
            <a:ext cx="7508875" cy="3514725"/>
          </a:xfrm>
        </p:spPr>
        <p:txBody>
          <a:bodyPr/>
          <a:lstStyle/>
          <a:p>
            <a:pPr lvl="1" eaLnBrk="1" hangingPunct="1"/>
            <a:r>
              <a:rPr lang="en-US" smtClean="0">
                <a:solidFill>
                  <a:schemeClr val="tx1"/>
                </a:solidFill>
                <a:latin typeface="Arial" pitchFamily="-72" charset="0"/>
                <a:ea typeface="ＭＳ Ｐゴシック" pitchFamily="-72" charset="-128"/>
              </a:rPr>
              <a:t>Working with others on the risk team</a:t>
            </a:r>
          </a:p>
          <a:p>
            <a:pPr lvl="1" eaLnBrk="1" hangingPunct="1">
              <a:buFont typeface="Arial" pitchFamily="-72" charset="0"/>
              <a:buNone/>
            </a:pPr>
            <a:r>
              <a:rPr lang="en-US" smtClean="0">
                <a:solidFill>
                  <a:schemeClr val="tx1"/>
                </a:solidFill>
                <a:latin typeface="Arial" pitchFamily="-72" charset="0"/>
                <a:ea typeface="ＭＳ Ｐゴシック" pitchFamily="-72" charset="-128"/>
              </a:rPr>
              <a:t>		</a:t>
            </a:r>
            <a:r>
              <a:rPr lang="en-US" sz="2000" smtClean="0">
                <a:solidFill>
                  <a:schemeClr val="tx1"/>
                </a:solidFill>
                <a:latin typeface="Arial" pitchFamily="-72" charset="0"/>
                <a:ea typeface="ＭＳ Ｐゴシック" pitchFamily="-72" charset="-128"/>
              </a:rPr>
              <a:t>High-risk, high-probability risks need to be addressed</a:t>
            </a:r>
            <a:endParaRPr lang="en-US" smtClean="0">
              <a:solidFill>
                <a:schemeClr val="tx1"/>
              </a:solidFill>
              <a:latin typeface="Arial" pitchFamily="-72" charset="0"/>
              <a:ea typeface="ＭＳ Ｐゴシック" pitchFamily="-72" charset="-128"/>
            </a:endParaRPr>
          </a:p>
          <a:p>
            <a:pPr lvl="1" eaLnBrk="1" hangingPunct="1"/>
            <a:r>
              <a:rPr lang="en-US" smtClean="0">
                <a:solidFill>
                  <a:schemeClr val="tx1"/>
                </a:solidFill>
                <a:latin typeface="Arial" pitchFamily="-72" charset="0"/>
                <a:ea typeface="ＭＳ Ｐゴシック" pitchFamily="-72" charset="-128"/>
              </a:rPr>
              <a:t>Choose your battles</a:t>
            </a:r>
          </a:p>
          <a:p>
            <a:pPr lvl="2" eaLnBrk="1" hangingPunct="1"/>
            <a:r>
              <a:rPr lang="en-US" smtClean="0">
                <a:solidFill>
                  <a:schemeClr val="tx1"/>
                </a:solidFill>
                <a:latin typeface="Arial" pitchFamily="-72" charset="0"/>
                <a:ea typeface="ＭＳ Ｐゴシック" pitchFamily="-72" charset="-128"/>
              </a:rPr>
              <a:t>Some risks simply have to be accepted</a:t>
            </a:r>
          </a:p>
          <a:p>
            <a:pPr lvl="1" eaLnBrk="1" hangingPunct="1"/>
            <a:r>
              <a:rPr lang="en-US" smtClean="0">
                <a:solidFill>
                  <a:schemeClr val="tx1"/>
                </a:solidFill>
                <a:latin typeface="Arial" pitchFamily="-72" charset="0"/>
                <a:ea typeface="ＭＳ Ｐゴシック" pitchFamily="-72" charset="-128"/>
              </a:rPr>
              <a:t> Lack of policies and training programs is a risk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Title 3"/>
          <p:cNvSpPr>
            <a:spLocks noGrp="1"/>
          </p:cNvSpPr>
          <p:nvPr>
            <p:ph type="title" idx="4294967295"/>
          </p:nvPr>
        </p:nvSpPr>
        <p:spPr bwMode="auto">
          <a:xfrm>
            <a:off x="457200" y="381000"/>
            <a:ext cx="8382000" cy="895350"/>
          </a:xfrm>
          <a:noFill/>
        </p:spPr>
        <p:txBody>
          <a:bodyPr/>
          <a:lstStyle/>
          <a:p>
            <a:r>
              <a:rPr lang="en-US" cap="none" smtClean="0">
                <a:latin typeface="Arial" pitchFamily="-72" charset="0"/>
                <a:ea typeface="ＭＳ Ｐゴシック" pitchFamily="-72" charset="-128"/>
              </a:rPr>
              <a:t>COMPLIANCE, VERIFICATION, AND AUDITS</a:t>
            </a:r>
          </a:p>
        </p:txBody>
      </p:sp>
      <p:sp>
        <p:nvSpPr>
          <p:cNvPr id="139266" name="Content Placeholder 4"/>
          <p:cNvSpPr>
            <a:spLocks noGrp="1"/>
          </p:cNvSpPr>
          <p:nvPr>
            <p:ph idx="4294967295"/>
          </p:nvPr>
        </p:nvSpPr>
        <p:spPr>
          <a:xfrm>
            <a:off x="457200" y="2090738"/>
            <a:ext cx="8382000" cy="3514725"/>
          </a:xfrm>
        </p:spPr>
        <p:txBody>
          <a:bodyPr/>
          <a:lstStyle/>
          <a:p>
            <a:pPr lvl="1" eaLnBrk="1" hangingPunct="1"/>
            <a:r>
              <a:rPr lang="en-US" smtClean="0">
                <a:solidFill>
                  <a:schemeClr val="tx1"/>
                </a:solidFill>
                <a:latin typeface="Arial" pitchFamily="-72" charset="0"/>
                <a:ea typeface="ＭＳ Ｐゴシック" pitchFamily="-72" charset="-128"/>
              </a:rPr>
              <a:t>Auditors can be a nemesis or an ally</a:t>
            </a:r>
          </a:p>
          <a:p>
            <a:pPr lvl="1" eaLnBrk="1" hangingPunct="1">
              <a:buFont typeface="Arial" pitchFamily="-72" charset="0"/>
              <a:buNone/>
            </a:pPr>
            <a:r>
              <a:rPr lang="en-US" smtClean="0">
                <a:solidFill>
                  <a:schemeClr val="tx1"/>
                </a:solidFill>
                <a:latin typeface="Arial" pitchFamily="-72" charset="0"/>
                <a:ea typeface="ＭＳ Ｐゴシック" pitchFamily="-72" charset="-128"/>
              </a:rPr>
              <a:t>			It’s up to you!</a:t>
            </a:r>
          </a:p>
          <a:p>
            <a:pPr lvl="1" eaLnBrk="1" hangingPunct="1"/>
            <a:r>
              <a:rPr lang="en-US" smtClean="0">
                <a:solidFill>
                  <a:schemeClr val="tx1"/>
                </a:solidFill>
                <a:latin typeface="Arial" pitchFamily="-72" charset="0"/>
                <a:ea typeface="ＭＳ Ｐゴシック" pitchFamily="-72" charset="-128"/>
              </a:rPr>
              <a:t>Auditors can call attention to risk and bring in resources that you can only dream of by yourself</a:t>
            </a:r>
          </a:p>
          <a:p>
            <a:pPr lvl="1" eaLnBrk="1" hangingPunct="1"/>
            <a:endParaRPr lang="en-US"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Title 3"/>
          <p:cNvSpPr>
            <a:spLocks noGrp="1"/>
          </p:cNvSpPr>
          <p:nvPr>
            <p:ph type="title" idx="4294967295"/>
          </p:nvPr>
        </p:nvSpPr>
        <p:spPr bwMode="auto">
          <a:xfrm>
            <a:off x="457200" y="381000"/>
            <a:ext cx="8382000" cy="895350"/>
          </a:xfrm>
          <a:noFill/>
        </p:spPr>
        <p:txBody>
          <a:bodyPr/>
          <a:lstStyle/>
          <a:p>
            <a:r>
              <a:rPr lang="en-US" cap="none" smtClean="0">
                <a:latin typeface="Arial" pitchFamily="-72" charset="0"/>
                <a:ea typeface="ＭＳ Ｐゴシック" pitchFamily="-72" charset="-128"/>
              </a:rPr>
              <a:t>PHYSICAL SECURITY</a:t>
            </a:r>
          </a:p>
        </p:txBody>
      </p:sp>
      <p:sp>
        <p:nvSpPr>
          <p:cNvPr id="141314" name="Content Placeholder 4"/>
          <p:cNvSpPr>
            <a:spLocks noGrp="1"/>
          </p:cNvSpPr>
          <p:nvPr>
            <p:ph idx="4294967295"/>
          </p:nvPr>
        </p:nvSpPr>
        <p:spPr>
          <a:xfrm>
            <a:off x="1879600" y="1276350"/>
            <a:ext cx="5216525" cy="4784725"/>
          </a:xfrm>
        </p:spPr>
        <p:txBody>
          <a:bodyPr/>
          <a:lstStyle/>
          <a:p>
            <a:pPr eaLnBrk="1" hangingPunct="1">
              <a:buFont typeface="Arial" pitchFamily="-72" charset="0"/>
              <a:buNone/>
            </a:pPr>
            <a:r>
              <a:rPr lang="en-US" sz="2400" smtClean="0">
                <a:solidFill>
                  <a:schemeClr val="tx1"/>
                </a:solidFill>
                <a:latin typeface="Arial" pitchFamily="-72" charset="0"/>
                <a:ea typeface="ＭＳ Ｐゴシック" pitchFamily="-72" charset="-128"/>
              </a:rPr>
              <a:t>Build strong relationships with</a:t>
            </a:r>
          </a:p>
          <a:p>
            <a:pPr eaLnBrk="1" hangingPunct="1"/>
            <a:r>
              <a:rPr lang="en-US" sz="2400" b="1" smtClean="0">
                <a:solidFill>
                  <a:schemeClr val="tx1"/>
                </a:solidFill>
                <a:latin typeface="Arial" pitchFamily="-72" charset="0"/>
                <a:ea typeface="ＭＳ Ｐゴシック" pitchFamily="-72" charset="-128"/>
              </a:rPr>
              <a:t>Campus Security Office</a:t>
            </a:r>
            <a:endParaRPr lang="en-US" sz="2400" smtClean="0">
              <a:solidFill>
                <a:schemeClr val="tx1"/>
              </a:solidFill>
              <a:latin typeface="Arial" pitchFamily="-72" charset="0"/>
              <a:ea typeface="ＭＳ Ｐゴシック" pitchFamily="-72" charset="-128"/>
            </a:endParaRPr>
          </a:p>
          <a:p>
            <a:pPr lvl="1" eaLnBrk="1" hangingPunct="1"/>
            <a:r>
              <a:rPr lang="en-US" sz="2000" smtClean="0">
                <a:solidFill>
                  <a:schemeClr val="tx1"/>
                </a:solidFill>
                <a:latin typeface="Arial" pitchFamily="-72" charset="0"/>
                <a:ea typeface="ＭＳ Ｐゴシック" pitchFamily="-72" charset="-128"/>
              </a:rPr>
              <a:t>Physical Access</a:t>
            </a:r>
          </a:p>
          <a:p>
            <a:pPr lvl="2" eaLnBrk="1" hangingPunct="1"/>
            <a:r>
              <a:rPr lang="en-US" sz="1800" smtClean="0">
                <a:solidFill>
                  <a:schemeClr val="tx1"/>
                </a:solidFill>
                <a:latin typeface="Arial" pitchFamily="-72" charset="0"/>
                <a:ea typeface="ＭＳ Ｐゴシック" pitchFamily="-72" charset="-128"/>
              </a:rPr>
              <a:t>Card Access and Key Access</a:t>
            </a:r>
          </a:p>
          <a:p>
            <a:pPr lvl="2" eaLnBrk="1" hangingPunct="1"/>
            <a:r>
              <a:rPr lang="en-US" sz="1800" smtClean="0">
                <a:solidFill>
                  <a:schemeClr val="tx1"/>
                </a:solidFill>
                <a:latin typeface="Arial" pitchFamily="-72" charset="0"/>
                <a:ea typeface="ＭＳ Ｐゴシック" pitchFamily="-72" charset="-128"/>
              </a:rPr>
              <a:t>Emergency Access</a:t>
            </a:r>
          </a:p>
          <a:p>
            <a:pPr lvl="1" eaLnBrk="1" hangingPunct="1"/>
            <a:r>
              <a:rPr lang="en-US" sz="2000" smtClean="0">
                <a:solidFill>
                  <a:schemeClr val="tx1"/>
                </a:solidFill>
                <a:latin typeface="Arial" pitchFamily="-72" charset="0"/>
                <a:ea typeface="ＭＳ Ｐゴシック" pitchFamily="-72" charset="-128"/>
              </a:rPr>
              <a:t>Physical Security Assessments</a:t>
            </a:r>
          </a:p>
          <a:p>
            <a:pPr lvl="1" eaLnBrk="1" hangingPunct="1"/>
            <a:r>
              <a:rPr lang="en-US" sz="2000" smtClean="0">
                <a:solidFill>
                  <a:schemeClr val="tx1"/>
                </a:solidFill>
                <a:latin typeface="Arial" pitchFamily="-72" charset="0"/>
                <a:ea typeface="ＭＳ Ｐゴシック" pitchFamily="-72" charset="-128"/>
              </a:rPr>
              <a:t>Investigations</a:t>
            </a:r>
          </a:p>
          <a:p>
            <a:pPr eaLnBrk="1" hangingPunct="1"/>
            <a:r>
              <a:rPr lang="en-US" sz="2400" b="1" smtClean="0">
                <a:solidFill>
                  <a:schemeClr val="tx1"/>
                </a:solidFill>
                <a:latin typeface="Arial" pitchFamily="-72" charset="0"/>
                <a:ea typeface="ＭＳ Ｐゴシック" pitchFamily="-72" charset="-128"/>
              </a:rPr>
              <a:t>Facilities</a:t>
            </a:r>
            <a:endParaRPr lang="en-US" sz="2400" smtClean="0">
              <a:solidFill>
                <a:schemeClr val="tx1"/>
              </a:solidFill>
              <a:latin typeface="Arial" pitchFamily="-72" charset="0"/>
              <a:ea typeface="ＭＳ Ｐゴシック" pitchFamily="-72" charset="-128"/>
            </a:endParaRPr>
          </a:p>
          <a:p>
            <a:pPr eaLnBrk="1" hangingPunct="1"/>
            <a:r>
              <a:rPr lang="en-US" sz="2400" smtClean="0">
                <a:solidFill>
                  <a:schemeClr val="tx1"/>
                </a:solidFill>
                <a:latin typeface="Arial" pitchFamily="-72" charset="0"/>
                <a:ea typeface="ＭＳ Ｐゴシック" pitchFamily="-72" charset="-128"/>
              </a:rPr>
              <a:t>Environmental Management</a:t>
            </a:r>
          </a:p>
          <a:p>
            <a:pPr lvl="1" eaLnBrk="1" hangingPunct="1"/>
            <a:r>
              <a:rPr lang="en-US" sz="2000" smtClean="0">
                <a:solidFill>
                  <a:schemeClr val="tx1"/>
                </a:solidFill>
                <a:latin typeface="Arial" pitchFamily="-72" charset="0"/>
                <a:ea typeface="ＭＳ Ｐゴシック" pitchFamily="-72" charset="-128"/>
              </a:rPr>
              <a:t>Server Rooms and Data Closets</a:t>
            </a:r>
          </a:p>
          <a:p>
            <a:pPr eaLnBrk="1" hangingPunct="1"/>
            <a:r>
              <a:rPr lang="en-US" sz="2400" smtClean="0">
                <a:solidFill>
                  <a:schemeClr val="tx1"/>
                </a:solidFill>
                <a:latin typeface="Arial" pitchFamily="-72" charset="0"/>
                <a:ea typeface="ＭＳ Ｐゴシック" pitchFamily="-72" charset="-128"/>
              </a:rPr>
              <a:t>Capital Projects</a:t>
            </a:r>
          </a:p>
          <a:p>
            <a:pPr eaLnBrk="1" hangingPunct="1"/>
            <a:r>
              <a:rPr lang="en-US" sz="2400" smtClean="0">
                <a:solidFill>
                  <a:schemeClr val="tx1"/>
                </a:solidFill>
                <a:latin typeface="Arial" pitchFamily="-72" charset="0"/>
                <a:ea typeface="ＭＳ Ｐゴシック" pitchFamily="-72" charset="-128"/>
              </a:rPr>
              <a:t>Maintenance</a:t>
            </a:r>
          </a:p>
          <a:p>
            <a:pPr eaLnBrk="1" hangingPunct="1"/>
            <a:endParaRPr lang="en-US" sz="2400"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Rectangle 2"/>
          <p:cNvSpPr>
            <a:spLocks noGrp="1"/>
          </p:cNvSpPr>
          <p:nvPr>
            <p:ph type="title" idx="4294967295"/>
          </p:nvPr>
        </p:nvSpPr>
        <p:spPr bwMode="auto">
          <a:noFill/>
        </p:spPr>
        <p:txBody>
          <a:bodyPr/>
          <a:lstStyle/>
          <a:p>
            <a:r>
              <a:rPr lang="en-US" cap="none">
                <a:latin typeface="Arial" pitchFamily="-72" charset="0"/>
                <a:ea typeface="ＭＳ Ｐゴシック" pitchFamily="-72" charset="-128"/>
              </a:rPr>
              <a:t>THANK YOU</a:t>
            </a:r>
          </a:p>
        </p:txBody>
      </p:sp>
      <p:sp>
        <p:nvSpPr>
          <p:cNvPr id="143362" name="Rectangle 2"/>
          <p:cNvSpPr>
            <a:spLocks noChangeArrowheads="1"/>
          </p:cNvSpPr>
          <p:nvPr/>
        </p:nvSpPr>
        <p:spPr bwMode="auto">
          <a:xfrm>
            <a:off x="1204913" y="3255963"/>
            <a:ext cx="6740525" cy="457200"/>
          </a:xfrm>
          <a:prstGeom prst="rect">
            <a:avLst/>
          </a:prstGeom>
          <a:noFill/>
          <a:ln w="9525">
            <a:noFill/>
            <a:miter lim="800000"/>
            <a:headEnd/>
            <a:tailEnd/>
          </a:ln>
        </p:spPr>
        <p:txBody>
          <a:bodyPr wrap="none">
            <a:prstTxWarp prst="textNoShape">
              <a:avLst/>
            </a:prstTxWarp>
            <a:spAutoFit/>
          </a:bodyPr>
          <a:lstStyle/>
          <a:p>
            <a:r>
              <a:rPr lang="en-US"/>
              <a:t>Please remember to fill out a session evaluation!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bwMode="auto">
          <a:noFill/>
        </p:spPr>
        <p:txBody>
          <a:bodyPr/>
          <a:lstStyle/>
          <a:p>
            <a:pPr eaLnBrk="1" hangingPunct="1"/>
            <a:r>
              <a:rPr lang="en-US" cap="none" smtClean="0">
                <a:latin typeface="Arial" pitchFamily="-72" charset="0"/>
                <a:ea typeface="ＭＳ Ｐゴシック" pitchFamily="-72" charset="-128"/>
              </a:rPr>
              <a:t>REN-ISAC  </a:t>
            </a:r>
          </a:p>
        </p:txBody>
      </p:sp>
      <p:sp>
        <p:nvSpPr>
          <p:cNvPr id="79874" name="Content Placeholder 2"/>
          <p:cNvSpPr>
            <a:spLocks noGrp="1"/>
          </p:cNvSpPr>
          <p:nvPr>
            <p:ph idx="4294967295"/>
          </p:nvPr>
        </p:nvSpPr>
        <p:spPr>
          <a:xfrm>
            <a:off x="457200" y="2138363"/>
            <a:ext cx="8229600" cy="3370262"/>
          </a:xfrm>
        </p:spPr>
        <p:txBody>
          <a:bodyPr/>
          <a:lstStyle/>
          <a:p>
            <a:pPr eaLnBrk="1" hangingPunct="1"/>
            <a:r>
              <a:rPr lang="en-US" sz="2000" smtClean="0">
                <a:solidFill>
                  <a:schemeClr val="tx1"/>
                </a:solidFill>
                <a:latin typeface="Helvetica" pitchFamily="-72" charset="0"/>
                <a:ea typeface="ＭＳ Ｐゴシック" pitchFamily="-72" charset="-128"/>
              </a:rPr>
              <a:t>Established in 2003 at Indiana University in coordination with DHS efforts to secure the nation’s infrastructure</a:t>
            </a:r>
          </a:p>
          <a:p>
            <a:pPr eaLnBrk="1" hangingPunct="1"/>
            <a:r>
              <a:rPr lang="en-US" sz="2000" smtClean="0">
                <a:solidFill>
                  <a:schemeClr val="tx1"/>
                </a:solidFill>
                <a:latin typeface="Helvetica" pitchFamily="-72" charset="0"/>
                <a:ea typeface="ＭＳ Ｐゴシック" pitchFamily="-72" charset="-128"/>
              </a:rPr>
              <a:t>Mission:  To analyze and share IT security information for the benefit of member institutions</a:t>
            </a:r>
          </a:p>
          <a:p>
            <a:pPr eaLnBrk="1" hangingPunct="1"/>
            <a:r>
              <a:rPr lang="en-US" sz="2000" smtClean="0">
                <a:solidFill>
                  <a:schemeClr val="tx1"/>
                </a:solidFill>
                <a:latin typeface="Helvetica" pitchFamily="-72" charset="0"/>
                <a:ea typeface="ＭＳ Ｐゴシック" pitchFamily="-72" charset="-128"/>
              </a:rPr>
              <a:t>Associated with EDUCAUSE and I2</a:t>
            </a:r>
          </a:p>
          <a:p>
            <a:pPr eaLnBrk="1" hangingPunct="1"/>
            <a:r>
              <a:rPr lang="en-US" sz="2000" smtClean="0">
                <a:solidFill>
                  <a:schemeClr val="tx1"/>
                </a:solidFill>
                <a:latin typeface="Helvetica" pitchFamily="-72" charset="0"/>
                <a:ea typeface="ＭＳ Ｐゴシック" pitchFamily="-72" charset="-128"/>
              </a:rPr>
              <a:t>More than 230 members ranging in size from 988 to 92,070 students</a:t>
            </a:r>
          </a:p>
          <a:p>
            <a:pPr eaLnBrk="1" hangingPunct="1"/>
            <a:r>
              <a:rPr lang="en-US" sz="2000" smtClean="0">
                <a:solidFill>
                  <a:schemeClr val="tx1"/>
                </a:solidFill>
                <a:latin typeface="Helvetica" pitchFamily="-72" charset="0"/>
                <a:ea typeface="ＭＳ Ｐゴシック" pitchFamily="-72" charset="-128"/>
              </a:rPr>
              <a:t>Listservs (general, xSec), monthly TechBursts, alerts….</a:t>
            </a:r>
          </a:p>
          <a:p>
            <a:pPr eaLnBrk="1" hangingPunct="1"/>
            <a:r>
              <a:rPr lang="en-US" sz="2000" smtClean="0">
                <a:solidFill>
                  <a:schemeClr val="tx1"/>
                </a:solidFill>
                <a:latin typeface="Helvetica" pitchFamily="-72" charset="0"/>
                <a:ea typeface="ＭＳ Ｐゴシック" pitchFamily="-72" charset="-128"/>
              </a:rPr>
              <a:t>Institutional member fees: $700-$900/yr</a:t>
            </a:r>
          </a:p>
          <a:p>
            <a:pPr eaLnBrk="1" hangingPunct="1"/>
            <a:r>
              <a:rPr lang="en-US" sz="2000" b="1" smtClean="0">
                <a:solidFill>
                  <a:schemeClr val="tx1"/>
                </a:solidFill>
                <a:latin typeface="Arial" pitchFamily="-72" charset="0"/>
                <a:ea typeface="ＭＳ Ｐゴシック" pitchFamily="-72" charset="-128"/>
              </a:rPr>
              <a:t>http://www.ren-isac.net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bwMode="auto">
          <a:noFill/>
        </p:spPr>
        <p:txBody>
          <a:bodyPr/>
          <a:lstStyle/>
          <a:p>
            <a:pPr eaLnBrk="1" hangingPunct="1"/>
            <a:r>
              <a:rPr lang="en-US" cap="none" smtClean="0">
                <a:latin typeface="Arial" pitchFamily="-72" charset="0"/>
                <a:ea typeface="ＭＳ Ｐゴシック" pitchFamily="-72" charset="-128"/>
              </a:rPr>
              <a:t>SIX ESSENTIALS OF IT SECURITY  </a:t>
            </a:r>
          </a:p>
        </p:txBody>
      </p:sp>
      <p:sp>
        <p:nvSpPr>
          <p:cNvPr id="81922" name="Content Placeholder 2"/>
          <p:cNvSpPr>
            <a:spLocks noGrp="1"/>
          </p:cNvSpPr>
          <p:nvPr>
            <p:ph idx="4294967295"/>
          </p:nvPr>
        </p:nvSpPr>
        <p:spPr>
          <a:xfrm>
            <a:off x="457200" y="2138363"/>
            <a:ext cx="8229600" cy="3370262"/>
          </a:xfrm>
        </p:spPr>
        <p:txBody>
          <a:bodyPr/>
          <a:lstStyle/>
          <a:p>
            <a:pPr eaLnBrk="1" hangingPunct="1"/>
            <a:r>
              <a:rPr lang="en-US" sz="2400" smtClean="0">
                <a:solidFill>
                  <a:schemeClr val="tx1"/>
                </a:solidFill>
                <a:latin typeface="Helvetica" pitchFamily="-72" charset="0"/>
                <a:ea typeface="ＭＳ Ｐゴシック" pitchFamily="-72" charset="-128"/>
              </a:rPr>
              <a:t>Organizational Commitment</a:t>
            </a:r>
          </a:p>
          <a:p>
            <a:pPr eaLnBrk="1" hangingPunct="1"/>
            <a:r>
              <a:rPr lang="en-US" sz="2400" smtClean="0">
                <a:solidFill>
                  <a:schemeClr val="tx1"/>
                </a:solidFill>
                <a:latin typeface="Helvetica" pitchFamily="-72" charset="0"/>
                <a:ea typeface="ＭＳ Ｐゴシック" pitchFamily="-72" charset="-128"/>
              </a:rPr>
              <a:t>Disaster Recovery/Business Continuity</a:t>
            </a:r>
          </a:p>
          <a:p>
            <a:pPr eaLnBrk="1" hangingPunct="1"/>
            <a:r>
              <a:rPr lang="en-US" sz="2400" smtClean="0">
                <a:solidFill>
                  <a:schemeClr val="tx1"/>
                </a:solidFill>
                <a:latin typeface="Helvetica" pitchFamily="-72" charset="0"/>
                <a:ea typeface="ＭＳ Ｐゴシック" pitchFamily="-72" charset="-128"/>
              </a:rPr>
              <a:t>Intrusion and Data Management</a:t>
            </a:r>
          </a:p>
          <a:p>
            <a:pPr eaLnBrk="1" hangingPunct="1"/>
            <a:r>
              <a:rPr lang="en-US" sz="2400" smtClean="0">
                <a:solidFill>
                  <a:schemeClr val="tx1"/>
                </a:solidFill>
                <a:latin typeface="Helvetica" pitchFamily="-72" charset="0"/>
                <a:ea typeface="ＭＳ Ｐゴシック" pitchFamily="-72" charset="-128"/>
              </a:rPr>
              <a:t>Education and Awareness</a:t>
            </a:r>
          </a:p>
          <a:p>
            <a:pPr eaLnBrk="1" hangingPunct="1"/>
            <a:r>
              <a:rPr lang="en-US" sz="2400" smtClean="0">
                <a:solidFill>
                  <a:schemeClr val="tx1"/>
                </a:solidFill>
                <a:latin typeface="Helvetica" pitchFamily="-72" charset="0"/>
                <a:ea typeface="ＭＳ Ｐゴシック" pitchFamily="-72" charset="-128"/>
              </a:rPr>
              <a:t>Risk Management/Audits</a:t>
            </a:r>
          </a:p>
          <a:p>
            <a:pPr eaLnBrk="1" hangingPunct="1"/>
            <a:r>
              <a:rPr lang="en-US" sz="2400" smtClean="0">
                <a:solidFill>
                  <a:schemeClr val="tx1"/>
                </a:solidFill>
                <a:latin typeface="Helvetica" pitchFamily="-72" charset="0"/>
                <a:ea typeface="ＭＳ Ｐゴシック" pitchFamily="-72" charset="-128"/>
              </a:rPr>
              <a:t>Physical Security</a:t>
            </a:r>
            <a:endParaRPr lang="en-US" sz="2400" smtClean="0">
              <a:solidFill>
                <a:schemeClr val="tx1"/>
              </a:solidFill>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cs typeface="Arial"/>
              </a:rPr>
              <a:t>Organizational commitment</a:t>
            </a:r>
            <a:endParaRPr lang="en-US" dirty="0">
              <a:cs typeface="Arial"/>
            </a:endParaRPr>
          </a:p>
        </p:txBody>
      </p:sp>
      <p:sp>
        <p:nvSpPr>
          <p:cNvPr id="83970" name="Content Placeholder 3"/>
          <p:cNvSpPr>
            <a:spLocks noGrp="1"/>
          </p:cNvSpPr>
          <p:nvPr>
            <p:ph idx="1"/>
          </p:nvPr>
        </p:nvSpPr>
        <p:spPr/>
        <p:txBody>
          <a:bodyPr/>
          <a:lstStyle/>
          <a:p>
            <a:r>
              <a:rPr lang="en-US" smtClean="0">
                <a:solidFill>
                  <a:schemeClr val="tx1"/>
                </a:solidFill>
                <a:latin typeface="Arial" pitchFamily="-72" charset="0"/>
                <a:ea typeface="ＭＳ Ｐゴシック" pitchFamily="-72" charset="-128"/>
              </a:rPr>
              <a:t>Effective information security programs require the </a:t>
            </a:r>
          </a:p>
          <a:p>
            <a:pPr>
              <a:buFont typeface="Arial" pitchFamily="-72" charset="0"/>
              <a:buNone/>
            </a:pPr>
            <a:endParaRPr lang="en-US" smtClean="0">
              <a:solidFill>
                <a:schemeClr val="accent1"/>
              </a:solidFill>
              <a:latin typeface="Arial" pitchFamily="-72" charset="0"/>
              <a:ea typeface="ＭＳ Ｐゴシック" pitchFamily="-72" charset="-128"/>
            </a:endParaRPr>
          </a:p>
          <a:p>
            <a:pPr>
              <a:buFont typeface="Arial" pitchFamily="-72" charset="0"/>
              <a:buNone/>
            </a:pPr>
            <a:r>
              <a:rPr lang="en-US" smtClean="0">
                <a:solidFill>
                  <a:schemeClr val="accent1"/>
                </a:solidFill>
                <a:latin typeface="Arial" pitchFamily="-72" charset="0"/>
                <a:ea typeface="ＭＳ Ｐゴシック" pitchFamily="-72" charset="-128"/>
              </a:rPr>
              <a:t>     commitment of an organization --</a:t>
            </a:r>
          </a:p>
          <a:p>
            <a:pPr lvl="1"/>
            <a:endParaRPr lang="en-US" sz="2800" smtClean="0">
              <a:latin typeface="Arial" pitchFamily="-72" charset="0"/>
              <a:ea typeface="ＭＳ Ｐゴシック" pitchFamily="-72" charset="-128"/>
            </a:endParaRPr>
          </a:p>
          <a:p>
            <a:pPr lvl="1"/>
            <a:r>
              <a:rPr lang="en-US" sz="2800" smtClean="0">
                <a:solidFill>
                  <a:schemeClr val="tx1"/>
                </a:solidFill>
                <a:latin typeface="Arial" pitchFamily="-72" charset="0"/>
                <a:ea typeface="ＭＳ Ｐゴシック" pitchFamily="-72" charset="-128"/>
              </a:rPr>
              <a:t>More than an individual champion</a:t>
            </a:r>
          </a:p>
          <a:p>
            <a:pPr lvl="1"/>
            <a:r>
              <a:rPr lang="en-US" sz="2800" smtClean="0">
                <a:solidFill>
                  <a:schemeClr val="tx1"/>
                </a:solidFill>
                <a:latin typeface="Arial" pitchFamily="-72" charset="0"/>
                <a:ea typeface="ＭＳ Ｐゴシック" pitchFamily="-72" charset="-128"/>
              </a:rPr>
              <a:t>More than a large staff</a:t>
            </a:r>
          </a:p>
          <a:p>
            <a:pPr lvl="1"/>
            <a:r>
              <a:rPr lang="en-US" sz="2800" smtClean="0">
                <a:solidFill>
                  <a:schemeClr val="tx1"/>
                </a:solidFill>
                <a:latin typeface="Arial" pitchFamily="-72" charset="0"/>
                <a:ea typeface="ＭＳ Ｐゴシック" pitchFamily="-72" charset="-128"/>
              </a:rPr>
              <a:t>More than huge resources</a:t>
            </a:r>
            <a:r>
              <a:rPr lang="en-US" sz="2800" smtClean="0">
                <a:latin typeface="Arial" pitchFamily="-72" charset="0"/>
                <a:ea typeface="ＭＳ Ｐゴシック" pitchFamily="-72" charset="-128"/>
              </a:rPr>
              <a:t> </a:t>
            </a:r>
          </a:p>
          <a:p>
            <a:pPr lvl="1"/>
            <a:endParaRPr lang="en-US" sz="2800" smtClean="0">
              <a:latin typeface="Arial" pitchFamily="-72" charset="0"/>
              <a:ea typeface="ＭＳ Ｐゴシック" pitchFamily="-72" charset="-128"/>
            </a:endParaRPr>
          </a:p>
          <a:p>
            <a:pPr lvl="1">
              <a:buFont typeface="Arial" pitchFamily="-72" charset="0"/>
              <a:buNone/>
            </a:pPr>
            <a:endParaRPr lang="en-US" sz="2800" smtClean="0">
              <a:latin typeface="Arial" pitchFamily="-72" charset="0"/>
              <a:ea typeface="ＭＳ Ｐゴシック" pitchFamily="-72"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le 1"/>
          <p:cNvSpPr>
            <a:spLocks noGrp="1"/>
          </p:cNvSpPr>
          <p:nvPr>
            <p:ph type="title"/>
          </p:nvPr>
        </p:nvSpPr>
        <p:spPr bwMode="auto"/>
        <p:txBody>
          <a:bodyPr/>
          <a:lstStyle/>
          <a:p>
            <a:r>
              <a:rPr lang="en-US" sz="3100" cap="none" smtClean="0">
                <a:latin typeface="Arial" pitchFamily="-72" charset="0"/>
                <a:ea typeface="ＭＳ Ｐゴシック" pitchFamily="-72" charset="-128"/>
              </a:rPr>
              <a:t>ORGANIZATIONAL COMMITMENT</a:t>
            </a:r>
            <a:r>
              <a:rPr lang="en-US" cap="none" smtClean="0">
                <a:latin typeface="Arial" pitchFamily="-72" charset="0"/>
                <a:ea typeface="ＭＳ Ｐゴシック" pitchFamily="-72" charset="-128"/>
              </a:rPr>
              <a:t/>
            </a:r>
            <a:br>
              <a:rPr lang="en-US" cap="none" smtClean="0">
                <a:latin typeface="Arial" pitchFamily="-72" charset="0"/>
                <a:ea typeface="ＭＳ Ｐゴシック" pitchFamily="-72" charset="-128"/>
              </a:rPr>
            </a:br>
            <a:endParaRPr lang="en-US" cap="none" smtClean="0">
              <a:latin typeface="Arial" pitchFamily="-72" charset="0"/>
              <a:ea typeface="ＭＳ Ｐゴシック" pitchFamily="-72" charset="-128"/>
            </a:endParaRPr>
          </a:p>
        </p:txBody>
      </p:sp>
      <p:sp>
        <p:nvSpPr>
          <p:cNvPr id="86018" name="Content Placeholder 2"/>
          <p:cNvSpPr>
            <a:spLocks noGrp="1"/>
          </p:cNvSpPr>
          <p:nvPr>
            <p:ph idx="4294967295"/>
          </p:nvPr>
        </p:nvSpPr>
        <p:spPr>
          <a:xfrm>
            <a:off x="533400" y="1284288"/>
            <a:ext cx="8229600" cy="4841875"/>
          </a:xfrm>
        </p:spPr>
        <p:txBody>
          <a:bodyPr/>
          <a:lstStyle/>
          <a:p>
            <a:pPr eaLnBrk="1" hangingPunct="1"/>
            <a:r>
              <a:rPr lang="en-US" smtClean="0">
                <a:latin typeface="Arial" pitchFamily="-72" charset="0"/>
                <a:ea typeface="ＭＳ Ｐゴシック" pitchFamily="-72" charset="-128"/>
              </a:rPr>
              <a:t>Commitment must come from:</a:t>
            </a:r>
          </a:p>
          <a:p>
            <a:pPr lvl="1" eaLnBrk="1" hangingPunct="1"/>
            <a:r>
              <a:rPr lang="en-US" smtClean="0">
                <a:solidFill>
                  <a:schemeClr val="tx1"/>
                </a:solidFill>
                <a:latin typeface="Arial" pitchFamily="-72" charset="0"/>
                <a:ea typeface="ＭＳ Ｐゴシック" pitchFamily="-72" charset="-128"/>
              </a:rPr>
              <a:t>Senior administration and trustees</a:t>
            </a:r>
          </a:p>
          <a:p>
            <a:pPr lvl="1" eaLnBrk="1" hangingPunct="1"/>
            <a:r>
              <a:rPr lang="en-US" smtClean="0">
                <a:solidFill>
                  <a:schemeClr val="tx1"/>
                </a:solidFill>
                <a:latin typeface="Arial" pitchFamily="-72" charset="0"/>
                <a:ea typeface="ＭＳ Ｐゴシック" pitchFamily="-72" charset="-128"/>
              </a:rPr>
              <a:t>All departments</a:t>
            </a:r>
          </a:p>
          <a:p>
            <a:pPr lvl="1" eaLnBrk="1" hangingPunct="1"/>
            <a:r>
              <a:rPr lang="en-US" smtClean="0">
                <a:solidFill>
                  <a:schemeClr val="tx1"/>
                </a:solidFill>
                <a:latin typeface="Arial" pitchFamily="-72" charset="0"/>
                <a:ea typeface="ＭＳ Ｐゴシック" pitchFamily="-72" charset="-128"/>
              </a:rPr>
              <a:t>Risk Management, Facilities, Police commitments are key</a:t>
            </a:r>
          </a:p>
          <a:p>
            <a:pPr lvl="1" eaLnBrk="1" hangingPunct="1"/>
            <a:r>
              <a:rPr lang="en-US" smtClean="0">
                <a:solidFill>
                  <a:schemeClr val="tx1"/>
                </a:solidFill>
                <a:latin typeface="Arial" pitchFamily="-72" charset="0"/>
                <a:ea typeface="ＭＳ Ｐゴシック" pitchFamily="-72" charset="-128"/>
              </a:rPr>
              <a:t>Everyone in your institution</a:t>
            </a:r>
          </a:p>
          <a:p>
            <a:pPr lvl="2" eaLnBrk="1" hangingPunct="1"/>
            <a:r>
              <a:rPr lang="en-US" smtClean="0">
                <a:solidFill>
                  <a:schemeClr val="tx1"/>
                </a:solidFill>
                <a:latin typeface="Arial" pitchFamily="-72" charset="0"/>
                <a:ea typeface="ＭＳ Ｐゴシック" pitchFamily="-72" charset="-128"/>
              </a:rPr>
              <a:t>Yes, even students</a:t>
            </a:r>
            <a:endParaRPr lang="en-US" smtClean="0">
              <a:latin typeface="Arial" pitchFamily="-72" charset="0"/>
              <a:ea typeface="ＭＳ Ｐゴシック" pitchFamily="-72" charset="-128"/>
            </a:endParaRPr>
          </a:p>
          <a:p>
            <a:pPr lvl="1" eaLnBrk="1" hangingPunct="1"/>
            <a:endParaRPr lang="en-US" sz="1000" smtClean="0">
              <a:latin typeface="Arial" pitchFamily="-72" charset="0"/>
              <a:ea typeface="ＭＳ Ｐゴシック" pitchFamily="-72" charset="-128"/>
            </a:endParaRPr>
          </a:p>
          <a:p>
            <a:pPr eaLnBrk="1" hangingPunct="1"/>
            <a:endParaRPr lang="en-US" b="1" smtClean="0">
              <a:solidFill>
                <a:srgbClr val="006666"/>
              </a:solidFill>
              <a:latin typeface="Arial" pitchFamily="-72" charset="0"/>
              <a:ea typeface="ＭＳ Ｐゴシック" pitchFamily="-72" charset="-128"/>
            </a:endParaRPr>
          </a:p>
          <a:p>
            <a:pPr eaLnBrk="1" hangingPunct="1">
              <a:buFont typeface="Arial" pitchFamily="-72" charset="0"/>
              <a:buNone/>
            </a:pPr>
            <a:r>
              <a:rPr lang="en-US" smtClean="0">
                <a:latin typeface="Arial" pitchFamily="-72" charset="0"/>
                <a:ea typeface="ＭＳ Ｐゴシック" pitchFamily="-72" charset="-128"/>
              </a:rPr>
              <a:t>		 </a:t>
            </a:r>
          </a:p>
        </p:txBody>
      </p:sp>
      <p:pic>
        <p:nvPicPr>
          <p:cNvPr id="86019" name="Picture 3" descr="iStock_000003336977XSmall.jpg"/>
          <p:cNvPicPr>
            <a:picLocks noChangeAspect="1"/>
          </p:cNvPicPr>
          <p:nvPr/>
        </p:nvPicPr>
        <p:blipFill>
          <a:blip r:embed="rId3"/>
          <a:srcRect/>
          <a:stretch>
            <a:fillRect/>
          </a:stretch>
        </p:blipFill>
        <p:spPr bwMode="auto">
          <a:xfrm>
            <a:off x="3173413" y="4291013"/>
            <a:ext cx="2636837" cy="183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Arial"/>
              </a:rPr>
              <a:t>Organizational Commitment</a:t>
            </a:r>
            <a:endParaRPr lang="en-US" dirty="0">
              <a:cs typeface="Arial"/>
            </a:endParaRPr>
          </a:p>
        </p:txBody>
      </p:sp>
      <p:sp>
        <p:nvSpPr>
          <p:cNvPr id="88066" name="Content Placeholder 2"/>
          <p:cNvSpPr>
            <a:spLocks noGrp="1"/>
          </p:cNvSpPr>
          <p:nvPr>
            <p:ph idx="1"/>
          </p:nvPr>
        </p:nvSpPr>
        <p:spPr/>
        <p:txBody>
          <a:bodyPr/>
          <a:lstStyle/>
          <a:p>
            <a:r>
              <a:rPr lang="en-US" smtClean="0">
                <a:solidFill>
                  <a:schemeClr val="tx1"/>
                </a:solidFill>
                <a:latin typeface="Arial" pitchFamily="-72" charset="0"/>
                <a:ea typeface="ＭＳ Ｐゴシック" pitchFamily="-72" charset="-128"/>
              </a:rPr>
              <a:t>Negotiated strategy (not a dictatorship)</a:t>
            </a:r>
          </a:p>
          <a:p>
            <a:r>
              <a:rPr lang="en-US" smtClean="0">
                <a:solidFill>
                  <a:schemeClr val="tx1"/>
                </a:solidFill>
                <a:latin typeface="Arial" pitchFamily="-72" charset="0"/>
                <a:ea typeface="ＭＳ Ｐゴシック" pitchFamily="-72" charset="-128"/>
              </a:rPr>
              <a:t>Sr. Administration needs to be sold on the value of a working InfoSec program</a:t>
            </a:r>
          </a:p>
          <a:p>
            <a:r>
              <a:rPr lang="en-US" smtClean="0">
                <a:solidFill>
                  <a:schemeClr val="tx1"/>
                </a:solidFill>
                <a:latin typeface="Arial" pitchFamily="-72" charset="0"/>
                <a:ea typeface="ＭＳ Ｐゴシック" pitchFamily="-72" charset="-128"/>
              </a:rPr>
              <a:t>What do they want?</a:t>
            </a:r>
            <a:endParaRPr lang="en-US" smtClean="0">
              <a:latin typeface="Arial" pitchFamily="-72" charset="0"/>
              <a:ea typeface="ＭＳ Ｐゴシック" pitchFamily="-72" charset="-128"/>
            </a:endParaRPr>
          </a:p>
          <a:p>
            <a:pPr>
              <a:buFont typeface="Arial" pitchFamily="-72" charset="0"/>
              <a:buNone/>
            </a:pPr>
            <a:endParaRPr lang="en-US" smtClean="0">
              <a:latin typeface="Arial" pitchFamily="-72" charset="0"/>
              <a:ea typeface="ＭＳ Ｐゴシック" pitchFamily="-72" charset="-128"/>
            </a:endParaRPr>
          </a:p>
        </p:txBody>
      </p:sp>
      <p:pic>
        <p:nvPicPr>
          <p:cNvPr id="88067" name="Picture 3" descr="iStock_000012107875XSmall.jpg"/>
          <p:cNvPicPr>
            <a:picLocks noChangeAspect="1"/>
          </p:cNvPicPr>
          <p:nvPr/>
        </p:nvPicPr>
        <p:blipFill>
          <a:blip r:embed="rId3"/>
          <a:srcRect/>
          <a:stretch>
            <a:fillRect/>
          </a:stretch>
        </p:blipFill>
        <p:spPr bwMode="auto">
          <a:xfrm>
            <a:off x="4406900" y="3186113"/>
            <a:ext cx="4432300" cy="294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Arial"/>
              </a:rPr>
              <a:t>Organizational Commitment</a:t>
            </a:r>
            <a:endParaRPr lang="en-US" dirty="0">
              <a:cs typeface="Arial"/>
            </a:endParaRPr>
          </a:p>
        </p:txBody>
      </p:sp>
      <p:sp>
        <p:nvSpPr>
          <p:cNvPr id="90114" name="Content Placeholder 2"/>
          <p:cNvSpPr>
            <a:spLocks noGrp="1"/>
          </p:cNvSpPr>
          <p:nvPr>
            <p:ph idx="1"/>
          </p:nvPr>
        </p:nvSpPr>
        <p:spPr>
          <a:xfrm>
            <a:off x="457200" y="1416050"/>
            <a:ext cx="8382000" cy="4525963"/>
          </a:xfrm>
        </p:spPr>
        <p:txBody>
          <a:bodyPr/>
          <a:lstStyle/>
          <a:p>
            <a:r>
              <a:rPr lang="en-US" smtClean="0">
                <a:solidFill>
                  <a:schemeClr val="tx1"/>
                </a:solidFill>
                <a:latin typeface="Arial" pitchFamily="-72" charset="0"/>
                <a:ea typeface="ＭＳ Ｐゴシック" pitchFamily="-72" charset="-128"/>
              </a:rPr>
              <a:t>Policy development</a:t>
            </a:r>
          </a:p>
          <a:p>
            <a:r>
              <a:rPr lang="en-US" smtClean="0">
                <a:solidFill>
                  <a:schemeClr val="tx1"/>
                </a:solidFill>
                <a:latin typeface="Arial" pitchFamily="-72" charset="0"/>
                <a:ea typeface="ＭＳ Ｐゴシック" pitchFamily="-72" charset="-128"/>
              </a:rPr>
              <a:t>Avoidance of financial penalties</a:t>
            </a:r>
          </a:p>
          <a:p>
            <a:r>
              <a:rPr lang="en-US" smtClean="0">
                <a:solidFill>
                  <a:schemeClr val="tx1"/>
                </a:solidFill>
                <a:latin typeface="Arial" pitchFamily="-72" charset="0"/>
                <a:ea typeface="ＭＳ Ｐゴシック" pitchFamily="-72" charset="-128"/>
              </a:rPr>
              <a:t>Consistent operations, avoid disruption</a:t>
            </a:r>
          </a:p>
          <a:p>
            <a:r>
              <a:rPr lang="en-US" smtClean="0">
                <a:solidFill>
                  <a:schemeClr val="tx1"/>
                </a:solidFill>
                <a:latin typeface="Arial" pitchFamily="-72" charset="0"/>
                <a:ea typeface="ＭＳ Ｐゴシック" pitchFamily="-72" charset="-128"/>
              </a:rPr>
              <a:t>Peer benchmarks </a:t>
            </a:r>
          </a:p>
          <a:p>
            <a:r>
              <a:rPr lang="en-US" smtClean="0">
                <a:solidFill>
                  <a:schemeClr val="tx1"/>
                </a:solidFill>
                <a:latin typeface="Arial" pitchFamily="-72" charset="0"/>
                <a:ea typeface="ＭＳ Ｐゴシック" pitchFamily="-72" charset="-128"/>
              </a:rPr>
              <a:t>No negative</a:t>
            </a:r>
          </a:p>
          <a:p>
            <a:pPr>
              <a:buFont typeface="Arial" pitchFamily="-72" charset="0"/>
              <a:buNone/>
            </a:pPr>
            <a:r>
              <a:rPr lang="en-US" smtClean="0">
                <a:solidFill>
                  <a:schemeClr val="tx1"/>
                </a:solidFill>
                <a:latin typeface="Arial" pitchFamily="-72" charset="0"/>
                <a:ea typeface="ＭＳ Ｐゴシック" pitchFamily="-72" charset="-128"/>
              </a:rPr>
              <a:t>   front page news</a:t>
            </a:r>
            <a:endParaRPr lang="en-US" smtClean="0">
              <a:latin typeface="Arial" pitchFamily="-72" charset="0"/>
              <a:ea typeface="ＭＳ Ｐゴシック" pitchFamily="-72" charset="-128"/>
            </a:endParaRPr>
          </a:p>
          <a:p>
            <a:endParaRPr lang="en-US" smtClean="0">
              <a:latin typeface="Arial" pitchFamily="-72" charset="0"/>
              <a:ea typeface="ＭＳ Ｐゴシック" pitchFamily="-72" charset="-128"/>
            </a:endParaRPr>
          </a:p>
        </p:txBody>
      </p:sp>
      <p:pic>
        <p:nvPicPr>
          <p:cNvPr id="90115" name="Picture 4" descr="iStock_000009556943XSmall.jpg"/>
          <p:cNvPicPr>
            <a:picLocks noChangeAspect="1"/>
          </p:cNvPicPr>
          <p:nvPr/>
        </p:nvPicPr>
        <p:blipFill>
          <a:blip r:embed="rId3"/>
          <a:srcRect/>
          <a:stretch>
            <a:fillRect/>
          </a:stretch>
        </p:blipFill>
        <p:spPr bwMode="auto">
          <a:xfrm>
            <a:off x="4008438" y="3281363"/>
            <a:ext cx="5135562" cy="357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18642</TotalTime>
  <Words>1502</Words>
  <Application>Microsoft Macintosh PowerPoint</Application>
  <PresentationFormat>On-screen Show (4:3)</PresentationFormat>
  <Paragraphs>260</Paragraphs>
  <Slides>35</Slides>
  <Notes>35</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ＭＳ Ｐゴシック</vt:lpstr>
      <vt:lpstr>Calibri</vt:lpstr>
      <vt:lpstr>Helvetica</vt:lpstr>
      <vt:lpstr>Agency FB</vt:lpstr>
      <vt:lpstr>Wingdings</vt:lpstr>
      <vt:lpstr>Times</vt:lpstr>
      <vt:lpstr>Office Theme</vt:lpstr>
      <vt:lpstr>Microsoft Word Document</vt:lpstr>
      <vt:lpstr>LEVERAGING RESOURCES IN BUILDING YOUR INFORMATION SECURITY PROGRAM </vt:lpstr>
      <vt:lpstr>Welcome  </vt:lpstr>
      <vt:lpstr>HOW CAN SCHOOLS WITH RESTRICTED RESOURCES IMPROVE THEIR SECURITY PROFILES?  </vt:lpstr>
      <vt:lpstr>REN-ISAC  </vt:lpstr>
      <vt:lpstr>SIX ESSENTIALS OF IT SECURITY  </vt:lpstr>
      <vt:lpstr>ORGANIZATIONAL COMMITMENT</vt:lpstr>
      <vt:lpstr>ORGANIZATIONAL COMMITMENT </vt:lpstr>
      <vt:lpstr>ORGANIZATIONAL COMMITMENT</vt:lpstr>
      <vt:lpstr>ORGANIZATIONAL COMMITMENT</vt:lpstr>
      <vt:lpstr>ORGANIZATIONAL COMMITMENT</vt:lpstr>
      <vt:lpstr>DISASTER RECOVERY/BUSINESS CONTINUITY </vt:lpstr>
      <vt:lpstr>INCIDENT RESPONSE PLAN – SOURCES</vt:lpstr>
      <vt:lpstr>INCIDENT RESPONSE</vt:lpstr>
      <vt:lpstr>INCIDENT RESPONSE</vt:lpstr>
      <vt:lpstr>DISASTER RECOVERY (CAMPUS WIDE) </vt:lpstr>
      <vt:lpstr>BUSINESS CONTINUITY </vt:lpstr>
      <vt:lpstr>MORE POINTS TO PONDER </vt:lpstr>
      <vt:lpstr>LIKE ALL ‘SURVIVAL’ ISSUES… (Security, DR/BCP, etc.)</vt:lpstr>
      <vt:lpstr>FACTS OF LIFE</vt:lpstr>
      <vt:lpstr>BASIC PRINCIPLES</vt:lpstr>
      <vt:lpstr>ASSESS YOUR ASSETS</vt:lpstr>
      <vt:lpstr>INTRUSION &amp; DATA MANAGEMENT</vt:lpstr>
      <vt:lpstr>…AND DATA MANAGEMENT</vt:lpstr>
      <vt:lpstr>RELYING ON OTHERS</vt:lpstr>
      <vt:lpstr>EDUCATION AND AWARENESS  Some Fundamental Truths</vt:lpstr>
      <vt:lpstr>EDUCATION AND AWARENESS</vt:lpstr>
      <vt:lpstr>LOW COST/HIGH IMPACT  THINGS YOU CAN DO</vt:lpstr>
      <vt:lpstr>AGAIN…DON’T GO IT(SEC) ALONE</vt:lpstr>
      <vt:lpstr>MORE HEISC RESOURCES</vt:lpstr>
      <vt:lpstr>RISK MANAGEMENT</vt:lpstr>
      <vt:lpstr>RISK ASSESSMENT</vt:lpstr>
      <vt:lpstr>ACCEPTANCE AND/OR MITIGATION</vt:lpstr>
      <vt:lpstr>COMPLIANCE, VERIFICATION, AND AUDITS</vt:lpstr>
      <vt:lpstr>PHYSICAL SECURITY</vt:lpstr>
      <vt:lpstr>THANK YOU</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Reed College</cp:lastModifiedBy>
  <cp:revision>58</cp:revision>
  <dcterms:created xsi:type="dcterms:W3CDTF">2010-10-09T20:26:11Z</dcterms:created>
  <dcterms:modified xsi:type="dcterms:W3CDTF">2010-10-11T16:25:36Z</dcterms:modified>
</cp:coreProperties>
</file>