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tags/tag5.xml" ContentType="application/vnd.openxmlformats-officedocument.presentationml.tags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jpeg" ContentType="image/jpeg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tags/tag4.xml" ContentType="application/vnd.openxmlformats-officedocument.presentationml.tags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 bookmarkIdSeed="2">
  <p:sldMasterIdLst>
    <p:sldMasterId id="2147483696" r:id="rId1"/>
    <p:sldMasterId id="2147483704" r:id="rId2"/>
  </p:sldMasterIdLst>
  <p:notesMasterIdLst>
    <p:notesMasterId r:id="rId38"/>
  </p:notesMasterIdLst>
  <p:handoutMasterIdLst>
    <p:handoutMasterId r:id="rId39"/>
  </p:handoutMasterIdLst>
  <p:sldIdLst>
    <p:sldId id="256" r:id="rId3"/>
    <p:sldId id="286" r:id="rId4"/>
    <p:sldId id="257" r:id="rId5"/>
    <p:sldId id="279" r:id="rId6"/>
    <p:sldId id="278" r:id="rId7"/>
    <p:sldId id="280" r:id="rId8"/>
    <p:sldId id="284" r:id="rId9"/>
    <p:sldId id="258" r:id="rId10"/>
    <p:sldId id="259" r:id="rId11"/>
    <p:sldId id="269" r:id="rId12"/>
    <p:sldId id="262" r:id="rId13"/>
    <p:sldId id="260" r:id="rId14"/>
    <p:sldId id="263" r:id="rId15"/>
    <p:sldId id="261" r:id="rId16"/>
    <p:sldId id="264" r:id="rId17"/>
    <p:sldId id="265" r:id="rId18"/>
    <p:sldId id="267" r:id="rId19"/>
    <p:sldId id="275" r:id="rId20"/>
    <p:sldId id="268" r:id="rId21"/>
    <p:sldId id="297" r:id="rId22"/>
    <p:sldId id="276" r:id="rId23"/>
    <p:sldId id="271" r:id="rId24"/>
    <p:sldId id="292" r:id="rId25"/>
    <p:sldId id="294" r:id="rId26"/>
    <p:sldId id="295" r:id="rId27"/>
    <p:sldId id="287" r:id="rId28"/>
    <p:sldId id="288" r:id="rId29"/>
    <p:sldId id="289" r:id="rId30"/>
    <p:sldId id="293" r:id="rId31"/>
    <p:sldId id="281" r:id="rId32"/>
    <p:sldId id="282" r:id="rId33"/>
    <p:sldId id="283" r:id="rId34"/>
    <p:sldId id="277" r:id="rId35"/>
    <p:sldId id="273" r:id="rId36"/>
    <p:sldId id="285" r:id="rId37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AC048"/>
    <a:srgbClr val="FFFF99"/>
    <a:srgbClr val="FFFF66"/>
    <a:srgbClr val="000000"/>
    <a:srgbClr val="C0C0C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085" autoAdjust="0"/>
    <p:restoredTop sz="99664" autoAdjust="0"/>
  </p:normalViewPr>
  <p:slideViewPr>
    <p:cSldViewPr snapToGrid="0">
      <p:cViewPr varScale="1">
        <p:scale>
          <a:sx n="120" d="100"/>
          <a:sy n="120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D53CD-E98A-4AF1-B2E7-92E701A57799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37DF-85D6-466E-9AAA-A487BE4CC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8150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8C79F-AB86-4E90-A866-3DA508B357B5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D3913-6EFB-43FA-849B-45D24E24E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098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1213FD-F17B-42A6-AA3B-49D28D0B325B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have two new Commercial Affiliates:  </a:t>
            </a:r>
            <a:r>
              <a:rPr lang="en-US" dirty="0" err="1" smtClean="0"/>
              <a:t>Sciquest</a:t>
            </a:r>
            <a:r>
              <a:rPr lang="en-US" dirty="0" smtClean="0"/>
              <a:t> and </a:t>
            </a:r>
            <a:r>
              <a:rPr lang="en-US" dirty="0" err="1" smtClean="0"/>
              <a:t>VivanTech</a:t>
            </a:r>
            <a:r>
              <a:rPr lang="en-US" dirty="0" smtClean="0"/>
              <a:t>.  </a:t>
            </a:r>
            <a:r>
              <a:rPr lang="en-US" dirty="0" err="1" smtClean="0"/>
              <a:t>Sciquest</a:t>
            </a:r>
            <a:r>
              <a:rPr lang="en-US" dirty="0" smtClean="0"/>
              <a:t> brings expertise in </a:t>
            </a:r>
            <a:r>
              <a:rPr lang="en-US" dirty="0" err="1" smtClean="0"/>
              <a:t>eprocurement</a:t>
            </a:r>
            <a:r>
              <a:rPr lang="en-US" dirty="0" smtClean="0"/>
              <a:t> and plan on assisting the KFS project with creating linkages between KFS and shopping carts within </a:t>
            </a:r>
            <a:r>
              <a:rPr lang="en-US" dirty="0" err="1" smtClean="0"/>
              <a:t>Sciquest</a:t>
            </a:r>
            <a:r>
              <a:rPr lang="en-US" dirty="0" smtClean="0"/>
              <a:t>.  </a:t>
            </a:r>
            <a:r>
              <a:rPr lang="en-US" dirty="0" err="1" smtClean="0"/>
              <a:t>VivanTech</a:t>
            </a:r>
            <a:r>
              <a:rPr lang="en-US" dirty="0" smtClean="0"/>
              <a:t> brings expertise in developing custom financial information systems, and has been assisting some of the </a:t>
            </a:r>
            <a:r>
              <a:rPr lang="en-US" dirty="0" err="1" smtClean="0"/>
              <a:t>Kuali</a:t>
            </a:r>
            <a:r>
              <a:rPr lang="en-US" dirty="0" smtClean="0"/>
              <a:t> partners in their implementation planning for KFS.  We welcome these 2 new CA’s.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36179-8EC0-4032-A254-B10936F0213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F6FD9-6149-4992-B9BB-E05AEC1ED27D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98" indent="-228098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F6FD9-6149-4992-B9BB-E05AEC1ED27D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098" indent="-228098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4E42D-DF84-402C-BB2E-9AF31797D4D2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790" y="2622204"/>
            <a:ext cx="8554453" cy="1362075"/>
          </a:xfrm>
          <a:prstGeom prst="rect">
            <a:avLst/>
          </a:prstGeom>
        </p:spPr>
        <p:txBody>
          <a:bodyPr anchor="t"/>
          <a:lstStyle>
            <a:lvl1pPr algn="ctr">
              <a:defRPr sz="54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Key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792" y="2622205"/>
            <a:ext cx="8554453" cy="1362075"/>
          </a:xfrm>
          <a:prstGeom prst="rect">
            <a:avLst/>
          </a:prstGeom>
        </p:spPr>
        <p:txBody>
          <a:bodyPr anchor="t"/>
          <a:lstStyle>
            <a:lvl1pPr algn="ctr">
              <a:defRPr sz="54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4C986-A6E9-41B7-9C4E-FD03BB4A4CAB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2946-B953-4A65-8E14-B0E1BFA37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2" r:id="rId4"/>
    <p:sldLayoutId id="2147483703" r:id="rId5"/>
    <p:sldLayoutId id="2147483706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0EF2946-B953-4A65-8E14-B0E1BFA37F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264728"/>
            <a:ext cx="4038600" cy="44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eg"/><Relationship Id="rId11" Type="http://schemas.openxmlformats.org/officeDocument/2006/relationships/image" Target="../media/image15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gif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078"/>
            <a:ext cx="7772400" cy="1470025"/>
          </a:xfrm>
        </p:spPr>
        <p:txBody>
          <a:bodyPr/>
          <a:lstStyle/>
          <a:p>
            <a:r>
              <a:rPr lang="en-US" dirty="0"/>
              <a:t>Above-Campus Services:  Achievements and Roadmap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244431"/>
              </p:ext>
            </p:extLst>
          </p:nvPr>
        </p:nvGraphicFramePr>
        <p:xfrm>
          <a:off x="623454" y="4142701"/>
          <a:ext cx="8021782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0891"/>
                <a:gridCol w="40108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Shel</a:t>
                      </a:r>
                      <a:r>
                        <a:rPr lang="en-US" sz="3200" b="1" baseline="0" dirty="0" smtClean="0"/>
                        <a:t> Waggener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Vice Provost for IT &amp; CIO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University of</a:t>
                      </a:r>
                      <a:r>
                        <a:rPr lang="en-US" sz="2400" baseline="0" dirty="0" smtClean="0"/>
                        <a:t> California Berkeley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Brad Wheeler</a:t>
                      </a:r>
                      <a:r>
                        <a:rPr lang="en-US" sz="2400" b="1" dirty="0" smtClean="0"/>
                        <a:t/>
                      </a:r>
                      <a:br>
                        <a:rPr lang="en-US" sz="2400" b="1" dirty="0" smtClean="0"/>
                      </a:br>
                      <a:r>
                        <a:rPr lang="en-US" sz="2400" dirty="0" smtClean="0"/>
                        <a:t>Vice President</a:t>
                      </a:r>
                      <a:r>
                        <a:rPr lang="en-US" sz="2400" baseline="0" dirty="0" smtClean="0"/>
                        <a:t> for IT &amp; CIO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Indiana University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1" y="6352361"/>
            <a:ext cx="6373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© Shelton Waggener and Brad Wheeler, Creative Commons Attribution 3.0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24696" y="69275"/>
          <a:ext cx="9019304" cy="6648451"/>
        </p:xfrm>
        <a:graphic>
          <a:graphicData uri="http://schemas.openxmlformats.org/presentationml/2006/ole">
            <p:oleObj spid="_x0000_s1033" name="Acrobat Document" r:id="rId3" imgW="22872700" imgH="155575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on Era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Aggregated demand</a:t>
            </a:r>
          </a:p>
          <a:p>
            <a:r>
              <a:rPr lang="en-US" dirty="0" smtClean="0"/>
              <a:t>Established rules (AUP)</a:t>
            </a:r>
          </a:p>
          <a:p>
            <a:r>
              <a:rPr lang="en-US" dirty="0" smtClean="0"/>
              <a:t>Created financial models</a:t>
            </a:r>
          </a:p>
          <a:p>
            <a:r>
              <a:rPr lang="en-US" dirty="0" smtClean="0"/>
              <a:t>Engaged effectively with Feds/States</a:t>
            </a:r>
          </a:p>
          <a:p>
            <a:endParaRPr lang="en-US" dirty="0" smtClean="0"/>
          </a:p>
          <a:p>
            <a:r>
              <a:rPr lang="en-US" dirty="0" smtClean="0"/>
              <a:t>I2/NLR</a:t>
            </a:r>
            <a:r>
              <a:rPr lang="en-US" dirty="0" smtClean="0"/>
              <a:t> merger misstep</a:t>
            </a:r>
            <a:endParaRPr lang="en-US" dirty="0" smtClean="0"/>
          </a:p>
          <a:p>
            <a:r>
              <a:rPr lang="en-US" dirty="0" smtClean="0"/>
              <a:t>Federation with state Regional Optical 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90" y="2289321"/>
            <a:ext cx="8554453" cy="1362075"/>
          </a:xfrm>
        </p:spPr>
        <p:txBody>
          <a:bodyPr/>
          <a:lstStyle/>
          <a:p>
            <a:r>
              <a:rPr lang="en-US" dirty="0" smtClean="0"/>
              <a:t>Era 2:</a:t>
            </a:r>
            <a:br>
              <a:rPr lang="en-US" dirty="0" smtClean="0"/>
            </a:br>
            <a:r>
              <a:rPr lang="en-US" dirty="0" smtClean="0"/>
              <a:t>Big Systems (ERP, etc.)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on Era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Cleaned up a generation of one-off systems</a:t>
            </a:r>
          </a:p>
          <a:p>
            <a:r>
              <a:rPr lang="en-US" dirty="0" smtClean="0"/>
              <a:t>(Arguably) better information</a:t>
            </a:r>
          </a:p>
          <a:p>
            <a:endParaRPr lang="en-US" dirty="0" smtClean="0"/>
          </a:p>
          <a:p>
            <a:r>
              <a:rPr lang="en-US" dirty="0" smtClean="0"/>
              <a:t>Spent over $5 Billion?  (</a:t>
            </a:r>
            <a:r>
              <a:rPr lang="en-US" dirty="0" err="1" smtClean="0"/>
              <a:t>Kvavik</a:t>
            </a:r>
            <a:r>
              <a:rPr lang="en-US" dirty="0" smtClean="0"/>
              <a:t> &amp; Katz)</a:t>
            </a:r>
          </a:p>
          <a:p>
            <a:r>
              <a:rPr lang="en-US" dirty="0" smtClean="0"/>
              <a:t>Rarely reduced total headcount</a:t>
            </a:r>
          </a:p>
          <a:p>
            <a:r>
              <a:rPr lang="en-US" dirty="0" smtClean="0"/>
              <a:t>Lost control of systems, features, cost</a:t>
            </a:r>
          </a:p>
          <a:p>
            <a:r>
              <a:rPr lang="en-US" dirty="0" smtClean="0"/>
              <a:t>Pay via mismatched pricing models</a:t>
            </a:r>
          </a:p>
          <a:p>
            <a:r>
              <a:rPr lang="en-US" dirty="0" smtClean="0"/>
              <a:t>Intractable switching </a:t>
            </a:r>
            <a:r>
              <a:rPr lang="en-US" dirty="0" smtClean="0"/>
              <a:t>costs raises overall costs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3:</a:t>
            </a:r>
            <a:br>
              <a:rPr lang="en-US" dirty="0" smtClean="0"/>
            </a:br>
            <a:r>
              <a:rPr lang="en-US" dirty="0" smtClean="0"/>
              <a:t>Clouds?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854041" y="3588327"/>
            <a:ext cx="3435927" cy="8035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798616" y="3574467"/>
            <a:ext cx="3435927" cy="8035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152400"/>
            <a:ext cx="8876951" cy="650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1"/>
            <a:ext cx="9144000" cy="69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0792" y="2469805"/>
            <a:ext cx="8554453" cy="1721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Above-Campus Services</a:t>
            </a:r>
            <a:br>
              <a:rPr lang="en-US" dirty="0" smtClean="0"/>
            </a:br>
            <a:r>
              <a:rPr lang="en-US" sz="2700" dirty="0" smtClean="0"/>
              <a:t>Shaping the Promise of Cloud Computing for Higher Education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b="0" i="1" dirty="0" smtClean="0"/>
              <a:t>by Brad Wheeler and Shelton Waggener</a:t>
            </a:r>
            <a:endParaRPr lang="en-US" sz="4900" b="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86121" y="6070600"/>
            <a:ext cx="3047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Illustration by Randy </a:t>
            </a:r>
            <a:r>
              <a:rPr lang="en-US" sz="1400" i="1" dirty="0" err="1" smtClean="0"/>
              <a:t>Lyhus</a:t>
            </a:r>
            <a:r>
              <a:rPr lang="en-US" sz="1400" i="1" dirty="0" smtClean="0"/>
              <a:t> ©2009</a:t>
            </a:r>
          </a:p>
          <a:p>
            <a:pPr algn="r"/>
            <a:r>
              <a:rPr lang="en-US" sz="1400" i="1" dirty="0" smtClean="0"/>
              <a:t>EDUCAUSE Review, Nov/Dec 2009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3065" y="2718980"/>
            <a:ext cx="8542337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dirty="0"/>
              <a:t>“…we are seeing the early emergence of a </a:t>
            </a:r>
            <a:r>
              <a:rPr lang="en-US" sz="3200" i="1" dirty="0"/>
              <a:t>meta-university – </a:t>
            </a:r>
            <a:r>
              <a:rPr lang="en-US" sz="3200" dirty="0"/>
              <a:t>a transcendent, accessible, </a:t>
            </a:r>
            <a:br>
              <a:rPr lang="en-US" sz="3200" dirty="0"/>
            </a:br>
            <a:r>
              <a:rPr lang="en-US" sz="3200" dirty="0"/>
              <a:t>empowering, dynamic, </a:t>
            </a:r>
            <a:r>
              <a:rPr lang="en-US" sz="3200" u="sng" dirty="0"/>
              <a:t>communally constructed framework of open materials and platforms </a:t>
            </a:r>
            <a:r>
              <a:rPr lang="en-US" sz="3200" dirty="0"/>
              <a:t>on which much of higher education worldwide can be constructed or enhanced.”</a:t>
            </a:r>
          </a:p>
        </p:txBody>
      </p:sp>
      <p:sp>
        <p:nvSpPr>
          <p:cNvPr id="81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36445" y="6127195"/>
            <a:ext cx="418403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EDUCAUSE Review, </a:t>
            </a:r>
            <a:r>
              <a:rPr lang="en-US" sz="1600" dirty="0"/>
              <a:t>May/June 2006, p. 30.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28601"/>
            <a:ext cx="1466850" cy="1952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19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1" y="202961"/>
            <a:ext cx="4039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/>
              <a:t>Charles M. Vest</a:t>
            </a:r>
          </a:p>
          <a:p>
            <a:r>
              <a:rPr lang="en-US" sz="2800" dirty="0"/>
              <a:t>President Emeritus, MIT</a:t>
            </a:r>
          </a:p>
        </p:txBody>
      </p:sp>
      <p:sp>
        <p:nvSpPr>
          <p:cNvPr id="6" name="Rectangle 5"/>
          <p:cNvSpPr/>
          <p:nvPr/>
        </p:nvSpPr>
        <p:spPr>
          <a:xfrm rot="20458301">
            <a:off x="4135133" y="1057014"/>
            <a:ext cx="47228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Core Mission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89" y="1343889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Our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82455" y="664932"/>
            <a:ext cx="2715559" cy="1995050"/>
            <a:chOff x="1066805" y="3380512"/>
            <a:chExt cx="2715559" cy="1995050"/>
          </a:xfrm>
        </p:grpSpPr>
        <p:sp>
          <p:nvSpPr>
            <p:cNvPr id="3" name="TextBox 2"/>
            <p:cNvSpPr txBox="1"/>
            <p:nvPr/>
          </p:nvSpPr>
          <p:spPr>
            <a:xfrm>
              <a:off x="1397587" y="3422073"/>
              <a:ext cx="209358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n-lt"/>
                </a:rPr>
                <a:t>Department</a:t>
              </a:r>
            </a:p>
            <a:p>
              <a:pPr algn="ctr"/>
              <a:r>
                <a:rPr lang="en-US" sz="2400" b="1" dirty="0" smtClean="0">
                  <a:latin typeface="+mn-lt"/>
                </a:rPr>
                <a:t>School</a:t>
              </a:r>
            </a:p>
            <a:p>
              <a:pPr algn="ctr"/>
              <a:r>
                <a:rPr lang="en-US" sz="2400" b="1" dirty="0" smtClean="0">
                  <a:latin typeface="+mn-lt"/>
                </a:rPr>
                <a:t>Campus</a:t>
              </a:r>
            </a:p>
            <a:p>
              <a:pPr algn="ctr"/>
              <a:r>
                <a:rPr lang="en-US" sz="2400" b="1" dirty="0" smtClean="0">
                  <a:latin typeface="+mn-lt"/>
                </a:rPr>
                <a:t>Faculty</a:t>
              </a:r>
            </a:p>
            <a:p>
              <a:pPr algn="ctr"/>
              <a:r>
                <a:rPr lang="en-US" sz="2400" b="1" dirty="0" smtClean="0">
                  <a:latin typeface="+mn-lt"/>
                </a:rPr>
                <a:t>Administration</a:t>
              </a:r>
            </a:p>
          </p:txBody>
        </p:sp>
        <p:sp>
          <p:nvSpPr>
            <p:cNvPr id="4" name="Left Brace 3"/>
            <p:cNvSpPr/>
            <p:nvPr/>
          </p:nvSpPr>
          <p:spPr>
            <a:xfrm>
              <a:off x="1066805" y="3380512"/>
              <a:ext cx="484909" cy="196734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Brace 4"/>
            <p:cNvSpPr/>
            <p:nvPr/>
          </p:nvSpPr>
          <p:spPr>
            <a:xfrm flipH="1">
              <a:off x="3297455" y="3408217"/>
              <a:ext cx="484909" cy="196734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364182" y="1399298"/>
            <a:ext cx="3771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recently conducted 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4418" y="2854018"/>
            <a:ext cx="93935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latin typeface="+mn-lt"/>
              </a:rPr>
              <a:t>thorough</a:t>
            </a:r>
            <a:r>
              <a:rPr lang="en-US" sz="3200" dirty="0" smtClean="0">
                <a:latin typeface="+mn-lt"/>
              </a:rPr>
              <a:t> review of (e.g.) </a:t>
            </a:r>
            <a:r>
              <a:rPr lang="en-US" sz="3200" i="1" dirty="0" smtClean="0">
                <a:latin typeface="+mn-lt"/>
              </a:rPr>
              <a:t>Course Mgmt System</a:t>
            </a:r>
            <a:r>
              <a:rPr lang="en-US" sz="3200" dirty="0" smtClean="0">
                <a:latin typeface="+mn-lt"/>
              </a:rPr>
              <a:t> options.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035" y="4156354"/>
            <a:ext cx="3333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We concluded that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34785" y="3851577"/>
            <a:ext cx="2715559" cy="1246909"/>
            <a:chOff x="1066805" y="3380512"/>
            <a:chExt cx="2715559" cy="1995050"/>
          </a:xfrm>
        </p:grpSpPr>
        <p:sp>
          <p:nvSpPr>
            <p:cNvPr id="11" name="TextBox 10"/>
            <p:cNvSpPr txBox="1"/>
            <p:nvPr/>
          </p:nvSpPr>
          <p:spPr>
            <a:xfrm>
              <a:off x="1513807" y="3410990"/>
              <a:ext cx="18611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n-lt"/>
                </a:rPr>
                <a:t>Sakai</a:t>
              </a:r>
            </a:p>
            <a:p>
              <a:pPr algn="ctr"/>
              <a:r>
                <a:rPr lang="en-US" sz="2400" b="1" dirty="0" err="1" smtClean="0">
                  <a:latin typeface="+mn-lt"/>
                </a:rPr>
                <a:t>Moodle</a:t>
              </a:r>
              <a:endParaRPr lang="en-US" sz="2400" b="1" dirty="0" smtClean="0">
                <a:latin typeface="+mn-lt"/>
              </a:endParaRPr>
            </a:p>
            <a:p>
              <a:pPr algn="ctr"/>
              <a:r>
                <a:rPr lang="en-US" sz="2400" b="1" dirty="0" smtClean="0">
                  <a:latin typeface="+mn-lt"/>
                </a:rPr>
                <a:t>Desire2Learn</a:t>
              </a: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1066805" y="3380512"/>
              <a:ext cx="484909" cy="196734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 flipH="1">
              <a:off x="3297455" y="3408217"/>
              <a:ext cx="484909" cy="196734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85709" y="4197916"/>
            <a:ext cx="1819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hosted by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0026" y="5611082"/>
            <a:ext cx="6469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was absolutely the best path forward.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95725" y="5264782"/>
            <a:ext cx="1814984" cy="1246909"/>
            <a:chOff x="1524020" y="3380512"/>
            <a:chExt cx="1814984" cy="1995050"/>
          </a:xfrm>
        </p:grpSpPr>
        <p:sp>
          <p:nvSpPr>
            <p:cNvPr id="17" name="TextBox 16"/>
            <p:cNvSpPr txBox="1"/>
            <p:nvPr/>
          </p:nvSpPr>
          <p:spPr>
            <a:xfrm>
              <a:off x="1844346" y="3410990"/>
              <a:ext cx="1200073" cy="1920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n-lt"/>
                </a:rPr>
                <a:t>us</a:t>
              </a:r>
            </a:p>
            <a:p>
              <a:pPr algn="ctr"/>
              <a:r>
                <a:rPr lang="en-US" sz="2400" b="1" dirty="0" smtClean="0">
                  <a:latin typeface="+mn-lt"/>
                </a:rPr>
                <a:t>Firm X</a:t>
              </a:r>
            </a:p>
            <a:p>
              <a:pPr algn="ctr"/>
              <a:r>
                <a:rPr lang="en-US" sz="2400" b="1" dirty="0" smtClean="0">
                  <a:latin typeface="+mn-lt"/>
                </a:rPr>
                <a:t>Firm Y…</a:t>
              </a: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1524020" y="3380512"/>
              <a:ext cx="484909" cy="196734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e 18"/>
            <p:cNvSpPr/>
            <p:nvPr/>
          </p:nvSpPr>
          <p:spPr>
            <a:xfrm flipH="1">
              <a:off x="2854095" y="3408218"/>
              <a:ext cx="484909" cy="196734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86983" y="6400791"/>
            <a:ext cx="2595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EDUCAUSE CIO Listserv, Feb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6"/>
          <p:cNvGrpSpPr/>
          <p:nvPr/>
        </p:nvGrpSpPr>
        <p:grpSpPr>
          <a:xfrm>
            <a:off x="1787292" y="1624421"/>
            <a:ext cx="1678931" cy="2007632"/>
            <a:chOff x="152400" y="2400300"/>
            <a:chExt cx="1678931" cy="2007632"/>
          </a:xfrm>
        </p:grpSpPr>
        <p:sp>
          <p:nvSpPr>
            <p:cNvPr id="6" name="Rounded Rectangle 5"/>
            <p:cNvSpPr/>
            <p:nvPr/>
          </p:nvSpPr>
          <p:spPr>
            <a:xfrm>
              <a:off x="153665" y="2400300"/>
              <a:ext cx="1676400" cy="14478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4110" b="40356"/>
            <a:stretch>
              <a:fillRect/>
            </a:stretch>
          </p:blipFill>
          <p:spPr bwMode="auto">
            <a:xfrm>
              <a:off x="152400" y="3276600"/>
              <a:ext cx="16789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340" y="2438400"/>
              <a:ext cx="78105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55770" y="403860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Books</a:t>
              </a: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5331856" y="1608379"/>
            <a:ext cx="1676400" cy="2007632"/>
            <a:chOff x="1962150" y="2400300"/>
            <a:chExt cx="1676400" cy="2007632"/>
          </a:xfrm>
        </p:grpSpPr>
        <p:sp>
          <p:nvSpPr>
            <p:cNvPr id="2" name="Rounded Rectangle 1"/>
            <p:cNvSpPr/>
            <p:nvPr/>
          </p:nvSpPr>
          <p:spPr>
            <a:xfrm>
              <a:off x="1962150" y="2400300"/>
              <a:ext cx="1676400" cy="14478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38350" y="2895600"/>
              <a:ext cx="1524000" cy="39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2239010" y="4038600"/>
              <a:ext cx="1321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Textbooks</a:t>
              </a:r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3560839" y="1624421"/>
            <a:ext cx="1676400" cy="2007632"/>
            <a:chOff x="1981200" y="1800225"/>
            <a:chExt cx="1676400" cy="1505724"/>
          </a:xfrm>
        </p:grpSpPr>
        <p:sp>
          <p:nvSpPr>
            <p:cNvPr id="3" name="Rounded Rectangle 2"/>
            <p:cNvSpPr/>
            <p:nvPr/>
          </p:nvSpPr>
          <p:spPr>
            <a:xfrm>
              <a:off x="1981200" y="1800225"/>
              <a:ext cx="1676400" cy="108585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grpSp>
          <p:nvGrpSpPr>
            <p:cNvPr id="10" name="Group 49"/>
            <p:cNvGrpSpPr/>
            <p:nvPr/>
          </p:nvGrpSpPr>
          <p:grpSpPr>
            <a:xfrm>
              <a:off x="2247900" y="1847850"/>
              <a:ext cx="1143000" cy="990600"/>
              <a:chOff x="2247900" y="1809750"/>
              <a:chExt cx="1143000" cy="990600"/>
            </a:xfrm>
          </p:grpSpPr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47900" y="1809750"/>
                <a:ext cx="1143000" cy="581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2247900" y="2343150"/>
                <a:ext cx="1143000" cy="4572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 smtClean="0">
                    <a:latin typeface="Times New Roman" pitchFamily="18" charset="0"/>
                    <a:cs typeface="Times New Roman" pitchFamily="18" charset="0"/>
                  </a:rPr>
                  <a:t>PUBLIC</a:t>
                </a:r>
                <a:br>
                  <a:rPr lang="en-US" sz="105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050" b="1" dirty="0" smtClean="0">
                    <a:latin typeface="Times New Roman" pitchFamily="18" charset="0"/>
                    <a:cs typeface="Times New Roman" pitchFamily="18" charset="0"/>
                  </a:rPr>
                  <a:t>KNOWLEDGE</a:t>
                </a:r>
              </a:p>
              <a:p>
                <a:pPr algn="ctr"/>
                <a:r>
                  <a:rPr lang="en-US" sz="1050" b="1" dirty="0" smtClean="0">
                    <a:latin typeface="Times New Roman" pitchFamily="18" charset="0"/>
                    <a:cs typeface="Times New Roman" pitchFamily="18" charset="0"/>
                  </a:rPr>
                  <a:t>PROJECT</a:t>
                </a:r>
                <a:endParaRPr lang="en-US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340744" y="3028950"/>
              <a:ext cx="11464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Journals</a:t>
              </a:r>
            </a:p>
          </p:txBody>
        </p:sp>
      </p:grpSp>
      <p:grpSp>
        <p:nvGrpSpPr>
          <p:cNvPr id="11" name="Group 47"/>
          <p:cNvGrpSpPr/>
          <p:nvPr/>
        </p:nvGrpSpPr>
        <p:grpSpPr>
          <a:xfrm>
            <a:off x="1824118" y="3965916"/>
            <a:ext cx="1676400" cy="1997049"/>
            <a:chOff x="5596592" y="2400300"/>
            <a:chExt cx="1676400" cy="1997049"/>
          </a:xfrm>
        </p:grpSpPr>
        <p:sp>
          <p:nvSpPr>
            <p:cNvPr id="4" name="Rounded Rectangle 3"/>
            <p:cNvSpPr/>
            <p:nvPr/>
          </p:nvSpPr>
          <p:spPr>
            <a:xfrm>
              <a:off x="5596592" y="2400300"/>
              <a:ext cx="1676400" cy="14478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pic>
          <p:nvPicPr>
            <p:cNvPr id="13" name="Picture 7" descr="Sakai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11698" y="2667000"/>
              <a:ext cx="1246188" cy="761074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5817047" y="4028017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Learning</a:t>
              </a:r>
            </a:p>
          </p:txBody>
        </p:sp>
      </p:grpSp>
      <p:grpSp>
        <p:nvGrpSpPr>
          <p:cNvPr id="12" name="Group 48"/>
          <p:cNvGrpSpPr/>
          <p:nvPr/>
        </p:nvGrpSpPr>
        <p:grpSpPr>
          <a:xfrm>
            <a:off x="3590675" y="3965916"/>
            <a:ext cx="1787669" cy="2007632"/>
            <a:chOff x="7386940" y="2400300"/>
            <a:chExt cx="1787669" cy="2007632"/>
          </a:xfrm>
        </p:grpSpPr>
        <p:sp>
          <p:nvSpPr>
            <p:cNvPr id="5" name="Rounded Rectangle 4"/>
            <p:cNvSpPr/>
            <p:nvPr/>
          </p:nvSpPr>
          <p:spPr>
            <a:xfrm>
              <a:off x="7391400" y="2400300"/>
              <a:ext cx="1676400" cy="14478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pic>
          <p:nvPicPr>
            <p:cNvPr id="15" name="Picture 9" descr="kuali_trans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rcRect l="29468"/>
            <a:stretch>
              <a:fillRect/>
            </a:stretch>
          </p:blipFill>
          <p:spPr bwMode="auto">
            <a:xfrm>
              <a:off x="7543800" y="3172028"/>
              <a:ext cx="1371600" cy="561772"/>
            </a:xfrm>
            <a:prstGeom prst="rect">
              <a:avLst/>
            </a:prstGeom>
            <a:noFill/>
          </p:spPr>
        </p:pic>
        <p:pic>
          <p:nvPicPr>
            <p:cNvPr id="16" name="Picture 9" descr="kuali_trans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 r="70532"/>
            <a:stretch>
              <a:fillRect/>
            </a:stretch>
          </p:blipFill>
          <p:spPr bwMode="auto">
            <a:xfrm>
              <a:off x="7840953" y="2514600"/>
              <a:ext cx="777294" cy="762000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7386940" y="4038600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Administrative</a:t>
              </a:r>
            </a:p>
          </p:txBody>
        </p:sp>
      </p:grp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Meta-university Collaborations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67493" y="6259955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(Just to name a few…)</a:t>
            </a:r>
          </a:p>
        </p:txBody>
      </p:sp>
      <p:grpSp>
        <p:nvGrpSpPr>
          <p:cNvPr id="28" name="Group 47"/>
          <p:cNvGrpSpPr/>
          <p:nvPr/>
        </p:nvGrpSpPr>
        <p:grpSpPr>
          <a:xfrm>
            <a:off x="5343283" y="3965911"/>
            <a:ext cx="1676400" cy="2007632"/>
            <a:chOff x="5596592" y="2400300"/>
            <a:chExt cx="1676400" cy="2007632"/>
          </a:xfrm>
        </p:grpSpPr>
        <p:sp>
          <p:nvSpPr>
            <p:cNvPr id="29" name="Rounded Rectangle 28"/>
            <p:cNvSpPr/>
            <p:nvPr/>
          </p:nvSpPr>
          <p:spPr>
            <a:xfrm>
              <a:off x="5596592" y="2400300"/>
              <a:ext cx="1676400" cy="14478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06265" y="4038600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DuraCloud</a:t>
              </a:r>
              <a:endParaRPr lang="en-US" b="1" dirty="0" smtClean="0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 cstate="print"/>
          <a:srcRect t="3125" b="3125"/>
          <a:stretch>
            <a:fillRect/>
          </a:stretch>
        </p:blipFill>
        <p:spPr bwMode="auto">
          <a:xfrm>
            <a:off x="5444882" y="4128654"/>
            <a:ext cx="1505526" cy="112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761360" y="871435"/>
            <a:ext cx="56340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+mn-lt"/>
              </a:rPr>
              <a:t>Towards Above-campus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Or…Why ‘Cloud’ Matters</a:t>
            </a:r>
            <a:br>
              <a:rPr lang="en-US" dirty="0" smtClean="0"/>
            </a:br>
            <a:r>
              <a:rPr lang="en-US" dirty="0" smtClean="0"/>
              <a:t>(in higher education)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8724" y="4313967"/>
            <a:ext cx="7923926" cy="20257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403" y="4385755"/>
            <a:ext cx="1565990" cy="1850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08" y="4586256"/>
            <a:ext cx="3328991" cy="13657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9947621">
            <a:off x="5495292" y="675621"/>
            <a:ext cx="3148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Feb 2010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18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71271" y="3704099"/>
            <a:ext cx="22098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dley Hand ITC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271" y="2484899"/>
            <a:ext cx="2133600" cy="838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dley Hand ITC" pitchFamily="66" charset="0"/>
            </a:endParaRPr>
          </a:p>
        </p:txBody>
      </p:sp>
      <p:pic>
        <p:nvPicPr>
          <p:cNvPr id="23554" name="Picture 2" descr="SciQu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873" y="2561101"/>
            <a:ext cx="1694329" cy="6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6016192" y="2475374"/>
            <a:ext cx="2192500" cy="838200"/>
            <a:chOff x="5867400" y="2438400"/>
            <a:chExt cx="2057400" cy="838200"/>
          </a:xfrm>
        </p:grpSpPr>
        <p:sp>
          <p:nvSpPr>
            <p:cNvPr id="8" name="Rectangle 7"/>
            <p:cNvSpPr/>
            <p:nvPr/>
          </p:nvSpPr>
          <p:spPr>
            <a:xfrm>
              <a:off x="5867400" y="2438400"/>
              <a:ext cx="20574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radley Hand ITC" pitchFamily="66" charset="0"/>
              </a:endParaRPr>
            </a:p>
          </p:txBody>
        </p:sp>
        <p:pic>
          <p:nvPicPr>
            <p:cNvPr id="7" name="Picture 6" descr="vivan.gif"/>
            <p:cNvPicPr>
              <a:picLocks noChangeAspect="1"/>
            </p:cNvPicPr>
            <p:nvPr/>
          </p:nvPicPr>
          <p:blipFill>
            <a:blip r:embed="rId4" cstate="print"/>
            <a:srcRect l="2856" t="17403" r="5714" b="18788"/>
            <a:stretch>
              <a:fillRect/>
            </a:stretch>
          </p:blipFill>
          <p:spPr bwMode="auto">
            <a:xfrm>
              <a:off x="6152666" y="2593521"/>
              <a:ext cx="1543534" cy="53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072" y="1418099"/>
            <a:ext cx="2206939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54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5583" y="1424060"/>
            <a:ext cx="2191201" cy="77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54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3146" y="2511950"/>
            <a:ext cx="2284927" cy="81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54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0122" y="3763814"/>
            <a:ext cx="2270975" cy="8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5400"/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671" y="3837448"/>
            <a:ext cx="1905000" cy="62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7"/>
          <p:cNvGrpSpPr/>
          <p:nvPr/>
        </p:nvGrpSpPr>
        <p:grpSpPr>
          <a:xfrm>
            <a:off x="6008376" y="3704059"/>
            <a:ext cx="2200315" cy="914400"/>
            <a:chOff x="762000" y="5029200"/>
            <a:chExt cx="2209800" cy="914400"/>
          </a:xfrm>
        </p:grpSpPr>
        <p:sp>
          <p:nvSpPr>
            <p:cNvPr id="17" name="Rectangle 16"/>
            <p:cNvSpPr/>
            <p:nvPr/>
          </p:nvSpPr>
          <p:spPr>
            <a:xfrm>
              <a:off x="762000" y="5029200"/>
              <a:ext cx="220980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radley Hand ITC" pitchFamily="66" charset="0"/>
              </a:endParaRPr>
            </a:p>
          </p:txBody>
        </p:sp>
        <p:pic>
          <p:nvPicPr>
            <p:cNvPr id="17409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8200" y="5288902"/>
              <a:ext cx="2087880" cy="426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Commercial Engagement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4293" y="1433142"/>
            <a:ext cx="2280044" cy="78924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3818" y="4965946"/>
            <a:ext cx="2226228" cy="801063"/>
          </a:xfrm>
          <a:prstGeom prst="rect">
            <a:avLst/>
          </a:prstGeom>
          <a:effectLst>
            <a:glow rad="50800">
              <a:schemeClr val="tx1">
                <a:alpha val="75000"/>
              </a:schemeClr>
            </a:glo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953" y="4950266"/>
            <a:ext cx="2215075" cy="799675"/>
          </a:xfrm>
          <a:prstGeom prst="rect">
            <a:avLst/>
          </a:prstGeom>
          <a:effectLst>
            <a:glow rad="25400">
              <a:schemeClr val="tx1">
                <a:alpha val="75000"/>
              </a:schemeClr>
            </a:glow>
            <a:softEdge rad="254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9080" y="4983045"/>
            <a:ext cx="2288474" cy="719857"/>
          </a:xfrm>
          <a:prstGeom prst="rect">
            <a:avLst/>
          </a:prstGeom>
          <a:effectLst>
            <a:glow rad="50800">
              <a:schemeClr val="bg1">
                <a:lumMod val="65000"/>
                <a:lumOff val="35000"/>
                <a:alpha val="75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6204012" y="5930209"/>
            <a:ext cx="22817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…and more..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Projecting the Insights of 2000-2010 Forward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Above-Campus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06599"/>
            <a:ext cx="8544269" cy="411956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Sourcing Models:  </a:t>
            </a:r>
            <a:r>
              <a:rPr lang="en-US" i="1" dirty="0" smtClean="0"/>
              <a:t>Demand Aggregator?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dirty="0" smtClean="0"/>
              <a:t>Commercial Sourcing</a:t>
            </a:r>
            <a:r>
              <a:rPr lang="en-US" dirty="0" smtClean="0"/>
              <a:t>:  </a:t>
            </a:r>
            <a:r>
              <a:rPr lang="en-US" dirty="0" err="1" smtClean="0"/>
              <a:t>gmail</a:t>
            </a:r>
            <a:r>
              <a:rPr lang="en-US" dirty="0" smtClean="0"/>
              <a:t>, </a:t>
            </a:r>
            <a:r>
              <a:rPr lang="en-US" dirty="0" err="1" smtClean="0"/>
              <a:t>iTunesU</a:t>
            </a:r>
            <a:r>
              <a:rPr lang="en-US" dirty="0" smtClean="0"/>
              <a:t>, S3, Azure</a:t>
            </a:r>
          </a:p>
          <a:p>
            <a:pPr lvl="1"/>
            <a:r>
              <a:rPr lang="en-US" b="1" dirty="0" smtClean="0"/>
              <a:t>Institutional Sourcing</a:t>
            </a:r>
            <a:r>
              <a:rPr lang="en-US" dirty="0" smtClean="0"/>
              <a:t>:  </a:t>
            </a:r>
            <a:r>
              <a:rPr lang="en-US" dirty="0" err="1" smtClean="0"/>
              <a:t>HathiTrust</a:t>
            </a:r>
            <a:r>
              <a:rPr lang="en-US" dirty="0" smtClean="0"/>
              <a:t>, Network Op </a:t>
            </a:r>
            <a:r>
              <a:rPr lang="en-US" dirty="0" err="1" smtClean="0"/>
              <a:t>Ctr</a:t>
            </a:r>
            <a:endParaRPr lang="en-US" dirty="0" smtClean="0"/>
          </a:p>
          <a:p>
            <a:pPr lvl="1"/>
            <a:r>
              <a:rPr lang="en-US" b="1" dirty="0" smtClean="0"/>
              <a:t>Consortium Sourcing</a:t>
            </a:r>
            <a:r>
              <a:rPr lang="en-US" dirty="0" smtClean="0"/>
              <a:t>:   </a:t>
            </a:r>
            <a:r>
              <a:rPr lang="en-US" dirty="0" err="1" smtClean="0"/>
              <a:t>Kuali</a:t>
            </a:r>
            <a:r>
              <a:rPr lang="en-US" dirty="0" smtClean="0"/>
              <a:t> Ready</a:t>
            </a: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40327" y="5364200"/>
            <a:ext cx="8201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 smtClean="0"/>
              <a:t>Exit</a:t>
            </a:r>
            <a:r>
              <a:rPr lang="en-US" sz="2400" dirty="0" smtClean="0"/>
              <a:t> ‘below-campus’ needs as they are </a:t>
            </a:r>
            <a:r>
              <a:rPr lang="en-US" sz="2400" dirty="0" err="1" smtClean="0"/>
              <a:t>consumerized</a:t>
            </a:r>
            <a:r>
              <a:rPr lang="en-US" sz="2400" dirty="0" smtClean="0"/>
              <a:t> away</a:t>
            </a:r>
            <a:endParaRPr lang="en-US" sz="2400" i="1" u="sn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/>
              <a:t>Progress?  2010</a:t>
            </a:r>
            <a:endParaRPr lang="en-US" sz="5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Four Examples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/>
              <a:t>1) Federated Identity</a:t>
            </a:r>
            <a:endParaRPr lang="en-US" sz="5400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err="1" smtClean="0"/>
              <a:t>InCommon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0-10-14 at 12.24.17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345" r="-20345"/>
          <a:stretch>
            <a:fillRect/>
          </a:stretch>
        </p:blipFill>
        <p:spPr>
          <a:xfrm>
            <a:off x="-620572" y="412751"/>
            <a:ext cx="10352616" cy="6010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/>
              <a:t>2) Tribal Aggregation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Private Clouds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1169" y="1301750"/>
            <a:ext cx="8761787" cy="11333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5955"/>
            <a:ext cx="9143999" cy="115215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="1" dirty="0" smtClean="0"/>
              <a:t>) Consortium Pilot (RFP)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33925" y="3053608"/>
            <a:ext cx="2476501" cy="183834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810" y="1314142"/>
            <a:ext cx="825674" cy="106468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9" name="Rectangle 18"/>
          <p:cNvSpPr/>
          <p:nvPr/>
        </p:nvSpPr>
        <p:spPr>
          <a:xfrm>
            <a:off x="7651048" y="1375011"/>
            <a:ext cx="1301412" cy="4670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6469" y="1427493"/>
            <a:ext cx="1199401" cy="5081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0500" y="5362201"/>
            <a:ext cx="8757850" cy="1159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456" y="2662784"/>
            <a:ext cx="1038158" cy="95673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358" y="5477071"/>
            <a:ext cx="1373716" cy="93571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406" y="5463939"/>
            <a:ext cx="1514828" cy="95673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1345" y="5342853"/>
            <a:ext cx="1085849" cy="111427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2290" y="1356416"/>
            <a:ext cx="1184340" cy="108172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4785" y="4027121"/>
            <a:ext cx="984576" cy="994726"/>
          </a:xfrm>
          <a:prstGeom prst="rect">
            <a:avLst/>
          </a:prstGeom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941" y="2585716"/>
            <a:ext cx="764419" cy="117051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380" y="4197591"/>
            <a:ext cx="988483" cy="98848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4951" y="1358481"/>
            <a:ext cx="1190826" cy="95673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899" y="1433173"/>
            <a:ext cx="2336800" cy="6604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2091"/>
            <a:ext cx="9144000" cy="1470025"/>
          </a:xfrm>
        </p:spPr>
        <p:txBody>
          <a:bodyPr/>
          <a:lstStyle/>
          <a:p>
            <a:r>
              <a:rPr lang="en-US" sz="5400" b="1" dirty="0" smtClean="0"/>
              <a:t>4</a:t>
            </a:r>
            <a:r>
              <a:rPr lang="en-US" sz="5400" dirty="0" smtClean="0"/>
              <a:t>) </a:t>
            </a:r>
            <a:r>
              <a:rPr lang="en-US" sz="5400" b="1" dirty="0" smtClean="0"/>
              <a:t>Common Solution Group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433" y="3632200"/>
            <a:ext cx="6400800" cy="17526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4000" dirty="0" smtClean="0"/>
              <a:t>Student/Campus Email Model RFP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doesn’t…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Crop_addams_1924_boat_in_st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8004" name="AutoShape 4" descr="Crop_addams_1924_boat_in_st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8006" name="AutoShape 6" descr="Crop_addams_1924_boat_in_st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81000"/>
            <a:ext cx="815340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/>
            <a:r>
              <a:rPr lang="en-US" sz="4400" dirty="0" smtClean="0">
                <a:latin typeface="+mj-lt"/>
                <a:ea typeface="+mj-ea"/>
                <a:cs typeface="+mj-cs"/>
              </a:rPr>
              <a:t>Challenges toward 2015…2020?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232410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4667251" y="5789083"/>
            <a:ext cx="3905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How will we respond?</a:t>
            </a:r>
            <a:endParaRPr lang="en-US" sz="32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 descr="Crop_addams_1924_boat_in_st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8004" name="AutoShape 4" descr="Crop_addams_1924_boat_in_st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8006" name="AutoShape 6" descr="Crop_addams_1924_boat_in_st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4386" name="Picture 2" descr="rows of crops"/>
          <p:cNvPicPr>
            <a:picLocks noChangeAspect="1" noChangeArrowheads="1"/>
          </p:cNvPicPr>
          <p:nvPr/>
        </p:nvPicPr>
        <p:blipFill>
          <a:blip r:embed="rId3" cstate="print"/>
          <a:srcRect t="26726"/>
          <a:stretch>
            <a:fillRect/>
          </a:stretch>
        </p:blipFill>
        <p:spPr bwMode="auto">
          <a:xfrm>
            <a:off x="5401736" y="1276350"/>
            <a:ext cx="2223464" cy="2438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4388" name="Picture 4" descr="http://www.mongabay.com/images/venezuela/emergent_tree.gif"/>
          <p:cNvPicPr>
            <a:picLocks noChangeAspect="1" noChangeArrowheads="1"/>
          </p:cNvPicPr>
          <p:nvPr/>
        </p:nvPicPr>
        <p:blipFill>
          <a:blip r:embed="rId4" cstate="print"/>
          <a:srcRect t="20000" b="5000"/>
          <a:stretch>
            <a:fillRect/>
          </a:stretch>
        </p:blipFill>
        <p:spPr bwMode="auto">
          <a:xfrm>
            <a:off x="1610785" y="1297516"/>
            <a:ext cx="1976756" cy="2396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4390" name="Picture 6" descr="http://image10.webshots.com/10/3/69/0/179236900qrEtkI_f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7583" y="4243916"/>
            <a:ext cx="2590800" cy="19431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4392" name="Picture 8" descr="http://alaskabushsports.com/alaska_wildlife/images/Alaska_river-arial.jpg"/>
          <p:cNvPicPr>
            <a:picLocks noChangeAspect="1" noChangeArrowheads="1"/>
          </p:cNvPicPr>
          <p:nvPr/>
        </p:nvPicPr>
        <p:blipFill>
          <a:blip r:embed="rId6" cstate="print"/>
          <a:srcRect t="17714"/>
          <a:stretch>
            <a:fillRect/>
          </a:stretch>
        </p:blipFill>
        <p:spPr bwMode="auto">
          <a:xfrm>
            <a:off x="1653117" y="4106333"/>
            <a:ext cx="1934399" cy="23706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5102479" y="317499"/>
            <a:ext cx="2791884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smtClean="0"/>
              <a:t>Planned?”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1249" y="317500"/>
            <a:ext cx="329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“</a:t>
            </a:r>
            <a:r>
              <a:rPr lang="en-US" sz="4400" dirty="0" smtClean="0">
                <a:latin typeface="+mn-lt"/>
              </a:rPr>
              <a:t>Emergent?”</a:t>
            </a:r>
            <a:endParaRPr lang="en-US" sz="44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dirty="0" smtClean="0"/>
              <a:t>Emergence</a:t>
            </a:r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Leading in times of Emergence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/>
              <a:t>Known start point, unknown end point</a:t>
            </a:r>
          </a:p>
          <a:p>
            <a:pPr lvl="1"/>
            <a:r>
              <a:rPr lang="en-US" dirty="0"/>
              <a:t>Adjust fundamental conditions, so new opportunities will emerge</a:t>
            </a:r>
          </a:p>
          <a:p>
            <a:pPr lvl="1"/>
            <a:r>
              <a:rPr lang="en-US" dirty="0"/>
              <a:t>Instill a discipline of ‘fine-tune as you go,’ refine based on </a:t>
            </a:r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0667" y="6191251"/>
            <a:ext cx="1245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James Hilton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believe?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6200000" flipH="1">
            <a:off x="1468685" y="3588325"/>
            <a:ext cx="6082145" cy="138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2030" y="651139"/>
            <a:ext cx="3784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“Our actions collectively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co-create our future”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4121" y="651134"/>
            <a:ext cx="37701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“We will respond to the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forces around us”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469" y="2216749"/>
            <a:ext cx="3383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“Trajectories are clear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enough to act”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5226" y="2216744"/>
            <a:ext cx="3647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“More study is needed”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392" y="3796219"/>
            <a:ext cx="32013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“We learn and adapt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as we proceed”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5092" y="3796214"/>
            <a:ext cx="3968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“First, a full plan for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contingencies is required”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4024" y="5320264"/>
            <a:ext cx="2340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“Action is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essential now”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28578" y="5320259"/>
            <a:ext cx="23812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“This is not an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urgent matter”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Above-Campus Services:  Achievements and Roadmap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613671"/>
              </p:ext>
            </p:extLst>
          </p:nvPr>
        </p:nvGraphicFramePr>
        <p:xfrm>
          <a:off x="623454" y="4583545"/>
          <a:ext cx="8021782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0891"/>
                <a:gridCol w="40108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Shel</a:t>
                      </a:r>
                      <a:r>
                        <a:rPr lang="en-US" sz="3200" b="1" baseline="0" dirty="0" smtClean="0"/>
                        <a:t> Waggener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Vice Provost for IT &amp; CIO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University of</a:t>
                      </a:r>
                      <a:r>
                        <a:rPr lang="en-US" sz="2400" baseline="0" dirty="0" smtClean="0"/>
                        <a:t> California Berkeley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Brad Wheeler</a:t>
                      </a:r>
                      <a:r>
                        <a:rPr lang="en-US" sz="2400" b="1" dirty="0" smtClean="0"/>
                        <a:t/>
                      </a:r>
                      <a:br>
                        <a:rPr lang="en-US" sz="2400" b="1" dirty="0" smtClean="0"/>
                      </a:br>
                      <a:r>
                        <a:rPr lang="en-US" sz="2400" dirty="0" smtClean="0"/>
                        <a:t>Vice President</a:t>
                      </a:r>
                      <a:r>
                        <a:rPr lang="en-US" sz="2400" baseline="0" dirty="0" smtClean="0"/>
                        <a:t> for </a:t>
                      </a:r>
                      <a:r>
                        <a:rPr lang="en-US" sz="2400" baseline="0" smtClean="0"/>
                        <a:t>IT &amp; CIO</a:t>
                      </a:r>
                      <a:r>
                        <a:rPr lang="en-US" sz="2400" baseline="0" dirty="0" smtClean="0"/>
                        <a:t/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Indiana University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1" y="6352361"/>
            <a:ext cx="6373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© Shelton Waggener and Brad Wheeler, Creative Commons Attribution 3.0 </a:t>
            </a:r>
            <a:endParaRPr lang="en-US" sz="12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07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it’s not new.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90" y="1749339"/>
            <a:ext cx="8554453" cy="1362075"/>
          </a:xfrm>
        </p:spPr>
        <p:txBody>
          <a:bodyPr/>
          <a:lstStyle/>
          <a:p>
            <a:r>
              <a:rPr lang="en-US" dirty="0" smtClean="0"/>
              <a:t>We’ve seen the benefits of aggregation before …</a:t>
            </a:r>
            <a:br>
              <a:rPr lang="en-US" dirty="0" smtClean="0"/>
            </a:br>
            <a:r>
              <a:rPr lang="en-US" i="1" dirty="0" smtClean="0"/>
              <a:t>and we’ve missed the </a:t>
            </a:r>
            <a:br>
              <a:rPr lang="en-US" i="1" dirty="0" smtClean="0"/>
            </a:br>
            <a:r>
              <a:rPr lang="en-US" i="1" dirty="0" smtClean="0"/>
              <a:t>boat before.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</a:t>
            </a:r>
            <a:r>
              <a:rPr lang="en-US" b="1" dirty="0" smtClean="0"/>
              <a:t>Aggregating </a:t>
            </a:r>
            <a:r>
              <a:rPr lang="en-US" b="1" u="sng" dirty="0" smtClean="0"/>
              <a:t>Supply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2995"/>
            <a:ext cx="8229600" cy="5375369"/>
          </a:xfrm>
        </p:spPr>
        <p:txBody>
          <a:bodyPr>
            <a:noAutofit/>
          </a:bodyPr>
          <a:lstStyle/>
          <a:p>
            <a:pPr lvl="0"/>
            <a:r>
              <a:rPr lang="en-US" sz="2800" b="1" u="sng" dirty="0"/>
              <a:t>Capitalizing on significant economies of scale</a:t>
            </a:r>
            <a:r>
              <a:rPr lang="en-US" sz="2800" dirty="0"/>
              <a:t>. </a:t>
            </a:r>
            <a:r>
              <a:rPr lang="en-US" sz="2800" dirty="0" smtClean="0"/>
              <a:t>  By </a:t>
            </a:r>
            <a:r>
              <a:rPr lang="en-US" sz="2800" dirty="0"/>
              <a:t>aggregating across multiple institutions, it should be possible to drive the operational costs per user significantly lower than they are likely to be for a single institution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  <a:p>
            <a:pPr lvl="0"/>
            <a:r>
              <a:rPr lang="en-US" sz="2800" b="1" u="sng" dirty="0"/>
              <a:t>Increasing efficiency through standardization</a:t>
            </a:r>
            <a:r>
              <a:rPr lang="en-US" sz="2800" dirty="0"/>
              <a:t>. </a:t>
            </a:r>
            <a:r>
              <a:rPr lang="en-US" sz="2800" dirty="0" smtClean="0"/>
              <a:t>By </a:t>
            </a:r>
            <a:r>
              <a:rPr lang="en-US" sz="2800" dirty="0"/>
              <a:t>focusing on aggregation/implementation above the level of the individual campus, we should be able to leverage standardization in ways that benefit operational efficiencies and the bottom line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</a:t>
            </a:r>
            <a:r>
              <a:rPr lang="en-US" b="1" dirty="0" smtClean="0"/>
              <a:t>Aggregating </a:t>
            </a:r>
            <a:r>
              <a:rPr lang="en-US" b="1" u="sng" dirty="0" smtClean="0"/>
              <a:t>Demand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2995"/>
            <a:ext cx="8229600" cy="5375369"/>
          </a:xfrm>
        </p:spPr>
        <p:txBody>
          <a:bodyPr>
            <a:noAutofit/>
          </a:bodyPr>
          <a:lstStyle/>
          <a:p>
            <a:pPr lvl="0"/>
            <a:r>
              <a:rPr lang="en-US" sz="2800" b="1" u="sng" dirty="0" smtClean="0"/>
              <a:t>Increasing interoperability and associated capacity for collaboration</a:t>
            </a:r>
            <a:r>
              <a:rPr lang="en-US" sz="2800" dirty="0" smtClean="0"/>
              <a:t>.   By aggregating demand and associated operations above the level of the individual campus, we will create a technical environment that is easier to navigate across institutions .</a:t>
            </a:r>
          </a:p>
          <a:p>
            <a:pPr lvl="0"/>
            <a:endParaRPr lang="en-US" sz="2800" dirty="0" smtClean="0"/>
          </a:p>
          <a:p>
            <a:r>
              <a:rPr lang="en-US" sz="2800" b="1" u="sng" dirty="0" smtClean="0"/>
              <a:t>Streamlining the contracting process</a:t>
            </a:r>
            <a:r>
              <a:rPr lang="en-US" sz="2800" dirty="0" smtClean="0"/>
              <a:t>. It should be possible to negotiate a master agreement rather than dozens of one-off contracts, thereby saving institutions and vendors time and resources.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189" y="4336467"/>
            <a:ext cx="8679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Higher Ed’s approaches to evolutions in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90" y="1907122"/>
            <a:ext cx="8554453" cy="1362075"/>
          </a:xfrm>
        </p:spPr>
        <p:txBody>
          <a:bodyPr/>
          <a:lstStyle/>
          <a:p>
            <a:r>
              <a:rPr lang="en-US" dirty="0" smtClean="0"/>
              <a:t>Era 1: </a:t>
            </a:r>
            <a:br>
              <a:rPr lang="en-US" dirty="0" smtClean="0"/>
            </a:br>
            <a:r>
              <a:rPr lang="en-US" dirty="0" smtClean="0"/>
              <a:t>Advanced Digital Networks</a:t>
            </a:r>
            <a:endParaRPr lang="en-US" dirty="0"/>
          </a:p>
        </p:txBody>
      </p:sp>
      <p:pic>
        <p:nvPicPr>
          <p:cNvPr id="3" name="Picture 2" descr="interne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545" y="4137338"/>
            <a:ext cx="2518043" cy="206704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heme/theme1.xml><?xml version="1.0" encoding="utf-8"?>
<a:theme xmlns:a="http://schemas.openxmlformats.org/drawingml/2006/main" name="Black-BC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ITS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Black-BCW</Template>
  <TotalTime>525</TotalTime>
  <Words>906</Words>
  <Application>Microsoft Macintosh PowerPoint</Application>
  <PresentationFormat>Letter Paper (8.5x11 in)</PresentationFormat>
  <Paragraphs>131</Paragraphs>
  <Slides>35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Black-BCW</vt:lpstr>
      <vt:lpstr>UITS-Black</vt:lpstr>
      <vt:lpstr>Acrobat Document</vt:lpstr>
      <vt:lpstr>Above-Campus Services:  Achievements and Roadmap </vt:lpstr>
      <vt:lpstr>Or…Why ‘Cloud’ Matters (in higher education)</vt:lpstr>
      <vt:lpstr>It doesn’t…</vt:lpstr>
      <vt:lpstr>…and it’s not new. </vt:lpstr>
      <vt:lpstr>We’ve seen the benefits of aggregation before … and we’ve missed the  boat before.</vt:lpstr>
      <vt:lpstr>Benefits of Aggregating Supply </vt:lpstr>
      <vt:lpstr>Benefits of Aggregating Demand</vt:lpstr>
      <vt:lpstr>Let’s Review</vt:lpstr>
      <vt:lpstr>Era 1:  Advanced Digital Networks</vt:lpstr>
      <vt:lpstr>Slide 10</vt:lpstr>
      <vt:lpstr>Reflections on Era 1</vt:lpstr>
      <vt:lpstr>Era 2: Big Systems (ERP, etc.)</vt:lpstr>
      <vt:lpstr>Reflections on Era 2</vt:lpstr>
      <vt:lpstr>Era 3: Clouds?</vt:lpstr>
      <vt:lpstr>Slide 15</vt:lpstr>
      <vt:lpstr>Above-Campus Services Shaping the Promise of Cloud Computing for Higher Education  by Brad Wheeler and Shelton Waggener</vt:lpstr>
      <vt:lpstr>Slide 17</vt:lpstr>
      <vt:lpstr>Slide 18</vt:lpstr>
      <vt:lpstr>Meta-university Collaborations</vt:lpstr>
      <vt:lpstr>…and Commercial Engagement</vt:lpstr>
      <vt:lpstr>Projecting the Insights of 2000-2010 Forward</vt:lpstr>
      <vt:lpstr>Above-Campus Services</vt:lpstr>
      <vt:lpstr>Progress?  2010</vt:lpstr>
      <vt:lpstr>1) Federated Identity</vt:lpstr>
      <vt:lpstr>Slide 25</vt:lpstr>
      <vt:lpstr>2) Tribal Aggregation  </vt:lpstr>
      <vt:lpstr>3) Consortium Pilot (RFP) </vt:lpstr>
      <vt:lpstr>4) Common Solution Group</vt:lpstr>
      <vt:lpstr>Other Examples?</vt:lpstr>
      <vt:lpstr>Slide 30</vt:lpstr>
      <vt:lpstr>“Planned?”</vt:lpstr>
      <vt:lpstr>Emergence</vt:lpstr>
      <vt:lpstr>So what do we believe?</vt:lpstr>
      <vt:lpstr>Slide 34</vt:lpstr>
      <vt:lpstr>Above-Campus Services:  Achievements and Roadmap 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Cloud Matters (in higher education)</dc:title>
  <dc:creator>Brad Wheeler</dc:creator>
  <cp:lastModifiedBy>Nik Osborne</cp:lastModifiedBy>
  <cp:revision>30</cp:revision>
  <dcterms:created xsi:type="dcterms:W3CDTF">2010-10-14T15:59:40Z</dcterms:created>
  <dcterms:modified xsi:type="dcterms:W3CDTF">2010-10-14T16:06:41Z</dcterms:modified>
</cp:coreProperties>
</file>