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257" r:id="rId3"/>
    <p:sldId id="275" r:id="rId4"/>
    <p:sldId id="270" r:id="rId5"/>
    <p:sldId id="274" r:id="rId6"/>
    <p:sldId id="283" r:id="rId7"/>
    <p:sldId id="269" r:id="rId8"/>
    <p:sldId id="279" r:id="rId9"/>
    <p:sldId id="280" r:id="rId10"/>
    <p:sldId id="263" r:id="rId11"/>
    <p:sldId id="273" r:id="rId12"/>
    <p:sldId id="271" r:id="rId13"/>
    <p:sldId id="272" r:id="rId14"/>
    <p:sldId id="276" r:id="rId15"/>
    <p:sldId id="277" r:id="rId16"/>
    <p:sldId id="278" r:id="rId17"/>
    <p:sldId id="266" r:id="rId18"/>
    <p:sldId id="267" r:id="rId19"/>
    <p:sldId id="281" r:id="rId20"/>
    <p:sldId id="268" r:id="rId21"/>
    <p:sldId id="261"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0021"/>
    <a:srgbClr val="45811B"/>
    <a:srgbClr val="DDE8D5"/>
    <a:srgbClr val="FBC82B"/>
    <a:srgbClr val="7BA62B"/>
    <a:srgbClr val="8A8889"/>
    <a:srgbClr val="FD9712"/>
    <a:srgbClr val="1B7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4" autoAdjust="0"/>
    <p:restoredTop sz="86444" autoAdjust="0"/>
  </p:normalViewPr>
  <p:slideViewPr>
    <p:cSldViewPr snapToGrid="0" snapToObjects="1">
      <p:cViewPr>
        <p:scale>
          <a:sx n="70" d="100"/>
          <a:sy n="70" d="100"/>
        </p:scale>
        <p:origin x="-600" y="-248"/>
      </p:cViewPr>
      <p:guideLst>
        <p:guide orient="horz" pos="2160"/>
        <p:guide pos="2880"/>
      </p:guideLst>
    </p:cSldViewPr>
  </p:slideViewPr>
  <p:outlineViewPr>
    <p:cViewPr>
      <p:scale>
        <a:sx n="33" d="100"/>
        <a:sy n="33" d="100"/>
      </p:scale>
      <p:origin x="0" y="14040"/>
    </p:cViewPr>
  </p:outlineViewPr>
  <p:notesTextViewPr>
    <p:cViewPr>
      <p:scale>
        <a:sx n="100" d="100"/>
        <a:sy n="100" d="100"/>
      </p:scale>
      <p:origin x="0" y="0"/>
    </p:cViewPr>
  </p:notesTextViewPr>
  <p:notesViewPr>
    <p:cSldViewPr snapToGrid="0" snapToObjects="1">
      <p:cViewPr varScale="1">
        <p:scale>
          <a:sx n="111" d="100"/>
          <a:sy n="111" d="100"/>
        </p:scale>
        <p:origin x="-4264" y="-1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B4CE335-1B1A-964B-82DC-B141406EE227}" type="datetime1">
              <a:rPr lang="en-US"/>
              <a:pPr>
                <a:defRPr/>
              </a:pPr>
              <a:t>10/25/11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8496B65-2B99-9749-86B2-DBBD8E183778}" type="slidenum">
              <a:rPr lang="en-US"/>
              <a:pPr>
                <a:defRPr/>
              </a:pPr>
              <a:t>‹#›</a:t>
            </a:fld>
            <a:endParaRPr lang="en-US"/>
          </a:p>
        </p:txBody>
      </p:sp>
    </p:spTree>
    <p:extLst>
      <p:ext uri="{BB962C8B-B14F-4D97-AF65-F5344CB8AC3E}">
        <p14:creationId xmlns:p14="http://schemas.microsoft.com/office/powerpoint/2010/main" val="4248773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29C111D-D8D7-CE47-9FDD-C94C8EB69FD2}" type="datetime1">
              <a:rPr lang="en-US"/>
              <a:pPr>
                <a:defRPr/>
              </a:pPr>
              <a:t>10/25/11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6FA281B-0946-C245-AF81-6D816C0F4E58}" type="slidenum">
              <a:rPr lang="en-US"/>
              <a:pPr>
                <a:defRPr/>
              </a:pPr>
              <a:t>‹#›</a:t>
            </a:fld>
            <a:endParaRPr lang="en-US"/>
          </a:p>
        </p:txBody>
      </p:sp>
    </p:spTree>
    <p:extLst>
      <p:ext uri="{BB962C8B-B14F-4D97-AF65-F5344CB8AC3E}">
        <p14:creationId xmlns:p14="http://schemas.microsoft.com/office/powerpoint/2010/main" val="340717013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charset="-128"/>
        <a:cs typeface="Geneva" charset="-128"/>
      </a:defRPr>
    </a:lvl3pPr>
    <a:lvl4pPr marL="1371600" algn="l" defTabSz="457200" rtl="0" eaLnBrk="0" fontAlgn="base" hangingPunct="0">
      <a:spcBef>
        <a:spcPct val="30000"/>
      </a:spcBef>
      <a:spcAft>
        <a:spcPct val="0"/>
      </a:spcAft>
      <a:defRPr sz="1200" kern="1200">
        <a:solidFill>
          <a:schemeClr val="tx1"/>
        </a:solidFill>
        <a:latin typeface="+mn-lt"/>
        <a:ea typeface="Geneva"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Geneva"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crypted.google.com/url?sa=t&amp;source=web&amp;cd=1&amp;ved=0CCcQFjAA&amp;url=http://www.ncfta.net/&amp;ei=s0qbTsCUGYnv0gGQ2KGfBA&amp;usg=AFQjCNHwsGAYjfVecOhPIO9RJ7SBCHhqCA&amp;sig2=5-3mk1tjTEipPIAsLxHvew" TargetMode="External"/><Relationship Id="rId4" Type="http://schemas.openxmlformats.org/officeDocument/2006/relationships/hyperlink" Target="http://www.us-cert.gov/" TargetMode="External"/><Relationship Id="rId5" Type="http://schemas.openxmlformats.org/officeDocument/2006/relationships/hyperlink" Target="http://www.antiphishing.org/"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www.businessinsider.com/the-full-text-of-steve-jobs-stanford-commencement-speech-2011-10%23ixzz1az2BwVFq"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year we have more</a:t>
            </a:r>
            <a:r>
              <a:rPr lang="en-US" baseline="0" dirty="0" smtClean="0"/>
              <a:t> space devoted to CIO and senior leaders – three rooms total. This year, blue badge stickers will help you to identify peers here in Philly. </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3</a:t>
            </a:fld>
            <a:endParaRPr lang="en-US"/>
          </a:p>
        </p:txBody>
      </p:sp>
    </p:spTree>
    <p:extLst>
      <p:ext uri="{BB962C8B-B14F-4D97-AF65-F5344CB8AC3E}">
        <p14:creationId xmlns:p14="http://schemas.microsoft.com/office/powerpoint/2010/main" val="2625289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hlinkClick r:id="rId3"/>
              </a:rPr>
              <a:t>National Cyber-Forensics &amp; Training Alliance (</a:t>
            </a:r>
            <a:r>
              <a:rPr lang="en-US" b="1" i="1" dirty="0" smtClean="0">
                <a:hlinkClick r:id="rId3"/>
              </a:rPr>
              <a:t>NCFTA</a:t>
            </a:r>
            <a:r>
              <a:rPr lang="en-US" b="1" dirty="0" smtClean="0">
                <a:hlinkClick r:id="rId3"/>
              </a:rPr>
              <a:t>)</a:t>
            </a:r>
            <a:endParaRPr lang="en-US" b="1"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i="1" dirty="0" smtClean="0">
                <a:hlinkClick r:id="rId4"/>
              </a:rPr>
              <a:t>US</a:t>
            </a:r>
            <a:r>
              <a:rPr lang="en-US" b="1" dirty="0" smtClean="0">
                <a:hlinkClick r:id="rId4"/>
              </a:rPr>
              <a:t>-</a:t>
            </a:r>
            <a:r>
              <a:rPr lang="en-US" b="1" i="1" dirty="0" smtClean="0">
                <a:hlinkClick r:id="rId4"/>
              </a:rPr>
              <a:t>CERT</a:t>
            </a:r>
            <a:r>
              <a:rPr lang="en-US" b="1" dirty="0" smtClean="0">
                <a:hlinkClick r:id="rId4"/>
              </a:rPr>
              <a:t>: United States Computer Emergency Readiness Team</a:t>
            </a:r>
            <a:endParaRPr lang="en-US" b="1" dirty="0" smtClean="0"/>
          </a:p>
          <a:p>
            <a:r>
              <a:rPr lang="en-US" b="1" i="1" dirty="0" smtClean="0">
                <a:hlinkClick r:id="rId5"/>
              </a:rPr>
              <a:t>APWG</a:t>
            </a:r>
            <a:r>
              <a:rPr lang="en-US" b="1" i="1" dirty="0" smtClean="0"/>
              <a:t>  </a:t>
            </a:r>
            <a:r>
              <a:rPr lang="en-US" i="1" dirty="0" err="1" smtClean="0"/>
              <a:t>www.antiphishing.org</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 </a:t>
            </a:r>
            <a:endParaRPr lang="en-US" dirty="0" smtClean="0"/>
          </a:p>
          <a:p>
            <a:r>
              <a:rPr lang="en-US" dirty="0" smtClean="0"/>
              <a:t>Involvement in strategic industry groups focused at the take-down of</a:t>
            </a:r>
            <a:br>
              <a:rPr lang="en-US" dirty="0" smtClean="0"/>
            </a:br>
            <a:r>
              <a:rPr lang="en-US" dirty="0" smtClean="0"/>
              <a:t>specific security threats</a:t>
            </a:r>
            <a:br>
              <a:rPr lang="en-US" dirty="0" smtClean="0"/>
            </a:br>
            <a:r>
              <a:rPr lang="en-US" dirty="0" smtClean="0"/>
              <a:t/>
            </a:r>
            <a:br>
              <a:rPr lang="en-US" dirty="0" smtClean="0"/>
            </a:br>
            <a:r>
              <a:rPr lang="en-US" dirty="0" smtClean="0"/>
              <a:t>Advancement of the SES tool (v1 -&gt; v2), created the Collective</a:t>
            </a:r>
            <a:br>
              <a:rPr lang="en-US" dirty="0" smtClean="0"/>
            </a:br>
            <a:r>
              <a:rPr lang="en-US" dirty="0" smtClean="0"/>
              <a:t>Intelligence Framework (CIF): threat data repository, flexible API,</a:t>
            </a:r>
            <a:br>
              <a:rPr lang="en-US" dirty="0" smtClean="0"/>
            </a:br>
            <a:r>
              <a:rPr lang="en-US" dirty="0" smtClean="0"/>
              <a:t>support for analyst threat research</a:t>
            </a:r>
            <a:br>
              <a:rPr lang="en-US" dirty="0" smtClean="0"/>
            </a:br>
            <a:r>
              <a:rPr lang="en-US" dirty="0" smtClean="0"/>
              <a:t/>
            </a:r>
            <a:br>
              <a:rPr lang="en-US" dirty="0" smtClean="0"/>
            </a:br>
            <a:r>
              <a:rPr lang="en-US" dirty="0" smtClean="0"/>
              <a:t>NSF award OCI-1127425 for development of SES v3, including support for</a:t>
            </a:r>
            <a:br>
              <a:rPr lang="en-US" dirty="0" smtClean="0"/>
            </a:br>
            <a:r>
              <a:rPr lang="en-US" dirty="0" smtClean="0"/>
              <a:t>inter-federation, scaling, additional data types, and tool integration.</a:t>
            </a:r>
            <a:br>
              <a:rPr lang="en-US" dirty="0" smtClean="0"/>
            </a:br>
            <a:r>
              <a:rPr lang="en-US" dirty="0" smtClean="0"/>
              <a:t/>
            </a:r>
            <a:br>
              <a:rPr lang="en-US" dirty="0" smtClean="0"/>
            </a:br>
            <a:r>
              <a:rPr lang="en-US" dirty="0" smtClean="0"/>
              <a:t>Engagement with the NSF International Research Network Connections,</a:t>
            </a:r>
            <a:br>
              <a:rPr lang="en-US" dirty="0" smtClean="0"/>
            </a:br>
            <a:r>
              <a:rPr lang="en-US" dirty="0" smtClean="0"/>
              <a:t>TransPAC3 and America Connects to Europe projects, supporting "community</a:t>
            </a:r>
            <a:br>
              <a:rPr lang="en-US" dirty="0" smtClean="0"/>
            </a:br>
            <a:r>
              <a:rPr lang="en-US" dirty="0" smtClean="0"/>
              <a:t>security" activities.</a:t>
            </a:r>
            <a:br>
              <a:rPr lang="en-US" dirty="0" smtClean="0"/>
            </a:br>
            <a:r>
              <a:rPr lang="en-US" dirty="0" smtClean="0"/>
              <a:t/>
            </a:r>
            <a:br>
              <a:rPr lang="en-US" dirty="0" smtClean="0"/>
            </a:br>
            <a:r>
              <a:rPr lang="en-US" dirty="0" smtClean="0"/>
              <a:t>Partnership with the Multi-State ISAC and SANS to bring an aggressive</a:t>
            </a:r>
            <a:br>
              <a:rPr lang="en-US" dirty="0" smtClean="0"/>
            </a:br>
            <a:r>
              <a:rPr lang="en-US" dirty="0" smtClean="0"/>
              <a:t>aggregate buy program for Securing The Human training to EDU.</a:t>
            </a:r>
            <a:br>
              <a:rPr lang="en-US" dirty="0" smtClean="0"/>
            </a:br>
            <a:r>
              <a:rPr lang="en-US" dirty="0" smtClean="0"/>
              <a:t/>
            </a:r>
            <a:br>
              <a:rPr lang="en-US" dirty="0" smtClean="0"/>
            </a:br>
            <a:r>
              <a:rPr lang="en-US" dirty="0" smtClean="0"/>
              <a:t>Engagement in international standards work for security incident</a:t>
            </a:r>
            <a:br>
              <a:rPr lang="en-US" dirty="0" smtClean="0"/>
            </a:br>
            <a:r>
              <a:rPr lang="en-US" dirty="0" smtClean="0"/>
              <a:t>reporting (IODEF)</a:t>
            </a:r>
            <a:br>
              <a:rPr lang="en-US" dirty="0" smtClean="0"/>
            </a:br>
            <a:r>
              <a:rPr lang="en-US" dirty="0" smtClean="0"/>
              <a:t/>
            </a:r>
            <a:br>
              <a:rPr lang="en-US" dirty="0" smtClean="0"/>
            </a:br>
            <a:r>
              <a:rPr lang="en-US" dirty="0" smtClean="0"/>
              <a:t>Handling of 0-day vulnerability communications between members and</a:t>
            </a:r>
            <a:br>
              <a:rPr lang="en-US" dirty="0" smtClean="0"/>
            </a:br>
            <a:r>
              <a:rPr lang="en-US" dirty="0" smtClean="0"/>
              <a:t>vendors, conducting responsible disclosure.</a:t>
            </a:r>
            <a:br>
              <a:rPr lang="en-US" dirty="0" smtClean="0"/>
            </a:br>
            <a:endParaRPr lang="en-US" dirty="0" smtClean="0"/>
          </a:p>
          <a:p>
            <a:r>
              <a:rPr lang="en-US" dirty="0" smtClean="0"/>
              <a:t>Increase in number of notifications (more data sources) regarding</a:t>
            </a:r>
            <a:br>
              <a:rPr lang="en-US" dirty="0" smtClean="0"/>
            </a:br>
            <a:r>
              <a:rPr lang="en-US" dirty="0" smtClean="0"/>
              <a:t>observed infected EDU-based machine: &gt; 12,000 notifications/month</a:t>
            </a:r>
            <a:br>
              <a:rPr lang="en-US" dirty="0" smtClean="0"/>
            </a:br>
            <a:r>
              <a:rPr lang="en-US" dirty="0" smtClean="0"/>
              <a:t/>
            </a:r>
            <a:br>
              <a:rPr lang="en-US" dirty="0" smtClean="0"/>
            </a:br>
            <a:r>
              <a:rPr lang="en-US" dirty="0" smtClean="0"/>
              <a:t>Additional staff, funded by membership fees, permitting substantial</a:t>
            </a:r>
            <a:br>
              <a:rPr lang="en-US" dirty="0" smtClean="0"/>
            </a:br>
            <a:r>
              <a:rPr lang="en-US" dirty="0" smtClean="0"/>
              <a:t>strengthening of our infrastructure, and deployment of new services</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9</a:t>
            </a:fld>
            <a:endParaRPr lang="en-US"/>
          </a:p>
        </p:txBody>
      </p:sp>
    </p:spTree>
    <p:extLst>
      <p:ext uri="{BB962C8B-B14F-4D97-AF65-F5344CB8AC3E}">
        <p14:creationId xmlns:p14="http://schemas.microsoft.com/office/powerpoint/2010/main" val="3834381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Michael Feldstein is Senior Program Manager for </a:t>
            </a:r>
            <a:r>
              <a:rPr lang="en-US" dirty="0" err="1" smtClean="0"/>
              <a:t>MindTap</a:t>
            </a:r>
            <a:r>
              <a:rPr lang="en-US" dirty="0" smtClean="0"/>
              <a:t> and </a:t>
            </a:r>
            <a:r>
              <a:rPr lang="en-US" dirty="0" err="1" smtClean="0"/>
              <a:t>Cengage</a:t>
            </a:r>
            <a:r>
              <a:rPr lang="en-US" dirty="0" smtClean="0"/>
              <a:t> Learning and author of the </a:t>
            </a:r>
            <a:r>
              <a:rPr lang="en-US" i="1" dirty="0" smtClean="0"/>
              <a:t>e-Literate </a:t>
            </a:r>
            <a:r>
              <a:rPr lang="en-US" dirty="0" smtClean="0"/>
              <a:t>weblog. Previously, he has been Senior Product Manager in Oracle's Higher Education division and Assistant Director at the SUNY Learning Network. </a:t>
            </a:r>
            <a:r>
              <a:rPr lang="en-US" sz="1200" kern="1200" dirty="0" smtClean="0">
                <a:solidFill>
                  <a:schemeClr val="tx1"/>
                </a:solidFill>
                <a:effectLst/>
                <a:latin typeface="+mn-lt"/>
                <a:ea typeface="ＭＳ Ｐゴシック" charset="-128"/>
                <a:cs typeface="ＭＳ Ｐゴシック" charset="-128"/>
              </a:rPr>
              <a:t>Jens </a:t>
            </a:r>
            <a:r>
              <a:rPr lang="en-US" sz="1200" kern="1200" dirty="0" err="1" smtClean="0">
                <a:solidFill>
                  <a:schemeClr val="tx1"/>
                </a:solidFill>
                <a:effectLst/>
                <a:latin typeface="+mn-lt"/>
                <a:ea typeface="ＭＳ Ｐゴシック" charset="-128"/>
                <a:cs typeface="ＭＳ Ｐゴシック" charset="-128"/>
              </a:rPr>
              <a:t>Haeusser</a:t>
            </a:r>
            <a:r>
              <a:rPr lang="en-US" sz="1200" kern="1200" dirty="0" smtClean="0">
                <a:solidFill>
                  <a:schemeClr val="tx1"/>
                </a:solidFill>
                <a:effectLst/>
                <a:latin typeface="+mn-lt"/>
                <a:ea typeface="ＭＳ Ｐゴシック" charset="-128"/>
                <a:cs typeface="ＭＳ Ｐゴシック" charset="-128"/>
              </a:rPr>
              <a:t> is the Chair of the </a:t>
            </a:r>
            <a:r>
              <a:rPr lang="en-US" sz="1200" kern="1200" dirty="0" err="1" smtClean="0">
                <a:solidFill>
                  <a:schemeClr val="tx1"/>
                </a:solidFill>
                <a:effectLst/>
                <a:latin typeface="+mn-lt"/>
                <a:ea typeface="ＭＳ Ｐゴシック" charset="-128"/>
                <a:cs typeface="ＭＳ Ｐゴシック" charset="-128"/>
              </a:rPr>
              <a:t>Jasig</a:t>
            </a:r>
            <a:r>
              <a:rPr lang="en-US" sz="1200" kern="1200" dirty="0" smtClean="0">
                <a:solidFill>
                  <a:schemeClr val="tx1"/>
                </a:solidFill>
                <a:effectLst/>
                <a:latin typeface="+mn-lt"/>
                <a:ea typeface="ＭＳ Ｐゴシック" charset="-128"/>
                <a:cs typeface="ＭＳ Ｐゴシック" charset="-128"/>
              </a:rPr>
              <a:t> Board of Directors, and the Director of Strategic Innovation in the Information Technology Department at the University of British Columbia.  At UBC, Jens is responsible for fostering outstanding IT solutions by developing creative and relevant IT strategies and long range plans that anticipate and reflect broad campus needs. As </a:t>
            </a:r>
            <a:r>
              <a:rPr lang="en-US" sz="1200" kern="1200" dirty="0" err="1" smtClean="0">
                <a:solidFill>
                  <a:schemeClr val="tx1"/>
                </a:solidFill>
                <a:effectLst/>
                <a:latin typeface="+mn-lt"/>
                <a:ea typeface="ＭＳ Ｐゴシック" charset="-128"/>
                <a:cs typeface="ＭＳ Ｐゴシック" charset="-128"/>
              </a:rPr>
              <a:t>Jasig</a:t>
            </a:r>
            <a:r>
              <a:rPr lang="en-US" sz="1200" kern="1200" dirty="0" smtClean="0">
                <a:solidFill>
                  <a:schemeClr val="tx1"/>
                </a:solidFill>
                <a:effectLst/>
                <a:latin typeface="+mn-lt"/>
                <a:ea typeface="ＭＳ Ｐゴシック" charset="-128"/>
                <a:cs typeface="ＭＳ Ｐゴシック" charset="-128"/>
              </a:rPr>
              <a:t> Chair, Jens is a strong advocate for the transformative role of IT and open source software in higher education. </a:t>
            </a: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10</a:t>
            </a:fld>
            <a:endParaRPr lang="en-US"/>
          </a:p>
        </p:txBody>
      </p:sp>
    </p:spTree>
    <p:extLst>
      <p:ext uri="{BB962C8B-B14F-4D97-AF65-F5344CB8AC3E}">
        <p14:creationId xmlns:p14="http://schemas.microsoft.com/office/powerpoint/2010/main" val="3382637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Taking</a:t>
            </a:r>
            <a:r>
              <a:rPr lang="en-US" baseline="0" dirty="0" smtClean="0"/>
              <a:t> the subject lines from the CIO mailing list archives for the last year, and doing a little </a:t>
            </a:r>
            <a:r>
              <a:rPr lang="en-US" baseline="0" dirty="0" err="1" smtClean="0"/>
              <a:t>clean-up</a:t>
            </a:r>
            <a:r>
              <a:rPr lang="en-US" baseline="0" dirty="0" smtClean="0"/>
              <a:t> for labeling consistency, here’s what we talked about.  We talk about systems more than services. We like to do surveys and ask questions.  We mention doing it “quick” quite often, what ever it is.  We read and share, particularly from the </a:t>
            </a:r>
            <a:r>
              <a:rPr lang="en-US" baseline="0" dirty="0" err="1" smtClean="0"/>
              <a:t>Educause</a:t>
            </a:r>
            <a:r>
              <a:rPr lang="en-US" baseline="0" dirty="0" smtClean="0"/>
              <a:t> periodicals, the Chronicle of Higher Education and the New York Times.  The book that we discussed the most was Leading Geeks:  How to Manage and Lead the People Who Deliver Technology by Paul Glen, David </a:t>
            </a:r>
            <a:r>
              <a:rPr lang="en-US" baseline="0" dirty="0" err="1" smtClean="0"/>
              <a:t>Maister</a:t>
            </a:r>
            <a:r>
              <a:rPr lang="en-US" baseline="0" dirty="0" smtClean="0"/>
              <a:t> and Warren G. </a:t>
            </a:r>
            <a:r>
              <a:rPr lang="en-US" baseline="0" dirty="0" err="1" smtClean="0"/>
              <a:t>Bennis</a:t>
            </a:r>
            <a:r>
              <a:rPr lang="en-US" baseline="0" dirty="0" smtClean="0"/>
              <a:t>.  Google Apps for Education, Microsoft </a:t>
            </a:r>
            <a:r>
              <a:rPr lang="en-US" baseline="0" dirty="0" err="1" smtClean="0"/>
              <a:t>Live@edu</a:t>
            </a:r>
            <a:r>
              <a:rPr lang="en-US" baseline="0" dirty="0" smtClean="0"/>
              <a:t>, and e-mail in general consume a lot of our discussion space.  We talk about choice and choosing, particularly in the sense of this versus that.  Mergers and sales generated a lot of talk, particularly involving SunGard, </a:t>
            </a:r>
            <a:r>
              <a:rPr lang="en-US" baseline="0" dirty="0" err="1" smtClean="0"/>
              <a:t>Datatel</a:t>
            </a:r>
            <a:r>
              <a:rPr lang="en-US" baseline="0" dirty="0" smtClean="0"/>
              <a:t>, and Blackboard.  Many shared they were still looking at making LMS decisions and we talked about Moodle.  We had several strategy </a:t>
            </a:r>
            <a:r>
              <a:rPr lang="en-US" baseline="0" dirty="0" err="1" smtClean="0"/>
              <a:t>discucssions</a:t>
            </a:r>
            <a:r>
              <a:rPr lang="en-US" baseline="0" dirty="0" smtClean="0"/>
              <a:t> over the course of the year, including the “plumber or strategist” debate triggered by Brad Wheeler and Brian Voss at last year’s conference and including a discussion about our chessboard, leading to a session this year let by Brad.  We had more discussion about ownership, particularly as it relates to devices that we no longer own and control, representative of the </a:t>
            </a:r>
            <a:r>
              <a:rPr lang="en-US" baseline="0" dirty="0" err="1" smtClean="0"/>
              <a:t>consumerization</a:t>
            </a:r>
            <a:r>
              <a:rPr lang="en-US" baseline="0" dirty="0" smtClean="0"/>
              <a:t> of IT.  Another aspect of </a:t>
            </a:r>
            <a:r>
              <a:rPr lang="en-US" baseline="0" dirty="0" err="1" smtClean="0"/>
              <a:t>consumerization</a:t>
            </a:r>
            <a:r>
              <a:rPr lang="en-US" baseline="0" dirty="0" smtClean="0"/>
              <a:t> is the software explosion, which engaged us on many levels.  Mobility was a growing hot topic through the year.  It seems that more of us are planning for multiple locations, so that situation informed discussion.  We seemed to talk less about budget and funding issues – maybe we are getting used to the “new normal”.  </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12</a:t>
            </a:fld>
            <a:endParaRPr lang="en-US"/>
          </a:p>
        </p:txBody>
      </p:sp>
    </p:spTree>
    <p:extLst>
      <p:ext uri="{BB962C8B-B14F-4D97-AF65-F5344CB8AC3E}">
        <p14:creationId xmlns:p14="http://schemas.microsoft.com/office/powerpoint/2010/main" val="1694614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session was scheduled as a result of a lively list discussion.  Other sessions are planned as a result of</a:t>
            </a:r>
            <a:r>
              <a:rPr lang="en-US" baseline="0" dirty="0" smtClean="0"/>
              <a:t> your voting in </a:t>
            </a:r>
            <a:r>
              <a:rPr lang="en-US" baseline="0" dirty="0" err="1" smtClean="0"/>
              <a:t>IdeaScale</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13</a:t>
            </a:fld>
            <a:endParaRPr lang="en-US"/>
          </a:p>
        </p:txBody>
      </p:sp>
    </p:spTree>
    <p:extLst>
      <p:ext uri="{BB962C8B-B14F-4D97-AF65-F5344CB8AC3E}">
        <p14:creationId xmlns:p14="http://schemas.microsoft.com/office/powerpoint/2010/main" val="4259072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session was scheduled as a result of a lively list discussion.  Other sessions are planned as a result of</a:t>
            </a:r>
            <a:r>
              <a:rPr lang="en-US" baseline="0" dirty="0" smtClean="0"/>
              <a:t> your voting in </a:t>
            </a:r>
            <a:r>
              <a:rPr lang="en-US" baseline="0" dirty="0" err="1" smtClean="0"/>
              <a:t>IdeaScale</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14</a:t>
            </a:fld>
            <a:endParaRPr lang="en-US"/>
          </a:p>
        </p:txBody>
      </p:sp>
    </p:spTree>
    <p:extLst>
      <p:ext uri="{BB962C8B-B14F-4D97-AF65-F5344CB8AC3E}">
        <p14:creationId xmlns:p14="http://schemas.microsoft.com/office/powerpoint/2010/main" val="4259072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session was scheduled as a result of a lively list discussion.  Other sessions are planned as a result of</a:t>
            </a:r>
            <a:r>
              <a:rPr lang="en-US" baseline="0" dirty="0" smtClean="0"/>
              <a:t> your voting in </a:t>
            </a:r>
            <a:r>
              <a:rPr lang="en-US" baseline="0" dirty="0" err="1" smtClean="0"/>
              <a:t>IdeaScale</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15</a:t>
            </a:fld>
            <a:endParaRPr lang="en-US"/>
          </a:p>
        </p:txBody>
      </p:sp>
    </p:spTree>
    <p:extLst>
      <p:ext uri="{BB962C8B-B14F-4D97-AF65-F5344CB8AC3E}">
        <p14:creationId xmlns:p14="http://schemas.microsoft.com/office/powerpoint/2010/main" val="4259072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16</a:t>
            </a:fld>
            <a:endParaRPr lang="en-US"/>
          </a:p>
        </p:txBody>
      </p:sp>
    </p:spTree>
    <p:extLst>
      <p:ext uri="{BB962C8B-B14F-4D97-AF65-F5344CB8AC3E}">
        <p14:creationId xmlns:p14="http://schemas.microsoft.com/office/powerpoint/2010/main" val="4259072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THINK DIFFERENT</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Your time is limited, so don't waste it living someone else's life. Don't be trapped by dogma — which is living with the results of other people's thinking. Don't let the noise of others' opinions drown out your own inner voice. And most important, have the courage to follow your heart and intuition. They somehow already know what you truly want to become. Everything else is secondary.</a:t>
            </a:r>
            <a:r>
              <a:rPr lang="en-US" sz="1200" u="none" strike="noStrike" kern="1200" dirty="0" smtClean="0">
                <a:solidFill>
                  <a:schemeClr val="tx1"/>
                </a:solidFill>
                <a:effectLst/>
                <a:latin typeface="+mn-lt"/>
                <a:ea typeface="ＭＳ Ｐゴシック" charset="-128"/>
                <a:cs typeface="ＭＳ Ｐゴシック" charset="-128"/>
              </a:rPr>
              <a:t/>
            </a:r>
            <a:br>
              <a:rPr lang="en-US" sz="1200" u="none" strike="noStrike" kern="1200" dirty="0" smtClean="0">
                <a:solidFill>
                  <a:schemeClr val="tx1"/>
                </a:solidFill>
                <a:effectLst/>
                <a:latin typeface="+mn-lt"/>
                <a:ea typeface="ＭＳ Ｐゴシック" charset="-128"/>
                <a:cs typeface="ＭＳ Ｐゴシック" charset="-128"/>
              </a:rPr>
            </a:br>
            <a:r>
              <a:rPr lang="en-US" sz="1200" u="none" strike="noStrike" kern="1200" dirty="0" smtClean="0">
                <a:solidFill>
                  <a:schemeClr val="tx1"/>
                </a:solidFill>
                <a:effectLst/>
                <a:latin typeface="+mn-lt"/>
                <a:ea typeface="ＭＳ Ｐゴシック" charset="-128"/>
                <a:cs typeface="ＭＳ Ｐゴシック" charset="-128"/>
              </a:rPr>
              <a:t>Read more: </a:t>
            </a:r>
            <a:r>
              <a:rPr lang="en-US" sz="1200" u="none" strike="noStrike" kern="1200" dirty="0" smtClean="0">
                <a:solidFill>
                  <a:schemeClr val="tx1"/>
                </a:solidFill>
                <a:effectLst/>
                <a:latin typeface="+mn-lt"/>
                <a:ea typeface="ＭＳ Ｐゴシック" charset="-128"/>
                <a:cs typeface="ＭＳ Ｐゴシック" charset="-128"/>
                <a:hlinkClick r:id="rId3"/>
              </a:rPr>
              <a:t>http://www.businessinsider.com/the-full-text-of-steve-jobs-stanford-commencement-speech-2011-10#ixzz1az2BwVFq</a:t>
            </a:r>
            <a:r>
              <a:rPr lang="en-US" sz="1200" u="none" strike="noStrike" kern="1200" dirty="0" smtClean="0">
                <a:solidFill>
                  <a:schemeClr val="tx1"/>
                </a:solidFill>
                <a:effectLst/>
                <a:latin typeface="+mn-lt"/>
                <a:ea typeface="ＭＳ Ｐゴシック" charset="-128"/>
                <a:cs typeface="ＭＳ Ｐゴシック" charset="-128"/>
              </a:rPr>
              <a:t/>
            </a:r>
            <a:br>
              <a:rPr lang="en-US" sz="1200" u="none" strike="noStrike" kern="1200" dirty="0" smtClean="0">
                <a:solidFill>
                  <a:schemeClr val="tx1"/>
                </a:solidFill>
                <a:effectLst/>
                <a:latin typeface="+mn-lt"/>
                <a:ea typeface="ＭＳ Ｐゴシック" charset="-128"/>
                <a:cs typeface="ＭＳ Ｐゴシック" charset="-128"/>
              </a:rPr>
            </a:br>
            <a:endParaRPr lang="en-US" sz="1200" u="none" strike="noStrike" kern="1200" dirty="0" smtClean="0">
              <a:solidFill>
                <a:schemeClr val="tx1"/>
              </a:solidFill>
              <a:effectLst/>
              <a:latin typeface="+mn-lt"/>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19</a:t>
            </a:fld>
            <a:endParaRPr lang="en-US"/>
          </a:p>
        </p:txBody>
      </p:sp>
    </p:spTree>
    <p:extLst>
      <p:ext uri="{BB962C8B-B14F-4D97-AF65-F5344CB8AC3E}">
        <p14:creationId xmlns:p14="http://schemas.microsoft.com/office/powerpoint/2010/main" val="3828909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133350"/>
            <a:ext cx="9144000" cy="58531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pic>
        <p:nvPicPr>
          <p:cNvPr id="5" name="Picture 9" descr="logopp.jpg"/>
          <p:cNvPicPr>
            <a:picLocks noChangeAspect="1"/>
          </p:cNvPicPr>
          <p:nvPr userDrawn="1"/>
        </p:nvPicPr>
        <p:blipFill>
          <a:blip r:embed="rId2"/>
          <a:srcRect/>
          <a:stretch>
            <a:fillRect/>
          </a:stretch>
        </p:blipFill>
        <p:spPr bwMode="auto">
          <a:xfrm>
            <a:off x="5165725" y="4349750"/>
            <a:ext cx="3368675" cy="1563688"/>
          </a:xfrm>
          <a:prstGeom prst="rect">
            <a:avLst/>
          </a:prstGeom>
          <a:noFill/>
          <a:ln w="9525">
            <a:noFill/>
            <a:miter lim="800000"/>
            <a:headEnd/>
            <a:tailEnd/>
          </a:ln>
        </p:spPr>
      </p:pic>
      <p:sp>
        <p:nvSpPr>
          <p:cNvPr id="2" name="Title 1"/>
          <p:cNvSpPr>
            <a:spLocks noGrp="1"/>
          </p:cNvSpPr>
          <p:nvPr>
            <p:ph type="ctrTitle"/>
          </p:nvPr>
        </p:nvSpPr>
        <p:spPr>
          <a:xfrm>
            <a:off x="235190" y="815355"/>
            <a:ext cx="8338410" cy="1470025"/>
          </a:xfrm>
        </p:spPr>
        <p:txBody>
          <a:bodyPr/>
          <a:lstStyle>
            <a:lvl1pPr algn="r">
              <a:defRPr sz="3300"/>
            </a:lvl1pPr>
          </a:lstStyle>
          <a:p>
            <a:r>
              <a:rPr lang="en-US" dirty="0" smtClean="0"/>
              <a:t>Click to edit Master title style</a:t>
            </a:r>
            <a:endParaRPr lang="en-US" dirty="0"/>
          </a:p>
        </p:txBody>
      </p:sp>
      <p:sp>
        <p:nvSpPr>
          <p:cNvPr id="3" name="Subtitle 2"/>
          <p:cNvSpPr>
            <a:spLocks noGrp="1"/>
          </p:cNvSpPr>
          <p:nvPr>
            <p:ph type="subTitle" idx="1"/>
          </p:nvPr>
        </p:nvSpPr>
        <p:spPr>
          <a:xfrm>
            <a:off x="2165755" y="2008445"/>
            <a:ext cx="6400800" cy="1219200"/>
          </a:xfrm>
        </p:spPr>
        <p:txBody>
          <a:bodyPr>
            <a:normAutofit/>
          </a:bodyPr>
          <a:lstStyle>
            <a:lvl1pPr marL="0" indent="0" algn="r">
              <a:buNone/>
              <a:defRPr sz="2000">
                <a:solidFill>
                  <a:srgbClr val="4C4C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p:txBody>
          <a:bodyPr/>
          <a:lstStyle>
            <a:lvl1pPr>
              <a:defRPr/>
            </a:lvl1pPr>
          </a:lstStyle>
          <a:p>
            <a:pPr>
              <a:defRPr/>
            </a:pPr>
            <a:fld id="{8B932A81-A55D-B14A-87F9-64399E3EB008}" type="datetime1">
              <a:rPr lang="en-US"/>
              <a:pPr>
                <a:defRPr/>
              </a:pPr>
              <a:t>10/25/11</a:t>
            </a:fld>
            <a:endParaRPr lang="en-US"/>
          </a:p>
        </p:txBody>
      </p:sp>
      <p:sp>
        <p:nvSpPr>
          <p:cNvPr id="7" name="Slide Number Placeholder 5"/>
          <p:cNvSpPr>
            <a:spLocks noGrp="1"/>
          </p:cNvSpPr>
          <p:nvPr userDrawn="1">
            <p:ph type="sldNum" sz="quarter" idx="11"/>
          </p:nvPr>
        </p:nvSpPr>
        <p:spPr/>
        <p:txBody>
          <a:bodyPr/>
          <a:lstStyle>
            <a:lvl1pPr>
              <a:defRPr/>
            </a:lvl1pPr>
          </a:lstStyle>
          <a:p>
            <a:pPr>
              <a:defRPr/>
            </a:pPr>
            <a:fld id="{72BC5229-8E32-E645-895C-4316DCBFA23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16C56F-965E-CD42-B692-23F2BC5A4107}" type="datetime1">
              <a:rPr lang="en-US"/>
              <a:pPr>
                <a:defRPr/>
              </a:pPr>
              <a:t>10/25/11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350499-F08D-D846-85CA-35A359C9022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AADE71-C90D-5846-AE30-D761D1BAF737}" type="datetime1">
              <a:rPr lang="en-US"/>
              <a:pPr>
                <a:defRPr/>
              </a:pPr>
              <a:t>10/25/11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02AC32-9818-5145-A709-40F4F4DBFB5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35A765-D575-FA46-A41B-CAB3F8AFCABF}" type="datetime1">
              <a:rPr lang="en-US"/>
              <a:pPr>
                <a:defRPr/>
              </a:pPr>
              <a:t>10/25/11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CC9DFE-152E-9040-B076-1029403C79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1338587-1E30-3748-9425-D333D6B75DF6}" type="datetime1">
              <a:rPr lang="en-US"/>
              <a:pPr>
                <a:defRPr/>
              </a:pPr>
              <a:t>10/25/11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F043AD-40DE-3E42-A039-B2059796168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5E37561-D7F7-A643-AD61-BE0180DD63F4}" type="datetime1">
              <a:rPr lang="en-US"/>
              <a:pPr>
                <a:defRPr/>
              </a:pPr>
              <a:t>10/25/11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B562B7-F15F-9143-92A0-BF392971B04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B446317-50AB-5B4D-AD0D-1403A4463B90}" type="datetime1">
              <a:rPr lang="en-US"/>
              <a:pPr>
                <a:defRPr/>
              </a:pPr>
              <a:t>10/25/11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D524155-73A5-154B-9497-B8A696865EF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9F2EF71-630A-3D4B-9506-21A3AE5DB4F6}" type="datetime1">
              <a:rPr lang="en-US"/>
              <a:pPr>
                <a:defRPr/>
              </a:pPr>
              <a:t>10/25/11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D8AE98D-1DF9-DB4F-958A-E2505715E1F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6019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3" name="Date Placeholder 1"/>
          <p:cNvSpPr>
            <a:spLocks noGrp="1"/>
          </p:cNvSpPr>
          <p:nvPr>
            <p:ph type="dt" sz="half" idx="10"/>
          </p:nvPr>
        </p:nvSpPr>
        <p:spPr/>
        <p:txBody>
          <a:bodyPr/>
          <a:lstStyle>
            <a:lvl1pPr>
              <a:defRPr/>
            </a:lvl1pPr>
          </a:lstStyle>
          <a:p>
            <a:pPr>
              <a:defRPr/>
            </a:pPr>
            <a:fld id="{A9A35B64-5C99-FF47-BF36-56C1D608293A}" type="datetime1">
              <a:rPr lang="en-US"/>
              <a:pPr>
                <a:defRPr/>
              </a:pPr>
              <a:t>10/25/11</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9B7D13F5-95C5-8346-AD32-ECFB60E12AE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321D53-DC80-0249-87E2-0641C5333359}" type="datetime1">
              <a:rPr lang="en-US"/>
              <a:pPr>
                <a:defRPr/>
              </a:pPr>
              <a:t>10/25/11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7890BD-9006-5948-9686-25ECA901784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709C08D-6E9D-E24C-B86C-14C4410FA202}" type="datetime1">
              <a:rPr lang="en-US"/>
              <a:pPr>
                <a:defRPr/>
              </a:pPr>
              <a:t>10/25/11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D8374B-9A86-F04B-A439-03AFB05743E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382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2CF04B88-D7C6-2C4A-8CF8-BC0C27BF4CFE}" type="datetime1">
              <a:rPr lang="en-US"/>
              <a:pPr>
                <a:defRPr/>
              </a:pPr>
              <a:t>10/25/11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cs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5E8AAC72-D010-9E41-8AA4-85174D9E7C7F}" type="slidenum">
              <a:rPr lang="en-US"/>
              <a:pPr>
                <a:defRPr/>
              </a:pPr>
              <a:t>‹#›</a:t>
            </a:fld>
            <a:endParaRPr lang="en-US"/>
          </a:p>
        </p:txBody>
      </p:sp>
      <p:pic>
        <p:nvPicPr>
          <p:cNvPr id="1031" name="Picture 13" descr="dotspp.jpg"/>
          <p:cNvPicPr>
            <a:picLocks noChangeAspect="1"/>
          </p:cNvPicPr>
          <p:nvPr userDrawn="1"/>
        </p:nvPicPr>
        <p:blipFill>
          <a:blip r:embed="rId13"/>
          <a:srcRect/>
          <a:stretch>
            <a:fillRect/>
          </a:stretch>
        </p:blipFill>
        <p:spPr bwMode="auto">
          <a:xfrm>
            <a:off x="8723313" y="5091113"/>
            <a:ext cx="231775" cy="876300"/>
          </a:xfrm>
          <a:prstGeom prst="rect">
            <a:avLst/>
          </a:prstGeom>
          <a:noFill/>
          <a:ln w="9525">
            <a:noFill/>
            <a:miter lim="800000"/>
            <a:headEnd/>
            <a:tailEnd/>
          </a:ln>
        </p:spPr>
      </p:pic>
      <p:pic>
        <p:nvPicPr>
          <p:cNvPr id="1032" name="Picture 14" descr="bluebarpp.jpg"/>
          <p:cNvPicPr>
            <a:picLocks noChangeAspect="1"/>
          </p:cNvPicPr>
          <p:nvPr userDrawn="1"/>
        </p:nvPicPr>
        <p:blipFill>
          <a:blip r:embed="rId14"/>
          <a:srcRect b="26750"/>
          <a:stretch>
            <a:fillRect/>
          </a:stretch>
        </p:blipFill>
        <p:spPr bwMode="auto">
          <a:xfrm>
            <a:off x="0" y="6239000"/>
            <a:ext cx="9144000" cy="61899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8" r:id="rId1"/>
    <p:sldLayoutId id="2147483779" r:id="rId2"/>
    <p:sldLayoutId id="2147483780" r:id="rId3"/>
    <p:sldLayoutId id="2147483781" r:id="rId4"/>
    <p:sldLayoutId id="2147483782" r:id="rId5"/>
    <p:sldLayoutId id="2147483783" r:id="rId6"/>
    <p:sldLayoutId id="2147483789" r:id="rId7"/>
    <p:sldLayoutId id="2147483784" r:id="rId8"/>
    <p:sldLayoutId id="2147483785" r:id="rId9"/>
    <p:sldLayoutId id="2147483786" r:id="rId10"/>
    <p:sldLayoutId id="2147483787" r:id="rId11"/>
  </p:sldLayoutIdLst>
  <p:txStyles>
    <p:titleStyle>
      <a:lvl1pPr algn="l" defTabSz="457200" rtl="0" eaLnBrk="0" fontAlgn="base" hangingPunct="0">
        <a:spcBef>
          <a:spcPct val="0"/>
        </a:spcBef>
        <a:spcAft>
          <a:spcPct val="0"/>
        </a:spcAft>
        <a:defRPr sz="3000" b="1" kern="1200" cap="all">
          <a:solidFill>
            <a:srgbClr val="1B7B8B"/>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rgbClr val="1B7B8B"/>
          </a:solidFill>
          <a:latin typeface="Arial" pitchFamily="48" charset="0"/>
          <a:ea typeface="ＭＳ Ｐゴシック" pitchFamily="48" charset="-128"/>
          <a:cs typeface="Arial" charset="0"/>
        </a:defRPr>
      </a:lvl2pPr>
      <a:lvl3pPr algn="l" defTabSz="457200" rtl="0" eaLnBrk="0" fontAlgn="base" hangingPunct="0">
        <a:spcBef>
          <a:spcPct val="0"/>
        </a:spcBef>
        <a:spcAft>
          <a:spcPct val="0"/>
        </a:spcAft>
        <a:defRPr sz="3000" b="1">
          <a:solidFill>
            <a:srgbClr val="1B7B8B"/>
          </a:solidFill>
          <a:latin typeface="Arial" pitchFamily="48" charset="0"/>
          <a:ea typeface="ＭＳ Ｐゴシック" pitchFamily="48" charset="-128"/>
          <a:cs typeface="Arial" charset="0"/>
        </a:defRPr>
      </a:lvl3pPr>
      <a:lvl4pPr algn="l" defTabSz="457200" rtl="0" eaLnBrk="0" fontAlgn="base" hangingPunct="0">
        <a:spcBef>
          <a:spcPct val="0"/>
        </a:spcBef>
        <a:spcAft>
          <a:spcPct val="0"/>
        </a:spcAft>
        <a:defRPr sz="3000" b="1">
          <a:solidFill>
            <a:srgbClr val="1B7B8B"/>
          </a:solidFill>
          <a:latin typeface="Arial" pitchFamily="48" charset="0"/>
          <a:ea typeface="ＭＳ Ｐゴシック" pitchFamily="48" charset="-128"/>
          <a:cs typeface="Arial" charset="0"/>
        </a:defRPr>
      </a:lvl4pPr>
      <a:lvl5pPr algn="l" defTabSz="457200" rtl="0" eaLnBrk="0" fontAlgn="base" hangingPunct="0">
        <a:spcBef>
          <a:spcPct val="0"/>
        </a:spcBef>
        <a:spcAft>
          <a:spcPct val="0"/>
        </a:spcAft>
        <a:defRPr sz="3000" b="1">
          <a:solidFill>
            <a:srgbClr val="1B7B8B"/>
          </a:solidFill>
          <a:latin typeface="Arial" pitchFamily="48" charset="0"/>
          <a:ea typeface="ＭＳ Ｐゴシック" pitchFamily="48" charset="-128"/>
          <a:cs typeface="Arial" charset="0"/>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0" fontAlgn="base" hangingPunct="0">
        <a:spcBef>
          <a:spcPct val="20000"/>
        </a:spcBef>
        <a:spcAft>
          <a:spcPct val="0"/>
        </a:spcAft>
        <a:buClr>
          <a:srgbClr val="1B7B8B"/>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1B7B8B"/>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1B7B8B"/>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1B7B8B"/>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1B7B8B"/>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tripadvisor.com" TargetMode="Externa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urvey.fs.elon.edu/surveys/JVGZN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www.internet2.edu/netplus/" TargetMode="External"/><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hyperlink" Target="http://www.internet2.edu//"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ren-isac-net" TargetMode="External"/><Relationship Id="rId4"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bwMode="auto">
          <a:xfrm>
            <a:off x="234950" y="815975"/>
            <a:ext cx="8339138" cy="1470025"/>
          </a:xfrm>
        </p:spPr>
        <p:txBody>
          <a:bodyPr/>
          <a:lstStyle/>
          <a:p>
            <a:pPr eaLnBrk="1" hangingPunct="1"/>
            <a:r>
              <a:rPr lang="en-US" cap="none" dirty="0" smtClean="0">
                <a:latin typeface="Arial" charset="0"/>
                <a:ea typeface="ＭＳ Ｐゴシック" charset="-128"/>
              </a:rPr>
              <a:t>CIO CONSTITUENT GROUP MEETING</a:t>
            </a:r>
            <a:endParaRPr lang="en-US" cap="none" dirty="0">
              <a:latin typeface="Arial" charset="0"/>
              <a:ea typeface="ＭＳ Ｐゴシック" charset="-128"/>
            </a:endParaRPr>
          </a:p>
        </p:txBody>
      </p:sp>
      <p:sp>
        <p:nvSpPr>
          <p:cNvPr id="15363" name="Subtitle 2"/>
          <p:cNvSpPr>
            <a:spLocks noGrp="1"/>
          </p:cNvSpPr>
          <p:nvPr>
            <p:ph type="subTitle" idx="1"/>
          </p:nvPr>
        </p:nvSpPr>
        <p:spPr>
          <a:xfrm>
            <a:off x="2165350" y="2008188"/>
            <a:ext cx="6400800" cy="1219200"/>
          </a:xfrm>
        </p:spPr>
        <p:txBody>
          <a:bodyPr/>
          <a:lstStyle/>
          <a:p>
            <a:pPr eaLnBrk="1" hangingPunct="1"/>
            <a:r>
              <a:rPr lang="en-US" dirty="0" smtClean="0">
                <a:latin typeface="Arial" charset="0"/>
                <a:ea typeface="ＭＳ Ｐゴシック" charset="-128"/>
              </a:rPr>
              <a:t>Theresa Rowe |  October 18, 2011</a:t>
            </a:r>
            <a:endParaRPr lang="en-US" dirty="0">
              <a:latin typeface="Arial" charset="0"/>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charset="-128"/>
              </a:rPr>
              <a:t>SAKAI </a:t>
            </a:r>
            <a:r>
              <a:rPr lang="en-US" cap="none" dirty="0">
                <a:latin typeface="Arial" charset="0"/>
                <a:ea typeface="ＭＳ Ｐゴシック" charset="-128"/>
              </a:rPr>
              <a:t>&amp;</a:t>
            </a:r>
            <a:r>
              <a:rPr lang="en-US" cap="none" dirty="0" smtClean="0">
                <a:latin typeface="Arial" charset="0"/>
                <a:ea typeface="ＭＳ Ｐゴシック" charset="-128"/>
              </a:rPr>
              <a:t> </a:t>
            </a:r>
            <a:r>
              <a:rPr lang="en-US" cap="none" dirty="0">
                <a:latin typeface="Arial" charset="0"/>
                <a:ea typeface="ＭＳ Ｐゴシック" charset="-128"/>
              </a:rPr>
              <a:t>JASIG </a:t>
            </a:r>
            <a:r>
              <a:rPr lang="en-US" cap="none" dirty="0" smtClean="0">
                <a:latin typeface="Arial" charset="0"/>
                <a:ea typeface="ＭＳ Ｐゴシック" charset="-128"/>
              </a:rPr>
              <a:t>UPDATES – </a:t>
            </a:r>
            <a:br>
              <a:rPr lang="en-US" cap="none" dirty="0" smtClean="0">
                <a:latin typeface="Arial" charset="0"/>
                <a:ea typeface="ＭＳ Ｐゴシック" charset="-128"/>
              </a:rPr>
            </a:br>
            <a:r>
              <a:rPr lang="en-US" cap="none" dirty="0" smtClean="0">
                <a:latin typeface="Arial" charset="0"/>
                <a:ea typeface="ＭＳ Ｐゴシック" charset="-128"/>
              </a:rPr>
              <a:t>MERGER PROPOSAL</a:t>
            </a:r>
            <a:endParaRPr lang="en-US" cap="none" dirty="0">
              <a:latin typeface="Arial" charset="0"/>
              <a:ea typeface="ＭＳ Ｐゴシック" charset="-128"/>
            </a:endParaRPr>
          </a:p>
        </p:txBody>
      </p:sp>
      <p:sp>
        <p:nvSpPr>
          <p:cNvPr id="16387" name="Content Placeholder 2"/>
          <p:cNvSpPr>
            <a:spLocks noGrp="1"/>
          </p:cNvSpPr>
          <p:nvPr>
            <p:ph idx="4294967295"/>
          </p:nvPr>
        </p:nvSpPr>
        <p:spPr>
          <a:xfrm>
            <a:off x="533400" y="1600200"/>
            <a:ext cx="8229600" cy="4525963"/>
          </a:xfrm>
        </p:spPr>
        <p:txBody>
          <a:bodyPr/>
          <a:lstStyle/>
          <a:p>
            <a:pPr marL="288925" lvl="1" indent="0" eaLnBrk="1" hangingPunct="1">
              <a:buNone/>
            </a:pPr>
            <a:r>
              <a:rPr lang="en-US" sz="2800" dirty="0" smtClean="0">
                <a:latin typeface="Arial" charset="0"/>
                <a:ea typeface="ＭＳ Ｐゴシック" charset="-128"/>
              </a:rPr>
              <a:t>SAKAI – Michael Feldstein, Senior Program Manager, </a:t>
            </a:r>
            <a:r>
              <a:rPr lang="en-US" sz="2800" dirty="0" err="1" smtClean="0">
                <a:latin typeface="Arial" charset="0"/>
                <a:ea typeface="ＭＳ Ｐゴシック" charset="-128"/>
              </a:rPr>
              <a:t>MindTap</a:t>
            </a:r>
            <a:r>
              <a:rPr lang="en-US" sz="2800" dirty="0" smtClean="0">
                <a:latin typeface="Arial" charset="0"/>
                <a:ea typeface="ＭＳ Ｐゴシック" charset="-128"/>
              </a:rPr>
              <a:t> </a:t>
            </a:r>
            <a:r>
              <a:rPr lang="en-US" sz="2800" dirty="0" err="1" smtClean="0">
                <a:latin typeface="Arial" charset="0"/>
                <a:ea typeface="ＭＳ Ｐゴシック" charset="-128"/>
              </a:rPr>
              <a:t>MindApps</a:t>
            </a:r>
            <a:r>
              <a:rPr lang="en-US" sz="2800" dirty="0" smtClean="0">
                <a:latin typeface="Arial" charset="0"/>
                <a:ea typeface="ＭＳ Ｐゴシック" charset="-128"/>
              </a:rPr>
              <a:t> </a:t>
            </a:r>
            <a:r>
              <a:rPr lang="en-US" sz="2800" dirty="0" err="1" smtClean="0">
                <a:latin typeface="Arial" charset="0"/>
                <a:ea typeface="ＭＳ Ｐゴシック" charset="-128"/>
              </a:rPr>
              <a:t>Cengage</a:t>
            </a:r>
            <a:r>
              <a:rPr lang="en-US" sz="2800" dirty="0" smtClean="0">
                <a:latin typeface="Arial" charset="0"/>
                <a:ea typeface="ＭＳ Ｐゴシック" charset="-128"/>
              </a:rPr>
              <a:t> Learning</a:t>
            </a:r>
          </a:p>
          <a:p>
            <a:pPr marL="288925" lvl="1" indent="0" eaLnBrk="1" hangingPunct="1">
              <a:buNone/>
            </a:pPr>
            <a:endParaRPr lang="en-US" sz="2800" dirty="0" smtClean="0">
              <a:latin typeface="Arial" charset="0"/>
              <a:ea typeface="ＭＳ Ｐゴシック" charset="-128"/>
            </a:endParaRPr>
          </a:p>
          <a:p>
            <a:pPr marL="288925" lvl="1" indent="0" eaLnBrk="1" hangingPunct="1">
              <a:buNone/>
            </a:pPr>
            <a:r>
              <a:rPr lang="en-US" sz="2800" dirty="0" smtClean="0">
                <a:latin typeface="Arial" charset="0"/>
                <a:ea typeface="ＭＳ Ｐゴシック" charset="-128"/>
              </a:rPr>
              <a:t>JASIG – Jens </a:t>
            </a:r>
            <a:r>
              <a:rPr lang="en-US" sz="2800" dirty="0" err="1" smtClean="0">
                <a:latin typeface="Arial" charset="0"/>
                <a:ea typeface="ＭＳ Ｐゴシック" charset="-128"/>
              </a:rPr>
              <a:t>Haeusser</a:t>
            </a:r>
            <a:r>
              <a:rPr lang="en-US" sz="2800" dirty="0" smtClean="0">
                <a:latin typeface="Arial" charset="0"/>
                <a:ea typeface="ＭＳ Ｐゴシック" charset="-128"/>
              </a:rPr>
              <a:t>, Director</a:t>
            </a:r>
            <a:r>
              <a:rPr lang="en-US" sz="2800" dirty="0">
                <a:latin typeface="Arial" charset="0"/>
                <a:ea typeface="ＭＳ Ｐゴシック" charset="-128"/>
              </a:rPr>
              <a:t>, Strategy</a:t>
            </a:r>
          </a:p>
          <a:p>
            <a:pPr marL="288925" lvl="1" indent="0" eaLnBrk="1" hangingPunct="1">
              <a:buNone/>
            </a:pPr>
            <a:r>
              <a:rPr lang="en-US" sz="2800" dirty="0">
                <a:latin typeface="Arial" charset="0"/>
                <a:ea typeface="ＭＳ Ｐゴシック" charset="-128"/>
              </a:rPr>
              <a:t>The University of British Columbia </a:t>
            </a:r>
            <a:endParaRPr lang="en-US" sz="2800" dirty="0" smtClean="0">
              <a:latin typeface="Arial" charset="0"/>
              <a:ea typeface="ＭＳ Ｐゴシック" charset="-128"/>
            </a:endParaRPr>
          </a:p>
          <a:p>
            <a:pPr marL="288925" lvl="1" indent="0" eaLnBrk="1" hangingPunct="1">
              <a:buNone/>
            </a:pPr>
            <a:endParaRPr lang="en-US" dirty="0">
              <a:latin typeface="Arial" charset="0"/>
              <a:ea typeface="ＭＳ Ｐゴシック" charset="-128"/>
            </a:endParaRPr>
          </a:p>
          <a:p>
            <a:pPr marL="288925" lvl="1" indent="0" eaLnBrk="1" hangingPunct="1">
              <a:buNone/>
            </a:pPr>
            <a:endParaRPr lang="en-US" dirty="0">
              <a:latin typeface="Arial" charset="0"/>
              <a:ea typeface="ＭＳ Ｐゴシック" charset="-128"/>
            </a:endParaRPr>
          </a:p>
        </p:txBody>
      </p:sp>
      <p:pic>
        <p:nvPicPr>
          <p:cNvPr id="4" name="Picture 3"/>
          <p:cNvPicPr>
            <a:picLocks noChangeAspect="1"/>
          </p:cNvPicPr>
          <p:nvPr/>
        </p:nvPicPr>
        <p:blipFill>
          <a:blip r:embed="rId3"/>
          <a:stretch>
            <a:fillRect/>
          </a:stretch>
        </p:blipFill>
        <p:spPr>
          <a:xfrm>
            <a:off x="765629" y="4184648"/>
            <a:ext cx="4532829" cy="858157"/>
          </a:xfrm>
          <a:prstGeom prst="rect">
            <a:avLst/>
          </a:prstGeom>
        </p:spPr>
      </p:pic>
      <p:pic>
        <p:nvPicPr>
          <p:cNvPr id="5" name="Picture 4"/>
          <p:cNvPicPr>
            <a:picLocks noChangeAspect="1"/>
          </p:cNvPicPr>
          <p:nvPr/>
        </p:nvPicPr>
        <p:blipFill>
          <a:blip r:embed="rId4"/>
          <a:stretch>
            <a:fillRect/>
          </a:stretch>
        </p:blipFill>
        <p:spPr>
          <a:xfrm>
            <a:off x="1817915" y="5155288"/>
            <a:ext cx="1143000" cy="863600"/>
          </a:xfrm>
          <a:prstGeom prst="rect">
            <a:avLst/>
          </a:prstGeom>
        </p:spPr>
      </p:pic>
      <p:pic>
        <p:nvPicPr>
          <p:cNvPr id="6" name="Picture 5"/>
          <p:cNvPicPr>
            <a:picLocks noChangeAspect="1"/>
          </p:cNvPicPr>
          <p:nvPr/>
        </p:nvPicPr>
        <p:blipFill>
          <a:blip r:embed="rId4"/>
          <a:stretch>
            <a:fillRect/>
          </a:stretch>
        </p:blipFill>
        <p:spPr>
          <a:xfrm>
            <a:off x="6504214" y="4078511"/>
            <a:ext cx="1143000" cy="863600"/>
          </a:xfrm>
          <a:prstGeom prst="rect">
            <a:avLst/>
          </a:prstGeom>
        </p:spPr>
      </p:pic>
      <p:pic>
        <p:nvPicPr>
          <p:cNvPr id="7" name="Picture 6"/>
          <p:cNvPicPr>
            <a:picLocks noChangeAspect="1"/>
          </p:cNvPicPr>
          <p:nvPr/>
        </p:nvPicPr>
        <p:blipFill>
          <a:blip r:embed="rId3"/>
          <a:stretch>
            <a:fillRect/>
          </a:stretch>
        </p:blipFill>
        <p:spPr>
          <a:xfrm>
            <a:off x="3657600" y="5011054"/>
            <a:ext cx="4532829" cy="858157"/>
          </a:xfrm>
          <a:prstGeom prst="rect">
            <a:avLst/>
          </a:prstGeom>
        </p:spPr>
      </p:pic>
    </p:spTree>
    <p:extLst>
      <p:ext uri="{BB962C8B-B14F-4D97-AF65-F5344CB8AC3E}">
        <p14:creationId xmlns:p14="http://schemas.microsoft.com/office/powerpoint/2010/main" val="823296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EDUCAUSE Policy UPDATE</a:t>
            </a:r>
            <a:endParaRPr lang="en-US" dirty="0"/>
          </a:p>
        </p:txBody>
      </p:sp>
      <p:sp>
        <p:nvSpPr>
          <p:cNvPr id="5126" name="Rectangle 6"/>
          <p:cNvSpPr>
            <a:spLocks noGrp="1" noChangeArrowheads="1"/>
          </p:cNvSpPr>
          <p:nvPr>
            <p:ph idx="1"/>
          </p:nvPr>
        </p:nvSpPr>
        <p:spPr>
          <a:xfrm>
            <a:off x="457200" y="1295401"/>
            <a:ext cx="8229600" cy="4830766"/>
          </a:xfrm>
        </p:spPr>
        <p:txBody>
          <a:bodyPr>
            <a:normAutofit/>
          </a:bodyPr>
          <a:lstStyle/>
          <a:p>
            <a:pPr marL="0" lvl="0" indent="0" algn="ctr">
              <a:buNone/>
            </a:pPr>
            <a:r>
              <a:rPr lang="en-US" dirty="0" smtClean="0">
                <a:sym typeface="Helvetica" charset="0"/>
              </a:rPr>
              <a:t>Joan Cheverie, Jarret Cummings, Greg Haledjian</a:t>
            </a:r>
          </a:p>
          <a:p>
            <a:pPr marL="0" lvl="0" indent="0" algn="ctr">
              <a:buNone/>
            </a:pPr>
            <a:r>
              <a:rPr lang="en-US" sz="2000" i="1" dirty="0" smtClean="0">
                <a:solidFill>
                  <a:schemeClr val="accent5">
                    <a:lumMod val="75000"/>
                  </a:schemeClr>
                </a:solidFill>
                <a:sym typeface="Helvetica" charset="0"/>
              </a:rPr>
              <a:t>Policy Specialists</a:t>
            </a:r>
          </a:p>
          <a:p>
            <a:pPr marL="0" lvl="0" indent="0" algn="ctr">
              <a:buNone/>
            </a:pPr>
            <a:endParaRPr lang="en-US" sz="1100" dirty="0" smtClean="0">
              <a:sym typeface="Helvetica" charset="0"/>
            </a:endParaRPr>
          </a:p>
          <a:p>
            <a:pPr marL="0" marR="0" lvl="0" indent="0" algn="ctr" defTabSz="914259" rtl="0" eaLnBrk="1" fontAlgn="auto" latinLnBrk="0" hangingPunct="1">
              <a:lnSpc>
                <a:spcPct val="100000"/>
              </a:lnSpc>
              <a:spcBef>
                <a:spcPts val="844"/>
              </a:spcBef>
              <a:spcAft>
                <a:spcPts val="0"/>
              </a:spcAft>
              <a:buClr>
                <a:srgbClr val="FF0000"/>
              </a:buClr>
              <a:buSzTx/>
              <a:buFont typeface="Arial" pitchFamily="34" charset="0"/>
              <a:buNone/>
              <a:tabLst/>
              <a:defRPr/>
            </a:pPr>
            <a:r>
              <a:rPr lang="en-US" dirty="0" smtClean="0">
                <a:sym typeface="Helvetica" charset="0"/>
              </a:rPr>
              <a:t>Rodney Petersen</a:t>
            </a:r>
          </a:p>
          <a:p>
            <a:pPr marL="0" lvl="1" indent="0" algn="ctr" defTabSz="914259" eaLnBrk="1" fontAlgn="auto" hangingPunct="1">
              <a:spcBef>
                <a:spcPts val="844"/>
              </a:spcBef>
              <a:spcAft>
                <a:spcPts val="0"/>
              </a:spcAft>
              <a:buClr>
                <a:srgbClr val="FF0000"/>
              </a:buClr>
              <a:buSzTx/>
              <a:buNone/>
              <a:defRPr/>
            </a:pPr>
            <a:r>
              <a:rPr lang="en-US" sz="2100" i="1" dirty="0">
                <a:solidFill>
                  <a:schemeClr val="accent5">
                    <a:lumMod val="75000"/>
                  </a:schemeClr>
                </a:solidFill>
                <a:sym typeface="Helvetica" charset="0"/>
              </a:rPr>
              <a:t>Managing Director &amp;</a:t>
            </a:r>
            <a:br>
              <a:rPr lang="en-US" sz="2100" i="1" dirty="0">
                <a:solidFill>
                  <a:schemeClr val="accent5">
                    <a:lumMod val="75000"/>
                  </a:schemeClr>
                </a:solidFill>
                <a:sym typeface="Helvetica" charset="0"/>
              </a:rPr>
            </a:br>
            <a:r>
              <a:rPr lang="en-US" sz="2100" i="1" dirty="0">
                <a:solidFill>
                  <a:schemeClr val="accent5">
                    <a:lumMod val="75000"/>
                  </a:schemeClr>
                </a:solidFill>
                <a:sym typeface="Helvetica" charset="0"/>
              </a:rPr>
              <a:t>Senior Government Relations Officer</a:t>
            </a:r>
          </a:p>
          <a:p>
            <a:pPr marL="0" lvl="0" indent="0" algn="ctr" defTabSz="914259" eaLnBrk="1" fontAlgn="auto" hangingPunct="1">
              <a:spcBef>
                <a:spcPts val="844"/>
              </a:spcBef>
              <a:spcAft>
                <a:spcPts val="0"/>
              </a:spcAft>
              <a:buClr>
                <a:srgbClr val="FF0000"/>
              </a:buClr>
              <a:buSzTx/>
              <a:buNone/>
              <a:defRPr/>
            </a:pPr>
            <a:endParaRPr lang="en-US" sz="1100" dirty="0">
              <a:sym typeface="Helvetica" charset="0"/>
            </a:endParaRPr>
          </a:p>
          <a:p>
            <a:pPr marL="0" marR="0" lvl="0" indent="0" algn="ctr" defTabSz="914259" rtl="0" eaLnBrk="1" fontAlgn="auto" latinLnBrk="0" hangingPunct="1">
              <a:lnSpc>
                <a:spcPct val="100000"/>
              </a:lnSpc>
              <a:spcBef>
                <a:spcPts val="844"/>
              </a:spcBef>
              <a:spcAft>
                <a:spcPts val="0"/>
              </a:spcAft>
              <a:buClr>
                <a:srgbClr val="FF0000"/>
              </a:buClr>
              <a:buSzTx/>
              <a:buFont typeface="Arial" pitchFamily="34" charset="0"/>
              <a:buNone/>
              <a:tabLst/>
              <a:defRPr/>
            </a:pPr>
            <a:r>
              <a:rPr lang="en-US" dirty="0" smtClean="0">
                <a:sym typeface="Helvetica" charset="0"/>
              </a:rPr>
              <a:t>Greg Jackson</a:t>
            </a:r>
          </a:p>
          <a:p>
            <a:pPr marL="0" lvl="1" indent="0" algn="ctr" defTabSz="914259" eaLnBrk="1" fontAlgn="auto" hangingPunct="1">
              <a:spcBef>
                <a:spcPts val="844"/>
              </a:spcBef>
              <a:spcAft>
                <a:spcPts val="0"/>
              </a:spcAft>
              <a:buClr>
                <a:srgbClr val="FF0000"/>
              </a:buClr>
              <a:buSzTx/>
              <a:buNone/>
              <a:defRPr/>
            </a:pPr>
            <a:r>
              <a:rPr lang="en-US" sz="2100" i="1" dirty="0">
                <a:solidFill>
                  <a:schemeClr val="accent5">
                    <a:lumMod val="75000"/>
                  </a:schemeClr>
                </a:solidFill>
                <a:sym typeface="Helvetica" charset="0"/>
              </a:rPr>
              <a:t>Vice President</a:t>
            </a:r>
          </a:p>
          <a:p>
            <a:pPr marL="0" lvl="0" indent="0" algn="ctr">
              <a:buNone/>
            </a:pPr>
            <a:endParaRPr lang="en-US" sz="2400" dirty="0" smtClean="0">
              <a:solidFill>
                <a:schemeClr val="accent5">
                  <a:lumMod val="75000"/>
                </a:schemeClr>
              </a:solidFill>
              <a:sym typeface="Helvetica" charset="0"/>
            </a:endParaRPr>
          </a:p>
          <a:p>
            <a:pPr marL="0" lvl="0" indent="0" algn="ctr">
              <a:buNone/>
            </a:pPr>
            <a:endParaRPr lang="en-US" sz="2400" dirty="0" smtClean="0">
              <a:solidFill>
                <a:schemeClr val="accent5">
                  <a:lumMod val="75000"/>
                </a:schemeClr>
              </a:solidFill>
              <a:sym typeface="Helvetica" charset="0"/>
            </a:endParaRPr>
          </a:p>
          <a:p>
            <a:pPr marL="0" lvl="0" indent="0" algn="ctr">
              <a:buNone/>
            </a:pPr>
            <a:r>
              <a:rPr lang="en-US" sz="1600" dirty="0" smtClean="0">
                <a:solidFill>
                  <a:schemeClr val="accent5">
                    <a:lumMod val="75000"/>
                  </a:schemeClr>
                </a:solidFill>
                <a:sym typeface="Helvetica" charset="0"/>
              </a:rPr>
              <a:t>Subscribe to </a:t>
            </a:r>
            <a:r>
              <a:rPr lang="en-US" sz="1600" i="1" dirty="0" smtClean="0">
                <a:solidFill>
                  <a:schemeClr val="accent5">
                    <a:lumMod val="75000"/>
                  </a:schemeClr>
                </a:solidFill>
                <a:sym typeface="Helvetica" charset="0"/>
              </a:rPr>
              <a:t>Policy Digest </a:t>
            </a:r>
            <a:r>
              <a:rPr lang="en-US" sz="1600" dirty="0" smtClean="0">
                <a:solidFill>
                  <a:schemeClr val="accent5">
                    <a:lumMod val="75000"/>
                  </a:schemeClr>
                </a:solidFill>
                <a:sym typeface="Helvetica" charset="0"/>
              </a:rPr>
              <a:t>at </a:t>
            </a:r>
            <a:r>
              <a:rPr lang="en-US" sz="1600" b="1" dirty="0" smtClean="0">
                <a:solidFill>
                  <a:schemeClr val="accent5">
                    <a:lumMod val="75000"/>
                  </a:schemeClr>
                </a:solidFill>
                <a:sym typeface="Helvetica" charset="0"/>
              </a:rPr>
              <a:t>educause.edu/policy/news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4135" y="5204724"/>
            <a:ext cx="29337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85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THE BUZZ</a:t>
            </a:r>
            <a:endParaRPr lang="en-US" dirty="0"/>
          </a:p>
        </p:txBody>
      </p:sp>
      <p:pic>
        <p:nvPicPr>
          <p:cNvPr id="5" name="Picture 4" descr="Screen shot 2011-10-04 at 2.47.3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600"/>
            <a:ext cx="9144000" cy="4621636"/>
          </a:xfrm>
          <a:prstGeom prst="rect">
            <a:avLst/>
          </a:prstGeom>
        </p:spPr>
      </p:pic>
    </p:spTree>
    <p:extLst>
      <p:ext uri="{BB962C8B-B14F-4D97-AF65-F5344CB8AC3E}">
        <p14:creationId xmlns:p14="http://schemas.microsoft.com/office/powerpoint/2010/main" val="2476647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Demand Aggregation: The Higher Ed IT Chessboard</a:t>
            </a:r>
          </a:p>
        </p:txBody>
      </p:sp>
      <p:sp>
        <p:nvSpPr>
          <p:cNvPr id="3" name="Rectangle 2"/>
          <p:cNvSpPr/>
          <p:nvPr/>
        </p:nvSpPr>
        <p:spPr>
          <a:xfrm>
            <a:off x="457199" y="1814286"/>
            <a:ext cx="8541657" cy="3877985"/>
          </a:xfrm>
          <a:prstGeom prst="rect">
            <a:avLst/>
          </a:prstGeom>
        </p:spPr>
        <p:txBody>
          <a:bodyPr wrap="square">
            <a:spAutoFit/>
          </a:bodyPr>
          <a:lstStyle/>
          <a:p>
            <a:r>
              <a:rPr lang="en-US" sz="2800" b="1" dirty="0" smtClean="0"/>
              <a:t>Wednesday, Oct </a:t>
            </a:r>
            <a:r>
              <a:rPr lang="en-US" sz="2800" b="1" dirty="0"/>
              <a:t>19th, </a:t>
            </a:r>
            <a:r>
              <a:rPr lang="en-US" sz="2800" b="1" dirty="0" smtClean="0"/>
              <a:t>2011  *  3:30 </a:t>
            </a:r>
            <a:r>
              <a:rPr lang="en-US" sz="2800" b="1" dirty="0"/>
              <a:t>PM - 4:20 </a:t>
            </a:r>
            <a:r>
              <a:rPr lang="en-US" sz="2800" b="1" dirty="0" smtClean="0"/>
              <a:t>PM</a:t>
            </a:r>
          </a:p>
          <a:p>
            <a:r>
              <a:rPr lang="en-US" sz="2800" b="1" dirty="0" smtClean="0"/>
              <a:t>Meeting </a:t>
            </a:r>
            <a:r>
              <a:rPr lang="en-US" sz="2800" b="1" dirty="0"/>
              <a:t>Room 201C</a:t>
            </a:r>
          </a:p>
          <a:p>
            <a:r>
              <a:rPr lang="en-US" sz="1000" dirty="0" smtClean="0"/>
              <a:t> </a:t>
            </a:r>
            <a:endParaRPr lang="en-US" sz="1000" dirty="0"/>
          </a:p>
          <a:p>
            <a:endParaRPr lang="en-US" dirty="0" smtClean="0"/>
          </a:p>
          <a:p>
            <a:r>
              <a:rPr lang="en-US" dirty="0" smtClean="0"/>
              <a:t>Discussion, led by Brad Wheeler, </a:t>
            </a:r>
            <a:r>
              <a:rPr lang="en-US" dirty="0"/>
              <a:t>will focus on buy-side concerns for higher education IT. As we (the buy-side) remain highly fragmented and the sell-side aggregates/consolidates, we will be subjected to capital owners rightly pursuing strategies to maximize their interests. Attend this session for a productive conversation regarding how our collective behaviors and money can rebalance the economic chessboard for this decade</a:t>
            </a:r>
            <a:r>
              <a:rPr lang="en-US" dirty="0" smtClean="0"/>
              <a:t>.</a:t>
            </a:r>
          </a:p>
          <a:p>
            <a:endParaRPr lang="en-US" dirty="0"/>
          </a:p>
          <a:p>
            <a:pPr algn="ctr"/>
            <a:r>
              <a:rPr lang="en-US" b="1" dirty="0" smtClean="0"/>
              <a:t> </a:t>
            </a:r>
            <a:endParaRPr lang="en-US" b="1" dirty="0"/>
          </a:p>
          <a:p>
            <a:endParaRPr lang="en-US" dirty="0" smtClean="0"/>
          </a:p>
        </p:txBody>
      </p:sp>
    </p:spTree>
    <p:extLst>
      <p:ext uri="{BB962C8B-B14F-4D97-AF65-F5344CB8AC3E}">
        <p14:creationId xmlns:p14="http://schemas.microsoft.com/office/powerpoint/2010/main" val="23441452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LEVERAGING SUPPORT</a:t>
            </a:r>
            <a:endParaRPr lang="en-US" dirty="0"/>
          </a:p>
        </p:txBody>
      </p:sp>
      <p:sp>
        <p:nvSpPr>
          <p:cNvPr id="3" name="Rectangle 2"/>
          <p:cNvSpPr/>
          <p:nvPr/>
        </p:nvSpPr>
        <p:spPr>
          <a:xfrm>
            <a:off x="457199" y="1814286"/>
            <a:ext cx="8541657" cy="3600986"/>
          </a:xfrm>
          <a:prstGeom prst="rect">
            <a:avLst/>
          </a:prstGeom>
        </p:spPr>
        <p:txBody>
          <a:bodyPr wrap="square">
            <a:spAutoFit/>
          </a:bodyPr>
          <a:lstStyle/>
          <a:p>
            <a:r>
              <a:rPr lang="en-US" sz="2800" b="1" dirty="0" smtClean="0"/>
              <a:t>Thursday, Oct 20th</a:t>
            </a:r>
            <a:r>
              <a:rPr lang="en-US" sz="2800" b="1" dirty="0"/>
              <a:t>, </a:t>
            </a:r>
            <a:r>
              <a:rPr lang="en-US" sz="2800" b="1" dirty="0" smtClean="0"/>
              <a:t>2011  *  5:00 </a:t>
            </a:r>
            <a:r>
              <a:rPr lang="en-US" sz="2800" b="1" dirty="0"/>
              <a:t>PM </a:t>
            </a:r>
            <a:r>
              <a:rPr lang="en-US" sz="2800" b="1" dirty="0" smtClean="0"/>
              <a:t>– 5:50 PM  </a:t>
            </a:r>
          </a:p>
          <a:p>
            <a:r>
              <a:rPr lang="en-US" sz="2800" b="1" dirty="0" smtClean="0"/>
              <a:t>Meeting </a:t>
            </a:r>
            <a:r>
              <a:rPr lang="en-US" sz="2800" b="1" dirty="0"/>
              <a:t>Room </a:t>
            </a:r>
            <a:r>
              <a:rPr lang="en-US" sz="2800" b="1" dirty="0" smtClean="0"/>
              <a:t>203B</a:t>
            </a:r>
            <a:endParaRPr lang="en-US" sz="2800" b="1" dirty="0"/>
          </a:p>
          <a:p>
            <a:r>
              <a:rPr lang="en-US" sz="1000" dirty="0" smtClean="0"/>
              <a:t> </a:t>
            </a:r>
            <a:endParaRPr lang="en-US" sz="1000" dirty="0"/>
          </a:p>
          <a:p>
            <a:r>
              <a:rPr lang="en-US" dirty="0"/>
              <a:t>This </a:t>
            </a:r>
            <a:r>
              <a:rPr lang="en-US" dirty="0" smtClean="0"/>
              <a:t>discussion, led by Sue Workman, </a:t>
            </a:r>
            <a:r>
              <a:rPr lang="en-US" dirty="0"/>
              <a:t>will focus on strategic thinking around leveraging common IT support tools and services. Many institutions are spending money developing and delivering duplicate services and tools that exist elsewhere or could be shared, such as Knowledge Base content, notification systems, ticketing systems, and even human support services. We will discuss what might be leveraged between institutions and determine interest, then create a plan for next steps.</a:t>
            </a:r>
          </a:p>
          <a:p>
            <a:pPr algn="ctr"/>
            <a:r>
              <a:rPr lang="en-US" b="1" dirty="0" smtClean="0"/>
              <a:t> </a:t>
            </a:r>
            <a:endParaRPr lang="en-US" b="1" dirty="0"/>
          </a:p>
          <a:p>
            <a:endParaRPr lang="en-US" dirty="0" smtClean="0"/>
          </a:p>
        </p:txBody>
      </p:sp>
    </p:spTree>
    <p:extLst>
      <p:ext uri="{BB962C8B-B14F-4D97-AF65-F5344CB8AC3E}">
        <p14:creationId xmlns:p14="http://schemas.microsoft.com/office/powerpoint/2010/main" val="215115840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OPEN SPACE </a:t>
            </a:r>
            <a:br>
              <a:rPr lang="en-US" dirty="0" smtClean="0"/>
            </a:br>
            <a:r>
              <a:rPr lang="en-US" dirty="0" smtClean="0"/>
              <a:t>SESSION TOPICS</a:t>
            </a:r>
            <a:endParaRPr lang="en-US" dirty="0"/>
          </a:p>
        </p:txBody>
      </p:sp>
      <p:sp>
        <p:nvSpPr>
          <p:cNvPr id="3" name="Rectangle 2"/>
          <p:cNvSpPr/>
          <p:nvPr/>
        </p:nvSpPr>
        <p:spPr>
          <a:xfrm>
            <a:off x="457199" y="1814286"/>
            <a:ext cx="8541657" cy="3323987"/>
          </a:xfrm>
          <a:prstGeom prst="rect">
            <a:avLst/>
          </a:prstGeom>
        </p:spPr>
        <p:txBody>
          <a:bodyPr wrap="square">
            <a:spAutoFit/>
          </a:bodyPr>
          <a:lstStyle/>
          <a:p>
            <a:pPr marL="285750" indent="-285750">
              <a:buFont typeface="Arial" pitchFamily="34" charset="0"/>
              <a:buChar char="•"/>
            </a:pPr>
            <a:r>
              <a:rPr lang="en-US" sz="2400" dirty="0"/>
              <a:t>Career Planning for CIOs</a:t>
            </a:r>
          </a:p>
          <a:p>
            <a:pPr marL="285750" indent="-285750">
              <a:buFont typeface="Arial" pitchFamily="34" charset="0"/>
              <a:buChar char="•"/>
            </a:pPr>
            <a:r>
              <a:rPr lang="en-US" sz="2400" dirty="0"/>
              <a:t>Identity </a:t>
            </a:r>
            <a:r>
              <a:rPr lang="en-US" sz="2400" dirty="0" smtClean="0"/>
              <a:t>Management</a:t>
            </a:r>
          </a:p>
          <a:p>
            <a:pPr marL="285750" indent="-285750">
              <a:buFont typeface="Arial" pitchFamily="34" charset="0"/>
              <a:buChar char="•"/>
            </a:pPr>
            <a:r>
              <a:rPr lang="en-US" sz="2400" dirty="0" smtClean="0"/>
              <a:t>IT </a:t>
            </a:r>
            <a:r>
              <a:rPr lang="en-US" sz="2400" dirty="0" err="1" smtClean="0"/>
              <a:t>Consumerization</a:t>
            </a:r>
            <a:endParaRPr lang="en-US" sz="2400" dirty="0" smtClean="0"/>
          </a:p>
          <a:p>
            <a:pPr marL="285750" indent="-285750">
              <a:buFont typeface="Arial" pitchFamily="34" charset="0"/>
              <a:buChar char="•"/>
            </a:pPr>
            <a:r>
              <a:rPr lang="en-US" sz="2400" dirty="0" smtClean="0"/>
              <a:t>IT Governance</a:t>
            </a:r>
          </a:p>
          <a:p>
            <a:pPr marL="285750" indent="-285750">
              <a:buFont typeface="Arial" pitchFamily="34" charset="0"/>
              <a:buChar char="•"/>
            </a:pPr>
            <a:r>
              <a:rPr lang="en-US" sz="2400" dirty="0" smtClean="0"/>
              <a:t>IT Strategy</a:t>
            </a:r>
          </a:p>
          <a:p>
            <a:pPr marL="285750" indent="-285750">
              <a:buFont typeface="Arial" pitchFamily="34" charset="0"/>
              <a:buChar char="•"/>
            </a:pPr>
            <a:r>
              <a:rPr lang="en-US" sz="2400" dirty="0" smtClean="0"/>
              <a:t>Professional </a:t>
            </a:r>
            <a:r>
              <a:rPr lang="en-US" sz="2400" dirty="0"/>
              <a:t>Development for </a:t>
            </a:r>
            <a:r>
              <a:rPr lang="en-US" sz="2400" dirty="0" smtClean="0"/>
              <a:t>Managers</a:t>
            </a:r>
          </a:p>
          <a:p>
            <a:pPr marL="285750" indent="-285750">
              <a:buFont typeface="Arial" pitchFamily="34" charset="0"/>
              <a:buChar char="•"/>
            </a:pPr>
            <a:r>
              <a:rPr lang="en-US" sz="2400" dirty="0" smtClean="0"/>
              <a:t>Promoting </a:t>
            </a:r>
            <a:r>
              <a:rPr lang="en-US" sz="2400" dirty="0"/>
              <a:t>the Value of IT for Teaching and </a:t>
            </a:r>
            <a:r>
              <a:rPr lang="en-US" sz="2400" dirty="0" smtClean="0"/>
              <a:t>Learning</a:t>
            </a:r>
          </a:p>
          <a:p>
            <a:pPr marL="285750" indent="-285750">
              <a:buFont typeface="Arial" pitchFamily="34" charset="0"/>
              <a:buChar char="•"/>
            </a:pPr>
            <a:r>
              <a:rPr lang="en-US" sz="2400" dirty="0" smtClean="0"/>
              <a:t>Sourcing</a:t>
            </a:r>
            <a:r>
              <a:rPr lang="en-US" sz="2400" dirty="0"/>
              <a:t>: Outsourcing, Open Source and Traditional</a:t>
            </a:r>
          </a:p>
          <a:p>
            <a:endParaRPr lang="en-US" dirty="0" smtClean="0"/>
          </a:p>
        </p:txBody>
      </p:sp>
    </p:spTree>
    <p:extLst>
      <p:ext uri="{BB962C8B-B14F-4D97-AF65-F5344CB8AC3E}">
        <p14:creationId xmlns:p14="http://schemas.microsoft.com/office/powerpoint/2010/main" val="34729258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82000" cy="1143000"/>
          </a:xfrm>
        </p:spPr>
        <p:txBody>
          <a:bodyPr/>
          <a:lstStyle/>
          <a:p>
            <a:r>
              <a:rPr lang="en-US" dirty="0" smtClean="0"/>
              <a:t>ACCESSIBILITY</a:t>
            </a:r>
            <a:endParaRPr lang="en-US" dirty="0"/>
          </a:p>
        </p:txBody>
      </p:sp>
      <p:sp>
        <p:nvSpPr>
          <p:cNvPr id="3" name="Rectangle 2"/>
          <p:cNvSpPr/>
          <p:nvPr/>
        </p:nvSpPr>
        <p:spPr>
          <a:xfrm>
            <a:off x="457199" y="1814286"/>
            <a:ext cx="8541657" cy="1200328"/>
          </a:xfrm>
          <a:prstGeom prst="rect">
            <a:avLst/>
          </a:prstGeom>
        </p:spPr>
        <p:txBody>
          <a:bodyPr wrap="square">
            <a:spAutoFit/>
          </a:bodyPr>
          <a:lstStyle/>
          <a:p>
            <a:r>
              <a:rPr lang="en-US" sz="2400" dirty="0" smtClean="0"/>
              <a:t>Thinking about Accessibility?  Check in with the Accessibility Constituent Group. </a:t>
            </a:r>
            <a:endParaRPr lang="en-US" sz="2400" dirty="0"/>
          </a:p>
          <a:p>
            <a:endParaRPr lang="en-US" sz="2400" dirty="0" smtClean="0"/>
          </a:p>
        </p:txBody>
      </p:sp>
      <p:pic>
        <p:nvPicPr>
          <p:cNvPr id="4" name="Picture 3" descr="Screen shot 2011-10-12 at 4.53.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2429" y="2929081"/>
            <a:ext cx="5660571" cy="3009040"/>
          </a:xfrm>
          <a:prstGeom prst="rect">
            <a:avLst/>
          </a:prstGeom>
        </p:spPr>
      </p:pic>
    </p:spTree>
    <p:extLst>
      <p:ext uri="{BB962C8B-B14F-4D97-AF65-F5344CB8AC3E}">
        <p14:creationId xmlns:p14="http://schemas.microsoft.com/office/powerpoint/2010/main" val="210418443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p:txBody>
          <a:bodyPr/>
          <a:lstStyle/>
          <a:p>
            <a:pPr eaLnBrk="1" hangingPunct="1"/>
            <a:r>
              <a:rPr lang="en-US" cap="none" dirty="0" smtClean="0">
                <a:latin typeface="Arial" charset="0"/>
                <a:ea typeface="ＭＳ Ｐゴシック" charset="-128"/>
              </a:rPr>
              <a:t>JOIN US AFTER THIS MEETING</a:t>
            </a:r>
            <a:endParaRPr lang="en-US" cap="none" dirty="0">
              <a:latin typeface="Arial" charset="0"/>
              <a:ea typeface="ＭＳ Ｐゴシック" charset="-128"/>
            </a:endParaRPr>
          </a:p>
        </p:txBody>
      </p:sp>
      <p:sp>
        <p:nvSpPr>
          <p:cNvPr id="18435" name="Content Placeholder 2"/>
          <p:cNvSpPr>
            <a:spLocks noGrp="1"/>
          </p:cNvSpPr>
          <p:nvPr>
            <p:ph sz="half" idx="1"/>
          </p:nvPr>
        </p:nvSpPr>
        <p:spPr>
          <a:xfrm>
            <a:off x="457199" y="1600200"/>
            <a:ext cx="7805057" cy="4525963"/>
          </a:xfrm>
        </p:spPr>
        <p:txBody>
          <a:bodyPr/>
          <a:lstStyle/>
          <a:p>
            <a:r>
              <a:rPr lang="en-US" b="1" dirty="0"/>
              <a:t>EDUCAUSE Annual Business </a:t>
            </a:r>
            <a:r>
              <a:rPr lang="en-US" b="1" dirty="0" smtClean="0"/>
              <a:t>Meeting</a:t>
            </a:r>
            <a:endParaRPr lang="en-US" dirty="0" smtClean="0"/>
          </a:p>
          <a:p>
            <a:pPr lvl="1"/>
            <a:r>
              <a:rPr lang="en-US" dirty="0" smtClean="0"/>
              <a:t>Tuesday, 5–6 </a:t>
            </a:r>
            <a:r>
              <a:rPr lang="en-US" dirty="0"/>
              <a:t>p.m</a:t>
            </a:r>
            <a:r>
              <a:rPr lang="en-US" dirty="0" smtClean="0"/>
              <a:t>., Meeting </a:t>
            </a:r>
            <a:r>
              <a:rPr lang="en-US" dirty="0"/>
              <a:t>Room </a:t>
            </a:r>
            <a:r>
              <a:rPr lang="en-US" dirty="0" smtClean="0"/>
              <a:t>114</a:t>
            </a:r>
          </a:p>
          <a:p>
            <a:pPr lvl="1"/>
            <a:endParaRPr lang="en-US" dirty="0" smtClean="0"/>
          </a:p>
          <a:p>
            <a:r>
              <a:rPr lang="en-US" b="1" dirty="0"/>
              <a:t>Opening Reception in the Exhibit </a:t>
            </a:r>
            <a:r>
              <a:rPr lang="en-US" b="1" dirty="0" smtClean="0"/>
              <a:t>Hall</a:t>
            </a:r>
          </a:p>
          <a:p>
            <a:pPr lvl="1"/>
            <a:r>
              <a:rPr lang="en-US" dirty="0" smtClean="0"/>
              <a:t>Tuesday, 4–7 p.m., Exhibit Hall A-C</a:t>
            </a:r>
            <a:endParaRPr lang="en-US" dirty="0"/>
          </a:p>
          <a:p>
            <a:pPr marL="288925" lvl="1" indent="0" eaLnBrk="1" hangingPunct="1">
              <a:buNone/>
            </a:pPr>
            <a:endParaRPr lang="en-US" dirty="0" smtClean="0">
              <a:latin typeface="Arial" charset="0"/>
              <a:ea typeface="ＭＳ Ｐゴシック"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096" y="4386941"/>
            <a:ext cx="4912280" cy="131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160174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p:txBody>
          <a:bodyPr/>
          <a:lstStyle/>
          <a:p>
            <a:pPr eaLnBrk="1" hangingPunct="1"/>
            <a:r>
              <a:rPr lang="en-US" cap="none" dirty="0" smtClean="0">
                <a:latin typeface="Arial" charset="0"/>
                <a:ea typeface="ＭＳ Ｐゴシック" charset="-128"/>
              </a:rPr>
              <a:t>CONVERSATION STARTERS</a:t>
            </a:r>
            <a:endParaRPr lang="en-US" cap="none" dirty="0">
              <a:latin typeface="Arial" charset="0"/>
              <a:ea typeface="ＭＳ Ｐゴシック" charset="-128"/>
            </a:endParaRPr>
          </a:p>
        </p:txBody>
      </p:sp>
      <p:sp>
        <p:nvSpPr>
          <p:cNvPr id="18435" name="Content Placeholder 2"/>
          <p:cNvSpPr>
            <a:spLocks noGrp="1"/>
          </p:cNvSpPr>
          <p:nvPr>
            <p:ph sz="half" idx="1"/>
          </p:nvPr>
        </p:nvSpPr>
        <p:spPr/>
        <p:txBody>
          <a:bodyPr/>
          <a:lstStyle/>
          <a:p>
            <a:pPr marL="288925" lvl="1" indent="0" eaLnBrk="1" hangingPunct="1">
              <a:buNone/>
            </a:pPr>
            <a:r>
              <a:rPr lang="en-US" dirty="0" smtClean="0">
                <a:latin typeface="Arial" charset="0"/>
                <a:ea typeface="ＭＳ Ｐゴシック" charset="-128"/>
              </a:rPr>
              <a:t> </a:t>
            </a:r>
          </a:p>
        </p:txBody>
      </p:sp>
      <p:sp>
        <p:nvSpPr>
          <p:cNvPr id="2" name="Content Placeholder 1"/>
          <p:cNvSpPr>
            <a:spLocks noGrp="1"/>
          </p:cNvSpPr>
          <p:nvPr>
            <p:ph sz="half" idx="2"/>
          </p:nvPr>
        </p:nvSpPr>
        <p:spPr>
          <a:xfrm>
            <a:off x="457200" y="1600200"/>
            <a:ext cx="8229600" cy="4525963"/>
          </a:xfrm>
        </p:spPr>
        <p:txBody>
          <a:bodyPr/>
          <a:lstStyle/>
          <a:p>
            <a:r>
              <a:rPr lang="en-US" dirty="0" smtClean="0"/>
              <a:t>E-mail in any flavor</a:t>
            </a:r>
          </a:p>
          <a:p>
            <a:r>
              <a:rPr lang="en-US" dirty="0" smtClean="0"/>
              <a:t>App Development</a:t>
            </a:r>
          </a:p>
          <a:p>
            <a:r>
              <a:rPr lang="en-US" dirty="0" smtClean="0"/>
              <a:t>Career Steps</a:t>
            </a:r>
          </a:p>
          <a:p>
            <a:r>
              <a:rPr lang="en-US" dirty="0" smtClean="0"/>
              <a:t>One-Card and Campus ID Card</a:t>
            </a:r>
          </a:p>
          <a:p>
            <a:r>
              <a:rPr lang="en-US" dirty="0" smtClean="0"/>
              <a:t>Learning Management Systems</a:t>
            </a:r>
          </a:p>
          <a:p>
            <a:r>
              <a:rPr lang="en-US" dirty="0" smtClean="0"/>
              <a:t>Mobility and Device Management – </a:t>
            </a:r>
            <a:r>
              <a:rPr lang="en-US" dirty="0" err="1" smtClean="0"/>
              <a:t>iPads</a:t>
            </a:r>
            <a:r>
              <a:rPr lang="en-US" dirty="0" smtClean="0"/>
              <a:t>, Smart Phones and </a:t>
            </a:r>
            <a:r>
              <a:rPr lang="en-US" dirty="0" err="1" smtClean="0"/>
              <a:t>NetBooks</a:t>
            </a:r>
            <a:endParaRPr lang="en-US" dirty="0" smtClean="0"/>
          </a:p>
        </p:txBody>
      </p:sp>
    </p:spTree>
    <p:extLst>
      <p:ext uri="{BB962C8B-B14F-4D97-AF65-F5344CB8AC3E}">
        <p14:creationId xmlns:p14="http://schemas.microsoft.com/office/powerpoint/2010/main" val="51854855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p:txBody>
          <a:bodyPr/>
          <a:lstStyle/>
          <a:p>
            <a:pPr eaLnBrk="1" hangingPunct="1"/>
            <a:r>
              <a:rPr lang="en-US" cap="none" dirty="0" smtClean="0">
                <a:latin typeface="Arial" charset="0"/>
                <a:ea typeface="ＭＳ Ｐゴシック" charset="-128"/>
              </a:rPr>
              <a:t>EMBRACE THE CHALLENGE</a:t>
            </a:r>
            <a:endParaRPr lang="en-US" cap="none" dirty="0">
              <a:latin typeface="Arial" charset="0"/>
              <a:ea typeface="ＭＳ Ｐゴシック" charset="-128"/>
            </a:endParaRPr>
          </a:p>
        </p:txBody>
      </p:sp>
      <p:sp>
        <p:nvSpPr>
          <p:cNvPr id="18435" name="Content Placeholder 2"/>
          <p:cNvSpPr>
            <a:spLocks noGrp="1"/>
          </p:cNvSpPr>
          <p:nvPr>
            <p:ph sz="half" idx="1"/>
          </p:nvPr>
        </p:nvSpPr>
        <p:spPr/>
        <p:txBody>
          <a:bodyPr/>
          <a:lstStyle/>
          <a:p>
            <a:pPr marL="288925" lvl="1" indent="0" eaLnBrk="1" hangingPunct="1">
              <a:buNone/>
            </a:pPr>
            <a:r>
              <a:rPr lang="en-US" dirty="0" smtClean="0">
                <a:latin typeface="Arial" charset="0"/>
                <a:ea typeface="ＭＳ Ｐゴシック" charset="-128"/>
              </a:rPr>
              <a:t> </a:t>
            </a:r>
          </a:p>
        </p:txBody>
      </p:sp>
      <p:sp>
        <p:nvSpPr>
          <p:cNvPr id="2" name="Content Placeholder 1"/>
          <p:cNvSpPr>
            <a:spLocks noGrp="1"/>
          </p:cNvSpPr>
          <p:nvPr>
            <p:ph sz="half" idx="2"/>
          </p:nvPr>
        </p:nvSpPr>
        <p:spPr>
          <a:xfrm>
            <a:off x="457200" y="1600200"/>
            <a:ext cx="8229600" cy="4525963"/>
          </a:xfrm>
        </p:spPr>
        <p:txBody>
          <a:bodyPr/>
          <a:lstStyle/>
          <a:p>
            <a:pPr marL="0" indent="0" algn="ctr">
              <a:buNone/>
            </a:pPr>
            <a:r>
              <a:rPr lang="en-US" dirty="0" smtClean="0"/>
              <a:t> </a:t>
            </a:r>
          </a:p>
          <a:p>
            <a:pPr marL="288925" lvl="1" indent="0">
              <a:buNone/>
            </a:pPr>
            <a:endParaRPr lang="en-US" dirty="0"/>
          </a:p>
          <a:p>
            <a:pPr marL="288925" lvl="1" indent="0">
              <a:buNone/>
            </a:pPr>
            <a:r>
              <a:rPr lang="en-US" dirty="0" smtClean="0"/>
              <a:t> </a:t>
            </a:r>
          </a:p>
          <a:p>
            <a:pPr marL="288925" lvl="1" indent="0">
              <a:buNone/>
            </a:pPr>
            <a:endParaRPr lang="en-US" dirty="0"/>
          </a:p>
          <a:p>
            <a:pPr marL="288925" lvl="1" indent="0">
              <a:buNone/>
            </a:pPr>
            <a:endParaRPr lang="en-US" dirty="0" smtClean="0"/>
          </a:p>
          <a:p>
            <a:pPr marL="288925" lvl="1" indent="0">
              <a:buNone/>
            </a:pPr>
            <a:r>
              <a:rPr lang="en-US" dirty="0" smtClean="0"/>
              <a:t> </a:t>
            </a:r>
            <a:endParaRPr lang="en-US" sz="1200" dirty="0"/>
          </a:p>
        </p:txBody>
      </p:sp>
      <p:pic>
        <p:nvPicPr>
          <p:cNvPr id="4" name="Picture 3"/>
          <p:cNvPicPr>
            <a:picLocks noChangeAspect="1"/>
          </p:cNvPicPr>
          <p:nvPr/>
        </p:nvPicPr>
        <p:blipFill>
          <a:blip r:embed="rId3"/>
          <a:stretch>
            <a:fillRect/>
          </a:stretch>
        </p:blipFill>
        <p:spPr>
          <a:xfrm>
            <a:off x="3706586" y="1222306"/>
            <a:ext cx="4980214" cy="4903857"/>
          </a:xfrm>
          <a:prstGeom prst="rect">
            <a:avLst/>
          </a:prstGeom>
        </p:spPr>
      </p:pic>
    </p:spTree>
    <p:extLst>
      <p:ext uri="{BB962C8B-B14F-4D97-AF65-F5344CB8AC3E}">
        <p14:creationId xmlns:p14="http://schemas.microsoft.com/office/powerpoint/2010/main" val="5054391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charset="-128"/>
              </a:rPr>
              <a:t>WELCOME AND INTRODUCTIONS</a:t>
            </a:r>
            <a:endParaRPr lang="en-US" cap="none" dirty="0">
              <a:latin typeface="Arial" charset="0"/>
              <a:ea typeface="ＭＳ Ｐゴシック" charset="-128"/>
            </a:endParaRPr>
          </a:p>
        </p:txBody>
      </p:sp>
      <p:sp>
        <p:nvSpPr>
          <p:cNvPr id="16387" name="Content Placeholder 2"/>
          <p:cNvSpPr>
            <a:spLocks noGrp="1"/>
          </p:cNvSpPr>
          <p:nvPr>
            <p:ph idx="4294967295"/>
          </p:nvPr>
        </p:nvSpPr>
        <p:spPr>
          <a:xfrm>
            <a:off x="533400" y="1600200"/>
            <a:ext cx="8229600" cy="4525963"/>
          </a:xfrm>
        </p:spPr>
        <p:txBody>
          <a:bodyPr/>
          <a:lstStyle/>
          <a:p>
            <a:pPr eaLnBrk="1" hangingPunct="1"/>
            <a:r>
              <a:rPr lang="en-US" dirty="0">
                <a:latin typeface="Arial" charset="0"/>
                <a:ea typeface="ＭＳ Ｐゴシック" charset="-128"/>
                <a:cs typeface="Arial" charset="0"/>
              </a:rPr>
              <a:t>Welcome CIOs, VPs, directors and aspirants </a:t>
            </a:r>
          </a:p>
          <a:p>
            <a:pPr eaLnBrk="1" hangingPunct="1"/>
            <a:r>
              <a:rPr lang="en-US" dirty="0">
                <a:latin typeface="Arial" charset="0"/>
                <a:ea typeface="ＭＳ Ｐゴシック" charset="-128"/>
                <a:cs typeface="Arial" charset="0"/>
              </a:rPr>
              <a:t>You’ve taken care of your phone, right?</a:t>
            </a:r>
          </a:p>
          <a:p>
            <a:pPr eaLnBrk="1" hangingPunct="1"/>
            <a:r>
              <a:rPr lang="en-US" dirty="0">
                <a:latin typeface="Arial" charset="0"/>
                <a:ea typeface="ＭＳ Ｐゴシック" charset="-128"/>
                <a:cs typeface="Arial" charset="0"/>
              </a:rPr>
              <a:t>No scheduled breaks – please come and go quietly as you wish</a:t>
            </a:r>
          </a:p>
          <a:p>
            <a:pPr eaLnBrk="1" hangingPunct="1"/>
            <a:r>
              <a:rPr lang="en-US" dirty="0">
                <a:latin typeface="Arial" charset="0"/>
                <a:ea typeface="ＭＳ Ｐゴシック" charset="-128"/>
                <a:cs typeface="Arial" charset="0"/>
              </a:rPr>
              <a:t>New CIOs out in the audience?</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p:txBody>
          <a:bodyPr/>
          <a:lstStyle/>
          <a:p>
            <a:pPr eaLnBrk="1" hangingPunct="1"/>
            <a:r>
              <a:rPr lang="en-US" cap="none" dirty="0" smtClean="0">
                <a:latin typeface="Arial" charset="0"/>
                <a:ea typeface="ＭＳ Ｐゴシック" charset="-128"/>
              </a:rPr>
              <a:t>THANKS FOR YOUR LEADERSHIP</a:t>
            </a:r>
            <a:endParaRPr lang="en-US" cap="none" dirty="0">
              <a:latin typeface="Arial" charset="0"/>
              <a:ea typeface="ＭＳ Ｐゴシック" charset="-128"/>
            </a:endParaRPr>
          </a:p>
        </p:txBody>
      </p:sp>
      <p:sp>
        <p:nvSpPr>
          <p:cNvPr id="18435" name="Content Placeholder 2"/>
          <p:cNvSpPr>
            <a:spLocks noGrp="1"/>
          </p:cNvSpPr>
          <p:nvPr>
            <p:ph sz="half" idx="1"/>
          </p:nvPr>
        </p:nvSpPr>
        <p:spPr/>
        <p:txBody>
          <a:bodyPr/>
          <a:lstStyle/>
          <a:p>
            <a:pPr marL="288925" lvl="1" indent="0" eaLnBrk="1" hangingPunct="1">
              <a:buNone/>
            </a:pPr>
            <a:r>
              <a:rPr lang="en-US" dirty="0" smtClean="0">
                <a:latin typeface="Arial" charset="0"/>
                <a:ea typeface="ＭＳ Ｐゴシック" charset="-128"/>
              </a:rPr>
              <a:t> </a:t>
            </a:r>
          </a:p>
        </p:txBody>
      </p:sp>
      <p:sp>
        <p:nvSpPr>
          <p:cNvPr id="2" name="Content Placeholder 1"/>
          <p:cNvSpPr>
            <a:spLocks noGrp="1"/>
          </p:cNvSpPr>
          <p:nvPr>
            <p:ph sz="half" idx="2"/>
          </p:nvPr>
        </p:nvSpPr>
        <p:spPr>
          <a:xfrm>
            <a:off x="457200" y="1600200"/>
            <a:ext cx="8229600" cy="4525963"/>
          </a:xfrm>
        </p:spPr>
        <p:txBody>
          <a:bodyPr/>
          <a:lstStyle/>
          <a:p>
            <a:pPr marL="0" indent="0" algn="ctr">
              <a:buNone/>
            </a:pPr>
            <a:r>
              <a:rPr lang="en-US" dirty="0" smtClean="0"/>
              <a:t>See you next year!</a:t>
            </a:r>
          </a:p>
          <a:p>
            <a:pPr marL="0" indent="0" algn="ctr">
              <a:buNone/>
            </a:pPr>
            <a:r>
              <a:rPr lang="en-US" dirty="0" smtClean="0"/>
              <a:t>EDUCAUSE </a:t>
            </a:r>
            <a:r>
              <a:rPr lang="en-US" dirty="0"/>
              <a:t>2012</a:t>
            </a:r>
            <a:br>
              <a:rPr lang="en-US" dirty="0"/>
            </a:br>
            <a:r>
              <a:rPr lang="en-US" dirty="0"/>
              <a:t>November 6–9, 2012</a:t>
            </a:r>
            <a:br>
              <a:rPr lang="en-US" dirty="0"/>
            </a:br>
            <a:r>
              <a:rPr lang="en-US" dirty="0"/>
              <a:t>Denver, Colorado or Online</a:t>
            </a:r>
            <a:endParaRPr lang="en-US" dirty="0" smtClean="0"/>
          </a:p>
          <a:p>
            <a:pPr marL="288925" lvl="1" indent="0">
              <a:buNone/>
            </a:pPr>
            <a:endParaRPr lang="en-US" dirty="0"/>
          </a:p>
          <a:p>
            <a:pPr marL="288925" lvl="1" indent="0">
              <a:buNone/>
            </a:pPr>
            <a:r>
              <a:rPr lang="en-US" dirty="0" smtClean="0"/>
              <a:t> </a:t>
            </a:r>
          </a:p>
          <a:p>
            <a:pPr marL="288925" lvl="1" indent="0">
              <a:buNone/>
            </a:pPr>
            <a:endParaRPr lang="en-US" dirty="0"/>
          </a:p>
          <a:p>
            <a:pPr marL="288925" lvl="1" indent="0">
              <a:buNone/>
            </a:pPr>
            <a:endParaRPr lang="en-US" dirty="0" smtClean="0"/>
          </a:p>
          <a:p>
            <a:pPr marL="288925" lvl="1" indent="0">
              <a:buNone/>
            </a:pPr>
            <a:endParaRPr lang="en-US" dirty="0"/>
          </a:p>
          <a:p>
            <a:pPr marL="288925" lvl="1" indent="0">
              <a:buNone/>
            </a:pPr>
            <a:r>
              <a:rPr lang="en-US" sz="1200" dirty="0" smtClean="0"/>
              <a:t>Photo </a:t>
            </a:r>
            <a:r>
              <a:rPr lang="en-US" sz="1200" dirty="0" smtClean="0">
                <a:hlinkClick r:id="rId2"/>
              </a:rPr>
              <a:t>www.tripadvisor.com</a:t>
            </a:r>
            <a:endParaRPr lang="en-US" sz="1200" dirty="0" smtClean="0"/>
          </a:p>
          <a:p>
            <a:pPr marL="288925" lvl="1" indent="0">
              <a:buNone/>
            </a:pPr>
            <a:r>
              <a:rPr lang="en-US" sz="1200" dirty="0" smtClean="0"/>
              <a:t>#17035317</a:t>
            </a:r>
            <a:endParaRPr lang="en-US" sz="1200" dirty="0"/>
          </a:p>
        </p:txBody>
      </p:sp>
      <p:pic>
        <p:nvPicPr>
          <p:cNvPr id="3" name="Picture 2"/>
          <p:cNvPicPr>
            <a:picLocks noChangeAspect="1"/>
          </p:cNvPicPr>
          <p:nvPr/>
        </p:nvPicPr>
        <p:blipFill>
          <a:blip r:embed="rId3"/>
          <a:stretch>
            <a:fillRect/>
          </a:stretch>
        </p:blipFill>
        <p:spPr>
          <a:xfrm>
            <a:off x="2966356" y="3591506"/>
            <a:ext cx="3383644" cy="2534657"/>
          </a:xfrm>
          <a:prstGeom prst="rect">
            <a:avLst/>
          </a:prstGeom>
        </p:spPr>
      </p:pic>
    </p:spTree>
    <p:extLst>
      <p:ext uri="{BB962C8B-B14F-4D97-AF65-F5344CB8AC3E}">
        <p14:creationId xmlns:p14="http://schemas.microsoft.com/office/powerpoint/2010/main" val="360961638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bwMode="auto">
          <a:xfrm>
            <a:off x="234950" y="815975"/>
            <a:ext cx="8339138" cy="1470025"/>
          </a:xfrm>
        </p:spPr>
        <p:txBody>
          <a:bodyPr/>
          <a:lstStyle/>
          <a:p>
            <a:pPr eaLnBrk="1" hangingPunct="1"/>
            <a:r>
              <a:rPr lang="en-US" cap="none">
                <a:latin typeface="Arial" charset="0"/>
                <a:ea typeface="ＭＳ Ｐゴシック" charset="-128"/>
              </a:rPr>
              <a:t>THANK YOU</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charset="-128"/>
              </a:rPr>
              <a:t>COMMUNITY</a:t>
            </a:r>
            <a:endParaRPr lang="en-US" cap="none" dirty="0">
              <a:latin typeface="Arial" charset="0"/>
              <a:ea typeface="ＭＳ Ｐゴシック" charset="-128"/>
            </a:endParaRPr>
          </a:p>
        </p:txBody>
      </p:sp>
      <p:pic>
        <p:nvPicPr>
          <p:cNvPr id="5" name="Picture 7" descr="C:\Users\lgesner\Desktop\CIO-Stick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67969">
            <a:off x="5675027" y="2386192"/>
            <a:ext cx="2480153" cy="27885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lgesner\Desktop\Final CIO Badge8-25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5532" y="589651"/>
            <a:ext cx="3414639" cy="5655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1636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charset="-128"/>
              </a:rPr>
              <a:t>COMMUNITY</a:t>
            </a:r>
            <a:endParaRPr lang="en-US" cap="none" dirty="0">
              <a:latin typeface="Arial" charset="0"/>
              <a:ea typeface="ＭＳ Ｐゴシック" charset="-128"/>
            </a:endParaRPr>
          </a:p>
        </p:txBody>
      </p:sp>
      <p:sp>
        <p:nvSpPr>
          <p:cNvPr id="16387" name="Content Placeholder 2"/>
          <p:cNvSpPr>
            <a:spLocks noGrp="1"/>
          </p:cNvSpPr>
          <p:nvPr>
            <p:ph idx="4294967295"/>
          </p:nvPr>
        </p:nvSpPr>
        <p:spPr>
          <a:xfrm>
            <a:off x="533400" y="1600200"/>
            <a:ext cx="8229600" cy="4525963"/>
          </a:xfrm>
        </p:spPr>
        <p:txBody>
          <a:bodyPr/>
          <a:lstStyle/>
          <a:p>
            <a:pPr eaLnBrk="1" hangingPunct="1"/>
            <a:r>
              <a:rPr lang="en-US" dirty="0" smtClean="0">
                <a:latin typeface="Arial" charset="0"/>
                <a:ea typeface="ＭＳ Ｐゴシック" charset="-128"/>
                <a:cs typeface="Arial" charset="0"/>
              </a:rPr>
              <a:t>Twitter hash tags:</a:t>
            </a:r>
          </a:p>
          <a:p>
            <a:pPr lvl="1" eaLnBrk="1" hangingPunct="1"/>
            <a:r>
              <a:rPr lang="en-US" dirty="0" smtClean="0">
                <a:latin typeface="Arial" charset="0"/>
                <a:ea typeface="ＭＳ Ｐゴシック" charset="-128"/>
                <a:cs typeface="Arial" charset="0"/>
              </a:rPr>
              <a:t>#EDU11 for the conference</a:t>
            </a:r>
          </a:p>
          <a:p>
            <a:pPr lvl="1" eaLnBrk="1" hangingPunct="1"/>
            <a:r>
              <a:rPr lang="en-US" dirty="0" smtClean="0"/>
              <a:t>#E11_DISC03 for this session</a:t>
            </a:r>
          </a:p>
          <a:p>
            <a:pPr marL="288925" lvl="1" indent="0" eaLnBrk="1" hangingPunct="1">
              <a:buNone/>
            </a:pPr>
            <a:endParaRPr lang="en-US" dirty="0">
              <a:latin typeface="Arial" charset="0"/>
              <a:ea typeface="ＭＳ Ｐゴシック" charset="-128"/>
              <a:cs typeface="Arial" charset="0"/>
            </a:endParaRPr>
          </a:p>
          <a:p>
            <a:pPr eaLnBrk="1" hangingPunct="1"/>
            <a:r>
              <a:rPr lang="en-US" dirty="0" smtClean="0">
                <a:latin typeface="Arial" charset="0"/>
                <a:ea typeface="ＭＳ Ｐゴシック" charset="-128"/>
                <a:cs typeface="Arial" charset="0"/>
              </a:rPr>
              <a:t>CIO and Senior Leader Lounge, Room 201A</a:t>
            </a:r>
            <a:endParaRPr lang="nl-NL" dirty="0"/>
          </a:p>
          <a:p>
            <a:pPr lvl="1"/>
            <a:r>
              <a:rPr lang="nl-NL" dirty="0" err="1"/>
              <a:t>Tuesday</a:t>
            </a:r>
            <a:r>
              <a:rPr lang="nl-NL" dirty="0"/>
              <a:t>, 1:00–5:00 p.m. </a:t>
            </a:r>
          </a:p>
          <a:p>
            <a:pPr lvl="1"/>
            <a:r>
              <a:rPr lang="nl-NL" dirty="0" err="1"/>
              <a:t>Wednesday</a:t>
            </a:r>
            <a:r>
              <a:rPr lang="nl-NL" dirty="0"/>
              <a:t>, 7:30 a.m.–6:00 p.m. </a:t>
            </a:r>
          </a:p>
          <a:p>
            <a:pPr lvl="1"/>
            <a:r>
              <a:rPr lang="nl-NL" dirty="0" err="1"/>
              <a:t>Thursday</a:t>
            </a:r>
            <a:r>
              <a:rPr lang="nl-NL" dirty="0"/>
              <a:t>, 7:30 a.m.–6:00 p.m. </a:t>
            </a:r>
          </a:p>
          <a:p>
            <a:pPr lvl="1"/>
            <a:r>
              <a:rPr lang="nl-NL" dirty="0"/>
              <a:t>Friday, 7:30 a.m.–12:00 </a:t>
            </a:r>
            <a:r>
              <a:rPr lang="nl-NL" dirty="0" err="1"/>
              <a:t>noon</a:t>
            </a:r>
            <a:r>
              <a:rPr lang="nl-NL" dirty="0"/>
              <a:t> </a:t>
            </a:r>
            <a:r>
              <a:rPr lang="en-US" dirty="0" smtClean="0">
                <a:latin typeface="Arial" charset="0"/>
                <a:ea typeface="ＭＳ Ｐゴシック" charset="-128"/>
                <a:cs typeface="Arial" charset="0"/>
              </a:rPr>
              <a:t> </a:t>
            </a:r>
            <a:endParaRPr lang="en-US" dirty="0">
              <a:latin typeface="Arial" charset="0"/>
              <a:ea typeface="ＭＳ Ｐゴシック" charset="-128"/>
              <a:cs typeface="Arial" charset="0"/>
            </a:endParaRPr>
          </a:p>
        </p:txBody>
      </p:sp>
    </p:spTree>
    <p:extLst>
      <p:ext uri="{BB962C8B-B14F-4D97-AF65-F5344CB8AC3E}">
        <p14:creationId xmlns:p14="http://schemas.microsoft.com/office/powerpoint/2010/main" val="35332572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charset="-128"/>
              </a:rPr>
              <a:t>COMMUNITY</a:t>
            </a:r>
            <a:endParaRPr lang="en-US" cap="none" dirty="0">
              <a:latin typeface="Arial" charset="0"/>
              <a:ea typeface="ＭＳ Ｐゴシック" charset="-128"/>
            </a:endParaRPr>
          </a:p>
        </p:txBody>
      </p:sp>
      <p:sp>
        <p:nvSpPr>
          <p:cNvPr id="16387" name="Content Placeholder 2"/>
          <p:cNvSpPr>
            <a:spLocks noGrp="1"/>
          </p:cNvSpPr>
          <p:nvPr>
            <p:ph idx="4294967295"/>
          </p:nvPr>
        </p:nvSpPr>
        <p:spPr>
          <a:xfrm>
            <a:off x="533400" y="1600200"/>
            <a:ext cx="8229600" cy="4525963"/>
          </a:xfrm>
        </p:spPr>
        <p:txBody>
          <a:bodyPr/>
          <a:lstStyle/>
          <a:p>
            <a:pPr eaLnBrk="1" hangingPunct="1"/>
            <a:r>
              <a:rPr lang="en-US" dirty="0" smtClean="0">
                <a:solidFill>
                  <a:schemeClr val="accent5">
                    <a:lumMod val="75000"/>
                  </a:schemeClr>
                </a:solidFill>
              </a:rPr>
              <a:t>865 </a:t>
            </a:r>
            <a:r>
              <a:rPr lang="en-US" dirty="0">
                <a:solidFill>
                  <a:schemeClr val="accent5">
                    <a:lumMod val="75000"/>
                  </a:schemeClr>
                </a:solidFill>
              </a:rPr>
              <a:t>CIOs and Senior IT Leaders</a:t>
            </a:r>
            <a:r>
              <a:rPr lang="en-US" dirty="0" smtClean="0">
                <a:latin typeface="Arial" charset="0"/>
                <a:ea typeface="ＭＳ Ｐゴシック" charset="-128"/>
                <a:cs typeface="Arial" charset="0"/>
              </a:rPr>
              <a:t> attending</a:t>
            </a:r>
          </a:p>
          <a:p>
            <a:pPr lvl="2" eaLnBrk="1" hangingPunct="1"/>
            <a:r>
              <a:rPr lang="en-US" dirty="0" smtClean="0"/>
              <a:t>14 percent more than 2010</a:t>
            </a:r>
          </a:p>
          <a:p>
            <a:pPr lvl="2" eaLnBrk="1" hangingPunct="1"/>
            <a:r>
              <a:rPr lang="en-US" dirty="0" smtClean="0"/>
              <a:t>23 percent more than 2009</a:t>
            </a:r>
            <a:r>
              <a:rPr lang="en-US" dirty="0" smtClean="0">
                <a:solidFill>
                  <a:schemeClr val="bg1">
                    <a:lumMod val="50000"/>
                  </a:schemeClr>
                </a:solidFill>
              </a:rPr>
              <a:t> </a:t>
            </a:r>
          </a:p>
          <a:p>
            <a:pPr lvl="2" eaLnBrk="1" hangingPunct="1"/>
            <a:endParaRPr lang="en-US" dirty="0" smtClean="0">
              <a:solidFill>
                <a:schemeClr val="bg1">
                  <a:lumMod val="50000"/>
                </a:schemeClr>
              </a:solidFill>
            </a:endParaRPr>
          </a:p>
          <a:p>
            <a:pPr eaLnBrk="1" hangingPunct="1"/>
            <a:r>
              <a:rPr lang="en-US" dirty="0">
                <a:solidFill>
                  <a:schemeClr val="accent5">
                    <a:lumMod val="75000"/>
                  </a:schemeClr>
                </a:solidFill>
              </a:rPr>
              <a:t>New!</a:t>
            </a:r>
            <a:r>
              <a:rPr lang="en-US" dirty="0" smtClean="0">
                <a:latin typeface="Arial" charset="0"/>
                <a:ea typeface="ＭＳ Ｐゴシック" charset="-128"/>
                <a:cs typeface="Arial" charset="0"/>
              </a:rPr>
              <a:t> CIO and Senior IT Leader Open Space Sessions</a:t>
            </a:r>
          </a:p>
          <a:p>
            <a:pPr lvl="2" eaLnBrk="1" hangingPunct="1"/>
            <a:r>
              <a:rPr lang="en-US" dirty="0" smtClean="0">
                <a:latin typeface="Arial" charset="0"/>
                <a:ea typeface="ＭＳ Ｐゴシック" charset="-128"/>
                <a:cs typeface="Arial" charset="0"/>
              </a:rPr>
              <a:t>See complete list at educause.edu/E2011/program/CIO</a:t>
            </a:r>
          </a:p>
          <a:p>
            <a:pPr lvl="2" eaLnBrk="1" hangingPunct="1"/>
            <a:r>
              <a:rPr lang="en-US" dirty="0" smtClean="0">
                <a:latin typeface="Arial" charset="0"/>
                <a:ea typeface="ＭＳ Ｐゴシック" charset="-128"/>
                <a:cs typeface="Arial" charset="0"/>
              </a:rPr>
              <a:t>Thanks to all who participated in </a:t>
            </a:r>
            <a:r>
              <a:rPr lang="en-US" dirty="0" err="1" smtClean="0">
                <a:latin typeface="Arial" charset="0"/>
                <a:ea typeface="ＭＳ Ｐゴシック" charset="-128"/>
                <a:cs typeface="Arial" charset="0"/>
              </a:rPr>
              <a:t>IdeaScale</a:t>
            </a:r>
            <a:r>
              <a:rPr lang="en-US" dirty="0" smtClean="0">
                <a:latin typeface="Arial" charset="0"/>
                <a:ea typeface="ＭＳ Ｐゴシック" charset="-128"/>
                <a:cs typeface="Arial" charset="0"/>
              </a:rPr>
              <a:t> topic selection</a:t>
            </a:r>
          </a:p>
          <a:p>
            <a:pPr marL="627062" lvl="2" indent="0" eaLnBrk="1" hangingPunct="1">
              <a:buNone/>
            </a:pPr>
            <a:endParaRPr lang="en-US" dirty="0" smtClean="0">
              <a:latin typeface="Arial" charset="0"/>
              <a:ea typeface="ＭＳ Ｐゴシック" charset="-128"/>
              <a:cs typeface="Arial" charset="0"/>
            </a:endParaRPr>
          </a:p>
          <a:p>
            <a:pPr eaLnBrk="1" hangingPunct="1"/>
            <a:r>
              <a:rPr lang="en-US" i="1" dirty="0">
                <a:solidFill>
                  <a:schemeClr val="accent5">
                    <a:lumMod val="75000"/>
                  </a:schemeClr>
                </a:solidFill>
              </a:rPr>
              <a:t>Questions?</a:t>
            </a:r>
            <a:r>
              <a:rPr lang="en-US" dirty="0" smtClean="0">
                <a:latin typeface="Arial" charset="0"/>
                <a:ea typeface="ＭＳ Ｐゴシック" charset="-128"/>
                <a:cs typeface="Arial" charset="0"/>
              </a:rPr>
              <a:t> </a:t>
            </a:r>
            <a:r>
              <a:rPr lang="en-US" sz="2000" dirty="0">
                <a:latin typeface="Arial" charset="0"/>
                <a:ea typeface="ＭＳ Ｐゴシック" charset="-128"/>
                <a:cs typeface="Arial" charset="0"/>
              </a:rPr>
              <a:t>Ask EDUCAUSE Staff in CIO Lounge, Lisa Gesner and Ashlan Sarff.</a:t>
            </a:r>
          </a:p>
        </p:txBody>
      </p:sp>
    </p:spTree>
    <p:extLst>
      <p:ext uri="{BB962C8B-B14F-4D97-AF65-F5344CB8AC3E}">
        <p14:creationId xmlns:p14="http://schemas.microsoft.com/office/powerpoint/2010/main" val="21418025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charset="-128"/>
              </a:rPr>
              <a:t>FUTURE OF THE INTERNET STUDY</a:t>
            </a:r>
            <a:endParaRPr lang="en-US" cap="none" dirty="0">
              <a:latin typeface="Arial" charset="0"/>
              <a:ea typeface="ＭＳ Ｐゴシック" charset="-128"/>
            </a:endParaRPr>
          </a:p>
        </p:txBody>
      </p:sp>
      <p:sp>
        <p:nvSpPr>
          <p:cNvPr id="16387" name="Content Placeholder 2"/>
          <p:cNvSpPr>
            <a:spLocks noGrp="1"/>
          </p:cNvSpPr>
          <p:nvPr>
            <p:ph idx="4294967295"/>
          </p:nvPr>
        </p:nvSpPr>
        <p:spPr>
          <a:xfrm>
            <a:off x="533400" y="1600200"/>
            <a:ext cx="8229600" cy="4525963"/>
          </a:xfrm>
        </p:spPr>
        <p:txBody>
          <a:bodyPr/>
          <a:lstStyle/>
          <a:p>
            <a:pPr eaLnBrk="1" hangingPunct="1"/>
            <a:r>
              <a:rPr lang="en-US" dirty="0" smtClean="0">
                <a:solidFill>
                  <a:schemeClr val="accent5">
                    <a:lumMod val="75000"/>
                  </a:schemeClr>
                </a:solidFill>
              </a:rPr>
              <a:t> New survey from Pew Research Center’s Internet</a:t>
            </a:r>
            <a:r>
              <a:rPr lang="en-US" baseline="0" dirty="0" smtClean="0">
                <a:solidFill>
                  <a:schemeClr val="accent5">
                    <a:lumMod val="75000"/>
                  </a:schemeClr>
                </a:solidFill>
              </a:rPr>
              <a:t> and American Life Project</a:t>
            </a:r>
          </a:p>
          <a:p>
            <a:pPr eaLnBrk="1" hangingPunct="1"/>
            <a:r>
              <a:rPr lang="en-US" baseline="0" dirty="0" smtClean="0">
                <a:solidFill>
                  <a:schemeClr val="accent5">
                    <a:lumMod val="75000"/>
                  </a:schemeClr>
                </a:solidFill>
              </a:rPr>
              <a:t>EDUCAUSE members invited to participate</a:t>
            </a:r>
          </a:p>
          <a:p>
            <a:pPr eaLnBrk="1" hangingPunct="1"/>
            <a:r>
              <a:rPr lang="en-US" baseline="0" dirty="0" smtClean="0">
                <a:solidFill>
                  <a:schemeClr val="accent5">
                    <a:lumMod val="75000"/>
                  </a:schemeClr>
                </a:solidFill>
              </a:rPr>
              <a:t>Ensure that higher </a:t>
            </a:r>
            <a:r>
              <a:rPr lang="en-US" baseline="0" dirty="0" err="1" smtClean="0">
                <a:solidFill>
                  <a:schemeClr val="accent5">
                    <a:lumMod val="75000"/>
                  </a:schemeClr>
                </a:solidFill>
              </a:rPr>
              <a:t>ed</a:t>
            </a:r>
            <a:r>
              <a:rPr lang="en-US" baseline="0" dirty="0" smtClean="0">
                <a:solidFill>
                  <a:schemeClr val="accent5">
                    <a:lumMod val="75000"/>
                  </a:schemeClr>
                </a:solidFill>
              </a:rPr>
              <a:t> IT leaders have a voice</a:t>
            </a:r>
          </a:p>
          <a:p>
            <a:pPr eaLnBrk="1" hangingPunct="1"/>
            <a:r>
              <a:rPr lang="en-US" baseline="0" dirty="0" smtClean="0">
                <a:solidFill>
                  <a:schemeClr val="accent5">
                    <a:lumMod val="75000"/>
                  </a:schemeClr>
                </a:solidFill>
              </a:rPr>
              <a:t>Help to enrich EDUCAUSE data collection</a:t>
            </a:r>
          </a:p>
          <a:p>
            <a:pPr marL="0" indent="0" rtl="0" eaLnBrk="0" fontAlgn="base" hangingPunct="0">
              <a:buNone/>
            </a:pPr>
            <a:endParaRPr lang="en-US" dirty="0" smtClean="0">
              <a:effectLst/>
              <a:hlinkClick r:id="rId2"/>
            </a:endParaRPr>
          </a:p>
          <a:p>
            <a:pPr rtl="0" eaLnBrk="0" fontAlgn="base" hangingPunct="0"/>
            <a:r>
              <a:rPr lang="en-US" sz="2800" b="1" u="sng" kern="1200" dirty="0" smtClean="0">
                <a:solidFill>
                  <a:srgbClr val="4C4C4F"/>
                </a:solidFill>
                <a:effectLst/>
                <a:latin typeface="Arial"/>
                <a:ea typeface="ＭＳ Ｐゴシック" pitchFamily="48" charset="-128"/>
                <a:cs typeface="Arial"/>
                <a:hlinkClick r:id="rId2"/>
              </a:rPr>
              <a:t>http://</a:t>
            </a:r>
            <a:r>
              <a:rPr lang="en-US" sz="2800" b="1" u="sng" kern="1200" dirty="0" err="1" smtClean="0">
                <a:solidFill>
                  <a:srgbClr val="4C4C4F"/>
                </a:solidFill>
                <a:effectLst/>
                <a:latin typeface="Arial"/>
                <a:ea typeface="ＭＳ Ｐゴシック" pitchFamily="48" charset="-128"/>
                <a:cs typeface="Arial"/>
                <a:hlinkClick r:id="rId2"/>
              </a:rPr>
              <a:t>survey.fs.elon.edu</a:t>
            </a:r>
            <a:r>
              <a:rPr lang="en-US" sz="2800" b="1" u="sng" kern="1200" dirty="0" smtClean="0">
                <a:solidFill>
                  <a:srgbClr val="4C4C4F"/>
                </a:solidFill>
                <a:effectLst/>
                <a:latin typeface="Arial"/>
                <a:ea typeface="ＭＳ Ｐゴシック" pitchFamily="48" charset="-128"/>
                <a:cs typeface="Arial"/>
                <a:hlinkClick r:id="rId2"/>
              </a:rPr>
              <a:t>/surveys/JVGZNA</a:t>
            </a:r>
            <a:endParaRPr lang="en-US" dirty="0" smtClean="0">
              <a:effectLst/>
            </a:endParaRPr>
          </a:p>
          <a:p>
            <a:pPr rtl="0" eaLnBrk="0" fontAlgn="base" hangingPunct="0"/>
            <a:r>
              <a:rPr lang="en-US" sz="2800" i="1" kern="1200" dirty="0" smtClean="0">
                <a:solidFill>
                  <a:srgbClr val="4C4C4F"/>
                </a:solidFill>
                <a:effectLst/>
                <a:latin typeface="Arial"/>
                <a:ea typeface="ＭＳ Ｐゴシック" pitchFamily="48" charset="-128"/>
                <a:cs typeface="Arial"/>
              </a:rPr>
              <a:t>The survey will remain open through the end of October.</a:t>
            </a:r>
            <a:endParaRPr lang="en-US" dirty="0" smtClean="0">
              <a:effectLst/>
            </a:endParaRPr>
          </a:p>
          <a:p>
            <a:pPr marL="0" indent="0" eaLnBrk="1" hangingPunct="1">
              <a:buNone/>
            </a:pPr>
            <a:endParaRPr lang="en-US" dirty="0" smtClean="0">
              <a:solidFill>
                <a:schemeClr val="accent5">
                  <a:lumMod val="75000"/>
                </a:schemeClr>
              </a:solidFill>
            </a:endParaRPr>
          </a:p>
          <a:p>
            <a:pPr marL="0" indent="0" eaLnBrk="1" hangingPunct="1">
              <a:buNone/>
            </a:pPr>
            <a:endParaRPr lang="en-US" sz="2000" dirty="0">
              <a:latin typeface="Arial" charset="0"/>
              <a:ea typeface="ＭＳ Ｐゴシック" charset="-128"/>
              <a:cs typeface="Arial" charset="0"/>
            </a:endParaRPr>
          </a:p>
        </p:txBody>
      </p:sp>
    </p:spTree>
    <p:extLst>
      <p:ext uri="{BB962C8B-B14F-4D97-AF65-F5344CB8AC3E}">
        <p14:creationId xmlns:p14="http://schemas.microsoft.com/office/powerpoint/2010/main" val="17586456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p:txBody>
          <a:bodyPr/>
          <a:lstStyle/>
          <a:p>
            <a:pPr eaLnBrk="1" hangingPunct="1"/>
            <a:r>
              <a:rPr lang="en-US" cap="none" dirty="0" smtClean="0">
                <a:latin typeface="Arial" charset="0"/>
                <a:ea typeface="ＭＳ Ｐゴシック" charset="-128"/>
              </a:rPr>
              <a:t>NEWS FROM IN-COMMON</a:t>
            </a:r>
            <a:endParaRPr lang="en-US" cap="none" dirty="0">
              <a:latin typeface="Arial" charset="0"/>
              <a:ea typeface="ＭＳ Ｐゴシック" charset="-128"/>
            </a:endParaRPr>
          </a:p>
        </p:txBody>
      </p:sp>
      <p:sp>
        <p:nvSpPr>
          <p:cNvPr id="18435" name="Content Placeholder 2"/>
          <p:cNvSpPr>
            <a:spLocks noGrp="1"/>
          </p:cNvSpPr>
          <p:nvPr>
            <p:ph sz="half" idx="1"/>
          </p:nvPr>
        </p:nvSpPr>
        <p:spPr/>
        <p:txBody>
          <a:bodyPr/>
          <a:lstStyle/>
          <a:p>
            <a:pPr marL="288925" lvl="1" indent="0" eaLnBrk="1" hangingPunct="1">
              <a:buNone/>
            </a:pPr>
            <a:r>
              <a:rPr lang="en-US" sz="2800" dirty="0" smtClean="0">
                <a:latin typeface="Arial" charset="0"/>
                <a:ea typeface="ＭＳ Ｐゴシック" charset="-128"/>
              </a:rPr>
              <a:t>Jack </a:t>
            </a:r>
            <a:r>
              <a:rPr lang="en-US" sz="2800" dirty="0" err="1" smtClean="0">
                <a:latin typeface="Arial" charset="0"/>
                <a:ea typeface="ＭＳ Ｐゴシック" charset="-128"/>
              </a:rPr>
              <a:t>Suess</a:t>
            </a:r>
            <a:endParaRPr lang="en-US" sz="2800" dirty="0" smtClean="0">
              <a:latin typeface="Arial" charset="0"/>
              <a:ea typeface="ＭＳ Ｐゴシック" charset="-128"/>
            </a:endParaRPr>
          </a:p>
          <a:p>
            <a:pPr marL="288925" lvl="1" indent="0" eaLnBrk="1" hangingPunct="1">
              <a:buNone/>
            </a:pPr>
            <a:r>
              <a:rPr lang="en-US" sz="2800" dirty="0" smtClean="0">
                <a:latin typeface="Arial" charset="0"/>
                <a:ea typeface="ＭＳ Ｐゴシック" charset="-128"/>
              </a:rPr>
              <a:t>UMBC VP of IT &amp; CIO</a:t>
            </a:r>
          </a:p>
          <a:p>
            <a:pPr marL="288925" lvl="1" indent="0" eaLnBrk="1" hangingPunct="1">
              <a:buNone/>
            </a:pPr>
            <a:endParaRPr lang="en-US" dirty="0" smtClean="0">
              <a:latin typeface="Arial" charset="0"/>
              <a:ea typeface="ＭＳ Ｐゴシック" charset="-128"/>
            </a:endParaRPr>
          </a:p>
        </p:txBody>
      </p:sp>
      <p:sp>
        <p:nvSpPr>
          <p:cNvPr id="6" name="Content Placeholder 5"/>
          <p:cNvSpPr>
            <a:spLocks noGrp="1"/>
          </p:cNvSpPr>
          <p:nvPr>
            <p:ph sz="half" idx="2"/>
          </p:nvPr>
        </p:nvSpPr>
        <p:spPr/>
        <p:txBody>
          <a:bodyPr/>
          <a:lstStyle/>
          <a:p>
            <a:r>
              <a:rPr lang="en-US" dirty="0"/>
              <a:t>http://www.internet2.edu/</a:t>
            </a:r>
          </a:p>
        </p:txBody>
      </p:sp>
      <p:pic>
        <p:nvPicPr>
          <p:cNvPr id="11" name="Picture 10"/>
          <p:cNvPicPr>
            <a:picLocks noChangeAspect="1"/>
          </p:cNvPicPr>
          <p:nvPr/>
        </p:nvPicPr>
        <p:blipFill>
          <a:blip r:embed="rId2"/>
          <a:stretch>
            <a:fillRect/>
          </a:stretch>
        </p:blipFill>
        <p:spPr>
          <a:xfrm>
            <a:off x="0" y="3276600"/>
            <a:ext cx="9144000" cy="1050324"/>
          </a:xfrm>
          <a:prstGeom prst="rect">
            <a:avLst/>
          </a:prstGeom>
        </p:spPr>
      </p:pic>
    </p:spTree>
    <p:extLst>
      <p:ext uri="{BB962C8B-B14F-4D97-AF65-F5344CB8AC3E}">
        <p14:creationId xmlns:p14="http://schemas.microsoft.com/office/powerpoint/2010/main" val="101703532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p:txBody>
          <a:bodyPr/>
          <a:lstStyle/>
          <a:p>
            <a:pPr eaLnBrk="1" hangingPunct="1"/>
            <a:r>
              <a:rPr lang="en-US" cap="none" dirty="0" smtClean="0">
                <a:latin typeface="Arial" charset="0"/>
                <a:ea typeface="ＭＳ Ｐゴシック" charset="-128"/>
              </a:rPr>
              <a:t>NEWS FROM INTERNET2</a:t>
            </a:r>
            <a:endParaRPr lang="en-US" cap="none" dirty="0">
              <a:latin typeface="Arial" charset="0"/>
              <a:ea typeface="ＭＳ Ｐゴシック" charset="-128"/>
            </a:endParaRPr>
          </a:p>
        </p:txBody>
      </p:sp>
      <p:sp>
        <p:nvSpPr>
          <p:cNvPr id="18435" name="Content Placeholder 2"/>
          <p:cNvSpPr>
            <a:spLocks noGrp="1"/>
          </p:cNvSpPr>
          <p:nvPr>
            <p:ph sz="half" idx="1"/>
          </p:nvPr>
        </p:nvSpPr>
        <p:spPr/>
        <p:txBody>
          <a:bodyPr/>
          <a:lstStyle/>
          <a:p>
            <a:pPr marL="288925" lvl="1" indent="0" eaLnBrk="1" hangingPunct="1">
              <a:buNone/>
            </a:pPr>
            <a:r>
              <a:rPr lang="en-US" sz="2800" dirty="0" smtClean="0">
                <a:latin typeface="Arial" charset="0"/>
                <a:ea typeface="ＭＳ Ｐゴシック" charset="-128"/>
              </a:rPr>
              <a:t>Jerry </a:t>
            </a:r>
            <a:r>
              <a:rPr lang="en-US" sz="2800" dirty="0" err="1" smtClean="0">
                <a:latin typeface="Arial" charset="0"/>
                <a:ea typeface="ＭＳ Ｐゴシック" charset="-128"/>
              </a:rPr>
              <a:t>Grochow</a:t>
            </a:r>
            <a:endParaRPr lang="en-US" sz="2800" dirty="0" smtClean="0">
              <a:latin typeface="Arial" charset="0"/>
              <a:ea typeface="ＭＳ Ｐゴシック" charset="-128"/>
            </a:endParaRPr>
          </a:p>
          <a:p>
            <a:pPr marL="288925" lvl="1" indent="0" eaLnBrk="1" hangingPunct="1">
              <a:buNone/>
            </a:pPr>
            <a:r>
              <a:rPr lang="en-US" sz="2800" dirty="0" smtClean="0">
                <a:latin typeface="Arial" charset="0"/>
                <a:ea typeface="ＭＳ Ｐゴシック" charset="-128"/>
              </a:rPr>
              <a:t>Interim VP for NET+,</a:t>
            </a:r>
          </a:p>
          <a:p>
            <a:pPr marL="288925" lvl="1" indent="0" eaLnBrk="1" hangingPunct="1">
              <a:buNone/>
            </a:pPr>
            <a:r>
              <a:rPr lang="en-US" sz="2800" dirty="0" smtClean="0">
                <a:latin typeface="Arial" charset="0"/>
                <a:ea typeface="ＭＳ Ｐゴシック" charset="-128"/>
              </a:rPr>
              <a:t>Internet2</a:t>
            </a:r>
          </a:p>
          <a:p>
            <a:pPr marL="288925" lvl="1" indent="0" eaLnBrk="1" hangingPunct="1">
              <a:buNone/>
            </a:pPr>
            <a:endParaRPr lang="en-US" dirty="0" smtClean="0">
              <a:latin typeface="Arial" charset="0"/>
              <a:ea typeface="ＭＳ Ｐゴシック" charset="-128"/>
            </a:endParaRPr>
          </a:p>
        </p:txBody>
      </p:sp>
      <p:sp>
        <p:nvSpPr>
          <p:cNvPr id="6" name="Content Placeholder 5"/>
          <p:cNvSpPr>
            <a:spLocks noGrp="1"/>
          </p:cNvSpPr>
          <p:nvPr>
            <p:ph sz="half" idx="2"/>
          </p:nvPr>
        </p:nvSpPr>
        <p:spPr/>
        <p:txBody>
          <a:bodyPr/>
          <a:lstStyle/>
          <a:p>
            <a:r>
              <a:rPr lang="en-US" dirty="0">
                <a:hlinkClick r:id="rId2"/>
              </a:rPr>
              <a:t>http://www.internet2.edu</a:t>
            </a:r>
            <a:r>
              <a:rPr lang="en-US" dirty="0" smtClean="0">
                <a:hlinkClick r:id="rId2"/>
              </a:rPr>
              <a:t>/\</a:t>
            </a:r>
            <a:endParaRPr lang="en-US" dirty="0" smtClean="0"/>
          </a:p>
          <a:p>
            <a:r>
              <a:rPr lang="en-US" dirty="0">
                <a:hlinkClick r:id="rId3"/>
              </a:rPr>
              <a:t>http://www.internet2.edu/</a:t>
            </a:r>
            <a:r>
              <a:rPr lang="en-US" dirty="0" err="1">
                <a:hlinkClick r:id="rId3"/>
              </a:rPr>
              <a:t>netplus</a:t>
            </a:r>
            <a:r>
              <a:rPr lang="en-US" dirty="0">
                <a:hlinkClick r:id="rId3"/>
              </a:rPr>
              <a:t>/</a:t>
            </a:r>
            <a:endParaRPr lang="en-US" dirty="0"/>
          </a:p>
        </p:txBody>
      </p:sp>
      <p:pic>
        <p:nvPicPr>
          <p:cNvPr id="2" name="Picture 1" descr="Screen shot 2011-10-16 at 5.06.3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093" y="3907972"/>
            <a:ext cx="2933700" cy="1714500"/>
          </a:xfrm>
          <a:prstGeom prst="rect">
            <a:avLst/>
          </a:prstGeom>
        </p:spPr>
      </p:pic>
    </p:spTree>
    <p:extLst>
      <p:ext uri="{BB962C8B-B14F-4D97-AF65-F5344CB8AC3E}">
        <p14:creationId xmlns:p14="http://schemas.microsoft.com/office/powerpoint/2010/main" val="17833910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p:txBody>
          <a:bodyPr/>
          <a:lstStyle/>
          <a:p>
            <a:pPr eaLnBrk="1" hangingPunct="1"/>
            <a:r>
              <a:rPr lang="en-US" cap="none" dirty="0" smtClean="0">
                <a:latin typeface="Arial" charset="0"/>
                <a:ea typeface="ＭＳ Ｐゴシック" charset="-128"/>
              </a:rPr>
              <a:t>NEWS FROM REN-ISAC</a:t>
            </a:r>
            <a:endParaRPr lang="en-US" cap="none" dirty="0">
              <a:latin typeface="Arial" charset="0"/>
              <a:ea typeface="ＭＳ Ｐゴシック" charset="-128"/>
            </a:endParaRPr>
          </a:p>
        </p:txBody>
      </p:sp>
      <p:sp>
        <p:nvSpPr>
          <p:cNvPr id="18435" name="Content Placeholder 2"/>
          <p:cNvSpPr>
            <a:spLocks noGrp="1"/>
          </p:cNvSpPr>
          <p:nvPr>
            <p:ph sz="half" idx="1"/>
          </p:nvPr>
        </p:nvSpPr>
        <p:spPr/>
        <p:txBody>
          <a:bodyPr/>
          <a:lstStyle/>
          <a:p>
            <a:pPr eaLnBrk="1" hangingPunct="1"/>
            <a:r>
              <a:rPr lang="en-US" dirty="0" smtClean="0">
                <a:latin typeface="Arial" charset="0"/>
                <a:ea typeface="ＭＳ Ｐゴシック" charset="-128"/>
              </a:rPr>
              <a:t>Research and Education Networking – Information Sharing and Analysis Center</a:t>
            </a:r>
          </a:p>
          <a:p>
            <a:pPr eaLnBrk="1" hangingPunct="1"/>
            <a:r>
              <a:rPr lang="en-US" dirty="0" smtClean="0">
                <a:latin typeface="Arial" charset="0"/>
                <a:ea typeface="ＭＳ Ｐゴシック" charset="-128"/>
                <a:hlinkClick r:id="rId3"/>
              </a:rPr>
              <a:t>www.ren-isac-net</a:t>
            </a:r>
            <a:endParaRPr lang="en-US" dirty="0" smtClean="0">
              <a:latin typeface="Arial" charset="0"/>
              <a:ea typeface="ＭＳ Ｐゴシック" charset="-128"/>
            </a:endParaRPr>
          </a:p>
          <a:p>
            <a:pPr eaLnBrk="1" hangingPunct="1"/>
            <a:endParaRPr lang="en-US" dirty="0" smtClean="0">
              <a:latin typeface="Arial" charset="0"/>
              <a:ea typeface="ＭＳ Ｐゴシック" charset="-128"/>
            </a:endParaRPr>
          </a:p>
        </p:txBody>
      </p:sp>
      <p:sp>
        <p:nvSpPr>
          <p:cNvPr id="6" name="Content Placeholder 5"/>
          <p:cNvSpPr>
            <a:spLocks noGrp="1"/>
          </p:cNvSpPr>
          <p:nvPr>
            <p:ph sz="half" idx="2"/>
          </p:nvPr>
        </p:nvSpPr>
        <p:spPr/>
        <p:txBody>
          <a:bodyPr/>
          <a:lstStyle/>
          <a:p>
            <a:r>
              <a:rPr lang="en-US" dirty="0" smtClean="0"/>
              <a:t>Membership growth from 301 to 341 institutions</a:t>
            </a:r>
          </a:p>
          <a:p>
            <a:r>
              <a:rPr lang="en-US" dirty="0" smtClean="0"/>
              <a:t>730 to 858 individuals</a:t>
            </a:r>
          </a:p>
          <a:p>
            <a:pPr eaLnBrk="1" hangingPunct="1"/>
            <a:r>
              <a:rPr lang="en-US" dirty="0">
                <a:latin typeface="Arial" charset="0"/>
                <a:ea typeface="ＭＳ Ｐゴシック" charset="-128"/>
              </a:rPr>
              <a:t>Security focus, relationships with US-CERT, NCFTA, APWG</a:t>
            </a:r>
          </a:p>
          <a:p>
            <a:pPr eaLnBrk="1" hangingPunct="1"/>
            <a:r>
              <a:rPr lang="en-US" dirty="0">
                <a:latin typeface="Arial" charset="0"/>
                <a:ea typeface="ＭＳ Ｐゴシック" charset="-128"/>
              </a:rPr>
              <a:t>More partners, more </a:t>
            </a:r>
            <a:r>
              <a:rPr lang="en-US" dirty="0" smtClean="0">
                <a:latin typeface="Arial" charset="0"/>
                <a:ea typeface="ＭＳ Ｐゴシック" charset="-128"/>
              </a:rPr>
              <a:t>sharing</a:t>
            </a:r>
            <a:endParaRPr lang="en-US" dirty="0">
              <a:latin typeface="Arial" charset="0"/>
              <a:ea typeface="ＭＳ Ｐゴシック" charset="-128"/>
            </a:endParaRPr>
          </a:p>
        </p:txBody>
      </p:sp>
      <p:pic>
        <p:nvPicPr>
          <p:cNvPr id="5" name="Picture 4" descr="Screen shot 2011-10-16 at 5.19.2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285" y="4631872"/>
            <a:ext cx="3289300" cy="520700"/>
          </a:xfrm>
          <a:prstGeom prst="rect">
            <a:avLst/>
          </a:prstGeom>
        </p:spPr>
      </p:pic>
    </p:spTree>
    <p:extLst>
      <p:ext uri="{BB962C8B-B14F-4D97-AF65-F5344CB8AC3E}">
        <p14:creationId xmlns:p14="http://schemas.microsoft.com/office/powerpoint/2010/main" val="248069215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3579</TotalTime>
  <Words>1366</Words>
  <Application>Microsoft Macintosh PowerPoint</Application>
  <PresentationFormat>On-screen Show (4:3)</PresentationFormat>
  <Paragraphs>154</Paragraphs>
  <Slides>21</Slides>
  <Notes>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CIO CONSTITUENT GROUP MEETING</vt:lpstr>
      <vt:lpstr>WELCOME AND INTRODUCTIONS</vt:lpstr>
      <vt:lpstr>COMMUNITY</vt:lpstr>
      <vt:lpstr>COMMUNITY</vt:lpstr>
      <vt:lpstr>COMMUNITY</vt:lpstr>
      <vt:lpstr>FUTURE OF THE INTERNET STUDY</vt:lpstr>
      <vt:lpstr>NEWS FROM IN-COMMON</vt:lpstr>
      <vt:lpstr>NEWS FROM INTERNET2</vt:lpstr>
      <vt:lpstr>NEWS FROM REN-ISAC</vt:lpstr>
      <vt:lpstr>SAKAI &amp; JASIG UPDATES –  MERGER PROPOSAL</vt:lpstr>
      <vt:lpstr>EDUCAUSE Policy UPDATE</vt:lpstr>
      <vt:lpstr>WHAT WAS THE BUZZ</vt:lpstr>
      <vt:lpstr>Demand Aggregation: The Higher Ed IT Chessboard</vt:lpstr>
      <vt:lpstr>LEVERAGING SUPPORT</vt:lpstr>
      <vt:lpstr>ADDITIONAL OPEN SPACE  SESSION TOPICS</vt:lpstr>
      <vt:lpstr>ACCESSIBILITY</vt:lpstr>
      <vt:lpstr>JOIN US AFTER THIS MEETING</vt:lpstr>
      <vt:lpstr>CONVERSATION STARTERS</vt:lpstr>
      <vt:lpstr>EMBRACE THE CHALLENGE</vt:lpstr>
      <vt:lpstr>THANKS FOR YOUR LEADERSHIP</vt:lpstr>
      <vt:lpstr>THANK YOU</vt:lpstr>
    </vt:vector>
  </TitlesOfParts>
  <Company>brain bolts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boelts</dc:creator>
  <cp:lastModifiedBy>Theresa Rowe</cp:lastModifiedBy>
  <cp:revision>71</cp:revision>
  <dcterms:created xsi:type="dcterms:W3CDTF">2011-09-02T16:26:56Z</dcterms:created>
  <dcterms:modified xsi:type="dcterms:W3CDTF">2011-10-25T20:21:42Z</dcterms:modified>
</cp:coreProperties>
</file>