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61"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021"/>
    <a:srgbClr val="45811B"/>
    <a:srgbClr val="DDE8D5"/>
    <a:srgbClr val="FBC82B"/>
    <a:srgbClr val="7BA62B"/>
    <a:srgbClr val="8A8889"/>
    <a:srgbClr val="FD9712"/>
    <a:srgbClr val="1B7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6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1" d="100"/>
          <a:sy n="111" d="100"/>
        </p:scale>
        <p:origin x="-4264"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B4CE335-1B1A-964B-82DC-B141406EE227}" type="datetime1">
              <a:rPr lang="en-US"/>
              <a:pPr>
                <a:defRPr/>
              </a:pPr>
              <a:t>10/25/2011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8496B65-2B99-9749-86B2-DBBD8E183778}" type="slidenum">
              <a:rPr lang="en-US"/>
              <a:pPr>
                <a:defRPr/>
              </a:pPr>
              <a:t>‹#›</a:t>
            </a:fld>
            <a:endParaRPr lang="en-US"/>
          </a:p>
        </p:txBody>
      </p:sp>
    </p:spTree>
    <p:extLst>
      <p:ext uri="{BB962C8B-B14F-4D97-AF65-F5344CB8AC3E}">
        <p14:creationId xmlns:p14="http://schemas.microsoft.com/office/powerpoint/2010/main" val="424877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29C111D-D8D7-CE47-9FDD-C94C8EB69FD2}" type="datetime1">
              <a:rPr lang="en-US"/>
              <a:pPr>
                <a:defRPr/>
              </a:pPr>
              <a:t>10/25/2011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6FA281B-0946-C245-AF81-6D816C0F4E58}" type="slidenum">
              <a:rPr lang="en-US"/>
              <a:pPr>
                <a:defRPr/>
              </a:pPr>
              <a:t>‹#›</a:t>
            </a:fld>
            <a:endParaRPr lang="en-US"/>
          </a:p>
        </p:txBody>
      </p:sp>
    </p:spTree>
    <p:extLst>
      <p:ext uri="{BB962C8B-B14F-4D97-AF65-F5344CB8AC3E}">
        <p14:creationId xmlns:p14="http://schemas.microsoft.com/office/powerpoint/2010/main" val="34071701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8</a:t>
            </a:fld>
            <a:endParaRPr lang="en-US"/>
          </a:p>
        </p:txBody>
      </p:sp>
    </p:spTree>
    <p:extLst>
      <p:ext uri="{BB962C8B-B14F-4D97-AF65-F5344CB8AC3E}">
        <p14:creationId xmlns:p14="http://schemas.microsoft.com/office/powerpoint/2010/main" val="381649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recommend you have a specific purpose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26FA281B-0946-C245-AF81-6D816C0F4E58}" type="slidenum">
              <a:rPr lang="en-US" smtClean="0"/>
              <a:pPr>
                <a:defRPr/>
              </a:pPr>
              <a:t>10</a:t>
            </a:fld>
            <a:endParaRPr lang="en-US"/>
          </a:p>
        </p:txBody>
      </p:sp>
    </p:spTree>
    <p:extLst>
      <p:ext uri="{BB962C8B-B14F-4D97-AF65-F5344CB8AC3E}">
        <p14:creationId xmlns:p14="http://schemas.microsoft.com/office/powerpoint/2010/main" val="159062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34" charset="-128"/>
              </a:rPr>
              <a:t>SQL Reporting Server</a:t>
            </a:r>
          </a:p>
          <a:p>
            <a:r>
              <a:rPr lang="en-US" smtClean="0">
                <a:ea typeface="ＭＳ Ｐゴシック" pitchFamily="34" charset="-128"/>
              </a:rPr>
              <a:t>Blue / Explorance Server</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B54EC813-436E-4C62-B9E8-CC6C6C4385CE}" type="slidenum">
              <a:rPr lang="en-US" sz="1200" smtClean="0"/>
              <a:pPr eaLnBrk="1" hangingPunct="1"/>
              <a:t>12</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Brad Pitt as</a:t>
            </a:r>
            <a:r>
              <a:rPr lang="en-US" baseline="0" dirty="0" smtClean="0"/>
              <a:t> Billy </a:t>
            </a:r>
            <a:r>
              <a:rPr lang="en-US" baseline="0" dirty="0" err="1" smtClean="0"/>
              <a:t>Beane</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21</a:t>
            </a:fld>
            <a:endParaRPr lang="en-US"/>
          </a:p>
        </p:txBody>
      </p:sp>
    </p:spTree>
    <p:extLst>
      <p:ext uri="{BB962C8B-B14F-4D97-AF65-F5344CB8AC3E}">
        <p14:creationId xmlns:p14="http://schemas.microsoft.com/office/powerpoint/2010/main" val="73736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 </a:t>
            </a:r>
            <a:r>
              <a:rPr lang="en-US" dirty="0" err="1" smtClean="0"/>
              <a:t>DePodesta</a:t>
            </a:r>
            <a:r>
              <a:rPr lang="en-US" dirty="0" smtClean="0"/>
              <a:t> AKA</a:t>
            </a:r>
            <a:r>
              <a:rPr lang="en-US" baseline="0" dirty="0" smtClean="0"/>
              <a:t> Peter </a:t>
            </a:r>
            <a:r>
              <a:rPr lang="en-US" baseline="0" dirty="0" smtClean="0"/>
              <a:t>Brand (Jonah Hill)</a:t>
            </a:r>
            <a:endParaRPr lang="en-US" dirty="0"/>
          </a:p>
        </p:txBody>
      </p:sp>
      <p:sp>
        <p:nvSpPr>
          <p:cNvPr id="4" name="Slide Number Placeholder 3"/>
          <p:cNvSpPr>
            <a:spLocks noGrp="1"/>
          </p:cNvSpPr>
          <p:nvPr>
            <p:ph type="sldNum" sz="quarter" idx="10"/>
          </p:nvPr>
        </p:nvSpPr>
        <p:spPr/>
        <p:txBody>
          <a:bodyPr/>
          <a:lstStyle/>
          <a:p>
            <a:fld id="{8954E0C0-7263-45AD-BDE4-6C593E369808}" type="slidenum">
              <a:rPr lang="en-US" smtClean="0"/>
              <a:pPr/>
              <a:t>23</a:t>
            </a:fld>
            <a:endParaRPr lang="en-US"/>
          </a:p>
        </p:txBody>
      </p:sp>
    </p:spTree>
    <p:extLst>
      <p:ext uri="{BB962C8B-B14F-4D97-AF65-F5344CB8AC3E}">
        <p14:creationId xmlns:p14="http://schemas.microsoft.com/office/powerpoint/2010/main" val="4284717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33350"/>
            <a:ext cx="9144000" cy="58531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pic>
        <p:nvPicPr>
          <p:cNvPr id="5" name="Picture 9" descr="logopp.jpg"/>
          <p:cNvPicPr>
            <a:picLocks noChangeAspect="1"/>
          </p:cNvPicPr>
          <p:nvPr userDrawn="1"/>
        </p:nvPicPr>
        <p:blipFill>
          <a:blip r:embed="rId2"/>
          <a:srcRect/>
          <a:stretch>
            <a:fillRect/>
          </a:stretch>
        </p:blipFill>
        <p:spPr bwMode="auto">
          <a:xfrm>
            <a:off x="5165725" y="4349750"/>
            <a:ext cx="3368675" cy="1563688"/>
          </a:xfrm>
          <a:prstGeom prst="rect">
            <a:avLst/>
          </a:prstGeom>
          <a:noFill/>
          <a:ln w="9525">
            <a:noFill/>
            <a:miter lim="800000"/>
            <a:headEnd/>
            <a:tailEnd/>
          </a:ln>
        </p:spPr>
      </p:pic>
      <p:sp>
        <p:nvSpPr>
          <p:cNvPr id="2" name="Title 1"/>
          <p:cNvSpPr>
            <a:spLocks noGrp="1"/>
          </p:cNvSpPr>
          <p:nvPr>
            <p:ph type="ctrTitle"/>
          </p:nvPr>
        </p:nvSpPr>
        <p:spPr>
          <a:xfrm>
            <a:off x="235190" y="815355"/>
            <a:ext cx="8338410" cy="1470025"/>
          </a:xfrm>
        </p:spPr>
        <p:txBody>
          <a:bodyPr/>
          <a:lstStyle>
            <a:lvl1pPr algn="r">
              <a:defRPr sz="3300"/>
            </a:lvl1pPr>
          </a:lstStyle>
          <a:p>
            <a:r>
              <a:rPr lang="en-US" dirty="0" smtClean="0"/>
              <a:t>Click to edit Master title style</a:t>
            </a:r>
            <a:endParaRPr lang="en-US" dirty="0"/>
          </a:p>
        </p:txBody>
      </p:sp>
      <p:sp>
        <p:nvSpPr>
          <p:cNvPr id="3" name="Subtitle 2"/>
          <p:cNvSpPr>
            <a:spLocks noGrp="1"/>
          </p:cNvSpPr>
          <p:nvPr>
            <p:ph type="subTitle" idx="1"/>
          </p:nvPr>
        </p:nvSpPr>
        <p:spPr>
          <a:xfrm>
            <a:off x="2165755" y="2008445"/>
            <a:ext cx="6400800" cy="1219200"/>
          </a:xfrm>
        </p:spPr>
        <p:txBody>
          <a:bodyPr>
            <a:normAutofit/>
          </a:bodyPr>
          <a:lstStyle>
            <a:lvl1pPr marL="0" indent="0" algn="r">
              <a:buNone/>
              <a:defRPr sz="2000">
                <a:solidFill>
                  <a:srgbClr val="4C4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userDrawn="1">
            <p:ph type="dt" sz="half" idx="10"/>
          </p:nvPr>
        </p:nvSpPr>
        <p:spPr/>
        <p:txBody>
          <a:bodyPr/>
          <a:lstStyle>
            <a:lvl1pPr>
              <a:defRPr/>
            </a:lvl1pPr>
          </a:lstStyle>
          <a:p>
            <a:pPr>
              <a:defRPr/>
            </a:pPr>
            <a:fld id="{8B932A81-A55D-B14A-87F9-64399E3EB008}" type="datetime1">
              <a:rPr lang="en-US"/>
              <a:pPr>
                <a:defRPr/>
              </a:pPr>
              <a:t>10/25/2011</a:t>
            </a:fld>
            <a:endParaRPr lang="en-US"/>
          </a:p>
        </p:txBody>
      </p:sp>
      <p:sp>
        <p:nvSpPr>
          <p:cNvPr id="7" name="Slide Number Placeholder 5"/>
          <p:cNvSpPr>
            <a:spLocks noGrp="1"/>
          </p:cNvSpPr>
          <p:nvPr userDrawn="1">
            <p:ph type="sldNum" sz="quarter" idx="11"/>
          </p:nvPr>
        </p:nvSpPr>
        <p:spPr/>
        <p:txBody>
          <a:bodyPr/>
          <a:lstStyle>
            <a:lvl1pPr>
              <a:defRPr/>
            </a:lvl1pPr>
          </a:lstStyle>
          <a:p>
            <a:pPr>
              <a:defRPr/>
            </a:pPr>
            <a:fld id="{72BC5229-8E32-E645-895C-4316DCBFA2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C56F-965E-CD42-B692-23F2BC5A4107}"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50499-F08D-D846-85CA-35A359C902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AADE71-C90D-5846-AE30-D761D1BAF737}"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02AC32-9818-5145-A709-40F4F4DBFB5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35A765-D575-FA46-A41B-CAB3F8AFCABF}"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CC9DFE-152E-9040-B076-1029403C7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338587-1E30-3748-9425-D333D6B75DF6}" type="datetime1">
              <a:rPr lang="en-US"/>
              <a:pPr>
                <a:defRPr/>
              </a:pPr>
              <a:t>10/25/2011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043AD-40DE-3E42-A039-B2059796168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E37561-D7F7-A643-AD61-BE0180DD63F4}" type="datetime1">
              <a:rPr lang="en-US"/>
              <a:pPr>
                <a:defRPr/>
              </a:pPr>
              <a:t>10/25/2011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B562B7-F15F-9143-92A0-BF392971B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446317-50AB-5B4D-AD0D-1403A4463B90}" type="datetime1">
              <a:rPr lang="en-US"/>
              <a:pPr>
                <a:defRPr/>
              </a:pPr>
              <a:t>10/25/2011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524155-73A5-154B-9497-B8A696865E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9F2EF71-630A-3D4B-9506-21A3AE5DB4F6}" type="datetime1">
              <a:rPr lang="en-US"/>
              <a:pPr>
                <a:defRPr/>
              </a:pPr>
              <a:t>10/25/2011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8AE98D-1DF9-DB4F-958A-E2505715E1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6019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charset="-128"/>
              <a:cs typeface="ＭＳ Ｐゴシック" charset="-128"/>
            </a:endParaRPr>
          </a:p>
        </p:txBody>
      </p:sp>
      <p:sp>
        <p:nvSpPr>
          <p:cNvPr id="3" name="Date Placeholder 1"/>
          <p:cNvSpPr>
            <a:spLocks noGrp="1"/>
          </p:cNvSpPr>
          <p:nvPr>
            <p:ph type="dt" sz="half" idx="10"/>
          </p:nvPr>
        </p:nvSpPr>
        <p:spPr/>
        <p:txBody>
          <a:bodyPr/>
          <a:lstStyle>
            <a:lvl1pPr>
              <a:defRPr/>
            </a:lvl1pPr>
          </a:lstStyle>
          <a:p>
            <a:pPr>
              <a:defRPr/>
            </a:pPr>
            <a:fld id="{A9A35B64-5C99-FF47-BF36-56C1D608293A}" type="datetime1">
              <a:rPr lang="en-US"/>
              <a:pPr>
                <a:defRPr/>
              </a:pPr>
              <a:t>10/25/2011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B7D13F5-95C5-8346-AD32-ECFB60E12AE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321D53-DC80-0249-87E2-0641C5333359}" type="datetime1">
              <a:rPr lang="en-US"/>
              <a:pPr>
                <a:defRPr/>
              </a:pPr>
              <a:t>10/25/2011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7890BD-9006-5948-9686-25ECA901784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09C08D-6E9D-E24C-B86C-14C4410FA202}" type="datetime1">
              <a:rPr lang="en-US"/>
              <a:pPr>
                <a:defRPr/>
              </a:pPr>
              <a:t>10/25/2011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374B-9A86-F04B-A439-03AFB05743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3820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382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CF04B88-D7C6-2C4A-8CF8-BC0C27BF4CFE}" type="datetime1">
              <a:rPr lang="en-US"/>
              <a:pPr>
                <a:defRPr/>
              </a:pPr>
              <a:t>10/25/2011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5E8AAC72-D010-9E41-8AA4-85174D9E7C7F}" type="slidenum">
              <a:rPr lang="en-US"/>
              <a:pPr>
                <a:defRPr/>
              </a:pPr>
              <a:t>‹#›</a:t>
            </a:fld>
            <a:endParaRPr lang="en-US"/>
          </a:p>
        </p:txBody>
      </p:sp>
      <p:pic>
        <p:nvPicPr>
          <p:cNvPr id="1031" name="Picture 13" descr="dotspp.jpg"/>
          <p:cNvPicPr>
            <a:picLocks noChangeAspect="1"/>
          </p:cNvPicPr>
          <p:nvPr userDrawn="1"/>
        </p:nvPicPr>
        <p:blipFill>
          <a:blip r:embed="rId13"/>
          <a:srcRect/>
          <a:stretch>
            <a:fillRect/>
          </a:stretch>
        </p:blipFill>
        <p:spPr bwMode="auto">
          <a:xfrm>
            <a:off x="8723313" y="5091113"/>
            <a:ext cx="231775" cy="876300"/>
          </a:xfrm>
          <a:prstGeom prst="rect">
            <a:avLst/>
          </a:prstGeom>
          <a:noFill/>
          <a:ln w="9525">
            <a:noFill/>
            <a:miter lim="800000"/>
            <a:headEnd/>
            <a:tailEnd/>
          </a:ln>
        </p:spPr>
      </p:pic>
      <p:pic>
        <p:nvPicPr>
          <p:cNvPr id="1032" name="Picture 14" descr="bluebarpp.jpg"/>
          <p:cNvPicPr>
            <a:picLocks noChangeAspect="1"/>
          </p:cNvPicPr>
          <p:nvPr userDrawn="1"/>
        </p:nvPicPr>
        <p:blipFill>
          <a:blip r:embed="rId14"/>
          <a:srcRect b="26750"/>
          <a:stretch>
            <a:fillRect/>
          </a:stretch>
        </p:blipFill>
        <p:spPr bwMode="auto">
          <a:xfrm>
            <a:off x="0" y="6239000"/>
            <a:ext cx="9144000" cy="61899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8" r:id="rId1"/>
    <p:sldLayoutId id="2147483779" r:id="rId2"/>
    <p:sldLayoutId id="2147483780" r:id="rId3"/>
    <p:sldLayoutId id="2147483781" r:id="rId4"/>
    <p:sldLayoutId id="2147483782" r:id="rId5"/>
    <p:sldLayoutId id="2147483783" r:id="rId6"/>
    <p:sldLayoutId id="2147483789" r:id="rId7"/>
    <p:sldLayoutId id="2147483784" r:id="rId8"/>
    <p:sldLayoutId id="2147483785" r:id="rId9"/>
    <p:sldLayoutId id="2147483786" r:id="rId10"/>
    <p:sldLayoutId id="2147483787" r:id="rId11"/>
  </p:sldLayoutIdLst>
  <p:txStyles>
    <p:titleStyle>
      <a:lvl1pPr algn="l" defTabSz="457200" rtl="0" eaLnBrk="0" fontAlgn="base" hangingPunct="0">
        <a:spcBef>
          <a:spcPct val="0"/>
        </a:spcBef>
        <a:spcAft>
          <a:spcPct val="0"/>
        </a:spcAft>
        <a:defRPr sz="3000" b="1" kern="1200" cap="all">
          <a:solidFill>
            <a:srgbClr val="1B7B8B"/>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rgbClr val="1B7B8B"/>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p:titleStyle>
    <p:bodyStyle>
      <a:lvl1pPr marL="230188" indent="-230188" algn="l" defTabSz="457200" rtl="0" eaLnBrk="0" fontAlgn="base" hangingPunct="0">
        <a:spcBef>
          <a:spcPct val="20000"/>
        </a:spcBef>
        <a:spcAft>
          <a:spcPct val="0"/>
        </a:spcAft>
        <a:buClr>
          <a:srgbClr val="1B7B8B"/>
        </a:buClr>
        <a:buSzPct val="80000"/>
        <a:buFont typeface="Arial" charset="0"/>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B7B8B"/>
        </a:buClr>
        <a:buSzPct val="80000"/>
        <a:buFont typeface="Arial" charset="0"/>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1B7B8B"/>
        </a:buClr>
        <a:buSzPct val="80000"/>
        <a:buFont typeface="Arial" charset="0"/>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B7B8B"/>
        </a:buClr>
        <a:buSzPct val="80000"/>
        <a:buFont typeface="Arial" charset="0"/>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1B7B8B"/>
        </a:buClr>
        <a:buSzPct val="80000"/>
        <a:buFont typeface="Arial" charset="0"/>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www.insidehighered.com/views/2009/11/04/green" TargetMode="External"/><Relationship Id="rId2" Type="http://schemas.openxmlformats.org/officeDocument/2006/relationships/hyperlink" Target="http://www.educause.edu/ir/library/pdf/PUB6101.pdf" TargetMode="External"/><Relationship Id="rId1" Type="http://schemas.openxmlformats.org/officeDocument/2006/relationships/slideLayout" Target="../slideLayouts/slideLayout2.xml"/><Relationship Id="rId6" Type="http://schemas.openxmlformats.org/officeDocument/2006/relationships/hyperlink" Target="http://www.pbs.org/nbr/headlines/US_Competing_for_Admission/index.html" TargetMode="External"/><Relationship Id="rId5" Type="http://schemas.openxmlformats.org/officeDocument/2006/relationships/hyperlink" Target="http://www.insidehighered.com/news/2009/10/30/predict" TargetMode="External"/><Relationship Id="rId4" Type="http://schemas.openxmlformats.org/officeDocument/2006/relationships/hyperlink" Target="http://www.cbpp.org/files/3-13-08sfp.pdf"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bwMode="auto">
          <a:xfrm>
            <a:off x="234950" y="815975"/>
            <a:ext cx="8339138" cy="1470025"/>
          </a:xfrm>
        </p:spPr>
        <p:txBody>
          <a:bodyPr>
            <a:normAutofit fontScale="90000"/>
          </a:bodyPr>
          <a:lstStyle/>
          <a:p>
            <a:pPr eaLnBrk="1" hangingPunct="1"/>
            <a:r>
              <a:rPr lang="en-US" cap="none" dirty="0">
                <a:latin typeface="Arial" charset="0"/>
                <a:ea typeface="ＭＳ Ｐゴシック" pitchFamily="96" charset="-128"/>
              </a:rPr>
              <a:t>TRANSFORMING LEARNING THROUGH ANALYTICS: </a:t>
            </a:r>
            <a:br>
              <a:rPr lang="en-US" cap="none" dirty="0">
                <a:latin typeface="Arial" charset="0"/>
                <a:ea typeface="ＭＳ Ｐゴシック" pitchFamily="96" charset="-128"/>
              </a:rPr>
            </a:br>
            <a:r>
              <a:rPr lang="en-US" cap="none" dirty="0">
                <a:latin typeface="Arial" charset="0"/>
                <a:ea typeface="ＭＳ Ｐゴシック" pitchFamily="96" charset="-128"/>
              </a:rPr>
              <a:t>A Conversation with </a:t>
            </a:r>
            <a:br>
              <a:rPr lang="en-US" cap="none" dirty="0">
                <a:latin typeface="Arial" charset="0"/>
                <a:ea typeface="ＭＳ Ｐゴシック" pitchFamily="96" charset="-128"/>
              </a:rPr>
            </a:br>
            <a:r>
              <a:rPr lang="en-US" cap="none" dirty="0">
                <a:latin typeface="Arial" charset="0"/>
                <a:ea typeface="ＭＳ Ｐゴシック" pitchFamily="96" charset="-128"/>
              </a:rPr>
              <a:t>George Siemens and Vernon Smith</a:t>
            </a:r>
            <a:endParaRPr lang="en-US" cap="none" dirty="0">
              <a:latin typeface="Arial" charset="0"/>
              <a:ea typeface="ＭＳ Ｐゴシック" charset="-128"/>
            </a:endParaRPr>
          </a:p>
        </p:txBody>
      </p:sp>
      <p:sp>
        <p:nvSpPr>
          <p:cNvPr id="15363" name="Subtitle 2"/>
          <p:cNvSpPr>
            <a:spLocks noGrp="1"/>
          </p:cNvSpPr>
          <p:nvPr>
            <p:ph type="subTitle" idx="1"/>
          </p:nvPr>
        </p:nvSpPr>
        <p:spPr>
          <a:xfrm>
            <a:off x="2165350" y="2567756"/>
            <a:ext cx="6400800" cy="1219200"/>
          </a:xfrm>
        </p:spPr>
        <p:txBody>
          <a:bodyPr/>
          <a:lstStyle/>
          <a:p>
            <a:pPr eaLnBrk="1" hangingPunct="1"/>
            <a:r>
              <a:rPr lang="en-US" dirty="0" smtClean="0">
                <a:latin typeface="Arial" charset="0"/>
                <a:ea typeface="ＭＳ Ｐゴシック" charset="-128"/>
              </a:rPr>
              <a:t>October 21, 2011</a:t>
            </a:r>
            <a:endParaRPr lang="en-US" dirty="0">
              <a:latin typeface="Arial" charset="0"/>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The Charter</a:t>
            </a:r>
            <a:endParaRPr lang="en-US" dirty="0"/>
          </a:p>
        </p:txBody>
      </p:sp>
      <p:sp>
        <p:nvSpPr>
          <p:cNvPr id="5" name="Text Placeholder 4"/>
          <p:cNvSpPr>
            <a:spLocks noGrp="1"/>
          </p:cNvSpPr>
          <p:nvPr>
            <p:ph type="body" idx="1"/>
          </p:nvPr>
        </p:nvSpPr>
        <p:spPr/>
        <p:txBody>
          <a:bodyPr/>
          <a:lstStyle/>
          <a:p>
            <a:pPr>
              <a:defRPr/>
            </a:pPr>
            <a:r>
              <a:rPr lang="en-US" dirty="0" smtClean="0"/>
              <a:t>“What if you could use this for good?”</a:t>
            </a:r>
            <a:endParaRPr lang="en-US" dirty="0"/>
          </a:p>
        </p:txBody>
      </p:sp>
    </p:spTree>
    <p:extLst>
      <p:ext uri="{BB962C8B-B14F-4D97-AF65-F5344CB8AC3E}">
        <p14:creationId xmlns:p14="http://schemas.microsoft.com/office/powerpoint/2010/main" val="37988399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CaptUre</a:t>
            </a:r>
            <a:r>
              <a:rPr lang="en-US" dirty="0" smtClean="0"/>
              <a:t>/Harvest</a:t>
            </a:r>
            <a:endParaRPr lang="en-US" sz="1400" dirty="0"/>
          </a:p>
        </p:txBody>
      </p:sp>
      <p:sp>
        <p:nvSpPr>
          <p:cNvPr id="3" name="Content Placeholder 2"/>
          <p:cNvSpPr>
            <a:spLocks noGrp="1"/>
          </p:cNvSpPr>
          <p:nvPr>
            <p:ph type="body" idx="1"/>
          </p:nvPr>
        </p:nvSpPr>
        <p:spPr/>
        <p:txBody>
          <a:bodyPr/>
          <a:lstStyle/>
          <a:p>
            <a:pPr>
              <a:defRPr/>
            </a:pPr>
            <a:r>
              <a:rPr lang="en-US" dirty="0" smtClean="0"/>
              <a:t>Five Steps of Analytics (Campbell &amp; </a:t>
            </a:r>
            <a:r>
              <a:rPr lang="en-US" dirty="0" err="1" smtClean="0"/>
              <a:t>Oblinger</a:t>
            </a:r>
            <a:r>
              <a:rPr lang="en-US" dirty="0" smtClean="0"/>
              <a:t>, 2007)</a:t>
            </a:r>
            <a:endParaRPr lang="en-US" dirty="0"/>
          </a:p>
        </p:txBody>
      </p:sp>
      <p:pic>
        <p:nvPicPr>
          <p:cNvPr id="18435" name="Picture 3" descr="C:\Users\vernon.smith\AppData\Local\Microsoft\Windows\Temporary Internet Files\Content.IE5\98WO019P\MP9003095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636" y="168558"/>
            <a:ext cx="5323564" cy="37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46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 name="TextBox 152"/>
          <p:cNvSpPr txBox="1"/>
          <p:nvPr/>
        </p:nvSpPr>
        <p:spPr>
          <a:xfrm rot="16200000" flipH="1">
            <a:off x="176213" y="1042987"/>
            <a:ext cx="14478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34" name="TextBox 133"/>
          <p:cNvSpPr txBox="1"/>
          <p:nvPr/>
        </p:nvSpPr>
        <p:spPr>
          <a:xfrm rot="16200000" flipH="1">
            <a:off x="2005013" y="1042987"/>
            <a:ext cx="14478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pic>
        <p:nvPicPr>
          <p:cNvPr id="156"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75619" y="1500981"/>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181" y="1196181"/>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TextBox 121"/>
          <p:cNvSpPr txBox="1"/>
          <p:nvPr/>
        </p:nvSpPr>
        <p:spPr>
          <a:xfrm rot="5400000" flipH="1">
            <a:off x="3910013" y="1042987"/>
            <a:ext cx="14478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32" name="TextBox 131"/>
          <p:cNvSpPr txBox="1"/>
          <p:nvPr/>
        </p:nvSpPr>
        <p:spPr>
          <a:xfrm flipH="1">
            <a:off x="5562600" y="5562600"/>
            <a:ext cx="19050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10101000101101011001</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18" name="TextBox 117"/>
          <p:cNvSpPr txBox="1"/>
          <p:nvPr/>
        </p:nvSpPr>
        <p:spPr>
          <a:xfrm rot="10800000" flipH="1">
            <a:off x="5943600" y="3786188"/>
            <a:ext cx="19050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10101000101101011001</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30" name="TextBox 129"/>
          <p:cNvSpPr txBox="1"/>
          <p:nvPr/>
        </p:nvSpPr>
        <p:spPr>
          <a:xfrm flipH="1">
            <a:off x="5867400" y="2667000"/>
            <a:ext cx="19050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10101000101101011001</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pic>
        <p:nvPicPr>
          <p:cNvPr id="136"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00200"/>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6096000"/>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667000"/>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019800" y="3733800"/>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486400" y="5486400"/>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TextBox 130"/>
          <p:cNvSpPr txBox="1"/>
          <p:nvPr/>
        </p:nvSpPr>
        <p:spPr>
          <a:xfrm flipH="1">
            <a:off x="5943600" y="1600200"/>
            <a:ext cx="19050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10101000101101011001</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23" name="TextBox 122"/>
          <p:cNvSpPr txBox="1"/>
          <p:nvPr/>
        </p:nvSpPr>
        <p:spPr>
          <a:xfrm rot="5400000" flipH="1">
            <a:off x="3681413" y="1195387"/>
            <a:ext cx="14478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35" name="TextBox 134"/>
          <p:cNvSpPr txBox="1"/>
          <p:nvPr/>
        </p:nvSpPr>
        <p:spPr>
          <a:xfrm rot="10800000" flipH="1">
            <a:off x="5943600" y="5867400"/>
            <a:ext cx="1905000" cy="276225"/>
          </a:xfrm>
          <a:prstGeom prst="rect">
            <a:avLst/>
          </a:prstGeom>
          <a:noFill/>
        </p:spPr>
        <p:txBody>
          <a:bodyPr>
            <a:spAutoFit/>
          </a:bodyPr>
          <a:lstStyle/>
          <a:p>
            <a:pPr>
              <a:defRPr/>
            </a:pPr>
            <a:r>
              <a:rPr lang="en-US" sz="1200" b="1" dirty="0">
                <a:solidFill>
                  <a:schemeClr val="tx1">
                    <a:lumMod val="50000"/>
                    <a:lumOff val="50000"/>
                  </a:schemeClr>
                </a:solidFill>
                <a:effectLst>
                  <a:outerShdw blurRad="38100" dist="38100" dir="2700000" algn="tl">
                    <a:srgbClr val="000000">
                      <a:alpha val="43137"/>
                    </a:srgbClr>
                  </a:outerShdw>
                </a:effectLst>
                <a:latin typeface="Eras Light ITC" pitchFamily="34" charset="0"/>
              </a:rPr>
              <a:t>10101000101101011001</a:t>
            </a:r>
            <a:endParaRPr lang="en-US" b="1" dirty="0">
              <a:solidFill>
                <a:schemeClr val="tx1">
                  <a:lumMod val="50000"/>
                  <a:lumOff val="50000"/>
                </a:schemeClr>
              </a:solidFill>
              <a:effectLst>
                <a:outerShdw blurRad="38100" dist="38100" dir="2700000" algn="tl">
                  <a:srgbClr val="000000">
                    <a:alpha val="43137"/>
                  </a:srgbClr>
                </a:outerShdw>
              </a:effectLst>
              <a:latin typeface="Eras Light ITC" pitchFamily="34" charset="0"/>
            </a:endParaRPr>
          </a:p>
        </p:txBody>
      </p:sp>
      <p:sp>
        <p:nvSpPr>
          <p:cNvPr id="115" name="Rectangle 114"/>
          <p:cNvSpPr/>
          <p:nvPr/>
        </p:nvSpPr>
        <p:spPr>
          <a:xfrm>
            <a:off x="-914400" y="1219200"/>
            <a:ext cx="7391400" cy="6248400"/>
          </a:xfrm>
          <a:prstGeom prst="rect">
            <a:avLst/>
          </a:prstGeom>
          <a:solidFill>
            <a:schemeClr val="tx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7"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4000"/>
            <a:ext cx="83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3" descr="\\fp4n\User Folders$\mickenzie.lopez\My Pictures\Microsoft Clip Organizer\AG00116_.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80619" y="1348581"/>
            <a:ext cx="167640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t="16667" r="14008" b="66666"/>
          <a:stretch>
            <a:fillRect/>
          </a:stretch>
        </p:blipFill>
        <p:spPr bwMode="auto">
          <a:xfrm>
            <a:off x="909638" y="2438400"/>
            <a:ext cx="435292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t="33333" r="71336" b="50000"/>
          <a:stretch>
            <a:fillRect/>
          </a:stretch>
        </p:blipFill>
        <p:spPr bwMode="auto">
          <a:xfrm>
            <a:off x="909638" y="33147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27470" t="33333" r="57004" b="50000"/>
          <a:stretch>
            <a:fillRect/>
          </a:stretch>
        </p:blipFill>
        <p:spPr bwMode="auto">
          <a:xfrm>
            <a:off x="1706563" y="3314700"/>
            <a:ext cx="94456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42996" t="33333" r="42673" b="50000"/>
          <a:stretch>
            <a:fillRect/>
          </a:stretch>
        </p:blipFill>
        <p:spPr bwMode="auto">
          <a:xfrm>
            <a:off x="2651125" y="33147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57327" t="33333" r="28340" b="50000"/>
          <a:stretch>
            <a:fillRect/>
          </a:stretch>
        </p:blipFill>
        <p:spPr bwMode="auto">
          <a:xfrm>
            <a:off x="3521075" y="3314700"/>
            <a:ext cx="8715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71660" t="33333" r="14008" b="50000"/>
          <a:stretch>
            <a:fillRect/>
          </a:stretch>
        </p:blipFill>
        <p:spPr bwMode="auto">
          <a:xfrm>
            <a:off x="4392613" y="33147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t="50000" r="71336" b="33333"/>
          <a:stretch>
            <a:fillRect/>
          </a:stretch>
        </p:blipFill>
        <p:spPr bwMode="auto">
          <a:xfrm>
            <a:off x="909638" y="41910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28664" t="50000" r="57004" b="33333"/>
          <a:stretch>
            <a:fillRect/>
          </a:stretch>
        </p:blipFill>
        <p:spPr bwMode="auto">
          <a:xfrm>
            <a:off x="1779588" y="4191000"/>
            <a:ext cx="87153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42996" t="50000" r="42673" b="33333"/>
          <a:stretch>
            <a:fillRect/>
          </a:stretch>
        </p:blipFill>
        <p:spPr bwMode="auto">
          <a:xfrm>
            <a:off x="2651125" y="41910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57327" t="50000" r="28340" b="33333"/>
          <a:stretch>
            <a:fillRect/>
          </a:stretch>
        </p:blipFill>
        <p:spPr bwMode="auto">
          <a:xfrm>
            <a:off x="3521075" y="4191000"/>
            <a:ext cx="871538"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71660" t="50000" r="14008" b="33333"/>
          <a:stretch>
            <a:fillRect/>
          </a:stretch>
        </p:blipFill>
        <p:spPr bwMode="auto">
          <a:xfrm>
            <a:off x="4392613" y="4191000"/>
            <a:ext cx="8699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a:grpSpLocks/>
          </p:cNvGrpSpPr>
          <p:nvPr/>
        </p:nvGrpSpPr>
        <p:grpSpPr bwMode="auto">
          <a:xfrm>
            <a:off x="38100" y="1562100"/>
            <a:ext cx="942975" cy="876300"/>
            <a:chOff x="914400" y="685800"/>
            <a:chExt cx="990600" cy="914400"/>
          </a:xfrm>
        </p:grpSpPr>
        <p:pic>
          <p:nvPicPr>
            <p:cNvPr id="1754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r="85667" b="83333"/>
            <a:stretch>
              <a:fillRect/>
            </a:stretch>
          </p:blipFill>
          <p:spPr bwMode="auto">
            <a:xfrm>
              <a:off x="9144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6" name="TextBox 44"/>
            <p:cNvSpPr txBox="1">
              <a:spLocks noChangeArrowheads="1"/>
            </p:cNvSpPr>
            <p:nvPr/>
          </p:nvSpPr>
          <p:spPr bwMode="auto">
            <a:xfrm>
              <a:off x="990600" y="99060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Course Schedule</a:t>
              </a:r>
            </a:p>
          </p:txBody>
        </p:sp>
      </p:grpSp>
      <p:grpSp>
        <p:nvGrpSpPr>
          <p:cNvPr id="91" name="Group 90"/>
          <p:cNvGrpSpPr>
            <a:grpSpLocks/>
          </p:cNvGrpSpPr>
          <p:nvPr/>
        </p:nvGrpSpPr>
        <p:grpSpPr bwMode="auto">
          <a:xfrm>
            <a:off x="909638" y="1562100"/>
            <a:ext cx="869950" cy="876300"/>
            <a:chOff x="1828800" y="685800"/>
            <a:chExt cx="914400" cy="914400"/>
          </a:xfrm>
        </p:grpSpPr>
        <p:pic>
          <p:nvPicPr>
            <p:cNvPr id="1754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r="71336" b="83333"/>
            <a:stretch>
              <a:fillRect/>
            </a:stretch>
          </p:blipFill>
          <p:spPr bwMode="auto">
            <a:xfrm>
              <a:off x="18288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4" name="TextBox 45"/>
            <p:cNvSpPr txBox="1">
              <a:spLocks noChangeArrowheads="1"/>
            </p:cNvSpPr>
            <p:nvPr/>
          </p:nvSpPr>
          <p:spPr bwMode="auto">
            <a:xfrm>
              <a:off x="1828800" y="1063823"/>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ESF</a:t>
              </a:r>
            </a:p>
          </p:txBody>
        </p:sp>
      </p:grpSp>
      <p:grpSp>
        <p:nvGrpSpPr>
          <p:cNvPr id="90" name="Group 89"/>
          <p:cNvGrpSpPr>
            <a:grpSpLocks/>
          </p:cNvGrpSpPr>
          <p:nvPr/>
        </p:nvGrpSpPr>
        <p:grpSpPr bwMode="auto">
          <a:xfrm>
            <a:off x="1706563" y="1562100"/>
            <a:ext cx="944562" cy="876300"/>
            <a:chOff x="2667000" y="685800"/>
            <a:chExt cx="990600" cy="914400"/>
          </a:xfrm>
        </p:grpSpPr>
        <p:pic>
          <p:nvPicPr>
            <p:cNvPr id="1754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28664" r="57004" b="83333"/>
            <a:stretch>
              <a:fillRect/>
            </a:stretch>
          </p:blipFill>
          <p:spPr bwMode="auto">
            <a:xfrm>
              <a:off x="27432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2" name="TextBox 46"/>
            <p:cNvSpPr txBox="1">
              <a:spLocks noChangeArrowheads="1"/>
            </p:cNvSpPr>
            <p:nvPr/>
          </p:nvSpPr>
          <p:spPr bwMode="auto">
            <a:xfrm>
              <a:off x="2667000" y="1066800"/>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FIS</a:t>
              </a:r>
              <a:endParaRPr lang="en-US" sz="1400" b="1">
                <a:solidFill>
                  <a:schemeClr val="bg1"/>
                </a:solidFill>
              </a:endParaRPr>
            </a:p>
          </p:txBody>
        </p:sp>
      </p:grpSp>
      <p:grpSp>
        <p:nvGrpSpPr>
          <p:cNvPr id="89" name="Group 88"/>
          <p:cNvGrpSpPr>
            <a:grpSpLocks/>
          </p:cNvGrpSpPr>
          <p:nvPr/>
        </p:nvGrpSpPr>
        <p:grpSpPr bwMode="auto">
          <a:xfrm>
            <a:off x="2505075" y="1562100"/>
            <a:ext cx="1016000" cy="876300"/>
            <a:chOff x="3505200" y="685800"/>
            <a:chExt cx="1066800" cy="914400"/>
          </a:xfrm>
        </p:grpSpPr>
        <p:pic>
          <p:nvPicPr>
            <p:cNvPr id="1753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42996" r="42673" b="83333"/>
            <a:stretch>
              <a:fillRect/>
            </a:stretch>
          </p:blipFill>
          <p:spPr bwMode="auto">
            <a:xfrm>
              <a:off x="36576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40" name="TextBox 47"/>
            <p:cNvSpPr txBox="1">
              <a:spLocks noChangeArrowheads="1"/>
            </p:cNvSpPr>
            <p:nvPr/>
          </p:nvSpPr>
          <p:spPr bwMode="auto">
            <a:xfrm>
              <a:off x="3505200" y="1066800"/>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IVR</a:t>
              </a:r>
            </a:p>
          </p:txBody>
        </p:sp>
      </p:grpSp>
      <p:grpSp>
        <p:nvGrpSpPr>
          <p:cNvPr id="88" name="Group 87"/>
          <p:cNvGrpSpPr>
            <a:grpSpLocks/>
          </p:cNvGrpSpPr>
          <p:nvPr/>
        </p:nvGrpSpPr>
        <p:grpSpPr bwMode="auto">
          <a:xfrm>
            <a:off x="3521075" y="1562100"/>
            <a:ext cx="871538" cy="876300"/>
            <a:chOff x="4572000" y="685800"/>
            <a:chExt cx="914400" cy="914400"/>
          </a:xfrm>
        </p:grpSpPr>
        <p:pic>
          <p:nvPicPr>
            <p:cNvPr id="1753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57327" r="28340" b="83333"/>
            <a:stretch>
              <a:fillRect/>
            </a:stretch>
          </p:blipFill>
          <p:spPr bwMode="auto">
            <a:xfrm>
              <a:off x="45720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8" name="TextBox 48"/>
            <p:cNvSpPr txBox="1">
              <a:spLocks noChangeArrowheads="1"/>
            </p:cNvSpPr>
            <p:nvPr/>
          </p:nvSpPr>
          <p:spPr bwMode="auto">
            <a:xfrm>
              <a:off x="4572000" y="1043609"/>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Teacher Prep</a:t>
              </a:r>
            </a:p>
          </p:txBody>
        </p:sp>
      </p:grpSp>
      <p:grpSp>
        <p:nvGrpSpPr>
          <p:cNvPr id="87" name="Group 86"/>
          <p:cNvGrpSpPr>
            <a:grpSpLocks/>
          </p:cNvGrpSpPr>
          <p:nvPr/>
        </p:nvGrpSpPr>
        <p:grpSpPr bwMode="auto">
          <a:xfrm>
            <a:off x="4392613" y="1562100"/>
            <a:ext cx="869950" cy="876300"/>
            <a:chOff x="5486400" y="685800"/>
            <a:chExt cx="914400" cy="914400"/>
          </a:xfrm>
        </p:grpSpPr>
        <p:pic>
          <p:nvPicPr>
            <p:cNvPr id="1753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71660" r="14008" b="83333"/>
            <a:stretch>
              <a:fillRect/>
            </a:stretch>
          </p:blipFill>
          <p:spPr bwMode="auto">
            <a:xfrm>
              <a:off x="5486400" y="685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6" name="TextBox 49"/>
            <p:cNvSpPr txBox="1">
              <a:spLocks noChangeArrowheads="1"/>
            </p:cNvSpPr>
            <p:nvPr/>
          </p:nvSpPr>
          <p:spPr bwMode="auto">
            <a:xfrm>
              <a:off x="5486400" y="1043609"/>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Test Tracker</a:t>
              </a:r>
            </a:p>
          </p:txBody>
        </p:sp>
      </p:grpSp>
      <p:grpSp>
        <p:nvGrpSpPr>
          <p:cNvPr id="145" name="Group 144"/>
          <p:cNvGrpSpPr>
            <a:grpSpLocks/>
          </p:cNvGrpSpPr>
          <p:nvPr/>
        </p:nvGrpSpPr>
        <p:grpSpPr bwMode="auto">
          <a:xfrm>
            <a:off x="5191125" y="1562100"/>
            <a:ext cx="869950" cy="876300"/>
            <a:chOff x="5190672" y="1562100"/>
            <a:chExt cx="870857" cy="876300"/>
          </a:xfrm>
        </p:grpSpPr>
        <p:pic>
          <p:nvPicPr>
            <p:cNvPr id="1753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r="2811" b="83333"/>
            <a:stretch>
              <a:fillRect/>
            </a:stretch>
          </p:blipFill>
          <p:spPr bwMode="auto">
            <a:xfrm>
              <a:off x="5263243" y="1562100"/>
              <a:ext cx="6803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4" name="TextBox 50"/>
            <p:cNvSpPr txBox="1">
              <a:spLocks noChangeArrowheads="1"/>
            </p:cNvSpPr>
            <p:nvPr/>
          </p:nvSpPr>
          <p:spPr bwMode="auto">
            <a:xfrm>
              <a:off x="5190672" y="1927225"/>
              <a:ext cx="87085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CALS</a:t>
              </a:r>
            </a:p>
          </p:txBody>
        </p:sp>
      </p:grpSp>
      <p:grpSp>
        <p:nvGrpSpPr>
          <p:cNvPr id="93" name="Group 92"/>
          <p:cNvGrpSpPr>
            <a:grpSpLocks/>
          </p:cNvGrpSpPr>
          <p:nvPr/>
        </p:nvGrpSpPr>
        <p:grpSpPr bwMode="auto">
          <a:xfrm>
            <a:off x="38100" y="2438400"/>
            <a:ext cx="942975" cy="876300"/>
            <a:chOff x="914400" y="1600200"/>
            <a:chExt cx="990600" cy="914400"/>
          </a:xfrm>
        </p:grpSpPr>
        <p:pic>
          <p:nvPicPr>
            <p:cNvPr id="1753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t="16667" r="85667" b="66666"/>
            <a:stretch>
              <a:fillRect/>
            </a:stretch>
          </p:blipFill>
          <p:spPr bwMode="auto">
            <a:xfrm>
              <a:off x="914400" y="1600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2" name="TextBox 51"/>
            <p:cNvSpPr txBox="1">
              <a:spLocks noChangeArrowheads="1"/>
            </p:cNvSpPr>
            <p:nvPr/>
          </p:nvSpPr>
          <p:spPr bwMode="auto">
            <a:xfrm>
              <a:off x="990600" y="1978223"/>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WebDial</a:t>
              </a:r>
            </a:p>
          </p:txBody>
        </p:sp>
      </p:grpSp>
      <p:grpSp>
        <p:nvGrpSpPr>
          <p:cNvPr id="94" name="Group 93"/>
          <p:cNvGrpSpPr>
            <a:grpSpLocks/>
          </p:cNvGrpSpPr>
          <p:nvPr/>
        </p:nvGrpSpPr>
        <p:grpSpPr bwMode="auto">
          <a:xfrm>
            <a:off x="38100" y="3314700"/>
            <a:ext cx="942975" cy="876300"/>
            <a:chOff x="914400" y="2514600"/>
            <a:chExt cx="990600" cy="914400"/>
          </a:xfrm>
        </p:grpSpPr>
        <p:pic>
          <p:nvPicPr>
            <p:cNvPr id="1752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t="33333" r="85667" b="50000"/>
            <a:stretch>
              <a:fillRect/>
            </a:stretch>
          </p:blipFill>
          <p:spPr bwMode="auto">
            <a:xfrm>
              <a:off x="914400" y="2514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30" name="TextBox 52"/>
            <p:cNvSpPr txBox="1">
              <a:spLocks noChangeArrowheads="1"/>
            </p:cNvSpPr>
            <p:nvPr/>
          </p:nvSpPr>
          <p:spPr bwMode="auto">
            <a:xfrm>
              <a:off x="990600" y="2740223"/>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Data Import</a:t>
              </a:r>
            </a:p>
          </p:txBody>
        </p:sp>
      </p:grpSp>
      <p:grpSp>
        <p:nvGrpSpPr>
          <p:cNvPr id="146" name="Group 145"/>
          <p:cNvGrpSpPr>
            <a:grpSpLocks/>
          </p:cNvGrpSpPr>
          <p:nvPr/>
        </p:nvGrpSpPr>
        <p:grpSpPr bwMode="auto">
          <a:xfrm>
            <a:off x="5191125" y="2438400"/>
            <a:ext cx="869950" cy="876300"/>
            <a:chOff x="5190672" y="2438400"/>
            <a:chExt cx="870857" cy="876300"/>
          </a:xfrm>
        </p:grpSpPr>
        <p:pic>
          <p:nvPicPr>
            <p:cNvPr id="1752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t="16667" r="4065" b="66666"/>
            <a:stretch>
              <a:fillRect/>
            </a:stretch>
          </p:blipFill>
          <p:spPr bwMode="auto">
            <a:xfrm>
              <a:off x="5263243" y="2438400"/>
              <a:ext cx="6041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8" name="TextBox 53"/>
            <p:cNvSpPr txBox="1">
              <a:spLocks noChangeArrowheads="1"/>
            </p:cNvSpPr>
            <p:nvPr/>
          </p:nvSpPr>
          <p:spPr bwMode="auto">
            <a:xfrm>
              <a:off x="5190672" y="2727647"/>
              <a:ext cx="87085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CPS</a:t>
              </a:r>
            </a:p>
          </p:txBody>
        </p:sp>
      </p:grpSp>
      <p:grpSp>
        <p:nvGrpSpPr>
          <p:cNvPr id="95" name="Group 94"/>
          <p:cNvGrpSpPr>
            <a:grpSpLocks/>
          </p:cNvGrpSpPr>
          <p:nvPr/>
        </p:nvGrpSpPr>
        <p:grpSpPr bwMode="auto">
          <a:xfrm>
            <a:off x="38100" y="4191000"/>
            <a:ext cx="942975" cy="876300"/>
            <a:chOff x="914400" y="3429000"/>
            <a:chExt cx="990600" cy="914400"/>
          </a:xfrm>
        </p:grpSpPr>
        <p:pic>
          <p:nvPicPr>
            <p:cNvPr id="1752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t="50000" r="85667" b="33333"/>
            <a:stretch>
              <a:fillRect/>
            </a:stretch>
          </p:blipFill>
          <p:spPr bwMode="auto">
            <a:xfrm>
              <a:off x="914400" y="3429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6" name="TextBox 54"/>
            <p:cNvSpPr txBox="1">
              <a:spLocks noChangeArrowheads="1"/>
            </p:cNvSpPr>
            <p:nvPr/>
          </p:nvSpPr>
          <p:spPr bwMode="auto">
            <a:xfrm>
              <a:off x="990600" y="359158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3</a:t>
              </a:r>
              <a:r>
                <a:rPr lang="en-US" sz="1200" b="1" baseline="30000">
                  <a:solidFill>
                    <a:schemeClr val="bg1"/>
                  </a:solidFill>
                </a:rPr>
                <a:t>rd</a:t>
              </a:r>
              <a:r>
                <a:rPr lang="en-US" sz="1200" b="1">
                  <a:solidFill>
                    <a:schemeClr val="bg1"/>
                  </a:solidFill>
                </a:rPr>
                <a:t> Party Billing</a:t>
              </a:r>
            </a:p>
          </p:txBody>
        </p:sp>
      </p:grpSp>
      <p:grpSp>
        <p:nvGrpSpPr>
          <p:cNvPr id="96" name="Group 95"/>
          <p:cNvGrpSpPr>
            <a:grpSpLocks/>
          </p:cNvGrpSpPr>
          <p:nvPr/>
        </p:nvGrpSpPr>
        <p:grpSpPr bwMode="auto">
          <a:xfrm>
            <a:off x="38100" y="5067300"/>
            <a:ext cx="942975" cy="876300"/>
            <a:chOff x="914400" y="4343400"/>
            <a:chExt cx="990600" cy="914400"/>
          </a:xfrm>
        </p:grpSpPr>
        <p:pic>
          <p:nvPicPr>
            <p:cNvPr id="1752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t="66667" r="85667" b="16666"/>
            <a:stretch>
              <a:fillRect/>
            </a:stretch>
          </p:blipFill>
          <p:spPr bwMode="auto">
            <a:xfrm>
              <a:off x="9144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4" name="TextBox 55"/>
            <p:cNvSpPr txBox="1">
              <a:spLocks noChangeArrowheads="1"/>
            </p:cNvSpPr>
            <p:nvPr/>
          </p:nvSpPr>
          <p:spPr bwMode="auto">
            <a:xfrm>
              <a:off x="990600" y="4662749"/>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COTA</a:t>
              </a:r>
            </a:p>
          </p:txBody>
        </p:sp>
      </p:grpSp>
      <p:grpSp>
        <p:nvGrpSpPr>
          <p:cNvPr id="97" name="Group 96"/>
          <p:cNvGrpSpPr>
            <a:grpSpLocks/>
          </p:cNvGrpSpPr>
          <p:nvPr/>
        </p:nvGrpSpPr>
        <p:grpSpPr bwMode="auto">
          <a:xfrm>
            <a:off x="38100" y="5870575"/>
            <a:ext cx="942975" cy="949325"/>
            <a:chOff x="914400" y="5181600"/>
            <a:chExt cx="990600" cy="990600"/>
          </a:xfrm>
        </p:grpSpPr>
        <p:pic>
          <p:nvPicPr>
            <p:cNvPr id="1752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t="81944" r="85667"/>
            <a:stretch>
              <a:fillRect/>
            </a:stretch>
          </p:blipFill>
          <p:spPr bwMode="auto">
            <a:xfrm>
              <a:off x="914400" y="51816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2" name="TextBox 56"/>
            <p:cNvSpPr txBox="1">
              <a:spLocks noChangeArrowheads="1"/>
            </p:cNvSpPr>
            <p:nvPr/>
          </p:nvSpPr>
          <p:spPr bwMode="auto">
            <a:xfrm>
              <a:off x="990600" y="5378367"/>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Proctor</a:t>
              </a:r>
            </a:p>
          </p:txBody>
        </p:sp>
      </p:grpSp>
      <p:grpSp>
        <p:nvGrpSpPr>
          <p:cNvPr id="99" name="Group 98"/>
          <p:cNvGrpSpPr>
            <a:grpSpLocks/>
          </p:cNvGrpSpPr>
          <p:nvPr/>
        </p:nvGrpSpPr>
        <p:grpSpPr bwMode="auto">
          <a:xfrm>
            <a:off x="909638" y="5943600"/>
            <a:ext cx="869950" cy="876300"/>
            <a:chOff x="1828800" y="5257800"/>
            <a:chExt cx="914400" cy="914400"/>
          </a:xfrm>
        </p:grpSpPr>
        <p:pic>
          <p:nvPicPr>
            <p:cNvPr id="1751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t="83333" r="71336"/>
            <a:stretch>
              <a:fillRect/>
            </a:stretch>
          </p:blipFill>
          <p:spPr bwMode="auto">
            <a:xfrm>
              <a:off x="1828800" y="5257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20" name="TextBox 58"/>
            <p:cNvSpPr txBox="1">
              <a:spLocks noChangeArrowheads="1"/>
            </p:cNvSpPr>
            <p:nvPr/>
          </p:nvSpPr>
          <p:spPr bwMode="auto">
            <a:xfrm>
              <a:off x="1828800" y="533400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Student Login</a:t>
              </a:r>
            </a:p>
          </p:txBody>
        </p:sp>
      </p:grpSp>
      <p:grpSp>
        <p:nvGrpSpPr>
          <p:cNvPr id="148" name="Group 147"/>
          <p:cNvGrpSpPr>
            <a:grpSpLocks/>
          </p:cNvGrpSpPr>
          <p:nvPr/>
        </p:nvGrpSpPr>
        <p:grpSpPr bwMode="auto">
          <a:xfrm>
            <a:off x="5191125" y="4191000"/>
            <a:ext cx="869950" cy="876300"/>
            <a:chOff x="5190672" y="4191000"/>
            <a:chExt cx="870857" cy="876300"/>
          </a:xfrm>
        </p:grpSpPr>
        <p:pic>
          <p:nvPicPr>
            <p:cNvPr id="1751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t="50000" r="4065" b="33333"/>
            <a:stretch>
              <a:fillRect/>
            </a:stretch>
          </p:blipFill>
          <p:spPr bwMode="auto">
            <a:xfrm>
              <a:off x="5263243" y="4191000"/>
              <a:ext cx="6041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8" name="TextBox 60"/>
            <p:cNvSpPr txBox="1">
              <a:spLocks noChangeArrowheads="1"/>
            </p:cNvSpPr>
            <p:nvPr/>
          </p:nvSpPr>
          <p:spPr bwMode="auto">
            <a:xfrm>
              <a:off x="5190672" y="4480247"/>
              <a:ext cx="87085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AUAO</a:t>
              </a:r>
            </a:p>
          </p:txBody>
        </p:sp>
      </p:grpSp>
      <p:grpSp>
        <p:nvGrpSpPr>
          <p:cNvPr id="147" name="Group 146"/>
          <p:cNvGrpSpPr>
            <a:grpSpLocks/>
          </p:cNvGrpSpPr>
          <p:nvPr/>
        </p:nvGrpSpPr>
        <p:grpSpPr bwMode="auto">
          <a:xfrm>
            <a:off x="5118100" y="3314700"/>
            <a:ext cx="1016000" cy="876300"/>
            <a:chOff x="5118100" y="3314700"/>
            <a:chExt cx="1016000" cy="876300"/>
          </a:xfrm>
        </p:grpSpPr>
        <p:pic>
          <p:nvPicPr>
            <p:cNvPr id="1751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t="33333" r="4065" b="50000"/>
            <a:stretch>
              <a:fillRect/>
            </a:stretch>
          </p:blipFill>
          <p:spPr bwMode="auto">
            <a:xfrm>
              <a:off x="5263243" y="3314700"/>
              <a:ext cx="6041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6" name="TextBox 61"/>
            <p:cNvSpPr txBox="1">
              <a:spLocks noChangeArrowheads="1"/>
            </p:cNvSpPr>
            <p:nvPr/>
          </p:nvSpPr>
          <p:spPr bwMode="auto">
            <a:xfrm>
              <a:off x="5118100" y="3596171"/>
              <a:ext cx="1016000"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CRM Integration</a:t>
              </a:r>
            </a:p>
          </p:txBody>
        </p:sp>
      </p:grpSp>
      <p:grpSp>
        <p:nvGrpSpPr>
          <p:cNvPr id="101" name="Group 100"/>
          <p:cNvGrpSpPr>
            <a:grpSpLocks/>
          </p:cNvGrpSpPr>
          <p:nvPr/>
        </p:nvGrpSpPr>
        <p:grpSpPr bwMode="auto">
          <a:xfrm>
            <a:off x="1779588" y="5943600"/>
            <a:ext cx="871537" cy="876300"/>
            <a:chOff x="2743200" y="5257800"/>
            <a:chExt cx="914400" cy="914400"/>
          </a:xfrm>
        </p:grpSpPr>
        <p:pic>
          <p:nvPicPr>
            <p:cNvPr id="1751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28664" t="83333" r="57004"/>
            <a:stretch>
              <a:fillRect/>
            </a:stretch>
          </p:blipFill>
          <p:spPr bwMode="auto">
            <a:xfrm>
              <a:off x="2743200" y="5257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4" name="TextBox 72"/>
            <p:cNvSpPr txBox="1">
              <a:spLocks noChangeArrowheads="1"/>
            </p:cNvSpPr>
            <p:nvPr/>
          </p:nvSpPr>
          <p:spPr bwMode="auto">
            <a:xfrm>
              <a:off x="2743200" y="533400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RioLearn Admin</a:t>
              </a:r>
            </a:p>
          </p:txBody>
        </p:sp>
      </p:grpSp>
      <p:grpSp>
        <p:nvGrpSpPr>
          <p:cNvPr id="102" name="Group 101"/>
          <p:cNvGrpSpPr>
            <a:grpSpLocks/>
          </p:cNvGrpSpPr>
          <p:nvPr/>
        </p:nvGrpSpPr>
        <p:grpSpPr bwMode="auto">
          <a:xfrm>
            <a:off x="2651125" y="5943600"/>
            <a:ext cx="942975" cy="876300"/>
            <a:chOff x="3657600" y="5257800"/>
            <a:chExt cx="990600" cy="914400"/>
          </a:xfrm>
        </p:grpSpPr>
        <p:pic>
          <p:nvPicPr>
            <p:cNvPr id="1751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42996" t="83333" r="42673"/>
            <a:stretch>
              <a:fillRect/>
            </a:stretch>
          </p:blipFill>
          <p:spPr bwMode="auto">
            <a:xfrm>
              <a:off x="3657600" y="5257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2" name="TextBox 73"/>
            <p:cNvSpPr txBox="1">
              <a:spLocks noChangeArrowheads="1"/>
            </p:cNvSpPr>
            <p:nvPr/>
          </p:nvSpPr>
          <p:spPr bwMode="auto">
            <a:xfrm>
              <a:off x="3657600" y="5334000"/>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Course Definition</a:t>
              </a:r>
            </a:p>
          </p:txBody>
        </p:sp>
      </p:grpSp>
      <p:grpSp>
        <p:nvGrpSpPr>
          <p:cNvPr id="107" name="Group 106"/>
          <p:cNvGrpSpPr>
            <a:grpSpLocks/>
          </p:cNvGrpSpPr>
          <p:nvPr/>
        </p:nvGrpSpPr>
        <p:grpSpPr bwMode="auto">
          <a:xfrm>
            <a:off x="4246563" y="5943600"/>
            <a:ext cx="1089025" cy="876300"/>
            <a:chOff x="5333998" y="5257800"/>
            <a:chExt cx="1143001" cy="914400"/>
          </a:xfrm>
        </p:grpSpPr>
        <p:pic>
          <p:nvPicPr>
            <p:cNvPr id="1750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71660" t="83333" r="14008"/>
            <a:stretch>
              <a:fillRect/>
            </a:stretch>
          </p:blipFill>
          <p:spPr bwMode="auto">
            <a:xfrm>
              <a:off x="5486400" y="5257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 name="TextBox 74"/>
            <p:cNvSpPr txBox="1">
              <a:spLocks noChangeArrowheads="1"/>
            </p:cNvSpPr>
            <p:nvPr/>
          </p:nvSpPr>
          <p:spPr bwMode="auto">
            <a:xfrm>
              <a:off x="5333998" y="5334000"/>
              <a:ext cx="11430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Ottawa Registration</a:t>
              </a:r>
            </a:p>
          </p:txBody>
        </p:sp>
      </p:grpSp>
      <p:grpSp>
        <p:nvGrpSpPr>
          <p:cNvPr id="149" name="Group 148"/>
          <p:cNvGrpSpPr>
            <a:grpSpLocks/>
          </p:cNvGrpSpPr>
          <p:nvPr/>
        </p:nvGrpSpPr>
        <p:grpSpPr bwMode="auto">
          <a:xfrm>
            <a:off x="5191125" y="5067300"/>
            <a:ext cx="869950" cy="876300"/>
            <a:chOff x="5190672" y="5067300"/>
            <a:chExt cx="870857" cy="876300"/>
          </a:xfrm>
        </p:grpSpPr>
        <p:pic>
          <p:nvPicPr>
            <p:cNvPr id="1750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t="66667" r="2811" b="16666"/>
            <a:stretch>
              <a:fillRect/>
            </a:stretch>
          </p:blipFill>
          <p:spPr bwMode="auto">
            <a:xfrm>
              <a:off x="5263243" y="5067300"/>
              <a:ext cx="6803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8" name="TextBox 75"/>
            <p:cNvSpPr txBox="1">
              <a:spLocks noChangeArrowheads="1"/>
            </p:cNvSpPr>
            <p:nvPr/>
          </p:nvSpPr>
          <p:spPr bwMode="auto">
            <a:xfrm>
              <a:off x="5190672" y="5356547"/>
              <a:ext cx="870857" cy="44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Faculty Roster</a:t>
              </a:r>
            </a:p>
          </p:txBody>
        </p:sp>
      </p:grpSp>
      <p:grpSp>
        <p:nvGrpSpPr>
          <p:cNvPr id="150" name="Group 149"/>
          <p:cNvGrpSpPr>
            <a:grpSpLocks/>
          </p:cNvGrpSpPr>
          <p:nvPr/>
        </p:nvGrpSpPr>
        <p:grpSpPr bwMode="auto">
          <a:xfrm>
            <a:off x="5191125" y="5943600"/>
            <a:ext cx="869950" cy="876300"/>
            <a:chOff x="5190672" y="5943600"/>
            <a:chExt cx="870857" cy="876300"/>
          </a:xfrm>
        </p:grpSpPr>
        <p:pic>
          <p:nvPicPr>
            <p:cNvPr id="1750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85992" t="83333" r="2811"/>
            <a:stretch>
              <a:fillRect/>
            </a:stretch>
          </p:blipFill>
          <p:spPr bwMode="auto">
            <a:xfrm>
              <a:off x="5263243" y="5943600"/>
              <a:ext cx="680357"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6" name="TextBox 76"/>
            <p:cNvSpPr txBox="1">
              <a:spLocks noChangeArrowheads="1"/>
            </p:cNvSpPr>
            <p:nvPr/>
          </p:nvSpPr>
          <p:spPr bwMode="auto">
            <a:xfrm>
              <a:off x="5190672" y="6059143"/>
              <a:ext cx="870857" cy="26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FAemail</a:t>
              </a:r>
            </a:p>
          </p:txBody>
        </p:sp>
      </p:grpSp>
      <p:grpSp>
        <p:nvGrpSpPr>
          <p:cNvPr id="98" name="Group 97"/>
          <p:cNvGrpSpPr>
            <a:grpSpLocks/>
          </p:cNvGrpSpPr>
          <p:nvPr/>
        </p:nvGrpSpPr>
        <p:grpSpPr bwMode="auto">
          <a:xfrm>
            <a:off x="909638" y="5067300"/>
            <a:ext cx="869950" cy="876300"/>
            <a:chOff x="1828800" y="4343400"/>
            <a:chExt cx="914400" cy="914400"/>
          </a:xfrm>
        </p:grpSpPr>
        <p:pic>
          <p:nvPicPr>
            <p:cNvPr id="1750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14333" t="66667" r="71336" b="16666"/>
            <a:stretch>
              <a:fillRect/>
            </a:stretch>
          </p:blipFill>
          <p:spPr bwMode="auto">
            <a:xfrm>
              <a:off x="18288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4" name="TextBox 79"/>
            <p:cNvSpPr txBox="1">
              <a:spLocks noChangeArrowheads="1"/>
            </p:cNvSpPr>
            <p:nvPr/>
          </p:nvSpPr>
          <p:spPr bwMode="auto">
            <a:xfrm>
              <a:off x="1828800" y="4662749"/>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Helpdesk</a:t>
              </a:r>
            </a:p>
          </p:txBody>
        </p:sp>
      </p:grpSp>
      <p:grpSp>
        <p:nvGrpSpPr>
          <p:cNvPr id="100" name="Group 99"/>
          <p:cNvGrpSpPr>
            <a:grpSpLocks/>
          </p:cNvGrpSpPr>
          <p:nvPr/>
        </p:nvGrpSpPr>
        <p:grpSpPr bwMode="auto">
          <a:xfrm>
            <a:off x="1779588" y="5067300"/>
            <a:ext cx="871537" cy="876300"/>
            <a:chOff x="2743200" y="4343400"/>
            <a:chExt cx="914400" cy="914400"/>
          </a:xfrm>
        </p:grpSpPr>
        <p:pic>
          <p:nvPicPr>
            <p:cNvPr id="17501"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28664" t="66667" r="57004" b="16666"/>
            <a:stretch>
              <a:fillRect/>
            </a:stretch>
          </p:blipFill>
          <p:spPr bwMode="auto">
            <a:xfrm>
              <a:off x="27432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2" name="TextBox 80"/>
            <p:cNvSpPr txBox="1">
              <a:spLocks noChangeArrowheads="1"/>
            </p:cNvSpPr>
            <p:nvPr/>
          </p:nvSpPr>
          <p:spPr bwMode="auto">
            <a:xfrm>
              <a:off x="2743200" y="4662749"/>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RS Reports</a:t>
              </a:r>
            </a:p>
          </p:txBody>
        </p:sp>
      </p:grpSp>
      <p:grpSp>
        <p:nvGrpSpPr>
          <p:cNvPr id="104" name="Group 103"/>
          <p:cNvGrpSpPr>
            <a:grpSpLocks/>
          </p:cNvGrpSpPr>
          <p:nvPr/>
        </p:nvGrpSpPr>
        <p:grpSpPr bwMode="auto">
          <a:xfrm>
            <a:off x="2651125" y="5067300"/>
            <a:ext cx="869950" cy="876300"/>
            <a:chOff x="3657600" y="4343400"/>
            <a:chExt cx="914400" cy="914400"/>
          </a:xfrm>
        </p:grpSpPr>
        <p:pic>
          <p:nvPicPr>
            <p:cNvPr id="17499"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42996" t="66667" r="42673" b="16666"/>
            <a:stretch>
              <a:fillRect/>
            </a:stretch>
          </p:blipFill>
          <p:spPr bwMode="auto">
            <a:xfrm>
              <a:off x="36576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00" name="TextBox 81"/>
            <p:cNvSpPr txBox="1">
              <a:spLocks noChangeArrowheads="1"/>
            </p:cNvSpPr>
            <p:nvPr/>
          </p:nvSpPr>
          <p:spPr bwMode="auto">
            <a:xfrm>
              <a:off x="3657600" y="4621696"/>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IVR </a:t>
              </a:r>
              <a:r>
                <a:rPr lang="en-US" sz="1100" b="1">
                  <a:solidFill>
                    <a:schemeClr val="bg1"/>
                  </a:solidFill>
                </a:rPr>
                <a:t>Callbacks</a:t>
              </a:r>
              <a:endParaRPr lang="en-US" sz="1200" b="1">
                <a:solidFill>
                  <a:schemeClr val="bg1"/>
                </a:solidFill>
              </a:endParaRPr>
            </a:p>
          </p:txBody>
        </p:sp>
      </p:grpSp>
      <p:grpSp>
        <p:nvGrpSpPr>
          <p:cNvPr id="105" name="Group 104"/>
          <p:cNvGrpSpPr>
            <a:grpSpLocks/>
          </p:cNvGrpSpPr>
          <p:nvPr/>
        </p:nvGrpSpPr>
        <p:grpSpPr bwMode="auto">
          <a:xfrm>
            <a:off x="3521075" y="5067300"/>
            <a:ext cx="871538" cy="876300"/>
            <a:chOff x="4572000" y="4343400"/>
            <a:chExt cx="914400" cy="914400"/>
          </a:xfrm>
        </p:grpSpPr>
        <p:pic>
          <p:nvPicPr>
            <p:cNvPr id="17497"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57327" t="66667" r="28340" b="16666"/>
            <a:stretch>
              <a:fillRect/>
            </a:stretch>
          </p:blipFill>
          <p:spPr bwMode="auto">
            <a:xfrm>
              <a:off x="45720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8" name="TextBox 82"/>
            <p:cNvSpPr txBox="1">
              <a:spLocks noChangeArrowheads="1"/>
            </p:cNvSpPr>
            <p:nvPr/>
          </p:nvSpPr>
          <p:spPr bwMode="auto">
            <a:xfrm>
              <a:off x="4572000" y="4621696"/>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Self Service</a:t>
              </a:r>
            </a:p>
          </p:txBody>
        </p:sp>
      </p:grpSp>
      <p:grpSp>
        <p:nvGrpSpPr>
          <p:cNvPr id="106" name="Group 105"/>
          <p:cNvGrpSpPr>
            <a:grpSpLocks/>
          </p:cNvGrpSpPr>
          <p:nvPr/>
        </p:nvGrpSpPr>
        <p:grpSpPr bwMode="auto">
          <a:xfrm>
            <a:off x="4392613" y="5067300"/>
            <a:ext cx="869950" cy="876300"/>
            <a:chOff x="5486400" y="4343400"/>
            <a:chExt cx="914400" cy="914400"/>
          </a:xfrm>
        </p:grpSpPr>
        <p:pic>
          <p:nvPicPr>
            <p:cNvPr id="17495"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71660" t="66667" r="14008" b="16666"/>
            <a:stretch>
              <a:fillRect/>
            </a:stretch>
          </p:blipFill>
          <p:spPr bwMode="auto">
            <a:xfrm>
              <a:off x="5486400" y="4343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6" name="TextBox 83"/>
            <p:cNvSpPr txBox="1">
              <a:spLocks noChangeArrowheads="1"/>
            </p:cNvSpPr>
            <p:nvPr/>
          </p:nvSpPr>
          <p:spPr bwMode="auto">
            <a:xfrm>
              <a:off x="5486400" y="4621696"/>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Tech Check</a:t>
              </a:r>
            </a:p>
          </p:txBody>
        </p:sp>
      </p:grpSp>
      <p:grpSp>
        <p:nvGrpSpPr>
          <p:cNvPr id="103" name="Group 102"/>
          <p:cNvGrpSpPr>
            <a:grpSpLocks/>
          </p:cNvGrpSpPr>
          <p:nvPr/>
        </p:nvGrpSpPr>
        <p:grpSpPr bwMode="auto">
          <a:xfrm>
            <a:off x="3521075" y="5943600"/>
            <a:ext cx="871538" cy="876300"/>
            <a:chOff x="4572000" y="5257800"/>
            <a:chExt cx="914400" cy="914400"/>
          </a:xfrm>
        </p:grpSpPr>
        <p:pic>
          <p:nvPicPr>
            <p:cNvPr id="17493" name="Picture 2" descr="http://www.kaleo.ws/.a/6a00e008cb2b6f883401156ea3fefe970c-pi"/>
            <p:cNvPicPr>
              <a:picLocks noChangeAspect="1" noChangeArrowheads="1"/>
            </p:cNvPicPr>
            <p:nvPr/>
          </p:nvPicPr>
          <p:blipFill>
            <a:blip r:embed="rId5">
              <a:extLst>
                <a:ext uri="{28A0092B-C50C-407E-A947-70E740481C1C}">
                  <a14:useLocalDpi xmlns:a14="http://schemas.microsoft.com/office/drawing/2010/main" val="0"/>
                </a:ext>
              </a:extLst>
            </a:blip>
            <a:srcRect l="57327" t="83333" r="28340"/>
            <a:stretch>
              <a:fillRect/>
            </a:stretch>
          </p:blipFill>
          <p:spPr bwMode="auto">
            <a:xfrm>
              <a:off x="4572000" y="5257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4" name="TextBox 84"/>
            <p:cNvSpPr txBox="1">
              <a:spLocks noChangeArrowheads="1"/>
            </p:cNvSpPr>
            <p:nvPr/>
          </p:nvSpPr>
          <p:spPr bwMode="auto">
            <a:xfrm>
              <a:off x="4572000" y="5344180"/>
              <a:ext cx="914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solidFill>
                    <a:schemeClr val="bg1"/>
                  </a:solidFill>
                </a:rPr>
                <a:t>Rio AD Matrix</a:t>
              </a:r>
            </a:p>
          </p:txBody>
        </p:sp>
      </p:grpSp>
      <p:sp>
        <p:nvSpPr>
          <p:cNvPr id="4" name="TextBox 3"/>
          <p:cNvSpPr txBox="1">
            <a:spLocks noChangeArrowheads="1"/>
          </p:cNvSpPr>
          <p:nvPr/>
        </p:nvSpPr>
        <p:spPr bwMode="auto">
          <a:xfrm>
            <a:off x="7848600" y="464820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2000" b="1">
                <a:solidFill>
                  <a:schemeClr val="tx2"/>
                </a:solidFill>
              </a:rPr>
              <a:t>RioLearn</a:t>
            </a:r>
            <a:endParaRPr lang="en-US" b="1">
              <a:solidFill>
                <a:schemeClr val="tx2"/>
              </a:solidFill>
            </a:endParaRPr>
          </a:p>
        </p:txBody>
      </p:sp>
      <p:pic>
        <p:nvPicPr>
          <p:cNvPr id="63"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7467600" y="2438400"/>
            <a:ext cx="9350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a:spLocks noChangeArrowheads="1"/>
          </p:cNvSpPr>
          <p:nvPr/>
        </p:nvSpPr>
        <p:spPr bwMode="auto">
          <a:xfrm>
            <a:off x="6400800" y="28956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400" b="1"/>
              <a:t>CRM</a:t>
            </a:r>
          </a:p>
        </p:txBody>
      </p:sp>
      <p:pic>
        <p:nvPicPr>
          <p:cNvPr id="66"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6629400" y="4879975"/>
            <a:ext cx="19859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7467600" y="3581400"/>
            <a:ext cx="9350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p:cNvSpPr txBox="1">
            <a:spLocks noChangeArrowheads="1"/>
          </p:cNvSpPr>
          <p:nvPr/>
        </p:nvSpPr>
        <p:spPr bwMode="auto">
          <a:xfrm>
            <a:off x="6324600" y="1825625"/>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400" b="1"/>
              <a:t>Localized AD</a:t>
            </a:r>
          </a:p>
        </p:txBody>
      </p:sp>
      <p:sp>
        <p:nvSpPr>
          <p:cNvPr id="71" name="TextBox 70"/>
          <p:cNvSpPr txBox="1">
            <a:spLocks noChangeArrowheads="1"/>
          </p:cNvSpPr>
          <p:nvPr/>
        </p:nvSpPr>
        <p:spPr bwMode="auto">
          <a:xfrm>
            <a:off x="4572000" y="1524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400" b="1"/>
              <a:t>District PeopleSoft</a:t>
            </a:r>
          </a:p>
        </p:txBody>
      </p:sp>
      <p:sp>
        <p:nvSpPr>
          <p:cNvPr id="72" name="TextBox 71"/>
          <p:cNvSpPr txBox="1">
            <a:spLocks noChangeArrowheads="1"/>
          </p:cNvSpPr>
          <p:nvPr/>
        </p:nvSpPr>
        <p:spPr bwMode="auto">
          <a:xfrm>
            <a:off x="6324600" y="40386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t>Partnership</a:t>
            </a:r>
            <a:endParaRPr lang="en-US" sz="1400" b="1"/>
          </a:p>
        </p:txBody>
      </p:sp>
      <p:pic>
        <p:nvPicPr>
          <p:cNvPr id="11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7446963" y="1295400"/>
            <a:ext cx="9350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Box 123"/>
          <p:cNvSpPr txBox="1">
            <a:spLocks noChangeArrowheads="1"/>
          </p:cNvSpPr>
          <p:nvPr/>
        </p:nvSpPr>
        <p:spPr bwMode="auto">
          <a:xfrm>
            <a:off x="4572000" y="990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t>RDS</a:t>
            </a:r>
          </a:p>
          <a:p>
            <a:pPr algn="ctr" eaLnBrk="1" hangingPunct="1"/>
            <a:r>
              <a:rPr lang="en-US" sz="1200" b="1"/>
              <a:t> Nightly</a:t>
            </a:r>
          </a:p>
        </p:txBody>
      </p:sp>
      <p:sp>
        <p:nvSpPr>
          <p:cNvPr id="125" name="TextBox 124"/>
          <p:cNvSpPr txBox="1">
            <a:spLocks noChangeArrowheads="1"/>
          </p:cNvSpPr>
          <p:nvPr/>
        </p:nvSpPr>
        <p:spPr bwMode="auto">
          <a:xfrm>
            <a:off x="3352800" y="990600"/>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200" b="1"/>
              <a:t>CDS</a:t>
            </a:r>
          </a:p>
          <a:p>
            <a:pPr algn="ctr" eaLnBrk="1" hangingPunct="1"/>
            <a:r>
              <a:rPr lang="en-US" sz="1200" b="1"/>
              <a:t>Hourly</a:t>
            </a:r>
          </a:p>
        </p:txBody>
      </p:sp>
      <p:pic>
        <p:nvPicPr>
          <p:cNvPr id="129" name="Picture 128" descr="Rio Logo Bullet Pt.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3400" y="4953000"/>
            <a:ext cx="511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4114800" y="0"/>
            <a:ext cx="8382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524000"/>
            <a:ext cx="3657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58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477000"/>
            <a:ext cx="3657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477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4" descr="http://www.psfanatic.com/images/matrix.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76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8" name="TextBox 142"/>
          <p:cNvSpPr txBox="1">
            <a:spLocks noChangeArrowheads="1"/>
          </p:cNvSpPr>
          <p:nvPr/>
        </p:nvSpPr>
        <p:spPr bwMode="auto">
          <a:xfrm>
            <a:off x="3276600" y="-838200"/>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t>Add blue and reporting server</a:t>
            </a:r>
          </a:p>
        </p:txBody>
      </p:sp>
      <p:sp>
        <p:nvSpPr>
          <p:cNvPr id="144" name="TextBox 143"/>
          <p:cNvSpPr txBox="1">
            <a:spLocks noChangeArrowheads="1"/>
          </p:cNvSpPr>
          <p:nvPr/>
        </p:nvSpPr>
        <p:spPr bwMode="auto">
          <a:xfrm>
            <a:off x="2667000" y="1524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400" b="1"/>
              <a:t>SQL </a:t>
            </a:r>
          </a:p>
          <a:p>
            <a:pPr algn="ctr" eaLnBrk="1" hangingPunct="1"/>
            <a:r>
              <a:rPr lang="en-US" sz="1400" b="1"/>
              <a:t>Reporting </a:t>
            </a:r>
          </a:p>
        </p:txBody>
      </p:sp>
      <p:pic>
        <p:nvPicPr>
          <p:cNvPr id="151"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2209800" y="0"/>
            <a:ext cx="8382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Box 153"/>
          <p:cNvSpPr txBox="1">
            <a:spLocks noChangeArrowheads="1"/>
          </p:cNvSpPr>
          <p:nvPr/>
        </p:nvSpPr>
        <p:spPr bwMode="auto">
          <a:xfrm>
            <a:off x="838200" y="152400"/>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en-US" sz="1400" b="1"/>
              <a:t>Blue /</a:t>
            </a:r>
          </a:p>
          <a:p>
            <a:pPr algn="ctr" eaLnBrk="1" hangingPunct="1"/>
            <a:r>
              <a:rPr lang="en-US" sz="1400" b="1"/>
              <a:t>Explorance</a:t>
            </a:r>
          </a:p>
        </p:txBody>
      </p:sp>
      <p:pic>
        <p:nvPicPr>
          <p:cNvPr id="155"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b="14050"/>
          <a:stretch>
            <a:fillRect/>
          </a:stretch>
        </p:blipFill>
        <p:spPr bwMode="auto">
          <a:xfrm>
            <a:off x="381000" y="0"/>
            <a:ext cx="8382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7653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500"/>
                                        <p:tgtEl>
                                          <p:spTgt spid="99"/>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fade">
                                      <p:cBhvr>
                                        <p:cTn id="23" dur="500"/>
                                        <p:tgtEl>
                                          <p:spTgt spid="93"/>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6"/>
                                        </p:tgtEl>
                                        <p:attrNameLst>
                                          <p:attrName>style.visibility</p:attrName>
                                        </p:attrNameLst>
                                      </p:cBhvr>
                                      <p:to>
                                        <p:strVal val="visible"/>
                                      </p:to>
                                    </p:set>
                                    <p:animEffect transition="in" filter="fade">
                                      <p:cBhvr>
                                        <p:cTn id="31" dur="500"/>
                                        <p:tgtEl>
                                          <p:spTgt spid="10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500"/>
                                        <p:tgtEl>
                                          <p:spTgt spid="90"/>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500"/>
                                        <p:tgtEl>
                                          <p:spTgt spid="105"/>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89"/>
                                        </p:tgtEl>
                                        <p:attrNameLst>
                                          <p:attrName>style.visibility</p:attrName>
                                        </p:attrNameLst>
                                      </p:cBhvr>
                                      <p:to>
                                        <p:strVal val="visible"/>
                                      </p:to>
                                    </p:set>
                                    <p:animEffect transition="in" filter="fade">
                                      <p:cBhvr>
                                        <p:cTn id="55" dur="500"/>
                                        <p:tgtEl>
                                          <p:spTgt spid="89"/>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500"/>
                                        <p:tgtEl>
                                          <p:spTgt spid="94"/>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Effect transition="in" filter="fade">
                                      <p:cBhvr>
                                        <p:cTn id="75" dur="500"/>
                                        <p:tgtEl>
                                          <p:spTgt spid="98"/>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par>
                          <p:cTn id="80" fill="hold" nodeType="afterGroup">
                            <p:stCondLst>
                              <p:cond delay="9500"/>
                            </p:stCondLst>
                            <p:childTnLst>
                              <p:par>
                                <p:cTn id="81" presetID="10" presetClass="entr" presetSubtype="0" fill="hold" nodeType="afterEffect">
                                  <p:stCondLst>
                                    <p:cond delay="0"/>
                                  </p:stCondLst>
                                  <p:childTnLst>
                                    <p:set>
                                      <p:cBhvr>
                                        <p:cTn id="82" dur="1" fill="hold">
                                          <p:stCondLst>
                                            <p:cond delay="0"/>
                                          </p:stCondLst>
                                        </p:cTn>
                                        <p:tgtEl>
                                          <p:spTgt spid="146"/>
                                        </p:tgtEl>
                                        <p:attrNameLst>
                                          <p:attrName>style.visibility</p:attrName>
                                        </p:attrNameLst>
                                      </p:cBhvr>
                                      <p:to>
                                        <p:strVal val="visible"/>
                                      </p:to>
                                    </p:set>
                                    <p:animEffect transition="in" filter="fade">
                                      <p:cBhvr>
                                        <p:cTn id="83" dur="500"/>
                                        <p:tgtEl>
                                          <p:spTgt spid="146"/>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07"/>
                                        </p:tgtEl>
                                        <p:attrNameLst>
                                          <p:attrName>style.visibility</p:attrName>
                                        </p:attrNameLst>
                                      </p:cBhvr>
                                      <p:to>
                                        <p:strVal val="visible"/>
                                      </p:to>
                                    </p:set>
                                    <p:animEffect transition="in" filter="fade">
                                      <p:cBhvr>
                                        <p:cTn id="87" dur="500"/>
                                        <p:tgtEl>
                                          <p:spTgt spid="107"/>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01"/>
                                        </p:tgtEl>
                                        <p:attrNameLst>
                                          <p:attrName>style.visibility</p:attrName>
                                        </p:attrNameLst>
                                      </p:cBhvr>
                                      <p:to>
                                        <p:strVal val="visible"/>
                                      </p:to>
                                    </p:set>
                                    <p:animEffect transition="in" filter="fade">
                                      <p:cBhvr>
                                        <p:cTn id="91" dur="500"/>
                                        <p:tgtEl>
                                          <p:spTgt spid="101"/>
                                        </p:tgtEl>
                                      </p:cBhvr>
                                    </p:animEffect>
                                  </p:childTnLst>
                                </p:cTn>
                              </p:par>
                            </p:childTnLst>
                          </p:cTn>
                        </p:par>
                        <p:par>
                          <p:cTn id="92" fill="hold" nodeType="afterGroup">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03"/>
                                        </p:tgtEl>
                                        <p:attrNameLst>
                                          <p:attrName>style.visibility</p:attrName>
                                        </p:attrNameLst>
                                      </p:cBhvr>
                                      <p:to>
                                        <p:strVal val="visible"/>
                                      </p:to>
                                    </p:set>
                                    <p:animEffect transition="in" filter="fade">
                                      <p:cBhvr>
                                        <p:cTn id="95" dur="500"/>
                                        <p:tgtEl>
                                          <p:spTgt spid="103"/>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47"/>
                                        </p:tgtEl>
                                        <p:attrNameLst>
                                          <p:attrName>style.visibility</p:attrName>
                                        </p:attrNameLst>
                                      </p:cBhvr>
                                      <p:to>
                                        <p:strVal val="visible"/>
                                      </p:to>
                                    </p:set>
                                    <p:animEffect transition="in" filter="fade">
                                      <p:cBhvr>
                                        <p:cTn id="99" dur="500"/>
                                        <p:tgtEl>
                                          <p:spTgt spid="147"/>
                                        </p:tgtEl>
                                      </p:cBhvr>
                                    </p:animEffect>
                                  </p:childTnLst>
                                </p:cTn>
                              </p:par>
                            </p:childTnLst>
                          </p:cTn>
                        </p:par>
                        <p:par>
                          <p:cTn id="100" fill="hold" nodeType="afterGroup">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50"/>
                                        </p:tgtEl>
                                        <p:attrNameLst>
                                          <p:attrName>style.visibility</p:attrName>
                                        </p:attrNameLst>
                                      </p:cBhvr>
                                      <p:to>
                                        <p:strVal val="visible"/>
                                      </p:to>
                                    </p:set>
                                    <p:animEffect transition="in" filter="fade">
                                      <p:cBhvr>
                                        <p:cTn id="103" dur="500"/>
                                        <p:tgtEl>
                                          <p:spTgt spid="150"/>
                                        </p:tgtEl>
                                      </p:cBhvr>
                                    </p:animEffect>
                                  </p:childTnLst>
                                </p:cTn>
                              </p:par>
                            </p:childTnLst>
                          </p:cTn>
                        </p:par>
                        <p:par>
                          <p:cTn id="104" fill="hold" nodeType="afterGroup">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par>
                          <p:cTn id="108" fill="hold" nodeType="afterGroup">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fade">
                                      <p:cBhvr>
                                        <p:cTn id="111" dur="500"/>
                                        <p:tgtEl>
                                          <p:spTgt spid="95"/>
                                        </p:tgtEl>
                                      </p:cBhvr>
                                    </p:animEffect>
                                  </p:childTnLst>
                                </p:cTn>
                              </p:par>
                            </p:childTnLst>
                          </p:cTn>
                        </p:par>
                        <p:par>
                          <p:cTn id="112" fill="hold" nodeType="afterGroup">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fade">
                                      <p:cBhvr>
                                        <p:cTn id="115" dur="500"/>
                                        <p:tgtEl>
                                          <p:spTgt spid="96"/>
                                        </p:tgtEl>
                                      </p:cBhvr>
                                    </p:animEffect>
                                  </p:childTnLst>
                                </p:cTn>
                              </p:par>
                            </p:childTnLst>
                          </p:cTn>
                        </p:par>
                        <p:par>
                          <p:cTn id="116" fill="hold" nodeType="afterGroup">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Effect transition="in" filter="fade">
                                      <p:cBhvr>
                                        <p:cTn id="119" dur="500"/>
                                        <p:tgtEl>
                                          <p:spTgt spid="104"/>
                                        </p:tgtEl>
                                      </p:cBhvr>
                                    </p:animEffect>
                                  </p:childTnLst>
                                </p:cTn>
                              </p:par>
                            </p:childTnLst>
                          </p:cTn>
                        </p:par>
                        <p:par>
                          <p:cTn id="120" fill="hold" nodeType="afterGroup">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500"/>
                                        <p:tgtEl>
                                          <p:spTgt spid="92"/>
                                        </p:tgtEl>
                                      </p:cBhvr>
                                    </p:animEffect>
                                  </p:childTnLst>
                                </p:cTn>
                              </p:par>
                            </p:childTnLst>
                          </p:cTn>
                        </p:par>
                        <p:par>
                          <p:cTn id="124" fill="hold" nodeType="afterGroup">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45"/>
                                        </p:tgtEl>
                                        <p:attrNameLst>
                                          <p:attrName>style.visibility</p:attrName>
                                        </p:attrNameLst>
                                      </p:cBhvr>
                                      <p:to>
                                        <p:strVal val="visible"/>
                                      </p:to>
                                    </p:set>
                                    <p:animEffect transition="in" filter="fade">
                                      <p:cBhvr>
                                        <p:cTn id="127" dur="500"/>
                                        <p:tgtEl>
                                          <p:spTgt spid="145"/>
                                        </p:tgtEl>
                                      </p:cBhvr>
                                    </p:animEffect>
                                  </p:childTnLst>
                                </p:cTn>
                              </p:par>
                            </p:childTnLst>
                          </p:cTn>
                        </p:par>
                        <p:par>
                          <p:cTn id="128" fill="hold" nodeType="afterGroup">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27"/>
                                        </p:tgtEl>
                                        <p:attrNameLst>
                                          <p:attrName>style.visibility</p:attrName>
                                        </p:attrNameLst>
                                      </p:cBhvr>
                                      <p:to>
                                        <p:strVal val="visible"/>
                                      </p:to>
                                    </p:set>
                                    <p:animEffect transition="in" filter="fade">
                                      <p:cBhvr>
                                        <p:cTn id="131" dur="500"/>
                                        <p:tgtEl>
                                          <p:spTgt spid="27"/>
                                        </p:tgtEl>
                                      </p:cBhvr>
                                    </p:animEffect>
                                  </p:childTnLst>
                                </p:cTn>
                              </p:par>
                            </p:childTnLst>
                          </p:cTn>
                        </p:par>
                        <p:par>
                          <p:cTn id="132" fill="hold" nodeType="afterGroup">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childTnLst>
                                </p:cTn>
                              </p:par>
                            </p:childTnLst>
                          </p:cTn>
                        </p:par>
                        <p:par>
                          <p:cTn id="136" fill="hold" nodeType="afterGroup">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0"/>
                                        </p:tgtEl>
                                        <p:attrNameLst>
                                          <p:attrName>style.visibility</p:attrName>
                                        </p:attrNameLst>
                                      </p:cBhvr>
                                      <p:to>
                                        <p:strVal val="visible"/>
                                      </p:to>
                                    </p:set>
                                    <p:animEffect transition="in" filter="fade">
                                      <p:cBhvr>
                                        <p:cTn id="139" dur="500"/>
                                        <p:tgtEl>
                                          <p:spTgt spid="100"/>
                                        </p:tgtEl>
                                      </p:cBhvr>
                                    </p:animEffect>
                                  </p:childTnLst>
                                </p:cTn>
                              </p:par>
                            </p:childTnLst>
                          </p:cTn>
                        </p:par>
                        <p:par>
                          <p:cTn id="140" fill="hold" nodeType="afterGroup">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02"/>
                                        </p:tgtEl>
                                        <p:attrNameLst>
                                          <p:attrName>style.visibility</p:attrName>
                                        </p:attrNameLst>
                                      </p:cBhvr>
                                      <p:to>
                                        <p:strVal val="visible"/>
                                      </p:to>
                                    </p:set>
                                    <p:animEffect transition="in" filter="fade">
                                      <p:cBhvr>
                                        <p:cTn id="143" dur="500"/>
                                        <p:tgtEl>
                                          <p:spTgt spid="102"/>
                                        </p:tgtEl>
                                      </p:cBhvr>
                                    </p:animEffect>
                                  </p:childTnLst>
                                </p:cTn>
                              </p:par>
                            </p:childTnLst>
                          </p:cTn>
                        </p:par>
                        <p:par>
                          <p:cTn id="144" fill="hold" nodeType="afterGroup">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fade">
                                      <p:cBhvr>
                                        <p:cTn id="147" dur="500"/>
                                        <p:tgtEl>
                                          <p:spTgt spid="30"/>
                                        </p:tgtEl>
                                      </p:cBhvr>
                                    </p:animEffect>
                                  </p:childTnLst>
                                </p:cTn>
                              </p:par>
                            </p:childTnLst>
                          </p:cTn>
                        </p:par>
                        <p:par>
                          <p:cTn id="148" fill="hold" nodeType="afterGroup">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49"/>
                                        </p:tgtEl>
                                        <p:attrNameLst>
                                          <p:attrName>style.visibility</p:attrName>
                                        </p:attrNameLst>
                                      </p:cBhvr>
                                      <p:to>
                                        <p:strVal val="visible"/>
                                      </p:to>
                                    </p:set>
                                    <p:animEffect transition="in" filter="fade">
                                      <p:cBhvr>
                                        <p:cTn id="151" dur="500"/>
                                        <p:tgtEl>
                                          <p:spTgt spid="149"/>
                                        </p:tgtEl>
                                      </p:cBhvr>
                                    </p:animEffect>
                                  </p:childTnLst>
                                </p:cTn>
                              </p:par>
                            </p:childTnLst>
                          </p:cTn>
                        </p:par>
                        <p:par>
                          <p:cTn id="152" fill="hold" nodeType="afterGroup">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97"/>
                                        </p:tgtEl>
                                        <p:attrNameLst>
                                          <p:attrName>style.visibility</p:attrName>
                                        </p:attrNameLst>
                                      </p:cBhvr>
                                      <p:to>
                                        <p:strVal val="visible"/>
                                      </p:to>
                                    </p:set>
                                    <p:animEffect transition="in" filter="fade">
                                      <p:cBhvr>
                                        <p:cTn id="155" dur="500"/>
                                        <p:tgtEl>
                                          <p:spTgt spid="97"/>
                                        </p:tgtEl>
                                      </p:cBhvr>
                                    </p:animEffect>
                                  </p:childTnLst>
                                </p:cTn>
                              </p:par>
                            </p:childTnLst>
                          </p:cTn>
                        </p:par>
                        <p:par>
                          <p:cTn id="156" fill="hold" nodeType="afterGroup">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5"/>
                                        </p:tgtEl>
                                        <p:attrNameLst>
                                          <p:attrName>style.visibility</p:attrName>
                                        </p:attrNameLst>
                                      </p:cBhvr>
                                      <p:to>
                                        <p:strVal val="visible"/>
                                      </p:to>
                                    </p:set>
                                    <p:animEffect transition="in" filter="fade">
                                      <p:cBhvr>
                                        <p:cTn id="159" dur="2000"/>
                                        <p:tgtEl>
                                          <p:spTgt spid="15"/>
                                        </p:tgtEl>
                                      </p:cBhvr>
                                    </p:animEffect>
                                  </p:childTnLst>
                                </p:cTn>
                              </p:par>
                            </p:childTnLst>
                          </p:cTn>
                        </p:par>
                        <p:par>
                          <p:cTn id="160" fill="hold" nodeType="afterGroup">
                            <p:stCondLst>
                              <p:cond delay="21000"/>
                            </p:stCondLst>
                            <p:childTnLst>
                              <p:par>
                                <p:cTn id="161" presetID="9" presetClass="entr" presetSubtype="0" fill="hold" nodeType="afterEffect">
                                  <p:stCondLst>
                                    <p:cond delay="0"/>
                                  </p:stCondLst>
                                  <p:childTnLst>
                                    <p:set>
                                      <p:cBhvr>
                                        <p:cTn id="162" dur="1" fill="hold">
                                          <p:stCondLst>
                                            <p:cond delay="0"/>
                                          </p:stCondLst>
                                        </p:cTn>
                                        <p:tgtEl>
                                          <p:spTgt spid="127"/>
                                        </p:tgtEl>
                                        <p:attrNameLst>
                                          <p:attrName>style.visibility</p:attrName>
                                        </p:attrNameLst>
                                      </p:cBhvr>
                                      <p:to>
                                        <p:strVal val="visible"/>
                                      </p:to>
                                    </p:set>
                                    <p:animEffect transition="in" filter="dissolve">
                                      <p:cBhvr>
                                        <p:cTn id="163" dur="1000"/>
                                        <p:tgtEl>
                                          <p:spTgt spid="127"/>
                                        </p:tgtEl>
                                      </p:cBhvr>
                                    </p:animEffect>
                                  </p:childTnLst>
                                </p:cTn>
                              </p:par>
                              <p:par>
                                <p:cTn id="164" presetID="9" presetClass="entr" presetSubtype="0" fill="hold" nodeType="withEffect">
                                  <p:stCondLst>
                                    <p:cond delay="0"/>
                                  </p:stCondLst>
                                  <p:childTnLst>
                                    <p:set>
                                      <p:cBhvr>
                                        <p:cTn id="165" dur="1" fill="hold">
                                          <p:stCondLst>
                                            <p:cond delay="0"/>
                                          </p:stCondLst>
                                        </p:cTn>
                                        <p:tgtEl>
                                          <p:spTgt spid="128"/>
                                        </p:tgtEl>
                                        <p:attrNameLst>
                                          <p:attrName>style.visibility</p:attrName>
                                        </p:attrNameLst>
                                      </p:cBhvr>
                                      <p:to>
                                        <p:strVal val="visible"/>
                                      </p:to>
                                    </p:set>
                                    <p:animEffect transition="in" filter="dissolve">
                                      <p:cBhvr>
                                        <p:cTn id="166" dur="1000"/>
                                        <p:tgtEl>
                                          <p:spTgt spid="128"/>
                                        </p:tgtEl>
                                      </p:cBhvr>
                                    </p:animEffect>
                                  </p:childTnLst>
                                </p:cTn>
                              </p:par>
                              <p:par>
                                <p:cTn id="167" presetID="9" presetClass="entr" presetSubtype="0" fill="hold" nodeType="withEffect">
                                  <p:stCondLst>
                                    <p:cond delay="0"/>
                                  </p:stCondLst>
                                  <p:childTnLst>
                                    <p:set>
                                      <p:cBhvr>
                                        <p:cTn id="168" dur="1" fill="hold">
                                          <p:stCondLst>
                                            <p:cond delay="0"/>
                                          </p:stCondLst>
                                        </p:cTn>
                                        <p:tgtEl>
                                          <p:spTgt spid="133"/>
                                        </p:tgtEl>
                                        <p:attrNameLst>
                                          <p:attrName>style.visibility</p:attrName>
                                        </p:attrNameLst>
                                      </p:cBhvr>
                                      <p:to>
                                        <p:strVal val="visible"/>
                                      </p:to>
                                    </p:set>
                                    <p:animEffect transition="in" filter="dissolve">
                                      <p:cBhvr>
                                        <p:cTn id="169" dur="1000"/>
                                        <p:tgtEl>
                                          <p:spTgt spid="133"/>
                                        </p:tgtEl>
                                      </p:cBhvr>
                                    </p:animEffect>
                                  </p:childTnLst>
                                </p:cTn>
                              </p:par>
                              <p:par>
                                <p:cTn id="170" presetID="9" presetClass="entr" presetSubtype="0" fill="hold" nodeType="withEffect">
                                  <p:stCondLst>
                                    <p:cond delay="0"/>
                                  </p:stCondLst>
                                  <p:childTnLst>
                                    <p:set>
                                      <p:cBhvr>
                                        <p:cTn id="171" dur="1" fill="hold">
                                          <p:stCondLst>
                                            <p:cond delay="0"/>
                                          </p:stCondLst>
                                        </p:cTn>
                                        <p:tgtEl>
                                          <p:spTgt spid="26628"/>
                                        </p:tgtEl>
                                        <p:attrNameLst>
                                          <p:attrName>style.visibility</p:attrName>
                                        </p:attrNameLst>
                                      </p:cBhvr>
                                      <p:to>
                                        <p:strVal val="visible"/>
                                      </p:to>
                                    </p:set>
                                    <p:animEffect transition="in" filter="dissolve">
                                      <p:cBhvr>
                                        <p:cTn id="172" dur="1000"/>
                                        <p:tgtEl>
                                          <p:spTgt spid="26628"/>
                                        </p:tgtEl>
                                      </p:cBhvr>
                                    </p:animEffect>
                                  </p:childTnLst>
                                </p:cTn>
                              </p:par>
                              <p:par>
                                <p:cTn id="173" presetID="9" presetClass="entr" presetSubtype="0" fill="hold" nodeType="withEffect">
                                  <p:stCondLst>
                                    <p:cond delay="0"/>
                                  </p:stCondLst>
                                  <p:childTnLst>
                                    <p:set>
                                      <p:cBhvr>
                                        <p:cTn id="174" dur="1" fill="hold">
                                          <p:stCondLst>
                                            <p:cond delay="0"/>
                                          </p:stCondLst>
                                        </p:cTn>
                                        <p:tgtEl>
                                          <p:spTgt spid="126"/>
                                        </p:tgtEl>
                                        <p:attrNameLst>
                                          <p:attrName>style.visibility</p:attrName>
                                        </p:attrNameLst>
                                      </p:cBhvr>
                                      <p:to>
                                        <p:strVal val="visible"/>
                                      </p:to>
                                    </p:set>
                                    <p:animEffect transition="in" filter="dissolve">
                                      <p:cBhvr>
                                        <p:cTn id="175" dur="1000"/>
                                        <p:tgtEl>
                                          <p:spTgt spid="126"/>
                                        </p:tgtEl>
                                      </p:cBhvr>
                                    </p:animEffect>
                                  </p:childTnLst>
                                </p:cTn>
                              </p:par>
                              <p:par>
                                <p:cTn id="176" presetID="9" presetClass="entr" presetSubtype="0" fill="hold" nodeType="withEffect">
                                  <p:stCondLst>
                                    <p:cond delay="0"/>
                                  </p:stCondLst>
                                  <p:childTnLst>
                                    <p:set>
                                      <p:cBhvr>
                                        <p:cTn id="177" dur="1" fill="hold">
                                          <p:stCondLst>
                                            <p:cond delay="0"/>
                                          </p:stCondLst>
                                        </p:cTn>
                                        <p:tgtEl>
                                          <p:spTgt spid="137"/>
                                        </p:tgtEl>
                                        <p:attrNameLst>
                                          <p:attrName>style.visibility</p:attrName>
                                        </p:attrNameLst>
                                      </p:cBhvr>
                                      <p:to>
                                        <p:strVal val="visible"/>
                                      </p:to>
                                    </p:set>
                                    <p:animEffect transition="in" filter="dissolve">
                                      <p:cBhvr>
                                        <p:cTn id="178" dur="1000"/>
                                        <p:tgtEl>
                                          <p:spTgt spid="137"/>
                                        </p:tgtEl>
                                      </p:cBhvr>
                                    </p:animEffect>
                                  </p:childTnLst>
                                </p:cTn>
                              </p:par>
                              <p:par>
                                <p:cTn id="179" presetID="10" presetClass="exit" presetSubtype="0" fill="hold" grpId="0" nodeType="withEffect">
                                  <p:stCondLst>
                                    <p:cond delay="0"/>
                                  </p:stCondLst>
                                  <p:childTnLst>
                                    <p:animEffect transition="out" filter="fade">
                                      <p:cBhvr>
                                        <p:cTn id="180" dur="1000"/>
                                        <p:tgtEl>
                                          <p:spTgt spid="152"/>
                                        </p:tgtEl>
                                      </p:cBhvr>
                                    </p:animEffect>
                                    <p:set>
                                      <p:cBhvr>
                                        <p:cTn id="181" dur="1" fill="hold">
                                          <p:stCondLst>
                                            <p:cond delay="999"/>
                                          </p:stCondLst>
                                        </p:cTn>
                                        <p:tgtEl>
                                          <p:spTgt spid="152"/>
                                        </p:tgtEl>
                                        <p:attrNameLst>
                                          <p:attrName>style.visibility</p:attrName>
                                        </p:attrNameLst>
                                      </p:cBhvr>
                                      <p:to>
                                        <p:strVal val="hidden"/>
                                      </p:to>
                                    </p:set>
                                  </p:childTnLst>
                                </p:cTn>
                              </p:par>
                            </p:childTnLst>
                          </p:cTn>
                        </p:par>
                        <p:par>
                          <p:cTn id="182" fill="hold" nodeType="afterGroup">
                            <p:stCondLst>
                              <p:cond delay="22000"/>
                            </p:stCondLst>
                            <p:childTnLst>
                              <p:par>
                                <p:cTn id="183" presetID="31" presetClass="entr" presetSubtype="0" fill="hold" nodeType="afterEffect">
                                  <p:stCondLst>
                                    <p:cond delay="0"/>
                                  </p:stCondLst>
                                  <p:iterate type="lt">
                                    <p:tmPct val="5000"/>
                                  </p:iterate>
                                  <p:childTnLst>
                                    <p:set>
                                      <p:cBhvr>
                                        <p:cTn id="184" dur="1" fill="hold">
                                          <p:stCondLst>
                                            <p:cond delay="0"/>
                                          </p:stCondLst>
                                        </p:cTn>
                                        <p:tgtEl>
                                          <p:spTgt spid="67"/>
                                        </p:tgtEl>
                                        <p:attrNameLst>
                                          <p:attrName>style.visibility</p:attrName>
                                        </p:attrNameLst>
                                      </p:cBhvr>
                                      <p:to>
                                        <p:strVal val="visible"/>
                                      </p:to>
                                    </p:set>
                                    <p:anim calcmode="lin" valueType="num">
                                      <p:cBhvr>
                                        <p:cTn id="185" dur="1000" fill="hold"/>
                                        <p:tgtEl>
                                          <p:spTgt spid="67"/>
                                        </p:tgtEl>
                                        <p:attrNameLst>
                                          <p:attrName>ppt_w</p:attrName>
                                        </p:attrNameLst>
                                      </p:cBhvr>
                                      <p:tavLst>
                                        <p:tav tm="0">
                                          <p:val>
                                            <p:fltVal val="0"/>
                                          </p:val>
                                        </p:tav>
                                        <p:tav tm="100000">
                                          <p:val>
                                            <p:strVal val="#ppt_w"/>
                                          </p:val>
                                        </p:tav>
                                      </p:tavLst>
                                    </p:anim>
                                    <p:anim calcmode="lin" valueType="num">
                                      <p:cBhvr>
                                        <p:cTn id="186" dur="1000" fill="hold"/>
                                        <p:tgtEl>
                                          <p:spTgt spid="67"/>
                                        </p:tgtEl>
                                        <p:attrNameLst>
                                          <p:attrName>ppt_h</p:attrName>
                                        </p:attrNameLst>
                                      </p:cBhvr>
                                      <p:tavLst>
                                        <p:tav tm="0">
                                          <p:val>
                                            <p:fltVal val="0"/>
                                          </p:val>
                                        </p:tav>
                                        <p:tav tm="100000">
                                          <p:val>
                                            <p:strVal val="#ppt_h"/>
                                          </p:val>
                                        </p:tav>
                                      </p:tavLst>
                                    </p:anim>
                                    <p:anim calcmode="lin" valueType="num">
                                      <p:cBhvr>
                                        <p:cTn id="187" dur="1000" fill="hold"/>
                                        <p:tgtEl>
                                          <p:spTgt spid="67"/>
                                        </p:tgtEl>
                                        <p:attrNameLst>
                                          <p:attrName>style.rotation</p:attrName>
                                        </p:attrNameLst>
                                      </p:cBhvr>
                                      <p:tavLst>
                                        <p:tav tm="0">
                                          <p:val>
                                            <p:fltVal val="90"/>
                                          </p:val>
                                        </p:tav>
                                        <p:tav tm="100000">
                                          <p:val>
                                            <p:fltVal val="0"/>
                                          </p:val>
                                        </p:tav>
                                      </p:tavLst>
                                    </p:anim>
                                    <p:animEffect transition="in" filter="fade">
                                      <p:cBhvr>
                                        <p:cTn id="188" dur="1000"/>
                                        <p:tgtEl>
                                          <p:spTgt spid="67"/>
                                        </p:tgtEl>
                                      </p:cBhvr>
                                    </p:animEffect>
                                  </p:childTnLst>
                                </p:cTn>
                              </p:par>
                              <p:par>
                                <p:cTn id="189" presetID="31" presetClass="entr" presetSubtype="0" fill="hold" nodeType="withEffect">
                                  <p:stCondLst>
                                    <p:cond delay="0"/>
                                  </p:stCondLst>
                                  <p:iterate type="lt">
                                    <p:tmPct val="5000"/>
                                  </p:iterate>
                                  <p:childTnLst>
                                    <p:set>
                                      <p:cBhvr>
                                        <p:cTn id="190" dur="1" fill="hold">
                                          <p:stCondLst>
                                            <p:cond delay="0"/>
                                          </p:stCondLst>
                                        </p:cTn>
                                        <p:tgtEl>
                                          <p:spTgt spid="117"/>
                                        </p:tgtEl>
                                        <p:attrNameLst>
                                          <p:attrName>style.visibility</p:attrName>
                                        </p:attrNameLst>
                                      </p:cBhvr>
                                      <p:to>
                                        <p:strVal val="visible"/>
                                      </p:to>
                                    </p:set>
                                    <p:anim calcmode="lin" valueType="num">
                                      <p:cBhvr>
                                        <p:cTn id="191" dur="1000" fill="hold"/>
                                        <p:tgtEl>
                                          <p:spTgt spid="117"/>
                                        </p:tgtEl>
                                        <p:attrNameLst>
                                          <p:attrName>ppt_w</p:attrName>
                                        </p:attrNameLst>
                                      </p:cBhvr>
                                      <p:tavLst>
                                        <p:tav tm="0">
                                          <p:val>
                                            <p:fltVal val="0"/>
                                          </p:val>
                                        </p:tav>
                                        <p:tav tm="100000">
                                          <p:val>
                                            <p:strVal val="#ppt_w"/>
                                          </p:val>
                                        </p:tav>
                                      </p:tavLst>
                                    </p:anim>
                                    <p:anim calcmode="lin" valueType="num">
                                      <p:cBhvr>
                                        <p:cTn id="192" dur="1000" fill="hold"/>
                                        <p:tgtEl>
                                          <p:spTgt spid="117"/>
                                        </p:tgtEl>
                                        <p:attrNameLst>
                                          <p:attrName>ppt_h</p:attrName>
                                        </p:attrNameLst>
                                      </p:cBhvr>
                                      <p:tavLst>
                                        <p:tav tm="0">
                                          <p:val>
                                            <p:fltVal val="0"/>
                                          </p:val>
                                        </p:tav>
                                        <p:tav tm="100000">
                                          <p:val>
                                            <p:strVal val="#ppt_h"/>
                                          </p:val>
                                        </p:tav>
                                      </p:tavLst>
                                    </p:anim>
                                    <p:anim calcmode="lin" valueType="num">
                                      <p:cBhvr>
                                        <p:cTn id="193" dur="1000" fill="hold"/>
                                        <p:tgtEl>
                                          <p:spTgt spid="117"/>
                                        </p:tgtEl>
                                        <p:attrNameLst>
                                          <p:attrName>style.rotation</p:attrName>
                                        </p:attrNameLst>
                                      </p:cBhvr>
                                      <p:tavLst>
                                        <p:tav tm="0">
                                          <p:val>
                                            <p:fltVal val="90"/>
                                          </p:val>
                                        </p:tav>
                                        <p:tav tm="100000">
                                          <p:val>
                                            <p:fltVal val="0"/>
                                          </p:val>
                                        </p:tav>
                                      </p:tavLst>
                                    </p:anim>
                                    <p:animEffect transition="in" filter="fade">
                                      <p:cBhvr>
                                        <p:cTn id="194" dur="1000"/>
                                        <p:tgtEl>
                                          <p:spTgt spid="117"/>
                                        </p:tgtEl>
                                      </p:cBhvr>
                                    </p:animEffect>
                                  </p:childTnLst>
                                </p:cTn>
                              </p:par>
                              <p:par>
                                <p:cTn id="195" presetID="31" presetClass="entr" presetSubtype="0" fill="hold" nodeType="withEffect">
                                  <p:stCondLst>
                                    <p:cond delay="0"/>
                                  </p:stCondLst>
                                  <p:iterate type="lt">
                                    <p:tmPct val="5000"/>
                                  </p:iterate>
                                  <p:childTnLst>
                                    <p:set>
                                      <p:cBhvr>
                                        <p:cTn id="196" dur="1" fill="hold">
                                          <p:stCondLst>
                                            <p:cond delay="0"/>
                                          </p:stCondLst>
                                        </p:cTn>
                                        <p:tgtEl>
                                          <p:spTgt spid="63"/>
                                        </p:tgtEl>
                                        <p:attrNameLst>
                                          <p:attrName>style.visibility</p:attrName>
                                        </p:attrNameLst>
                                      </p:cBhvr>
                                      <p:to>
                                        <p:strVal val="visible"/>
                                      </p:to>
                                    </p:set>
                                    <p:anim calcmode="lin" valueType="num">
                                      <p:cBhvr>
                                        <p:cTn id="197" dur="1000" fill="hold"/>
                                        <p:tgtEl>
                                          <p:spTgt spid="63"/>
                                        </p:tgtEl>
                                        <p:attrNameLst>
                                          <p:attrName>ppt_w</p:attrName>
                                        </p:attrNameLst>
                                      </p:cBhvr>
                                      <p:tavLst>
                                        <p:tav tm="0">
                                          <p:val>
                                            <p:fltVal val="0"/>
                                          </p:val>
                                        </p:tav>
                                        <p:tav tm="100000">
                                          <p:val>
                                            <p:strVal val="#ppt_w"/>
                                          </p:val>
                                        </p:tav>
                                      </p:tavLst>
                                    </p:anim>
                                    <p:anim calcmode="lin" valueType="num">
                                      <p:cBhvr>
                                        <p:cTn id="198" dur="1000" fill="hold"/>
                                        <p:tgtEl>
                                          <p:spTgt spid="63"/>
                                        </p:tgtEl>
                                        <p:attrNameLst>
                                          <p:attrName>ppt_h</p:attrName>
                                        </p:attrNameLst>
                                      </p:cBhvr>
                                      <p:tavLst>
                                        <p:tav tm="0">
                                          <p:val>
                                            <p:fltVal val="0"/>
                                          </p:val>
                                        </p:tav>
                                        <p:tav tm="100000">
                                          <p:val>
                                            <p:strVal val="#ppt_h"/>
                                          </p:val>
                                        </p:tav>
                                      </p:tavLst>
                                    </p:anim>
                                    <p:anim calcmode="lin" valueType="num">
                                      <p:cBhvr>
                                        <p:cTn id="199" dur="1000" fill="hold"/>
                                        <p:tgtEl>
                                          <p:spTgt spid="63"/>
                                        </p:tgtEl>
                                        <p:attrNameLst>
                                          <p:attrName>style.rotation</p:attrName>
                                        </p:attrNameLst>
                                      </p:cBhvr>
                                      <p:tavLst>
                                        <p:tav tm="0">
                                          <p:val>
                                            <p:fltVal val="90"/>
                                          </p:val>
                                        </p:tav>
                                        <p:tav tm="100000">
                                          <p:val>
                                            <p:fltVal val="0"/>
                                          </p:val>
                                        </p:tav>
                                      </p:tavLst>
                                    </p:anim>
                                    <p:animEffect transition="in" filter="fade">
                                      <p:cBhvr>
                                        <p:cTn id="200" dur="1000"/>
                                        <p:tgtEl>
                                          <p:spTgt spid="63"/>
                                        </p:tgtEl>
                                      </p:cBhvr>
                                    </p:animEffect>
                                  </p:childTnLst>
                                </p:cTn>
                              </p:par>
                              <p:par>
                                <p:cTn id="201" presetID="31" presetClass="entr" presetSubtype="0" fill="hold" nodeType="withEffect">
                                  <p:stCondLst>
                                    <p:cond delay="0"/>
                                  </p:stCondLst>
                                  <p:iterate type="lt">
                                    <p:tmPct val="5000"/>
                                  </p:iterate>
                                  <p:childTnLst>
                                    <p:set>
                                      <p:cBhvr>
                                        <p:cTn id="202" dur="1" fill="hold">
                                          <p:stCondLst>
                                            <p:cond delay="0"/>
                                          </p:stCondLst>
                                        </p:cTn>
                                        <p:tgtEl>
                                          <p:spTgt spid="68"/>
                                        </p:tgtEl>
                                        <p:attrNameLst>
                                          <p:attrName>style.visibility</p:attrName>
                                        </p:attrNameLst>
                                      </p:cBhvr>
                                      <p:to>
                                        <p:strVal val="visible"/>
                                      </p:to>
                                    </p:set>
                                    <p:anim calcmode="lin" valueType="num">
                                      <p:cBhvr>
                                        <p:cTn id="203" dur="1000" fill="hold"/>
                                        <p:tgtEl>
                                          <p:spTgt spid="68"/>
                                        </p:tgtEl>
                                        <p:attrNameLst>
                                          <p:attrName>ppt_w</p:attrName>
                                        </p:attrNameLst>
                                      </p:cBhvr>
                                      <p:tavLst>
                                        <p:tav tm="0">
                                          <p:val>
                                            <p:fltVal val="0"/>
                                          </p:val>
                                        </p:tav>
                                        <p:tav tm="100000">
                                          <p:val>
                                            <p:strVal val="#ppt_w"/>
                                          </p:val>
                                        </p:tav>
                                      </p:tavLst>
                                    </p:anim>
                                    <p:anim calcmode="lin" valueType="num">
                                      <p:cBhvr>
                                        <p:cTn id="204" dur="1000" fill="hold"/>
                                        <p:tgtEl>
                                          <p:spTgt spid="68"/>
                                        </p:tgtEl>
                                        <p:attrNameLst>
                                          <p:attrName>ppt_h</p:attrName>
                                        </p:attrNameLst>
                                      </p:cBhvr>
                                      <p:tavLst>
                                        <p:tav tm="0">
                                          <p:val>
                                            <p:fltVal val="0"/>
                                          </p:val>
                                        </p:tav>
                                        <p:tav tm="100000">
                                          <p:val>
                                            <p:strVal val="#ppt_h"/>
                                          </p:val>
                                        </p:tav>
                                      </p:tavLst>
                                    </p:anim>
                                    <p:anim calcmode="lin" valueType="num">
                                      <p:cBhvr>
                                        <p:cTn id="205" dur="1000" fill="hold"/>
                                        <p:tgtEl>
                                          <p:spTgt spid="68"/>
                                        </p:tgtEl>
                                        <p:attrNameLst>
                                          <p:attrName>style.rotation</p:attrName>
                                        </p:attrNameLst>
                                      </p:cBhvr>
                                      <p:tavLst>
                                        <p:tav tm="0">
                                          <p:val>
                                            <p:fltVal val="90"/>
                                          </p:val>
                                        </p:tav>
                                        <p:tav tm="100000">
                                          <p:val>
                                            <p:fltVal val="0"/>
                                          </p:val>
                                        </p:tav>
                                      </p:tavLst>
                                    </p:anim>
                                    <p:animEffect transition="in" filter="fade">
                                      <p:cBhvr>
                                        <p:cTn id="206" dur="1000"/>
                                        <p:tgtEl>
                                          <p:spTgt spid="68"/>
                                        </p:tgtEl>
                                      </p:cBhvr>
                                    </p:animEffect>
                                  </p:childTnLst>
                                </p:cTn>
                              </p:par>
                              <p:par>
                                <p:cTn id="207" presetID="31" presetClass="entr" presetSubtype="0" fill="hold" nodeType="withEffect">
                                  <p:stCondLst>
                                    <p:cond delay="0"/>
                                  </p:stCondLst>
                                  <p:iterate type="lt">
                                    <p:tmPct val="5000"/>
                                  </p:iterate>
                                  <p:childTnLst>
                                    <p:set>
                                      <p:cBhvr>
                                        <p:cTn id="208" dur="1" fill="hold">
                                          <p:stCondLst>
                                            <p:cond delay="0"/>
                                          </p:stCondLst>
                                        </p:cTn>
                                        <p:tgtEl>
                                          <p:spTgt spid="66"/>
                                        </p:tgtEl>
                                        <p:attrNameLst>
                                          <p:attrName>style.visibility</p:attrName>
                                        </p:attrNameLst>
                                      </p:cBhvr>
                                      <p:to>
                                        <p:strVal val="visible"/>
                                      </p:to>
                                    </p:set>
                                    <p:anim calcmode="lin" valueType="num">
                                      <p:cBhvr>
                                        <p:cTn id="209" dur="1000" fill="hold"/>
                                        <p:tgtEl>
                                          <p:spTgt spid="66"/>
                                        </p:tgtEl>
                                        <p:attrNameLst>
                                          <p:attrName>ppt_w</p:attrName>
                                        </p:attrNameLst>
                                      </p:cBhvr>
                                      <p:tavLst>
                                        <p:tav tm="0">
                                          <p:val>
                                            <p:fltVal val="0"/>
                                          </p:val>
                                        </p:tav>
                                        <p:tav tm="100000">
                                          <p:val>
                                            <p:strVal val="#ppt_w"/>
                                          </p:val>
                                        </p:tav>
                                      </p:tavLst>
                                    </p:anim>
                                    <p:anim calcmode="lin" valueType="num">
                                      <p:cBhvr>
                                        <p:cTn id="210" dur="1000" fill="hold"/>
                                        <p:tgtEl>
                                          <p:spTgt spid="66"/>
                                        </p:tgtEl>
                                        <p:attrNameLst>
                                          <p:attrName>ppt_h</p:attrName>
                                        </p:attrNameLst>
                                      </p:cBhvr>
                                      <p:tavLst>
                                        <p:tav tm="0">
                                          <p:val>
                                            <p:fltVal val="0"/>
                                          </p:val>
                                        </p:tav>
                                        <p:tav tm="100000">
                                          <p:val>
                                            <p:strVal val="#ppt_h"/>
                                          </p:val>
                                        </p:tav>
                                      </p:tavLst>
                                    </p:anim>
                                    <p:anim calcmode="lin" valueType="num">
                                      <p:cBhvr>
                                        <p:cTn id="211" dur="1000" fill="hold"/>
                                        <p:tgtEl>
                                          <p:spTgt spid="66"/>
                                        </p:tgtEl>
                                        <p:attrNameLst>
                                          <p:attrName>style.rotation</p:attrName>
                                        </p:attrNameLst>
                                      </p:cBhvr>
                                      <p:tavLst>
                                        <p:tav tm="0">
                                          <p:val>
                                            <p:fltVal val="90"/>
                                          </p:val>
                                        </p:tav>
                                        <p:tav tm="100000">
                                          <p:val>
                                            <p:fltVal val="0"/>
                                          </p:val>
                                        </p:tav>
                                      </p:tavLst>
                                    </p:anim>
                                    <p:animEffect transition="in" filter="fade">
                                      <p:cBhvr>
                                        <p:cTn id="212" dur="1000"/>
                                        <p:tgtEl>
                                          <p:spTgt spid="66"/>
                                        </p:tgtEl>
                                      </p:cBhvr>
                                    </p:animEffect>
                                  </p:childTnLst>
                                </p:cTn>
                              </p:par>
                              <p:par>
                                <p:cTn id="213" presetID="31" presetClass="entr" presetSubtype="0" fill="hold" nodeType="withEffect">
                                  <p:stCondLst>
                                    <p:cond delay="0"/>
                                  </p:stCondLst>
                                  <p:iterate type="lt">
                                    <p:tmPct val="5000"/>
                                  </p:iterate>
                                  <p:childTnLst>
                                    <p:set>
                                      <p:cBhvr>
                                        <p:cTn id="214" dur="1" fill="hold">
                                          <p:stCondLst>
                                            <p:cond delay="0"/>
                                          </p:stCondLst>
                                        </p:cTn>
                                        <p:tgtEl>
                                          <p:spTgt spid="151"/>
                                        </p:tgtEl>
                                        <p:attrNameLst>
                                          <p:attrName>style.visibility</p:attrName>
                                        </p:attrNameLst>
                                      </p:cBhvr>
                                      <p:to>
                                        <p:strVal val="visible"/>
                                      </p:to>
                                    </p:set>
                                    <p:anim calcmode="lin" valueType="num">
                                      <p:cBhvr>
                                        <p:cTn id="215" dur="1000" fill="hold"/>
                                        <p:tgtEl>
                                          <p:spTgt spid="151"/>
                                        </p:tgtEl>
                                        <p:attrNameLst>
                                          <p:attrName>ppt_w</p:attrName>
                                        </p:attrNameLst>
                                      </p:cBhvr>
                                      <p:tavLst>
                                        <p:tav tm="0">
                                          <p:val>
                                            <p:fltVal val="0"/>
                                          </p:val>
                                        </p:tav>
                                        <p:tav tm="100000">
                                          <p:val>
                                            <p:strVal val="#ppt_w"/>
                                          </p:val>
                                        </p:tav>
                                      </p:tavLst>
                                    </p:anim>
                                    <p:anim calcmode="lin" valueType="num">
                                      <p:cBhvr>
                                        <p:cTn id="216" dur="1000" fill="hold"/>
                                        <p:tgtEl>
                                          <p:spTgt spid="151"/>
                                        </p:tgtEl>
                                        <p:attrNameLst>
                                          <p:attrName>ppt_h</p:attrName>
                                        </p:attrNameLst>
                                      </p:cBhvr>
                                      <p:tavLst>
                                        <p:tav tm="0">
                                          <p:val>
                                            <p:fltVal val="0"/>
                                          </p:val>
                                        </p:tav>
                                        <p:tav tm="100000">
                                          <p:val>
                                            <p:strVal val="#ppt_h"/>
                                          </p:val>
                                        </p:tav>
                                      </p:tavLst>
                                    </p:anim>
                                    <p:anim calcmode="lin" valueType="num">
                                      <p:cBhvr>
                                        <p:cTn id="217" dur="1000" fill="hold"/>
                                        <p:tgtEl>
                                          <p:spTgt spid="151"/>
                                        </p:tgtEl>
                                        <p:attrNameLst>
                                          <p:attrName>style.rotation</p:attrName>
                                        </p:attrNameLst>
                                      </p:cBhvr>
                                      <p:tavLst>
                                        <p:tav tm="0">
                                          <p:val>
                                            <p:fltVal val="90"/>
                                          </p:val>
                                        </p:tav>
                                        <p:tav tm="100000">
                                          <p:val>
                                            <p:fltVal val="0"/>
                                          </p:val>
                                        </p:tav>
                                      </p:tavLst>
                                    </p:anim>
                                    <p:animEffect transition="in" filter="fade">
                                      <p:cBhvr>
                                        <p:cTn id="218" dur="1000"/>
                                        <p:tgtEl>
                                          <p:spTgt spid="151"/>
                                        </p:tgtEl>
                                      </p:cBhvr>
                                    </p:animEffect>
                                  </p:childTnLst>
                                </p:cTn>
                              </p:par>
                              <p:par>
                                <p:cTn id="219" presetID="31" presetClass="entr" presetSubtype="0" fill="hold" nodeType="withEffect">
                                  <p:stCondLst>
                                    <p:cond delay="0"/>
                                  </p:stCondLst>
                                  <p:iterate type="lt">
                                    <p:tmPct val="5000"/>
                                  </p:iterate>
                                  <p:childTnLst>
                                    <p:set>
                                      <p:cBhvr>
                                        <p:cTn id="220" dur="1" fill="hold">
                                          <p:stCondLst>
                                            <p:cond delay="0"/>
                                          </p:stCondLst>
                                        </p:cTn>
                                        <p:tgtEl>
                                          <p:spTgt spid="155"/>
                                        </p:tgtEl>
                                        <p:attrNameLst>
                                          <p:attrName>style.visibility</p:attrName>
                                        </p:attrNameLst>
                                      </p:cBhvr>
                                      <p:to>
                                        <p:strVal val="visible"/>
                                      </p:to>
                                    </p:set>
                                    <p:anim calcmode="lin" valueType="num">
                                      <p:cBhvr>
                                        <p:cTn id="221" dur="1000" fill="hold"/>
                                        <p:tgtEl>
                                          <p:spTgt spid="155"/>
                                        </p:tgtEl>
                                        <p:attrNameLst>
                                          <p:attrName>ppt_w</p:attrName>
                                        </p:attrNameLst>
                                      </p:cBhvr>
                                      <p:tavLst>
                                        <p:tav tm="0">
                                          <p:val>
                                            <p:fltVal val="0"/>
                                          </p:val>
                                        </p:tav>
                                        <p:tav tm="100000">
                                          <p:val>
                                            <p:strVal val="#ppt_w"/>
                                          </p:val>
                                        </p:tav>
                                      </p:tavLst>
                                    </p:anim>
                                    <p:anim calcmode="lin" valueType="num">
                                      <p:cBhvr>
                                        <p:cTn id="222" dur="1000" fill="hold"/>
                                        <p:tgtEl>
                                          <p:spTgt spid="155"/>
                                        </p:tgtEl>
                                        <p:attrNameLst>
                                          <p:attrName>ppt_h</p:attrName>
                                        </p:attrNameLst>
                                      </p:cBhvr>
                                      <p:tavLst>
                                        <p:tav tm="0">
                                          <p:val>
                                            <p:fltVal val="0"/>
                                          </p:val>
                                        </p:tav>
                                        <p:tav tm="100000">
                                          <p:val>
                                            <p:strVal val="#ppt_h"/>
                                          </p:val>
                                        </p:tav>
                                      </p:tavLst>
                                    </p:anim>
                                    <p:anim calcmode="lin" valueType="num">
                                      <p:cBhvr>
                                        <p:cTn id="223" dur="1000" fill="hold"/>
                                        <p:tgtEl>
                                          <p:spTgt spid="155"/>
                                        </p:tgtEl>
                                        <p:attrNameLst>
                                          <p:attrName>style.rotation</p:attrName>
                                        </p:attrNameLst>
                                      </p:cBhvr>
                                      <p:tavLst>
                                        <p:tav tm="0">
                                          <p:val>
                                            <p:fltVal val="90"/>
                                          </p:val>
                                        </p:tav>
                                        <p:tav tm="100000">
                                          <p:val>
                                            <p:fltVal val="0"/>
                                          </p:val>
                                        </p:tav>
                                      </p:tavLst>
                                    </p:anim>
                                    <p:animEffect transition="in" filter="fade">
                                      <p:cBhvr>
                                        <p:cTn id="224" dur="1000"/>
                                        <p:tgtEl>
                                          <p:spTgt spid="155"/>
                                        </p:tgtEl>
                                      </p:cBhvr>
                                    </p:animEffect>
                                  </p:childTnLst>
                                </p:cTn>
                              </p:par>
                            </p:childTnLst>
                          </p:cTn>
                        </p:par>
                        <p:par>
                          <p:cTn id="225" fill="hold" nodeType="afterGroup">
                            <p:stCondLst>
                              <p:cond delay="23000"/>
                            </p:stCondLst>
                            <p:childTnLst>
                              <p:par>
                                <p:cTn id="226" presetID="29" presetClass="entr" presetSubtype="0" fill="hold" grpId="0" nodeType="afterEffect">
                                  <p:stCondLst>
                                    <p:cond delay="0"/>
                                  </p:stCondLst>
                                  <p:iterate type="lt">
                                    <p:tmPct val="0"/>
                                  </p:iterate>
                                  <p:childTnLst>
                                    <p:set>
                                      <p:cBhvr>
                                        <p:cTn id="227" dur="1" fill="hold">
                                          <p:stCondLst>
                                            <p:cond delay="0"/>
                                          </p:stCondLst>
                                        </p:cTn>
                                        <p:tgtEl>
                                          <p:spTgt spid="131"/>
                                        </p:tgtEl>
                                        <p:attrNameLst>
                                          <p:attrName>style.visibility</p:attrName>
                                        </p:attrNameLst>
                                      </p:cBhvr>
                                      <p:to>
                                        <p:strVal val="visible"/>
                                      </p:to>
                                    </p:set>
                                    <p:anim calcmode="lin" valueType="num">
                                      <p:cBhvr>
                                        <p:cTn id="228" dur="1000" fill="hold"/>
                                        <p:tgtEl>
                                          <p:spTgt spid="131"/>
                                        </p:tgtEl>
                                        <p:attrNameLst>
                                          <p:attrName>ppt_x</p:attrName>
                                        </p:attrNameLst>
                                      </p:cBhvr>
                                      <p:tavLst>
                                        <p:tav tm="0">
                                          <p:val>
                                            <p:strVal val="#ppt_x-.2"/>
                                          </p:val>
                                        </p:tav>
                                        <p:tav tm="100000">
                                          <p:val>
                                            <p:strVal val="#ppt_x"/>
                                          </p:val>
                                        </p:tav>
                                      </p:tavLst>
                                    </p:anim>
                                    <p:anim calcmode="lin" valueType="num">
                                      <p:cBhvr>
                                        <p:cTn id="229" dur="1000" fill="hold"/>
                                        <p:tgtEl>
                                          <p:spTgt spid="131"/>
                                        </p:tgtEl>
                                        <p:attrNameLst>
                                          <p:attrName>ppt_y</p:attrName>
                                        </p:attrNameLst>
                                      </p:cBhvr>
                                      <p:tavLst>
                                        <p:tav tm="0">
                                          <p:val>
                                            <p:strVal val="#ppt_y"/>
                                          </p:val>
                                        </p:tav>
                                        <p:tav tm="100000">
                                          <p:val>
                                            <p:strVal val="#ppt_y"/>
                                          </p:val>
                                        </p:tav>
                                      </p:tavLst>
                                    </p:anim>
                                    <p:animEffect transition="in" filter="wipe(right)" prLst="gradientSize: 0.1">
                                      <p:cBhvr>
                                        <p:cTn id="230" dur="1000"/>
                                        <p:tgtEl>
                                          <p:spTgt spid="131"/>
                                        </p:tgtEl>
                                      </p:cBhvr>
                                    </p:animEffect>
                                  </p:childTnLst>
                                </p:cTn>
                              </p:par>
                              <p:par>
                                <p:cTn id="231" presetID="29" presetClass="entr" presetSubtype="0" fill="hold" grpId="0" nodeType="withEffect">
                                  <p:stCondLst>
                                    <p:cond delay="0"/>
                                  </p:stCondLst>
                                  <p:iterate type="lt">
                                    <p:tmPct val="0"/>
                                  </p:iterate>
                                  <p:childTnLst>
                                    <p:set>
                                      <p:cBhvr>
                                        <p:cTn id="232" dur="1" fill="hold">
                                          <p:stCondLst>
                                            <p:cond delay="0"/>
                                          </p:stCondLst>
                                        </p:cTn>
                                        <p:tgtEl>
                                          <p:spTgt spid="130"/>
                                        </p:tgtEl>
                                        <p:attrNameLst>
                                          <p:attrName>style.visibility</p:attrName>
                                        </p:attrNameLst>
                                      </p:cBhvr>
                                      <p:to>
                                        <p:strVal val="visible"/>
                                      </p:to>
                                    </p:set>
                                    <p:anim calcmode="lin" valueType="num">
                                      <p:cBhvr>
                                        <p:cTn id="233" dur="1000" fill="hold"/>
                                        <p:tgtEl>
                                          <p:spTgt spid="130"/>
                                        </p:tgtEl>
                                        <p:attrNameLst>
                                          <p:attrName>ppt_x</p:attrName>
                                        </p:attrNameLst>
                                      </p:cBhvr>
                                      <p:tavLst>
                                        <p:tav tm="0">
                                          <p:val>
                                            <p:strVal val="#ppt_x-.2"/>
                                          </p:val>
                                        </p:tav>
                                        <p:tav tm="100000">
                                          <p:val>
                                            <p:strVal val="#ppt_x"/>
                                          </p:val>
                                        </p:tav>
                                      </p:tavLst>
                                    </p:anim>
                                    <p:anim calcmode="lin" valueType="num">
                                      <p:cBhvr>
                                        <p:cTn id="234" dur="1000" fill="hold"/>
                                        <p:tgtEl>
                                          <p:spTgt spid="130"/>
                                        </p:tgtEl>
                                        <p:attrNameLst>
                                          <p:attrName>ppt_y</p:attrName>
                                        </p:attrNameLst>
                                      </p:cBhvr>
                                      <p:tavLst>
                                        <p:tav tm="0">
                                          <p:val>
                                            <p:strVal val="#ppt_y"/>
                                          </p:val>
                                        </p:tav>
                                        <p:tav tm="100000">
                                          <p:val>
                                            <p:strVal val="#ppt_y"/>
                                          </p:val>
                                        </p:tav>
                                      </p:tavLst>
                                    </p:anim>
                                    <p:animEffect transition="in" filter="wipe(right)" prLst="gradientSize: 0.1">
                                      <p:cBhvr>
                                        <p:cTn id="235" dur="1000"/>
                                        <p:tgtEl>
                                          <p:spTgt spid="130"/>
                                        </p:tgtEl>
                                      </p:cBhvr>
                                    </p:animEffect>
                                  </p:childTnLst>
                                </p:cTn>
                              </p:par>
                              <p:par>
                                <p:cTn id="236" presetID="29" presetClass="entr" presetSubtype="0" fill="hold" grpId="0" nodeType="withEffect">
                                  <p:stCondLst>
                                    <p:cond delay="0"/>
                                  </p:stCondLst>
                                  <p:iterate type="lt">
                                    <p:tmPct val="0"/>
                                  </p:iterate>
                                  <p:childTnLst>
                                    <p:set>
                                      <p:cBhvr>
                                        <p:cTn id="237" dur="1" fill="hold">
                                          <p:stCondLst>
                                            <p:cond delay="0"/>
                                          </p:stCondLst>
                                        </p:cTn>
                                        <p:tgtEl>
                                          <p:spTgt spid="118"/>
                                        </p:tgtEl>
                                        <p:attrNameLst>
                                          <p:attrName>style.visibility</p:attrName>
                                        </p:attrNameLst>
                                      </p:cBhvr>
                                      <p:to>
                                        <p:strVal val="visible"/>
                                      </p:to>
                                    </p:set>
                                    <p:anim calcmode="lin" valueType="num">
                                      <p:cBhvr>
                                        <p:cTn id="238" dur="1000" fill="hold"/>
                                        <p:tgtEl>
                                          <p:spTgt spid="118"/>
                                        </p:tgtEl>
                                        <p:attrNameLst>
                                          <p:attrName>ppt_x</p:attrName>
                                        </p:attrNameLst>
                                      </p:cBhvr>
                                      <p:tavLst>
                                        <p:tav tm="0">
                                          <p:val>
                                            <p:strVal val="#ppt_x-.2"/>
                                          </p:val>
                                        </p:tav>
                                        <p:tav tm="100000">
                                          <p:val>
                                            <p:strVal val="#ppt_x"/>
                                          </p:val>
                                        </p:tav>
                                      </p:tavLst>
                                    </p:anim>
                                    <p:anim calcmode="lin" valueType="num">
                                      <p:cBhvr>
                                        <p:cTn id="239"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240" dur="1000"/>
                                        <p:tgtEl>
                                          <p:spTgt spid="118"/>
                                        </p:tgtEl>
                                      </p:cBhvr>
                                    </p:animEffect>
                                  </p:childTnLst>
                                </p:cTn>
                              </p:par>
                              <p:par>
                                <p:cTn id="241" presetID="29" presetClass="entr" presetSubtype="0" fill="hold" grpId="0" nodeType="withEffect">
                                  <p:stCondLst>
                                    <p:cond delay="0"/>
                                  </p:stCondLst>
                                  <p:iterate type="lt">
                                    <p:tmPct val="0"/>
                                  </p:iterate>
                                  <p:childTnLst>
                                    <p:set>
                                      <p:cBhvr>
                                        <p:cTn id="242" dur="1" fill="hold">
                                          <p:stCondLst>
                                            <p:cond delay="0"/>
                                          </p:stCondLst>
                                        </p:cTn>
                                        <p:tgtEl>
                                          <p:spTgt spid="132"/>
                                        </p:tgtEl>
                                        <p:attrNameLst>
                                          <p:attrName>style.visibility</p:attrName>
                                        </p:attrNameLst>
                                      </p:cBhvr>
                                      <p:to>
                                        <p:strVal val="visible"/>
                                      </p:to>
                                    </p:set>
                                    <p:anim calcmode="lin" valueType="num">
                                      <p:cBhvr>
                                        <p:cTn id="243" dur="1000" fill="hold"/>
                                        <p:tgtEl>
                                          <p:spTgt spid="132"/>
                                        </p:tgtEl>
                                        <p:attrNameLst>
                                          <p:attrName>ppt_x</p:attrName>
                                        </p:attrNameLst>
                                      </p:cBhvr>
                                      <p:tavLst>
                                        <p:tav tm="0">
                                          <p:val>
                                            <p:strVal val="#ppt_x-.2"/>
                                          </p:val>
                                        </p:tav>
                                        <p:tav tm="100000">
                                          <p:val>
                                            <p:strVal val="#ppt_x"/>
                                          </p:val>
                                        </p:tav>
                                      </p:tavLst>
                                    </p:anim>
                                    <p:anim calcmode="lin" valueType="num">
                                      <p:cBhvr>
                                        <p:cTn id="244" dur="1000" fill="hold"/>
                                        <p:tgtEl>
                                          <p:spTgt spid="132"/>
                                        </p:tgtEl>
                                        <p:attrNameLst>
                                          <p:attrName>ppt_y</p:attrName>
                                        </p:attrNameLst>
                                      </p:cBhvr>
                                      <p:tavLst>
                                        <p:tav tm="0">
                                          <p:val>
                                            <p:strVal val="#ppt_y"/>
                                          </p:val>
                                        </p:tav>
                                        <p:tav tm="100000">
                                          <p:val>
                                            <p:strVal val="#ppt_y"/>
                                          </p:val>
                                        </p:tav>
                                      </p:tavLst>
                                    </p:anim>
                                    <p:animEffect transition="in" filter="wipe(right)" prLst="gradientSize: 0.1">
                                      <p:cBhvr>
                                        <p:cTn id="245" dur="1000"/>
                                        <p:tgtEl>
                                          <p:spTgt spid="132"/>
                                        </p:tgtEl>
                                      </p:cBhvr>
                                    </p:animEffect>
                                  </p:childTnLst>
                                </p:cTn>
                              </p:par>
                              <p:par>
                                <p:cTn id="246" presetID="29" presetClass="entr" presetSubtype="0" fill="hold" grpId="0" nodeType="withEffect">
                                  <p:stCondLst>
                                    <p:cond delay="0"/>
                                  </p:stCondLst>
                                  <p:iterate type="lt">
                                    <p:tmPct val="0"/>
                                  </p:iterate>
                                  <p:childTnLst>
                                    <p:set>
                                      <p:cBhvr>
                                        <p:cTn id="247" dur="1" fill="hold">
                                          <p:stCondLst>
                                            <p:cond delay="0"/>
                                          </p:stCondLst>
                                        </p:cTn>
                                        <p:tgtEl>
                                          <p:spTgt spid="135"/>
                                        </p:tgtEl>
                                        <p:attrNameLst>
                                          <p:attrName>style.visibility</p:attrName>
                                        </p:attrNameLst>
                                      </p:cBhvr>
                                      <p:to>
                                        <p:strVal val="visible"/>
                                      </p:to>
                                    </p:set>
                                    <p:anim calcmode="lin" valueType="num">
                                      <p:cBhvr>
                                        <p:cTn id="248" dur="1000" fill="hold"/>
                                        <p:tgtEl>
                                          <p:spTgt spid="135"/>
                                        </p:tgtEl>
                                        <p:attrNameLst>
                                          <p:attrName>ppt_x</p:attrName>
                                        </p:attrNameLst>
                                      </p:cBhvr>
                                      <p:tavLst>
                                        <p:tav tm="0">
                                          <p:val>
                                            <p:strVal val="#ppt_x-.2"/>
                                          </p:val>
                                        </p:tav>
                                        <p:tav tm="100000">
                                          <p:val>
                                            <p:strVal val="#ppt_x"/>
                                          </p:val>
                                        </p:tav>
                                      </p:tavLst>
                                    </p:anim>
                                    <p:anim calcmode="lin" valueType="num">
                                      <p:cBhvr>
                                        <p:cTn id="249" dur="1000" fill="hold"/>
                                        <p:tgtEl>
                                          <p:spTgt spid="135"/>
                                        </p:tgtEl>
                                        <p:attrNameLst>
                                          <p:attrName>ppt_y</p:attrName>
                                        </p:attrNameLst>
                                      </p:cBhvr>
                                      <p:tavLst>
                                        <p:tav tm="0">
                                          <p:val>
                                            <p:strVal val="#ppt_y"/>
                                          </p:val>
                                        </p:tav>
                                        <p:tav tm="100000">
                                          <p:val>
                                            <p:strVal val="#ppt_y"/>
                                          </p:val>
                                        </p:tav>
                                      </p:tavLst>
                                    </p:anim>
                                    <p:animEffect transition="in" filter="wipe(right)" prLst="gradientSize: 0.1">
                                      <p:cBhvr>
                                        <p:cTn id="250" dur="1000"/>
                                        <p:tgtEl>
                                          <p:spTgt spid="135"/>
                                        </p:tgtEl>
                                      </p:cBhvr>
                                    </p:animEffect>
                                  </p:childTnLst>
                                </p:cTn>
                              </p:par>
                              <p:par>
                                <p:cTn id="251" presetID="10" presetClass="entr" presetSubtype="0" fill="hold" grpId="0" nodeType="withEffect">
                                  <p:stCondLst>
                                    <p:cond delay="0"/>
                                  </p:stCondLst>
                                  <p:iterate type="lt">
                                    <p:tmPct val="0"/>
                                  </p:iterate>
                                  <p:childTnLst>
                                    <p:set>
                                      <p:cBhvr>
                                        <p:cTn id="252" dur="1" fill="hold">
                                          <p:stCondLst>
                                            <p:cond delay="0"/>
                                          </p:stCondLst>
                                        </p:cTn>
                                        <p:tgtEl>
                                          <p:spTgt spid="122"/>
                                        </p:tgtEl>
                                        <p:attrNameLst>
                                          <p:attrName>style.visibility</p:attrName>
                                        </p:attrNameLst>
                                      </p:cBhvr>
                                      <p:to>
                                        <p:strVal val="visible"/>
                                      </p:to>
                                    </p:set>
                                    <p:animEffect transition="in" filter="fade">
                                      <p:cBhvr>
                                        <p:cTn id="253" dur="2000"/>
                                        <p:tgtEl>
                                          <p:spTgt spid="122"/>
                                        </p:tgtEl>
                                      </p:cBhvr>
                                    </p:animEffect>
                                  </p:childTnLst>
                                </p:cTn>
                              </p:par>
                              <p:par>
                                <p:cTn id="254" presetID="10" presetClass="entr" presetSubtype="0" fill="hold" grpId="0" nodeType="withEffect">
                                  <p:stCondLst>
                                    <p:cond delay="0"/>
                                  </p:stCondLst>
                                  <p:iterate type="lt">
                                    <p:tmPct val="0"/>
                                  </p:iterate>
                                  <p:childTnLst>
                                    <p:set>
                                      <p:cBhvr>
                                        <p:cTn id="255" dur="1" fill="hold">
                                          <p:stCondLst>
                                            <p:cond delay="0"/>
                                          </p:stCondLst>
                                        </p:cTn>
                                        <p:tgtEl>
                                          <p:spTgt spid="153"/>
                                        </p:tgtEl>
                                        <p:attrNameLst>
                                          <p:attrName>style.visibility</p:attrName>
                                        </p:attrNameLst>
                                      </p:cBhvr>
                                      <p:to>
                                        <p:strVal val="visible"/>
                                      </p:to>
                                    </p:set>
                                    <p:animEffect transition="in" filter="fade">
                                      <p:cBhvr>
                                        <p:cTn id="256" dur="2000"/>
                                        <p:tgtEl>
                                          <p:spTgt spid="153"/>
                                        </p:tgtEl>
                                      </p:cBhvr>
                                    </p:animEffect>
                                  </p:childTnLst>
                                </p:cTn>
                              </p:par>
                              <p:par>
                                <p:cTn id="257" presetID="10" presetClass="entr" presetSubtype="0" fill="hold" grpId="0" nodeType="withEffect">
                                  <p:stCondLst>
                                    <p:cond delay="0"/>
                                  </p:stCondLst>
                                  <p:iterate type="lt">
                                    <p:tmPct val="0"/>
                                  </p:iterate>
                                  <p:childTnLst>
                                    <p:set>
                                      <p:cBhvr>
                                        <p:cTn id="258" dur="1" fill="hold">
                                          <p:stCondLst>
                                            <p:cond delay="0"/>
                                          </p:stCondLst>
                                        </p:cTn>
                                        <p:tgtEl>
                                          <p:spTgt spid="134"/>
                                        </p:tgtEl>
                                        <p:attrNameLst>
                                          <p:attrName>style.visibility</p:attrName>
                                        </p:attrNameLst>
                                      </p:cBhvr>
                                      <p:to>
                                        <p:strVal val="visible"/>
                                      </p:to>
                                    </p:set>
                                    <p:animEffect transition="in" filter="fade">
                                      <p:cBhvr>
                                        <p:cTn id="259" dur="2000"/>
                                        <p:tgtEl>
                                          <p:spTgt spid="134"/>
                                        </p:tgtEl>
                                      </p:cBhvr>
                                    </p:animEffect>
                                  </p:childTnLst>
                                </p:cTn>
                              </p:par>
                              <p:par>
                                <p:cTn id="260" presetID="10" presetClass="entr" presetSubtype="0" fill="hold" grpId="0" nodeType="withEffect">
                                  <p:stCondLst>
                                    <p:cond delay="0"/>
                                  </p:stCondLst>
                                  <p:iterate type="lt">
                                    <p:tmPct val="0"/>
                                  </p:iterate>
                                  <p:childTnLst>
                                    <p:set>
                                      <p:cBhvr>
                                        <p:cTn id="261" dur="1" fill="hold">
                                          <p:stCondLst>
                                            <p:cond delay="0"/>
                                          </p:stCondLst>
                                        </p:cTn>
                                        <p:tgtEl>
                                          <p:spTgt spid="123"/>
                                        </p:tgtEl>
                                        <p:attrNameLst>
                                          <p:attrName>style.visibility</p:attrName>
                                        </p:attrNameLst>
                                      </p:cBhvr>
                                      <p:to>
                                        <p:strVal val="visible"/>
                                      </p:to>
                                    </p:set>
                                    <p:animEffect transition="in" filter="fade">
                                      <p:cBhvr>
                                        <p:cTn id="262" dur="2000"/>
                                        <p:tgtEl>
                                          <p:spTgt spid="123"/>
                                        </p:tgtEl>
                                      </p:cBhvr>
                                    </p:animEffect>
                                  </p:childTnLst>
                                </p:cTn>
                              </p:par>
                            </p:childTnLst>
                          </p:cTn>
                        </p:par>
                        <p:par>
                          <p:cTn id="263" fill="hold" nodeType="afterGroup">
                            <p:stCondLst>
                              <p:cond delay="25000"/>
                            </p:stCondLst>
                            <p:childTnLst>
                              <p:par>
                                <p:cTn id="264" presetID="50" presetClass="entr" presetSubtype="0" decel="100000" fill="hold" grpId="0" nodeType="afterEffect">
                                  <p:stCondLst>
                                    <p:cond delay="0"/>
                                  </p:stCondLst>
                                  <p:childTnLst>
                                    <p:set>
                                      <p:cBhvr>
                                        <p:cTn id="265" dur="1" fill="hold">
                                          <p:stCondLst>
                                            <p:cond delay="0"/>
                                          </p:stCondLst>
                                        </p:cTn>
                                        <p:tgtEl>
                                          <p:spTgt spid="71"/>
                                        </p:tgtEl>
                                        <p:attrNameLst>
                                          <p:attrName>style.visibility</p:attrName>
                                        </p:attrNameLst>
                                      </p:cBhvr>
                                      <p:to>
                                        <p:strVal val="visible"/>
                                      </p:to>
                                    </p:set>
                                    <p:anim calcmode="lin" valueType="num">
                                      <p:cBhvr>
                                        <p:cTn id="266" dur="1000" fill="hold"/>
                                        <p:tgtEl>
                                          <p:spTgt spid="71"/>
                                        </p:tgtEl>
                                        <p:attrNameLst>
                                          <p:attrName>ppt_w</p:attrName>
                                        </p:attrNameLst>
                                      </p:cBhvr>
                                      <p:tavLst>
                                        <p:tav tm="0">
                                          <p:val>
                                            <p:strVal val="#ppt_w+.3"/>
                                          </p:val>
                                        </p:tav>
                                        <p:tav tm="100000">
                                          <p:val>
                                            <p:strVal val="#ppt_w"/>
                                          </p:val>
                                        </p:tav>
                                      </p:tavLst>
                                    </p:anim>
                                    <p:anim calcmode="lin" valueType="num">
                                      <p:cBhvr>
                                        <p:cTn id="267" dur="1000" fill="hold"/>
                                        <p:tgtEl>
                                          <p:spTgt spid="71"/>
                                        </p:tgtEl>
                                        <p:attrNameLst>
                                          <p:attrName>ppt_h</p:attrName>
                                        </p:attrNameLst>
                                      </p:cBhvr>
                                      <p:tavLst>
                                        <p:tav tm="0">
                                          <p:val>
                                            <p:strVal val="#ppt_h"/>
                                          </p:val>
                                        </p:tav>
                                        <p:tav tm="100000">
                                          <p:val>
                                            <p:strVal val="#ppt_h"/>
                                          </p:val>
                                        </p:tav>
                                      </p:tavLst>
                                    </p:anim>
                                    <p:animEffect transition="in" filter="fade">
                                      <p:cBhvr>
                                        <p:cTn id="268" dur="1000"/>
                                        <p:tgtEl>
                                          <p:spTgt spid="71"/>
                                        </p:tgtEl>
                                      </p:cBhvr>
                                    </p:animEffect>
                                  </p:childTnLst>
                                </p:cTn>
                              </p:par>
                              <p:par>
                                <p:cTn id="269" presetID="50" presetClass="entr" presetSubtype="0" decel="100000" fill="hold" grpId="0" nodeType="withEffect">
                                  <p:stCondLst>
                                    <p:cond delay="0"/>
                                  </p:stCondLst>
                                  <p:childTnLst>
                                    <p:set>
                                      <p:cBhvr>
                                        <p:cTn id="270" dur="1" fill="hold">
                                          <p:stCondLst>
                                            <p:cond delay="0"/>
                                          </p:stCondLst>
                                        </p:cTn>
                                        <p:tgtEl>
                                          <p:spTgt spid="69"/>
                                        </p:tgtEl>
                                        <p:attrNameLst>
                                          <p:attrName>style.visibility</p:attrName>
                                        </p:attrNameLst>
                                      </p:cBhvr>
                                      <p:to>
                                        <p:strVal val="visible"/>
                                      </p:to>
                                    </p:set>
                                    <p:anim calcmode="lin" valueType="num">
                                      <p:cBhvr>
                                        <p:cTn id="271" dur="1000" fill="hold"/>
                                        <p:tgtEl>
                                          <p:spTgt spid="69"/>
                                        </p:tgtEl>
                                        <p:attrNameLst>
                                          <p:attrName>ppt_w</p:attrName>
                                        </p:attrNameLst>
                                      </p:cBhvr>
                                      <p:tavLst>
                                        <p:tav tm="0">
                                          <p:val>
                                            <p:strVal val="#ppt_w+.3"/>
                                          </p:val>
                                        </p:tav>
                                        <p:tav tm="100000">
                                          <p:val>
                                            <p:strVal val="#ppt_w"/>
                                          </p:val>
                                        </p:tav>
                                      </p:tavLst>
                                    </p:anim>
                                    <p:anim calcmode="lin" valueType="num">
                                      <p:cBhvr>
                                        <p:cTn id="272" dur="1000" fill="hold"/>
                                        <p:tgtEl>
                                          <p:spTgt spid="69"/>
                                        </p:tgtEl>
                                        <p:attrNameLst>
                                          <p:attrName>ppt_h</p:attrName>
                                        </p:attrNameLst>
                                      </p:cBhvr>
                                      <p:tavLst>
                                        <p:tav tm="0">
                                          <p:val>
                                            <p:strVal val="#ppt_h"/>
                                          </p:val>
                                        </p:tav>
                                        <p:tav tm="100000">
                                          <p:val>
                                            <p:strVal val="#ppt_h"/>
                                          </p:val>
                                        </p:tav>
                                      </p:tavLst>
                                    </p:anim>
                                    <p:animEffect transition="in" filter="fade">
                                      <p:cBhvr>
                                        <p:cTn id="273" dur="1000"/>
                                        <p:tgtEl>
                                          <p:spTgt spid="69"/>
                                        </p:tgtEl>
                                      </p:cBhvr>
                                    </p:animEffect>
                                  </p:childTnLst>
                                </p:cTn>
                              </p:par>
                              <p:par>
                                <p:cTn id="274" presetID="50" presetClass="entr" presetSubtype="0" decel="100000" fill="hold" grpId="0" nodeType="withEffect">
                                  <p:stCondLst>
                                    <p:cond delay="0"/>
                                  </p:stCondLst>
                                  <p:childTnLst>
                                    <p:set>
                                      <p:cBhvr>
                                        <p:cTn id="275" dur="1" fill="hold">
                                          <p:stCondLst>
                                            <p:cond delay="0"/>
                                          </p:stCondLst>
                                        </p:cTn>
                                        <p:tgtEl>
                                          <p:spTgt spid="64"/>
                                        </p:tgtEl>
                                        <p:attrNameLst>
                                          <p:attrName>style.visibility</p:attrName>
                                        </p:attrNameLst>
                                      </p:cBhvr>
                                      <p:to>
                                        <p:strVal val="visible"/>
                                      </p:to>
                                    </p:set>
                                    <p:anim calcmode="lin" valueType="num">
                                      <p:cBhvr>
                                        <p:cTn id="276" dur="1000" fill="hold"/>
                                        <p:tgtEl>
                                          <p:spTgt spid="64"/>
                                        </p:tgtEl>
                                        <p:attrNameLst>
                                          <p:attrName>ppt_w</p:attrName>
                                        </p:attrNameLst>
                                      </p:cBhvr>
                                      <p:tavLst>
                                        <p:tav tm="0">
                                          <p:val>
                                            <p:strVal val="#ppt_w+.3"/>
                                          </p:val>
                                        </p:tav>
                                        <p:tav tm="100000">
                                          <p:val>
                                            <p:strVal val="#ppt_w"/>
                                          </p:val>
                                        </p:tav>
                                      </p:tavLst>
                                    </p:anim>
                                    <p:anim calcmode="lin" valueType="num">
                                      <p:cBhvr>
                                        <p:cTn id="277" dur="1000" fill="hold"/>
                                        <p:tgtEl>
                                          <p:spTgt spid="64"/>
                                        </p:tgtEl>
                                        <p:attrNameLst>
                                          <p:attrName>ppt_h</p:attrName>
                                        </p:attrNameLst>
                                      </p:cBhvr>
                                      <p:tavLst>
                                        <p:tav tm="0">
                                          <p:val>
                                            <p:strVal val="#ppt_h"/>
                                          </p:val>
                                        </p:tav>
                                        <p:tav tm="100000">
                                          <p:val>
                                            <p:strVal val="#ppt_h"/>
                                          </p:val>
                                        </p:tav>
                                      </p:tavLst>
                                    </p:anim>
                                    <p:animEffect transition="in" filter="fade">
                                      <p:cBhvr>
                                        <p:cTn id="278" dur="1000"/>
                                        <p:tgtEl>
                                          <p:spTgt spid="64"/>
                                        </p:tgtEl>
                                      </p:cBhvr>
                                    </p:animEffect>
                                  </p:childTnLst>
                                </p:cTn>
                              </p:par>
                              <p:par>
                                <p:cTn id="279" presetID="50" presetClass="entr" presetSubtype="0" decel="100000" fill="hold" grpId="0" nodeType="withEffect">
                                  <p:stCondLst>
                                    <p:cond delay="0"/>
                                  </p:stCondLst>
                                  <p:childTnLst>
                                    <p:set>
                                      <p:cBhvr>
                                        <p:cTn id="280" dur="1" fill="hold">
                                          <p:stCondLst>
                                            <p:cond delay="0"/>
                                          </p:stCondLst>
                                        </p:cTn>
                                        <p:tgtEl>
                                          <p:spTgt spid="72"/>
                                        </p:tgtEl>
                                        <p:attrNameLst>
                                          <p:attrName>style.visibility</p:attrName>
                                        </p:attrNameLst>
                                      </p:cBhvr>
                                      <p:to>
                                        <p:strVal val="visible"/>
                                      </p:to>
                                    </p:set>
                                    <p:anim calcmode="lin" valueType="num">
                                      <p:cBhvr>
                                        <p:cTn id="281" dur="1000" fill="hold"/>
                                        <p:tgtEl>
                                          <p:spTgt spid="72"/>
                                        </p:tgtEl>
                                        <p:attrNameLst>
                                          <p:attrName>ppt_w</p:attrName>
                                        </p:attrNameLst>
                                      </p:cBhvr>
                                      <p:tavLst>
                                        <p:tav tm="0">
                                          <p:val>
                                            <p:strVal val="#ppt_w+.3"/>
                                          </p:val>
                                        </p:tav>
                                        <p:tav tm="100000">
                                          <p:val>
                                            <p:strVal val="#ppt_w"/>
                                          </p:val>
                                        </p:tav>
                                      </p:tavLst>
                                    </p:anim>
                                    <p:anim calcmode="lin" valueType="num">
                                      <p:cBhvr>
                                        <p:cTn id="282" dur="1000" fill="hold"/>
                                        <p:tgtEl>
                                          <p:spTgt spid="72"/>
                                        </p:tgtEl>
                                        <p:attrNameLst>
                                          <p:attrName>ppt_h</p:attrName>
                                        </p:attrNameLst>
                                      </p:cBhvr>
                                      <p:tavLst>
                                        <p:tav tm="0">
                                          <p:val>
                                            <p:strVal val="#ppt_h"/>
                                          </p:val>
                                        </p:tav>
                                        <p:tav tm="100000">
                                          <p:val>
                                            <p:strVal val="#ppt_h"/>
                                          </p:val>
                                        </p:tav>
                                      </p:tavLst>
                                    </p:anim>
                                    <p:animEffect transition="in" filter="fade">
                                      <p:cBhvr>
                                        <p:cTn id="283" dur="1000"/>
                                        <p:tgtEl>
                                          <p:spTgt spid="72"/>
                                        </p:tgtEl>
                                      </p:cBhvr>
                                    </p:animEffect>
                                  </p:childTnLst>
                                </p:cTn>
                              </p:par>
                              <p:par>
                                <p:cTn id="284" presetID="50" presetClass="entr" presetSubtype="0" decel="100000" fill="hold" grpId="0" nodeType="withEffect">
                                  <p:stCondLst>
                                    <p:cond delay="0"/>
                                  </p:stCondLst>
                                  <p:childTnLst>
                                    <p:set>
                                      <p:cBhvr>
                                        <p:cTn id="285" dur="1" fill="hold">
                                          <p:stCondLst>
                                            <p:cond delay="0"/>
                                          </p:stCondLst>
                                        </p:cTn>
                                        <p:tgtEl>
                                          <p:spTgt spid="4"/>
                                        </p:tgtEl>
                                        <p:attrNameLst>
                                          <p:attrName>style.visibility</p:attrName>
                                        </p:attrNameLst>
                                      </p:cBhvr>
                                      <p:to>
                                        <p:strVal val="visible"/>
                                      </p:to>
                                    </p:set>
                                    <p:anim calcmode="lin" valueType="num">
                                      <p:cBhvr>
                                        <p:cTn id="286" dur="1000" fill="hold"/>
                                        <p:tgtEl>
                                          <p:spTgt spid="4"/>
                                        </p:tgtEl>
                                        <p:attrNameLst>
                                          <p:attrName>ppt_w</p:attrName>
                                        </p:attrNameLst>
                                      </p:cBhvr>
                                      <p:tavLst>
                                        <p:tav tm="0">
                                          <p:val>
                                            <p:strVal val="#ppt_w+.3"/>
                                          </p:val>
                                        </p:tav>
                                        <p:tav tm="100000">
                                          <p:val>
                                            <p:strVal val="#ppt_w"/>
                                          </p:val>
                                        </p:tav>
                                      </p:tavLst>
                                    </p:anim>
                                    <p:anim calcmode="lin" valueType="num">
                                      <p:cBhvr>
                                        <p:cTn id="287" dur="1000" fill="hold"/>
                                        <p:tgtEl>
                                          <p:spTgt spid="4"/>
                                        </p:tgtEl>
                                        <p:attrNameLst>
                                          <p:attrName>ppt_h</p:attrName>
                                        </p:attrNameLst>
                                      </p:cBhvr>
                                      <p:tavLst>
                                        <p:tav tm="0">
                                          <p:val>
                                            <p:strVal val="#ppt_h"/>
                                          </p:val>
                                        </p:tav>
                                        <p:tav tm="100000">
                                          <p:val>
                                            <p:strVal val="#ppt_h"/>
                                          </p:val>
                                        </p:tav>
                                      </p:tavLst>
                                    </p:anim>
                                    <p:animEffect transition="in" filter="fade">
                                      <p:cBhvr>
                                        <p:cTn id="288" dur="1000"/>
                                        <p:tgtEl>
                                          <p:spTgt spid="4"/>
                                        </p:tgtEl>
                                      </p:cBhvr>
                                    </p:animEffect>
                                  </p:childTnLst>
                                </p:cTn>
                              </p:par>
                              <p:par>
                                <p:cTn id="289" presetID="50" presetClass="entr" presetSubtype="0" decel="100000" fill="hold" grpId="0" nodeType="withEffect">
                                  <p:stCondLst>
                                    <p:cond delay="0"/>
                                  </p:stCondLst>
                                  <p:childTnLst>
                                    <p:set>
                                      <p:cBhvr>
                                        <p:cTn id="290" dur="1" fill="hold">
                                          <p:stCondLst>
                                            <p:cond delay="0"/>
                                          </p:stCondLst>
                                        </p:cTn>
                                        <p:tgtEl>
                                          <p:spTgt spid="154"/>
                                        </p:tgtEl>
                                        <p:attrNameLst>
                                          <p:attrName>style.visibility</p:attrName>
                                        </p:attrNameLst>
                                      </p:cBhvr>
                                      <p:to>
                                        <p:strVal val="visible"/>
                                      </p:to>
                                    </p:set>
                                    <p:anim calcmode="lin" valueType="num">
                                      <p:cBhvr>
                                        <p:cTn id="291" dur="1000" fill="hold"/>
                                        <p:tgtEl>
                                          <p:spTgt spid="154"/>
                                        </p:tgtEl>
                                        <p:attrNameLst>
                                          <p:attrName>ppt_w</p:attrName>
                                        </p:attrNameLst>
                                      </p:cBhvr>
                                      <p:tavLst>
                                        <p:tav tm="0">
                                          <p:val>
                                            <p:strVal val="#ppt_w+.3"/>
                                          </p:val>
                                        </p:tav>
                                        <p:tav tm="100000">
                                          <p:val>
                                            <p:strVal val="#ppt_w"/>
                                          </p:val>
                                        </p:tav>
                                      </p:tavLst>
                                    </p:anim>
                                    <p:anim calcmode="lin" valueType="num">
                                      <p:cBhvr>
                                        <p:cTn id="292" dur="1000" fill="hold"/>
                                        <p:tgtEl>
                                          <p:spTgt spid="154"/>
                                        </p:tgtEl>
                                        <p:attrNameLst>
                                          <p:attrName>ppt_h</p:attrName>
                                        </p:attrNameLst>
                                      </p:cBhvr>
                                      <p:tavLst>
                                        <p:tav tm="0">
                                          <p:val>
                                            <p:strVal val="#ppt_h"/>
                                          </p:val>
                                        </p:tav>
                                        <p:tav tm="100000">
                                          <p:val>
                                            <p:strVal val="#ppt_h"/>
                                          </p:val>
                                        </p:tav>
                                      </p:tavLst>
                                    </p:anim>
                                    <p:animEffect transition="in" filter="fade">
                                      <p:cBhvr>
                                        <p:cTn id="293" dur="1000"/>
                                        <p:tgtEl>
                                          <p:spTgt spid="154"/>
                                        </p:tgtEl>
                                      </p:cBhvr>
                                    </p:animEffect>
                                  </p:childTnLst>
                                </p:cTn>
                              </p:par>
                              <p:par>
                                <p:cTn id="294" presetID="50" presetClass="entr" presetSubtype="0" decel="100000" fill="hold" grpId="0" nodeType="withEffect">
                                  <p:stCondLst>
                                    <p:cond delay="0"/>
                                  </p:stCondLst>
                                  <p:childTnLst>
                                    <p:set>
                                      <p:cBhvr>
                                        <p:cTn id="295" dur="1" fill="hold">
                                          <p:stCondLst>
                                            <p:cond delay="0"/>
                                          </p:stCondLst>
                                        </p:cTn>
                                        <p:tgtEl>
                                          <p:spTgt spid="144"/>
                                        </p:tgtEl>
                                        <p:attrNameLst>
                                          <p:attrName>style.visibility</p:attrName>
                                        </p:attrNameLst>
                                      </p:cBhvr>
                                      <p:to>
                                        <p:strVal val="visible"/>
                                      </p:to>
                                    </p:set>
                                    <p:anim calcmode="lin" valueType="num">
                                      <p:cBhvr>
                                        <p:cTn id="296" dur="1000" fill="hold"/>
                                        <p:tgtEl>
                                          <p:spTgt spid="144"/>
                                        </p:tgtEl>
                                        <p:attrNameLst>
                                          <p:attrName>ppt_w</p:attrName>
                                        </p:attrNameLst>
                                      </p:cBhvr>
                                      <p:tavLst>
                                        <p:tav tm="0">
                                          <p:val>
                                            <p:strVal val="#ppt_w+.3"/>
                                          </p:val>
                                        </p:tav>
                                        <p:tav tm="100000">
                                          <p:val>
                                            <p:strVal val="#ppt_w"/>
                                          </p:val>
                                        </p:tav>
                                      </p:tavLst>
                                    </p:anim>
                                    <p:anim calcmode="lin" valueType="num">
                                      <p:cBhvr>
                                        <p:cTn id="297" dur="1000" fill="hold"/>
                                        <p:tgtEl>
                                          <p:spTgt spid="144"/>
                                        </p:tgtEl>
                                        <p:attrNameLst>
                                          <p:attrName>ppt_h</p:attrName>
                                        </p:attrNameLst>
                                      </p:cBhvr>
                                      <p:tavLst>
                                        <p:tav tm="0">
                                          <p:val>
                                            <p:strVal val="#ppt_h"/>
                                          </p:val>
                                        </p:tav>
                                        <p:tav tm="100000">
                                          <p:val>
                                            <p:strVal val="#ppt_h"/>
                                          </p:val>
                                        </p:tav>
                                      </p:tavLst>
                                    </p:anim>
                                    <p:animEffect transition="in" filter="fade">
                                      <p:cBhvr>
                                        <p:cTn id="298" dur="1000"/>
                                        <p:tgtEl>
                                          <p:spTgt spid="144"/>
                                        </p:tgtEl>
                                      </p:cBhvr>
                                    </p:animEffect>
                                  </p:childTnLst>
                                </p:cTn>
                              </p:par>
                              <p:par>
                                <p:cTn id="299" presetID="50" presetClass="entr" presetSubtype="0" decel="100000" fill="hold" nodeType="withEffect">
                                  <p:stCondLst>
                                    <p:cond delay="0"/>
                                  </p:stCondLst>
                                  <p:childTnLst>
                                    <p:set>
                                      <p:cBhvr>
                                        <p:cTn id="300" dur="1" fill="hold">
                                          <p:stCondLst>
                                            <p:cond delay="0"/>
                                          </p:stCondLst>
                                        </p:cTn>
                                        <p:tgtEl>
                                          <p:spTgt spid="129"/>
                                        </p:tgtEl>
                                        <p:attrNameLst>
                                          <p:attrName>style.visibility</p:attrName>
                                        </p:attrNameLst>
                                      </p:cBhvr>
                                      <p:to>
                                        <p:strVal val="visible"/>
                                      </p:to>
                                    </p:set>
                                    <p:anim calcmode="lin" valueType="num">
                                      <p:cBhvr>
                                        <p:cTn id="301" dur="1000" fill="hold"/>
                                        <p:tgtEl>
                                          <p:spTgt spid="129"/>
                                        </p:tgtEl>
                                        <p:attrNameLst>
                                          <p:attrName>ppt_w</p:attrName>
                                        </p:attrNameLst>
                                      </p:cBhvr>
                                      <p:tavLst>
                                        <p:tav tm="0">
                                          <p:val>
                                            <p:strVal val="#ppt_w+.3"/>
                                          </p:val>
                                        </p:tav>
                                        <p:tav tm="100000">
                                          <p:val>
                                            <p:strVal val="#ppt_w"/>
                                          </p:val>
                                        </p:tav>
                                      </p:tavLst>
                                    </p:anim>
                                    <p:anim calcmode="lin" valueType="num">
                                      <p:cBhvr>
                                        <p:cTn id="302" dur="1000" fill="hold"/>
                                        <p:tgtEl>
                                          <p:spTgt spid="129"/>
                                        </p:tgtEl>
                                        <p:attrNameLst>
                                          <p:attrName>ppt_h</p:attrName>
                                        </p:attrNameLst>
                                      </p:cBhvr>
                                      <p:tavLst>
                                        <p:tav tm="0">
                                          <p:val>
                                            <p:strVal val="#ppt_h"/>
                                          </p:val>
                                        </p:tav>
                                        <p:tav tm="100000">
                                          <p:val>
                                            <p:strVal val="#ppt_h"/>
                                          </p:val>
                                        </p:tav>
                                      </p:tavLst>
                                    </p:anim>
                                    <p:animEffect transition="in" filter="fade">
                                      <p:cBhvr>
                                        <p:cTn id="303" dur="1000"/>
                                        <p:tgtEl>
                                          <p:spTgt spid="129"/>
                                        </p:tgtEl>
                                      </p:cBhvr>
                                    </p:animEffect>
                                  </p:childTnLst>
                                </p:cTn>
                              </p:par>
                              <p:par>
                                <p:cTn id="304" presetID="29" presetClass="entr" presetSubtype="0" fill="hold" nodeType="withEffect">
                                  <p:stCondLst>
                                    <p:cond delay="0"/>
                                  </p:stCondLst>
                                  <p:childTnLst>
                                    <p:set>
                                      <p:cBhvr>
                                        <p:cTn id="305" dur="1" fill="hold">
                                          <p:stCondLst>
                                            <p:cond delay="0"/>
                                          </p:stCondLst>
                                        </p:cTn>
                                        <p:tgtEl>
                                          <p:spTgt spid="140"/>
                                        </p:tgtEl>
                                        <p:attrNameLst>
                                          <p:attrName>style.visibility</p:attrName>
                                        </p:attrNameLst>
                                      </p:cBhvr>
                                      <p:to>
                                        <p:strVal val="visible"/>
                                      </p:to>
                                    </p:set>
                                    <p:anim calcmode="lin" valueType="num">
                                      <p:cBhvr>
                                        <p:cTn id="306" dur="1000" fill="hold"/>
                                        <p:tgtEl>
                                          <p:spTgt spid="140"/>
                                        </p:tgtEl>
                                        <p:attrNameLst>
                                          <p:attrName>ppt_x</p:attrName>
                                        </p:attrNameLst>
                                      </p:cBhvr>
                                      <p:tavLst>
                                        <p:tav tm="0">
                                          <p:val>
                                            <p:strVal val="#ppt_x-.2"/>
                                          </p:val>
                                        </p:tav>
                                        <p:tav tm="100000">
                                          <p:val>
                                            <p:strVal val="#ppt_x"/>
                                          </p:val>
                                        </p:tav>
                                      </p:tavLst>
                                    </p:anim>
                                    <p:anim calcmode="lin" valueType="num">
                                      <p:cBhvr>
                                        <p:cTn id="307" dur="1000" fill="hold"/>
                                        <p:tgtEl>
                                          <p:spTgt spid="140"/>
                                        </p:tgtEl>
                                        <p:attrNameLst>
                                          <p:attrName>ppt_y</p:attrName>
                                        </p:attrNameLst>
                                      </p:cBhvr>
                                      <p:tavLst>
                                        <p:tav tm="0">
                                          <p:val>
                                            <p:strVal val="#ppt_y"/>
                                          </p:val>
                                        </p:tav>
                                        <p:tav tm="100000">
                                          <p:val>
                                            <p:strVal val="#ppt_y"/>
                                          </p:val>
                                        </p:tav>
                                      </p:tavLst>
                                    </p:anim>
                                    <p:animEffect transition="in" filter="wipe(right)" prLst="gradientSize: 0.1">
                                      <p:cBhvr>
                                        <p:cTn id="308" dur="1000"/>
                                        <p:tgtEl>
                                          <p:spTgt spid="140"/>
                                        </p:tgtEl>
                                      </p:cBhvr>
                                    </p:animEffect>
                                  </p:childTnLst>
                                </p:cTn>
                              </p:par>
                              <p:par>
                                <p:cTn id="309" presetID="29" presetClass="entr" presetSubtype="0" fill="hold" nodeType="withEffect">
                                  <p:stCondLst>
                                    <p:cond delay="0"/>
                                  </p:stCondLst>
                                  <p:childTnLst>
                                    <p:set>
                                      <p:cBhvr>
                                        <p:cTn id="310" dur="1" fill="hold">
                                          <p:stCondLst>
                                            <p:cond delay="0"/>
                                          </p:stCondLst>
                                        </p:cTn>
                                        <p:tgtEl>
                                          <p:spTgt spid="139"/>
                                        </p:tgtEl>
                                        <p:attrNameLst>
                                          <p:attrName>style.visibility</p:attrName>
                                        </p:attrNameLst>
                                      </p:cBhvr>
                                      <p:to>
                                        <p:strVal val="visible"/>
                                      </p:to>
                                    </p:set>
                                    <p:anim calcmode="lin" valueType="num">
                                      <p:cBhvr>
                                        <p:cTn id="311" dur="1000" fill="hold"/>
                                        <p:tgtEl>
                                          <p:spTgt spid="139"/>
                                        </p:tgtEl>
                                        <p:attrNameLst>
                                          <p:attrName>ppt_x</p:attrName>
                                        </p:attrNameLst>
                                      </p:cBhvr>
                                      <p:tavLst>
                                        <p:tav tm="0">
                                          <p:val>
                                            <p:strVal val="#ppt_x-.2"/>
                                          </p:val>
                                        </p:tav>
                                        <p:tav tm="100000">
                                          <p:val>
                                            <p:strVal val="#ppt_x"/>
                                          </p:val>
                                        </p:tav>
                                      </p:tavLst>
                                    </p:anim>
                                    <p:anim calcmode="lin" valueType="num">
                                      <p:cBhvr>
                                        <p:cTn id="312" dur="1000" fill="hold"/>
                                        <p:tgtEl>
                                          <p:spTgt spid="139"/>
                                        </p:tgtEl>
                                        <p:attrNameLst>
                                          <p:attrName>ppt_y</p:attrName>
                                        </p:attrNameLst>
                                      </p:cBhvr>
                                      <p:tavLst>
                                        <p:tav tm="0">
                                          <p:val>
                                            <p:strVal val="#ppt_y"/>
                                          </p:val>
                                        </p:tav>
                                        <p:tav tm="100000">
                                          <p:val>
                                            <p:strVal val="#ppt_y"/>
                                          </p:val>
                                        </p:tav>
                                      </p:tavLst>
                                    </p:anim>
                                    <p:animEffect transition="in" filter="wipe(right)" prLst="gradientSize: 0.1">
                                      <p:cBhvr>
                                        <p:cTn id="313" dur="1000"/>
                                        <p:tgtEl>
                                          <p:spTgt spid="139"/>
                                        </p:tgtEl>
                                      </p:cBhvr>
                                    </p:animEffect>
                                  </p:childTnLst>
                                </p:cTn>
                              </p:par>
                              <p:par>
                                <p:cTn id="314" presetID="29" presetClass="entr" presetSubtype="0" fill="hold" nodeType="withEffect">
                                  <p:stCondLst>
                                    <p:cond delay="0"/>
                                  </p:stCondLst>
                                  <p:childTnLst>
                                    <p:set>
                                      <p:cBhvr>
                                        <p:cTn id="315" dur="1" fill="hold">
                                          <p:stCondLst>
                                            <p:cond delay="0"/>
                                          </p:stCondLst>
                                        </p:cTn>
                                        <p:tgtEl>
                                          <p:spTgt spid="138"/>
                                        </p:tgtEl>
                                        <p:attrNameLst>
                                          <p:attrName>style.visibility</p:attrName>
                                        </p:attrNameLst>
                                      </p:cBhvr>
                                      <p:to>
                                        <p:strVal val="visible"/>
                                      </p:to>
                                    </p:set>
                                    <p:anim calcmode="lin" valueType="num">
                                      <p:cBhvr>
                                        <p:cTn id="316" dur="1000" fill="hold"/>
                                        <p:tgtEl>
                                          <p:spTgt spid="138"/>
                                        </p:tgtEl>
                                        <p:attrNameLst>
                                          <p:attrName>ppt_x</p:attrName>
                                        </p:attrNameLst>
                                      </p:cBhvr>
                                      <p:tavLst>
                                        <p:tav tm="0">
                                          <p:val>
                                            <p:strVal val="#ppt_x-.2"/>
                                          </p:val>
                                        </p:tav>
                                        <p:tav tm="100000">
                                          <p:val>
                                            <p:strVal val="#ppt_x"/>
                                          </p:val>
                                        </p:tav>
                                      </p:tavLst>
                                    </p:anim>
                                    <p:anim calcmode="lin" valueType="num">
                                      <p:cBhvr>
                                        <p:cTn id="317" dur="1000" fill="hold"/>
                                        <p:tgtEl>
                                          <p:spTgt spid="138"/>
                                        </p:tgtEl>
                                        <p:attrNameLst>
                                          <p:attrName>ppt_y</p:attrName>
                                        </p:attrNameLst>
                                      </p:cBhvr>
                                      <p:tavLst>
                                        <p:tav tm="0">
                                          <p:val>
                                            <p:strVal val="#ppt_y"/>
                                          </p:val>
                                        </p:tav>
                                        <p:tav tm="100000">
                                          <p:val>
                                            <p:strVal val="#ppt_y"/>
                                          </p:val>
                                        </p:tav>
                                      </p:tavLst>
                                    </p:anim>
                                    <p:animEffect transition="in" filter="wipe(right)" prLst="gradientSize: 0.1">
                                      <p:cBhvr>
                                        <p:cTn id="318" dur="1000"/>
                                        <p:tgtEl>
                                          <p:spTgt spid="138"/>
                                        </p:tgtEl>
                                      </p:cBhvr>
                                    </p:animEffect>
                                  </p:childTnLst>
                                </p:cTn>
                              </p:par>
                              <p:par>
                                <p:cTn id="319" presetID="29" presetClass="entr" presetSubtype="0" fill="hold" nodeType="withEffect">
                                  <p:stCondLst>
                                    <p:cond delay="0"/>
                                  </p:stCondLst>
                                  <p:childTnLst>
                                    <p:set>
                                      <p:cBhvr>
                                        <p:cTn id="320" dur="1" fill="hold">
                                          <p:stCondLst>
                                            <p:cond delay="0"/>
                                          </p:stCondLst>
                                        </p:cTn>
                                        <p:tgtEl>
                                          <p:spTgt spid="136"/>
                                        </p:tgtEl>
                                        <p:attrNameLst>
                                          <p:attrName>style.visibility</p:attrName>
                                        </p:attrNameLst>
                                      </p:cBhvr>
                                      <p:to>
                                        <p:strVal val="visible"/>
                                      </p:to>
                                    </p:set>
                                    <p:anim calcmode="lin" valueType="num">
                                      <p:cBhvr>
                                        <p:cTn id="321" dur="1000" fill="hold"/>
                                        <p:tgtEl>
                                          <p:spTgt spid="136"/>
                                        </p:tgtEl>
                                        <p:attrNameLst>
                                          <p:attrName>ppt_x</p:attrName>
                                        </p:attrNameLst>
                                      </p:cBhvr>
                                      <p:tavLst>
                                        <p:tav tm="0">
                                          <p:val>
                                            <p:strVal val="#ppt_x-.2"/>
                                          </p:val>
                                        </p:tav>
                                        <p:tav tm="100000">
                                          <p:val>
                                            <p:strVal val="#ppt_x"/>
                                          </p:val>
                                        </p:tav>
                                      </p:tavLst>
                                    </p:anim>
                                    <p:anim calcmode="lin" valueType="num">
                                      <p:cBhvr>
                                        <p:cTn id="322" dur="1000" fill="hold"/>
                                        <p:tgtEl>
                                          <p:spTgt spid="136"/>
                                        </p:tgtEl>
                                        <p:attrNameLst>
                                          <p:attrName>ppt_y</p:attrName>
                                        </p:attrNameLst>
                                      </p:cBhvr>
                                      <p:tavLst>
                                        <p:tav tm="0">
                                          <p:val>
                                            <p:strVal val="#ppt_y"/>
                                          </p:val>
                                        </p:tav>
                                        <p:tav tm="100000">
                                          <p:val>
                                            <p:strVal val="#ppt_y"/>
                                          </p:val>
                                        </p:tav>
                                      </p:tavLst>
                                    </p:anim>
                                    <p:animEffect transition="in" filter="wipe(right)" prLst="gradientSize: 0.1">
                                      <p:cBhvr>
                                        <p:cTn id="323" dur="1000"/>
                                        <p:tgtEl>
                                          <p:spTgt spid="136"/>
                                        </p:tgtEl>
                                      </p:cBhvr>
                                    </p:animEffect>
                                  </p:childTnLst>
                                </p:cTn>
                              </p:par>
                              <p:par>
                                <p:cTn id="324" presetID="29" presetClass="entr" presetSubtype="0" fill="hold" nodeType="withEffect">
                                  <p:stCondLst>
                                    <p:cond delay="0"/>
                                  </p:stCondLst>
                                  <p:childTnLst>
                                    <p:set>
                                      <p:cBhvr>
                                        <p:cTn id="325" dur="1" fill="hold">
                                          <p:stCondLst>
                                            <p:cond delay="0"/>
                                          </p:stCondLst>
                                        </p:cTn>
                                        <p:tgtEl>
                                          <p:spTgt spid="141"/>
                                        </p:tgtEl>
                                        <p:attrNameLst>
                                          <p:attrName>style.visibility</p:attrName>
                                        </p:attrNameLst>
                                      </p:cBhvr>
                                      <p:to>
                                        <p:strVal val="visible"/>
                                      </p:to>
                                    </p:set>
                                    <p:anim calcmode="lin" valueType="num">
                                      <p:cBhvr>
                                        <p:cTn id="326" dur="1000" fill="hold"/>
                                        <p:tgtEl>
                                          <p:spTgt spid="141"/>
                                        </p:tgtEl>
                                        <p:attrNameLst>
                                          <p:attrName>ppt_x</p:attrName>
                                        </p:attrNameLst>
                                      </p:cBhvr>
                                      <p:tavLst>
                                        <p:tav tm="0">
                                          <p:val>
                                            <p:strVal val="#ppt_x-.2"/>
                                          </p:val>
                                        </p:tav>
                                        <p:tav tm="100000">
                                          <p:val>
                                            <p:strVal val="#ppt_x"/>
                                          </p:val>
                                        </p:tav>
                                      </p:tavLst>
                                    </p:anim>
                                    <p:anim calcmode="lin" valueType="num">
                                      <p:cBhvr>
                                        <p:cTn id="327" dur="1000" fill="hold"/>
                                        <p:tgtEl>
                                          <p:spTgt spid="141"/>
                                        </p:tgtEl>
                                        <p:attrNameLst>
                                          <p:attrName>ppt_y</p:attrName>
                                        </p:attrNameLst>
                                      </p:cBhvr>
                                      <p:tavLst>
                                        <p:tav tm="0">
                                          <p:val>
                                            <p:strVal val="#ppt_y"/>
                                          </p:val>
                                        </p:tav>
                                        <p:tav tm="100000">
                                          <p:val>
                                            <p:strVal val="#ppt_y"/>
                                          </p:val>
                                        </p:tav>
                                      </p:tavLst>
                                    </p:anim>
                                    <p:animEffect transition="in" filter="wipe(right)" prLst="gradientSize: 0.1">
                                      <p:cBhvr>
                                        <p:cTn id="328" dur="1000"/>
                                        <p:tgtEl>
                                          <p:spTgt spid="141"/>
                                        </p:tgtEl>
                                      </p:cBhvr>
                                    </p:animEffect>
                                  </p:childTnLst>
                                </p:cTn>
                              </p:par>
                              <p:par>
                                <p:cTn id="329" presetID="29" presetClass="entr" presetSubtype="0" fill="hold" nodeType="withEffect">
                                  <p:stCondLst>
                                    <p:cond delay="0"/>
                                  </p:stCondLst>
                                  <p:childTnLst>
                                    <p:set>
                                      <p:cBhvr>
                                        <p:cTn id="330" dur="1" fill="hold">
                                          <p:stCondLst>
                                            <p:cond delay="0"/>
                                          </p:stCondLst>
                                        </p:cTn>
                                        <p:tgtEl>
                                          <p:spTgt spid="156"/>
                                        </p:tgtEl>
                                        <p:attrNameLst>
                                          <p:attrName>style.visibility</p:attrName>
                                        </p:attrNameLst>
                                      </p:cBhvr>
                                      <p:to>
                                        <p:strVal val="visible"/>
                                      </p:to>
                                    </p:set>
                                    <p:anim calcmode="lin" valueType="num">
                                      <p:cBhvr>
                                        <p:cTn id="331" dur="1000" fill="hold"/>
                                        <p:tgtEl>
                                          <p:spTgt spid="156"/>
                                        </p:tgtEl>
                                        <p:attrNameLst>
                                          <p:attrName>ppt_x</p:attrName>
                                        </p:attrNameLst>
                                      </p:cBhvr>
                                      <p:tavLst>
                                        <p:tav tm="0">
                                          <p:val>
                                            <p:strVal val="#ppt_x-.2"/>
                                          </p:val>
                                        </p:tav>
                                        <p:tav tm="100000">
                                          <p:val>
                                            <p:strVal val="#ppt_x"/>
                                          </p:val>
                                        </p:tav>
                                      </p:tavLst>
                                    </p:anim>
                                    <p:anim calcmode="lin" valueType="num">
                                      <p:cBhvr>
                                        <p:cTn id="332" dur="1000" fill="hold"/>
                                        <p:tgtEl>
                                          <p:spTgt spid="156"/>
                                        </p:tgtEl>
                                        <p:attrNameLst>
                                          <p:attrName>ppt_y</p:attrName>
                                        </p:attrNameLst>
                                      </p:cBhvr>
                                      <p:tavLst>
                                        <p:tav tm="0">
                                          <p:val>
                                            <p:strVal val="#ppt_y"/>
                                          </p:val>
                                        </p:tav>
                                        <p:tav tm="100000">
                                          <p:val>
                                            <p:strVal val="#ppt_y"/>
                                          </p:val>
                                        </p:tav>
                                      </p:tavLst>
                                    </p:anim>
                                    <p:animEffect transition="in" filter="wipe(right)" prLst="gradientSize: 0.1">
                                      <p:cBhvr>
                                        <p:cTn id="333" dur="1000"/>
                                        <p:tgtEl>
                                          <p:spTgt spid="156"/>
                                        </p:tgtEl>
                                      </p:cBhvr>
                                    </p:animEffect>
                                  </p:childTnLst>
                                </p:cTn>
                              </p:par>
                              <p:par>
                                <p:cTn id="334" presetID="29" presetClass="entr" presetSubtype="0" fill="hold" nodeType="withEffect">
                                  <p:stCondLst>
                                    <p:cond delay="0"/>
                                  </p:stCondLst>
                                  <p:childTnLst>
                                    <p:set>
                                      <p:cBhvr>
                                        <p:cTn id="335" dur="1" fill="hold">
                                          <p:stCondLst>
                                            <p:cond delay="0"/>
                                          </p:stCondLst>
                                        </p:cTn>
                                        <p:tgtEl>
                                          <p:spTgt spid="157"/>
                                        </p:tgtEl>
                                        <p:attrNameLst>
                                          <p:attrName>style.visibility</p:attrName>
                                        </p:attrNameLst>
                                      </p:cBhvr>
                                      <p:to>
                                        <p:strVal val="visible"/>
                                      </p:to>
                                    </p:set>
                                    <p:anim calcmode="lin" valueType="num">
                                      <p:cBhvr>
                                        <p:cTn id="336" dur="1000" fill="hold"/>
                                        <p:tgtEl>
                                          <p:spTgt spid="157"/>
                                        </p:tgtEl>
                                        <p:attrNameLst>
                                          <p:attrName>ppt_x</p:attrName>
                                        </p:attrNameLst>
                                      </p:cBhvr>
                                      <p:tavLst>
                                        <p:tav tm="0">
                                          <p:val>
                                            <p:strVal val="#ppt_x-.2"/>
                                          </p:val>
                                        </p:tav>
                                        <p:tav tm="100000">
                                          <p:val>
                                            <p:strVal val="#ppt_x"/>
                                          </p:val>
                                        </p:tav>
                                      </p:tavLst>
                                    </p:anim>
                                    <p:anim calcmode="lin" valueType="num">
                                      <p:cBhvr>
                                        <p:cTn id="337" dur="1000" fill="hold"/>
                                        <p:tgtEl>
                                          <p:spTgt spid="157"/>
                                        </p:tgtEl>
                                        <p:attrNameLst>
                                          <p:attrName>ppt_y</p:attrName>
                                        </p:attrNameLst>
                                      </p:cBhvr>
                                      <p:tavLst>
                                        <p:tav tm="0">
                                          <p:val>
                                            <p:strVal val="#ppt_y"/>
                                          </p:val>
                                        </p:tav>
                                        <p:tav tm="100000">
                                          <p:val>
                                            <p:strVal val="#ppt_y"/>
                                          </p:val>
                                        </p:tav>
                                      </p:tavLst>
                                    </p:anim>
                                    <p:animEffect transition="in" filter="wipe(right)" prLst="gradientSize: 0.1">
                                      <p:cBhvr>
                                        <p:cTn id="338" dur="1000"/>
                                        <p:tgtEl>
                                          <p:spTgt spid="157"/>
                                        </p:tgtEl>
                                      </p:cBhvr>
                                    </p:animEffect>
                                  </p:childTnLst>
                                </p:cTn>
                              </p:par>
                              <p:par>
                                <p:cTn id="339" presetID="29" presetClass="entr" presetSubtype="0" fill="hold" nodeType="withEffect">
                                  <p:stCondLst>
                                    <p:cond delay="0"/>
                                  </p:stCondLst>
                                  <p:childTnLst>
                                    <p:set>
                                      <p:cBhvr>
                                        <p:cTn id="340" dur="1" fill="hold">
                                          <p:stCondLst>
                                            <p:cond delay="0"/>
                                          </p:stCondLst>
                                        </p:cTn>
                                        <p:tgtEl>
                                          <p:spTgt spid="142"/>
                                        </p:tgtEl>
                                        <p:attrNameLst>
                                          <p:attrName>style.visibility</p:attrName>
                                        </p:attrNameLst>
                                      </p:cBhvr>
                                      <p:to>
                                        <p:strVal val="visible"/>
                                      </p:to>
                                    </p:set>
                                    <p:anim calcmode="lin" valueType="num">
                                      <p:cBhvr>
                                        <p:cTn id="341" dur="1000" fill="hold"/>
                                        <p:tgtEl>
                                          <p:spTgt spid="142"/>
                                        </p:tgtEl>
                                        <p:attrNameLst>
                                          <p:attrName>ppt_x</p:attrName>
                                        </p:attrNameLst>
                                      </p:cBhvr>
                                      <p:tavLst>
                                        <p:tav tm="0">
                                          <p:val>
                                            <p:strVal val="#ppt_x-.2"/>
                                          </p:val>
                                        </p:tav>
                                        <p:tav tm="100000">
                                          <p:val>
                                            <p:strVal val="#ppt_x"/>
                                          </p:val>
                                        </p:tav>
                                      </p:tavLst>
                                    </p:anim>
                                    <p:anim calcmode="lin" valueType="num">
                                      <p:cBhvr>
                                        <p:cTn id="342" dur="1000" fill="hold"/>
                                        <p:tgtEl>
                                          <p:spTgt spid="142"/>
                                        </p:tgtEl>
                                        <p:attrNameLst>
                                          <p:attrName>ppt_y</p:attrName>
                                        </p:attrNameLst>
                                      </p:cBhvr>
                                      <p:tavLst>
                                        <p:tav tm="0">
                                          <p:val>
                                            <p:strVal val="#ppt_y"/>
                                          </p:val>
                                        </p:tav>
                                        <p:tav tm="100000">
                                          <p:val>
                                            <p:strVal val="#ppt_y"/>
                                          </p:val>
                                        </p:tav>
                                      </p:tavLst>
                                    </p:anim>
                                    <p:animEffect transition="in" filter="wipe(right)" prLst="gradientSize: 0.1">
                                      <p:cBhvr>
                                        <p:cTn id="343" dur="1000"/>
                                        <p:tgtEl>
                                          <p:spTgt spid="142"/>
                                        </p:tgtEl>
                                      </p:cBhvr>
                                    </p:animEffect>
                                  </p:childTnLst>
                                </p:cTn>
                              </p:par>
                            </p:childTnLst>
                          </p:cTn>
                        </p:par>
                        <p:par>
                          <p:cTn id="344" fill="hold" nodeType="afterGroup">
                            <p:stCondLst>
                              <p:cond delay="26000"/>
                            </p:stCondLst>
                            <p:childTnLst>
                              <p:par>
                                <p:cTn id="345" presetID="10" presetClass="entr" presetSubtype="0" fill="hold" grpId="0" nodeType="afterEffect">
                                  <p:stCondLst>
                                    <p:cond delay="0"/>
                                  </p:stCondLst>
                                  <p:childTnLst>
                                    <p:set>
                                      <p:cBhvr>
                                        <p:cTn id="346" dur="1" fill="hold">
                                          <p:stCondLst>
                                            <p:cond delay="0"/>
                                          </p:stCondLst>
                                        </p:cTn>
                                        <p:tgtEl>
                                          <p:spTgt spid="124"/>
                                        </p:tgtEl>
                                        <p:attrNameLst>
                                          <p:attrName>style.visibility</p:attrName>
                                        </p:attrNameLst>
                                      </p:cBhvr>
                                      <p:to>
                                        <p:strVal val="visible"/>
                                      </p:to>
                                    </p:set>
                                    <p:animEffect transition="in" filter="fade">
                                      <p:cBhvr>
                                        <p:cTn id="347" dur="2000"/>
                                        <p:tgtEl>
                                          <p:spTgt spid="124"/>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125"/>
                                        </p:tgtEl>
                                        <p:attrNameLst>
                                          <p:attrName>style.visibility</p:attrName>
                                        </p:attrNameLst>
                                      </p:cBhvr>
                                      <p:to>
                                        <p:strVal val="visible"/>
                                      </p:to>
                                    </p:set>
                                    <p:animEffect transition="in" filter="fade">
                                      <p:cBhvr>
                                        <p:cTn id="350" dur="2000"/>
                                        <p:tgtEl>
                                          <p:spTgt spid="125"/>
                                        </p:tgtEl>
                                      </p:cBhvr>
                                    </p:animEffect>
                                  </p:childTnLst>
                                </p:cTn>
                              </p:par>
                              <p:par>
                                <p:cTn id="351" presetID="27" presetClass="entr" presetSubtype="0" repeatCount="indefinite" fill="hold" nodeType="withEffect">
                                  <p:stCondLst>
                                    <p:cond delay="0"/>
                                  </p:stCondLst>
                                  <p:iterate type="lt">
                                    <p:tmPct val="50000"/>
                                  </p:iterate>
                                  <p:childTnLst>
                                    <p:set>
                                      <p:cBhvr>
                                        <p:cTn id="352" dur="1" fill="hold">
                                          <p:stCondLst>
                                            <p:cond delay="0"/>
                                          </p:stCondLst>
                                        </p:cTn>
                                        <p:tgtEl>
                                          <p:spTgt spid="118"/>
                                        </p:tgtEl>
                                        <p:attrNameLst>
                                          <p:attrName>style.visibility</p:attrName>
                                        </p:attrNameLst>
                                      </p:cBhvr>
                                      <p:to>
                                        <p:strVal val="visible"/>
                                      </p:to>
                                    </p:set>
                                    <p:anim calcmode="discrete" valueType="clr">
                                      <p:cBhvr override="childStyle">
                                        <p:cTn id="353" dur="80"/>
                                        <p:tgtEl>
                                          <p:spTgt spid="118"/>
                                        </p:tgtEl>
                                        <p:attrNameLst>
                                          <p:attrName>style.color</p:attrName>
                                        </p:attrNameLst>
                                      </p:cBhvr>
                                      <p:tavLst>
                                        <p:tav tm="0">
                                          <p:val>
                                            <p:clrVal>
                                              <a:schemeClr val="accent2"/>
                                            </p:clrVal>
                                          </p:val>
                                        </p:tav>
                                        <p:tav tm="50000">
                                          <p:val>
                                            <p:clrVal>
                                              <a:schemeClr val="hlink"/>
                                            </p:clrVal>
                                          </p:val>
                                        </p:tav>
                                      </p:tavLst>
                                    </p:anim>
                                    <p:anim calcmode="discrete" valueType="clr">
                                      <p:cBhvr>
                                        <p:cTn id="354" dur="80"/>
                                        <p:tgtEl>
                                          <p:spTgt spid="118"/>
                                        </p:tgtEl>
                                        <p:attrNameLst>
                                          <p:attrName>fillcolor</p:attrName>
                                        </p:attrNameLst>
                                      </p:cBhvr>
                                      <p:tavLst>
                                        <p:tav tm="0">
                                          <p:val>
                                            <p:clrVal>
                                              <a:schemeClr val="accent2"/>
                                            </p:clrVal>
                                          </p:val>
                                        </p:tav>
                                        <p:tav tm="50000">
                                          <p:val>
                                            <p:clrVal>
                                              <a:schemeClr val="hlink"/>
                                            </p:clrVal>
                                          </p:val>
                                        </p:tav>
                                      </p:tavLst>
                                    </p:anim>
                                    <p:set>
                                      <p:cBhvr>
                                        <p:cTn id="355" dur="80"/>
                                        <p:tgtEl>
                                          <p:spTgt spid="118"/>
                                        </p:tgtEl>
                                        <p:attrNameLst>
                                          <p:attrName>fill.type</p:attrName>
                                        </p:attrNameLst>
                                      </p:cBhvr>
                                      <p:to>
                                        <p:strVal val="solid"/>
                                      </p:to>
                                    </p:set>
                                  </p:childTnLst>
                                </p:cTn>
                              </p:par>
                              <p:par>
                                <p:cTn id="356" presetID="27" presetClass="entr" presetSubtype="0" repeatCount="indefinite" fill="hold" nodeType="withEffect">
                                  <p:stCondLst>
                                    <p:cond delay="0"/>
                                  </p:stCondLst>
                                  <p:iterate type="lt">
                                    <p:tmPct val="50000"/>
                                  </p:iterate>
                                  <p:childTnLst>
                                    <p:set>
                                      <p:cBhvr>
                                        <p:cTn id="357" dur="1" fill="hold">
                                          <p:stCondLst>
                                            <p:cond delay="0"/>
                                          </p:stCondLst>
                                        </p:cTn>
                                        <p:tgtEl>
                                          <p:spTgt spid="122"/>
                                        </p:tgtEl>
                                        <p:attrNameLst>
                                          <p:attrName>style.visibility</p:attrName>
                                        </p:attrNameLst>
                                      </p:cBhvr>
                                      <p:to>
                                        <p:strVal val="visible"/>
                                      </p:to>
                                    </p:set>
                                    <p:anim calcmode="discrete" valueType="clr">
                                      <p:cBhvr override="childStyle">
                                        <p:cTn id="358" dur="80"/>
                                        <p:tgtEl>
                                          <p:spTgt spid="122"/>
                                        </p:tgtEl>
                                        <p:attrNameLst>
                                          <p:attrName>style.color</p:attrName>
                                        </p:attrNameLst>
                                      </p:cBhvr>
                                      <p:tavLst>
                                        <p:tav tm="0">
                                          <p:val>
                                            <p:clrVal>
                                              <a:schemeClr val="folHlink"/>
                                            </p:clrVal>
                                          </p:val>
                                        </p:tav>
                                        <p:tav tm="50000">
                                          <p:val>
                                            <p:clrVal>
                                              <a:schemeClr val="hlink"/>
                                            </p:clrVal>
                                          </p:val>
                                        </p:tav>
                                      </p:tavLst>
                                    </p:anim>
                                    <p:anim calcmode="discrete" valueType="clr">
                                      <p:cBhvr>
                                        <p:cTn id="359" dur="80"/>
                                        <p:tgtEl>
                                          <p:spTgt spid="122"/>
                                        </p:tgtEl>
                                        <p:attrNameLst>
                                          <p:attrName>fillcolor</p:attrName>
                                        </p:attrNameLst>
                                      </p:cBhvr>
                                      <p:tavLst>
                                        <p:tav tm="0">
                                          <p:val>
                                            <p:clrVal>
                                              <a:schemeClr val="accent2"/>
                                            </p:clrVal>
                                          </p:val>
                                        </p:tav>
                                        <p:tav tm="50000">
                                          <p:val>
                                            <p:clrVal>
                                              <a:schemeClr val="hlink"/>
                                            </p:clrVal>
                                          </p:val>
                                        </p:tav>
                                      </p:tavLst>
                                    </p:anim>
                                    <p:set>
                                      <p:cBhvr>
                                        <p:cTn id="360" dur="80"/>
                                        <p:tgtEl>
                                          <p:spTgt spid="122"/>
                                        </p:tgtEl>
                                        <p:attrNameLst>
                                          <p:attrName>fill.type</p:attrName>
                                        </p:attrNameLst>
                                      </p:cBhvr>
                                      <p:to>
                                        <p:strVal val="solid"/>
                                      </p:to>
                                    </p:set>
                                  </p:childTnLst>
                                </p:cTn>
                              </p:par>
                              <p:par>
                                <p:cTn id="361" presetID="27" presetClass="entr" presetSubtype="0" repeatCount="indefinite" fill="hold" nodeType="withEffect">
                                  <p:stCondLst>
                                    <p:cond delay="0"/>
                                  </p:stCondLst>
                                  <p:iterate type="lt">
                                    <p:tmPct val="50000"/>
                                  </p:iterate>
                                  <p:childTnLst>
                                    <p:set>
                                      <p:cBhvr>
                                        <p:cTn id="362" dur="1" fill="hold">
                                          <p:stCondLst>
                                            <p:cond delay="0"/>
                                          </p:stCondLst>
                                        </p:cTn>
                                        <p:tgtEl>
                                          <p:spTgt spid="123"/>
                                        </p:tgtEl>
                                        <p:attrNameLst>
                                          <p:attrName>style.visibility</p:attrName>
                                        </p:attrNameLst>
                                      </p:cBhvr>
                                      <p:to>
                                        <p:strVal val="visible"/>
                                      </p:to>
                                    </p:set>
                                    <p:anim calcmode="discrete" valueType="clr">
                                      <p:cBhvr override="childStyle">
                                        <p:cTn id="363" dur="80"/>
                                        <p:tgtEl>
                                          <p:spTgt spid="123"/>
                                        </p:tgtEl>
                                        <p:attrNameLst>
                                          <p:attrName>style.color</p:attrName>
                                        </p:attrNameLst>
                                      </p:cBhvr>
                                      <p:tavLst>
                                        <p:tav tm="0">
                                          <p:val>
                                            <p:clrVal>
                                              <a:schemeClr val="folHlink"/>
                                            </p:clrVal>
                                          </p:val>
                                        </p:tav>
                                        <p:tav tm="50000">
                                          <p:val>
                                            <p:clrVal>
                                              <a:schemeClr val="hlink"/>
                                            </p:clrVal>
                                          </p:val>
                                        </p:tav>
                                      </p:tavLst>
                                    </p:anim>
                                    <p:anim calcmode="discrete" valueType="clr">
                                      <p:cBhvr>
                                        <p:cTn id="364" dur="80"/>
                                        <p:tgtEl>
                                          <p:spTgt spid="123"/>
                                        </p:tgtEl>
                                        <p:attrNameLst>
                                          <p:attrName>fillcolor</p:attrName>
                                        </p:attrNameLst>
                                      </p:cBhvr>
                                      <p:tavLst>
                                        <p:tav tm="0">
                                          <p:val>
                                            <p:clrVal>
                                              <a:schemeClr val="accent2"/>
                                            </p:clrVal>
                                          </p:val>
                                        </p:tav>
                                        <p:tav tm="50000">
                                          <p:val>
                                            <p:clrVal>
                                              <a:schemeClr val="hlink"/>
                                            </p:clrVal>
                                          </p:val>
                                        </p:tav>
                                      </p:tavLst>
                                    </p:anim>
                                    <p:set>
                                      <p:cBhvr>
                                        <p:cTn id="365" dur="80"/>
                                        <p:tgtEl>
                                          <p:spTgt spid="123"/>
                                        </p:tgtEl>
                                        <p:attrNameLst>
                                          <p:attrName>fill.type</p:attrName>
                                        </p:attrNameLst>
                                      </p:cBhvr>
                                      <p:to>
                                        <p:strVal val="solid"/>
                                      </p:to>
                                    </p:set>
                                  </p:childTnLst>
                                </p:cTn>
                              </p:par>
                              <p:par>
                                <p:cTn id="366" presetID="27" presetClass="entr" presetSubtype="0" repeatCount="indefinite" fill="hold" nodeType="withEffect">
                                  <p:stCondLst>
                                    <p:cond delay="0"/>
                                  </p:stCondLst>
                                  <p:iterate type="lt">
                                    <p:tmPct val="50000"/>
                                  </p:iterate>
                                  <p:childTnLst>
                                    <p:set>
                                      <p:cBhvr>
                                        <p:cTn id="367" dur="1" fill="hold">
                                          <p:stCondLst>
                                            <p:cond delay="0"/>
                                          </p:stCondLst>
                                        </p:cTn>
                                        <p:tgtEl>
                                          <p:spTgt spid="130"/>
                                        </p:tgtEl>
                                        <p:attrNameLst>
                                          <p:attrName>style.visibility</p:attrName>
                                        </p:attrNameLst>
                                      </p:cBhvr>
                                      <p:to>
                                        <p:strVal val="visible"/>
                                      </p:to>
                                    </p:set>
                                    <p:anim calcmode="discrete" valueType="clr">
                                      <p:cBhvr override="childStyle">
                                        <p:cTn id="368" dur="80"/>
                                        <p:tgtEl>
                                          <p:spTgt spid="130"/>
                                        </p:tgtEl>
                                        <p:attrNameLst>
                                          <p:attrName>style.color</p:attrName>
                                        </p:attrNameLst>
                                      </p:cBhvr>
                                      <p:tavLst>
                                        <p:tav tm="0">
                                          <p:val>
                                            <p:clrVal>
                                              <a:schemeClr val="accent2"/>
                                            </p:clrVal>
                                          </p:val>
                                        </p:tav>
                                        <p:tav tm="50000">
                                          <p:val>
                                            <p:clrVal>
                                              <a:schemeClr val="hlink"/>
                                            </p:clrVal>
                                          </p:val>
                                        </p:tav>
                                      </p:tavLst>
                                    </p:anim>
                                    <p:anim calcmode="discrete" valueType="clr">
                                      <p:cBhvr>
                                        <p:cTn id="369" dur="80"/>
                                        <p:tgtEl>
                                          <p:spTgt spid="130"/>
                                        </p:tgtEl>
                                        <p:attrNameLst>
                                          <p:attrName>fillcolor</p:attrName>
                                        </p:attrNameLst>
                                      </p:cBhvr>
                                      <p:tavLst>
                                        <p:tav tm="0">
                                          <p:val>
                                            <p:clrVal>
                                              <a:schemeClr val="accent2"/>
                                            </p:clrVal>
                                          </p:val>
                                        </p:tav>
                                        <p:tav tm="50000">
                                          <p:val>
                                            <p:clrVal>
                                              <a:schemeClr val="hlink"/>
                                            </p:clrVal>
                                          </p:val>
                                        </p:tav>
                                      </p:tavLst>
                                    </p:anim>
                                    <p:set>
                                      <p:cBhvr>
                                        <p:cTn id="370" dur="80"/>
                                        <p:tgtEl>
                                          <p:spTgt spid="130"/>
                                        </p:tgtEl>
                                        <p:attrNameLst>
                                          <p:attrName>fill.type</p:attrName>
                                        </p:attrNameLst>
                                      </p:cBhvr>
                                      <p:to>
                                        <p:strVal val="solid"/>
                                      </p:to>
                                    </p:set>
                                  </p:childTnLst>
                                </p:cTn>
                              </p:par>
                              <p:par>
                                <p:cTn id="371" presetID="27" presetClass="entr" presetSubtype="0" repeatCount="indefinite" fill="hold" nodeType="withEffect">
                                  <p:stCondLst>
                                    <p:cond delay="0"/>
                                  </p:stCondLst>
                                  <p:iterate type="lt">
                                    <p:tmPct val="50000"/>
                                  </p:iterate>
                                  <p:childTnLst>
                                    <p:set>
                                      <p:cBhvr>
                                        <p:cTn id="372" dur="1" fill="hold">
                                          <p:stCondLst>
                                            <p:cond delay="0"/>
                                          </p:stCondLst>
                                        </p:cTn>
                                        <p:tgtEl>
                                          <p:spTgt spid="131"/>
                                        </p:tgtEl>
                                        <p:attrNameLst>
                                          <p:attrName>style.visibility</p:attrName>
                                        </p:attrNameLst>
                                      </p:cBhvr>
                                      <p:to>
                                        <p:strVal val="visible"/>
                                      </p:to>
                                    </p:set>
                                    <p:anim calcmode="discrete" valueType="clr">
                                      <p:cBhvr override="childStyle">
                                        <p:cTn id="373" dur="80"/>
                                        <p:tgtEl>
                                          <p:spTgt spid="131"/>
                                        </p:tgtEl>
                                        <p:attrNameLst>
                                          <p:attrName>style.color</p:attrName>
                                        </p:attrNameLst>
                                      </p:cBhvr>
                                      <p:tavLst>
                                        <p:tav tm="0">
                                          <p:val>
                                            <p:clrVal>
                                              <a:schemeClr val="accent2"/>
                                            </p:clrVal>
                                          </p:val>
                                        </p:tav>
                                        <p:tav tm="50000">
                                          <p:val>
                                            <p:clrVal>
                                              <a:schemeClr val="hlink"/>
                                            </p:clrVal>
                                          </p:val>
                                        </p:tav>
                                      </p:tavLst>
                                    </p:anim>
                                    <p:anim calcmode="discrete" valueType="clr">
                                      <p:cBhvr>
                                        <p:cTn id="374" dur="80"/>
                                        <p:tgtEl>
                                          <p:spTgt spid="131"/>
                                        </p:tgtEl>
                                        <p:attrNameLst>
                                          <p:attrName>fillcolor</p:attrName>
                                        </p:attrNameLst>
                                      </p:cBhvr>
                                      <p:tavLst>
                                        <p:tav tm="0">
                                          <p:val>
                                            <p:clrVal>
                                              <a:schemeClr val="accent2"/>
                                            </p:clrVal>
                                          </p:val>
                                        </p:tav>
                                        <p:tav tm="50000">
                                          <p:val>
                                            <p:clrVal>
                                              <a:schemeClr val="hlink"/>
                                            </p:clrVal>
                                          </p:val>
                                        </p:tav>
                                      </p:tavLst>
                                    </p:anim>
                                    <p:set>
                                      <p:cBhvr>
                                        <p:cTn id="375" dur="80"/>
                                        <p:tgtEl>
                                          <p:spTgt spid="131"/>
                                        </p:tgtEl>
                                        <p:attrNameLst>
                                          <p:attrName>fill.type</p:attrName>
                                        </p:attrNameLst>
                                      </p:cBhvr>
                                      <p:to>
                                        <p:strVal val="solid"/>
                                      </p:to>
                                    </p:set>
                                  </p:childTnLst>
                                </p:cTn>
                              </p:par>
                              <p:par>
                                <p:cTn id="376" presetID="27" presetClass="entr" presetSubtype="0" repeatCount="indefinite" fill="hold" nodeType="withEffect">
                                  <p:stCondLst>
                                    <p:cond delay="0"/>
                                  </p:stCondLst>
                                  <p:iterate type="lt">
                                    <p:tmPct val="50000"/>
                                  </p:iterate>
                                  <p:childTnLst>
                                    <p:set>
                                      <p:cBhvr>
                                        <p:cTn id="377" dur="1" fill="hold">
                                          <p:stCondLst>
                                            <p:cond delay="0"/>
                                          </p:stCondLst>
                                        </p:cTn>
                                        <p:tgtEl>
                                          <p:spTgt spid="132"/>
                                        </p:tgtEl>
                                        <p:attrNameLst>
                                          <p:attrName>style.visibility</p:attrName>
                                        </p:attrNameLst>
                                      </p:cBhvr>
                                      <p:to>
                                        <p:strVal val="visible"/>
                                      </p:to>
                                    </p:set>
                                    <p:anim calcmode="discrete" valueType="clr">
                                      <p:cBhvr override="childStyle">
                                        <p:cTn id="378" dur="80"/>
                                        <p:tgtEl>
                                          <p:spTgt spid="132"/>
                                        </p:tgtEl>
                                        <p:attrNameLst>
                                          <p:attrName>style.color</p:attrName>
                                        </p:attrNameLst>
                                      </p:cBhvr>
                                      <p:tavLst>
                                        <p:tav tm="0">
                                          <p:val>
                                            <p:clrVal>
                                              <a:schemeClr val="accent2"/>
                                            </p:clrVal>
                                          </p:val>
                                        </p:tav>
                                        <p:tav tm="50000">
                                          <p:val>
                                            <p:clrVal>
                                              <a:schemeClr val="hlink"/>
                                            </p:clrVal>
                                          </p:val>
                                        </p:tav>
                                      </p:tavLst>
                                    </p:anim>
                                    <p:anim calcmode="discrete" valueType="clr">
                                      <p:cBhvr>
                                        <p:cTn id="379" dur="80"/>
                                        <p:tgtEl>
                                          <p:spTgt spid="132"/>
                                        </p:tgtEl>
                                        <p:attrNameLst>
                                          <p:attrName>fillcolor</p:attrName>
                                        </p:attrNameLst>
                                      </p:cBhvr>
                                      <p:tavLst>
                                        <p:tav tm="0">
                                          <p:val>
                                            <p:clrVal>
                                              <a:schemeClr val="accent2"/>
                                            </p:clrVal>
                                          </p:val>
                                        </p:tav>
                                        <p:tav tm="50000">
                                          <p:val>
                                            <p:clrVal>
                                              <a:schemeClr val="hlink"/>
                                            </p:clrVal>
                                          </p:val>
                                        </p:tav>
                                      </p:tavLst>
                                    </p:anim>
                                    <p:set>
                                      <p:cBhvr>
                                        <p:cTn id="380" dur="80"/>
                                        <p:tgtEl>
                                          <p:spTgt spid="132"/>
                                        </p:tgtEl>
                                        <p:attrNameLst>
                                          <p:attrName>fill.type</p:attrName>
                                        </p:attrNameLst>
                                      </p:cBhvr>
                                      <p:to>
                                        <p:strVal val="solid"/>
                                      </p:to>
                                    </p:set>
                                  </p:childTnLst>
                                </p:cTn>
                              </p:par>
                              <p:par>
                                <p:cTn id="381" presetID="27" presetClass="entr" presetSubtype="0" repeatCount="indefinite" fill="hold" nodeType="withEffect">
                                  <p:stCondLst>
                                    <p:cond delay="0"/>
                                  </p:stCondLst>
                                  <p:iterate type="lt">
                                    <p:tmPct val="50000"/>
                                  </p:iterate>
                                  <p:childTnLst>
                                    <p:set>
                                      <p:cBhvr>
                                        <p:cTn id="382" dur="1" fill="hold">
                                          <p:stCondLst>
                                            <p:cond delay="0"/>
                                          </p:stCondLst>
                                        </p:cTn>
                                        <p:tgtEl>
                                          <p:spTgt spid="135"/>
                                        </p:tgtEl>
                                        <p:attrNameLst>
                                          <p:attrName>style.visibility</p:attrName>
                                        </p:attrNameLst>
                                      </p:cBhvr>
                                      <p:to>
                                        <p:strVal val="visible"/>
                                      </p:to>
                                    </p:set>
                                    <p:anim calcmode="discrete" valueType="clr">
                                      <p:cBhvr override="childStyle">
                                        <p:cTn id="383" dur="80"/>
                                        <p:tgtEl>
                                          <p:spTgt spid="135"/>
                                        </p:tgtEl>
                                        <p:attrNameLst>
                                          <p:attrName>style.color</p:attrName>
                                        </p:attrNameLst>
                                      </p:cBhvr>
                                      <p:tavLst>
                                        <p:tav tm="0">
                                          <p:val>
                                            <p:clrVal>
                                              <a:schemeClr val="accent2"/>
                                            </p:clrVal>
                                          </p:val>
                                        </p:tav>
                                        <p:tav tm="50000">
                                          <p:val>
                                            <p:clrVal>
                                              <a:schemeClr val="hlink"/>
                                            </p:clrVal>
                                          </p:val>
                                        </p:tav>
                                      </p:tavLst>
                                    </p:anim>
                                    <p:anim calcmode="discrete" valueType="clr">
                                      <p:cBhvr>
                                        <p:cTn id="384" dur="80"/>
                                        <p:tgtEl>
                                          <p:spTgt spid="135"/>
                                        </p:tgtEl>
                                        <p:attrNameLst>
                                          <p:attrName>fillcolor</p:attrName>
                                        </p:attrNameLst>
                                      </p:cBhvr>
                                      <p:tavLst>
                                        <p:tav tm="0">
                                          <p:val>
                                            <p:clrVal>
                                              <a:schemeClr val="accent2"/>
                                            </p:clrVal>
                                          </p:val>
                                        </p:tav>
                                        <p:tav tm="50000">
                                          <p:val>
                                            <p:clrVal>
                                              <a:schemeClr val="hlink"/>
                                            </p:clrVal>
                                          </p:val>
                                        </p:tav>
                                      </p:tavLst>
                                    </p:anim>
                                    <p:set>
                                      <p:cBhvr>
                                        <p:cTn id="385" dur="80"/>
                                        <p:tgtEl>
                                          <p:spTgt spid="135"/>
                                        </p:tgtEl>
                                        <p:attrNameLst>
                                          <p:attrName>fill.type</p:attrName>
                                        </p:attrNameLst>
                                      </p:cBhvr>
                                      <p:to>
                                        <p:strVal val="solid"/>
                                      </p:to>
                                    </p:set>
                                  </p:childTnLst>
                                </p:cTn>
                              </p:par>
                              <p:par>
                                <p:cTn id="386" presetID="27" presetClass="entr" presetSubtype="0" repeatCount="indefinite" fill="hold" nodeType="withEffect">
                                  <p:stCondLst>
                                    <p:cond delay="0"/>
                                  </p:stCondLst>
                                  <p:iterate type="lt">
                                    <p:tmPct val="50000"/>
                                  </p:iterate>
                                  <p:childTnLst>
                                    <p:set>
                                      <p:cBhvr>
                                        <p:cTn id="387" dur="1" fill="hold">
                                          <p:stCondLst>
                                            <p:cond delay="0"/>
                                          </p:stCondLst>
                                        </p:cTn>
                                        <p:tgtEl>
                                          <p:spTgt spid="134"/>
                                        </p:tgtEl>
                                        <p:attrNameLst>
                                          <p:attrName>style.visibility</p:attrName>
                                        </p:attrNameLst>
                                      </p:cBhvr>
                                      <p:to>
                                        <p:strVal val="visible"/>
                                      </p:to>
                                    </p:set>
                                    <p:anim calcmode="discrete" valueType="clr">
                                      <p:cBhvr override="childStyle">
                                        <p:cTn id="388" dur="80"/>
                                        <p:tgtEl>
                                          <p:spTgt spid="134"/>
                                        </p:tgtEl>
                                        <p:attrNameLst>
                                          <p:attrName>style.color</p:attrName>
                                        </p:attrNameLst>
                                      </p:cBhvr>
                                      <p:tavLst>
                                        <p:tav tm="0">
                                          <p:val>
                                            <p:clrVal>
                                              <a:schemeClr val="folHlink"/>
                                            </p:clrVal>
                                          </p:val>
                                        </p:tav>
                                        <p:tav tm="50000">
                                          <p:val>
                                            <p:clrVal>
                                              <a:schemeClr val="hlink"/>
                                            </p:clrVal>
                                          </p:val>
                                        </p:tav>
                                      </p:tavLst>
                                    </p:anim>
                                    <p:anim calcmode="discrete" valueType="clr">
                                      <p:cBhvr>
                                        <p:cTn id="389" dur="80"/>
                                        <p:tgtEl>
                                          <p:spTgt spid="134"/>
                                        </p:tgtEl>
                                        <p:attrNameLst>
                                          <p:attrName>fillcolor</p:attrName>
                                        </p:attrNameLst>
                                      </p:cBhvr>
                                      <p:tavLst>
                                        <p:tav tm="0">
                                          <p:val>
                                            <p:clrVal>
                                              <a:schemeClr val="accent2"/>
                                            </p:clrVal>
                                          </p:val>
                                        </p:tav>
                                        <p:tav tm="50000">
                                          <p:val>
                                            <p:clrVal>
                                              <a:schemeClr val="hlink"/>
                                            </p:clrVal>
                                          </p:val>
                                        </p:tav>
                                      </p:tavLst>
                                    </p:anim>
                                    <p:set>
                                      <p:cBhvr>
                                        <p:cTn id="390" dur="80"/>
                                        <p:tgtEl>
                                          <p:spTgt spid="134"/>
                                        </p:tgtEl>
                                        <p:attrNameLst>
                                          <p:attrName>fill.type</p:attrName>
                                        </p:attrNameLst>
                                      </p:cBhvr>
                                      <p:to>
                                        <p:strVal val="solid"/>
                                      </p:to>
                                    </p:set>
                                  </p:childTnLst>
                                </p:cTn>
                              </p:par>
                              <p:par>
                                <p:cTn id="391" presetID="27" presetClass="entr" presetSubtype="0" repeatCount="indefinite" fill="hold" nodeType="withEffect">
                                  <p:stCondLst>
                                    <p:cond delay="0"/>
                                  </p:stCondLst>
                                  <p:iterate type="lt">
                                    <p:tmPct val="50000"/>
                                  </p:iterate>
                                  <p:childTnLst>
                                    <p:set>
                                      <p:cBhvr>
                                        <p:cTn id="392" dur="1" fill="hold">
                                          <p:stCondLst>
                                            <p:cond delay="0"/>
                                          </p:stCondLst>
                                        </p:cTn>
                                        <p:tgtEl>
                                          <p:spTgt spid="153"/>
                                        </p:tgtEl>
                                        <p:attrNameLst>
                                          <p:attrName>style.visibility</p:attrName>
                                        </p:attrNameLst>
                                      </p:cBhvr>
                                      <p:to>
                                        <p:strVal val="visible"/>
                                      </p:to>
                                    </p:set>
                                    <p:anim calcmode="discrete" valueType="clr">
                                      <p:cBhvr override="childStyle">
                                        <p:cTn id="393" dur="80"/>
                                        <p:tgtEl>
                                          <p:spTgt spid="153"/>
                                        </p:tgtEl>
                                        <p:attrNameLst>
                                          <p:attrName>style.color</p:attrName>
                                        </p:attrNameLst>
                                      </p:cBhvr>
                                      <p:tavLst>
                                        <p:tav tm="0">
                                          <p:val>
                                            <p:clrVal>
                                              <a:schemeClr val="folHlink"/>
                                            </p:clrVal>
                                          </p:val>
                                        </p:tav>
                                        <p:tav tm="50000">
                                          <p:val>
                                            <p:clrVal>
                                              <a:schemeClr val="hlink"/>
                                            </p:clrVal>
                                          </p:val>
                                        </p:tav>
                                      </p:tavLst>
                                    </p:anim>
                                    <p:anim calcmode="discrete" valueType="clr">
                                      <p:cBhvr>
                                        <p:cTn id="394" dur="80"/>
                                        <p:tgtEl>
                                          <p:spTgt spid="153"/>
                                        </p:tgtEl>
                                        <p:attrNameLst>
                                          <p:attrName>fillcolor</p:attrName>
                                        </p:attrNameLst>
                                      </p:cBhvr>
                                      <p:tavLst>
                                        <p:tav tm="0">
                                          <p:val>
                                            <p:clrVal>
                                              <a:schemeClr val="accent2"/>
                                            </p:clrVal>
                                          </p:val>
                                        </p:tav>
                                        <p:tav tm="50000">
                                          <p:val>
                                            <p:clrVal>
                                              <a:schemeClr val="hlink"/>
                                            </p:clrVal>
                                          </p:val>
                                        </p:tav>
                                      </p:tavLst>
                                    </p:anim>
                                    <p:set>
                                      <p:cBhvr>
                                        <p:cTn id="395" dur="80"/>
                                        <p:tgtEl>
                                          <p:spTgt spid="1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p:bldP spid="134" grpId="0"/>
      <p:bldP spid="122" grpId="0"/>
      <p:bldP spid="132" grpId="0"/>
      <p:bldP spid="118" grpId="0"/>
      <p:bldP spid="130" grpId="0"/>
      <p:bldP spid="131" grpId="0"/>
      <p:bldP spid="123" grpId="0"/>
      <p:bldP spid="135" grpId="0"/>
      <p:bldP spid="4" grpId="0"/>
      <p:bldP spid="64" grpId="0"/>
      <p:bldP spid="69" grpId="0"/>
      <p:bldP spid="71" grpId="0"/>
      <p:bldP spid="72" grpId="0"/>
      <p:bldP spid="124" grpId="0"/>
      <p:bldP spid="125" grpId="0"/>
      <p:bldP spid="144" grpId="0"/>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Report/Analysis</a:t>
            </a:r>
            <a:endParaRPr lang="en-US" dirty="0"/>
          </a:p>
        </p:txBody>
      </p:sp>
      <p:sp>
        <p:nvSpPr>
          <p:cNvPr id="5" name="Text Placeholder 4"/>
          <p:cNvSpPr>
            <a:spLocks noGrp="1"/>
          </p:cNvSpPr>
          <p:nvPr>
            <p:ph type="body" idx="1"/>
          </p:nvPr>
        </p:nvSpPr>
        <p:spPr/>
        <p:txBody>
          <a:bodyPr/>
          <a:lstStyle/>
          <a:p>
            <a:pPr>
              <a:defRPr/>
            </a:pPr>
            <a:r>
              <a:rPr lang="en-US" dirty="0"/>
              <a:t>Five Steps of Analytics (Campbell &amp; </a:t>
            </a:r>
            <a:r>
              <a:rPr lang="en-US" dirty="0" err="1"/>
              <a:t>Oblinger</a:t>
            </a:r>
            <a:r>
              <a:rPr lang="en-US" dirty="0"/>
              <a:t>, 2007</a:t>
            </a:r>
            <a:r>
              <a:rPr lang="en-US" dirty="0" smtClean="0"/>
              <a:t>)</a:t>
            </a:r>
            <a:endParaRPr lang="en-US" dirty="0"/>
          </a:p>
        </p:txBody>
      </p:sp>
      <p:pic>
        <p:nvPicPr>
          <p:cNvPr id="19459" name="Picture 3" descr="C:\Users\vernon.smith\AppData\Local\Microsoft\Windows\Temporary Internet Files\Content.IE5\98WO019P\MP9004432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623" y="143983"/>
            <a:ext cx="6100306" cy="3886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4180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latin typeface="Arial" pitchFamily="34" charset="0"/>
                <a:cs typeface="Arial" pitchFamily="34" charset="0"/>
              </a:rPr>
              <a:t>Predictive LMS Factors = LSP</a:t>
            </a:r>
            <a:endParaRPr lang="en-US" dirty="0"/>
          </a:p>
        </p:txBody>
      </p:sp>
      <p:sp>
        <p:nvSpPr>
          <p:cNvPr id="18435" name="Content Placeholder 2"/>
          <p:cNvSpPr txBox="1">
            <a:spLocks/>
          </p:cNvSpPr>
          <p:nvPr/>
        </p:nvSpPr>
        <p:spPr bwMode="auto">
          <a:xfrm>
            <a:off x="609600" y="17526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defRPr sz="2400">
                <a:solidFill>
                  <a:schemeClr val="tx1"/>
                </a:solidFill>
                <a:latin typeface="Arial" charset="0"/>
                <a:ea typeface="ＭＳ Ｐゴシック" pitchFamily="34" charset="-128"/>
              </a:defRPr>
            </a:lvl1pPr>
            <a:lvl2pPr marL="511175" indent="-2222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buClr>
                <a:srgbClr val="326628"/>
              </a:buClr>
              <a:buSzPct val="80000"/>
              <a:buFont typeface="Wingdings" pitchFamily="2" charset="2"/>
              <a:buChar char="§"/>
            </a:pPr>
            <a:r>
              <a:rPr lang="en-US" sz="2600" b="1">
                <a:solidFill>
                  <a:srgbClr val="4C4C4F"/>
                </a:solidFill>
                <a:cs typeface="Arial" charset="0"/>
              </a:rPr>
              <a:t>Log ins</a:t>
            </a:r>
          </a:p>
          <a:p>
            <a:pPr lvl="1">
              <a:spcAft>
                <a:spcPts val="600"/>
              </a:spcAft>
              <a:buClr>
                <a:srgbClr val="1F3572"/>
              </a:buClr>
              <a:buSzPct val="80000"/>
              <a:buFont typeface="Wingdings" pitchFamily="2" charset="2"/>
              <a:buChar char="§"/>
            </a:pPr>
            <a:r>
              <a:rPr lang="en-US">
                <a:solidFill>
                  <a:srgbClr val="4C4C4F"/>
                </a:solidFill>
                <a:cs typeface="Arial" charset="0"/>
              </a:rPr>
              <a:t>Frequency of log ins to the course section homepage</a:t>
            </a:r>
          </a:p>
          <a:p>
            <a:pPr>
              <a:spcAft>
                <a:spcPts val="600"/>
              </a:spcAft>
              <a:buClr>
                <a:srgbClr val="326628"/>
              </a:buClr>
              <a:buSzPct val="80000"/>
              <a:buFont typeface="Wingdings" pitchFamily="2" charset="2"/>
              <a:buChar char="§"/>
            </a:pPr>
            <a:r>
              <a:rPr lang="en-US" sz="2600" b="1">
                <a:solidFill>
                  <a:srgbClr val="4C4C4F"/>
                </a:solidFill>
                <a:cs typeface="Arial" charset="0"/>
              </a:rPr>
              <a:t>Site engagement</a:t>
            </a:r>
          </a:p>
          <a:p>
            <a:pPr lvl="1">
              <a:spcAft>
                <a:spcPts val="600"/>
              </a:spcAft>
              <a:buClr>
                <a:srgbClr val="1F3572"/>
              </a:buClr>
              <a:buSzPct val="80000"/>
              <a:buFont typeface="Wingdings" pitchFamily="2" charset="2"/>
              <a:buChar char="§"/>
            </a:pPr>
            <a:r>
              <a:rPr lang="en-US">
                <a:solidFill>
                  <a:srgbClr val="4C4C4F"/>
                </a:solidFill>
                <a:cs typeface="Arial" charset="0"/>
              </a:rPr>
              <a:t>Frequency of LMS activities that suggest at least </a:t>
            </a:r>
            <a:r>
              <a:rPr lang="en-US" i="1">
                <a:solidFill>
                  <a:srgbClr val="4C4C4F"/>
                </a:solidFill>
                <a:cs typeface="Arial" charset="0"/>
              </a:rPr>
              <a:t>some</a:t>
            </a:r>
            <a:r>
              <a:rPr lang="en-US">
                <a:solidFill>
                  <a:srgbClr val="4C4C4F"/>
                </a:solidFill>
                <a:cs typeface="Arial" charset="0"/>
              </a:rPr>
              <a:t> level of course engagement (e.g. Opening a lesson, viewing assignment feedback, etc.)</a:t>
            </a:r>
          </a:p>
          <a:p>
            <a:pPr>
              <a:spcAft>
                <a:spcPts val="600"/>
              </a:spcAft>
              <a:buClr>
                <a:srgbClr val="326628"/>
              </a:buClr>
              <a:buSzPct val="80000"/>
              <a:buFont typeface="Wingdings" pitchFamily="2" charset="2"/>
              <a:buChar char="§"/>
            </a:pPr>
            <a:r>
              <a:rPr lang="en-US" sz="2600" b="1">
                <a:solidFill>
                  <a:srgbClr val="4C4C4F"/>
                </a:solidFill>
                <a:cs typeface="Arial" charset="0"/>
              </a:rPr>
              <a:t>Pace</a:t>
            </a:r>
          </a:p>
          <a:p>
            <a:pPr lvl="1">
              <a:spcAft>
                <a:spcPts val="600"/>
              </a:spcAft>
              <a:buClr>
                <a:srgbClr val="1F3572"/>
              </a:buClr>
              <a:buSzPct val="80000"/>
              <a:buFont typeface="Wingdings" pitchFamily="2" charset="2"/>
              <a:buChar char="§"/>
            </a:pPr>
            <a:r>
              <a:rPr lang="en-US">
                <a:solidFill>
                  <a:srgbClr val="4C4C4F"/>
                </a:solidFill>
                <a:cs typeface="Arial" charset="0"/>
              </a:rPr>
              <a:t>Measured using total points submitted for grading</a:t>
            </a:r>
          </a:p>
        </p:txBody>
      </p:sp>
    </p:spTree>
    <p:extLst>
      <p:ext uri="{BB962C8B-B14F-4D97-AF65-F5344CB8AC3E}">
        <p14:creationId xmlns:p14="http://schemas.microsoft.com/office/powerpoint/2010/main" val="859152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defRPr/>
            </a:pPr>
            <a:r>
              <a:rPr lang="en-US" dirty="0" smtClean="0">
                <a:latin typeface="Arial" pitchFamily="34" charset="0"/>
                <a:cs typeface="Arial" pitchFamily="34" charset="0"/>
              </a:rPr>
              <a:t>Log ins</a:t>
            </a:r>
          </a:p>
        </p:txBody>
      </p:sp>
      <p:pic>
        <p:nvPicPr>
          <p:cNvPr id="20483" name="Picture 5"/>
          <p:cNvPicPr>
            <a:picLocks noChangeAspect="1" noChangeArrowheads="1"/>
          </p:cNvPicPr>
          <p:nvPr/>
        </p:nvPicPr>
        <p:blipFill>
          <a:blip r:embed="rId2">
            <a:extLst>
              <a:ext uri="{28A0092B-C50C-407E-A947-70E740481C1C}">
                <a14:useLocalDpi xmlns:a14="http://schemas.microsoft.com/office/drawing/2010/main" val="0"/>
              </a:ext>
            </a:extLst>
          </a:blip>
          <a:srcRect l="597" t="1836" r="597" b="2725"/>
          <a:stretch>
            <a:fillRect/>
          </a:stretch>
        </p:blipFill>
        <p:spPr bwMode="auto">
          <a:xfrm>
            <a:off x="1143000" y="1919288"/>
            <a:ext cx="685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20484" name="TextBox 7"/>
          <p:cNvSpPr txBox="1">
            <a:spLocks noChangeArrowheads="1"/>
          </p:cNvSpPr>
          <p:nvPr/>
        </p:nvSpPr>
        <p:spPr bwMode="auto">
          <a:xfrm>
            <a:off x="2535238" y="1573213"/>
            <a:ext cx="4879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a:solidFill>
                  <a:srgbClr val="000000"/>
                </a:solidFill>
              </a:rPr>
              <a:t>Chemistry 151 Summer &amp; Fall 2009 (N</a:t>
            </a:r>
            <a:r>
              <a:rPr lang="en-US" sz="1600" b="1" baseline="-25000">
                <a:solidFill>
                  <a:srgbClr val="000000"/>
                </a:solidFill>
              </a:rPr>
              <a:t>unit 3</a:t>
            </a:r>
            <a:r>
              <a:rPr lang="en-US" sz="1600" b="1">
                <a:solidFill>
                  <a:srgbClr val="000000"/>
                </a:solidFill>
              </a:rPr>
              <a:t> = 159)</a:t>
            </a:r>
          </a:p>
        </p:txBody>
      </p:sp>
      <p:grpSp>
        <p:nvGrpSpPr>
          <p:cNvPr id="2" name="Group 8"/>
          <p:cNvGrpSpPr>
            <a:grpSpLocks/>
          </p:cNvGrpSpPr>
          <p:nvPr/>
        </p:nvGrpSpPr>
        <p:grpSpPr bwMode="auto">
          <a:xfrm>
            <a:off x="1752600" y="2259013"/>
            <a:ext cx="3124200" cy="1676400"/>
            <a:chOff x="1752600" y="1981200"/>
            <a:chExt cx="3124200" cy="1676399"/>
          </a:xfrm>
        </p:grpSpPr>
        <p:cxnSp>
          <p:nvCxnSpPr>
            <p:cNvPr id="10" name="Straight Arrow Connector 9"/>
            <p:cNvCxnSpPr/>
            <p:nvPr/>
          </p:nvCxnSpPr>
          <p:spPr>
            <a:xfrm rot="10800000" flipV="1">
              <a:off x="1752600" y="2667000"/>
              <a:ext cx="1066800" cy="990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2209800" y="1981200"/>
              <a:ext cx="2667000" cy="6858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800" dirty="0"/>
                <a:t>Measurement as of the beginning of the “week.”</a:t>
              </a:r>
            </a:p>
          </p:txBody>
        </p:sp>
      </p:grpSp>
      <p:grpSp>
        <p:nvGrpSpPr>
          <p:cNvPr id="3" name="Group 14"/>
          <p:cNvGrpSpPr>
            <a:grpSpLocks/>
          </p:cNvGrpSpPr>
          <p:nvPr/>
        </p:nvGrpSpPr>
        <p:grpSpPr bwMode="auto">
          <a:xfrm>
            <a:off x="5105400" y="3260725"/>
            <a:ext cx="3352800" cy="1676400"/>
            <a:chOff x="1752600" y="1981200"/>
            <a:chExt cx="3352800" cy="1676399"/>
          </a:xfrm>
        </p:grpSpPr>
        <p:cxnSp>
          <p:nvCxnSpPr>
            <p:cNvPr id="16" name="Straight Arrow Connector 15"/>
            <p:cNvCxnSpPr/>
            <p:nvPr/>
          </p:nvCxnSpPr>
          <p:spPr>
            <a:xfrm rot="10800000" flipV="1">
              <a:off x="1752600" y="2667000"/>
              <a:ext cx="1066800" cy="990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2209800" y="1981200"/>
              <a:ext cx="2895600" cy="7620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dirty="0"/>
                <a:t>Weekly measurements only include students who are upgraded and still enrolled as of the beginning of the week.</a:t>
              </a:r>
            </a:p>
          </p:txBody>
        </p:sp>
      </p:grpSp>
    </p:spTree>
    <p:extLst>
      <p:ext uri="{BB962C8B-B14F-4D97-AF65-F5344CB8AC3E}">
        <p14:creationId xmlns:p14="http://schemas.microsoft.com/office/powerpoint/2010/main" val="2986143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143000" y="1295400"/>
            <a:ext cx="6934200" cy="137160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sp>
        <p:nvSpPr>
          <p:cNvPr id="21507" name="TextBox 8"/>
          <p:cNvSpPr txBox="1">
            <a:spLocks noChangeArrowheads="1"/>
          </p:cNvSpPr>
          <p:nvPr/>
        </p:nvSpPr>
        <p:spPr bwMode="auto">
          <a:xfrm>
            <a:off x="1143000" y="1676400"/>
            <a:ext cx="6781800" cy="381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US"/>
          </a:p>
        </p:txBody>
      </p:sp>
      <p:sp>
        <p:nvSpPr>
          <p:cNvPr id="10" name="Title 1"/>
          <p:cNvSpPr>
            <a:spLocks noGrp="1"/>
          </p:cNvSpPr>
          <p:nvPr>
            <p:ph type="title"/>
          </p:nvPr>
        </p:nvSpPr>
        <p:spPr>
          <a:xfrm>
            <a:off x="457200" y="381000"/>
            <a:ext cx="8229600" cy="742950"/>
          </a:xfrm>
        </p:spPr>
        <p:txBody>
          <a:bodyPr/>
          <a:lstStyle/>
          <a:p>
            <a:pPr algn="ctr">
              <a:defRPr/>
            </a:pPr>
            <a:r>
              <a:rPr lang="en-US" dirty="0" smtClean="0">
                <a:latin typeface="Arial" pitchFamily="34" charset="0"/>
                <a:cs typeface="Arial" pitchFamily="34" charset="0"/>
              </a:rPr>
              <a:t>Site engagement</a:t>
            </a:r>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597" t="2725" r="597" b="1836"/>
          <a:stretch>
            <a:fillRect/>
          </a:stretch>
        </p:blipFill>
        <p:spPr bwMode="auto">
          <a:xfrm>
            <a:off x="1219200" y="1981200"/>
            <a:ext cx="685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524000" y="1447800"/>
            <a:ext cx="6400800" cy="530225"/>
          </a:xfrm>
          <a:prstGeom prst="rect">
            <a:avLst/>
          </a:prstGeom>
          <a:noFill/>
        </p:spPr>
        <p:txBody>
          <a:bodyPr>
            <a:spAutoFit/>
          </a:bodyPr>
          <a:lstStyle/>
          <a:p>
            <a:pPr>
              <a:defRPr/>
            </a:pPr>
            <a:r>
              <a:rPr lang="en-US" sz="1800" b="1" dirty="0"/>
              <a:t>Chemistry 151 Summer &amp; Fall 2009 (</a:t>
            </a:r>
            <a:r>
              <a:rPr lang="en-US" sz="1800" b="1" dirty="0" err="1"/>
              <a:t>N</a:t>
            </a:r>
            <a:r>
              <a:rPr lang="en-US" sz="1800" b="1" baseline="-25000" dirty="0" err="1"/>
              <a:t>unit</a:t>
            </a:r>
            <a:r>
              <a:rPr lang="en-US" sz="1800" b="1" baseline="-25000" dirty="0"/>
              <a:t> 3</a:t>
            </a:r>
            <a:r>
              <a:rPr lang="en-US" sz="1800" b="1" dirty="0"/>
              <a:t> = 159)</a:t>
            </a:r>
          </a:p>
          <a:p>
            <a:pPr>
              <a:defRPr/>
            </a:pPr>
            <a:endParaRPr lang="en-US" sz="1050" b="1" dirty="0"/>
          </a:p>
        </p:txBody>
      </p:sp>
    </p:spTree>
    <p:extLst>
      <p:ext uri="{BB962C8B-B14F-4D97-AF65-F5344CB8AC3E}">
        <p14:creationId xmlns:p14="http://schemas.microsoft.com/office/powerpoint/2010/main" val="1485005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Pace</a:t>
            </a:r>
            <a:endParaRPr lang="en-US" dirty="0"/>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l="533" t="890" r="1631" b="1836"/>
          <a:stretch>
            <a:fillRect/>
          </a:stretch>
        </p:blipFill>
        <p:spPr bwMode="auto">
          <a:xfrm>
            <a:off x="1295400" y="1905000"/>
            <a:ext cx="678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5"/>
          <p:cNvSpPr txBox="1">
            <a:spLocks noChangeArrowheads="1"/>
          </p:cNvSpPr>
          <p:nvPr/>
        </p:nvSpPr>
        <p:spPr bwMode="auto">
          <a:xfrm>
            <a:off x="1295400" y="1628775"/>
            <a:ext cx="4879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a:solidFill>
                  <a:srgbClr val="000000"/>
                </a:solidFill>
              </a:rPr>
              <a:t>Chemistry 151 Summer &amp; Fall 2009 (N</a:t>
            </a:r>
            <a:r>
              <a:rPr lang="en-US" sz="1600" b="1" baseline="-25000">
                <a:solidFill>
                  <a:srgbClr val="000000"/>
                </a:solidFill>
              </a:rPr>
              <a:t>unit 3</a:t>
            </a:r>
            <a:r>
              <a:rPr lang="en-US" sz="1600" b="1">
                <a:solidFill>
                  <a:srgbClr val="000000"/>
                </a:solidFill>
              </a:rPr>
              <a:t> = 159)</a:t>
            </a:r>
          </a:p>
        </p:txBody>
      </p:sp>
    </p:spTree>
    <p:extLst>
      <p:ext uri="{BB962C8B-B14F-4D97-AF65-F5344CB8AC3E}">
        <p14:creationId xmlns:p14="http://schemas.microsoft.com/office/powerpoint/2010/main" val="2989938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Activity Weighting</a:t>
            </a:r>
            <a:endParaRPr lang="en-US" dirty="0"/>
          </a:p>
        </p:txBody>
      </p:sp>
      <p:sp>
        <p:nvSpPr>
          <p:cNvPr id="5" name="Content Placeholder 2"/>
          <p:cNvSpPr>
            <a:spLocks noGrp="1"/>
          </p:cNvSpPr>
          <p:nvPr>
            <p:ph idx="1"/>
          </p:nvPr>
        </p:nvSpPr>
        <p:spPr>
          <a:xfrm>
            <a:off x="762000" y="1951038"/>
            <a:ext cx="7924800" cy="3733800"/>
          </a:xfrm>
        </p:spPr>
        <p:txBody>
          <a:bodyPr>
            <a:normAutofit/>
          </a:bodyPr>
          <a:lstStyle/>
          <a:p>
            <a:pPr>
              <a:defRPr/>
            </a:pPr>
            <a:r>
              <a:rPr lang="en-US" dirty="0" smtClean="0">
                <a:latin typeface="Arial" pitchFamily="34" charset="0"/>
                <a:cs typeface="Arial" pitchFamily="34" charset="0"/>
              </a:rPr>
              <a:t>In a practical application, </a:t>
            </a:r>
            <a:r>
              <a:rPr lang="en-US" i="1" dirty="0" smtClean="0">
                <a:latin typeface="Arial" pitchFamily="34" charset="0"/>
                <a:cs typeface="Arial" pitchFamily="34" charset="0"/>
              </a:rPr>
              <a:t>recent behavior </a:t>
            </a:r>
            <a:r>
              <a:rPr lang="en-US" dirty="0" smtClean="0">
                <a:latin typeface="Arial" pitchFamily="34" charset="0"/>
                <a:cs typeface="Arial" pitchFamily="34" charset="0"/>
              </a:rPr>
              <a:t>is most relevant.</a:t>
            </a:r>
          </a:p>
          <a:p>
            <a:pPr marL="0" indent="0">
              <a:buFont typeface="Wingdings" pitchFamily="2" charset="2"/>
              <a:buNone/>
              <a:defRPr/>
            </a:pPr>
            <a:endParaRPr lang="en-US" dirty="0" smtClean="0">
              <a:latin typeface="Arial" pitchFamily="34" charset="0"/>
              <a:cs typeface="Arial" pitchFamily="34" charset="0"/>
            </a:endParaRPr>
          </a:p>
          <a:p>
            <a:pPr>
              <a:defRPr/>
            </a:pPr>
            <a:r>
              <a:rPr lang="en-US" dirty="0" smtClean="0">
                <a:latin typeface="Arial" pitchFamily="34" charset="0"/>
                <a:cs typeface="Arial" pitchFamily="34" charset="0"/>
              </a:rPr>
              <a:t>Log in and site engagement factors weighted based on when the event occurred </a:t>
            </a:r>
            <a:r>
              <a:rPr lang="en-US" i="1" dirty="0" smtClean="0">
                <a:latin typeface="Arial" pitchFamily="34" charset="0"/>
                <a:cs typeface="Arial" pitchFamily="34" charset="0"/>
              </a:rPr>
              <a:t>relative to </a:t>
            </a:r>
            <a:r>
              <a:rPr lang="en-US" dirty="0" smtClean="0">
                <a:latin typeface="Arial" pitchFamily="34" charset="0"/>
                <a:cs typeface="Arial" pitchFamily="34" charset="0"/>
              </a:rPr>
              <a:t>the course start and end dates.</a:t>
            </a:r>
          </a:p>
        </p:txBody>
      </p:sp>
    </p:spTree>
    <p:extLst>
      <p:ext uri="{BB962C8B-B14F-4D97-AF65-F5344CB8AC3E}">
        <p14:creationId xmlns:p14="http://schemas.microsoft.com/office/powerpoint/2010/main" val="3413451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3"/>
            <a:ext cx="8382000" cy="717550"/>
          </a:xfrm>
        </p:spPr>
        <p:txBody>
          <a:bodyPr/>
          <a:lstStyle/>
          <a:p>
            <a:pPr algn="ctr">
              <a:defRPr/>
            </a:pPr>
            <a:r>
              <a:rPr lang="en-US" dirty="0" smtClean="0">
                <a:latin typeface="Arial" pitchFamily="34" charset="0"/>
                <a:cs typeface="Arial" pitchFamily="34" charset="0"/>
              </a:rPr>
              <a:t>Activity Weighting</a:t>
            </a:r>
            <a:endParaRPr lang="en-US" dirty="0"/>
          </a:p>
        </p:txBody>
      </p:sp>
      <p:sp>
        <p:nvSpPr>
          <p:cNvPr id="24579" name="TextBox 3"/>
          <p:cNvSpPr txBox="1">
            <a:spLocks noChangeArrowheads="1"/>
          </p:cNvSpPr>
          <p:nvPr/>
        </p:nvSpPr>
        <p:spPr bwMode="auto">
          <a:xfrm>
            <a:off x="1828800" y="1174750"/>
            <a:ext cx="546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800" b="1"/>
              <a:t>Chemistry 151 Summer &amp; Fall 2009 (N</a:t>
            </a:r>
            <a:r>
              <a:rPr lang="en-US" sz="1800" b="1" baseline="-25000"/>
              <a:t>unit 3</a:t>
            </a:r>
            <a:r>
              <a:rPr lang="en-US" sz="1800" b="1"/>
              <a:t> = 159)</a:t>
            </a:r>
          </a:p>
        </p:txBody>
      </p:sp>
      <p:sp>
        <p:nvSpPr>
          <p:cNvPr id="8" name="Rounded Rectangle 7"/>
          <p:cNvSpPr/>
          <p:nvPr/>
        </p:nvSpPr>
        <p:spPr>
          <a:xfrm>
            <a:off x="4560888" y="1524000"/>
            <a:ext cx="4430712" cy="2971800"/>
          </a:xfrm>
          <a:prstGeom prst="roundRect">
            <a:avLst>
              <a:gd name="adj" fmla="val 8559"/>
            </a:avLst>
          </a:prstGeom>
          <a:solidFill>
            <a:srgbClr val="FFFFFF"/>
          </a:solidFill>
          <a:ln w="317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sp>
        <p:nvSpPr>
          <p:cNvPr id="9" name="Right Arrow Callout 8"/>
          <p:cNvSpPr/>
          <p:nvPr/>
        </p:nvSpPr>
        <p:spPr>
          <a:xfrm>
            <a:off x="1812925" y="2590800"/>
            <a:ext cx="2590800" cy="457200"/>
          </a:xfrm>
          <a:prstGeom prst="rightArrowCallout">
            <a:avLst>
              <a:gd name="adj1" fmla="val 25000"/>
              <a:gd name="adj2" fmla="val 49445"/>
              <a:gd name="adj3" fmla="val 39365"/>
              <a:gd name="adj4" fmla="val 611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pic>
        <p:nvPicPr>
          <p:cNvPr id="24582" name="Picture 2"/>
          <p:cNvPicPr>
            <a:picLocks noChangeAspect="1" noChangeArrowheads="1"/>
          </p:cNvPicPr>
          <p:nvPr/>
        </p:nvPicPr>
        <p:blipFill>
          <a:blip r:embed="rId2">
            <a:extLst>
              <a:ext uri="{28A0092B-C50C-407E-A947-70E740481C1C}">
                <a14:useLocalDpi xmlns:a14="http://schemas.microsoft.com/office/drawing/2010/main" val="0"/>
              </a:ext>
            </a:extLst>
          </a:blip>
          <a:srcRect l="1193" t="2753" r="1646" b="890"/>
          <a:stretch>
            <a:fillRect/>
          </a:stretch>
        </p:blipFill>
        <p:spPr bwMode="auto">
          <a:xfrm>
            <a:off x="4711700" y="1828800"/>
            <a:ext cx="41275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10"/>
          <p:cNvGrpSpPr>
            <a:grpSpLocks/>
          </p:cNvGrpSpPr>
          <p:nvPr/>
        </p:nvGrpSpPr>
        <p:grpSpPr bwMode="auto">
          <a:xfrm>
            <a:off x="228600" y="3505200"/>
            <a:ext cx="4354513" cy="2387600"/>
            <a:chOff x="0" y="3810000"/>
            <a:chExt cx="4800600" cy="3048000"/>
          </a:xfrm>
        </p:grpSpPr>
        <p:sp>
          <p:nvSpPr>
            <p:cNvPr id="12" name="Rounded Rectangle 11"/>
            <p:cNvSpPr/>
            <p:nvPr/>
          </p:nvSpPr>
          <p:spPr>
            <a:xfrm>
              <a:off x="0" y="3810000"/>
              <a:ext cx="4800600" cy="3048000"/>
            </a:xfrm>
            <a:prstGeom prst="roundRect">
              <a:avLst>
                <a:gd name="adj" fmla="val 8559"/>
              </a:avLst>
            </a:prstGeom>
            <a:solidFill>
              <a:srgbClr val="FFFFFF"/>
            </a:solidFill>
            <a:ln w="317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pic>
          <p:nvPicPr>
            <p:cNvPr id="24589" name="Picture 2"/>
            <p:cNvPicPr>
              <a:picLocks noChangeAspect="1" noChangeArrowheads="1"/>
            </p:cNvPicPr>
            <p:nvPr/>
          </p:nvPicPr>
          <p:blipFill>
            <a:blip r:embed="rId3">
              <a:extLst>
                <a:ext uri="{28A0092B-C50C-407E-A947-70E740481C1C}">
                  <a14:useLocalDpi xmlns:a14="http://schemas.microsoft.com/office/drawing/2010/main" val="0"/>
                </a:ext>
              </a:extLst>
            </a:blip>
            <a:srcRect l="1646" t="890" r="2841" b="2753"/>
            <a:stretch>
              <a:fillRect/>
            </a:stretch>
          </p:blipFill>
          <p:spPr bwMode="auto">
            <a:xfrm>
              <a:off x="152400" y="4038600"/>
              <a:ext cx="441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itle 1"/>
          <p:cNvSpPr txBox="1">
            <a:spLocks/>
          </p:cNvSpPr>
          <p:nvPr/>
        </p:nvSpPr>
        <p:spPr>
          <a:xfrm>
            <a:off x="457200" y="304800"/>
            <a:ext cx="8229600" cy="742950"/>
          </a:xfrm>
          <a:prstGeom prst="rect">
            <a:avLst/>
          </a:prstGeom>
        </p:spPr>
        <p:txBody>
          <a:bodyPr anchor="ctr">
            <a:normAutofit fontScale="97500"/>
          </a:bodyPr>
          <a:lstStyle>
            <a:lvl1pPr algn="l" defTabSz="457200" rtl="0" eaLnBrk="0" fontAlgn="base" hangingPunct="0">
              <a:spcBef>
                <a:spcPct val="0"/>
              </a:spcBef>
              <a:spcAft>
                <a:spcPct val="0"/>
              </a:spcAft>
              <a:defRPr sz="3000" b="1" kern="1200" cap="all">
                <a:solidFill>
                  <a:schemeClr val="tx1"/>
                </a:solidFill>
                <a:latin typeface="Arial"/>
                <a:ea typeface="ＭＳ Ｐゴシック" pitchFamily="48" charset="-128"/>
                <a:cs typeface="Arial"/>
              </a:defRPr>
            </a:lvl1pPr>
            <a:lvl2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2pPr>
            <a:lvl3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3pPr>
            <a:lvl4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4pPr>
            <a:lvl5pPr algn="l" defTabSz="457200" rtl="0" eaLnBrk="0" fontAlgn="base" hangingPunct="0">
              <a:spcBef>
                <a:spcPct val="0"/>
              </a:spcBef>
              <a:spcAft>
                <a:spcPct val="0"/>
              </a:spcAft>
              <a:defRPr sz="3000" b="1">
                <a:solidFill>
                  <a:schemeClr val="tx1"/>
                </a:solidFill>
                <a:latin typeface="Arial" pitchFamily="48" charset="0"/>
                <a:ea typeface="ＭＳ Ｐゴシック" pitchFamily="48" charset="-128"/>
                <a:cs typeface="Arial" charset="0"/>
              </a:defRPr>
            </a:lvl5pPr>
            <a:lvl6pPr marL="457200" algn="l" defTabSz="457200" rtl="0" fontAlgn="base">
              <a:spcBef>
                <a:spcPct val="0"/>
              </a:spcBef>
              <a:spcAft>
                <a:spcPct val="0"/>
              </a:spcAft>
              <a:defRPr sz="3000" b="1">
                <a:solidFill>
                  <a:srgbClr val="FC7F1D"/>
                </a:solidFill>
                <a:latin typeface="Arial" pitchFamily="48" charset="0"/>
                <a:ea typeface="ＭＳ Ｐゴシック" pitchFamily="48" charset="-128"/>
              </a:defRPr>
            </a:lvl6pPr>
            <a:lvl7pPr marL="914400" algn="l" defTabSz="457200" rtl="0" fontAlgn="base">
              <a:spcBef>
                <a:spcPct val="0"/>
              </a:spcBef>
              <a:spcAft>
                <a:spcPct val="0"/>
              </a:spcAft>
              <a:defRPr sz="3000" b="1">
                <a:solidFill>
                  <a:srgbClr val="FC7F1D"/>
                </a:solidFill>
                <a:latin typeface="Arial" pitchFamily="48" charset="0"/>
                <a:ea typeface="ＭＳ Ｐゴシック" pitchFamily="48" charset="-128"/>
              </a:defRPr>
            </a:lvl7pPr>
            <a:lvl8pPr marL="1371600" algn="l" defTabSz="457200" rtl="0" fontAlgn="base">
              <a:spcBef>
                <a:spcPct val="0"/>
              </a:spcBef>
              <a:spcAft>
                <a:spcPct val="0"/>
              </a:spcAft>
              <a:defRPr sz="3000" b="1">
                <a:solidFill>
                  <a:srgbClr val="FC7F1D"/>
                </a:solidFill>
                <a:latin typeface="Arial" pitchFamily="48" charset="0"/>
                <a:ea typeface="ＭＳ Ｐゴシック" pitchFamily="48" charset="-128"/>
              </a:defRPr>
            </a:lvl8pPr>
            <a:lvl9pPr marL="1828800" algn="l" defTabSz="457200" rtl="0" fontAlgn="base">
              <a:spcBef>
                <a:spcPct val="0"/>
              </a:spcBef>
              <a:spcAft>
                <a:spcPct val="0"/>
              </a:spcAft>
              <a:defRPr sz="3000" b="1">
                <a:solidFill>
                  <a:srgbClr val="FC7F1D"/>
                </a:solidFill>
                <a:latin typeface="Arial" pitchFamily="48" charset="0"/>
                <a:ea typeface="ＭＳ Ｐゴシック" pitchFamily="48" charset="-128"/>
              </a:defRPr>
            </a:lvl9pPr>
          </a:lstStyle>
          <a:p>
            <a:pPr>
              <a:defRPr/>
            </a:pPr>
            <a:endParaRPr lang="en-US" dirty="0" smtClean="0">
              <a:latin typeface="Arial" pitchFamily="34" charset="0"/>
              <a:cs typeface="Arial" pitchFamily="34" charset="0"/>
            </a:endParaRPr>
          </a:p>
        </p:txBody>
      </p:sp>
      <p:sp>
        <p:nvSpPr>
          <p:cNvPr id="16" name="Rounded Rectangle 15"/>
          <p:cNvSpPr/>
          <p:nvPr/>
        </p:nvSpPr>
        <p:spPr>
          <a:xfrm>
            <a:off x="1392238" y="2514600"/>
            <a:ext cx="2667000" cy="6096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600" dirty="0"/>
              <a:t>Weighted log ins</a:t>
            </a:r>
          </a:p>
        </p:txBody>
      </p:sp>
      <p:sp>
        <p:nvSpPr>
          <p:cNvPr id="17" name="Right Arrow Callout 16"/>
          <p:cNvSpPr/>
          <p:nvPr/>
        </p:nvSpPr>
        <p:spPr>
          <a:xfrm rot="10800000">
            <a:off x="4003675" y="4652963"/>
            <a:ext cx="2590800" cy="457200"/>
          </a:xfrm>
          <a:prstGeom prst="rightArrowCallout">
            <a:avLst>
              <a:gd name="adj1" fmla="val 25000"/>
              <a:gd name="adj2" fmla="val 49445"/>
              <a:gd name="adj3" fmla="val 39365"/>
              <a:gd name="adj4" fmla="val 61165"/>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 </a:t>
            </a:r>
          </a:p>
        </p:txBody>
      </p:sp>
      <p:sp>
        <p:nvSpPr>
          <p:cNvPr id="18" name="Rounded Rectangle 17"/>
          <p:cNvSpPr/>
          <p:nvPr/>
        </p:nvSpPr>
        <p:spPr>
          <a:xfrm>
            <a:off x="4352925" y="4648200"/>
            <a:ext cx="4038600" cy="609600"/>
          </a:xfrm>
          <a:prstGeom prst="round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2600" dirty="0"/>
              <a:t>Weighted site engagement</a:t>
            </a:r>
          </a:p>
        </p:txBody>
      </p:sp>
    </p:spTree>
    <p:extLst>
      <p:ext uri="{BB962C8B-B14F-4D97-AF65-F5344CB8AC3E}">
        <p14:creationId xmlns:p14="http://schemas.microsoft.com/office/powerpoint/2010/main" val="2185535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5123" name="Content Placeholder 2"/>
          <p:cNvSpPr>
            <a:spLocks noGrp="1"/>
          </p:cNvSpPr>
          <p:nvPr>
            <p:ph idx="1"/>
          </p:nvPr>
        </p:nvSpPr>
        <p:spPr/>
        <p:txBody>
          <a:bodyPr/>
          <a:lstStyle/>
          <a:p>
            <a:r>
              <a:rPr lang="en-US" dirty="0" smtClean="0">
                <a:latin typeface="Arial" charset="0"/>
                <a:ea typeface="ＭＳ Ｐゴシック" pitchFamily="34" charset="-128"/>
                <a:cs typeface="Arial" charset="0"/>
              </a:rPr>
              <a:t>Review of Rio Salado as “The Outlier”</a:t>
            </a:r>
            <a:br>
              <a:rPr lang="en-US" dirty="0" smtClean="0">
                <a:latin typeface="Arial" charset="0"/>
                <a:ea typeface="ＭＳ Ｐゴシック" pitchFamily="34" charset="-128"/>
                <a:cs typeface="Arial" charset="0"/>
              </a:rPr>
            </a:b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Examine the process of building predictive modeling</a:t>
            </a:r>
            <a:br>
              <a:rPr lang="en-US" dirty="0" smtClean="0">
                <a:latin typeface="Arial" charset="0"/>
                <a:ea typeface="ＭＳ Ｐゴシック" pitchFamily="34" charset="-128"/>
                <a:cs typeface="Arial" charset="0"/>
              </a:rPr>
            </a:br>
            <a:endParaRPr lang="en-US" dirty="0" smtClean="0">
              <a:latin typeface="Arial" charset="0"/>
              <a:ea typeface="ＭＳ Ｐゴシック" pitchFamily="34" charset="-128"/>
              <a:cs typeface="Arial" charset="0"/>
            </a:endParaRPr>
          </a:p>
          <a:p>
            <a:r>
              <a:rPr lang="en-US" dirty="0" smtClean="0">
                <a:latin typeface="Arial" charset="0"/>
                <a:ea typeface="ＭＳ Ｐゴシック" pitchFamily="34" charset="-128"/>
                <a:cs typeface="Arial" charset="0"/>
              </a:rPr>
              <a:t>Lessons learned and questions remaining</a:t>
            </a:r>
          </a:p>
          <a:p>
            <a:pPr>
              <a:buFont typeface="Wingdings" pitchFamily="2" charset="2"/>
              <a:buNone/>
            </a:pPr>
            <a:endParaRPr lang="en-US" dirty="0" smtClean="0">
              <a:latin typeface="Arial" charset="0"/>
              <a:ea typeface="ＭＳ Ｐゴシック" pitchFamily="34" charset="-128"/>
              <a:cs typeface="Arial" charset="0"/>
            </a:endParaRPr>
          </a:p>
          <a:p>
            <a:pPr>
              <a:buFont typeface="Wingdings" pitchFamily="2" charset="2"/>
              <a:buNone/>
            </a:pP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731632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295400"/>
            <a:ext cx="8686800" cy="1371600"/>
          </a:xfrm>
          <a:prstGeom prst="roundRect">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sp>
        <p:nvSpPr>
          <p:cNvPr id="7" name="Content Placeholder 2"/>
          <p:cNvSpPr txBox="1">
            <a:spLocks/>
          </p:cNvSpPr>
          <p:nvPr/>
        </p:nvSpPr>
        <p:spPr bwMode="auto">
          <a:xfrm>
            <a:off x="381000" y="1509713"/>
            <a:ext cx="8382000" cy="4800600"/>
          </a:xfrm>
          <a:prstGeom prst="rect">
            <a:avLst/>
          </a:prstGeom>
          <a:noFill/>
          <a:ln w="9525">
            <a:noFill/>
            <a:miter lim="800000"/>
            <a:headEnd/>
            <a:tailEnd/>
          </a:ln>
        </p:spPr>
        <p:txBody>
          <a:bodyPr/>
          <a:lstStyle/>
          <a:p>
            <a:pPr defTabSz="914400">
              <a:spcBef>
                <a:spcPct val="20000"/>
              </a:spcBef>
              <a:buClr>
                <a:srgbClr val="0BD0D9"/>
              </a:buClr>
              <a:buSzPct val="95000"/>
              <a:defRPr/>
            </a:pPr>
            <a:endParaRPr lang="en-US" sz="2600" dirty="0">
              <a:latin typeface="Times New Roman" pitchFamily="18" charset="0"/>
              <a:ea typeface="+mn-ea"/>
              <a:cs typeface="Times New Roman" pitchFamily="18" charset="0"/>
            </a:endParaRPr>
          </a:p>
          <a:p>
            <a:pPr defTabSz="914400">
              <a:spcBef>
                <a:spcPct val="20000"/>
              </a:spcBef>
              <a:buClr>
                <a:srgbClr val="0BD0D9"/>
              </a:buClr>
              <a:buSzPct val="95000"/>
              <a:defRPr/>
            </a:pPr>
            <a:endParaRPr lang="en-US" sz="2600" dirty="0">
              <a:latin typeface="Times New Roman" pitchFamily="18" charset="0"/>
              <a:cs typeface="Times New Roman" pitchFamily="18" charset="0"/>
            </a:endParaRPr>
          </a:p>
          <a:p>
            <a:pPr defTabSz="914400">
              <a:spcBef>
                <a:spcPct val="20000"/>
              </a:spcBef>
              <a:buClr>
                <a:srgbClr val="0BD0D9"/>
              </a:buClr>
              <a:buSzPct val="95000"/>
              <a:defRPr/>
            </a:pPr>
            <a:endParaRPr lang="en-US" sz="2600" dirty="0">
              <a:latin typeface="Times New Roman" pitchFamily="18" charset="0"/>
              <a:ea typeface="+mn-ea"/>
              <a:cs typeface="Times New Roman" pitchFamily="18" charset="0"/>
            </a:endParaRPr>
          </a:p>
          <a:p>
            <a:pPr defTabSz="914400">
              <a:spcBef>
                <a:spcPct val="20000"/>
              </a:spcBef>
              <a:buClr>
                <a:srgbClr val="0BD0D9"/>
              </a:buClr>
              <a:buSzPct val="95000"/>
              <a:defRPr/>
            </a:pPr>
            <a:endParaRPr lang="en-US" sz="2600" dirty="0">
              <a:latin typeface="Times New Roman" pitchFamily="18" charset="0"/>
              <a:cs typeface="Times New Roman" pitchFamily="18" charset="0"/>
            </a:endParaRPr>
          </a:p>
          <a:p>
            <a:pPr defTabSz="914400">
              <a:spcBef>
                <a:spcPct val="20000"/>
              </a:spcBef>
              <a:buClr>
                <a:srgbClr val="0BD0D9"/>
              </a:buClr>
              <a:buSzPct val="95000"/>
              <a:defRPr/>
            </a:pPr>
            <a:endParaRPr lang="en-US" sz="2600" dirty="0">
              <a:latin typeface="Times New Roman" pitchFamily="18" charset="0"/>
              <a:ea typeface="+mn-ea"/>
              <a:cs typeface="Times New Roman" pitchFamily="18" charset="0"/>
            </a:endParaRPr>
          </a:p>
        </p:txBody>
      </p:sp>
      <p:sp>
        <p:nvSpPr>
          <p:cNvPr id="8" name="Title 1"/>
          <p:cNvSpPr>
            <a:spLocks noGrp="1"/>
          </p:cNvSpPr>
          <p:nvPr>
            <p:ph type="title"/>
          </p:nvPr>
        </p:nvSpPr>
        <p:spPr>
          <a:xfrm>
            <a:off x="457200" y="476250"/>
            <a:ext cx="8229600" cy="742950"/>
          </a:xfrm>
        </p:spPr>
        <p:txBody>
          <a:bodyPr/>
          <a:lstStyle/>
          <a:p>
            <a:pPr algn="ctr">
              <a:defRPr/>
            </a:pPr>
            <a:r>
              <a:rPr lang="en-US" sz="3200" dirty="0" smtClean="0">
                <a:latin typeface="Arial" pitchFamily="34" charset="0"/>
                <a:cs typeface="Arial" pitchFamily="34" charset="0"/>
              </a:rPr>
              <a:t>Per-week** correlations</a:t>
            </a:r>
          </a:p>
        </p:txBody>
      </p:sp>
      <p:graphicFrame>
        <p:nvGraphicFramePr>
          <p:cNvPr id="9" name="Content Placeholder 8"/>
          <p:cNvGraphicFramePr>
            <a:graphicFrameLocks noGrp="1"/>
          </p:cNvGraphicFramePr>
          <p:nvPr>
            <p:ph idx="1"/>
          </p:nvPr>
        </p:nvGraphicFramePr>
        <p:xfrm>
          <a:off x="457200" y="1600200"/>
          <a:ext cx="8229599" cy="2414588"/>
        </p:xfrm>
        <a:graphic>
          <a:graphicData uri="http://schemas.openxmlformats.org/drawingml/2006/table">
            <a:tbl>
              <a:tblPr/>
              <a:tblGrid>
                <a:gridCol w="706723"/>
                <a:gridCol w="818311"/>
                <a:gridCol w="957795"/>
                <a:gridCol w="957795"/>
                <a:gridCol w="957795"/>
                <a:gridCol w="957795"/>
                <a:gridCol w="957795"/>
                <a:gridCol w="957795"/>
                <a:gridCol w="957795"/>
              </a:tblGrid>
              <a:tr h="176975">
                <a:tc rowSpan="2">
                  <a:txBody>
                    <a:bodyPr/>
                    <a:lstStyle/>
                    <a:p>
                      <a:pPr algn="ctr" fontAlgn="b"/>
                      <a:r>
                        <a:rPr lang="en-US" sz="1100" b="1" i="0" u="none" strike="noStrike" dirty="0">
                          <a:solidFill>
                            <a:srgbClr val="1466C5"/>
                          </a:solidFill>
                          <a:latin typeface="Times New Roman"/>
                        </a:rPr>
                        <a:t>Factor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b="1" i="0" u="none" strike="noStrike" dirty="0">
                          <a:solidFill>
                            <a:srgbClr val="1466C5"/>
                          </a:solidFill>
                          <a:latin typeface="Times New Roman"/>
                        </a:rPr>
                        <a:t>Statistic</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fontAlgn="b"/>
                      <a:r>
                        <a:rPr lang="en-US" sz="1100" b="1" i="0" u="none" strike="noStrike" dirty="0">
                          <a:solidFill>
                            <a:schemeClr val="tx2">
                              <a:lumMod val="50000"/>
                            </a:schemeClr>
                          </a:solidFill>
                          <a:latin typeface="Times New Roman"/>
                        </a:rPr>
                        <a:t>Week (Scaled</a:t>
                      </a:r>
                      <a:r>
                        <a:rPr lang="en-US" sz="1100" b="1" i="0" u="none" strike="noStrike" dirty="0" smtClean="0">
                          <a:solidFill>
                            <a:schemeClr val="tx2">
                              <a:lumMod val="50000"/>
                            </a:schemeClr>
                          </a:solidFill>
                          <a:latin typeface="Times New Roman"/>
                        </a:rPr>
                        <a:t>)**</a:t>
                      </a:r>
                      <a:endParaRPr lang="en-US" sz="1100" b="1" i="0" u="none" strike="noStrike" dirty="0">
                        <a:solidFill>
                          <a:schemeClr val="tx2">
                            <a:lumMod val="50000"/>
                          </a:schemeClr>
                        </a:solidFill>
                        <a:latin typeface="Times New Roman"/>
                      </a:endParaRPr>
                    </a:p>
                  </a:txBody>
                  <a:tcPr marL="9324" marR="9324" marT="9325"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483">
                <a:tc vMerge="1">
                  <a:txBody>
                    <a:bodyPr/>
                    <a:lstStyle/>
                    <a:p>
                      <a:endParaRPr lang="en-US"/>
                    </a:p>
                  </a:txBody>
                  <a:tcPr/>
                </a:tc>
                <a:tc vMerge="1">
                  <a:txBody>
                    <a:bodyPr/>
                    <a:lstStyle/>
                    <a:p>
                      <a:endParaRPr lang="en-US"/>
                    </a:p>
                  </a:txBody>
                  <a:tcPr/>
                </a:tc>
                <a:tc>
                  <a:txBody>
                    <a:bodyPr/>
                    <a:lstStyle/>
                    <a:p>
                      <a:pPr algn="ctr" fontAlgn="b"/>
                      <a:r>
                        <a:rPr lang="en-US" sz="1100" b="1" i="0" u="none" strike="noStrike" dirty="0">
                          <a:solidFill>
                            <a:srgbClr val="1466C5"/>
                          </a:solidFill>
                          <a:latin typeface="Times New Roman"/>
                        </a:rPr>
                        <a:t>3</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1466C5"/>
                          </a:solidFill>
                          <a:latin typeface="Times New Roman"/>
                        </a:rPr>
                        <a:t>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1466C5"/>
                          </a:solidFill>
                          <a:latin typeface="Times New Roman"/>
                        </a:rPr>
                        <a:t>7</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a:solidFill>
                            <a:srgbClr val="1466C5"/>
                          </a:solidFill>
                          <a:latin typeface="Times New Roman"/>
                        </a:rPr>
                        <a:t>8</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76975">
                <a:tc rowSpan="2">
                  <a:txBody>
                    <a:bodyPr/>
                    <a:lstStyle/>
                    <a:p>
                      <a:pPr algn="l" fontAlgn="ctr"/>
                      <a:r>
                        <a:rPr lang="en-US" sz="1100" b="0" i="0" u="none" strike="noStrike">
                          <a:solidFill>
                            <a:srgbClr val="000000"/>
                          </a:solidFill>
                          <a:latin typeface="Times New Roman"/>
                        </a:rPr>
                        <a:t>Log in</a:t>
                      </a:r>
                    </a:p>
                  </a:txBody>
                  <a:tcPr marL="9324" marR="9324" marT="9325"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latin typeface="Times New Roman"/>
                        </a:rPr>
                        <a:t>Pearson 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0.162, p=0.041*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0.136, p=0.089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0.148, p=0.065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0.149, </a:t>
                      </a:r>
                      <a:r>
                        <a:rPr lang="en-US" sz="1100" b="0" i="0" u="none" strike="noStrike" dirty="0" err="1">
                          <a:solidFill>
                            <a:srgbClr val="000000"/>
                          </a:solidFill>
                          <a:latin typeface="Times New Roman"/>
                        </a:rPr>
                        <a:t>p</a:t>
                      </a:r>
                      <a:r>
                        <a:rPr lang="en-US" sz="1100" b="0" i="0" u="none" strike="noStrike" dirty="0">
                          <a:solidFill>
                            <a:srgbClr val="000000"/>
                          </a:solidFill>
                          <a:latin typeface="Times New Roman"/>
                        </a:rPr>
                        <a:t>=0.067</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0.176, p=0.031*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latin typeface="Times New Roman"/>
                        </a:rPr>
                        <a:t>0.178, p=0.036*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0.212, </a:t>
                      </a:r>
                      <a:r>
                        <a:rPr lang="en-US" sz="1100" b="0" i="0" u="none" strike="noStrike" dirty="0" err="1">
                          <a:solidFill>
                            <a:srgbClr val="000000"/>
                          </a:solidFill>
                          <a:latin typeface="Times New Roman"/>
                        </a:rPr>
                        <a:t>p</a:t>
                      </a:r>
                      <a:r>
                        <a:rPr lang="en-US" sz="1100" b="0" i="0" u="none" strike="noStrike" dirty="0">
                          <a:solidFill>
                            <a:srgbClr val="000000"/>
                          </a:solidFill>
                          <a:latin typeface="Times New Roman"/>
                        </a:rPr>
                        <a:t>=0.016*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vMerge="1">
                  <a:txBody>
                    <a:bodyPr/>
                    <a:lstStyle/>
                    <a:p>
                      <a:endParaRPr lang="en-US"/>
                    </a:p>
                  </a:txBody>
                  <a:tcPr/>
                </a:tc>
                <a:tc>
                  <a:txBody>
                    <a:bodyPr/>
                    <a:lstStyle/>
                    <a:p>
                      <a:pPr algn="l" fontAlgn="b"/>
                      <a:r>
                        <a:rPr lang="en-US" sz="1100" b="0" i="0" u="none" strike="noStrike">
                          <a:solidFill>
                            <a:srgbClr val="000000"/>
                          </a:solidFill>
                          <a:latin typeface="Times New Roman"/>
                        </a:rPr>
                        <a:t>Spearman </a:t>
                      </a:r>
                      <a:r>
                        <a:rPr lang="el-GR" sz="1100" b="0" i="0" u="none" strike="noStrike">
                          <a:solidFill>
                            <a:srgbClr val="000000"/>
                          </a:solidFill>
                          <a:latin typeface="Times New Roman"/>
                        </a:rPr>
                        <a:t>ρ</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0.146, p=0.066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0.082, p=0.309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0.087, p=0.282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0.098, </a:t>
                      </a:r>
                      <a:r>
                        <a:rPr lang="en-US" sz="1100" b="0" i="0" u="none" strike="noStrike" dirty="0" err="1">
                          <a:solidFill>
                            <a:srgbClr val="000000"/>
                          </a:solidFill>
                          <a:latin typeface="Times New Roman"/>
                        </a:rPr>
                        <a:t>p</a:t>
                      </a:r>
                      <a:r>
                        <a:rPr lang="en-US" sz="1100" b="0" i="0" u="none" strike="noStrike" dirty="0">
                          <a:solidFill>
                            <a:srgbClr val="000000"/>
                          </a:solidFill>
                          <a:latin typeface="Times New Roman"/>
                        </a:rPr>
                        <a:t>=0.232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0.124, </a:t>
                      </a:r>
                      <a:r>
                        <a:rPr lang="en-US" sz="1100" b="0" i="0" u="none" strike="noStrike" dirty="0" err="1">
                          <a:solidFill>
                            <a:srgbClr val="000000"/>
                          </a:solidFill>
                          <a:latin typeface="Times New Roman"/>
                        </a:rPr>
                        <a:t>p</a:t>
                      </a:r>
                      <a:r>
                        <a:rPr lang="en-US" sz="1100" b="0" i="0" u="none" strike="noStrike" dirty="0">
                          <a:solidFill>
                            <a:srgbClr val="000000"/>
                          </a:solidFill>
                          <a:latin typeface="Times New Roman"/>
                        </a:rPr>
                        <a:t>=0.132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0.153, p=0.074*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0.18, p=0.041*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rowSpan="2">
                  <a:txBody>
                    <a:bodyPr/>
                    <a:lstStyle/>
                    <a:p>
                      <a:pPr algn="l" fontAlgn="b"/>
                      <a:r>
                        <a:rPr lang="en-US" sz="1100" b="0" i="0" u="none" strike="noStrike">
                          <a:solidFill>
                            <a:srgbClr val="000000"/>
                          </a:solidFill>
                          <a:latin typeface="Times New Roman"/>
                        </a:rPr>
                        <a:t>Weighted Log in</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latin typeface="Times New Roman"/>
                        </a:rPr>
                        <a:t>Pearson 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0.103, p=0.198</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0.072, p=0.367</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0.109, p=0.177</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0.127, p=0.118</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0.191, p=0.019*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0.198, p=0.020*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0.258, p=0.003*</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vMerge="1">
                  <a:txBody>
                    <a:bodyPr/>
                    <a:lstStyle/>
                    <a:p>
                      <a:endParaRPr lang="en-US"/>
                    </a:p>
                  </a:txBody>
                  <a:tcPr/>
                </a:tc>
                <a:tc>
                  <a:txBody>
                    <a:bodyPr/>
                    <a:lstStyle/>
                    <a:p>
                      <a:pPr algn="l" fontAlgn="b"/>
                      <a:r>
                        <a:rPr lang="en-US" sz="1100" b="0" i="0" u="none" strike="noStrike">
                          <a:solidFill>
                            <a:srgbClr val="000000"/>
                          </a:solidFill>
                          <a:latin typeface="Times New Roman"/>
                        </a:rPr>
                        <a:t>Spearman </a:t>
                      </a:r>
                      <a:r>
                        <a:rPr lang="el-GR" sz="1100" b="0" i="0" u="none" strike="noStrike">
                          <a:solidFill>
                            <a:srgbClr val="000000"/>
                          </a:solidFill>
                          <a:latin typeface="Times New Roman"/>
                        </a:rPr>
                        <a:t>ρ</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0.086, p=0.278</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-0.004, p=0.955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0.023, p=0.778</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0.087, p=0.286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0.179, p=0.029*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0.232, p=0.006*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0.272, p=0.002*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a:txBody>
                    <a:bodyPr/>
                    <a:lstStyle/>
                    <a:p>
                      <a:pPr algn="ctr" fontAlgn="b"/>
                      <a:r>
                        <a:rPr lang="en-US" sz="1100" b="0" i="0" u="none" strike="noStrike">
                          <a:solidFill>
                            <a:srgbClr val="000000"/>
                          </a:solidFill>
                          <a:latin typeface="Times New Roman"/>
                        </a:rPr>
                        <a:t> </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100" b="0" i="0" u="none" strike="noStrike">
                        <a:solidFill>
                          <a:srgbClr val="000000"/>
                        </a:solidFill>
                        <a:latin typeface="Times New Roman"/>
                      </a:endParaRP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 </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rowSpan="2">
                  <a:txBody>
                    <a:bodyPr/>
                    <a:lstStyle/>
                    <a:p>
                      <a:pPr algn="ctr" fontAlgn="b"/>
                      <a:r>
                        <a:rPr lang="en-US" sz="1100" b="1" i="0" u="none" strike="noStrike" dirty="0">
                          <a:solidFill>
                            <a:srgbClr val="1466C5"/>
                          </a:solidFill>
                          <a:latin typeface="Times New Roman"/>
                        </a:rPr>
                        <a:t>Factor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
                      <a:r>
                        <a:rPr lang="en-US" sz="1100" b="1" i="0" u="none" strike="noStrike" dirty="0">
                          <a:solidFill>
                            <a:srgbClr val="1466C5"/>
                          </a:solidFill>
                          <a:latin typeface="Times New Roman"/>
                        </a:rPr>
                        <a:t>Statistic</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fontAlgn="b"/>
                      <a:r>
                        <a:rPr lang="en-US" sz="1100" b="1" i="0" u="none" strike="noStrike" dirty="0">
                          <a:solidFill>
                            <a:srgbClr val="1466C5"/>
                          </a:solidFill>
                          <a:latin typeface="Times New Roman"/>
                        </a:rPr>
                        <a:t>Week (Scaled</a:t>
                      </a:r>
                      <a:r>
                        <a:rPr lang="en-US" sz="1100" b="1" i="0" u="none" strike="noStrike" dirty="0" smtClean="0">
                          <a:solidFill>
                            <a:srgbClr val="1466C5"/>
                          </a:solidFill>
                          <a:latin typeface="Times New Roman"/>
                        </a:rPr>
                        <a:t>)**</a:t>
                      </a:r>
                      <a:endParaRPr lang="en-US" sz="1100" b="1" i="0" u="none" strike="noStrike" dirty="0">
                        <a:solidFill>
                          <a:srgbClr val="1466C5"/>
                        </a:solidFill>
                        <a:latin typeface="Times New Roman"/>
                      </a:endParaRPr>
                    </a:p>
                  </a:txBody>
                  <a:tcPr marL="9324" marR="9324" marT="9325" marB="0">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6483">
                <a:tc vMerge="1">
                  <a:txBody>
                    <a:bodyPr/>
                    <a:lstStyle/>
                    <a:p>
                      <a:endParaRPr lang="en-US"/>
                    </a:p>
                  </a:txBody>
                  <a:tcPr/>
                </a:tc>
                <a:tc vMerge="1">
                  <a:txBody>
                    <a:bodyPr/>
                    <a:lstStyle/>
                    <a:p>
                      <a:endParaRPr lang="en-US"/>
                    </a:p>
                  </a:txBody>
                  <a:tcPr/>
                </a:tc>
                <a:tc>
                  <a:txBody>
                    <a:bodyPr/>
                    <a:lstStyle/>
                    <a:p>
                      <a:pPr algn="ctr" fontAlgn="b"/>
                      <a:r>
                        <a:rPr lang="en-US" sz="1100" b="1" i="0" u="none" strike="noStrike" dirty="0">
                          <a:solidFill>
                            <a:srgbClr val="1466C5"/>
                          </a:solidFill>
                          <a:latin typeface="Times New Roman"/>
                        </a:rPr>
                        <a:t>10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13</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1466C5"/>
                          </a:solidFill>
                          <a:latin typeface="Times New Roman"/>
                        </a:rPr>
                        <a:t>16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rowSpan="2">
                  <a:txBody>
                    <a:bodyPr/>
                    <a:lstStyle/>
                    <a:p>
                      <a:pPr algn="l" fontAlgn="ctr"/>
                      <a:r>
                        <a:rPr lang="en-US" sz="1100" b="0" i="0" u="none" strike="noStrike">
                          <a:solidFill>
                            <a:srgbClr val="000000"/>
                          </a:solidFill>
                          <a:latin typeface="Times New Roman"/>
                        </a:rPr>
                        <a:t>Log in</a:t>
                      </a:r>
                    </a:p>
                  </a:txBody>
                  <a:tcPr marL="9324" marR="9324" marT="9325" marB="0" anchor="ctr">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latin typeface="Times New Roman"/>
                        </a:rPr>
                        <a:t>Pearson 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0.218, p=0.014*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0.231, p=0.009*</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0.246, p=0.006*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0.247, p=0.006*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0.269, p=0.002*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0.273, p=0.002*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0.288, p=0.001*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vMerge="1">
                  <a:txBody>
                    <a:bodyPr/>
                    <a:lstStyle/>
                    <a:p>
                      <a:endParaRPr lang="en-US"/>
                    </a:p>
                  </a:txBody>
                  <a:tcPr/>
                </a:tc>
                <a:tc>
                  <a:txBody>
                    <a:bodyPr/>
                    <a:lstStyle/>
                    <a:p>
                      <a:pPr algn="l" fontAlgn="b"/>
                      <a:r>
                        <a:rPr lang="en-US" sz="1100" b="0" i="0" u="none" strike="noStrike">
                          <a:solidFill>
                            <a:srgbClr val="000000"/>
                          </a:solidFill>
                          <a:latin typeface="Times New Roman"/>
                        </a:rPr>
                        <a:t>Spearman </a:t>
                      </a:r>
                      <a:r>
                        <a:rPr lang="el-GR" sz="1100" b="0" i="0" u="none" strike="noStrike">
                          <a:solidFill>
                            <a:srgbClr val="000000"/>
                          </a:solidFill>
                          <a:latin typeface="Times New Roman"/>
                        </a:rPr>
                        <a:t>ρ</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0.218, p=0.015*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0.226, p=0.011*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0.244, p=0.006*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0.258, p=0.004*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0.288, p=0.001*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0.273, p=0.003*</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0.324, </a:t>
                      </a:r>
                      <a:r>
                        <a:rPr lang="en-US" sz="1100" b="0" i="0" u="none" strike="noStrike" dirty="0" err="1">
                          <a:solidFill>
                            <a:srgbClr val="000000"/>
                          </a:solidFill>
                          <a:latin typeface="Times New Roman"/>
                        </a:rPr>
                        <a:t>p</a:t>
                      </a:r>
                      <a:r>
                        <a:rPr lang="en-US" sz="1100" b="0" i="0" u="none" strike="noStrike" dirty="0">
                          <a:solidFill>
                            <a:srgbClr val="000000"/>
                          </a:solidFill>
                          <a:latin typeface="Times New Roman"/>
                        </a:rPr>
                        <a:t>=0.000*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86483">
                <a:tc rowSpan="2">
                  <a:txBody>
                    <a:bodyPr/>
                    <a:lstStyle/>
                    <a:p>
                      <a:pPr algn="l" fontAlgn="b"/>
                      <a:r>
                        <a:rPr lang="en-US" sz="1100" b="0" i="0" u="none" strike="noStrike">
                          <a:solidFill>
                            <a:srgbClr val="000000"/>
                          </a:solidFill>
                          <a:latin typeface="Times New Roman"/>
                        </a:rPr>
                        <a:t>Weighted Log in</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100" b="0" i="0" u="none" strike="noStrike">
                          <a:solidFill>
                            <a:srgbClr val="000000"/>
                          </a:solidFill>
                          <a:latin typeface="Times New Roman"/>
                        </a:rPr>
                        <a:t>Pearson r</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0.218, p=0.016*</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0.274, p=0.002*</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0.295, p=0.001*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0.285, p=0.001*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0.32,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0.273, p=0.004*</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0.336,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r h="195808">
                <a:tc vMerge="1">
                  <a:txBody>
                    <a:bodyPr/>
                    <a:lstStyle/>
                    <a:p>
                      <a:endParaRPr lang="en-US"/>
                    </a:p>
                  </a:txBody>
                  <a:tcPr/>
                </a:tc>
                <a:tc>
                  <a:txBody>
                    <a:bodyPr/>
                    <a:lstStyle/>
                    <a:p>
                      <a:pPr algn="l" fontAlgn="b"/>
                      <a:r>
                        <a:rPr lang="en-US" sz="1100" b="0" i="0" u="none" strike="noStrike" dirty="0">
                          <a:solidFill>
                            <a:srgbClr val="000000"/>
                          </a:solidFill>
                          <a:latin typeface="Times New Roman"/>
                        </a:rPr>
                        <a:t>Spearman </a:t>
                      </a:r>
                      <a:r>
                        <a:rPr lang="el-GR" sz="1100" b="0" i="0" u="none" strike="noStrike" dirty="0">
                          <a:solidFill>
                            <a:srgbClr val="000000"/>
                          </a:solidFill>
                          <a:latin typeface="Times New Roman"/>
                        </a:rPr>
                        <a:t>ρ</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0.218, p=0.017*</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0.305, p=0.001*</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0.335,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0.354,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0.381,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a:solidFill>
                            <a:srgbClr val="000000"/>
                          </a:solidFill>
                          <a:latin typeface="Times New Roman"/>
                        </a:rPr>
                        <a:t>0.273, p=0.005*</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a:solidFill>
                            <a:srgbClr val="000000"/>
                          </a:solidFill>
                          <a:latin typeface="Times New Roman"/>
                        </a:rPr>
                        <a:t>0.415, p=0.000*</a:t>
                      </a:r>
                    </a:p>
                  </a:txBody>
                  <a:tcPr marL="9324" marR="9324" marT="9325" marB="0" anchor="b">
                    <a:lnL w="3175" cap="flat" cmpd="sng" algn="ctr">
                      <a:solidFill>
                        <a:prstClr val="white">
                          <a:lumMod val="50000"/>
                        </a:prstClr>
                      </a:solidFill>
                      <a:prstDash val="solid"/>
                      <a:round/>
                      <a:headEnd type="none" w="med" len="med"/>
                      <a:tailEnd type="none" w="med" len="med"/>
                    </a:lnL>
                    <a:lnR w="3175" cap="flat" cmpd="sng" algn="ctr">
                      <a:solidFill>
                        <a:prstClr val="white">
                          <a:lumMod val="50000"/>
                        </a:prstClr>
                      </a:solidFill>
                      <a:prstDash val="solid"/>
                      <a:round/>
                      <a:headEnd type="none" w="med" len="med"/>
                      <a:tailEnd type="none" w="med" len="med"/>
                    </a:lnR>
                    <a:lnT w="3175" cap="flat" cmpd="sng" algn="ctr">
                      <a:solidFill>
                        <a:prstClr val="white">
                          <a:lumMod val="50000"/>
                        </a:prstClr>
                      </a:solidFill>
                      <a:prstDash val="solid"/>
                      <a:round/>
                      <a:headEnd type="none" w="med" len="med"/>
                      <a:tailEnd type="none" w="med" len="med"/>
                    </a:lnT>
                    <a:lnB w="3175" cap="flat" cmpd="sng" algn="ctr">
                      <a:solidFill>
                        <a:prstClr val="white">
                          <a:lumMod val="50000"/>
                        </a:prst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5733" name="TextBox 9"/>
          <p:cNvSpPr txBox="1">
            <a:spLocks noChangeArrowheads="1"/>
          </p:cNvSpPr>
          <p:nvPr/>
        </p:nvSpPr>
        <p:spPr bwMode="auto">
          <a:xfrm>
            <a:off x="6608763" y="5859463"/>
            <a:ext cx="2306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200">
                <a:solidFill>
                  <a:srgbClr val="7F7F7F"/>
                </a:solidFill>
              </a:rPr>
              <a:t>* Significant at the .05 level.</a:t>
            </a:r>
          </a:p>
          <a:p>
            <a:pPr algn="r" eaLnBrk="1" hangingPunct="1"/>
            <a:r>
              <a:rPr lang="en-US" sz="1200">
                <a:solidFill>
                  <a:srgbClr val="7F7F7F"/>
                </a:solidFill>
              </a:rPr>
              <a:t>** Scaled weeks (16-unit scale)</a:t>
            </a:r>
            <a:endParaRPr lang="en-US" sz="1200"/>
          </a:p>
        </p:txBody>
      </p:sp>
      <p:sp>
        <p:nvSpPr>
          <p:cNvPr id="25734" name="TextBox 10"/>
          <p:cNvSpPr txBox="1">
            <a:spLocks noChangeArrowheads="1"/>
          </p:cNvSpPr>
          <p:nvPr/>
        </p:nvSpPr>
        <p:spPr bwMode="auto">
          <a:xfrm>
            <a:off x="457200" y="4348163"/>
            <a:ext cx="79962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buFont typeface="Arial" charset="0"/>
              <a:buChar char="•"/>
            </a:pPr>
            <a:r>
              <a:rPr lang="en-US" sz="2000"/>
              <a:t>Significant correlation between log ins and course outcome</a:t>
            </a:r>
          </a:p>
          <a:p>
            <a:pPr eaLnBrk="1" hangingPunct="1">
              <a:buFont typeface="Arial" charset="0"/>
              <a:buChar char="•"/>
            </a:pPr>
            <a:r>
              <a:rPr lang="en-US" sz="2000"/>
              <a:t>Significance of correlation increases throughout duration of course. </a:t>
            </a:r>
          </a:p>
          <a:p>
            <a:pPr eaLnBrk="1" hangingPunct="1">
              <a:buFont typeface="Arial" charset="0"/>
              <a:buChar char="•"/>
            </a:pPr>
            <a:r>
              <a:rPr lang="en-US" sz="2000"/>
              <a:t>Similar findings with other LMS activity measures</a:t>
            </a:r>
          </a:p>
        </p:txBody>
      </p:sp>
    </p:spTree>
    <p:extLst>
      <p:ext uri="{BB962C8B-B14F-4D97-AF65-F5344CB8AC3E}">
        <p14:creationId xmlns:p14="http://schemas.microsoft.com/office/powerpoint/2010/main" val="13083474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Predict</a:t>
            </a:r>
            <a:endParaRPr lang="en-US" dirty="0"/>
          </a:p>
        </p:txBody>
      </p:sp>
      <p:sp>
        <p:nvSpPr>
          <p:cNvPr id="5" name="Text Placeholder 4"/>
          <p:cNvSpPr>
            <a:spLocks noGrp="1"/>
          </p:cNvSpPr>
          <p:nvPr>
            <p:ph type="body" idx="1"/>
          </p:nvPr>
        </p:nvSpPr>
        <p:spPr/>
        <p:txBody>
          <a:bodyPr/>
          <a:lstStyle/>
          <a:p>
            <a:pPr>
              <a:defRPr/>
            </a:pPr>
            <a:r>
              <a:rPr lang="en-US" dirty="0"/>
              <a:t>Five Steps of Analytics (Campbell &amp; </a:t>
            </a:r>
            <a:r>
              <a:rPr lang="en-US" dirty="0" err="1"/>
              <a:t>Oblinger</a:t>
            </a:r>
            <a:r>
              <a:rPr lang="en-US" dirty="0"/>
              <a:t>, 2007</a:t>
            </a:r>
            <a:r>
              <a:rPr lang="en-US" dirty="0" smtClean="0"/>
              <a:t>)</a:t>
            </a:r>
            <a:endParaRPr lang="en-US" dirty="0"/>
          </a:p>
        </p:txBody>
      </p:sp>
      <p:sp>
        <p:nvSpPr>
          <p:cNvPr id="2" name="TextBox 1"/>
          <p:cNvSpPr txBox="1"/>
          <p:nvPr/>
        </p:nvSpPr>
        <p:spPr>
          <a:xfrm>
            <a:off x="1227551" y="5536504"/>
            <a:ext cx="7027101" cy="276999"/>
          </a:xfrm>
          <a:prstGeom prst="rect">
            <a:avLst/>
          </a:prstGeom>
          <a:noFill/>
        </p:spPr>
        <p:txBody>
          <a:bodyPr wrap="square" rtlCol="0">
            <a:spAutoFit/>
          </a:bodyPr>
          <a:lstStyle/>
          <a:p>
            <a:r>
              <a:rPr lang="en-US" sz="1200" dirty="0" smtClean="0"/>
              <a:t>Source:  http</a:t>
            </a:r>
            <a:r>
              <a:rPr lang="en-US" sz="1200" dirty="0"/>
              <a:t>://sf.metblogs.com/2009/02/05/book-on-as-gm-to-lens-brad-pitt-will-play-billy-beane/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634" y="253621"/>
            <a:ext cx="2318769" cy="35439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335" y="253621"/>
            <a:ext cx="2360299" cy="3543910"/>
          </a:xfrm>
          <a:prstGeom prst="rect">
            <a:avLst/>
          </a:prstGeom>
        </p:spPr>
      </p:pic>
    </p:spTree>
    <p:extLst>
      <p:ext uri="{BB962C8B-B14F-4D97-AF65-F5344CB8AC3E}">
        <p14:creationId xmlns:p14="http://schemas.microsoft.com/office/powerpoint/2010/main" val="906427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00050"/>
            <a:ext cx="8229600" cy="742950"/>
          </a:xfrm>
        </p:spPr>
        <p:txBody>
          <a:bodyPr/>
          <a:lstStyle/>
          <a:p>
            <a:pPr algn="ctr">
              <a:defRPr/>
            </a:pPr>
            <a:r>
              <a:rPr lang="en-US" sz="3100" dirty="0" smtClean="0">
                <a:latin typeface="Arial" pitchFamily="34" charset="0"/>
                <a:cs typeface="Arial" pitchFamily="34" charset="0"/>
              </a:rPr>
              <a:t>Predictive Model #1 (8</a:t>
            </a:r>
            <a:r>
              <a:rPr lang="en-US" sz="3100" baseline="30000" dirty="0" smtClean="0">
                <a:latin typeface="Arial" pitchFamily="34" charset="0"/>
                <a:cs typeface="Arial" pitchFamily="34" charset="0"/>
              </a:rPr>
              <a:t>th</a:t>
            </a:r>
            <a:r>
              <a:rPr lang="en-US" sz="3100" dirty="0" smtClean="0">
                <a:latin typeface="Arial" pitchFamily="34" charset="0"/>
                <a:cs typeface="Arial" pitchFamily="34" charset="0"/>
              </a:rPr>
              <a:t> day at-risk)</a:t>
            </a:r>
            <a:endParaRPr lang="en-US" sz="4400" dirty="0" smtClean="0">
              <a:latin typeface="Arial" pitchFamily="34" charset="0"/>
              <a:cs typeface="Arial" pitchFamily="34" charset="0"/>
            </a:endParaRPr>
          </a:p>
        </p:txBody>
      </p:sp>
      <p:sp>
        <p:nvSpPr>
          <p:cNvPr id="8" name="Content Placeholder 2"/>
          <p:cNvSpPr>
            <a:spLocks noGrp="1"/>
          </p:cNvSpPr>
          <p:nvPr>
            <p:ph idx="1"/>
          </p:nvPr>
        </p:nvSpPr>
        <p:spPr>
          <a:xfrm>
            <a:off x="477838" y="1062038"/>
            <a:ext cx="7162800" cy="4800600"/>
          </a:xfrm>
        </p:spPr>
        <p:txBody>
          <a:bodyPr>
            <a:noAutofit/>
          </a:bodyPr>
          <a:lstStyle/>
          <a:p>
            <a:pPr>
              <a:spcBef>
                <a:spcPts val="0"/>
              </a:spcBef>
              <a:defRPr/>
            </a:pPr>
            <a:r>
              <a:rPr lang="en-US" sz="2000" b="1" dirty="0" smtClean="0">
                <a:latin typeface="Arial" pitchFamily="34" charset="0"/>
                <a:cs typeface="Arial" pitchFamily="34" charset="0"/>
              </a:rPr>
              <a:t>Purpose</a:t>
            </a:r>
          </a:p>
          <a:p>
            <a:pPr lvl="1">
              <a:spcBef>
                <a:spcPts val="0"/>
              </a:spcBef>
              <a:defRPr/>
            </a:pPr>
            <a:r>
              <a:rPr lang="en-US" sz="1800" dirty="0" smtClean="0">
                <a:latin typeface="Arial" pitchFamily="34" charset="0"/>
                <a:cs typeface="Arial" pitchFamily="34" charset="0"/>
              </a:rPr>
              <a:t>Run only on 8</a:t>
            </a:r>
            <a:r>
              <a:rPr lang="en-US" sz="1800" baseline="30000" dirty="0" smtClean="0">
                <a:latin typeface="Arial" pitchFamily="34" charset="0"/>
                <a:cs typeface="Arial" pitchFamily="34" charset="0"/>
              </a:rPr>
              <a:t>th</a:t>
            </a:r>
            <a:r>
              <a:rPr lang="en-US" sz="1800" dirty="0" smtClean="0">
                <a:latin typeface="Arial" pitchFamily="34" charset="0"/>
                <a:cs typeface="Arial" pitchFamily="34" charset="0"/>
              </a:rPr>
              <a:t> day of class. Derive estimated probability of success and generate warning levels: </a:t>
            </a:r>
            <a:r>
              <a:rPr lang="en-US" sz="1800" b="1" i="1" dirty="0" smtClean="0">
                <a:solidFill>
                  <a:srgbClr val="92D050"/>
                </a:solidFill>
                <a:latin typeface="Arial" pitchFamily="34" charset="0"/>
                <a:cs typeface="Arial" pitchFamily="34" charset="0"/>
              </a:rPr>
              <a:t>Low</a:t>
            </a:r>
            <a:r>
              <a:rPr lang="en-US" sz="1800" dirty="0" smtClean="0">
                <a:latin typeface="Arial" pitchFamily="34" charset="0"/>
                <a:cs typeface="Arial" pitchFamily="34" charset="0"/>
              </a:rPr>
              <a:t>, </a:t>
            </a:r>
            <a:r>
              <a:rPr lang="en-US" sz="1800" b="1" i="1" dirty="0" smtClean="0">
                <a:solidFill>
                  <a:srgbClr val="FFC000"/>
                </a:solidFill>
                <a:latin typeface="Arial" pitchFamily="34" charset="0"/>
                <a:cs typeface="Arial" pitchFamily="34" charset="0"/>
              </a:rPr>
              <a:t>Moderate</a:t>
            </a:r>
            <a:r>
              <a:rPr lang="en-US" sz="1800" dirty="0" smtClean="0">
                <a:latin typeface="Arial" pitchFamily="34" charset="0"/>
                <a:cs typeface="Arial" pitchFamily="34" charset="0"/>
              </a:rPr>
              <a:t>, </a:t>
            </a:r>
            <a:r>
              <a:rPr lang="en-US" sz="1800" b="1" i="1" dirty="0" smtClean="0">
                <a:solidFill>
                  <a:srgbClr val="FF2D2D"/>
                </a:solidFill>
                <a:latin typeface="Arial" pitchFamily="34" charset="0"/>
                <a:cs typeface="Arial" pitchFamily="34" charset="0"/>
              </a:rPr>
              <a:t>High</a:t>
            </a:r>
            <a:r>
              <a:rPr lang="en-US" sz="1800" dirty="0" smtClean="0">
                <a:latin typeface="Arial" pitchFamily="34" charset="0"/>
                <a:cs typeface="Arial" pitchFamily="34" charset="0"/>
              </a:rPr>
              <a:t>.</a:t>
            </a:r>
            <a:br>
              <a:rPr lang="en-US" sz="1800" dirty="0" smtClean="0">
                <a:latin typeface="Arial" pitchFamily="34" charset="0"/>
                <a:cs typeface="Arial" pitchFamily="34" charset="0"/>
              </a:rPr>
            </a:br>
            <a:endParaRPr lang="en-US" sz="1800" dirty="0" smtClean="0">
              <a:latin typeface="Arial" pitchFamily="34" charset="0"/>
              <a:cs typeface="Arial" pitchFamily="34" charset="0"/>
            </a:endParaRPr>
          </a:p>
          <a:p>
            <a:pPr>
              <a:spcBef>
                <a:spcPts val="0"/>
              </a:spcBef>
              <a:defRPr/>
            </a:pPr>
            <a:r>
              <a:rPr lang="en-US" sz="2000" b="1" dirty="0" smtClean="0">
                <a:latin typeface="Arial" pitchFamily="34" charset="0"/>
                <a:cs typeface="Arial" pitchFamily="34" charset="0"/>
              </a:rPr>
              <a:t>Factors</a:t>
            </a:r>
          </a:p>
          <a:p>
            <a:pPr lvl="1">
              <a:spcBef>
                <a:spcPts val="0"/>
              </a:spcBef>
              <a:defRPr/>
            </a:pPr>
            <a:r>
              <a:rPr lang="en-US" sz="1800" dirty="0" smtClean="0">
                <a:latin typeface="Arial" pitchFamily="34" charset="0"/>
                <a:cs typeface="Arial" pitchFamily="34" charset="0"/>
              </a:rPr>
              <a:t>30 factors selected covering broad spectrum of LMS behavioral data and enrollment information.</a:t>
            </a:r>
            <a:br>
              <a:rPr lang="en-US" sz="1800" dirty="0" smtClean="0">
                <a:latin typeface="Arial" pitchFamily="34" charset="0"/>
                <a:cs typeface="Arial" pitchFamily="34" charset="0"/>
              </a:rPr>
            </a:br>
            <a:endParaRPr lang="en-US" sz="1800" b="1" dirty="0" smtClean="0">
              <a:latin typeface="Arial" pitchFamily="34" charset="0"/>
              <a:cs typeface="Arial" pitchFamily="34" charset="0"/>
            </a:endParaRPr>
          </a:p>
          <a:p>
            <a:pPr>
              <a:spcBef>
                <a:spcPts val="0"/>
              </a:spcBef>
              <a:defRPr/>
            </a:pPr>
            <a:r>
              <a:rPr lang="en-US" sz="2000" b="1" dirty="0" smtClean="0">
                <a:latin typeface="Arial" pitchFamily="34" charset="0"/>
                <a:cs typeface="Arial" pitchFamily="34" charset="0"/>
              </a:rPr>
              <a:t>Methodology - Naïve Bayes classification model</a:t>
            </a:r>
          </a:p>
          <a:p>
            <a:pPr lvl="1">
              <a:spcBef>
                <a:spcPts val="0"/>
              </a:spcBef>
              <a:defRPr/>
            </a:pPr>
            <a:r>
              <a:rPr lang="en-US" sz="1800" dirty="0" smtClean="0">
                <a:latin typeface="Arial" pitchFamily="34" charset="0"/>
                <a:cs typeface="Arial" pitchFamily="34" charset="0"/>
              </a:rPr>
              <a:t>Accurate, robust, fast, easy to implement. </a:t>
            </a:r>
            <a:r>
              <a:rPr lang="en-US" sz="1600" dirty="0" smtClean="0">
                <a:solidFill>
                  <a:schemeClr val="accent1">
                    <a:lumMod val="75000"/>
                  </a:schemeClr>
                </a:solidFill>
                <a:latin typeface="Arial" pitchFamily="34" charset="0"/>
                <a:cs typeface="Arial" pitchFamily="34" charset="0"/>
              </a:rPr>
              <a:t>(Lewis, 1998); (</a:t>
            </a:r>
            <a:r>
              <a:rPr lang="en-US" sz="1600" dirty="0" err="1" smtClean="0">
                <a:solidFill>
                  <a:schemeClr val="accent1">
                    <a:lumMod val="75000"/>
                  </a:schemeClr>
                </a:solidFill>
                <a:latin typeface="Arial" pitchFamily="34" charset="0"/>
                <a:cs typeface="Arial" pitchFamily="34" charset="0"/>
              </a:rPr>
              <a:t>Domingos</a:t>
            </a:r>
            <a:r>
              <a:rPr lang="en-US" sz="1600" dirty="0" smtClean="0">
                <a:solidFill>
                  <a:schemeClr val="accent1">
                    <a:lumMod val="75000"/>
                  </a:schemeClr>
                </a:solidFill>
                <a:latin typeface="Arial" pitchFamily="34" charset="0"/>
                <a:cs typeface="Arial" pitchFamily="34" charset="0"/>
              </a:rPr>
              <a:t> &amp; </a:t>
            </a:r>
            <a:r>
              <a:rPr lang="en-US" sz="1600" dirty="0" err="1" smtClean="0">
                <a:solidFill>
                  <a:schemeClr val="accent1">
                    <a:lumMod val="75000"/>
                  </a:schemeClr>
                </a:solidFill>
                <a:latin typeface="Arial" pitchFamily="34" charset="0"/>
                <a:cs typeface="Arial" pitchFamily="34" charset="0"/>
              </a:rPr>
              <a:t>Pazzani</a:t>
            </a:r>
            <a:r>
              <a:rPr lang="en-US" sz="1600" dirty="0" smtClean="0">
                <a:solidFill>
                  <a:schemeClr val="accent1">
                    <a:lumMod val="75000"/>
                  </a:schemeClr>
                </a:solidFill>
                <a:latin typeface="Arial" pitchFamily="34" charset="0"/>
                <a:cs typeface="Arial" pitchFamily="34" charset="0"/>
              </a:rPr>
              <a:t>, 1997)</a:t>
            </a:r>
            <a:br>
              <a:rPr lang="en-US" sz="1600" dirty="0" smtClean="0">
                <a:solidFill>
                  <a:schemeClr val="accent1">
                    <a:lumMod val="75000"/>
                  </a:schemeClr>
                </a:solidFill>
                <a:latin typeface="Arial" pitchFamily="34" charset="0"/>
                <a:cs typeface="Arial" pitchFamily="34" charset="0"/>
              </a:rPr>
            </a:br>
            <a:endParaRPr lang="en-US" sz="1800" b="1" dirty="0" smtClean="0">
              <a:latin typeface="Arial" pitchFamily="34" charset="0"/>
              <a:cs typeface="Arial" pitchFamily="34" charset="0"/>
            </a:endParaRPr>
          </a:p>
          <a:p>
            <a:pPr>
              <a:spcBef>
                <a:spcPts val="0"/>
              </a:spcBef>
              <a:defRPr/>
            </a:pPr>
            <a:r>
              <a:rPr lang="en-US" sz="2000" b="1" dirty="0" smtClean="0">
                <a:latin typeface="Arial" pitchFamily="34" charset="0"/>
                <a:cs typeface="Arial" pitchFamily="34" charset="0"/>
              </a:rPr>
              <a:t>Accuracy**</a:t>
            </a:r>
          </a:p>
          <a:p>
            <a:pPr lvl="1">
              <a:spcBef>
                <a:spcPts val="0"/>
              </a:spcBef>
              <a:defRPr/>
            </a:pPr>
            <a:r>
              <a:rPr lang="en-US" sz="1800" b="1" dirty="0" smtClean="0">
                <a:solidFill>
                  <a:srgbClr val="FF0000"/>
                </a:solidFill>
                <a:latin typeface="Arial" pitchFamily="34" charset="0"/>
                <a:cs typeface="Arial" pitchFamily="34" charset="0"/>
              </a:rPr>
              <a:t>70%</a:t>
            </a:r>
            <a:r>
              <a:rPr lang="en-US" sz="1800" dirty="0" smtClean="0">
                <a:latin typeface="Arial" pitchFamily="34" charset="0"/>
                <a:cs typeface="Arial" pitchFamily="34" charset="0"/>
              </a:rPr>
              <a:t> of unsuccessful* students correctly predicted for 6 participating disciplines.</a:t>
            </a:r>
          </a:p>
          <a:p>
            <a:pPr lvl="1">
              <a:spcBef>
                <a:spcPts val="0"/>
              </a:spcBef>
              <a:defRPr/>
            </a:pPr>
            <a:r>
              <a:rPr lang="en-US" sz="1800" dirty="0" smtClean="0">
                <a:latin typeface="Arial" pitchFamily="34" charset="0"/>
                <a:cs typeface="Arial" pitchFamily="34" charset="0"/>
              </a:rPr>
              <a:t>Warning levels correlated with course outcome.</a:t>
            </a:r>
          </a:p>
        </p:txBody>
      </p:sp>
      <p:sp>
        <p:nvSpPr>
          <p:cNvPr id="27652" name="TextBox 8"/>
          <p:cNvSpPr txBox="1">
            <a:spLocks noChangeArrowheads="1"/>
          </p:cNvSpPr>
          <p:nvPr/>
        </p:nvSpPr>
        <p:spPr bwMode="auto">
          <a:xfrm>
            <a:off x="4724400" y="5622925"/>
            <a:ext cx="417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000">
                <a:solidFill>
                  <a:srgbClr val="7F7F7F"/>
                </a:solidFill>
              </a:rPr>
              <a:t>* Success = ‘C’ or higher</a:t>
            </a:r>
          </a:p>
          <a:p>
            <a:pPr algn="r" eaLnBrk="1" hangingPunct="1"/>
            <a:r>
              <a:rPr lang="en-US" sz="1000">
                <a:solidFill>
                  <a:srgbClr val="7F7F7F"/>
                </a:solidFill>
              </a:rPr>
              <a:t>** Tested using random sub-sampling cross-validation (10 repetitions)</a:t>
            </a:r>
          </a:p>
        </p:txBody>
      </p:sp>
    </p:spTree>
    <p:extLst>
      <p:ext uri="{BB962C8B-B14F-4D97-AF65-F5344CB8AC3E}">
        <p14:creationId xmlns:p14="http://schemas.microsoft.com/office/powerpoint/2010/main" val="4150005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Refine</a:t>
            </a:r>
            <a:endParaRPr lang="en-US" dirty="0"/>
          </a:p>
        </p:txBody>
      </p:sp>
      <p:sp>
        <p:nvSpPr>
          <p:cNvPr id="5" name="Text Placeholder 4"/>
          <p:cNvSpPr>
            <a:spLocks noGrp="1"/>
          </p:cNvSpPr>
          <p:nvPr>
            <p:ph type="body" idx="1"/>
          </p:nvPr>
        </p:nvSpPr>
        <p:spPr/>
        <p:txBody>
          <a:bodyPr/>
          <a:lstStyle/>
          <a:p>
            <a:pPr>
              <a:defRPr/>
            </a:pPr>
            <a:r>
              <a:rPr lang="en-US" dirty="0"/>
              <a:t>Five Steps of Analytics (Campbell &amp; </a:t>
            </a:r>
            <a:r>
              <a:rPr lang="en-US" dirty="0" err="1"/>
              <a:t>Oblinger</a:t>
            </a:r>
            <a:r>
              <a:rPr lang="en-US" dirty="0"/>
              <a:t>, 2007</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635" y="714876"/>
            <a:ext cx="3713559" cy="293023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7194" y="660025"/>
            <a:ext cx="2285453" cy="2985081"/>
          </a:xfrm>
          <a:prstGeom prst="rect">
            <a:avLst/>
          </a:prstGeom>
        </p:spPr>
      </p:pic>
    </p:spTree>
    <p:extLst>
      <p:ext uri="{BB962C8B-B14F-4D97-AF65-F5344CB8AC3E}">
        <p14:creationId xmlns:p14="http://schemas.microsoft.com/office/powerpoint/2010/main" val="1324318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200" dirty="0">
                <a:latin typeface="Arial" pitchFamily="34" charset="0"/>
                <a:cs typeface="Arial" pitchFamily="34" charset="0"/>
              </a:rPr>
              <a:t>Predictive Model #2 (</a:t>
            </a:r>
            <a:r>
              <a:rPr lang="en-US" sz="3200" dirty="0" smtClean="0">
                <a:latin typeface="Arial" pitchFamily="34" charset="0"/>
                <a:cs typeface="Arial" pitchFamily="34" charset="0"/>
              </a:rPr>
              <a:t>Rio Pace)</a:t>
            </a:r>
            <a:endParaRPr lang="en-US" dirty="0"/>
          </a:p>
        </p:txBody>
      </p:sp>
      <p:sp>
        <p:nvSpPr>
          <p:cNvPr id="5" name="Content Placeholder 2"/>
          <p:cNvSpPr>
            <a:spLocks noGrp="1"/>
          </p:cNvSpPr>
          <p:nvPr>
            <p:ph idx="1"/>
          </p:nvPr>
        </p:nvSpPr>
        <p:spPr>
          <a:xfrm>
            <a:off x="762000" y="1951038"/>
            <a:ext cx="7924800" cy="3733800"/>
          </a:xfrm>
        </p:spPr>
        <p:txBody>
          <a:bodyPr>
            <a:normAutofit fontScale="92500" lnSpcReduction="10000"/>
          </a:bodyPr>
          <a:lstStyle/>
          <a:p>
            <a:pPr>
              <a:spcBef>
                <a:spcPts val="0"/>
              </a:spcBef>
              <a:spcAft>
                <a:spcPts val="1200"/>
              </a:spcAft>
              <a:defRPr/>
            </a:pPr>
            <a:r>
              <a:rPr lang="en-US" sz="3200" dirty="0" smtClean="0">
                <a:latin typeface="Arial" pitchFamily="34" charset="0"/>
                <a:cs typeface="Arial" pitchFamily="34" charset="0"/>
              </a:rPr>
              <a:t>Rio </a:t>
            </a:r>
            <a:r>
              <a:rPr lang="en-US" sz="3200" b="1" u="sng" dirty="0" smtClean="0">
                <a:solidFill>
                  <a:schemeClr val="tx2">
                    <a:lumMod val="50000"/>
                  </a:schemeClr>
                </a:solidFill>
                <a:latin typeface="Arial" pitchFamily="34" charset="0"/>
                <a:cs typeface="Arial" pitchFamily="34" charset="0"/>
              </a:rPr>
              <a:t>P</a:t>
            </a:r>
            <a:r>
              <a:rPr lang="en-US" sz="3200" dirty="0" smtClean="0">
                <a:latin typeface="Arial" pitchFamily="34" charset="0"/>
                <a:cs typeface="Arial" pitchFamily="34" charset="0"/>
              </a:rPr>
              <a:t>rogress </a:t>
            </a:r>
            <a:r>
              <a:rPr lang="en-US" sz="3200" b="1" u="sng" dirty="0" smtClean="0">
                <a:solidFill>
                  <a:srgbClr val="1466C5"/>
                </a:solidFill>
                <a:latin typeface="Arial" pitchFamily="34" charset="0"/>
                <a:cs typeface="Arial" pitchFamily="34" charset="0"/>
              </a:rPr>
              <a:t>A</a:t>
            </a:r>
            <a:r>
              <a:rPr lang="en-US" sz="3200" dirty="0" smtClean="0">
                <a:latin typeface="Arial" pitchFamily="34" charset="0"/>
                <a:cs typeface="Arial" pitchFamily="34" charset="0"/>
              </a:rPr>
              <a:t>nd-</a:t>
            </a:r>
            <a:r>
              <a:rPr lang="en-US" sz="3200" b="1" u="sng" dirty="0" smtClean="0">
                <a:solidFill>
                  <a:schemeClr val="tx2">
                    <a:lumMod val="50000"/>
                  </a:schemeClr>
                </a:solidFill>
                <a:latin typeface="Arial" pitchFamily="34" charset="0"/>
                <a:cs typeface="Arial" pitchFamily="34" charset="0"/>
              </a:rPr>
              <a:t>C</a:t>
            </a:r>
            <a:r>
              <a:rPr lang="en-US" sz="3200" dirty="0" smtClean="0">
                <a:latin typeface="Arial" pitchFamily="34" charset="0"/>
                <a:cs typeface="Arial" pitchFamily="34" charset="0"/>
              </a:rPr>
              <a:t>ourse </a:t>
            </a:r>
            <a:r>
              <a:rPr lang="en-US" sz="3200" b="1" u="sng" dirty="0" smtClean="0">
                <a:solidFill>
                  <a:srgbClr val="1466C5"/>
                </a:solidFill>
                <a:latin typeface="Arial" pitchFamily="34" charset="0"/>
                <a:cs typeface="Arial" pitchFamily="34" charset="0"/>
              </a:rPr>
              <a:t>E</a:t>
            </a:r>
            <a:r>
              <a:rPr lang="en-US" sz="3200" dirty="0" smtClean="0">
                <a:latin typeface="Arial" pitchFamily="34" charset="0"/>
                <a:cs typeface="Arial" pitchFamily="34" charset="0"/>
              </a:rPr>
              <a:t>ngagement</a:t>
            </a:r>
          </a:p>
          <a:p>
            <a:pPr>
              <a:spcBef>
                <a:spcPts val="0"/>
              </a:spcBef>
              <a:spcAft>
                <a:spcPts val="1200"/>
              </a:spcAft>
              <a:defRPr/>
            </a:pPr>
            <a:r>
              <a:rPr lang="en-US" sz="3200" dirty="0" smtClean="0">
                <a:latin typeface="Arial" pitchFamily="34" charset="0"/>
                <a:cs typeface="Arial" pitchFamily="34" charset="0"/>
              </a:rPr>
              <a:t>Institutionalization of predictive modeling into LMS at Rio Salado</a:t>
            </a:r>
          </a:p>
          <a:p>
            <a:pPr>
              <a:spcBef>
                <a:spcPts val="0"/>
              </a:spcBef>
              <a:spcAft>
                <a:spcPts val="1200"/>
              </a:spcAft>
              <a:defRPr/>
            </a:pPr>
            <a:r>
              <a:rPr lang="en-US" sz="3200" dirty="0" smtClean="0">
                <a:latin typeface="Arial" pitchFamily="34" charset="0"/>
                <a:cs typeface="Arial" pitchFamily="34" charset="0"/>
              </a:rPr>
              <a:t>Piloted April 2010</a:t>
            </a:r>
          </a:p>
          <a:p>
            <a:pPr>
              <a:spcBef>
                <a:spcPts val="0"/>
              </a:spcBef>
              <a:spcAft>
                <a:spcPts val="1200"/>
              </a:spcAft>
              <a:defRPr/>
            </a:pPr>
            <a:r>
              <a:rPr lang="en-US" sz="3200" dirty="0" smtClean="0">
                <a:latin typeface="Arial" pitchFamily="34" charset="0"/>
                <a:cs typeface="Arial" pitchFamily="34" charset="0"/>
              </a:rPr>
              <a:t>Automatically updates weekly (every Monday)</a:t>
            </a:r>
          </a:p>
          <a:p>
            <a:pPr>
              <a:spcBef>
                <a:spcPts val="0"/>
              </a:spcBef>
              <a:spcAft>
                <a:spcPts val="1200"/>
              </a:spcAft>
              <a:defRPr/>
            </a:pPr>
            <a:r>
              <a:rPr lang="en-US" sz="3200" dirty="0" smtClean="0">
                <a:latin typeface="Arial" pitchFamily="34" charset="0"/>
                <a:cs typeface="Arial" pitchFamily="34" charset="0"/>
              </a:rPr>
              <a:t>Integrated within </a:t>
            </a:r>
            <a:r>
              <a:rPr lang="en-US" sz="3200" dirty="0" err="1" smtClean="0">
                <a:latin typeface="Arial" pitchFamily="34" charset="0"/>
                <a:cs typeface="Arial" pitchFamily="34" charset="0"/>
              </a:rPr>
              <a:t>RioLearn</a:t>
            </a:r>
            <a:r>
              <a:rPr lang="en-US" sz="3200" dirty="0" smtClean="0">
                <a:latin typeface="Arial" pitchFamily="34" charset="0"/>
                <a:cs typeface="Arial" pitchFamily="34" charset="0"/>
              </a:rPr>
              <a:t> course rosters</a:t>
            </a:r>
          </a:p>
        </p:txBody>
      </p:sp>
    </p:spTree>
    <p:extLst>
      <p:ext uri="{BB962C8B-B14F-4D97-AF65-F5344CB8AC3E}">
        <p14:creationId xmlns:p14="http://schemas.microsoft.com/office/powerpoint/2010/main" val="82143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Predictive Model #2 (Rio Pace)</a:t>
            </a:r>
            <a:endParaRPr lang="en-US" dirty="0"/>
          </a:p>
        </p:txBody>
      </p:sp>
      <p:sp>
        <p:nvSpPr>
          <p:cNvPr id="5" name="Content Placeholder 2"/>
          <p:cNvSpPr>
            <a:spLocks noGrp="1"/>
          </p:cNvSpPr>
          <p:nvPr>
            <p:ph idx="1"/>
          </p:nvPr>
        </p:nvSpPr>
        <p:spPr>
          <a:xfrm>
            <a:off x="762000" y="1685925"/>
            <a:ext cx="7924800" cy="3998913"/>
          </a:xfrm>
        </p:spPr>
        <p:txBody>
          <a:bodyPr>
            <a:normAutofit fontScale="92500" lnSpcReduction="20000"/>
          </a:bodyPr>
          <a:lstStyle/>
          <a:p>
            <a:pPr>
              <a:defRPr/>
            </a:pPr>
            <a:r>
              <a:rPr lang="en-US" sz="3100" dirty="0" smtClean="0">
                <a:latin typeface="Arial" pitchFamily="34" charset="0"/>
                <a:cs typeface="Arial" pitchFamily="34" charset="0"/>
              </a:rPr>
              <a:t>Warning levels</a:t>
            </a:r>
          </a:p>
          <a:p>
            <a:pPr lvl="1">
              <a:defRPr/>
            </a:pPr>
            <a:r>
              <a:rPr lang="en-US" sz="2700" dirty="0" smtClean="0">
                <a:latin typeface="Arial" pitchFamily="34" charset="0"/>
                <a:cs typeface="Arial" pitchFamily="34" charset="0"/>
              </a:rPr>
              <a:t>Generated using naïve Bayes model with 5 input factors</a:t>
            </a:r>
          </a:p>
          <a:p>
            <a:pPr lvl="2">
              <a:defRPr/>
            </a:pPr>
            <a:r>
              <a:rPr lang="en-US" sz="2300" dirty="0" smtClean="0">
                <a:latin typeface="Arial" pitchFamily="34" charset="0"/>
                <a:cs typeface="Arial" pitchFamily="34" charset="0"/>
              </a:rPr>
              <a:t>Weighted log-in frequency</a:t>
            </a:r>
          </a:p>
          <a:p>
            <a:pPr lvl="2">
              <a:defRPr/>
            </a:pPr>
            <a:r>
              <a:rPr lang="en-US" sz="2300" dirty="0" smtClean="0">
                <a:latin typeface="Arial" pitchFamily="34" charset="0"/>
                <a:cs typeface="Arial" pitchFamily="34" charset="0"/>
              </a:rPr>
              <a:t>Weighted site engagement</a:t>
            </a:r>
          </a:p>
          <a:p>
            <a:pPr lvl="2">
              <a:defRPr/>
            </a:pPr>
            <a:r>
              <a:rPr lang="en-US" sz="2300" dirty="0" smtClean="0">
                <a:latin typeface="Arial" pitchFamily="34" charset="0"/>
                <a:cs typeface="Arial" pitchFamily="34" charset="0"/>
              </a:rPr>
              <a:t>Points earned</a:t>
            </a:r>
          </a:p>
          <a:p>
            <a:pPr lvl="2">
              <a:defRPr/>
            </a:pPr>
            <a:r>
              <a:rPr lang="en-US" sz="2300" dirty="0" smtClean="0">
                <a:latin typeface="Arial" pitchFamily="34" charset="0"/>
                <a:cs typeface="Arial" pitchFamily="34" charset="0"/>
              </a:rPr>
              <a:t>Points submitted</a:t>
            </a:r>
          </a:p>
          <a:p>
            <a:pPr lvl="2">
              <a:defRPr/>
            </a:pPr>
            <a:r>
              <a:rPr lang="en-US" sz="2300" dirty="0" smtClean="0">
                <a:latin typeface="Arial" pitchFamily="34" charset="0"/>
                <a:cs typeface="Arial" pitchFamily="34" charset="0"/>
              </a:rPr>
              <a:t>Current credit load</a:t>
            </a:r>
          </a:p>
          <a:p>
            <a:pPr lvl="1">
              <a:defRPr/>
            </a:pPr>
            <a:r>
              <a:rPr lang="en-US" sz="2700" dirty="0" smtClean="0">
                <a:latin typeface="Arial" pitchFamily="34" charset="0"/>
                <a:cs typeface="Arial" pitchFamily="34" charset="0"/>
              </a:rPr>
              <a:t>‘High’ warning = Student has low probability of success if his/her current trajectory does not change.</a:t>
            </a:r>
          </a:p>
        </p:txBody>
      </p:sp>
    </p:spTree>
    <p:extLst>
      <p:ext uri="{BB962C8B-B14F-4D97-AF65-F5344CB8AC3E}">
        <p14:creationId xmlns:p14="http://schemas.microsoft.com/office/powerpoint/2010/main" val="18657004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Predictive Model #2 (Rio Pace)</a:t>
            </a:r>
            <a:endParaRPr lang="en-US" dirty="0"/>
          </a:p>
        </p:txBody>
      </p:sp>
      <p:sp>
        <p:nvSpPr>
          <p:cNvPr id="5" name="Content Placeholder 2"/>
          <p:cNvSpPr>
            <a:spLocks noGrp="1"/>
          </p:cNvSpPr>
          <p:nvPr>
            <p:ph idx="1"/>
          </p:nvPr>
        </p:nvSpPr>
        <p:spPr>
          <a:xfrm>
            <a:off x="762000" y="1601788"/>
            <a:ext cx="7924800" cy="3733800"/>
          </a:xfrm>
        </p:spPr>
        <p:txBody>
          <a:bodyPr>
            <a:normAutofit/>
          </a:bodyPr>
          <a:lstStyle/>
          <a:p>
            <a:pPr>
              <a:defRPr/>
            </a:pPr>
            <a:r>
              <a:rPr lang="en-US" sz="2000" dirty="0" smtClean="0">
                <a:latin typeface="Arial" pitchFamily="34" charset="0"/>
                <a:cs typeface="Arial" pitchFamily="34" charset="0"/>
              </a:rPr>
              <a:t>Activity metrics</a:t>
            </a:r>
          </a:p>
          <a:p>
            <a:pPr lvl="1">
              <a:defRPr/>
            </a:pPr>
            <a:r>
              <a:rPr lang="en-US" sz="1800" dirty="0" smtClean="0">
                <a:latin typeface="Arial" pitchFamily="34" charset="0"/>
                <a:cs typeface="Arial" pitchFamily="34" charset="0"/>
              </a:rPr>
              <a:t>Log in</a:t>
            </a:r>
          </a:p>
          <a:p>
            <a:pPr lvl="2">
              <a:defRPr/>
            </a:pPr>
            <a:r>
              <a:rPr lang="en-US" sz="1600" i="1" dirty="0" smtClean="0">
                <a:latin typeface="Arial" pitchFamily="34" charset="0"/>
                <a:cs typeface="Arial" pitchFamily="34" charset="0"/>
              </a:rPr>
              <a:t>Excellent, Good, or Below Average</a:t>
            </a:r>
          </a:p>
          <a:p>
            <a:pPr lvl="1">
              <a:defRPr/>
            </a:pPr>
            <a:r>
              <a:rPr lang="en-US" sz="1800" dirty="0" smtClean="0">
                <a:latin typeface="Arial" pitchFamily="34" charset="0"/>
                <a:cs typeface="Arial" pitchFamily="34" charset="0"/>
              </a:rPr>
              <a:t>Site engagement</a:t>
            </a:r>
          </a:p>
          <a:p>
            <a:pPr lvl="2">
              <a:defRPr/>
            </a:pPr>
            <a:r>
              <a:rPr lang="en-US" sz="1600" i="1" dirty="0" smtClean="0">
                <a:latin typeface="Arial" pitchFamily="34" charset="0"/>
                <a:cs typeface="Arial" pitchFamily="34" charset="0"/>
              </a:rPr>
              <a:t>Excellent, Good, or Below Average</a:t>
            </a:r>
          </a:p>
          <a:p>
            <a:pPr lvl="1">
              <a:defRPr/>
            </a:pPr>
            <a:r>
              <a:rPr lang="en-US" sz="1800" dirty="0" smtClean="0">
                <a:latin typeface="Arial" pitchFamily="34" charset="0"/>
                <a:cs typeface="Arial" pitchFamily="34" charset="0"/>
              </a:rPr>
              <a:t>Pace</a:t>
            </a:r>
          </a:p>
          <a:p>
            <a:pPr lvl="2">
              <a:defRPr/>
            </a:pPr>
            <a:r>
              <a:rPr lang="en-US" sz="1600" dirty="0" smtClean="0">
                <a:latin typeface="Arial" pitchFamily="34" charset="0"/>
                <a:cs typeface="Arial" pitchFamily="34" charset="0"/>
              </a:rPr>
              <a:t>Working ahead, Keeping pace, Falling behind</a:t>
            </a:r>
            <a:endParaRPr lang="en-US" sz="1600" dirty="0">
              <a:latin typeface="Arial" pitchFamily="34" charset="0"/>
              <a:cs typeface="Arial" pitchFamily="34" charset="0"/>
            </a:endParaRPr>
          </a:p>
          <a:p>
            <a:pPr marL="0" indent="0">
              <a:buFont typeface="Wingdings" pitchFamily="2" charset="2"/>
              <a:buNone/>
              <a:defRPr/>
            </a:pPr>
            <a:endParaRPr lang="en-US" sz="1800" dirty="0" smtClean="0">
              <a:latin typeface="Arial" pitchFamily="34" charset="0"/>
              <a:cs typeface="Arial" pitchFamily="34" charset="0"/>
            </a:endParaRPr>
          </a:p>
          <a:p>
            <a:pPr marL="0" indent="0">
              <a:buFont typeface="Wingdings" pitchFamily="2" charset="2"/>
              <a:buNone/>
              <a:defRPr/>
            </a:pPr>
            <a:endParaRPr lang="en-US" sz="1800" b="1" dirty="0" smtClean="0">
              <a:latin typeface="Arial" pitchFamily="34" charset="0"/>
              <a:cs typeface="Arial" pitchFamily="34" charset="0"/>
            </a:endParaRPr>
          </a:p>
          <a:p>
            <a:pPr marL="0" indent="0">
              <a:buFont typeface="Wingdings" pitchFamily="2" charset="2"/>
              <a:buNone/>
              <a:defRPr/>
            </a:pPr>
            <a:endParaRPr lang="en-US" sz="1800" b="1" dirty="0" smtClean="0">
              <a:latin typeface="Arial" pitchFamily="34" charset="0"/>
              <a:cs typeface="Arial" pitchFamily="34" charset="0"/>
            </a:endParaRPr>
          </a:p>
          <a:p>
            <a:pPr marL="0" indent="0">
              <a:buFont typeface="Wingdings" pitchFamily="2" charset="2"/>
              <a:buNone/>
              <a:defRPr/>
            </a:pPr>
            <a:endParaRPr lang="en-US" sz="2400" dirty="0" smtClean="0">
              <a:latin typeface="Arial" pitchFamily="34" charset="0"/>
              <a:cs typeface="Arial" pitchFamily="34" charset="0"/>
            </a:endParaRPr>
          </a:p>
        </p:txBody>
      </p:sp>
      <p:grpSp>
        <p:nvGrpSpPr>
          <p:cNvPr id="3" name="Group 3"/>
          <p:cNvGrpSpPr>
            <a:grpSpLocks/>
          </p:cNvGrpSpPr>
          <p:nvPr/>
        </p:nvGrpSpPr>
        <p:grpSpPr bwMode="auto">
          <a:xfrm>
            <a:off x="495300" y="3959225"/>
            <a:ext cx="7391400" cy="2000250"/>
            <a:chOff x="533400" y="4309661"/>
            <a:chExt cx="7391399" cy="1999699"/>
          </a:xfrm>
        </p:grpSpPr>
        <p:cxnSp>
          <p:nvCxnSpPr>
            <p:cNvPr id="6" name="Straight Connector 5"/>
            <p:cNvCxnSpPr/>
            <p:nvPr/>
          </p:nvCxnSpPr>
          <p:spPr>
            <a:xfrm rot="5400000">
              <a:off x="4495820" y="5999883"/>
              <a:ext cx="1523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5257820" y="6009406"/>
              <a:ext cx="1523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733821" y="5988773"/>
              <a:ext cx="15235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14600" y="5988773"/>
              <a:ext cx="411479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753" name="TextBox 9"/>
            <p:cNvSpPr txBox="1">
              <a:spLocks noChangeArrowheads="1"/>
            </p:cNvSpPr>
            <p:nvPr/>
          </p:nvSpPr>
          <p:spPr bwMode="auto">
            <a:xfrm>
              <a:off x="4413142" y="5940028"/>
              <a:ext cx="3177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l-GR">
                  <a:solidFill>
                    <a:srgbClr val="7F7F7F"/>
                  </a:solidFill>
                </a:rPr>
                <a:t>μ</a:t>
              </a:r>
            </a:p>
          </p:txBody>
        </p:sp>
        <p:sp>
          <p:nvSpPr>
            <p:cNvPr id="31754" name="TextBox 10"/>
            <p:cNvSpPr txBox="1">
              <a:spLocks noChangeArrowheads="1"/>
            </p:cNvSpPr>
            <p:nvPr/>
          </p:nvSpPr>
          <p:spPr bwMode="auto">
            <a:xfrm>
              <a:off x="3581400" y="5918200"/>
              <a:ext cx="404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solidFill>
                    <a:srgbClr val="7F7F7F"/>
                  </a:solidFill>
                </a:rPr>
                <a:t>-</a:t>
              </a:r>
              <a:r>
                <a:rPr lang="el-GR">
                  <a:solidFill>
                    <a:srgbClr val="7F7F7F"/>
                  </a:solidFill>
                </a:rPr>
                <a:t>σ</a:t>
              </a:r>
            </a:p>
          </p:txBody>
        </p:sp>
        <p:sp>
          <p:nvSpPr>
            <p:cNvPr id="31755" name="TextBox 11"/>
            <p:cNvSpPr txBox="1">
              <a:spLocks noChangeArrowheads="1"/>
            </p:cNvSpPr>
            <p:nvPr/>
          </p:nvSpPr>
          <p:spPr bwMode="auto">
            <a:xfrm>
              <a:off x="5168684" y="5938520"/>
              <a:ext cx="327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l-GR">
                  <a:solidFill>
                    <a:srgbClr val="7F7F7F"/>
                  </a:solidFill>
                </a:rPr>
                <a:t>σ</a:t>
              </a:r>
            </a:p>
          </p:txBody>
        </p:sp>
        <p:sp>
          <p:nvSpPr>
            <p:cNvPr id="31756" name="TextBox 12"/>
            <p:cNvSpPr txBox="1">
              <a:spLocks noChangeArrowheads="1"/>
            </p:cNvSpPr>
            <p:nvPr/>
          </p:nvSpPr>
          <p:spPr bwMode="auto">
            <a:xfrm>
              <a:off x="4191000" y="5572760"/>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a:solidFill>
                    <a:srgbClr val="7F7F7F"/>
                  </a:solidFill>
                </a:rPr>
                <a:t>Good</a:t>
              </a:r>
              <a:endParaRPr lang="el-GR" sz="1600">
                <a:solidFill>
                  <a:srgbClr val="7F7F7F"/>
                </a:solidFill>
              </a:endParaRPr>
            </a:p>
          </p:txBody>
        </p:sp>
        <p:sp>
          <p:nvSpPr>
            <p:cNvPr id="31757" name="TextBox 13"/>
            <p:cNvSpPr txBox="1">
              <a:spLocks noChangeArrowheads="1"/>
            </p:cNvSpPr>
            <p:nvPr/>
          </p:nvSpPr>
          <p:spPr bwMode="auto">
            <a:xfrm>
              <a:off x="5461979" y="5542280"/>
              <a:ext cx="10150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a:solidFill>
                    <a:srgbClr val="7F7F7F"/>
                  </a:solidFill>
                </a:rPr>
                <a:t>Excellent</a:t>
              </a:r>
              <a:endParaRPr lang="el-GR" sz="1600">
                <a:solidFill>
                  <a:srgbClr val="7F7F7F"/>
                </a:solidFill>
              </a:endParaRPr>
            </a:p>
          </p:txBody>
        </p:sp>
        <p:sp>
          <p:nvSpPr>
            <p:cNvPr id="31758" name="TextBox 14"/>
            <p:cNvSpPr txBox="1">
              <a:spLocks noChangeArrowheads="1"/>
            </p:cNvSpPr>
            <p:nvPr/>
          </p:nvSpPr>
          <p:spPr bwMode="auto">
            <a:xfrm>
              <a:off x="2133600" y="5603240"/>
              <a:ext cx="1539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600">
                  <a:solidFill>
                    <a:srgbClr val="7F7F7F"/>
                  </a:solidFill>
                </a:rPr>
                <a:t>Below average</a:t>
              </a:r>
              <a:endParaRPr lang="el-GR" sz="1600">
                <a:solidFill>
                  <a:srgbClr val="7F7F7F"/>
                </a:solidFill>
              </a:endParaRPr>
            </a:p>
          </p:txBody>
        </p:sp>
        <p:sp>
          <p:nvSpPr>
            <p:cNvPr id="31759" name="TextBox 15"/>
            <p:cNvSpPr txBox="1">
              <a:spLocks noChangeArrowheads="1"/>
            </p:cNvSpPr>
            <p:nvPr/>
          </p:nvSpPr>
          <p:spPr bwMode="auto">
            <a:xfrm>
              <a:off x="6575380" y="5691108"/>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solidFill>
                    <a:srgbClr val="7F7F7F"/>
                  </a:solidFill>
                </a:rPr>
                <a:t>…</a:t>
              </a:r>
              <a:endParaRPr lang="el-GR">
                <a:solidFill>
                  <a:srgbClr val="7F7F7F"/>
                </a:solidFill>
              </a:endParaRPr>
            </a:p>
          </p:txBody>
        </p:sp>
        <p:sp>
          <p:nvSpPr>
            <p:cNvPr id="31760" name="TextBox 16"/>
            <p:cNvSpPr txBox="1">
              <a:spLocks noChangeArrowheads="1"/>
            </p:cNvSpPr>
            <p:nvPr/>
          </p:nvSpPr>
          <p:spPr bwMode="auto">
            <a:xfrm>
              <a:off x="2108200" y="5689600"/>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solidFill>
                    <a:srgbClr val="7F7F7F"/>
                  </a:solidFill>
                </a:rPr>
                <a:t>…</a:t>
              </a:r>
              <a:endParaRPr lang="el-GR">
                <a:solidFill>
                  <a:srgbClr val="7F7F7F"/>
                </a:solidFill>
              </a:endParaRPr>
            </a:p>
          </p:txBody>
        </p:sp>
        <p:sp>
          <p:nvSpPr>
            <p:cNvPr id="18" name="TextBox 17"/>
            <p:cNvSpPr txBox="1"/>
            <p:nvPr/>
          </p:nvSpPr>
          <p:spPr>
            <a:xfrm>
              <a:off x="3735388" y="5030187"/>
              <a:ext cx="1673225" cy="476119"/>
            </a:xfrm>
            <a:prstGeom prst="rect">
              <a:avLst/>
            </a:prstGeom>
            <a:noFill/>
          </p:spPr>
          <p:txBody>
            <a:bodyPr wrap="none">
              <a:spAutoFit/>
            </a:bodyPr>
            <a:lstStyle/>
            <a:p>
              <a:pPr algn="ctr">
                <a:defRPr/>
              </a:pPr>
              <a:r>
                <a:rPr lang="en-US" sz="1800" u="sng" dirty="0"/>
                <a:t>Log in activity</a:t>
              </a:r>
              <a:r>
                <a:rPr lang="en-US" sz="2500" u="sng" dirty="0">
                  <a:solidFill>
                    <a:schemeClr val="bg1">
                      <a:lumMod val="50000"/>
                      <a:lumOff val="50000"/>
                    </a:schemeClr>
                  </a:solidFill>
                </a:rPr>
                <a:t>:</a:t>
              </a:r>
            </a:p>
          </p:txBody>
        </p:sp>
        <p:sp>
          <p:nvSpPr>
            <p:cNvPr id="31762" name="TextBox 18"/>
            <p:cNvSpPr txBox="1">
              <a:spLocks noChangeArrowheads="1"/>
            </p:cNvSpPr>
            <p:nvPr/>
          </p:nvSpPr>
          <p:spPr bwMode="auto">
            <a:xfrm>
              <a:off x="533400" y="4309661"/>
              <a:ext cx="73913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a:latin typeface="Times New Roman" pitchFamily="18" charset="0"/>
                  <a:cs typeface="Times New Roman" pitchFamily="18" charset="0"/>
                </a:rPr>
                <a:t>Calculated using historical per-week* means and standard deviations for each metric in each course. Derived using previously successful students only.</a:t>
              </a:r>
              <a:r>
                <a:rPr lang="en-US" sz="1600" b="1">
                  <a:latin typeface="Times New Roman" pitchFamily="18" charset="0"/>
                  <a:cs typeface="Times New Roman" pitchFamily="18" charset="0"/>
                </a:rPr>
                <a:t> Example:</a:t>
              </a:r>
            </a:p>
            <a:p>
              <a:pPr eaLnBrk="1" hangingPunct="1"/>
              <a:endParaRPr lang="en-US" sz="2000"/>
            </a:p>
          </p:txBody>
        </p:sp>
      </p:grpSp>
    </p:spTree>
    <p:extLst>
      <p:ext uri="{BB962C8B-B14F-4D97-AF65-F5344CB8AC3E}">
        <p14:creationId xmlns:p14="http://schemas.microsoft.com/office/powerpoint/2010/main" val="1396855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Predictive Model #2 (Rio PACE)</a:t>
            </a:r>
            <a:endParaRPr lang="en-US" dirty="0"/>
          </a:p>
        </p:txBody>
      </p:sp>
      <p:sp>
        <p:nvSpPr>
          <p:cNvPr id="32771" name="Content Placeholder 2"/>
          <p:cNvSpPr>
            <a:spLocks noGrp="1"/>
          </p:cNvSpPr>
          <p:nvPr>
            <p:ph idx="1"/>
          </p:nvPr>
        </p:nvSpPr>
        <p:spPr>
          <a:xfrm>
            <a:off x="762000" y="1951038"/>
            <a:ext cx="7924800" cy="1198562"/>
          </a:xfrm>
        </p:spPr>
        <p:txBody>
          <a:bodyPr/>
          <a:lstStyle/>
          <a:p>
            <a:r>
              <a:rPr lang="en-US" sz="2000" smtClean="0">
                <a:latin typeface="Arial" charset="0"/>
                <a:ea typeface="ＭＳ Ｐゴシック" pitchFamily="34" charset="-128"/>
                <a:cs typeface="Arial" charset="0"/>
              </a:rPr>
              <a:t>Warning level distribution</a:t>
            </a:r>
          </a:p>
          <a:p>
            <a:pPr lvl="1"/>
            <a:r>
              <a:rPr lang="en-US" sz="1800" smtClean="0">
                <a:latin typeface="Arial" charset="0"/>
                <a:ea typeface="ＭＳ Ｐゴシック" pitchFamily="34" charset="-128"/>
                <a:cs typeface="Arial" charset="0"/>
              </a:rPr>
              <a:t>Distribution is approximately uniform at beginning of class. </a:t>
            </a:r>
          </a:p>
          <a:p>
            <a:pPr lvl="1"/>
            <a:r>
              <a:rPr lang="en-US" sz="1800" smtClean="0">
                <a:latin typeface="Arial" charset="0"/>
                <a:ea typeface="ＭＳ Ｐゴシック" pitchFamily="34" charset="-128"/>
                <a:cs typeface="Arial" charset="0"/>
              </a:rPr>
              <a:t>‘Moderate’ decreases and ‘Low/High’ increases over time. </a:t>
            </a:r>
          </a:p>
        </p:txBody>
      </p:sp>
      <p:grpSp>
        <p:nvGrpSpPr>
          <p:cNvPr id="3" name="Group 3"/>
          <p:cNvGrpSpPr>
            <a:grpSpLocks/>
          </p:cNvGrpSpPr>
          <p:nvPr/>
        </p:nvGrpSpPr>
        <p:grpSpPr bwMode="auto">
          <a:xfrm>
            <a:off x="528638" y="3149600"/>
            <a:ext cx="8402637" cy="3030538"/>
            <a:chOff x="381000" y="2540644"/>
            <a:chExt cx="8534400" cy="3676492"/>
          </a:xfrm>
        </p:grpSpPr>
        <p:grpSp>
          <p:nvGrpSpPr>
            <p:cNvPr id="32776" name="Group 5"/>
            <p:cNvGrpSpPr>
              <a:grpSpLocks/>
            </p:cNvGrpSpPr>
            <p:nvPr/>
          </p:nvGrpSpPr>
          <p:grpSpPr bwMode="auto">
            <a:xfrm>
              <a:off x="3276600" y="2540644"/>
              <a:ext cx="5638800" cy="3676492"/>
              <a:chOff x="2971800" y="2449380"/>
              <a:chExt cx="5943600" cy="3875220"/>
            </a:xfrm>
          </p:grpSpPr>
          <p:sp>
            <p:nvSpPr>
              <p:cNvPr id="8" name="Rounded Rectangle 7"/>
              <p:cNvSpPr/>
              <p:nvPr/>
            </p:nvSpPr>
            <p:spPr>
              <a:xfrm>
                <a:off x="2972073" y="2449380"/>
                <a:ext cx="5943327" cy="3733122"/>
              </a:xfrm>
              <a:prstGeom prst="roundRect">
                <a:avLst>
                  <a:gd name="adj" fmla="val 8559"/>
                </a:avLst>
              </a:prstGeom>
              <a:solidFill>
                <a:srgbClr val="FFFFFF"/>
              </a:solidFill>
              <a:ln w="317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pic>
            <p:nvPicPr>
              <p:cNvPr id="32779" name="Picture 3"/>
              <p:cNvPicPr>
                <a:picLocks noChangeAspect="1" noChangeArrowheads="1"/>
              </p:cNvPicPr>
              <p:nvPr/>
            </p:nvPicPr>
            <p:blipFill>
              <a:blip r:embed="rId2">
                <a:extLst>
                  <a:ext uri="{28A0092B-C50C-407E-A947-70E740481C1C}">
                    <a14:useLocalDpi xmlns:a14="http://schemas.microsoft.com/office/drawing/2010/main" val="0"/>
                  </a:ext>
                </a:extLst>
              </a:blip>
              <a:srcRect l="1317" t="2206" r="2512" b="2878"/>
              <a:stretch>
                <a:fillRect/>
              </a:stretch>
            </p:blipFill>
            <p:spPr bwMode="auto">
              <a:xfrm>
                <a:off x="3200400" y="3048000"/>
                <a:ext cx="556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TextBox 9"/>
              <p:cNvSpPr txBox="1">
                <a:spLocks noChangeArrowheads="1"/>
              </p:cNvSpPr>
              <p:nvPr/>
            </p:nvSpPr>
            <p:spPr bwMode="auto">
              <a:xfrm>
                <a:off x="3733800" y="2561312"/>
                <a:ext cx="4267200" cy="43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a:t>Chemistry 151 Summer &amp; Fall 2009</a:t>
                </a:r>
              </a:p>
            </p:txBody>
          </p:sp>
        </p:grpSp>
        <p:sp>
          <p:nvSpPr>
            <p:cNvPr id="32777" name="TextBox 6"/>
            <p:cNvSpPr txBox="1">
              <a:spLocks noChangeArrowheads="1"/>
            </p:cNvSpPr>
            <p:nvPr/>
          </p:nvSpPr>
          <p:spPr bwMode="auto">
            <a:xfrm>
              <a:off x="381000" y="3248561"/>
              <a:ext cx="1688883" cy="56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t>Accuracy*</a:t>
              </a:r>
            </a:p>
          </p:txBody>
        </p:sp>
      </p:grpSp>
      <p:grpSp>
        <p:nvGrpSpPr>
          <p:cNvPr id="5" name="Group 10"/>
          <p:cNvGrpSpPr>
            <a:grpSpLocks/>
          </p:cNvGrpSpPr>
          <p:nvPr/>
        </p:nvGrpSpPr>
        <p:grpSpPr bwMode="auto">
          <a:xfrm>
            <a:off x="334963" y="4233863"/>
            <a:ext cx="4114800" cy="1946275"/>
            <a:chOff x="335280" y="4234080"/>
            <a:chExt cx="4114800" cy="1945940"/>
          </a:xfrm>
        </p:grpSpPr>
        <p:sp>
          <p:nvSpPr>
            <p:cNvPr id="32774" name="TextBox 11"/>
            <p:cNvSpPr txBox="1">
              <a:spLocks noChangeArrowheads="1"/>
            </p:cNvSpPr>
            <p:nvPr/>
          </p:nvSpPr>
          <p:spPr bwMode="auto">
            <a:xfrm>
              <a:off x="381000" y="4234080"/>
              <a:ext cx="2590800" cy="92333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800" i="1"/>
                <a:t>Correlation between warning level and success rate.</a:t>
              </a:r>
            </a:p>
          </p:txBody>
        </p:sp>
        <p:sp>
          <p:nvSpPr>
            <p:cNvPr id="13" name="Rounded Rectangle 12"/>
            <p:cNvSpPr/>
            <p:nvPr/>
          </p:nvSpPr>
          <p:spPr>
            <a:xfrm>
              <a:off x="335280" y="5775277"/>
              <a:ext cx="4114800" cy="404743"/>
            </a:xfrm>
            <a:prstGeom prst="roundRect">
              <a:avLst>
                <a:gd name="adj" fmla="val 30556"/>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900" dirty="0" err="1">
                  <a:solidFill>
                    <a:schemeClr val="tx1"/>
                  </a:solidFill>
                </a:rPr>
                <a:t>Success</a:t>
              </a:r>
              <a:r>
                <a:rPr lang="en-US" sz="1900" baseline="-25000" dirty="0" err="1">
                  <a:solidFill>
                    <a:schemeClr val="tx1"/>
                  </a:solidFill>
                </a:rPr>
                <a:t>low</a:t>
              </a:r>
              <a:r>
                <a:rPr lang="en-US" sz="1900" dirty="0">
                  <a:solidFill>
                    <a:schemeClr val="tx1"/>
                  </a:solidFill>
                </a:rPr>
                <a:t> &gt; </a:t>
              </a:r>
              <a:r>
                <a:rPr lang="en-US" sz="1900" dirty="0" err="1">
                  <a:solidFill>
                    <a:schemeClr val="tx1"/>
                  </a:solidFill>
                </a:rPr>
                <a:t>Success</a:t>
              </a:r>
              <a:r>
                <a:rPr lang="en-US" sz="1900" baseline="-25000" dirty="0" err="1">
                  <a:solidFill>
                    <a:schemeClr val="tx1"/>
                  </a:solidFill>
                </a:rPr>
                <a:t>mod</a:t>
              </a:r>
              <a:r>
                <a:rPr lang="en-US" sz="1900" dirty="0">
                  <a:solidFill>
                    <a:schemeClr val="tx1"/>
                  </a:solidFill>
                </a:rPr>
                <a:t> &gt; </a:t>
              </a:r>
              <a:r>
                <a:rPr lang="en-US" sz="1900" dirty="0" err="1">
                  <a:solidFill>
                    <a:schemeClr val="tx1"/>
                  </a:solidFill>
                </a:rPr>
                <a:t>Success</a:t>
              </a:r>
              <a:r>
                <a:rPr lang="en-US" sz="1900" baseline="-25000" dirty="0" err="1">
                  <a:solidFill>
                    <a:schemeClr val="tx1"/>
                  </a:solidFill>
                </a:rPr>
                <a:t>high</a:t>
              </a:r>
              <a:endParaRPr lang="en-US" sz="1900" baseline="-25000" dirty="0">
                <a:solidFill>
                  <a:schemeClr val="tx1"/>
                </a:solidFill>
              </a:endParaRPr>
            </a:p>
            <a:p>
              <a:pPr algn="ctr">
                <a:defRPr/>
              </a:pPr>
              <a:r>
                <a:rPr lang="en-US" sz="2000" dirty="0"/>
                <a:t>.</a:t>
              </a:r>
            </a:p>
          </p:txBody>
        </p:sp>
      </p:grpSp>
    </p:spTree>
    <p:extLst>
      <p:ext uri="{BB962C8B-B14F-4D97-AF65-F5344CB8AC3E}">
        <p14:creationId xmlns:p14="http://schemas.microsoft.com/office/powerpoint/2010/main" val="108717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9"/>
          <p:cNvGrpSpPr>
            <a:grpSpLocks/>
          </p:cNvGrpSpPr>
          <p:nvPr/>
        </p:nvGrpSpPr>
        <p:grpSpPr bwMode="auto">
          <a:xfrm>
            <a:off x="320675" y="3238500"/>
            <a:ext cx="4068763" cy="2481263"/>
            <a:chOff x="0" y="3810000"/>
            <a:chExt cx="4648200" cy="3048000"/>
          </a:xfrm>
        </p:grpSpPr>
        <p:sp>
          <p:nvSpPr>
            <p:cNvPr id="11" name="Rounded Rectangle 10"/>
            <p:cNvSpPr/>
            <p:nvPr/>
          </p:nvSpPr>
          <p:spPr>
            <a:xfrm>
              <a:off x="0" y="3810000"/>
              <a:ext cx="4648200" cy="3048000"/>
            </a:xfrm>
            <a:prstGeom prst="roundRect">
              <a:avLst>
                <a:gd name="adj" fmla="val 8559"/>
              </a:avLst>
            </a:prstGeom>
            <a:solidFill>
              <a:srgbClr val="FFFFFF"/>
            </a:solidFill>
            <a:ln w="317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pic>
          <p:nvPicPr>
            <p:cNvPr id="33803" name="Picture 3"/>
            <p:cNvPicPr>
              <a:picLocks noChangeAspect="1" noChangeArrowheads="1"/>
            </p:cNvPicPr>
            <p:nvPr/>
          </p:nvPicPr>
          <p:blipFill>
            <a:blip r:embed="rId2">
              <a:extLst>
                <a:ext uri="{28A0092B-C50C-407E-A947-70E740481C1C}">
                  <a14:useLocalDpi xmlns:a14="http://schemas.microsoft.com/office/drawing/2010/main" val="0"/>
                </a:ext>
              </a:extLst>
            </a:blip>
            <a:srcRect l="1646" t="2753" r="2847" b="3670"/>
            <a:stretch>
              <a:fillRect/>
            </a:stretch>
          </p:blipFill>
          <p:spPr bwMode="auto">
            <a:xfrm>
              <a:off x="152400" y="41910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28511" y="3886054"/>
              <a:ext cx="3810327" cy="298364"/>
            </a:xfrm>
            <a:prstGeom prst="rect">
              <a:avLst/>
            </a:prstGeom>
            <a:noFill/>
          </p:spPr>
          <p:txBody>
            <a:bodyPr>
              <a:spAutoFit/>
            </a:bodyPr>
            <a:lstStyle/>
            <a:p>
              <a:pPr>
                <a:defRPr/>
              </a:pPr>
              <a:r>
                <a:rPr lang="en-US" sz="1050" b="1" dirty="0">
                  <a:solidFill>
                    <a:srgbClr val="000000"/>
                  </a:solidFill>
                </a:rPr>
                <a:t>Accounting 111 Summer &amp; Fall 2009 (N = 539)</a:t>
              </a:r>
            </a:p>
          </p:txBody>
        </p:sp>
      </p:grpSp>
      <p:grpSp>
        <p:nvGrpSpPr>
          <p:cNvPr id="33795" name="Group 5"/>
          <p:cNvGrpSpPr>
            <a:grpSpLocks/>
          </p:cNvGrpSpPr>
          <p:nvPr/>
        </p:nvGrpSpPr>
        <p:grpSpPr bwMode="auto">
          <a:xfrm>
            <a:off x="4567238" y="1752600"/>
            <a:ext cx="4271962" cy="2595563"/>
            <a:chOff x="4191000" y="1447800"/>
            <a:chExt cx="4800600" cy="3048000"/>
          </a:xfrm>
        </p:grpSpPr>
        <p:sp>
          <p:nvSpPr>
            <p:cNvPr id="7" name="Rounded Rectangle 6"/>
            <p:cNvSpPr/>
            <p:nvPr/>
          </p:nvSpPr>
          <p:spPr>
            <a:xfrm>
              <a:off x="4191000" y="1447800"/>
              <a:ext cx="4800600" cy="3048000"/>
            </a:xfrm>
            <a:prstGeom prst="roundRect">
              <a:avLst>
                <a:gd name="adj" fmla="val 8559"/>
              </a:avLst>
            </a:prstGeom>
            <a:solidFill>
              <a:srgbClr val="FFFFFF"/>
            </a:solidFill>
            <a:ln w="3175" cap="flat" cmpd="sng" algn="ctr">
              <a:solidFill>
                <a:schemeClr val="accent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sz="1500" dirty="0"/>
            </a:p>
          </p:txBody>
        </p:sp>
        <p:pic>
          <p:nvPicPr>
            <p:cNvPr id="33800" name="Picture 2"/>
            <p:cNvPicPr>
              <a:picLocks noChangeAspect="1" noChangeArrowheads="1"/>
            </p:cNvPicPr>
            <p:nvPr/>
          </p:nvPicPr>
          <p:blipFill>
            <a:blip r:embed="rId3">
              <a:extLst>
                <a:ext uri="{28A0092B-C50C-407E-A947-70E740481C1C}">
                  <a14:useLocalDpi xmlns:a14="http://schemas.microsoft.com/office/drawing/2010/main" val="0"/>
                </a:ext>
              </a:extLst>
            </a:blip>
            <a:srcRect l="1646" t="2753" r="2847" b="3670"/>
            <a:stretch>
              <a:fillRect/>
            </a:stretch>
          </p:blipFill>
          <p:spPr bwMode="auto">
            <a:xfrm>
              <a:off x="4343400" y="1828800"/>
              <a:ext cx="441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4496054" y="1524234"/>
              <a:ext cx="3505456" cy="307596"/>
            </a:xfrm>
            <a:prstGeom prst="rect">
              <a:avLst/>
            </a:prstGeom>
            <a:noFill/>
          </p:spPr>
          <p:txBody>
            <a:bodyPr>
              <a:spAutoFit/>
            </a:bodyPr>
            <a:lstStyle/>
            <a:p>
              <a:pPr>
                <a:defRPr/>
              </a:pPr>
              <a:r>
                <a:rPr lang="en-US" sz="1050" b="1" dirty="0">
                  <a:solidFill>
                    <a:srgbClr val="000000"/>
                  </a:solidFill>
                </a:rPr>
                <a:t>Sociology 101 Summer &amp; Fall 2009 (N = 731)</a:t>
              </a:r>
            </a:p>
          </p:txBody>
        </p:sp>
      </p:grpSp>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Predictive Model #2 (Rio PACE)</a:t>
            </a:r>
            <a:endParaRPr lang="en-US" dirty="0"/>
          </a:p>
        </p:txBody>
      </p:sp>
      <p:sp>
        <p:nvSpPr>
          <p:cNvPr id="33797" name="Content Placeholder 2"/>
          <p:cNvSpPr>
            <a:spLocks noGrp="1"/>
          </p:cNvSpPr>
          <p:nvPr>
            <p:ph idx="1"/>
          </p:nvPr>
        </p:nvSpPr>
        <p:spPr>
          <a:xfrm>
            <a:off x="884238" y="1947863"/>
            <a:ext cx="2438400" cy="1143000"/>
          </a:xfrm>
        </p:spPr>
        <p:txBody>
          <a:bodyPr/>
          <a:lstStyle/>
          <a:p>
            <a:pPr>
              <a:spcBef>
                <a:spcPct val="0"/>
              </a:spcBef>
              <a:buFont typeface="Wingdings" pitchFamily="2" charset="2"/>
              <a:buNone/>
            </a:pPr>
            <a:r>
              <a:rPr lang="en-US" sz="3600" smtClean="0">
                <a:latin typeface="Arial" charset="0"/>
                <a:ea typeface="ＭＳ Ｐゴシック" pitchFamily="34" charset="-128"/>
                <a:cs typeface="Arial" charset="0"/>
              </a:rPr>
              <a:t>Accuracy*</a:t>
            </a:r>
          </a:p>
          <a:p>
            <a:pPr>
              <a:spcBef>
                <a:spcPct val="0"/>
              </a:spcBef>
              <a:buFont typeface="Wingdings" pitchFamily="2" charset="2"/>
              <a:buNone/>
            </a:pPr>
            <a:r>
              <a:rPr lang="en-US" sz="2000" smtClean="0">
                <a:latin typeface="Arial" charset="0"/>
                <a:ea typeface="ＭＳ Ｐゴシック" pitchFamily="34" charset="-128"/>
                <a:cs typeface="Arial" charset="0"/>
              </a:rPr>
              <a:t>Other courses</a:t>
            </a:r>
          </a:p>
        </p:txBody>
      </p:sp>
      <p:sp>
        <p:nvSpPr>
          <p:cNvPr id="4" name="Rectangle 3"/>
          <p:cNvSpPr/>
          <p:nvPr/>
        </p:nvSpPr>
        <p:spPr>
          <a:xfrm>
            <a:off x="4572000" y="5692775"/>
            <a:ext cx="4572000" cy="246063"/>
          </a:xfrm>
          <a:prstGeom prst="rect">
            <a:avLst/>
          </a:prstGeom>
        </p:spPr>
        <p:txBody>
          <a:bodyPr>
            <a:spAutoFit/>
          </a:bodyPr>
          <a:lstStyle/>
          <a:p>
            <a:pPr algn="r">
              <a:defRPr/>
            </a:pPr>
            <a:r>
              <a:rPr lang="en-US" sz="1000" dirty="0">
                <a:solidFill>
                  <a:schemeClr val="tx1">
                    <a:lumMod val="50000"/>
                  </a:schemeClr>
                </a:solidFill>
              </a:rPr>
              <a:t>*Obtained using random sub-sampling cross-validation (50 repetitions)</a:t>
            </a:r>
          </a:p>
        </p:txBody>
      </p:sp>
    </p:spTree>
    <p:extLst>
      <p:ext uri="{BB962C8B-B14F-4D97-AF65-F5344CB8AC3E}">
        <p14:creationId xmlns:p14="http://schemas.microsoft.com/office/powerpoint/2010/main" val="1770797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blip>
          <a:srcRect r="3088" b="7453"/>
          <a:stretch>
            <a:fillRect/>
          </a:stretch>
        </p:blipFill>
        <p:spPr bwMode="auto">
          <a:xfrm>
            <a:off x="357505" y="114300"/>
            <a:ext cx="8136256" cy="6184891"/>
          </a:xfrm>
          <a:prstGeom prst="rect">
            <a:avLst/>
          </a:prstGeom>
          <a:ln>
            <a:noFill/>
          </a:ln>
          <a:effectLst>
            <a:softEdge rad="112500"/>
          </a:effectLst>
          <a:extLst/>
        </p:spPr>
      </p:pic>
      <p:sp>
        <p:nvSpPr>
          <p:cNvPr id="5" name="Title 4"/>
          <p:cNvSpPr>
            <a:spLocks noGrp="1"/>
          </p:cNvSpPr>
          <p:nvPr>
            <p:ph type="title"/>
          </p:nvPr>
        </p:nvSpPr>
        <p:spPr>
          <a:xfrm>
            <a:off x="2847975" y="1028700"/>
            <a:ext cx="6038850" cy="2047875"/>
          </a:xfrm>
        </p:spPr>
        <p:txBody>
          <a:bodyPr/>
          <a:lstStyle/>
          <a:p>
            <a:pPr algn="ctr">
              <a:defRPr/>
            </a:pPr>
            <a:r>
              <a:rPr lang="en-US" sz="4000" dirty="0" smtClean="0"/>
              <a:t> </a:t>
            </a:r>
            <a:r>
              <a:rPr lang="en-US" sz="4000" dirty="0" smtClean="0">
                <a:solidFill>
                  <a:srgbClr val="FF0000"/>
                </a:solidFill>
              </a:rPr>
              <a:t>Rio PACE</a:t>
            </a:r>
            <a:r>
              <a:rPr lang="en-US" dirty="0" smtClean="0">
                <a:solidFill>
                  <a:srgbClr val="FF0000"/>
                </a:solidFill>
              </a:rPr>
              <a:t/>
            </a:r>
            <a:br>
              <a:rPr lang="en-US" dirty="0" smtClean="0">
                <a:solidFill>
                  <a:srgbClr val="FF0000"/>
                </a:solidFill>
              </a:rPr>
            </a:br>
            <a:r>
              <a:rPr lang="en-US" dirty="0" smtClean="0">
                <a:solidFill>
                  <a:srgbClr val="FF0000"/>
                </a:solidFill>
              </a:rPr>
              <a:t>       </a:t>
            </a:r>
            <a:r>
              <a:rPr lang="en-US" sz="3200" dirty="0" smtClean="0">
                <a:solidFill>
                  <a:srgbClr val="FF0000"/>
                </a:solidFill>
              </a:rPr>
              <a:t>(Student View)    </a:t>
            </a:r>
            <a:endParaRPr lang="en-US" dirty="0">
              <a:solidFill>
                <a:srgbClr val="FF0000"/>
              </a:solidFill>
            </a:endParaRPr>
          </a:p>
        </p:txBody>
      </p:sp>
      <p:sp>
        <p:nvSpPr>
          <p:cNvPr id="6" name="Oval 5"/>
          <p:cNvSpPr/>
          <p:nvPr/>
        </p:nvSpPr>
        <p:spPr>
          <a:xfrm>
            <a:off x="1123950" y="2952750"/>
            <a:ext cx="3981450" cy="12763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45823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1336675"/>
            <a:ext cx="8382000" cy="4525963"/>
          </a:xfrm>
        </p:spPr>
        <p:txBody>
          <a:bodyPr/>
          <a:lstStyle/>
          <a:p>
            <a:pPr marL="230188" lvl="1" indent="-230188">
              <a:spcBef>
                <a:spcPct val="0"/>
              </a:spcBef>
              <a:buClr>
                <a:srgbClr val="326628"/>
              </a:buClr>
              <a:defRPr/>
            </a:pPr>
            <a:r>
              <a:rPr lang="en-US" sz="2200" dirty="0" smtClean="0">
                <a:latin typeface="Arial" charset="0"/>
                <a:ea typeface="ＭＳ Ｐゴシック" pitchFamily="34" charset="-128"/>
                <a:cs typeface="Arial" charset="0"/>
              </a:rPr>
              <a:t>Located in Tempe, AZ. Part of the Maricopa County Community College District. Largest Public, Non-Profit Online 2-year college.</a:t>
            </a:r>
          </a:p>
          <a:p>
            <a:pPr>
              <a:spcBef>
                <a:spcPct val="0"/>
              </a:spcBef>
              <a:defRPr/>
            </a:pPr>
            <a:endParaRPr lang="en-US" sz="2200" dirty="0" smtClean="0">
              <a:latin typeface="Arial" charset="0"/>
              <a:ea typeface="ＭＳ Ｐゴシック" pitchFamily="34" charset="-128"/>
              <a:cs typeface="Arial" charset="0"/>
            </a:endParaRPr>
          </a:p>
          <a:p>
            <a:pPr>
              <a:spcBef>
                <a:spcPct val="0"/>
              </a:spcBef>
              <a:defRPr/>
            </a:pPr>
            <a:r>
              <a:rPr lang="en-US" sz="2200" dirty="0" smtClean="0">
                <a:latin typeface="Arial" charset="0"/>
                <a:ea typeface="ＭＳ Ｐゴシック" pitchFamily="34" charset="-128"/>
                <a:cs typeface="Arial" charset="0"/>
              </a:rPr>
              <a:t>FY10-11 Total Unduplicated Headcount: </a:t>
            </a:r>
            <a:r>
              <a:rPr lang="en-US" sz="2200" b="1" dirty="0" smtClean="0">
                <a:latin typeface="Arial" charset="0"/>
                <a:ea typeface="ＭＳ Ｐゴシック" pitchFamily="34" charset="-128"/>
                <a:cs typeface="Arial" charset="0"/>
              </a:rPr>
              <a:t>69,619</a:t>
            </a:r>
            <a:r>
              <a:rPr lang="en-US" sz="2200" dirty="0" smtClean="0">
                <a:latin typeface="Arial" charset="0"/>
                <a:ea typeface="ＭＳ Ｐゴシック" pitchFamily="34" charset="-128"/>
                <a:cs typeface="Arial" charset="0"/>
              </a:rPr>
              <a:t>*</a:t>
            </a:r>
          </a:p>
          <a:p>
            <a:pPr lvl="1">
              <a:spcBef>
                <a:spcPct val="0"/>
              </a:spcBef>
              <a:defRPr/>
            </a:pPr>
            <a:r>
              <a:rPr lang="en-US" sz="2200" b="1" dirty="0" smtClean="0">
                <a:latin typeface="Arial" charset="0"/>
                <a:ea typeface="ＭＳ Ｐゴシック" pitchFamily="34" charset="-128"/>
                <a:cs typeface="Arial" charset="0"/>
              </a:rPr>
              <a:t>43,093</a:t>
            </a:r>
            <a:r>
              <a:rPr lang="en-US" sz="2200" dirty="0" smtClean="0">
                <a:latin typeface="Arial" charset="0"/>
                <a:ea typeface="ＭＳ Ｐゴシック" pitchFamily="34" charset="-128"/>
                <a:cs typeface="Arial" charset="0"/>
              </a:rPr>
              <a:t> distance students.**</a:t>
            </a:r>
          </a:p>
          <a:p>
            <a:pPr lvl="1">
              <a:spcBef>
                <a:spcPct val="0"/>
              </a:spcBef>
              <a:defRPr/>
            </a:pPr>
            <a:endParaRPr lang="en-US" sz="2200" dirty="0" smtClean="0">
              <a:latin typeface="Arial" charset="0"/>
              <a:ea typeface="ＭＳ Ｐゴシック" pitchFamily="34" charset="-128"/>
              <a:cs typeface="Arial" charset="0"/>
            </a:endParaRPr>
          </a:p>
          <a:p>
            <a:pPr>
              <a:spcBef>
                <a:spcPct val="0"/>
              </a:spcBef>
              <a:defRPr/>
            </a:pPr>
            <a:r>
              <a:rPr lang="en-US" sz="2200" dirty="0" smtClean="0">
                <a:latin typeface="Arial" charset="0"/>
                <a:ea typeface="ＭＳ Ｐゴシック" pitchFamily="34" charset="-128"/>
                <a:cs typeface="Arial" charset="0"/>
              </a:rPr>
              <a:t>Unique attributes</a:t>
            </a:r>
          </a:p>
          <a:p>
            <a:pPr lvl="1">
              <a:spcBef>
                <a:spcPct val="0"/>
              </a:spcBef>
              <a:defRPr/>
            </a:pPr>
            <a:r>
              <a:rPr lang="en-US" sz="2200" dirty="0" smtClean="0">
                <a:latin typeface="Arial" charset="0"/>
                <a:ea typeface="ＭＳ Ｐゴシック" pitchFamily="34" charset="-128"/>
                <a:cs typeface="Arial" charset="0"/>
              </a:rPr>
              <a:t>One course, many sections </a:t>
            </a:r>
          </a:p>
          <a:p>
            <a:pPr lvl="1">
              <a:spcBef>
                <a:spcPct val="0"/>
              </a:spcBef>
              <a:defRPr/>
            </a:pPr>
            <a:r>
              <a:rPr lang="en-US" sz="2200" dirty="0" smtClean="0">
                <a:latin typeface="Arial" charset="0"/>
                <a:ea typeface="ＭＳ Ｐゴシック" pitchFamily="34" charset="-128"/>
                <a:cs typeface="Arial" charset="0"/>
              </a:rPr>
              <a:t>48 Weekly start dates</a:t>
            </a:r>
          </a:p>
          <a:p>
            <a:pPr lvl="1">
              <a:spcBef>
                <a:spcPct val="0"/>
              </a:spcBef>
              <a:defRPr/>
            </a:pPr>
            <a:r>
              <a:rPr lang="en-US" sz="2200" dirty="0" smtClean="0">
                <a:latin typeface="Arial" charset="0"/>
                <a:ea typeface="ＭＳ Ｐゴシック" pitchFamily="34" charset="-128"/>
                <a:cs typeface="Arial" charset="0"/>
              </a:rPr>
              <a:t>23 Faculty – 1,300 + Adjunct Faculty</a:t>
            </a:r>
          </a:p>
          <a:p>
            <a:pPr lvl="1">
              <a:spcBef>
                <a:spcPct val="0"/>
              </a:spcBef>
              <a:defRPr/>
            </a:pPr>
            <a:r>
              <a:rPr lang="en-US" sz="2200" dirty="0" smtClean="0">
                <a:latin typeface="Arial" charset="0"/>
                <a:ea typeface="ＭＳ Ｐゴシック" pitchFamily="34" charset="-128"/>
                <a:cs typeface="Arial" charset="0"/>
              </a:rPr>
              <a:t>RioLearn, highly scalable LMS</a:t>
            </a:r>
          </a:p>
          <a:p>
            <a:pPr lvl="1">
              <a:spcBef>
                <a:spcPct val="0"/>
              </a:spcBef>
              <a:defRPr/>
            </a:pPr>
            <a:endParaRPr lang="en-US" sz="2200" dirty="0" smtClean="0">
              <a:latin typeface="Arial" charset="0"/>
              <a:ea typeface="ＭＳ Ｐゴシック" pitchFamily="34" charset="-128"/>
              <a:cs typeface="Arial" charset="0"/>
            </a:endParaRP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107950"/>
            <a:ext cx="2457450"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descr="building_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41675"/>
            <a:ext cx="3062288"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7"/>
          <p:cNvSpPr txBox="1">
            <a:spLocks noChangeArrowheads="1"/>
          </p:cNvSpPr>
          <p:nvPr/>
        </p:nvSpPr>
        <p:spPr bwMode="auto">
          <a:xfrm>
            <a:off x="3884613" y="5475288"/>
            <a:ext cx="5259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200">
                <a:solidFill>
                  <a:srgbClr val="7F7F7F"/>
                </a:solidFill>
              </a:rPr>
              <a:t>* Includes credit, non-credit, &amp; ABE/GED.</a:t>
            </a:r>
          </a:p>
          <a:p>
            <a:pPr algn="r" eaLnBrk="1" hangingPunct="1"/>
            <a:r>
              <a:rPr lang="en-US" sz="1200">
                <a:solidFill>
                  <a:srgbClr val="7F7F7F"/>
                </a:solidFill>
              </a:rPr>
              <a:t>** Includes students who took online, print-based, or mixed media courses.</a:t>
            </a:r>
          </a:p>
        </p:txBody>
      </p:sp>
    </p:spTree>
    <p:extLst>
      <p:ext uri="{BB962C8B-B14F-4D97-AF65-F5344CB8AC3E}">
        <p14:creationId xmlns:p14="http://schemas.microsoft.com/office/powerpoint/2010/main" val="670301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t="13834" r="2885" b="7240"/>
          <a:stretch>
            <a:fillRect/>
          </a:stretch>
        </p:blipFill>
        <p:spPr bwMode="auto">
          <a:xfrm>
            <a:off x="-9525" y="0"/>
            <a:ext cx="8515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a:spLocks noGrp="1"/>
          </p:cNvSpPr>
          <p:nvPr>
            <p:ph type="title"/>
          </p:nvPr>
        </p:nvSpPr>
        <p:spPr>
          <a:xfrm>
            <a:off x="2581275" y="-38100"/>
            <a:ext cx="6038850" cy="647700"/>
          </a:xfrm>
        </p:spPr>
        <p:txBody>
          <a:bodyPr>
            <a:normAutofit fontScale="90000"/>
          </a:bodyPr>
          <a:lstStyle/>
          <a:p>
            <a:pPr>
              <a:defRPr/>
            </a:pPr>
            <a:r>
              <a:rPr lang="en-US" dirty="0" smtClean="0"/>
              <a:t> </a:t>
            </a:r>
            <a:r>
              <a:rPr lang="en-US" sz="4400" dirty="0" smtClean="0">
                <a:solidFill>
                  <a:srgbClr val="FF0000"/>
                </a:solidFill>
              </a:rPr>
              <a:t>Rio PACE</a:t>
            </a:r>
            <a:r>
              <a:rPr lang="en-US" dirty="0" smtClean="0">
                <a:solidFill>
                  <a:srgbClr val="FF0000"/>
                </a:solidFill>
              </a:rPr>
              <a:t> </a:t>
            </a:r>
            <a:r>
              <a:rPr lang="en-US" sz="3100" dirty="0" smtClean="0">
                <a:solidFill>
                  <a:srgbClr val="FF0000"/>
                </a:solidFill>
              </a:rPr>
              <a:t>(Faculty View)    </a:t>
            </a:r>
            <a:endParaRPr lang="en-US" dirty="0">
              <a:solidFill>
                <a:srgbClr val="FF0000"/>
              </a:solidFill>
            </a:endParaRPr>
          </a:p>
        </p:txBody>
      </p:sp>
      <p:sp>
        <p:nvSpPr>
          <p:cNvPr id="4" name="Oval 3"/>
          <p:cNvSpPr/>
          <p:nvPr/>
        </p:nvSpPr>
        <p:spPr>
          <a:xfrm>
            <a:off x="1524000" y="1685925"/>
            <a:ext cx="2713038" cy="356711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57150">
                <a:solidFill>
                  <a:schemeClr val="tx1"/>
                </a:solidFill>
              </a:ln>
            </a:endParaRPr>
          </a:p>
        </p:txBody>
      </p:sp>
    </p:spTree>
    <p:extLst>
      <p:ext uri="{BB962C8B-B14F-4D97-AF65-F5344CB8AC3E}">
        <p14:creationId xmlns:p14="http://schemas.microsoft.com/office/powerpoint/2010/main" val="2103145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Act</a:t>
            </a:r>
            <a:endParaRPr lang="en-US" dirty="0"/>
          </a:p>
        </p:txBody>
      </p:sp>
      <p:sp>
        <p:nvSpPr>
          <p:cNvPr id="5" name="Text Placeholder 4"/>
          <p:cNvSpPr>
            <a:spLocks noGrp="1"/>
          </p:cNvSpPr>
          <p:nvPr>
            <p:ph type="body" idx="1"/>
          </p:nvPr>
        </p:nvSpPr>
        <p:spPr/>
        <p:txBody>
          <a:bodyPr/>
          <a:lstStyle/>
          <a:p>
            <a:pPr>
              <a:defRPr/>
            </a:pPr>
            <a:r>
              <a:rPr lang="en-US" dirty="0"/>
              <a:t>Five Steps of Analytics (Campbell &amp; </a:t>
            </a:r>
            <a:r>
              <a:rPr lang="en-US" dirty="0" err="1"/>
              <a:t>Oblinger</a:t>
            </a:r>
            <a:r>
              <a:rPr lang="en-US" dirty="0"/>
              <a:t>, 2007</a:t>
            </a:r>
            <a:r>
              <a:rPr lang="en-US" dirty="0" smtClean="0"/>
              <a:t>)</a:t>
            </a:r>
            <a:endParaRPr lang="en-US" dirty="0"/>
          </a:p>
        </p:txBody>
      </p:sp>
    </p:spTree>
    <p:extLst>
      <p:ext uri="{BB962C8B-B14F-4D97-AF65-F5344CB8AC3E}">
        <p14:creationId xmlns:p14="http://schemas.microsoft.com/office/powerpoint/2010/main" val="24784679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At-risk Interventions</a:t>
            </a:r>
            <a:endParaRPr lang="en-US" dirty="0"/>
          </a:p>
        </p:txBody>
      </p:sp>
      <p:sp>
        <p:nvSpPr>
          <p:cNvPr id="5" name="Content Placeholder 2"/>
          <p:cNvSpPr>
            <a:spLocks noGrp="1"/>
          </p:cNvSpPr>
          <p:nvPr>
            <p:ph idx="1"/>
          </p:nvPr>
        </p:nvSpPr>
        <p:spPr>
          <a:xfrm>
            <a:off x="762000" y="1685925"/>
            <a:ext cx="7924800" cy="4146550"/>
          </a:xfrm>
        </p:spPr>
        <p:txBody>
          <a:bodyPr>
            <a:normAutofit fontScale="85000" lnSpcReduction="10000"/>
          </a:bodyPr>
          <a:lstStyle/>
          <a:p>
            <a:pPr>
              <a:defRPr/>
            </a:pPr>
            <a:r>
              <a:rPr lang="en-US" sz="3100" dirty="0" smtClean="0">
                <a:latin typeface="Arial" pitchFamily="34" charset="0"/>
                <a:cs typeface="Arial" pitchFamily="34" charset="0"/>
              </a:rPr>
              <a:t>Course welcome emails</a:t>
            </a:r>
          </a:p>
          <a:p>
            <a:pPr lvl="1">
              <a:defRPr/>
            </a:pPr>
            <a:r>
              <a:rPr lang="en-US" sz="2700" dirty="0" smtClean="0">
                <a:latin typeface="Arial" pitchFamily="34" charset="0"/>
                <a:cs typeface="Arial" pitchFamily="34" charset="0"/>
              </a:rPr>
              <a:t>Encourage students to engage early. </a:t>
            </a:r>
          </a:p>
          <a:p>
            <a:pPr lvl="1">
              <a:spcBef>
                <a:spcPts val="0"/>
              </a:spcBef>
              <a:defRPr/>
            </a:pPr>
            <a:r>
              <a:rPr lang="en-US" sz="2800" dirty="0" smtClean="0">
                <a:latin typeface="Arial" pitchFamily="34" charset="0"/>
                <a:cs typeface="Arial" pitchFamily="34" charset="0"/>
              </a:rPr>
              <a:t>Gen-</a:t>
            </a:r>
            <a:r>
              <a:rPr lang="en-US" sz="2800" dirty="0" err="1" smtClean="0">
                <a:latin typeface="Arial" pitchFamily="34" charset="0"/>
                <a:cs typeface="Arial" pitchFamily="34" charset="0"/>
              </a:rPr>
              <a:t>ed</a:t>
            </a:r>
            <a:r>
              <a:rPr lang="en-US" sz="2800" dirty="0" smtClean="0">
                <a:latin typeface="Arial" pitchFamily="34" charset="0"/>
                <a:cs typeface="Arial" pitchFamily="34" charset="0"/>
              </a:rPr>
              <a:t> students who log in on the 1st day of class succeed  </a:t>
            </a:r>
            <a:r>
              <a:rPr lang="en-US" sz="2800" b="1" dirty="0" smtClean="0">
                <a:solidFill>
                  <a:schemeClr val="accent1">
                    <a:lumMod val="75000"/>
                  </a:schemeClr>
                </a:solidFill>
                <a:latin typeface="Arial" pitchFamily="34" charset="0"/>
                <a:cs typeface="Arial" pitchFamily="34" charset="0"/>
              </a:rPr>
              <a:t>21%</a:t>
            </a:r>
            <a:r>
              <a:rPr lang="en-US" sz="2800" dirty="0" smtClean="0">
                <a:latin typeface="Arial" pitchFamily="34" charset="0"/>
                <a:cs typeface="Arial" pitchFamily="34" charset="0"/>
              </a:rPr>
              <a:t> more often than students who do not.*</a:t>
            </a:r>
          </a:p>
          <a:p>
            <a:pPr lvl="1">
              <a:spcBef>
                <a:spcPts val="0"/>
              </a:spcBef>
              <a:defRPr/>
            </a:pPr>
            <a:r>
              <a:rPr lang="en-US" dirty="0" smtClean="0">
                <a:latin typeface="Arial" pitchFamily="34" charset="0"/>
                <a:cs typeface="Arial" pitchFamily="34" charset="0"/>
              </a:rPr>
              <a:t>Small trial in Fall ‘09 showed </a:t>
            </a:r>
            <a:r>
              <a:rPr lang="en-US" b="1" dirty="0" smtClean="0">
                <a:solidFill>
                  <a:schemeClr val="accent1">
                    <a:lumMod val="75000"/>
                  </a:schemeClr>
                </a:solidFill>
                <a:latin typeface="Arial" pitchFamily="34" charset="0"/>
                <a:cs typeface="Arial" pitchFamily="34" charset="0"/>
              </a:rPr>
              <a:t>40%</a:t>
            </a:r>
            <a:r>
              <a:rPr lang="en-US" dirty="0" smtClean="0">
                <a:latin typeface="Arial" pitchFamily="34" charset="0"/>
                <a:cs typeface="Arial" pitchFamily="34" charset="0"/>
              </a:rPr>
              <a:t> decrease in drop rate.</a:t>
            </a:r>
          </a:p>
          <a:p>
            <a:pPr lvl="1">
              <a:spcBef>
                <a:spcPts val="0"/>
              </a:spcBef>
              <a:defRPr/>
            </a:pPr>
            <a:r>
              <a:rPr lang="en-US" dirty="0" smtClean="0">
                <a:latin typeface="Arial" pitchFamily="34" charset="0"/>
                <a:cs typeface="Arial" pitchFamily="34" charset="0"/>
              </a:rPr>
              <a:t>Could not duplicate when expanded to large scale – more investigation needed.</a:t>
            </a:r>
          </a:p>
          <a:p>
            <a:pPr>
              <a:spcBef>
                <a:spcPts val="0"/>
              </a:spcBef>
              <a:defRPr/>
            </a:pPr>
            <a:endParaRPr lang="en-US" dirty="0" smtClean="0">
              <a:latin typeface="Arial" pitchFamily="34" charset="0"/>
              <a:cs typeface="Arial" pitchFamily="34" charset="0"/>
            </a:endParaRPr>
          </a:p>
          <a:p>
            <a:pPr>
              <a:spcBef>
                <a:spcPts val="0"/>
              </a:spcBef>
              <a:defRPr/>
            </a:pPr>
            <a:r>
              <a:rPr lang="en-US" sz="2900" dirty="0" smtClean="0">
                <a:latin typeface="Arial" pitchFamily="34" charset="0"/>
                <a:cs typeface="Arial" pitchFamily="34" charset="0"/>
              </a:rPr>
              <a:t>8</a:t>
            </a:r>
            <a:r>
              <a:rPr lang="en-US" sz="2900" baseline="30000" dirty="0" smtClean="0">
                <a:latin typeface="Arial" pitchFamily="34" charset="0"/>
                <a:cs typeface="Arial" pitchFamily="34" charset="0"/>
              </a:rPr>
              <a:t>th</a:t>
            </a:r>
            <a:r>
              <a:rPr lang="en-US" sz="2900" dirty="0" smtClean="0">
                <a:latin typeface="Arial" pitchFamily="34" charset="0"/>
                <a:cs typeface="Arial" pitchFamily="34" charset="0"/>
              </a:rPr>
              <a:t> day at-risk interventions</a:t>
            </a:r>
          </a:p>
          <a:p>
            <a:pPr lvl="1">
              <a:spcBef>
                <a:spcPts val="0"/>
              </a:spcBef>
              <a:defRPr/>
            </a:pPr>
            <a:r>
              <a:rPr lang="en-US" dirty="0" smtClean="0">
                <a:latin typeface="Arial" pitchFamily="34" charset="0"/>
                <a:cs typeface="Arial" pitchFamily="34" charset="0"/>
              </a:rPr>
              <a:t>Trial in Sum &amp; Fall ’09 showed no overall increase in success.</a:t>
            </a:r>
          </a:p>
          <a:p>
            <a:pPr lvl="1">
              <a:spcBef>
                <a:spcPts val="0"/>
              </a:spcBef>
              <a:defRPr/>
            </a:pPr>
            <a:r>
              <a:rPr lang="en-US" dirty="0" smtClean="0">
                <a:latin typeface="Arial" pitchFamily="34" charset="0"/>
                <a:cs typeface="Arial" pitchFamily="34" charset="0"/>
              </a:rPr>
              <a:t>Low contact rate – difficult for faculty to reach students.</a:t>
            </a:r>
          </a:p>
          <a:p>
            <a:pPr lvl="1">
              <a:spcBef>
                <a:spcPts val="0"/>
              </a:spcBef>
              <a:defRPr/>
            </a:pPr>
            <a:r>
              <a:rPr lang="en-US" dirty="0" smtClean="0">
                <a:latin typeface="Arial" pitchFamily="34" charset="0"/>
                <a:cs typeface="Arial" pitchFamily="34" charset="0"/>
              </a:rPr>
              <a:t>However, students who did receive direct contact succeeded more often than those who were unreachable.</a:t>
            </a:r>
            <a:endParaRPr lang="en-US" sz="2800" dirty="0" smtClean="0">
              <a:latin typeface="Arial" pitchFamily="34" charset="0"/>
              <a:cs typeface="Arial" pitchFamily="34" charset="0"/>
            </a:endParaRPr>
          </a:p>
        </p:txBody>
      </p:sp>
      <p:sp>
        <p:nvSpPr>
          <p:cNvPr id="37892" name="TextBox 3"/>
          <p:cNvSpPr txBox="1">
            <a:spLocks noChangeArrowheads="1"/>
          </p:cNvSpPr>
          <p:nvPr/>
        </p:nvSpPr>
        <p:spPr bwMode="auto">
          <a:xfrm>
            <a:off x="4140200" y="5788025"/>
            <a:ext cx="50038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en-US" sz="1000">
                <a:solidFill>
                  <a:srgbClr val="7F7F7F"/>
                </a:solidFill>
              </a:rPr>
              <a:t>*Obtained from Spring 2009 online general education courses at Rio Salado College.</a:t>
            </a:r>
          </a:p>
        </p:txBody>
      </p:sp>
    </p:spTree>
    <p:extLst>
      <p:ext uri="{BB962C8B-B14F-4D97-AF65-F5344CB8AC3E}">
        <p14:creationId xmlns:p14="http://schemas.microsoft.com/office/powerpoint/2010/main" val="5117552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Roles for Successful Predictive Modeling</a:t>
            </a:r>
            <a:endParaRPr lang="en-US" dirty="0"/>
          </a:p>
        </p:txBody>
      </p:sp>
      <p:sp>
        <p:nvSpPr>
          <p:cNvPr id="38915" name="Content Placeholder 7"/>
          <p:cNvSpPr>
            <a:spLocks noGrp="1"/>
          </p:cNvSpPr>
          <p:nvPr>
            <p:ph idx="1"/>
          </p:nvPr>
        </p:nvSpPr>
        <p:spPr/>
        <p:txBody>
          <a:bodyPr/>
          <a:lstStyle/>
          <a:p>
            <a:r>
              <a:rPr lang="en-US" sz="2000" b="1" smtClean="0">
                <a:latin typeface="Arial" charset="0"/>
                <a:ea typeface="ＭＳ Ｐゴシック" pitchFamily="34" charset="-128"/>
                <a:cs typeface="Arial" charset="0"/>
              </a:rPr>
              <a:t>Project Champion/Institutional Support </a:t>
            </a:r>
            <a:r>
              <a:rPr lang="en-US" sz="2000" smtClean="0">
                <a:latin typeface="Arial" charset="0"/>
                <a:ea typeface="ＭＳ Ｐゴシック" pitchFamily="34" charset="-128"/>
                <a:cs typeface="Arial" charset="0"/>
              </a:rPr>
              <a:t>– Predictive modeling requires resources and someone who can champion the cause.</a:t>
            </a:r>
          </a:p>
          <a:p>
            <a:r>
              <a:rPr lang="en-US" sz="2000" b="1" smtClean="0">
                <a:latin typeface="Arial" charset="0"/>
                <a:ea typeface="ＭＳ Ｐゴシック" pitchFamily="34" charset="-128"/>
                <a:cs typeface="Arial" charset="0"/>
              </a:rPr>
              <a:t>Stakeholders</a:t>
            </a:r>
            <a:r>
              <a:rPr lang="en-US" sz="2000" smtClean="0">
                <a:latin typeface="Arial" charset="0"/>
                <a:ea typeface="ＭＳ Ｐゴシック" pitchFamily="34" charset="-128"/>
                <a:cs typeface="Arial" charset="0"/>
              </a:rPr>
              <a:t> – this could include administration, faculty, student services and people from the IT department. The stakeholders need to be willing to review models and provide insight and feedback as the model is developed.</a:t>
            </a:r>
          </a:p>
          <a:p>
            <a:r>
              <a:rPr lang="en-US" sz="2000" b="1" smtClean="0">
                <a:latin typeface="Arial" charset="0"/>
                <a:ea typeface="ＭＳ Ｐゴシック" pitchFamily="34" charset="-128"/>
                <a:cs typeface="Arial" charset="0"/>
              </a:rPr>
              <a:t>IT department </a:t>
            </a:r>
            <a:r>
              <a:rPr lang="en-US" sz="2000" smtClean="0">
                <a:latin typeface="Arial" charset="0"/>
                <a:ea typeface="ＭＳ Ｐゴシック" pitchFamily="34" charset="-128"/>
                <a:cs typeface="Arial" charset="0"/>
              </a:rPr>
              <a:t>– Something will be needed from IT whether it be data or implementing the model in a production setting.</a:t>
            </a:r>
          </a:p>
          <a:p>
            <a:r>
              <a:rPr lang="en-US" sz="2000" b="1" smtClean="0">
                <a:latin typeface="Arial" charset="0"/>
                <a:ea typeface="ＭＳ Ｐゴシック" pitchFamily="34" charset="-128"/>
                <a:cs typeface="Arial" charset="0"/>
              </a:rPr>
              <a:t>Predictive Modeler </a:t>
            </a:r>
            <a:r>
              <a:rPr lang="en-US" sz="2000" smtClean="0">
                <a:latin typeface="Arial" charset="0"/>
                <a:ea typeface="ＭＳ Ｐゴシック" pitchFamily="34" charset="-128"/>
                <a:cs typeface="Arial" charset="0"/>
              </a:rPr>
              <a:t>– Contrary to some marketing brochures, predictive modeling is not a turnkey solution.  </a:t>
            </a:r>
          </a:p>
          <a:p>
            <a:r>
              <a:rPr lang="en-US" sz="2000" b="1" smtClean="0">
                <a:latin typeface="Arial" charset="0"/>
                <a:ea typeface="ＭＳ Ｐゴシック" pitchFamily="34" charset="-128"/>
                <a:cs typeface="Arial" charset="0"/>
              </a:rPr>
              <a:t>Programmer/analys</a:t>
            </a:r>
            <a:r>
              <a:rPr lang="en-US" sz="2000" smtClean="0">
                <a:latin typeface="Arial" charset="0"/>
                <a:ea typeface="ＭＳ Ｐゴシック" pitchFamily="34" charset="-128"/>
                <a:cs typeface="Arial" charset="0"/>
              </a:rPr>
              <a:t>t – Having support from a programmer/analyst can help the person doing the modeling to be more efficient.  A great deal of the work that goes into predictive modeling can be supported by a programmer/analyst.</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9000947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defRPr/>
            </a:pPr>
            <a:r>
              <a:rPr lang="en-US" dirty="0" smtClean="0"/>
              <a:t>Getting Started </a:t>
            </a:r>
            <a:br>
              <a:rPr lang="en-US" dirty="0" smtClean="0"/>
            </a:br>
            <a:endParaRPr lang="en-US" dirty="0"/>
          </a:p>
        </p:txBody>
      </p:sp>
      <p:sp>
        <p:nvSpPr>
          <p:cNvPr id="39939" name="Content Placeholder 7"/>
          <p:cNvSpPr>
            <a:spLocks noGrp="1"/>
          </p:cNvSpPr>
          <p:nvPr>
            <p:ph idx="1"/>
          </p:nvPr>
        </p:nvSpPr>
        <p:spPr/>
        <p:txBody>
          <a:bodyPr/>
          <a:lstStyle/>
          <a:p>
            <a:r>
              <a:rPr lang="en-US" sz="2100" smtClean="0">
                <a:latin typeface="Arial" charset="0"/>
                <a:ea typeface="ＭＳ Ｐゴシック" pitchFamily="34" charset="-128"/>
                <a:cs typeface="Arial" charset="0"/>
              </a:rPr>
              <a:t>The stakeholders, especially those making use of the outcomes of the project, need to be invested.  If they do not buy into the process, they will not use it.  If they are not involved in the development (or have representation in the development process), they will not use it.  If they do not understand the output they will not use it. </a:t>
            </a:r>
          </a:p>
          <a:p>
            <a:r>
              <a:rPr lang="en-US" sz="2100" smtClean="0">
                <a:latin typeface="Arial" charset="0"/>
                <a:ea typeface="ＭＳ Ｐゴシック" pitchFamily="34" charset="-128"/>
                <a:cs typeface="Arial" charset="0"/>
              </a:rPr>
              <a:t>Having a good working relationship with the IT department is essential.  Generally, they have the data and other resources that may be needed.</a:t>
            </a:r>
          </a:p>
          <a:p>
            <a:r>
              <a:rPr lang="en-US" sz="2100" smtClean="0">
                <a:latin typeface="Arial" charset="0"/>
                <a:ea typeface="ＭＳ Ｐゴシック" pitchFamily="34" charset="-128"/>
                <a:cs typeface="Arial" charset="0"/>
              </a:rPr>
              <a:t>Time is key for many reasons.  Time is needed for model development, testing, training, and development for production.</a:t>
            </a:r>
          </a:p>
          <a:p>
            <a:r>
              <a:rPr lang="en-US" sz="2100" smtClean="0">
                <a:latin typeface="Arial" charset="0"/>
                <a:ea typeface="ＭＳ Ｐゴシック" pitchFamily="34" charset="-128"/>
                <a:cs typeface="Arial" charset="0"/>
              </a:rPr>
              <a:t>Institutional support includes many things, such as software, hardware, training, conferences, and time for research. </a:t>
            </a:r>
          </a:p>
          <a:p>
            <a:endParaRPr lang="en-US"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42828919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Conclusions</a:t>
            </a:r>
            <a:endParaRPr lang="en-US" dirty="0"/>
          </a:p>
        </p:txBody>
      </p:sp>
      <p:sp>
        <p:nvSpPr>
          <p:cNvPr id="5" name="Content Placeholder 2"/>
          <p:cNvSpPr>
            <a:spLocks noGrp="1"/>
          </p:cNvSpPr>
          <p:nvPr>
            <p:ph idx="1"/>
          </p:nvPr>
        </p:nvSpPr>
        <p:spPr>
          <a:xfrm>
            <a:off x="762000" y="1768475"/>
            <a:ext cx="7924800" cy="4052888"/>
          </a:xfrm>
        </p:spPr>
        <p:txBody>
          <a:bodyPr>
            <a:normAutofit fontScale="25000" lnSpcReduction="20000"/>
          </a:bodyPr>
          <a:lstStyle/>
          <a:p>
            <a:pPr>
              <a:defRPr/>
            </a:pPr>
            <a:r>
              <a:rPr lang="en-US" sz="8400" dirty="0" smtClean="0">
                <a:latin typeface="Arial" pitchFamily="34" charset="0"/>
                <a:cs typeface="Arial" pitchFamily="34" charset="0"/>
              </a:rPr>
              <a:t>LSP Matters! Log ins, site engagement, and pace are correlated with course outcome, even at an early point in the course.</a:t>
            </a:r>
          </a:p>
          <a:p>
            <a:pPr marL="0" indent="0">
              <a:buFont typeface="Wingdings" pitchFamily="2" charset="2"/>
              <a:buNone/>
              <a:defRPr/>
            </a:pPr>
            <a:endParaRPr lang="en-US" sz="8400" dirty="0" smtClean="0">
              <a:latin typeface="Arial" pitchFamily="34" charset="0"/>
              <a:cs typeface="Arial" pitchFamily="34" charset="0"/>
            </a:endParaRPr>
          </a:p>
          <a:p>
            <a:pPr>
              <a:defRPr/>
            </a:pPr>
            <a:r>
              <a:rPr lang="en-US" sz="8400" dirty="0" smtClean="0">
                <a:latin typeface="Arial" pitchFamily="34" charset="0"/>
                <a:cs typeface="Arial" pitchFamily="34" charset="0"/>
              </a:rPr>
              <a:t>Colleges can build  and “bootstrap” predictive models using existing LMS data to identify online students who are struggling or are likely to struggle.</a:t>
            </a:r>
          </a:p>
          <a:p>
            <a:pPr marL="0" indent="0">
              <a:buFont typeface="Wingdings" pitchFamily="2" charset="2"/>
              <a:buNone/>
              <a:defRPr/>
            </a:pPr>
            <a:endParaRPr lang="en-US" sz="8400" dirty="0" smtClean="0">
              <a:latin typeface="Arial" pitchFamily="34" charset="0"/>
              <a:cs typeface="Arial" pitchFamily="34" charset="0"/>
            </a:endParaRPr>
          </a:p>
          <a:p>
            <a:pPr>
              <a:defRPr/>
            </a:pPr>
            <a:r>
              <a:rPr lang="en-US" sz="8400" dirty="0" smtClean="0">
                <a:latin typeface="Arial" pitchFamily="34" charset="0"/>
                <a:cs typeface="Arial" pitchFamily="34" charset="0"/>
              </a:rPr>
              <a:t>Simple metrics can be used to assess activity performance, which might help instructors launch more customized interventions.</a:t>
            </a:r>
          </a:p>
          <a:p>
            <a:pPr marL="0" indent="0">
              <a:buFont typeface="Wingdings" pitchFamily="2" charset="2"/>
              <a:buNone/>
              <a:defRPr/>
            </a:pPr>
            <a:endParaRPr lang="en-US" sz="8400" dirty="0" smtClean="0">
              <a:latin typeface="Arial" pitchFamily="34" charset="0"/>
              <a:cs typeface="Arial" pitchFamily="34" charset="0"/>
            </a:endParaRPr>
          </a:p>
          <a:p>
            <a:pPr>
              <a:defRPr/>
            </a:pPr>
            <a:r>
              <a:rPr lang="en-US" sz="8400" dirty="0" smtClean="0">
                <a:latin typeface="Arial" pitchFamily="34" charset="0"/>
                <a:cs typeface="Arial" pitchFamily="34" charset="0"/>
              </a:rPr>
              <a:t>More research needed on the intervention side, but the best step is to “just get started.”</a:t>
            </a:r>
          </a:p>
          <a:p>
            <a:pPr marL="0" indent="0">
              <a:buFont typeface="Wingdings" pitchFamily="2" charset="2"/>
              <a:buNone/>
              <a:defRPr/>
            </a:pPr>
            <a:endParaRPr lang="en-US" sz="3100" dirty="0" smtClean="0">
              <a:latin typeface="Arial" pitchFamily="34" charset="0"/>
              <a:cs typeface="Arial" pitchFamily="34" charset="0"/>
            </a:endParaRPr>
          </a:p>
        </p:txBody>
      </p:sp>
    </p:spTree>
    <p:extLst>
      <p:ext uri="{BB962C8B-B14F-4D97-AF65-F5344CB8AC3E}">
        <p14:creationId xmlns:p14="http://schemas.microsoft.com/office/powerpoint/2010/main" val="260129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762000" y="2597150"/>
            <a:ext cx="7772400" cy="1470025"/>
          </a:xfrm>
        </p:spPr>
        <p:txBody>
          <a:bodyPr/>
          <a:lstStyle/>
          <a:p>
            <a:pPr eaLnBrk="1" hangingPunct="1"/>
            <a:r>
              <a:rPr lang="en-US" cap="none" smtClean="0">
                <a:latin typeface="Arial" charset="0"/>
                <a:ea typeface="ＭＳ Ｐゴシック" pitchFamily="96" charset="-128"/>
              </a:rPr>
              <a:t>THANK YOU</a:t>
            </a:r>
          </a:p>
        </p:txBody>
      </p:sp>
    </p:spTree>
    <p:extLst>
      <p:ext uri="{BB962C8B-B14F-4D97-AF65-F5344CB8AC3E}">
        <p14:creationId xmlns:p14="http://schemas.microsoft.com/office/powerpoint/2010/main" val="1234667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References</a:t>
            </a:r>
            <a:endParaRPr lang="en-US" dirty="0"/>
          </a:p>
        </p:txBody>
      </p:sp>
      <p:sp>
        <p:nvSpPr>
          <p:cNvPr id="6" name="Content Placeholder 2"/>
          <p:cNvSpPr>
            <a:spLocks noGrp="1"/>
          </p:cNvSpPr>
          <p:nvPr>
            <p:ph idx="1"/>
          </p:nvPr>
        </p:nvSpPr>
        <p:spPr>
          <a:xfrm>
            <a:off x="533400" y="1397000"/>
            <a:ext cx="8382000" cy="4876800"/>
          </a:xfrm>
        </p:spPr>
        <p:txBody>
          <a:bodyPr>
            <a:normAutofit fontScale="32500" lnSpcReduction="20000"/>
          </a:bodyPr>
          <a:lstStyle/>
          <a:p>
            <a:pPr>
              <a:buFont typeface="Wingdings" pitchFamily="2" charset="2"/>
              <a:buNone/>
              <a:defRPr/>
            </a:pPr>
            <a:r>
              <a:rPr lang="en-US" sz="4000" dirty="0" smtClean="0">
                <a:latin typeface="Arial" pitchFamily="34" charset="0"/>
                <a:cs typeface="Arial" pitchFamily="34" charset="0"/>
              </a:rPr>
              <a:t>Allen, I. E., &amp; Seaman, J. (2008). Staying the Course:  Online Education in the United States. The Sloan Consortium.</a:t>
            </a:r>
          </a:p>
          <a:p>
            <a:pPr>
              <a:buFont typeface="Wingdings" pitchFamily="2" charset="2"/>
              <a:buNone/>
              <a:defRPr/>
            </a:pPr>
            <a:r>
              <a:rPr lang="en-US" sz="4000" dirty="0" smtClean="0">
                <a:latin typeface="Arial" pitchFamily="34" charset="0"/>
                <a:cs typeface="Arial" pitchFamily="34" charset="0"/>
              </a:rPr>
              <a:t>Campbell, J., &amp; </a:t>
            </a:r>
            <a:r>
              <a:rPr lang="en-US" sz="4000" dirty="0" err="1" smtClean="0">
                <a:latin typeface="Arial" pitchFamily="34" charset="0"/>
                <a:cs typeface="Arial" pitchFamily="34" charset="0"/>
              </a:rPr>
              <a:t>Oblinger</a:t>
            </a:r>
            <a:r>
              <a:rPr lang="en-US" sz="4000" dirty="0" smtClean="0">
                <a:latin typeface="Arial" pitchFamily="34" charset="0"/>
                <a:cs typeface="Arial" pitchFamily="34" charset="0"/>
              </a:rPr>
              <a:t>, D. (2007).  Academic Analytics.  EDUCAUSE </a:t>
            </a:r>
            <a:r>
              <a:rPr lang="en-US" sz="4000" dirty="0">
                <a:latin typeface="Arial" pitchFamily="34" charset="0"/>
                <a:cs typeface="Arial" pitchFamily="34" charset="0"/>
              </a:rPr>
              <a:t>White Paper. </a:t>
            </a:r>
            <a:r>
              <a:rPr lang="en-US" sz="4000" dirty="0">
                <a:latin typeface="Arial" pitchFamily="34" charset="0"/>
                <a:cs typeface="Arial" pitchFamily="34" charset="0"/>
                <a:hlinkClick r:id="rId2"/>
              </a:rPr>
              <a:t>http://</a:t>
            </a:r>
            <a:r>
              <a:rPr lang="en-US" sz="4000" dirty="0" smtClean="0">
                <a:latin typeface="Arial" pitchFamily="34" charset="0"/>
                <a:cs typeface="Arial" pitchFamily="34" charset="0"/>
                <a:hlinkClick r:id="rId2"/>
              </a:rPr>
              <a:t>www.educause.edu/ir/library/pdf/PUB6101.pdf</a:t>
            </a:r>
            <a:r>
              <a:rPr lang="en-US" sz="4000" dirty="0" smtClean="0">
                <a:latin typeface="Arial" pitchFamily="34" charset="0"/>
                <a:cs typeface="Arial" pitchFamily="34" charset="0"/>
              </a:rPr>
              <a:t> </a:t>
            </a:r>
          </a:p>
          <a:p>
            <a:pPr>
              <a:buFont typeface="Wingdings" pitchFamily="2" charset="2"/>
              <a:buNone/>
              <a:defRPr/>
            </a:pPr>
            <a:r>
              <a:rPr lang="en-US" sz="4000" dirty="0" smtClean="0">
                <a:latin typeface="Arial" pitchFamily="34" charset="0"/>
                <a:cs typeface="Arial" pitchFamily="34" charset="0"/>
              </a:rPr>
              <a:t>Green, K. (2009, November 4). LMS 3.0. </a:t>
            </a:r>
            <a:r>
              <a:rPr lang="en-US" sz="4000" i="1" dirty="0" smtClean="0">
                <a:latin typeface="Arial" pitchFamily="34" charset="0"/>
                <a:cs typeface="Arial" pitchFamily="34" charset="0"/>
              </a:rPr>
              <a:t>Inside Higher Ed</a:t>
            </a:r>
            <a:r>
              <a:rPr lang="en-US" sz="4000" dirty="0" smtClean="0">
                <a:latin typeface="Arial" pitchFamily="34" charset="0"/>
                <a:cs typeface="Arial" pitchFamily="34" charset="0"/>
              </a:rPr>
              <a:t>. Retrieved from </a:t>
            </a:r>
            <a:r>
              <a:rPr lang="en-US" sz="4000" u="sng" dirty="0" smtClean="0">
                <a:latin typeface="Arial" pitchFamily="34" charset="0"/>
                <a:cs typeface="Arial" pitchFamily="34" charset="0"/>
                <a:hlinkClick r:id="rId3"/>
              </a:rPr>
              <a:t>http://www.insidehighered.com/views/2009/11/04/green</a:t>
            </a:r>
            <a:r>
              <a:rPr lang="en-US" sz="4000" dirty="0" smtClean="0">
                <a:latin typeface="Arial" pitchFamily="34" charset="0"/>
                <a:cs typeface="Arial" pitchFamily="34" charset="0"/>
              </a:rPr>
              <a:t>.</a:t>
            </a:r>
          </a:p>
          <a:p>
            <a:pPr>
              <a:buFont typeface="Wingdings" pitchFamily="2" charset="2"/>
              <a:buNone/>
              <a:defRPr/>
            </a:pPr>
            <a:r>
              <a:rPr lang="en-US" sz="4000" dirty="0" err="1" smtClean="0">
                <a:latin typeface="Arial" pitchFamily="34" charset="0"/>
                <a:cs typeface="Arial" pitchFamily="34" charset="0"/>
              </a:rPr>
              <a:t>Iten</a:t>
            </a:r>
            <a:r>
              <a:rPr lang="en-US" sz="4000" dirty="0" smtClean="0">
                <a:latin typeface="Arial" pitchFamily="34" charset="0"/>
                <a:cs typeface="Arial" pitchFamily="34" charset="0"/>
              </a:rPr>
              <a:t>, L., Arnold, K., </a:t>
            </a:r>
            <a:r>
              <a:rPr lang="en-US" sz="4000" dirty="0" err="1" smtClean="0">
                <a:latin typeface="Arial" pitchFamily="34" charset="0"/>
                <a:cs typeface="Arial" pitchFamily="34" charset="0"/>
              </a:rPr>
              <a:t>Pistilli</a:t>
            </a:r>
            <a:r>
              <a:rPr lang="en-US" sz="4000" dirty="0" smtClean="0">
                <a:latin typeface="Arial" pitchFamily="34" charset="0"/>
                <a:cs typeface="Arial" pitchFamily="34" charset="0"/>
              </a:rPr>
              <a:t>, M. (2008, March 4). Mining real-time data to improve student success in a gateway course. </a:t>
            </a:r>
            <a:r>
              <a:rPr lang="en-US" sz="4000" i="1" dirty="0" smtClean="0">
                <a:latin typeface="Arial" pitchFamily="34" charset="0"/>
                <a:cs typeface="Arial" pitchFamily="34" charset="0"/>
              </a:rPr>
              <a:t>11th Annual TLT Conference</a:t>
            </a:r>
            <a:r>
              <a:rPr lang="en-US" sz="4000" dirty="0" smtClean="0">
                <a:latin typeface="Arial" pitchFamily="34" charset="0"/>
                <a:cs typeface="Arial" pitchFamily="34" charset="0"/>
              </a:rPr>
              <a:t>. Purdue University.</a:t>
            </a:r>
          </a:p>
          <a:p>
            <a:pPr>
              <a:buFont typeface="Wingdings" pitchFamily="2" charset="2"/>
              <a:buNone/>
              <a:defRPr/>
            </a:pPr>
            <a:r>
              <a:rPr lang="en-US" sz="4000" dirty="0" smtClean="0">
                <a:latin typeface="Arial" pitchFamily="34" charset="0"/>
                <a:cs typeface="Arial" pitchFamily="34" charset="0"/>
              </a:rPr>
              <a:t>Johnson, N., </a:t>
            </a:r>
            <a:r>
              <a:rPr lang="en-US" sz="4000" dirty="0" err="1" smtClean="0">
                <a:latin typeface="Arial" pitchFamily="34" charset="0"/>
                <a:cs typeface="Arial" pitchFamily="34" charset="0"/>
              </a:rPr>
              <a:t>Oliff</a:t>
            </a:r>
            <a:r>
              <a:rPr lang="en-US" sz="4000" dirty="0" smtClean="0">
                <a:latin typeface="Arial" pitchFamily="34" charset="0"/>
                <a:cs typeface="Arial" pitchFamily="34" charset="0"/>
              </a:rPr>
              <a:t>, P., Williams, E. (2009, December 18). An update on state budget cuts. </a:t>
            </a:r>
            <a:r>
              <a:rPr lang="en-US" sz="4000" i="1" dirty="0" smtClean="0">
                <a:latin typeface="Arial" pitchFamily="34" charset="0"/>
                <a:cs typeface="Arial" pitchFamily="34" charset="0"/>
              </a:rPr>
              <a:t>Center on Budget Policy and Priorities</a:t>
            </a:r>
            <a:r>
              <a:rPr lang="en-US" sz="4000" dirty="0" smtClean="0">
                <a:latin typeface="Arial" pitchFamily="34" charset="0"/>
                <a:cs typeface="Arial" pitchFamily="34" charset="0"/>
              </a:rPr>
              <a:t>. Retrieved from </a:t>
            </a:r>
            <a:r>
              <a:rPr lang="en-US" sz="4000" u="sng" dirty="0" smtClean="0">
                <a:latin typeface="Arial" pitchFamily="34" charset="0"/>
                <a:cs typeface="Arial" pitchFamily="34" charset="0"/>
                <a:hlinkClick r:id="rId4"/>
              </a:rPr>
              <a:t>http://www.cbpp.org/files/3-13-08sfp.pdf</a:t>
            </a:r>
            <a:r>
              <a:rPr lang="en-US" sz="4000" dirty="0" smtClean="0">
                <a:latin typeface="Arial" pitchFamily="34" charset="0"/>
                <a:cs typeface="Arial" pitchFamily="34" charset="0"/>
              </a:rPr>
              <a:t>.</a:t>
            </a:r>
          </a:p>
          <a:p>
            <a:pPr>
              <a:buFont typeface="Wingdings" pitchFamily="2" charset="2"/>
              <a:buNone/>
              <a:defRPr/>
            </a:pPr>
            <a:r>
              <a:rPr lang="en-US" sz="4000" dirty="0" smtClean="0">
                <a:latin typeface="Arial" pitchFamily="34" charset="0"/>
                <a:cs typeface="Arial" pitchFamily="34" charset="0"/>
              </a:rPr>
              <a:t>Kolowich, S. (2009, October 30). The new diagnostics. </a:t>
            </a:r>
            <a:r>
              <a:rPr lang="en-US" sz="4000" i="1" dirty="0" smtClean="0">
                <a:latin typeface="Arial" pitchFamily="34" charset="0"/>
                <a:cs typeface="Arial" pitchFamily="34" charset="0"/>
              </a:rPr>
              <a:t>Inside Higher Ed</a:t>
            </a:r>
            <a:r>
              <a:rPr lang="en-US" sz="4000" dirty="0" smtClean="0">
                <a:latin typeface="Arial" pitchFamily="34" charset="0"/>
                <a:cs typeface="Arial" pitchFamily="34" charset="0"/>
              </a:rPr>
              <a:t>. Retrieved from </a:t>
            </a:r>
            <a:r>
              <a:rPr lang="en-US" sz="4000" u="sng" dirty="0" smtClean="0">
                <a:latin typeface="Arial" pitchFamily="34" charset="0"/>
                <a:cs typeface="Arial" pitchFamily="34" charset="0"/>
                <a:hlinkClick r:id="rId5"/>
              </a:rPr>
              <a:t>http://www.insidehighered.com/news/2009/10/30/predict</a:t>
            </a:r>
            <a:r>
              <a:rPr lang="en-US" sz="4000" dirty="0" smtClean="0">
                <a:latin typeface="Arial" pitchFamily="34" charset="0"/>
                <a:cs typeface="Arial" pitchFamily="34" charset="0"/>
              </a:rPr>
              <a:t>.</a:t>
            </a:r>
          </a:p>
          <a:p>
            <a:pPr>
              <a:buFont typeface="Wingdings" pitchFamily="2" charset="2"/>
              <a:buNone/>
              <a:defRPr/>
            </a:pPr>
            <a:r>
              <a:rPr lang="en-US" sz="4000" dirty="0" smtClean="0">
                <a:latin typeface="Arial" pitchFamily="34" charset="0"/>
                <a:cs typeface="Arial" pitchFamily="34" charset="0"/>
              </a:rPr>
              <a:t>Lewis, D. (1998). Naive (</a:t>
            </a:r>
            <a:r>
              <a:rPr lang="en-US" sz="4000" dirty="0" err="1" smtClean="0">
                <a:latin typeface="Arial" pitchFamily="34" charset="0"/>
                <a:cs typeface="Arial" pitchFamily="34" charset="0"/>
              </a:rPr>
              <a:t>Bayes</a:t>
            </a:r>
            <a:r>
              <a:rPr lang="en-US" sz="4000" dirty="0" smtClean="0">
                <a:latin typeface="Arial" pitchFamily="34" charset="0"/>
                <a:cs typeface="Arial" pitchFamily="34" charset="0"/>
              </a:rPr>
              <a:t>) at forty: The independence assumption in information retrieval. </a:t>
            </a:r>
            <a:r>
              <a:rPr lang="en-US" sz="4000" i="1" dirty="0" smtClean="0">
                <a:latin typeface="Arial" pitchFamily="34" charset="0"/>
                <a:cs typeface="Arial" pitchFamily="34" charset="0"/>
              </a:rPr>
              <a:t>Lecture Notes in Computer Science, 1398</a:t>
            </a:r>
            <a:r>
              <a:rPr lang="en-US" sz="4000" dirty="0" smtClean="0">
                <a:latin typeface="Arial" pitchFamily="34" charset="0"/>
                <a:cs typeface="Arial" pitchFamily="34" charset="0"/>
              </a:rPr>
              <a:t>, 4-15.</a:t>
            </a:r>
          </a:p>
          <a:p>
            <a:pPr>
              <a:buFont typeface="Wingdings" pitchFamily="2" charset="2"/>
              <a:buNone/>
              <a:defRPr/>
            </a:pPr>
            <a:r>
              <a:rPr lang="en-US" sz="4000" dirty="0" smtClean="0">
                <a:latin typeface="Arial" pitchFamily="34" charset="0"/>
                <a:cs typeface="Arial" pitchFamily="34" charset="0"/>
              </a:rPr>
              <a:t> by the president on the American Graduation Initiative." Macomb Community College. Warren, MI.</a:t>
            </a:r>
          </a:p>
          <a:p>
            <a:pPr>
              <a:buFont typeface="Wingdings" pitchFamily="2" charset="2"/>
              <a:buNone/>
              <a:defRPr/>
            </a:pPr>
            <a:r>
              <a:rPr lang="en-US" sz="4000" dirty="0" smtClean="0">
                <a:latin typeface="Arial" pitchFamily="34" charset="0"/>
                <a:cs typeface="Arial" pitchFamily="34" charset="0"/>
              </a:rPr>
              <a:t>Ross, E. (2009, November 7). </a:t>
            </a:r>
            <a:r>
              <a:rPr lang="en-US" sz="4000" u="sng" dirty="0" smtClean="0">
                <a:latin typeface="Arial" pitchFamily="34" charset="0"/>
                <a:cs typeface="Arial" pitchFamily="34" charset="0"/>
              </a:rPr>
              <a:t>College connection</a:t>
            </a:r>
            <a:r>
              <a:rPr lang="en-US" sz="4000" dirty="0" smtClean="0">
                <a:latin typeface="Arial" pitchFamily="34" charset="0"/>
                <a:cs typeface="Arial" pitchFamily="34" charset="0"/>
              </a:rPr>
              <a:t>. Oklahoma City, OK: Oklahoma State Regents for Higher Education.</a:t>
            </a:r>
          </a:p>
          <a:p>
            <a:pPr>
              <a:buFont typeface="Wingdings" pitchFamily="2" charset="2"/>
              <a:buNone/>
              <a:defRPr/>
            </a:pPr>
            <a:r>
              <a:rPr lang="en-US" sz="4000" dirty="0" smtClean="0">
                <a:latin typeface="Arial" pitchFamily="34" charset="0"/>
                <a:cs typeface="Arial" pitchFamily="34" charset="0"/>
              </a:rPr>
              <a:t>Terence, C. (2010, January 14). Colleges cap enrollment amid budget cuts. </a:t>
            </a:r>
            <a:r>
              <a:rPr lang="en-US" sz="4000" i="1" dirty="0" smtClean="0">
                <a:latin typeface="Arial" pitchFamily="34" charset="0"/>
                <a:cs typeface="Arial" pitchFamily="34" charset="0"/>
              </a:rPr>
              <a:t>Associated Press</a:t>
            </a:r>
            <a:r>
              <a:rPr lang="en-US" sz="4000" dirty="0" smtClean="0">
                <a:latin typeface="Arial" pitchFamily="34" charset="0"/>
                <a:cs typeface="Arial" pitchFamily="34" charset="0"/>
              </a:rPr>
              <a:t>. Retrieved from </a:t>
            </a:r>
            <a:r>
              <a:rPr lang="en-US" sz="4000" u="sng" dirty="0" err="1" smtClean="0">
                <a:latin typeface="Arial" pitchFamily="34" charset="0"/>
                <a:cs typeface="Arial" pitchFamily="34" charset="0"/>
                <a:hlinkClick r:id="rId6"/>
              </a:rPr>
              <a:t>http://www.pbs.org/nbr/headlines/US_Competing_for_Admission/index.html</a:t>
            </a:r>
            <a:r>
              <a:rPr lang="en-US" sz="4000" dirty="0" err="1" smtClean="0">
                <a:latin typeface="Arial" pitchFamily="34" charset="0"/>
                <a:cs typeface="Arial" pitchFamily="34" charset="0"/>
              </a:rPr>
              <a:t>.</a:t>
            </a:r>
            <a:endParaRPr lang="en-US" sz="4000" dirty="0" smtClean="0">
              <a:latin typeface="Arial" pitchFamily="34" charset="0"/>
              <a:cs typeface="Arial" pitchFamily="34" charset="0"/>
            </a:endParaRPr>
          </a:p>
          <a:p>
            <a:pPr>
              <a:buFont typeface="Wingdings" pitchFamily="2" charset="2"/>
              <a:buNone/>
              <a:defRPr/>
            </a:pPr>
            <a:r>
              <a:rPr lang="en-US" sz="4000" dirty="0" err="1" smtClean="0">
                <a:latin typeface="Arial" pitchFamily="34" charset="0"/>
                <a:cs typeface="Arial" pitchFamily="34" charset="0"/>
              </a:rPr>
              <a:t>Hernández</a:t>
            </a:r>
            <a:r>
              <a:rPr lang="en-US" sz="4000" dirty="0" smtClean="0">
                <a:latin typeface="Arial" pitchFamily="34" charset="0"/>
                <a:cs typeface="Arial" pitchFamily="34" charset="0"/>
              </a:rPr>
              <a:t>, R. (2009). Development and Validation of an Instrument to Predict Community College Student Success in Online Courses Using Faculty Perceptions. </a:t>
            </a:r>
            <a:r>
              <a:rPr lang="en-US" sz="4000" i="1" dirty="0" smtClean="0">
                <a:latin typeface="Arial" pitchFamily="34" charset="0"/>
                <a:cs typeface="Arial" pitchFamily="34" charset="0"/>
              </a:rPr>
              <a:t>Annual Conference of the Council for the Study of Community Colleges</a:t>
            </a:r>
            <a:r>
              <a:rPr lang="en-US" sz="4000" dirty="0" smtClean="0">
                <a:latin typeface="Arial" pitchFamily="34" charset="0"/>
                <a:cs typeface="Arial" pitchFamily="34" charset="0"/>
              </a:rPr>
              <a:t>.</a:t>
            </a:r>
          </a:p>
          <a:p>
            <a:pPr>
              <a:buFont typeface="Wingdings" pitchFamily="2" charset="2"/>
              <a:buNone/>
              <a:defRPr/>
            </a:pPr>
            <a:r>
              <a:rPr lang="en-US" sz="4000" dirty="0" err="1" smtClean="0">
                <a:latin typeface="Arial" pitchFamily="34" charset="0"/>
                <a:cs typeface="Arial" pitchFamily="34" charset="0"/>
              </a:rPr>
              <a:t>Macfadyen</a:t>
            </a:r>
            <a:r>
              <a:rPr lang="en-US" sz="4000" dirty="0" smtClean="0">
                <a:latin typeface="Arial" pitchFamily="34" charset="0"/>
                <a:cs typeface="Arial" pitchFamily="34" charset="0"/>
              </a:rPr>
              <a:t>, L., Dawson, S. (2010). Mining LMS data to develop an ‘‘early warning system” for educators: A proof of concept. </a:t>
            </a:r>
            <a:r>
              <a:rPr lang="en-US" sz="4000" i="1" dirty="0" smtClean="0">
                <a:latin typeface="Arial" pitchFamily="34" charset="0"/>
                <a:cs typeface="Arial" pitchFamily="34" charset="0"/>
              </a:rPr>
              <a:t>Computers &amp; Education, 54</a:t>
            </a:r>
            <a:r>
              <a:rPr lang="en-US" sz="4000" dirty="0" smtClean="0">
                <a:latin typeface="Arial" pitchFamily="34" charset="0"/>
                <a:cs typeface="Arial" pitchFamily="34" charset="0"/>
              </a:rPr>
              <a:t>, 588-599.</a:t>
            </a:r>
          </a:p>
          <a:p>
            <a:pPr>
              <a:buFont typeface="Wingdings" pitchFamily="2" charset="2"/>
              <a:buNone/>
              <a:defRPr/>
            </a:pPr>
            <a:r>
              <a:rPr lang="en-US" sz="4000" dirty="0" err="1" smtClean="0">
                <a:latin typeface="Arial" pitchFamily="34" charset="0"/>
                <a:cs typeface="Arial" pitchFamily="34" charset="0"/>
              </a:rPr>
              <a:t>Domingos</a:t>
            </a:r>
            <a:r>
              <a:rPr lang="en-US" sz="4000" dirty="0" smtClean="0">
                <a:latin typeface="Arial" pitchFamily="34" charset="0"/>
                <a:cs typeface="Arial" pitchFamily="34" charset="0"/>
              </a:rPr>
              <a:t>, P., </a:t>
            </a:r>
            <a:r>
              <a:rPr lang="en-US" sz="4000" dirty="0" err="1" smtClean="0">
                <a:latin typeface="Arial" pitchFamily="34" charset="0"/>
                <a:cs typeface="Arial" pitchFamily="34" charset="0"/>
              </a:rPr>
              <a:t>Pazzani</a:t>
            </a:r>
            <a:r>
              <a:rPr lang="en-US" sz="4000" dirty="0" smtClean="0">
                <a:latin typeface="Arial" pitchFamily="34" charset="0"/>
                <a:cs typeface="Arial" pitchFamily="34" charset="0"/>
              </a:rPr>
              <a:t>, M. (1997). On the Optimality of the Simple Bayesian Classifier under Zero-One Loss. </a:t>
            </a:r>
            <a:r>
              <a:rPr lang="en-US" sz="4000" i="1" dirty="0" smtClean="0">
                <a:latin typeface="Arial" pitchFamily="34" charset="0"/>
                <a:cs typeface="Arial" pitchFamily="34" charset="0"/>
              </a:rPr>
              <a:t>Machine Learning, 29</a:t>
            </a:r>
            <a:r>
              <a:rPr lang="en-US" sz="4000" dirty="0" smtClean="0">
                <a:latin typeface="Arial" pitchFamily="34" charset="0"/>
                <a:cs typeface="Arial" pitchFamily="34" charset="0"/>
              </a:rPr>
              <a:t>, 103-130.</a:t>
            </a:r>
          </a:p>
          <a:p>
            <a:pPr>
              <a:buFont typeface="Wingdings" pitchFamily="2" charset="2"/>
              <a:buNone/>
              <a:defRPr/>
            </a:pPr>
            <a:endParaRPr lang="en-US" sz="1000" dirty="0" smtClean="0">
              <a:latin typeface="Arial" pitchFamily="34" charset="0"/>
              <a:cs typeface="Arial" pitchFamily="34" charset="0"/>
            </a:endParaRPr>
          </a:p>
        </p:txBody>
      </p:sp>
    </p:spTree>
    <p:extLst>
      <p:ext uri="{BB962C8B-B14F-4D97-AF65-F5344CB8AC3E}">
        <p14:creationId xmlns:p14="http://schemas.microsoft.com/office/powerpoint/2010/main" val="9523796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bwMode="auto">
          <a:xfrm>
            <a:off x="234950" y="815975"/>
            <a:ext cx="8339138" cy="1470025"/>
          </a:xfrm>
        </p:spPr>
        <p:txBody>
          <a:bodyPr/>
          <a:lstStyle/>
          <a:p>
            <a:pPr eaLnBrk="1" hangingPunct="1"/>
            <a:r>
              <a:rPr lang="en-US" cap="none">
                <a:latin typeface="Arial" charset="0"/>
                <a:ea typeface="ＭＳ Ｐゴシック" charset="-128"/>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focu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913" y="19073"/>
            <a:ext cx="4702175"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243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Relentless Improvement</a:t>
            </a:r>
            <a:endParaRPr lang="en-US" dirty="0"/>
          </a:p>
        </p:txBody>
      </p:sp>
      <p:pic>
        <p:nvPicPr>
          <p:cNvPr id="9219" name="Content Placeholder 3" descr="spiralImproCycle.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76388" y="1600200"/>
            <a:ext cx="6143625" cy="4525963"/>
          </a:xfrm>
        </p:spPr>
      </p:pic>
    </p:spTree>
    <p:extLst>
      <p:ext uri="{BB962C8B-B14F-4D97-AF65-F5344CB8AC3E}">
        <p14:creationId xmlns:p14="http://schemas.microsoft.com/office/powerpoint/2010/main" val="816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Why your institution should be developing predictive analytics?</a:t>
            </a:r>
            <a:endParaRPr lang="en-US" dirty="0"/>
          </a:p>
        </p:txBody>
      </p:sp>
      <p:sp>
        <p:nvSpPr>
          <p:cNvPr id="4" name="Content Placeholder 2"/>
          <p:cNvSpPr txBox="1">
            <a:spLocks/>
          </p:cNvSpPr>
          <p:nvPr/>
        </p:nvSpPr>
        <p:spPr bwMode="auto">
          <a:xfrm>
            <a:off x="609600" y="1752600"/>
            <a:ext cx="8077200" cy="3886200"/>
          </a:xfrm>
          <a:prstGeom prst="rect">
            <a:avLst/>
          </a:prstGeom>
          <a:noFill/>
          <a:ln>
            <a:noFill/>
          </a:ln>
          <a:extLst/>
        </p:spPr>
        <p:txBody>
          <a:bodyPr>
            <a:normAutofit fontScale="92500" lnSpcReduction="20000"/>
          </a:bodyPr>
          <a:lstStyle>
            <a:lvl1pPr marL="230188" indent="-230188" algn="l" defTabSz="457200" rtl="0" eaLnBrk="0" fontAlgn="base" hangingPunct="0">
              <a:spcBef>
                <a:spcPct val="20000"/>
              </a:spcBef>
              <a:spcAft>
                <a:spcPct val="0"/>
              </a:spcAft>
              <a:buClr>
                <a:srgbClr val="326628"/>
              </a:buClr>
              <a:buSzPct val="80000"/>
              <a:buFont typeface="Wingdings" pitchFamily="2"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F3572"/>
              </a:buClr>
              <a:buSzPct val="80000"/>
              <a:buFont typeface="Wingdings" pitchFamily="2"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326628"/>
              </a:buClr>
              <a:buSzPct val="80000"/>
              <a:buFont typeface="Wingdings" pitchFamily="2"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F3572"/>
              </a:buClr>
              <a:buSzPct val="80000"/>
              <a:buFont typeface="Wingdings" pitchFamily="2"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326628"/>
              </a:buClr>
              <a:buSzPct val="80000"/>
              <a:buFont typeface="Wingdings" pitchFamily="2"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defRPr/>
            </a:pPr>
            <a:r>
              <a:rPr lang="en-US" sz="2400" b="1" dirty="0" smtClean="0">
                <a:latin typeface="Arial" pitchFamily="34" charset="0"/>
                <a:cs typeface="Arial" pitchFamily="34" charset="0"/>
              </a:rPr>
              <a:t>There is tremendous growth in online community college enrollment (Allen and Seaman, 2008). Need practical institutional responses to the challenges of online retention and success.</a:t>
            </a:r>
          </a:p>
          <a:p>
            <a:pPr marL="0" indent="0">
              <a:spcBef>
                <a:spcPts val="0"/>
              </a:spcBef>
              <a:spcAft>
                <a:spcPts val="600"/>
              </a:spcAft>
              <a:buFont typeface="Wingdings" pitchFamily="2" charset="2"/>
              <a:buNone/>
              <a:defRPr/>
            </a:pPr>
            <a:endParaRPr lang="en-US" sz="2400" b="1" dirty="0" smtClean="0">
              <a:latin typeface="Arial" pitchFamily="34" charset="0"/>
              <a:cs typeface="Arial" pitchFamily="34" charset="0"/>
            </a:endParaRPr>
          </a:p>
          <a:p>
            <a:pPr>
              <a:spcBef>
                <a:spcPts val="0"/>
              </a:spcBef>
              <a:spcAft>
                <a:spcPts val="600"/>
              </a:spcAft>
              <a:defRPr/>
            </a:pPr>
            <a:r>
              <a:rPr lang="en-US" sz="2400" b="1" dirty="0" smtClean="0">
                <a:latin typeface="Arial" pitchFamily="34" charset="0"/>
                <a:cs typeface="Arial" pitchFamily="34" charset="0"/>
              </a:rPr>
              <a:t>We all need to identify at-risk students and drive early alert systems to optimize completion and the student experience.</a:t>
            </a:r>
          </a:p>
          <a:p>
            <a:pPr marL="0" indent="0">
              <a:spcBef>
                <a:spcPts val="0"/>
              </a:spcBef>
              <a:spcAft>
                <a:spcPts val="600"/>
              </a:spcAft>
              <a:buFont typeface="Wingdings" pitchFamily="2" charset="2"/>
              <a:buNone/>
              <a:defRPr/>
            </a:pPr>
            <a:endParaRPr lang="en-US" sz="2400" b="1" dirty="0" smtClean="0">
              <a:latin typeface="Arial" pitchFamily="34" charset="0"/>
              <a:cs typeface="Arial" pitchFamily="34" charset="0"/>
            </a:endParaRPr>
          </a:p>
          <a:p>
            <a:pPr>
              <a:spcBef>
                <a:spcPts val="0"/>
              </a:spcBef>
              <a:spcAft>
                <a:spcPts val="600"/>
              </a:spcAft>
              <a:defRPr/>
            </a:pPr>
            <a:r>
              <a:rPr lang="en-US" sz="2400" b="1" dirty="0" smtClean="0">
                <a:latin typeface="Arial" pitchFamily="34" charset="0"/>
                <a:cs typeface="Arial" pitchFamily="34" charset="0"/>
              </a:rPr>
              <a:t>Facilitate and strengthen linkages between the institution and at-risk students –New ways of Academic and Social Integration. </a:t>
            </a:r>
            <a:endParaRPr lang="en-US" sz="2400" dirty="0" smtClean="0">
              <a:latin typeface="Arial" pitchFamily="34" charset="0"/>
              <a:cs typeface="Arial" pitchFamily="34" charset="0"/>
            </a:endParaRPr>
          </a:p>
        </p:txBody>
      </p:sp>
    </p:spTree>
    <p:extLst>
      <p:ext uri="{BB962C8B-B14F-4D97-AF65-F5344CB8AC3E}">
        <p14:creationId xmlns:p14="http://schemas.microsoft.com/office/powerpoint/2010/main" val="3334629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The Outlier </a:t>
            </a:r>
            <a:endParaRPr lang="en-US" dirty="0"/>
          </a:p>
        </p:txBody>
      </p:sp>
      <p:sp>
        <p:nvSpPr>
          <p:cNvPr id="5" name="Text Placeholder 4"/>
          <p:cNvSpPr>
            <a:spLocks noGrp="1"/>
          </p:cNvSpPr>
          <p:nvPr>
            <p:ph type="body" idx="1"/>
          </p:nvPr>
        </p:nvSpPr>
        <p:spPr/>
        <p:txBody>
          <a:bodyPr/>
          <a:lstStyle/>
          <a:p>
            <a:pPr>
              <a:defRPr/>
            </a:pPr>
            <a:r>
              <a:rPr lang="en-US" dirty="0" smtClean="0"/>
              <a:t>“You really shouldn’t exist.”</a:t>
            </a:r>
            <a:endParaRPr lang="en-US" dirty="0"/>
          </a:p>
        </p:txBody>
      </p:sp>
    </p:spTree>
    <p:extLst>
      <p:ext uri="{BB962C8B-B14F-4D97-AF65-F5344CB8AC3E}">
        <p14:creationId xmlns:p14="http://schemas.microsoft.com/office/powerpoint/2010/main" val="600714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Arial" pitchFamily="34" charset="0"/>
                <a:cs typeface="Arial" pitchFamily="34" charset="0"/>
              </a:rPr>
              <a:t>Rio Salado’s Journey</a:t>
            </a:r>
            <a:endParaRPr lang="en-US" dirty="0"/>
          </a:p>
        </p:txBody>
      </p:sp>
      <p:sp>
        <p:nvSpPr>
          <p:cNvPr id="4" name="Content Placeholder 2"/>
          <p:cNvSpPr txBox="1">
            <a:spLocks/>
          </p:cNvSpPr>
          <p:nvPr/>
        </p:nvSpPr>
        <p:spPr bwMode="auto">
          <a:xfrm>
            <a:off x="609600" y="1752600"/>
            <a:ext cx="8077200" cy="3886200"/>
          </a:xfrm>
          <a:prstGeom prst="rect">
            <a:avLst/>
          </a:prstGeom>
          <a:noFill/>
          <a:ln>
            <a:noFill/>
          </a:ln>
          <a:extLst/>
        </p:spPr>
        <p:txBody>
          <a:bodyPr>
            <a:normAutofit/>
          </a:bodyPr>
          <a:lstStyle>
            <a:lvl1pPr marL="230188" indent="-230188" algn="l" defTabSz="457200" rtl="0" eaLnBrk="0" fontAlgn="base" hangingPunct="0">
              <a:spcBef>
                <a:spcPct val="20000"/>
              </a:spcBef>
              <a:spcAft>
                <a:spcPct val="0"/>
              </a:spcAft>
              <a:buClr>
                <a:srgbClr val="326628"/>
              </a:buClr>
              <a:buSzPct val="80000"/>
              <a:buFont typeface="Wingdings" pitchFamily="2" charset="2"/>
              <a:buChar char="§"/>
              <a:defRPr sz="2800" kern="1200">
                <a:solidFill>
                  <a:srgbClr val="4C4C4F"/>
                </a:solidFill>
                <a:latin typeface="Arial"/>
                <a:ea typeface="ＭＳ Ｐゴシック" pitchFamily="48" charset="-128"/>
                <a:cs typeface="Arial"/>
              </a:defRPr>
            </a:lvl1pPr>
            <a:lvl2pPr marL="511175" indent="-222250" algn="l" defTabSz="457200" rtl="0" eaLnBrk="0" fontAlgn="base" hangingPunct="0">
              <a:spcBef>
                <a:spcPct val="20000"/>
              </a:spcBef>
              <a:spcAft>
                <a:spcPct val="0"/>
              </a:spcAft>
              <a:buClr>
                <a:srgbClr val="1F3572"/>
              </a:buClr>
              <a:buSzPct val="80000"/>
              <a:buFont typeface="Wingdings" pitchFamily="2" charset="2"/>
              <a:buChar char="§"/>
              <a:defRPr sz="2400" kern="1200">
                <a:solidFill>
                  <a:srgbClr val="4C4C4F"/>
                </a:solidFill>
                <a:latin typeface="Arial"/>
                <a:ea typeface="ＭＳ Ｐゴシック" pitchFamily="48" charset="-128"/>
                <a:cs typeface="Arial"/>
              </a:defRPr>
            </a:lvl2pPr>
            <a:lvl3pPr marL="857250" indent="-230188" algn="l" defTabSz="457200" rtl="0" eaLnBrk="0" fontAlgn="base" hangingPunct="0">
              <a:spcBef>
                <a:spcPct val="20000"/>
              </a:spcBef>
              <a:spcAft>
                <a:spcPct val="0"/>
              </a:spcAft>
              <a:buClr>
                <a:srgbClr val="326628"/>
              </a:buClr>
              <a:buSzPct val="80000"/>
              <a:buFont typeface="Wingdings" pitchFamily="2" charset="2"/>
              <a:buChar char="§"/>
              <a:defRPr sz="2000" kern="1200">
                <a:solidFill>
                  <a:srgbClr val="4C4C4F"/>
                </a:solidFill>
                <a:latin typeface="Arial"/>
                <a:ea typeface="ＭＳ Ｐゴシック" pitchFamily="48" charset="-128"/>
                <a:cs typeface="Arial"/>
              </a:defRPr>
            </a:lvl3pPr>
            <a:lvl4pPr marL="1146175" indent="-173038" algn="l" defTabSz="457200" rtl="0" eaLnBrk="0" fontAlgn="base" hangingPunct="0">
              <a:spcBef>
                <a:spcPct val="20000"/>
              </a:spcBef>
              <a:spcAft>
                <a:spcPct val="0"/>
              </a:spcAft>
              <a:buClr>
                <a:srgbClr val="1F3572"/>
              </a:buClr>
              <a:buSzPct val="80000"/>
              <a:buFont typeface="Wingdings" pitchFamily="2" charset="2"/>
              <a:buChar char="§"/>
              <a:defRPr kern="1200">
                <a:solidFill>
                  <a:srgbClr val="4C4C4F"/>
                </a:solidFill>
                <a:latin typeface="Arial"/>
                <a:ea typeface="ＭＳ Ｐゴシック" pitchFamily="48" charset="-128"/>
                <a:cs typeface="Arial"/>
              </a:defRPr>
            </a:lvl4pPr>
            <a:lvl5pPr marL="1427163" indent="-173038" algn="l" defTabSz="457200" rtl="0" eaLnBrk="0" fontAlgn="base" hangingPunct="0">
              <a:spcBef>
                <a:spcPct val="20000"/>
              </a:spcBef>
              <a:spcAft>
                <a:spcPct val="0"/>
              </a:spcAft>
              <a:buClr>
                <a:srgbClr val="326628"/>
              </a:buClr>
              <a:buSzPct val="80000"/>
              <a:buFont typeface="Wingdings" pitchFamily="2" charset="2"/>
              <a:buChar char="§"/>
              <a:defRPr sz="1600" kern="1200">
                <a:solidFill>
                  <a:srgbClr val="4C4C4F"/>
                </a:solidFill>
                <a:latin typeface="Arial"/>
                <a:ea typeface="ＭＳ Ｐゴシック" pitchFamily="48"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600"/>
              </a:spcAft>
              <a:defRPr/>
            </a:pPr>
            <a:r>
              <a:rPr lang="en-US" sz="2400" b="1" dirty="0" smtClean="0">
                <a:latin typeface="Arial" pitchFamily="34" charset="0"/>
                <a:cs typeface="Arial" pitchFamily="34" charset="0"/>
              </a:rPr>
              <a:t>Which factors are effective as </a:t>
            </a:r>
            <a:r>
              <a:rPr lang="en-US" sz="2400" b="1" i="1" dirty="0" smtClean="0">
                <a:latin typeface="Arial" pitchFamily="34" charset="0"/>
                <a:cs typeface="Arial" pitchFamily="34" charset="0"/>
              </a:rPr>
              <a:t>early/point-in-time </a:t>
            </a:r>
            <a:r>
              <a:rPr lang="en-US" sz="2400" b="1" dirty="0" smtClean="0">
                <a:latin typeface="Arial" pitchFamily="34" charset="0"/>
                <a:cs typeface="Arial" pitchFamily="34" charset="0"/>
              </a:rPr>
              <a:t>predictors of course outcome* in an online environment?</a:t>
            </a:r>
          </a:p>
          <a:p>
            <a:pPr marL="0" indent="0">
              <a:spcBef>
                <a:spcPts val="0"/>
              </a:spcBef>
              <a:spcAft>
                <a:spcPts val="600"/>
              </a:spcAft>
              <a:buFont typeface="Wingdings" pitchFamily="2" charset="2"/>
              <a:buNone/>
              <a:defRPr/>
            </a:pPr>
            <a:endParaRPr lang="en-US" sz="2400" dirty="0" smtClean="0">
              <a:latin typeface="Arial" pitchFamily="34" charset="0"/>
              <a:cs typeface="Arial" pitchFamily="34" charset="0"/>
            </a:endParaRPr>
          </a:p>
          <a:p>
            <a:pPr>
              <a:spcBef>
                <a:spcPts val="0"/>
              </a:spcBef>
              <a:spcAft>
                <a:spcPts val="600"/>
              </a:spcAft>
              <a:defRPr/>
            </a:pPr>
            <a:r>
              <a:rPr lang="en-US" sz="2400" b="1" dirty="0" smtClean="0">
                <a:latin typeface="Arial" pitchFamily="34" charset="0"/>
                <a:cs typeface="Arial" pitchFamily="34" charset="0"/>
              </a:rPr>
              <a:t>Can we predict course outcomes using data retrieved from our SIS and LMS? If so, can we generate early and/or rolling predictions?</a:t>
            </a:r>
          </a:p>
          <a:p>
            <a:pPr marL="0" indent="0">
              <a:spcBef>
                <a:spcPts val="0"/>
              </a:spcBef>
              <a:spcAft>
                <a:spcPts val="600"/>
              </a:spcAft>
              <a:buFont typeface="Wingdings" pitchFamily="2" charset="2"/>
              <a:buNone/>
              <a:defRPr/>
            </a:pPr>
            <a:endParaRPr lang="en-US" sz="2400" b="1" dirty="0" smtClean="0">
              <a:latin typeface="Arial" pitchFamily="34" charset="0"/>
              <a:cs typeface="Arial" pitchFamily="34" charset="0"/>
            </a:endParaRPr>
          </a:p>
          <a:p>
            <a:pPr>
              <a:spcBef>
                <a:spcPts val="0"/>
              </a:spcBef>
              <a:spcAft>
                <a:spcPts val="600"/>
              </a:spcAft>
              <a:defRPr/>
            </a:pPr>
            <a:r>
              <a:rPr lang="en-US" sz="2400" b="1" dirty="0" smtClean="0">
                <a:latin typeface="Arial" pitchFamily="34" charset="0"/>
                <a:cs typeface="Arial" pitchFamily="34" charset="0"/>
              </a:rPr>
              <a:t>How do we respond to students flagged as at-risk?</a:t>
            </a:r>
          </a:p>
        </p:txBody>
      </p:sp>
      <p:sp>
        <p:nvSpPr>
          <p:cNvPr id="14340" name="Rectangle 4"/>
          <p:cNvSpPr>
            <a:spLocks noChangeArrowheads="1"/>
          </p:cNvSpPr>
          <p:nvPr/>
        </p:nvSpPr>
        <p:spPr bwMode="auto">
          <a:xfrm>
            <a:off x="4500563" y="5929313"/>
            <a:ext cx="457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400">
                <a:solidFill>
                  <a:srgbClr val="7F7F7F"/>
                </a:solidFill>
              </a:rPr>
              <a:t>* Successful = ‘C’ grade or higher.</a:t>
            </a:r>
          </a:p>
        </p:txBody>
      </p:sp>
    </p:spTree>
    <p:extLst>
      <p:ext uri="{BB962C8B-B14F-4D97-AF65-F5344CB8AC3E}">
        <p14:creationId xmlns:p14="http://schemas.microsoft.com/office/powerpoint/2010/main" val="481331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Five Steps of Analytics</a:t>
            </a:r>
            <a:r>
              <a:rPr lang="en-US" sz="1400" b="0" i="1" dirty="0" smtClean="0"/>
              <a:t> (Campbell &amp; Oblinger, 2007)</a:t>
            </a:r>
            <a:endParaRPr lang="en-US" b="0" i="1" dirty="0"/>
          </a:p>
        </p:txBody>
      </p:sp>
      <p:sp>
        <p:nvSpPr>
          <p:cNvPr id="12291" name="Content Placeholder 4"/>
          <p:cNvSpPr>
            <a:spLocks noGrp="1"/>
          </p:cNvSpPr>
          <p:nvPr>
            <p:ph idx="1"/>
          </p:nvPr>
        </p:nvSpPr>
        <p:spPr>
          <a:xfrm>
            <a:off x="812800" y="1490663"/>
            <a:ext cx="3271838" cy="3732212"/>
          </a:xfrm>
        </p:spPr>
        <p:txBody>
          <a:bodyPr/>
          <a:lstStyle/>
          <a:p>
            <a:pPr marL="514350" indent="-514350">
              <a:buFont typeface="Calibri" pitchFamily="34" charset="0"/>
              <a:buAutoNum type="arabicPeriod"/>
            </a:pPr>
            <a:r>
              <a:rPr lang="en-US" smtClean="0">
                <a:latin typeface="Arial" charset="0"/>
                <a:ea typeface="ＭＳ Ｐゴシック" pitchFamily="34" charset="-128"/>
                <a:cs typeface="Arial" charset="0"/>
              </a:rPr>
              <a:t>Capture</a:t>
            </a:r>
          </a:p>
          <a:p>
            <a:pPr marL="514350" indent="-514350">
              <a:buFont typeface="Calibri" pitchFamily="34" charset="0"/>
              <a:buAutoNum type="arabicPeriod"/>
            </a:pPr>
            <a:r>
              <a:rPr lang="en-US" smtClean="0">
                <a:latin typeface="Arial" charset="0"/>
                <a:ea typeface="ＭＳ Ｐゴシック" pitchFamily="34" charset="-128"/>
                <a:cs typeface="Arial" charset="0"/>
              </a:rPr>
              <a:t>Report</a:t>
            </a:r>
          </a:p>
          <a:p>
            <a:pPr marL="514350" indent="-514350">
              <a:buFont typeface="Calibri" pitchFamily="34" charset="0"/>
              <a:buAutoNum type="arabicPeriod"/>
            </a:pPr>
            <a:r>
              <a:rPr lang="en-US" smtClean="0">
                <a:latin typeface="Arial" charset="0"/>
                <a:ea typeface="ＭＳ Ｐゴシック" pitchFamily="34" charset="-128"/>
                <a:cs typeface="Arial" charset="0"/>
              </a:rPr>
              <a:t>Predict</a:t>
            </a:r>
          </a:p>
          <a:p>
            <a:pPr marL="514350" indent="-514350">
              <a:buFont typeface="Calibri" pitchFamily="34" charset="0"/>
              <a:buAutoNum type="arabicPeriod"/>
            </a:pPr>
            <a:r>
              <a:rPr lang="en-US" smtClean="0">
                <a:latin typeface="Arial" charset="0"/>
                <a:ea typeface="ＭＳ Ｐゴシック" pitchFamily="34" charset="-128"/>
                <a:cs typeface="Arial" charset="0"/>
              </a:rPr>
              <a:t>Act</a:t>
            </a:r>
          </a:p>
          <a:p>
            <a:pPr marL="514350" indent="-514350">
              <a:buFont typeface="Calibri" pitchFamily="34" charset="0"/>
              <a:buAutoNum type="arabicPeriod"/>
            </a:pPr>
            <a:r>
              <a:rPr lang="en-US" smtClean="0">
                <a:latin typeface="Arial" charset="0"/>
                <a:ea typeface="ＭＳ Ｐゴシック" pitchFamily="34" charset="-128"/>
                <a:cs typeface="Arial" charset="0"/>
              </a:rPr>
              <a:t>Refine</a:t>
            </a:r>
          </a:p>
        </p:txBody>
      </p:sp>
      <p:sp>
        <p:nvSpPr>
          <p:cNvPr id="12292" name="Content Placeholder 2"/>
          <p:cNvSpPr txBox="1">
            <a:spLocks/>
          </p:cNvSpPr>
          <p:nvPr/>
        </p:nvSpPr>
        <p:spPr bwMode="auto">
          <a:xfrm>
            <a:off x="4257675" y="1485900"/>
            <a:ext cx="347345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20000"/>
              </a:spcBef>
              <a:buClr>
                <a:srgbClr val="326628"/>
              </a:buClr>
              <a:buSzPct val="80000"/>
              <a:buFont typeface="Calibri" pitchFamily="34" charset="0"/>
              <a:buAutoNum type="arabicPeriod"/>
            </a:pPr>
            <a:r>
              <a:rPr lang="en-US" sz="2800">
                <a:solidFill>
                  <a:srgbClr val="FF0000"/>
                </a:solidFill>
                <a:cs typeface="Arial" charset="0"/>
              </a:rPr>
              <a:t>Charter</a:t>
            </a:r>
          </a:p>
          <a:p>
            <a:pPr>
              <a:spcBef>
                <a:spcPct val="20000"/>
              </a:spcBef>
              <a:buClr>
                <a:srgbClr val="326628"/>
              </a:buClr>
              <a:buSzPct val="80000"/>
              <a:buFont typeface="Calibri" pitchFamily="34" charset="0"/>
              <a:buAutoNum type="arabicPeriod"/>
            </a:pPr>
            <a:r>
              <a:rPr lang="en-US" sz="2800">
                <a:solidFill>
                  <a:srgbClr val="4C4C4F"/>
                </a:solidFill>
                <a:cs typeface="Arial" charset="0"/>
              </a:rPr>
              <a:t>Capture</a:t>
            </a:r>
          </a:p>
          <a:p>
            <a:pPr>
              <a:spcBef>
                <a:spcPct val="20000"/>
              </a:spcBef>
              <a:buClr>
                <a:srgbClr val="326628"/>
              </a:buClr>
              <a:buSzPct val="80000"/>
              <a:buFont typeface="Calibri" pitchFamily="34" charset="0"/>
              <a:buAutoNum type="arabicPeriod"/>
            </a:pPr>
            <a:r>
              <a:rPr lang="en-US" sz="2800">
                <a:solidFill>
                  <a:srgbClr val="4C4C4F"/>
                </a:solidFill>
                <a:cs typeface="Arial" charset="0"/>
              </a:rPr>
              <a:t>Report</a:t>
            </a:r>
          </a:p>
          <a:p>
            <a:pPr>
              <a:spcBef>
                <a:spcPct val="20000"/>
              </a:spcBef>
              <a:buClr>
                <a:srgbClr val="326628"/>
              </a:buClr>
              <a:buSzPct val="80000"/>
              <a:buFont typeface="Calibri" pitchFamily="34" charset="0"/>
              <a:buAutoNum type="arabicPeriod"/>
            </a:pPr>
            <a:r>
              <a:rPr lang="en-US" sz="2800">
                <a:solidFill>
                  <a:srgbClr val="4C4C4F"/>
                </a:solidFill>
                <a:cs typeface="Arial" charset="0"/>
              </a:rPr>
              <a:t>Predict</a:t>
            </a:r>
          </a:p>
          <a:p>
            <a:pPr>
              <a:spcBef>
                <a:spcPct val="20000"/>
              </a:spcBef>
              <a:buClr>
                <a:srgbClr val="326628"/>
              </a:buClr>
              <a:buSzPct val="80000"/>
              <a:buFont typeface="Calibri" pitchFamily="34" charset="0"/>
              <a:buAutoNum type="arabicPeriod"/>
            </a:pPr>
            <a:r>
              <a:rPr lang="en-US" sz="2800">
                <a:solidFill>
                  <a:srgbClr val="4C4C4F"/>
                </a:solidFill>
                <a:cs typeface="Arial" charset="0"/>
              </a:rPr>
              <a:t>Act</a:t>
            </a:r>
          </a:p>
          <a:p>
            <a:pPr>
              <a:spcBef>
                <a:spcPct val="20000"/>
              </a:spcBef>
              <a:buClr>
                <a:srgbClr val="326628"/>
              </a:buClr>
              <a:buSzPct val="80000"/>
              <a:buFont typeface="Calibri" pitchFamily="34" charset="0"/>
              <a:buAutoNum type="arabicPeriod"/>
            </a:pPr>
            <a:r>
              <a:rPr lang="en-US" sz="2800">
                <a:solidFill>
                  <a:srgbClr val="4C4C4F"/>
                </a:solidFill>
                <a:cs typeface="Arial" charset="0"/>
              </a:rPr>
              <a:t>Refine</a:t>
            </a:r>
          </a:p>
        </p:txBody>
      </p:sp>
    </p:spTree>
    <p:extLst>
      <p:ext uri="{BB962C8B-B14F-4D97-AF65-F5344CB8AC3E}">
        <p14:creationId xmlns:p14="http://schemas.microsoft.com/office/powerpoint/2010/main" val="1963059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1476</TotalTime>
  <Words>1963</Words>
  <Application>Microsoft Office PowerPoint</Application>
  <PresentationFormat>On-screen Show (4:3)</PresentationFormat>
  <Paragraphs>355</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TRANSFORMING LEARNING THROUGH ANALYTICS:  A Conversation with  George Siemens and Vernon Smith</vt:lpstr>
      <vt:lpstr>Objectives</vt:lpstr>
      <vt:lpstr>PowerPoint Presentation</vt:lpstr>
      <vt:lpstr>PowerPoint Presentation</vt:lpstr>
      <vt:lpstr>Relentless Improvement</vt:lpstr>
      <vt:lpstr>Why your institution should be developing predictive analytics?</vt:lpstr>
      <vt:lpstr>The Outlier </vt:lpstr>
      <vt:lpstr>Rio Salado’s Journey</vt:lpstr>
      <vt:lpstr>Five Steps of Analytics (Campbell &amp; Oblinger, 2007)</vt:lpstr>
      <vt:lpstr>The Charter</vt:lpstr>
      <vt:lpstr>CaptUre/Harvest</vt:lpstr>
      <vt:lpstr>PowerPoint Presentation</vt:lpstr>
      <vt:lpstr>Report/Analysis</vt:lpstr>
      <vt:lpstr>Predictive LMS Factors = LSP</vt:lpstr>
      <vt:lpstr>Log ins</vt:lpstr>
      <vt:lpstr>Site engagement</vt:lpstr>
      <vt:lpstr>Pace</vt:lpstr>
      <vt:lpstr>Activity Weighting</vt:lpstr>
      <vt:lpstr>Activity Weighting</vt:lpstr>
      <vt:lpstr>Per-week** correlations</vt:lpstr>
      <vt:lpstr>Predict</vt:lpstr>
      <vt:lpstr>Predictive Model #1 (8th day at-risk)</vt:lpstr>
      <vt:lpstr>Refine</vt:lpstr>
      <vt:lpstr>Predictive Model #2 (Rio Pace)</vt:lpstr>
      <vt:lpstr>Predictive Model #2 (Rio Pace)</vt:lpstr>
      <vt:lpstr>Predictive Model #2 (Rio Pace)</vt:lpstr>
      <vt:lpstr>Predictive Model #2 (Rio PACE)</vt:lpstr>
      <vt:lpstr>Predictive Model #2 (Rio PACE)</vt:lpstr>
      <vt:lpstr> Rio PACE        (Student View)    </vt:lpstr>
      <vt:lpstr> Rio PACE (Faculty View)    </vt:lpstr>
      <vt:lpstr>Act</vt:lpstr>
      <vt:lpstr>At-risk Interventions</vt:lpstr>
      <vt:lpstr>Roles for Successful Predictive Modeling</vt:lpstr>
      <vt:lpstr>Getting Started  </vt:lpstr>
      <vt:lpstr>Conclusions</vt:lpstr>
      <vt:lpstr>THANK YOU</vt:lpstr>
      <vt:lpstr>References</vt:lpstr>
      <vt:lpstr>THANK YOU</vt:lpstr>
    </vt:vector>
  </TitlesOfParts>
  <Company>brain bolts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boelts</dc:creator>
  <cp:lastModifiedBy>Vernon Smith</cp:lastModifiedBy>
  <cp:revision>25</cp:revision>
  <dcterms:created xsi:type="dcterms:W3CDTF">2011-09-02T16:26:56Z</dcterms:created>
  <dcterms:modified xsi:type="dcterms:W3CDTF">2011-10-25T20:24:13Z</dcterms:modified>
</cp:coreProperties>
</file>