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8" r:id="rId5"/>
    <p:sldId id="359" r:id="rId6"/>
    <p:sldId id="342" r:id="rId7"/>
    <p:sldId id="275" r:id="rId8"/>
    <p:sldId id="387" r:id="rId9"/>
    <p:sldId id="362" r:id="rId10"/>
    <p:sldId id="363" r:id="rId11"/>
    <p:sldId id="382" r:id="rId12"/>
    <p:sldId id="364" r:id="rId13"/>
    <p:sldId id="384" r:id="rId14"/>
    <p:sldId id="366" r:id="rId15"/>
    <p:sldId id="379" r:id="rId16"/>
    <p:sldId id="367" r:id="rId17"/>
    <p:sldId id="368" r:id="rId18"/>
    <p:sldId id="369" r:id="rId19"/>
    <p:sldId id="370" r:id="rId20"/>
    <p:sldId id="371" r:id="rId21"/>
    <p:sldId id="385" r:id="rId22"/>
    <p:sldId id="388" r:id="rId23"/>
    <p:sldId id="373" r:id="rId24"/>
    <p:sldId id="383" r:id="rId25"/>
    <p:sldId id="374" r:id="rId26"/>
    <p:sldId id="381" r:id="rId27"/>
    <p:sldId id="386" r:id="rId28"/>
    <p:sldId id="376" r:id="rId29"/>
  </p:sldIdLst>
  <p:sldSz cx="9144000" cy="6858000" type="screen4x3"/>
  <p:notesSz cx="6735763" cy="9866313"/>
  <p:custShowLst>
    <p:custShow name="Meerjarenplan" id="0">
      <p:sldLst/>
    </p:custShow>
    <p:custShow name="Video_Surfnet" id="1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DBBB"/>
    <a:srgbClr val="FF9933"/>
    <a:srgbClr val="E6E8EA"/>
    <a:srgbClr val="5F5F5F"/>
    <a:srgbClr val="6AB023"/>
    <a:srgbClr val="EA0030"/>
    <a:srgbClr val="C7C217"/>
    <a:srgbClr val="A2228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08" autoAdjust="0"/>
  </p:normalViewPr>
  <p:slideViewPr>
    <p:cSldViewPr showGuides="1">
      <p:cViewPr varScale="1">
        <p:scale>
          <a:sx n="84" d="100"/>
          <a:sy n="84" d="100"/>
        </p:scale>
        <p:origin x="-660" y="-78"/>
      </p:cViewPr>
      <p:guideLst>
        <p:guide orient="horz" pos="2160"/>
        <p:guide pos="54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965B6C-81D5-4AA4-B011-DA7C58D005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72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2985B9-B65B-4FE3-AB74-F5BF57076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77685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A3DAC30-3A29-4820-9F8A-4A264D9F07C4}" type="slidenum">
              <a:rPr lang="nl-NL" smtClean="0"/>
              <a:pPr eaLnBrk="1" hangingPunct="1"/>
              <a:t>1</a:t>
            </a:fld>
            <a:endParaRPr lang="nl-N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FB8D45F-58DB-4110-BD6A-D8D2F5EBBB95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985B9-B65B-4FE3-AB74-F5BF570763D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788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 userDrawn="1"/>
        </p:nvSpPr>
        <p:spPr bwMode="gray">
          <a:xfrm rot="5400000">
            <a:off x="4467050" y="958674"/>
            <a:ext cx="1670400" cy="7683500"/>
          </a:xfrm>
          <a:prstGeom prst="round2SameRect">
            <a:avLst>
              <a:gd name="adj1" fmla="val 0"/>
              <a:gd name="adj2" fmla="val 12914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gray">
          <a:xfrm rot="5400000">
            <a:off x="4467050" y="422100"/>
            <a:ext cx="1670400" cy="7683500"/>
          </a:xfrm>
          <a:prstGeom prst="round2SameRect">
            <a:avLst>
              <a:gd name="adj1" fmla="val 0"/>
              <a:gd name="adj2" fmla="val 1239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gray">
          <a:xfrm>
            <a:off x="1619250" y="3429000"/>
            <a:ext cx="7308850" cy="1079500"/>
          </a:xfrm>
          <a:ln algn="ctr"/>
        </p:spPr>
        <p:txBody>
          <a:bodyPr tIns="45720" bIns="4572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19250" y="4565650"/>
            <a:ext cx="7308850" cy="447675"/>
          </a:xfrm>
          <a:ln algn="ctr"/>
        </p:spPr>
        <p:txBody>
          <a:bodyPr tIns="45720" bIns="45720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19250" y="5218113"/>
            <a:ext cx="2881313" cy="304800"/>
          </a:xfrm>
        </p:spPr>
        <p:txBody>
          <a:bodyPr anchor="t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6671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D9DE-1632-4981-8267-65A3BEB434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541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7175" y="549275"/>
            <a:ext cx="2033588" cy="58340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549275"/>
            <a:ext cx="5951537" cy="58340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79E4-7EE3-43DC-A096-240BC57152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547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Verdana" pitchFamily="34" charset="0"/>
              <a:buChar char="•"/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0725-DA28-43BB-8D68-DCA0DE294A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1211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5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FADC-F583-4EFF-B436-C61A0EA1C4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70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665288"/>
            <a:ext cx="3992562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65288"/>
            <a:ext cx="3992563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6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FEDF-3ACA-4A12-A490-DA6A8148A5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2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8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DFA3-5F98-4591-97F6-352ECAC6E3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5007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4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53A4-4CDA-474B-835F-849746187C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3992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3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9D79-39FB-47E4-BF9D-B85699D4A7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7053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6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8087-5D7B-4700-9821-F45E59847D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480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6" name="AutoShap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9A435-F987-4D09-B3D7-C63D20F50A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350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46520"/>
            <a:ext cx="9144000" cy="41148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49275"/>
            <a:ext cx="8137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65288"/>
            <a:ext cx="81375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16688" y="6570663"/>
            <a:ext cx="161925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16 October 2008</a:t>
            </a:r>
            <a:endParaRPr lang="nl-NL"/>
          </a:p>
        </p:txBody>
      </p:sp>
      <p:sp>
        <p:nvSpPr>
          <p:cNvPr id="1029" name="AutoShap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70875" y="6489700"/>
            <a:ext cx="477838" cy="287338"/>
          </a:xfrm>
          <a:prstGeom prst="roundRect">
            <a:avLst>
              <a:gd name="adj" fmla="val 23204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1A16F3FD-1584-4B29-A37A-BD4D2DA41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3238" y="6570663"/>
            <a:ext cx="57578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SURF - Innovation with Impact</a:t>
            </a:r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Font typeface="Verdana" pitchFamily="34" charset="0"/>
        <a:buChar char="−"/>
        <a:defRPr>
          <a:solidFill>
            <a:schemeClr val="fol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Font typeface="Verdana" pitchFamily="34" charset="0"/>
        <a:buChar char="−"/>
        <a:defRPr sz="1600">
          <a:solidFill>
            <a:schemeClr val="fol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Font typeface="Verdana" pitchFamily="34" charset="0"/>
        <a:buChar char="−"/>
        <a:defRPr sz="14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AA-SURF%20USA\Nico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f\Documents\presentatie%20educause\Nico.wm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/D:\AA-SURF%20USA\Jan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f\Documents\presentatie%20educause\Jan.wm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D:\AA-SURF%20USA\Deddo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f\Documents\presentatie%20educause\Deddo.wmv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D:\AA-SURF%20USA\Gert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f\Documents\presentatie%20educause\Gert.wmv" TargetMode="Externa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AA-SURF%20USA\Wil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rf\Documents\presentatie%20educause\Wil.wm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FF"/>
                </a:solidFill>
              </a:rPr>
              <a:t>Innovation with Impact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FFFFFF"/>
                </a:solidFill>
              </a:rPr>
              <a:t>What does it take to make innovation work?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27684" y="51931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Christien Bok</a:t>
            </a:r>
            <a:endParaRPr lang="nl-N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583668" y="1700808"/>
            <a:ext cx="5201078" cy="3600000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Rounded Rectangle 58"/>
          <p:cNvSpPr/>
          <p:nvPr/>
        </p:nvSpPr>
        <p:spPr bwMode="gray">
          <a:xfrm>
            <a:off x="3891571" y="1377493"/>
            <a:ext cx="830563" cy="1179651"/>
          </a:xfrm>
          <a:custGeom>
            <a:avLst/>
            <a:gdLst>
              <a:gd name="connsiteX0" fmla="*/ 0 w 1008112"/>
              <a:gd name="connsiteY0" fmla="*/ 177549 h 1357200"/>
              <a:gd name="connsiteX1" fmla="*/ 177549 w 1008112"/>
              <a:gd name="connsiteY1" fmla="*/ 0 h 1357200"/>
              <a:gd name="connsiteX2" fmla="*/ 830563 w 1008112"/>
              <a:gd name="connsiteY2" fmla="*/ 0 h 1357200"/>
              <a:gd name="connsiteX3" fmla="*/ 1008112 w 1008112"/>
              <a:gd name="connsiteY3" fmla="*/ 177549 h 1357200"/>
              <a:gd name="connsiteX4" fmla="*/ 1008112 w 1008112"/>
              <a:gd name="connsiteY4" fmla="*/ 1179651 h 1357200"/>
              <a:gd name="connsiteX5" fmla="*/ 830563 w 1008112"/>
              <a:gd name="connsiteY5" fmla="*/ 1357200 h 1357200"/>
              <a:gd name="connsiteX6" fmla="*/ 177549 w 1008112"/>
              <a:gd name="connsiteY6" fmla="*/ 1357200 h 1357200"/>
              <a:gd name="connsiteX7" fmla="*/ 0 w 1008112"/>
              <a:gd name="connsiteY7" fmla="*/ 1179651 h 1357200"/>
              <a:gd name="connsiteX8" fmla="*/ 0 w 1008112"/>
              <a:gd name="connsiteY8" fmla="*/ 177549 h 1357200"/>
              <a:gd name="connsiteX0" fmla="*/ 1008112 w 1099552"/>
              <a:gd name="connsiteY0" fmla="*/ 1179651 h 1357200"/>
              <a:gd name="connsiteX1" fmla="*/ 830563 w 1099552"/>
              <a:gd name="connsiteY1" fmla="*/ 1357200 h 1357200"/>
              <a:gd name="connsiteX2" fmla="*/ 177549 w 1099552"/>
              <a:gd name="connsiteY2" fmla="*/ 1357200 h 1357200"/>
              <a:gd name="connsiteX3" fmla="*/ 0 w 1099552"/>
              <a:gd name="connsiteY3" fmla="*/ 1179651 h 1357200"/>
              <a:gd name="connsiteX4" fmla="*/ 0 w 1099552"/>
              <a:gd name="connsiteY4" fmla="*/ 177549 h 1357200"/>
              <a:gd name="connsiteX5" fmla="*/ 177549 w 1099552"/>
              <a:gd name="connsiteY5" fmla="*/ 0 h 1357200"/>
              <a:gd name="connsiteX6" fmla="*/ 830563 w 1099552"/>
              <a:gd name="connsiteY6" fmla="*/ 0 h 1357200"/>
              <a:gd name="connsiteX7" fmla="*/ 1008112 w 1099552"/>
              <a:gd name="connsiteY7" fmla="*/ 177549 h 1357200"/>
              <a:gd name="connsiteX8" fmla="*/ 1099552 w 1099552"/>
              <a:gd name="connsiteY8" fmla="*/ 1271091 h 1357200"/>
              <a:gd name="connsiteX0" fmla="*/ 1008112 w 1008112"/>
              <a:gd name="connsiteY0" fmla="*/ 1179651 h 1357200"/>
              <a:gd name="connsiteX1" fmla="*/ 830563 w 1008112"/>
              <a:gd name="connsiteY1" fmla="*/ 1357200 h 1357200"/>
              <a:gd name="connsiteX2" fmla="*/ 177549 w 1008112"/>
              <a:gd name="connsiteY2" fmla="*/ 1357200 h 1357200"/>
              <a:gd name="connsiteX3" fmla="*/ 0 w 1008112"/>
              <a:gd name="connsiteY3" fmla="*/ 1179651 h 1357200"/>
              <a:gd name="connsiteX4" fmla="*/ 0 w 1008112"/>
              <a:gd name="connsiteY4" fmla="*/ 177549 h 1357200"/>
              <a:gd name="connsiteX5" fmla="*/ 177549 w 1008112"/>
              <a:gd name="connsiteY5" fmla="*/ 0 h 1357200"/>
              <a:gd name="connsiteX6" fmla="*/ 830563 w 1008112"/>
              <a:gd name="connsiteY6" fmla="*/ 0 h 1357200"/>
              <a:gd name="connsiteX7" fmla="*/ 1008112 w 1008112"/>
              <a:gd name="connsiteY7" fmla="*/ 177549 h 1357200"/>
              <a:gd name="connsiteX0" fmla="*/ 830563 w 1008112"/>
              <a:gd name="connsiteY0" fmla="*/ 1357200 h 1357200"/>
              <a:gd name="connsiteX1" fmla="*/ 177549 w 1008112"/>
              <a:gd name="connsiteY1" fmla="*/ 1357200 h 1357200"/>
              <a:gd name="connsiteX2" fmla="*/ 0 w 1008112"/>
              <a:gd name="connsiteY2" fmla="*/ 1179651 h 1357200"/>
              <a:gd name="connsiteX3" fmla="*/ 0 w 1008112"/>
              <a:gd name="connsiteY3" fmla="*/ 177549 h 1357200"/>
              <a:gd name="connsiteX4" fmla="*/ 177549 w 1008112"/>
              <a:gd name="connsiteY4" fmla="*/ 0 h 1357200"/>
              <a:gd name="connsiteX5" fmla="*/ 830563 w 1008112"/>
              <a:gd name="connsiteY5" fmla="*/ 0 h 1357200"/>
              <a:gd name="connsiteX6" fmla="*/ 1008112 w 1008112"/>
              <a:gd name="connsiteY6" fmla="*/ 177549 h 1357200"/>
              <a:gd name="connsiteX0" fmla="*/ 177549 w 1008112"/>
              <a:gd name="connsiteY0" fmla="*/ 1357200 h 1357200"/>
              <a:gd name="connsiteX1" fmla="*/ 0 w 1008112"/>
              <a:gd name="connsiteY1" fmla="*/ 1179651 h 1357200"/>
              <a:gd name="connsiteX2" fmla="*/ 0 w 1008112"/>
              <a:gd name="connsiteY2" fmla="*/ 177549 h 1357200"/>
              <a:gd name="connsiteX3" fmla="*/ 177549 w 1008112"/>
              <a:gd name="connsiteY3" fmla="*/ 0 h 1357200"/>
              <a:gd name="connsiteX4" fmla="*/ 830563 w 1008112"/>
              <a:gd name="connsiteY4" fmla="*/ 0 h 1357200"/>
              <a:gd name="connsiteX5" fmla="*/ 1008112 w 1008112"/>
              <a:gd name="connsiteY5" fmla="*/ 177549 h 1357200"/>
              <a:gd name="connsiteX0" fmla="*/ 0 w 1008112"/>
              <a:gd name="connsiteY0" fmla="*/ 1179651 h 1179651"/>
              <a:gd name="connsiteX1" fmla="*/ 0 w 1008112"/>
              <a:gd name="connsiteY1" fmla="*/ 177549 h 1179651"/>
              <a:gd name="connsiteX2" fmla="*/ 177549 w 1008112"/>
              <a:gd name="connsiteY2" fmla="*/ 0 h 1179651"/>
              <a:gd name="connsiteX3" fmla="*/ 830563 w 1008112"/>
              <a:gd name="connsiteY3" fmla="*/ 0 h 1179651"/>
              <a:gd name="connsiteX4" fmla="*/ 1008112 w 1008112"/>
              <a:gd name="connsiteY4" fmla="*/ 177549 h 1179651"/>
              <a:gd name="connsiteX0" fmla="*/ 0 w 830563"/>
              <a:gd name="connsiteY0" fmla="*/ 1179651 h 1179651"/>
              <a:gd name="connsiteX1" fmla="*/ 0 w 830563"/>
              <a:gd name="connsiteY1" fmla="*/ 177549 h 1179651"/>
              <a:gd name="connsiteX2" fmla="*/ 177549 w 830563"/>
              <a:gd name="connsiteY2" fmla="*/ 0 h 1179651"/>
              <a:gd name="connsiteX3" fmla="*/ 830563 w 830563"/>
              <a:gd name="connsiteY3" fmla="*/ 0 h 117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1179651">
                <a:moveTo>
                  <a:pt x="0" y="1179651"/>
                </a:moveTo>
                <a:lnTo>
                  <a:pt x="0" y="177549"/>
                </a:lnTo>
                <a:cubicBezTo>
                  <a:pt x="0" y="79491"/>
                  <a:pt x="79491" y="0"/>
                  <a:pt x="177549" y="0"/>
                </a:cubicBezTo>
                <a:lnTo>
                  <a:pt x="830563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 bwMode="gray">
          <a:xfrm>
            <a:off x="5219782" y="2025494"/>
            <a:ext cx="1171529" cy="584296"/>
          </a:xfrm>
          <a:custGeom>
            <a:avLst/>
            <a:gdLst>
              <a:gd name="connsiteX0" fmla="*/ 0 w 1296433"/>
              <a:gd name="connsiteY0" fmla="*/ 124904 h 709200"/>
              <a:gd name="connsiteX1" fmla="*/ 124904 w 1296433"/>
              <a:gd name="connsiteY1" fmla="*/ 0 h 709200"/>
              <a:gd name="connsiteX2" fmla="*/ 1171529 w 1296433"/>
              <a:gd name="connsiteY2" fmla="*/ 0 h 709200"/>
              <a:gd name="connsiteX3" fmla="*/ 1296433 w 1296433"/>
              <a:gd name="connsiteY3" fmla="*/ 124904 h 709200"/>
              <a:gd name="connsiteX4" fmla="*/ 1296433 w 1296433"/>
              <a:gd name="connsiteY4" fmla="*/ 584296 h 709200"/>
              <a:gd name="connsiteX5" fmla="*/ 1171529 w 1296433"/>
              <a:gd name="connsiteY5" fmla="*/ 709200 h 709200"/>
              <a:gd name="connsiteX6" fmla="*/ 124904 w 1296433"/>
              <a:gd name="connsiteY6" fmla="*/ 709200 h 709200"/>
              <a:gd name="connsiteX7" fmla="*/ 0 w 1296433"/>
              <a:gd name="connsiteY7" fmla="*/ 584296 h 709200"/>
              <a:gd name="connsiteX8" fmla="*/ 0 w 1296433"/>
              <a:gd name="connsiteY8" fmla="*/ 124904 h 709200"/>
              <a:gd name="connsiteX0" fmla="*/ 1171529 w 1296433"/>
              <a:gd name="connsiteY0" fmla="*/ 709200 h 800640"/>
              <a:gd name="connsiteX1" fmla="*/ 124904 w 1296433"/>
              <a:gd name="connsiteY1" fmla="*/ 709200 h 800640"/>
              <a:gd name="connsiteX2" fmla="*/ 0 w 1296433"/>
              <a:gd name="connsiteY2" fmla="*/ 584296 h 800640"/>
              <a:gd name="connsiteX3" fmla="*/ 0 w 1296433"/>
              <a:gd name="connsiteY3" fmla="*/ 124904 h 800640"/>
              <a:gd name="connsiteX4" fmla="*/ 124904 w 1296433"/>
              <a:gd name="connsiteY4" fmla="*/ 0 h 800640"/>
              <a:gd name="connsiteX5" fmla="*/ 1171529 w 1296433"/>
              <a:gd name="connsiteY5" fmla="*/ 0 h 800640"/>
              <a:gd name="connsiteX6" fmla="*/ 1296433 w 1296433"/>
              <a:gd name="connsiteY6" fmla="*/ 124904 h 800640"/>
              <a:gd name="connsiteX7" fmla="*/ 1296433 w 1296433"/>
              <a:gd name="connsiteY7" fmla="*/ 584296 h 800640"/>
              <a:gd name="connsiteX8" fmla="*/ 1262969 w 1296433"/>
              <a:gd name="connsiteY8" fmla="*/ 800640 h 800640"/>
              <a:gd name="connsiteX0" fmla="*/ 1171529 w 1296433"/>
              <a:gd name="connsiteY0" fmla="*/ 709200 h 709200"/>
              <a:gd name="connsiteX1" fmla="*/ 124904 w 1296433"/>
              <a:gd name="connsiteY1" fmla="*/ 709200 h 709200"/>
              <a:gd name="connsiteX2" fmla="*/ 0 w 1296433"/>
              <a:gd name="connsiteY2" fmla="*/ 584296 h 709200"/>
              <a:gd name="connsiteX3" fmla="*/ 0 w 1296433"/>
              <a:gd name="connsiteY3" fmla="*/ 124904 h 709200"/>
              <a:gd name="connsiteX4" fmla="*/ 124904 w 1296433"/>
              <a:gd name="connsiteY4" fmla="*/ 0 h 709200"/>
              <a:gd name="connsiteX5" fmla="*/ 1171529 w 1296433"/>
              <a:gd name="connsiteY5" fmla="*/ 0 h 709200"/>
              <a:gd name="connsiteX6" fmla="*/ 1296433 w 1296433"/>
              <a:gd name="connsiteY6" fmla="*/ 124904 h 709200"/>
              <a:gd name="connsiteX7" fmla="*/ 1296433 w 1296433"/>
              <a:gd name="connsiteY7" fmla="*/ 584296 h 709200"/>
              <a:gd name="connsiteX0" fmla="*/ 1171529 w 1296433"/>
              <a:gd name="connsiteY0" fmla="*/ 709200 h 709200"/>
              <a:gd name="connsiteX1" fmla="*/ 124904 w 1296433"/>
              <a:gd name="connsiteY1" fmla="*/ 709200 h 709200"/>
              <a:gd name="connsiteX2" fmla="*/ 0 w 1296433"/>
              <a:gd name="connsiteY2" fmla="*/ 584296 h 709200"/>
              <a:gd name="connsiteX3" fmla="*/ 0 w 1296433"/>
              <a:gd name="connsiteY3" fmla="*/ 124904 h 709200"/>
              <a:gd name="connsiteX4" fmla="*/ 124904 w 1296433"/>
              <a:gd name="connsiteY4" fmla="*/ 0 h 709200"/>
              <a:gd name="connsiteX5" fmla="*/ 1171529 w 1296433"/>
              <a:gd name="connsiteY5" fmla="*/ 0 h 709200"/>
              <a:gd name="connsiteX6" fmla="*/ 1296433 w 1296433"/>
              <a:gd name="connsiteY6" fmla="*/ 124904 h 709200"/>
              <a:gd name="connsiteX0" fmla="*/ 124904 w 1296433"/>
              <a:gd name="connsiteY0" fmla="*/ 709200 h 709200"/>
              <a:gd name="connsiteX1" fmla="*/ 0 w 1296433"/>
              <a:gd name="connsiteY1" fmla="*/ 584296 h 709200"/>
              <a:gd name="connsiteX2" fmla="*/ 0 w 1296433"/>
              <a:gd name="connsiteY2" fmla="*/ 124904 h 709200"/>
              <a:gd name="connsiteX3" fmla="*/ 124904 w 1296433"/>
              <a:gd name="connsiteY3" fmla="*/ 0 h 709200"/>
              <a:gd name="connsiteX4" fmla="*/ 1171529 w 1296433"/>
              <a:gd name="connsiteY4" fmla="*/ 0 h 709200"/>
              <a:gd name="connsiteX5" fmla="*/ 1296433 w 1296433"/>
              <a:gd name="connsiteY5" fmla="*/ 124904 h 709200"/>
              <a:gd name="connsiteX0" fmla="*/ 0 w 1296433"/>
              <a:gd name="connsiteY0" fmla="*/ 584296 h 584296"/>
              <a:gd name="connsiteX1" fmla="*/ 0 w 1296433"/>
              <a:gd name="connsiteY1" fmla="*/ 124904 h 584296"/>
              <a:gd name="connsiteX2" fmla="*/ 124904 w 1296433"/>
              <a:gd name="connsiteY2" fmla="*/ 0 h 584296"/>
              <a:gd name="connsiteX3" fmla="*/ 1171529 w 1296433"/>
              <a:gd name="connsiteY3" fmla="*/ 0 h 584296"/>
              <a:gd name="connsiteX4" fmla="*/ 1296433 w 1296433"/>
              <a:gd name="connsiteY4" fmla="*/ 124904 h 584296"/>
              <a:gd name="connsiteX0" fmla="*/ 0 w 1171529"/>
              <a:gd name="connsiteY0" fmla="*/ 584296 h 584296"/>
              <a:gd name="connsiteX1" fmla="*/ 0 w 1171529"/>
              <a:gd name="connsiteY1" fmla="*/ 124904 h 584296"/>
              <a:gd name="connsiteX2" fmla="*/ 124904 w 1171529"/>
              <a:gd name="connsiteY2" fmla="*/ 0 h 584296"/>
              <a:gd name="connsiteX3" fmla="*/ 1171529 w 1171529"/>
              <a:gd name="connsiteY3" fmla="*/ 0 h 58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29" h="584296">
                <a:moveTo>
                  <a:pt x="0" y="584296"/>
                </a:moveTo>
                <a:lnTo>
                  <a:pt x="0" y="124904"/>
                </a:lnTo>
                <a:cubicBezTo>
                  <a:pt x="0" y="55921"/>
                  <a:pt x="55921" y="0"/>
                  <a:pt x="124904" y="0"/>
                </a:cubicBezTo>
                <a:lnTo>
                  <a:pt x="1171529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 bwMode="gray">
          <a:xfrm>
            <a:off x="2672197" y="819493"/>
            <a:ext cx="830563" cy="1737651"/>
          </a:xfrm>
          <a:custGeom>
            <a:avLst/>
            <a:gdLst>
              <a:gd name="connsiteX0" fmla="*/ 0 w 1008112"/>
              <a:gd name="connsiteY0" fmla="*/ 177549 h 1915200"/>
              <a:gd name="connsiteX1" fmla="*/ 177549 w 1008112"/>
              <a:gd name="connsiteY1" fmla="*/ 0 h 1915200"/>
              <a:gd name="connsiteX2" fmla="*/ 830563 w 1008112"/>
              <a:gd name="connsiteY2" fmla="*/ 0 h 1915200"/>
              <a:gd name="connsiteX3" fmla="*/ 1008112 w 1008112"/>
              <a:gd name="connsiteY3" fmla="*/ 177549 h 1915200"/>
              <a:gd name="connsiteX4" fmla="*/ 1008112 w 1008112"/>
              <a:gd name="connsiteY4" fmla="*/ 1737651 h 1915200"/>
              <a:gd name="connsiteX5" fmla="*/ 830563 w 1008112"/>
              <a:gd name="connsiteY5" fmla="*/ 1915200 h 1915200"/>
              <a:gd name="connsiteX6" fmla="*/ 177549 w 1008112"/>
              <a:gd name="connsiteY6" fmla="*/ 1915200 h 1915200"/>
              <a:gd name="connsiteX7" fmla="*/ 0 w 1008112"/>
              <a:gd name="connsiteY7" fmla="*/ 1737651 h 1915200"/>
              <a:gd name="connsiteX8" fmla="*/ 0 w 1008112"/>
              <a:gd name="connsiteY8" fmla="*/ 177549 h 1915200"/>
              <a:gd name="connsiteX0" fmla="*/ 830563 w 1008112"/>
              <a:gd name="connsiteY0" fmla="*/ 1915200 h 2006640"/>
              <a:gd name="connsiteX1" fmla="*/ 177549 w 1008112"/>
              <a:gd name="connsiteY1" fmla="*/ 1915200 h 2006640"/>
              <a:gd name="connsiteX2" fmla="*/ 0 w 1008112"/>
              <a:gd name="connsiteY2" fmla="*/ 1737651 h 2006640"/>
              <a:gd name="connsiteX3" fmla="*/ 0 w 1008112"/>
              <a:gd name="connsiteY3" fmla="*/ 177549 h 2006640"/>
              <a:gd name="connsiteX4" fmla="*/ 177549 w 1008112"/>
              <a:gd name="connsiteY4" fmla="*/ 0 h 2006640"/>
              <a:gd name="connsiteX5" fmla="*/ 830563 w 1008112"/>
              <a:gd name="connsiteY5" fmla="*/ 0 h 2006640"/>
              <a:gd name="connsiteX6" fmla="*/ 1008112 w 1008112"/>
              <a:gd name="connsiteY6" fmla="*/ 177549 h 2006640"/>
              <a:gd name="connsiteX7" fmla="*/ 1008112 w 1008112"/>
              <a:gd name="connsiteY7" fmla="*/ 1737651 h 2006640"/>
              <a:gd name="connsiteX8" fmla="*/ 922003 w 1008112"/>
              <a:gd name="connsiteY8" fmla="*/ 2006640 h 2006640"/>
              <a:gd name="connsiteX0" fmla="*/ 830563 w 1008112"/>
              <a:gd name="connsiteY0" fmla="*/ 1915200 h 1915200"/>
              <a:gd name="connsiteX1" fmla="*/ 177549 w 1008112"/>
              <a:gd name="connsiteY1" fmla="*/ 1915200 h 1915200"/>
              <a:gd name="connsiteX2" fmla="*/ 0 w 1008112"/>
              <a:gd name="connsiteY2" fmla="*/ 1737651 h 1915200"/>
              <a:gd name="connsiteX3" fmla="*/ 0 w 1008112"/>
              <a:gd name="connsiteY3" fmla="*/ 177549 h 1915200"/>
              <a:gd name="connsiteX4" fmla="*/ 177549 w 1008112"/>
              <a:gd name="connsiteY4" fmla="*/ 0 h 1915200"/>
              <a:gd name="connsiteX5" fmla="*/ 830563 w 1008112"/>
              <a:gd name="connsiteY5" fmla="*/ 0 h 1915200"/>
              <a:gd name="connsiteX6" fmla="*/ 1008112 w 1008112"/>
              <a:gd name="connsiteY6" fmla="*/ 177549 h 1915200"/>
              <a:gd name="connsiteX7" fmla="*/ 1008112 w 1008112"/>
              <a:gd name="connsiteY7" fmla="*/ 1737651 h 1915200"/>
              <a:gd name="connsiteX0" fmla="*/ 177549 w 1008112"/>
              <a:gd name="connsiteY0" fmla="*/ 1915200 h 1915200"/>
              <a:gd name="connsiteX1" fmla="*/ 0 w 1008112"/>
              <a:gd name="connsiteY1" fmla="*/ 1737651 h 1915200"/>
              <a:gd name="connsiteX2" fmla="*/ 0 w 1008112"/>
              <a:gd name="connsiteY2" fmla="*/ 177549 h 1915200"/>
              <a:gd name="connsiteX3" fmla="*/ 177549 w 1008112"/>
              <a:gd name="connsiteY3" fmla="*/ 0 h 1915200"/>
              <a:gd name="connsiteX4" fmla="*/ 830563 w 1008112"/>
              <a:gd name="connsiteY4" fmla="*/ 0 h 1915200"/>
              <a:gd name="connsiteX5" fmla="*/ 1008112 w 1008112"/>
              <a:gd name="connsiteY5" fmla="*/ 177549 h 1915200"/>
              <a:gd name="connsiteX6" fmla="*/ 1008112 w 1008112"/>
              <a:gd name="connsiteY6" fmla="*/ 1737651 h 1915200"/>
              <a:gd name="connsiteX0" fmla="*/ 0 w 1008112"/>
              <a:gd name="connsiteY0" fmla="*/ 1737651 h 1737651"/>
              <a:gd name="connsiteX1" fmla="*/ 0 w 1008112"/>
              <a:gd name="connsiteY1" fmla="*/ 177549 h 1737651"/>
              <a:gd name="connsiteX2" fmla="*/ 177549 w 1008112"/>
              <a:gd name="connsiteY2" fmla="*/ 0 h 1737651"/>
              <a:gd name="connsiteX3" fmla="*/ 830563 w 1008112"/>
              <a:gd name="connsiteY3" fmla="*/ 0 h 1737651"/>
              <a:gd name="connsiteX4" fmla="*/ 1008112 w 1008112"/>
              <a:gd name="connsiteY4" fmla="*/ 177549 h 1737651"/>
              <a:gd name="connsiteX5" fmla="*/ 1008112 w 1008112"/>
              <a:gd name="connsiteY5" fmla="*/ 1737651 h 1737651"/>
              <a:gd name="connsiteX0" fmla="*/ 0 w 1008112"/>
              <a:gd name="connsiteY0" fmla="*/ 1737651 h 1737651"/>
              <a:gd name="connsiteX1" fmla="*/ 0 w 1008112"/>
              <a:gd name="connsiteY1" fmla="*/ 177549 h 1737651"/>
              <a:gd name="connsiteX2" fmla="*/ 177549 w 1008112"/>
              <a:gd name="connsiteY2" fmla="*/ 0 h 1737651"/>
              <a:gd name="connsiteX3" fmla="*/ 830563 w 1008112"/>
              <a:gd name="connsiteY3" fmla="*/ 0 h 1737651"/>
              <a:gd name="connsiteX4" fmla="*/ 1008112 w 1008112"/>
              <a:gd name="connsiteY4" fmla="*/ 177549 h 1737651"/>
              <a:gd name="connsiteX0" fmla="*/ 0 w 830563"/>
              <a:gd name="connsiteY0" fmla="*/ 1737651 h 1737651"/>
              <a:gd name="connsiteX1" fmla="*/ 0 w 830563"/>
              <a:gd name="connsiteY1" fmla="*/ 177549 h 1737651"/>
              <a:gd name="connsiteX2" fmla="*/ 177549 w 830563"/>
              <a:gd name="connsiteY2" fmla="*/ 0 h 1737651"/>
              <a:gd name="connsiteX3" fmla="*/ 830563 w 830563"/>
              <a:gd name="connsiteY3" fmla="*/ 0 h 17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1737651">
                <a:moveTo>
                  <a:pt x="0" y="1737651"/>
                </a:moveTo>
                <a:lnTo>
                  <a:pt x="0" y="177549"/>
                </a:lnTo>
                <a:cubicBezTo>
                  <a:pt x="0" y="79491"/>
                  <a:pt x="79491" y="0"/>
                  <a:pt x="177549" y="0"/>
                </a:cubicBezTo>
                <a:lnTo>
                  <a:pt x="830563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 bwMode="gray">
          <a:xfrm>
            <a:off x="3528263" y="3712217"/>
            <a:ext cx="1012320" cy="1698797"/>
          </a:xfrm>
          <a:custGeom>
            <a:avLst/>
            <a:gdLst>
              <a:gd name="connsiteX0" fmla="*/ 0 w 1228723"/>
              <a:gd name="connsiteY0" fmla="*/ 216403 h 1915200"/>
              <a:gd name="connsiteX1" fmla="*/ 216403 w 1228723"/>
              <a:gd name="connsiteY1" fmla="*/ 0 h 1915200"/>
              <a:gd name="connsiteX2" fmla="*/ 1012320 w 1228723"/>
              <a:gd name="connsiteY2" fmla="*/ 0 h 1915200"/>
              <a:gd name="connsiteX3" fmla="*/ 1228723 w 1228723"/>
              <a:gd name="connsiteY3" fmla="*/ 216403 h 1915200"/>
              <a:gd name="connsiteX4" fmla="*/ 1228723 w 1228723"/>
              <a:gd name="connsiteY4" fmla="*/ 1698797 h 1915200"/>
              <a:gd name="connsiteX5" fmla="*/ 1012320 w 1228723"/>
              <a:gd name="connsiteY5" fmla="*/ 1915200 h 1915200"/>
              <a:gd name="connsiteX6" fmla="*/ 216403 w 1228723"/>
              <a:gd name="connsiteY6" fmla="*/ 1915200 h 1915200"/>
              <a:gd name="connsiteX7" fmla="*/ 0 w 1228723"/>
              <a:gd name="connsiteY7" fmla="*/ 1698797 h 1915200"/>
              <a:gd name="connsiteX8" fmla="*/ 0 w 1228723"/>
              <a:gd name="connsiteY8" fmla="*/ 216403 h 1915200"/>
              <a:gd name="connsiteX0" fmla="*/ 1012320 w 1228723"/>
              <a:gd name="connsiteY0" fmla="*/ 0 h 1915200"/>
              <a:gd name="connsiteX1" fmla="*/ 1228723 w 1228723"/>
              <a:gd name="connsiteY1" fmla="*/ 216403 h 1915200"/>
              <a:gd name="connsiteX2" fmla="*/ 1228723 w 1228723"/>
              <a:gd name="connsiteY2" fmla="*/ 1698797 h 1915200"/>
              <a:gd name="connsiteX3" fmla="*/ 1012320 w 1228723"/>
              <a:gd name="connsiteY3" fmla="*/ 1915200 h 1915200"/>
              <a:gd name="connsiteX4" fmla="*/ 216403 w 1228723"/>
              <a:gd name="connsiteY4" fmla="*/ 1915200 h 1915200"/>
              <a:gd name="connsiteX5" fmla="*/ 0 w 1228723"/>
              <a:gd name="connsiteY5" fmla="*/ 1698797 h 1915200"/>
              <a:gd name="connsiteX6" fmla="*/ 0 w 1228723"/>
              <a:gd name="connsiteY6" fmla="*/ 216403 h 1915200"/>
              <a:gd name="connsiteX7" fmla="*/ 216403 w 1228723"/>
              <a:gd name="connsiteY7" fmla="*/ 0 h 1915200"/>
              <a:gd name="connsiteX8" fmla="*/ 1103760 w 1228723"/>
              <a:gd name="connsiteY8" fmla="*/ 91440 h 1915200"/>
              <a:gd name="connsiteX0" fmla="*/ 1012320 w 1228723"/>
              <a:gd name="connsiteY0" fmla="*/ 0 h 1915200"/>
              <a:gd name="connsiteX1" fmla="*/ 1228723 w 1228723"/>
              <a:gd name="connsiteY1" fmla="*/ 216403 h 1915200"/>
              <a:gd name="connsiteX2" fmla="*/ 1228723 w 1228723"/>
              <a:gd name="connsiteY2" fmla="*/ 1698797 h 1915200"/>
              <a:gd name="connsiteX3" fmla="*/ 1012320 w 1228723"/>
              <a:gd name="connsiteY3" fmla="*/ 1915200 h 1915200"/>
              <a:gd name="connsiteX4" fmla="*/ 216403 w 1228723"/>
              <a:gd name="connsiteY4" fmla="*/ 1915200 h 1915200"/>
              <a:gd name="connsiteX5" fmla="*/ 0 w 1228723"/>
              <a:gd name="connsiteY5" fmla="*/ 1698797 h 1915200"/>
              <a:gd name="connsiteX6" fmla="*/ 0 w 1228723"/>
              <a:gd name="connsiteY6" fmla="*/ 216403 h 1915200"/>
              <a:gd name="connsiteX7" fmla="*/ 216403 w 1228723"/>
              <a:gd name="connsiteY7" fmla="*/ 0 h 1915200"/>
              <a:gd name="connsiteX0" fmla="*/ 1228723 w 1228723"/>
              <a:gd name="connsiteY0" fmla="*/ 216403 h 1915200"/>
              <a:gd name="connsiteX1" fmla="*/ 1228723 w 1228723"/>
              <a:gd name="connsiteY1" fmla="*/ 1698797 h 1915200"/>
              <a:gd name="connsiteX2" fmla="*/ 1012320 w 1228723"/>
              <a:gd name="connsiteY2" fmla="*/ 1915200 h 1915200"/>
              <a:gd name="connsiteX3" fmla="*/ 216403 w 1228723"/>
              <a:gd name="connsiteY3" fmla="*/ 1915200 h 1915200"/>
              <a:gd name="connsiteX4" fmla="*/ 0 w 1228723"/>
              <a:gd name="connsiteY4" fmla="*/ 1698797 h 1915200"/>
              <a:gd name="connsiteX5" fmla="*/ 0 w 1228723"/>
              <a:gd name="connsiteY5" fmla="*/ 216403 h 1915200"/>
              <a:gd name="connsiteX6" fmla="*/ 216403 w 1228723"/>
              <a:gd name="connsiteY6" fmla="*/ 0 h 1915200"/>
              <a:gd name="connsiteX0" fmla="*/ 1228723 w 1228723"/>
              <a:gd name="connsiteY0" fmla="*/ 0 h 1698797"/>
              <a:gd name="connsiteX1" fmla="*/ 1228723 w 1228723"/>
              <a:gd name="connsiteY1" fmla="*/ 1482394 h 1698797"/>
              <a:gd name="connsiteX2" fmla="*/ 1012320 w 1228723"/>
              <a:gd name="connsiteY2" fmla="*/ 1698797 h 1698797"/>
              <a:gd name="connsiteX3" fmla="*/ 216403 w 1228723"/>
              <a:gd name="connsiteY3" fmla="*/ 1698797 h 1698797"/>
              <a:gd name="connsiteX4" fmla="*/ 0 w 1228723"/>
              <a:gd name="connsiteY4" fmla="*/ 1482394 h 1698797"/>
              <a:gd name="connsiteX5" fmla="*/ 0 w 1228723"/>
              <a:gd name="connsiteY5" fmla="*/ 0 h 1698797"/>
              <a:gd name="connsiteX0" fmla="*/ 1228723 w 1228723"/>
              <a:gd name="connsiteY0" fmla="*/ 0 h 1698797"/>
              <a:gd name="connsiteX1" fmla="*/ 1228723 w 1228723"/>
              <a:gd name="connsiteY1" fmla="*/ 1482394 h 1698797"/>
              <a:gd name="connsiteX2" fmla="*/ 1012320 w 1228723"/>
              <a:gd name="connsiteY2" fmla="*/ 1698797 h 1698797"/>
              <a:gd name="connsiteX3" fmla="*/ 216403 w 1228723"/>
              <a:gd name="connsiteY3" fmla="*/ 1698797 h 1698797"/>
              <a:gd name="connsiteX4" fmla="*/ 0 w 1228723"/>
              <a:gd name="connsiteY4" fmla="*/ 1482394 h 1698797"/>
              <a:gd name="connsiteX0" fmla="*/ 1012320 w 1012320"/>
              <a:gd name="connsiteY0" fmla="*/ 0 h 1698797"/>
              <a:gd name="connsiteX1" fmla="*/ 1012320 w 1012320"/>
              <a:gd name="connsiteY1" fmla="*/ 1482394 h 1698797"/>
              <a:gd name="connsiteX2" fmla="*/ 795917 w 1012320"/>
              <a:gd name="connsiteY2" fmla="*/ 1698797 h 1698797"/>
              <a:gd name="connsiteX3" fmla="*/ 0 w 1012320"/>
              <a:gd name="connsiteY3" fmla="*/ 1698797 h 16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320" h="1698797">
                <a:moveTo>
                  <a:pt x="1012320" y="0"/>
                </a:moveTo>
                <a:lnTo>
                  <a:pt x="1012320" y="1482394"/>
                </a:lnTo>
                <a:cubicBezTo>
                  <a:pt x="1012320" y="1601910"/>
                  <a:pt x="915433" y="1698797"/>
                  <a:pt x="795917" y="1698797"/>
                </a:cubicBezTo>
                <a:lnTo>
                  <a:pt x="0" y="1698797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 bwMode="gray">
          <a:xfrm>
            <a:off x="4967263" y="3673363"/>
            <a:ext cx="830563" cy="2385651"/>
          </a:xfrm>
          <a:custGeom>
            <a:avLst/>
            <a:gdLst>
              <a:gd name="connsiteX0" fmla="*/ 0 w 1008112"/>
              <a:gd name="connsiteY0" fmla="*/ 177549 h 2563200"/>
              <a:gd name="connsiteX1" fmla="*/ 177549 w 1008112"/>
              <a:gd name="connsiteY1" fmla="*/ 0 h 2563200"/>
              <a:gd name="connsiteX2" fmla="*/ 830563 w 1008112"/>
              <a:gd name="connsiteY2" fmla="*/ 0 h 2563200"/>
              <a:gd name="connsiteX3" fmla="*/ 1008112 w 1008112"/>
              <a:gd name="connsiteY3" fmla="*/ 177549 h 2563200"/>
              <a:gd name="connsiteX4" fmla="*/ 1008112 w 1008112"/>
              <a:gd name="connsiteY4" fmla="*/ 2385651 h 2563200"/>
              <a:gd name="connsiteX5" fmla="*/ 830563 w 1008112"/>
              <a:gd name="connsiteY5" fmla="*/ 2563200 h 2563200"/>
              <a:gd name="connsiteX6" fmla="*/ 177549 w 1008112"/>
              <a:gd name="connsiteY6" fmla="*/ 2563200 h 2563200"/>
              <a:gd name="connsiteX7" fmla="*/ 0 w 1008112"/>
              <a:gd name="connsiteY7" fmla="*/ 2385651 h 2563200"/>
              <a:gd name="connsiteX8" fmla="*/ 0 w 1008112"/>
              <a:gd name="connsiteY8" fmla="*/ 177549 h 2563200"/>
              <a:gd name="connsiteX0" fmla="*/ 830563 w 1008112"/>
              <a:gd name="connsiteY0" fmla="*/ 0 h 2563200"/>
              <a:gd name="connsiteX1" fmla="*/ 1008112 w 1008112"/>
              <a:gd name="connsiteY1" fmla="*/ 177549 h 2563200"/>
              <a:gd name="connsiteX2" fmla="*/ 1008112 w 1008112"/>
              <a:gd name="connsiteY2" fmla="*/ 2385651 h 2563200"/>
              <a:gd name="connsiteX3" fmla="*/ 830563 w 1008112"/>
              <a:gd name="connsiteY3" fmla="*/ 2563200 h 2563200"/>
              <a:gd name="connsiteX4" fmla="*/ 177549 w 1008112"/>
              <a:gd name="connsiteY4" fmla="*/ 2563200 h 2563200"/>
              <a:gd name="connsiteX5" fmla="*/ 0 w 1008112"/>
              <a:gd name="connsiteY5" fmla="*/ 2385651 h 2563200"/>
              <a:gd name="connsiteX6" fmla="*/ 0 w 1008112"/>
              <a:gd name="connsiteY6" fmla="*/ 177549 h 2563200"/>
              <a:gd name="connsiteX7" fmla="*/ 177549 w 1008112"/>
              <a:gd name="connsiteY7" fmla="*/ 0 h 2563200"/>
              <a:gd name="connsiteX8" fmla="*/ 922003 w 1008112"/>
              <a:gd name="connsiteY8" fmla="*/ 91440 h 2563200"/>
              <a:gd name="connsiteX0" fmla="*/ 830563 w 1008112"/>
              <a:gd name="connsiteY0" fmla="*/ 0 h 2563200"/>
              <a:gd name="connsiteX1" fmla="*/ 1008112 w 1008112"/>
              <a:gd name="connsiteY1" fmla="*/ 177549 h 2563200"/>
              <a:gd name="connsiteX2" fmla="*/ 1008112 w 1008112"/>
              <a:gd name="connsiteY2" fmla="*/ 2385651 h 2563200"/>
              <a:gd name="connsiteX3" fmla="*/ 830563 w 1008112"/>
              <a:gd name="connsiteY3" fmla="*/ 2563200 h 2563200"/>
              <a:gd name="connsiteX4" fmla="*/ 177549 w 1008112"/>
              <a:gd name="connsiteY4" fmla="*/ 2563200 h 2563200"/>
              <a:gd name="connsiteX5" fmla="*/ 0 w 1008112"/>
              <a:gd name="connsiteY5" fmla="*/ 2385651 h 2563200"/>
              <a:gd name="connsiteX6" fmla="*/ 0 w 1008112"/>
              <a:gd name="connsiteY6" fmla="*/ 177549 h 2563200"/>
              <a:gd name="connsiteX7" fmla="*/ 177549 w 1008112"/>
              <a:gd name="connsiteY7" fmla="*/ 0 h 2563200"/>
              <a:gd name="connsiteX0" fmla="*/ 1008112 w 1008112"/>
              <a:gd name="connsiteY0" fmla="*/ 177549 h 2563200"/>
              <a:gd name="connsiteX1" fmla="*/ 1008112 w 1008112"/>
              <a:gd name="connsiteY1" fmla="*/ 2385651 h 2563200"/>
              <a:gd name="connsiteX2" fmla="*/ 830563 w 1008112"/>
              <a:gd name="connsiteY2" fmla="*/ 2563200 h 2563200"/>
              <a:gd name="connsiteX3" fmla="*/ 177549 w 1008112"/>
              <a:gd name="connsiteY3" fmla="*/ 2563200 h 2563200"/>
              <a:gd name="connsiteX4" fmla="*/ 0 w 1008112"/>
              <a:gd name="connsiteY4" fmla="*/ 2385651 h 2563200"/>
              <a:gd name="connsiteX5" fmla="*/ 0 w 1008112"/>
              <a:gd name="connsiteY5" fmla="*/ 177549 h 2563200"/>
              <a:gd name="connsiteX6" fmla="*/ 177549 w 1008112"/>
              <a:gd name="connsiteY6" fmla="*/ 0 h 2563200"/>
              <a:gd name="connsiteX0" fmla="*/ 1008112 w 1008112"/>
              <a:gd name="connsiteY0" fmla="*/ 0 h 2385651"/>
              <a:gd name="connsiteX1" fmla="*/ 1008112 w 1008112"/>
              <a:gd name="connsiteY1" fmla="*/ 2208102 h 2385651"/>
              <a:gd name="connsiteX2" fmla="*/ 830563 w 1008112"/>
              <a:gd name="connsiteY2" fmla="*/ 2385651 h 2385651"/>
              <a:gd name="connsiteX3" fmla="*/ 177549 w 1008112"/>
              <a:gd name="connsiteY3" fmla="*/ 2385651 h 2385651"/>
              <a:gd name="connsiteX4" fmla="*/ 0 w 1008112"/>
              <a:gd name="connsiteY4" fmla="*/ 2208102 h 2385651"/>
              <a:gd name="connsiteX5" fmla="*/ 0 w 1008112"/>
              <a:gd name="connsiteY5" fmla="*/ 0 h 2385651"/>
              <a:gd name="connsiteX0" fmla="*/ 1008112 w 1008112"/>
              <a:gd name="connsiteY0" fmla="*/ 0 h 2385651"/>
              <a:gd name="connsiteX1" fmla="*/ 1008112 w 1008112"/>
              <a:gd name="connsiteY1" fmla="*/ 2208102 h 2385651"/>
              <a:gd name="connsiteX2" fmla="*/ 830563 w 1008112"/>
              <a:gd name="connsiteY2" fmla="*/ 2385651 h 2385651"/>
              <a:gd name="connsiteX3" fmla="*/ 177549 w 1008112"/>
              <a:gd name="connsiteY3" fmla="*/ 2385651 h 2385651"/>
              <a:gd name="connsiteX4" fmla="*/ 0 w 1008112"/>
              <a:gd name="connsiteY4" fmla="*/ 2208102 h 2385651"/>
              <a:gd name="connsiteX0" fmla="*/ 830563 w 830563"/>
              <a:gd name="connsiteY0" fmla="*/ 0 h 2385651"/>
              <a:gd name="connsiteX1" fmla="*/ 830563 w 830563"/>
              <a:gd name="connsiteY1" fmla="*/ 2208102 h 2385651"/>
              <a:gd name="connsiteX2" fmla="*/ 653014 w 830563"/>
              <a:gd name="connsiteY2" fmla="*/ 2385651 h 2385651"/>
              <a:gd name="connsiteX3" fmla="*/ 0 w 830563"/>
              <a:gd name="connsiteY3" fmla="*/ 2385651 h 23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2385651">
                <a:moveTo>
                  <a:pt x="830563" y="0"/>
                </a:moveTo>
                <a:lnTo>
                  <a:pt x="830563" y="2208102"/>
                </a:lnTo>
                <a:cubicBezTo>
                  <a:pt x="830563" y="2306160"/>
                  <a:pt x="751072" y="2385651"/>
                  <a:pt x="653014" y="2385651"/>
                </a:cubicBezTo>
                <a:lnTo>
                  <a:pt x="0" y="2385651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 bwMode="gray">
          <a:xfrm>
            <a:off x="1731983" y="3672810"/>
            <a:ext cx="1512920" cy="1088510"/>
          </a:xfrm>
          <a:custGeom>
            <a:avLst/>
            <a:gdLst>
              <a:gd name="connsiteX0" fmla="*/ 0 w 1745610"/>
              <a:gd name="connsiteY0" fmla="*/ 232690 h 1321200"/>
              <a:gd name="connsiteX1" fmla="*/ 232690 w 1745610"/>
              <a:gd name="connsiteY1" fmla="*/ 0 h 1321200"/>
              <a:gd name="connsiteX2" fmla="*/ 1512920 w 1745610"/>
              <a:gd name="connsiteY2" fmla="*/ 0 h 1321200"/>
              <a:gd name="connsiteX3" fmla="*/ 1745610 w 1745610"/>
              <a:gd name="connsiteY3" fmla="*/ 232690 h 1321200"/>
              <a:gd name="connsiteX4" fmla="*/ 1745610 w 1745610"/>
              <a:gd name="connsiteY4" fmla="*/ 1088510 h 1321200"/>
              <a:gd name="connsiteX5" fmla="*/ 1512920 w 1745610"/>
              <a:gd name="connsiteY5" fmla="*/ 1321200 h 1321200"/>
              <a:gd name="connsiteX6" fmla="*/ 232690 w 1745610"/>
              <a:gd name="connsiteY6" fmla="*/ 1321200 h 1321200"/>
              <a:gd name="connsiteX7" fmla="*/ 0 w 1745610"/>
              <a:gd name="connsiteY7" fmla="*/ 1088510 h 1321200"/>
              <a:gd name="connsiteX8" fmla="*/ 0 w 1745610"/>
              <a:gd name="connsiteY8" fmla="*/ 23269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7" fmla="*/ 0 w 1745610"/>
              <a:gd name="connsiteY7" fmla="*/ 232690 h 1321200"/>
              <a:gd name="connsiteX8" fmla="*/ 324130 w 1745610"/>
              <a:gd name="connsiteY8" fmla="*/ 9144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7" fmla="*/ 0 w 1745610"/>
              <a:gd name="connsiteY7" fmla="*/ 23269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0" fmla="*/ 0 w 1512920"/>
              <a:gd name="connsiteY0" fmla="*/ 0 h 1321200"/>
              <a:gd name="connsiteX1" fmla="*/ 1280230 w 1512920"/>
              <a:gd name="connsiteY1" fmla="*/ 0 h 1321200"/>
              <a:gd name="connsiteX2" fmla="*/ 1512920 w 1512920"/>
              <a:gd name="connsiteY2" fmla="*/ 232690 h 1321200"/>
              <a:gd name="connsiteX3" fmla="*/ 1512920 w 1512920"/>
              <a:gd name="connsiteY3" fmla="*/ 1088510 h 1321200"/>
              <a:gd name="connsiteX4" fmla="*/ 1280230 w 1512920"/>
              <a:gd name="connsiteY4" fmla="*/ 1321200 h 1321200"/>
              <a:gd name="connsiteX5" fmla="*/ 0 w 1512920"/>
              <a:gd name="connsiteY5" fmla="*/ 1321200 h 1321200"/>
              <a:gd name="connsiteX0" fmla="*/ 1280230 w 1512920"/>
              <a:gd name="connsiteY0" fmla="*/ 0 h 1321200"/>
              <a:gd name="connsiteX1" fmla="*/ 1512920 w 1512920"/>
              <a:gd name="connsiteY1" fmla="*/ 232690 h 1321200"/>
              <a:gd name="connsiteX2" fmla="*/ 1512920 w 1512920"/>
              <a:gd name="connsiteY2" fmla="*/ 1088510 h 1321200"/>
              <a:gd name="connsiteX3" fmla="*/ 1280230 w 1512920"/>
              <a:gd name="connsiteY3" fmla="*/ 1321200 h 1321200"/>
              <a:gd name="connsiteX4" fmla="*/ 0 w 1512920"/>
              <a:gd name="connsiteY4" fmla="*/ 1321200 h 1321200"/>
              <a:gd name="connsiteX0" fmla="*/ 1512920 w 1512920"/>
              <a:gd name="connsiteY0" fmla="*/ 0 h 1088510"/>
              <a:gd name="connsiteX1" fmla="*/ 1512920 w 1512920"/>
              <a:gd name="connsiteY1" fmla="*/ 855820 h 1088510"/>
              <a:gd name="connsiteX2" fmla="*/ 1280230 w 1512920"/>
              <a:gd name="connsiteY2" fmla="*/ 1088510 h 1088510"/>
              <a:gd name="connsiteX3" fmla="*/ 0 w 1512920"/>
              <a:gd name="connsiteY3" fmla="*/ 1088510 h 10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20" h="1088510">
                <a:moveTo>
                  <a:pt x="1512920" y="0"/>
                </a:moveTo>
                <a:lnTo>
                  <a:pt x="1512920" y="855820"/>
                </a:lnTo>
                <a:cubicBezTo>
                  <a:pt x="1512920" y="984331"/>
                  <a:pt x="1408741" y="1088510"/>
                  <a:pt x="1280230" y="1088510"/>
                </a:cubicBezTo>
                <a:lnTo>
                  <a:pt x="0" y="108851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gray">
          <a:xfrm>
            <a:off x="2609198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gray">
          <a:xfrm>
            <a:off x="3828572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gray">
          <a:xfrm>
            <a:off x="5158050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gray">
          <a:xfrm>
            <a:off x="3183170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gray">
          <a:xfrm>
            <a:off x="4479964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gray">
          <a:xfrm>
            <a:off x="5736611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 bwMode="gray">
          <a:xfrm>
            <a:off x="395536" y="4509320"/>
            <a:ext cx="1656000" cy="504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PROFESSIONAL </a:t>
            </a:r>
            <a:br>
              <a:rPr lang="en-US" sz="1400" b="1">
                <a:latin typeface="Gill Sans MT" pitchFamily="34" charset="0"/>
                <a:cs typeface="Arial" pitchFamily="34" charset="0"/>
              </a:rPr>
            </a:br>
            <a:r>
              <a:rPr lang="en-US" sz="1400" b="1">
                <a:latin typeface="Gill Sans MT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19" name="Rounded Rectangle 18"/>
          <p:cNvSpPr/>
          <p:nvPr/>
        </p:nvSpPr>
        <p:spPr bwMode="gray">
          <a:xfrm>
            <a:off x="1187624" y="5157320"/>
            <a:ext cx="2448012" cy="504000"/>
          </a:xfrm>
          <a:prstGeom prst="roundRect">
            <a:avLst>
              <a:gd name="adj" fmla="val 209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EXPERIMENT,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 DEVELOP </a:t>
            </a:r>
            <a:r>
              <a:rPr lang="en-US" sz="1400" b="1">
                <a:latin typeface="Gill Sans MT" pitchFamily="34" charset="0"/>
                <a:cs typeface="Arial" pitchFamily="34" charset="0"/>
              </a:rPr>
              <a:t/>
            </a:r>
            <a:br>
              <a:rPr lang="en-US" sz="1400" b="1">
                <a:latin typeface="Gill Sans MT" pitchFamily="34" charset="0"/>
                <a:cs typeface="Arial" pitchFamily="34" charset="0"/>
              </a:rPr>
            </a:br>
            <a:r>
              <a:rPr lang="en-US" sz="1400" b="1">
                <a:latin typeface="Gill Sans MT" pitchFamily="34" charset="0"/>
                <a:cs typeface="Arial" pitchFamily="34" charset="0"/>
              </a:rPr>
              <a:t>AND ENCOURAGE USE</a:t>
            </a:r>
          </a:p>
        </p:txBody>
      </p:sp>
      <p:sp>
        <p:nvSpPr>
          <p:cNvPr id="20" name="Rounded Rectangle 19"/>
          <p:cNvSpPr/>
          <p:nvPr/>
        </p:nvSpPr>
        <p:spPr bwMode="gray">
          <a:xfrm>
            <a:off x="3167844" y="5805320"/>
            <a:ext cx="2196000" cy="504000"/>
          </a:xfrm>
          <a:prstGeom prst="roundRect">
            <a:avLst>
              <a:gd name="adj" fmla="val 213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PROVIDE TECHNICAL</a:t>
            </a:r>
            <a:br>
              <a:rPr lang="en-US" sz="1400" b="1">
                <a:latin typeface="Gill Sans MT" pitchFamily="34" charset="0"/>
                <a:cs typeface="Arial" pitchFamily="34" charset="0"/>
              </a:rPr>
            </a:br>
            <a:r>
              <a:rPr lang="en-US" sz="1400" b="1">
                <a:latin typeface="Gill Sans MT" pitchFamily="34" charset="0"/>
                <a:cs typeface="Arial" pitchFamily="34" charset="0"/>
              </a:rPr>
              <a:t>PRECONDITIONS</a:t>
            </a:r>
          </a:p>
        </p:txBody>
      </p:sp>
      <p:sp>
        <p:nvSpPr>
          <p:cNvPr id="21" name="Rounded Rectangle 20"/>
          <p:cNvSpPr/>
          <p:nvPr/>
        </p:nvSpPr>
        <p:spPr bwMode="gray">
          <a:xfrm>
            <a:off x="3131840" y="656871"/>
            <a:ext cx="2556000" cy="324000"/>
          </a:xfrm>
          <a:prstGeom prst="roundRect">
            <a:avLst>
              <a:gd name="adj" fmla="val 298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EXPLORE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AND EVALUATE</a:t>
            </a:r>
            <a:endParaRPr lang="en-US" sz="1400" b="1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gray">
          <a:xfrm>
            <a:off x="4559787" y="1124872"/>
            <a:ext cx="2988000" cy="504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FACILITATE AND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PARTICIPATE</a:t>
            </a:r>
            <a:br>
              <a:rPr lang="en-US" sz="1400" b="1" smtClean="0">
                <a:latin typeface="Gill Sans MT" pitchFamily="34" charset="0"/>
                <a:cs typeface="Arial" pitchFamily="34" charset="0"/>
              </a:rPr>
            </a:br>
            <a:r>
              <a:rPr lang="en-US" sz="1400" b="1" smtClean="0">
                <a:latin typeface="Gill Sans MT" pitchFamily="34" charset="0"/>
                <a:cs typeface="Arial" pitchFamily="34" charset="0"/>
              </a:rPr>
              <a:t>IN </a:t>
            </a:r>
            <a:r>
              <a:rPr lang="en-US" sz="1400" b="1">
                <a:latin typeface="Gill Sans MT" pitchFamily="34" charset="0"/>
                <a:cs typeface="Arial" pitchFamily="34" charset="0"/>
              </a:rPr>
              <a:t>NETWORKS</a:t>
            </a:r>
          </a:p>
        </p:txBody>
      </p:sp>
      <p:sp>
        <p:nvSpPr>
          <p:cNvPr id="23" name="Rounded Rectangle 22"/>
          <p:cNvSpPr/>
          <p:nvPr/>
        </p:nvSpPr>
        <p:spPr bwMode="gray">
          <a:xfrm>
            <a:off x="6228184" y="1772872"/>
            <a:ext cx="2520000" cy="504000"/>
          </a:xfrm>
          <a:prstGeom prst="roundRect">
            <a:avLst>
              <a:gd name="adj" fmla="val 213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smtClean="0">
                <a:latin typeface="Gill Sans MT" pitchFamily="34" charset="0"/>
                <a:cs typeface="Arial" pitchFamily="34" charset="0"/>
              </a:rPr>
              <a:t>BUILD KNOWLEDGE AND</a:t>
            </a:r>
            <a:br>
              <a:rPr lang="en-US" sz="1400" b="1" smtClean="0">
                <a:latin typeface="Gill Sans MT" pitchFamily="34" charset="0"/>
                <a:cs typeface="Arial" pitchFamily="34" charset="0"/>
              </a:rPr>
            </a:br>
            <a:r>
              <a:rPr lang="en-US" sz="1400" b="1" smtClean="0">
                <a:latin typeface="Gill Sans MT" pitchFamily="34" charset="0"/>
                <a:cs typeface="Arial" pitchFamily="34" charset="0"/>
              </a:rPr>
              <a:t>SHARE INFORMATION</a:t>
            </a:r>
            <a:endParaRPr lang="en-US" sz="1400" b="1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90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gray">
          <a:xfrm>
            <a:off x="2231740" y="957600"/>
            <a:ext cx="3384000" cy="576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>
                <a:latin typeface="Gill Sans MT" pitchFamily="34" charset="0"/>
                <a:cs typeface="Arial" pitchFamily="34" charset="0"/>
              </a:rPr>
              <a:t>FACILITATE AND </a:t>
            </a:r>
            <a:r>
              <a:rPr lang="en-US" sz="1600" b="1" smtClean="0">
                <a:latin typeface="Gill Sans MT" pitchFamily="34" charset="0"/>
                <a:cs typeface="Arial" pitchFamily="34" charset="0"/>
              </a:rPr>
              <a:t>PARTICIPATE</a:t>
            </a:r>
            <a:br>
              <a:rPr lang="en-US" sz="1600" b="1" smtClean="0">
                <a:latin typeface="Gill Sans MT" pitchFamily="34" charset="0"/>
                <a:cs typeface="Arial" pitchFamily="34" charset="0"/>
              </a:rPr>
            </a:br>
            <a:r>
              <a:rPr lang="en-US" sz="1600" b="1" smtClean="0">
                <a:latin typeface="Gill Sans MT" pitchFamily="34" charset="0"/>
                <a:cs typeface="Arial" pitchFamily="34" charset="0"/>
              </a:rPr>
              <a:t>IN </a:t>
            </a:r>
            <a:r>
              <a:rPr lang="en-US" sz="1600" b="1">
                <a:latin typeface="Gill Sans MT" pitchFamily="34" charset="0"/>
                <a:cs typeface="Arial" pitchFamily="34" charset="0"/>
              </a:rPr>
              <a:t>NETWORKS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619672" y="1224000"/>
            <a:ext cx="4918014" cy="5220000"/>
          </a:xfrm>
          <a:prstGeom prst="rect">
            <a:avLst/>
          </a:prstGeom>
          <a:effectLst>
            <a:outerShdw blurRad="190500" dist="76200" dir="81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180192" y="1191990"/>
            <a:ext cx="1051548" cy="108000"/>
            <a:chOff x="1180192" y="1191990"/>
            <a:chExt cx="1051548" cy="108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gray">
            <a:xfrm>
              <a:off x="1180192" y="119199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7" idx="6"/>
            </p:cNvCxnSpPr>
            <p:nvPr/>
          </p:nvCxnSpPr>
          <p:spPr bwMode="gray">
            <a:xfrm>
              <a:off x="1288192" y="1245990"/>
              <a:ext cx="943548" cy="0"/>
            </a:xfrm>
            <a:prstGeom prst="line">
              <a:avLst/>
            </a:prstGeom>
            <a:noFill/>
            <a:ln cap="rnd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4" b="257"/>
          <a:stretch/>
        </p:blipFill>
        <p:spPr bwMode="gray">
          <a:xfrm>
            <a:off x="2232000" y="1872000"/>
            <a:ext cx="6408000" cy="3881417"/>
          </a:xfrm>
          <a:prstGeom prst="roundRect">
            <a:avLst>
              <a:gd name="adj" fmla="val 4582"/>
            </a:avLst>
          </a:prstGeom>
          <a:ln>
            <a:noFill/>
          </a:ln>
          <a:effectLst/>
        </p:spPr>
      </p:pic>
      <p:sp>
        <p:nvSpPr>
          <p:cNvPr id="15" name="Rounded Rectangle 14"/>
          <p:cNvSpPr/>
          <p:nvPr/>
        </p:nvSpPr>
        <p:spPr bwMode="gray">
          <a:xfrm>
            <a:off x="1234192" y="2114782"/>
            <a:ext cx="3337832" cy="808721"/>
          </a:xfrm>
          <a:prstGeom prst="roundRect">
            <a:avLst>
              <a:gd name="adj" fmla="val 2204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70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</a:rPr>
              <a:t> Special Interest Groups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2,300</a:t>
            </a:r>
            <a:r>
              <a:rPr lang="en-US" dirty="0" smtClean="0">
                <a:solidFill>
                  <a:schemeClr val="tx1"/>
                </a:solidFill>
              </a:rPr>
              <a:t> participants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34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3138385 -0.35958 E" pathEditMode="relative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34483" y="3448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ic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t="476" r="697" b="476"/>
          <a:stretch/>
        </p:blipFill>
        <p:spPr>
          <a:xfrm>
            <a:off x="4499992" y="1772725"/>
            <a:ext cx="2613600" cy="3655624"/>
          </a:xfrm>
          <a:prstGeom prst="rect">
            <a:avLst/>
          </a:prstGeom>
          <a:effectLst>
            <a:outerShdw blurRad="127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t="476" r="697" b="476"/>
          <a:stretch/>
        </p:blipFill>
        <p:spPr>
          <a:xfrm>
            <a:off x="3851920" y="2212913"/>
            <a:ext cx="2613600" cy="3655624"/>
          </a:xfrm>
          <a:prstGeom prst="rect">
            <a:avLst/>
          </a:prstGeom>
          <a:effectLst>
            <a:outerShdw blurRad="127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t="476" r="697" b="476"/>
          <a:stretch/>
        </p:blipFill>
        <p:spPr>
          <a:xfrm>
            <a:off x="3203848" y="2653101"/>
            <a:ext cx="2613600" cy="3655624"/>
          </a:xfrm>
          <a:prstGeom prst="rect">
            <a:avLst/>
          </a:prstGeom>
          <a:effectLst>
            <a:outerShdw blurRad="127000" algn="ctr" rotWithShape="0">
              <a:prstClr val="black">
                <a:alpha val="7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 bwMode="gray">
          <a:xfrm>
            <a:off x="2232000" y="957600"/>
            <a:ext cx="2952000" cy="576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smtClean="0">
                <a:latin typeface="Gill Sans MT" pitchFamily="34" charset="0"/>
                <a:cs typeface="Arial" pitchFamily="34" charset="0"/>
              </a:rPr>
              <a:t>BUILD KNOWLEDGE AND</a:t>
            </a:r>
            <a:br>
              <a:rPr lang="en-US" sz="1600" b="1" smtClean="0">
                <a:latin typeface="Gill Sans MT" pitchFamily="34" charset="0"/>
                <a:cs typeface="Arial" pitchFamily="34" charset="0"/>
              </a:rPr>
            </a:br>
            <a:r>
              <a:rPr lang="en-US" sz="1600" b="1" smtClean="0">
                <a:latin typeface="Gill Sans MT" pitchFamily="34" charset="0"/>
                <a:cs typeface="Arial" pitchFamily="34" charset="0"/>
              </a:rPr>
              <a:t>SHARE INFORMATION</a:t>
            </a:r>
            <a:endParaRPr lang="en-US" sz="1600" b="1"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2142000" y="684000"/>
            <a:ext cx="4918014" cy="5220000"/>
          </a:xfrm>
          <a:prstGeom prst="rect">
            <a:avLst/>
          </a:prstGeom>
          <a:effectLst>
            <a:outerShdw blurRad="190500" dist="76200" dir="81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154063" y="1191600"/>
            <a:ext cx="1077937" cy="108000"/>
            <a:chOff x="1154063" y="1191600"/>
            <a:chExt cx="1077937" cy="108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 bwMode="gray">
            <a:xfrm>
              <a:off x="1154063" y="119160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6"/>
              <a:endCxn id="12" idx="1"/>
            </p:cNvCxnSpPr>
            <p:nvPr/>
          </p:nvCxnSpPr>
          <p:spPr bwMode="gray">
            <a:xfrm>
              <a:off x="1262063" y="1245600"/>
              <a:ext cx="969937" cy="0"/>
            </a:xfrm>
            <a:prstGeom prst="line">
              <a:avLst/>
            </a:prstGeom>
            <a:noFill/>
            <a:ln cap="rnd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13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367789 -0.2873578 E" pathEditMode="relative" ptsTypes="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34483" y="3448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32d6bb9a-6d54-44e8-8069-a6cb028f6f5f" descr="ED1B31FB-5052-4494-8D0F-28E0EDCA25D4@sur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" t="-1485" r="3773" b="13677"/>
          <a:stretch/>
        </p:blipFill>
        <p:spPr bwMode="gray">
          <a:xfrm>
            <a:off x="1205337" y="1821069"/>
            <a:ext cx="7434000" cy="4416243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prstClr val="black">
                <a:alpha val="70000"/>
              </a:prstClr>
            </a:outerShdw>
          </a:effectLst>
          <a:extLst/>
        </p:spPr>
      </p:pic>
      <p:sp>
        <p:nvSpPr>
          <p:cNvPr id="11" name="Rounded Rectangle 10"/>
          <p:cNvSpPr/>
          <p:nvPr/>
        </p:nvSpPr>
        <p:spPr bwMode="gray">
          <a:xfrm>
            <a:off x="2232000" y="1058400"/>
            <a:ext cx="3564000" cy="360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smtClean="0">
                <a:latin typeface="Gill Sans MT" pitchFamily="34" charset="0"/>
                <a:cs typeface="Arial" pitchFamily="34" charset="0"/>
              </a:rPr>
              <a:t>PROFESSIONAL DEVELOPMENT</a:t>
            </a:r>
            <a:endParaRPr lang="en-US" sz="1600" b="1"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2520000" y="684000"/>
            <a:ext cx="4918014" cy="5220000"/>
          </a:xfrm>
          <a:prstGeom prst="rect">
            <a:avLst/>
          </a:prstGeom>
          <a:effectLst>
            <a:outerShdw blurRad="190500" dist="76200" dir="81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154063" y="1183318"/>
            <a:ext cx="1077937" cy="108000"/>
            <a:chOff x="1154063" y="1183318"/>
            <a:chExt cx="1077937" cy="108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gray">
            <a:xfrm>
              <a:off x="1154063" y="11833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6"/>
              <a:endCxn id="11" idx="1"/>
            </p:cNvCxnSpPr>
            <p:nvPr/>
          </p:nvCxnSpPr>
          <p:spPr bwMode="gray">
            <a:xfrm>
              <a:off x="1262063" y="1237318"/>
              <a:ext cx="969937" cy="1082"/>
            </a:xfrm>
            <a:prstGeom prst="line">
              <a:avLst/>
            </a:prstGeom>
            <a:noFill/>
            <a:ln cap="rnd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50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4083375 -0.2860892 E" pathEditMode="relative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34483" y="3448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57" t="-5336" r="7063" b="16608"/>
          <a:stretch/>
        </p:blipFill>
        <p:spPr bwMode="gray">
          <a:xfrm>
            <a:off x="1468438" y="1700809"/>
            <a:ext cx="7172325" cy="4395191"/>
          </a:xfrm>
          <a:prstGeom prst="rect">
            <a:avLst/>
          </a:prstGeom>
          <a:solidFill>
            <a:schemeClr val="bg1"/>
          </a:solidFill>
          <a:effectLst>
            <a:outerShdw blurRad="127000" algn="ctr" rotWithShape="0">
              <a:prstClr val="black">
                <a:alpha val="70000"/>
              </a:prstClr>
            </a:outerShdw>
          </a:effectLst>
          <a:extLst/>
        </p:spPr>
      </p:pic>
      <p:sp>
        <p:nvSpPr>
          <p:cNvPr id="14" name="Rounded Rectangle 13"/>
          <p:cNvSpPr/>
          <p:nvPr/>
        </p:nvSpPr>
        <p:spPr bwMode="gray">
          <a:xfrm>
            <a:off x="2268000" y="584748"/>
            <a:ext cx="2592000" cy="576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smtClean="0">
                <a:latin typeface="Gill Sans MT" pitchFamily="34" charset="0"/>
                <a:cs typeface="Arial" pitchFamily="34" charset="0"/>
              </a:rPr>
              <a:t>PROVIDE</a:t>
            </a:r>
            <a:r>
              <a:rPr lang="en-US" sz="1600" b="1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.</a:t>
            </a:r>
            <a:r>
              <a:rPr lang="en-US" sz="1600" b="1" smtClean="0">
                <a:latin typeface="Gill Sans MT" pitchFamily="34" charset="0"/>
                <a:cs typeface="Arial" pitchFamily="34" charset="0"/>
              </a:rPr>
              <a:t>TECHNICAL</a:t>
            </a:r>
            <a:r>
              <a:rPr lang="en-US" sz="1600" b="1">
                <a:latin typeface="Gill Sans MT" pitchFamily="34" charset="0"/>
                <a:cs typeface="Arial" pitchFamily="34" charset="0"/>
              </a:rPr>
              <a:t/>
            </a:r>
            <a:br>
              <a:rPr lang="en-US" sz="1600" b="1">
                <a:latin typeface="Gill Sans MT" pitchFamily="34" charset="0"/>
                <a:cs typeface="Arial" pitchFamily="34" charset="0"/>
              </a:rPr>
            </a:br>
            <a:r>
              <a:rPr lang="en-US" sz="1600" b="1">
                <a:latin typeface="Gill Sans MT" pitchFamily="34" charset="0"/>
                <a:cs typeface="Arial" pitchFamily="34" charset="0"/>
              </a:rPr>
              <a:t>PRECONDITIONS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2088000" y="1008000"/>
            <a:ext cx="4918014" cy="5220000"/>
          </a:xfrm>
          <a:prstGeom prst="rect">
            <a:avLst/>
          </a:prstGeom>
          <a:effectLst>
            <a:outerShdw blurRad="190500" dist="76200" dir="81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171419" y="819138"/>
            <a:ext cx="1096581" cy="108000"/>
            <a:chOff x="1169038" y="819138"/>
            <a:chExt cx="1096581" cy="10800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 bwMode="gray">
            <a:xfrm>
              <a:off x="1169038" y="81913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6"/>
              <a:endCxn id="14" idx="1"/>
            </p:cNvCxnSpPr>
            <p:nvPr/>
          </p:nvCxnSpPr>
          <p:spPr bwMode="gray">
            <a:xfrm flipV="1">
              <a:off x="1277038" y="872748"/>
              <a:ext cx="988581" cy="390"/>
            </a:xfrm>
            <a:prstGeom prst="line">
              <a:avLst/>
            </a:prstGeom>
            <a:noFill/>
            <a:ln cap="rnd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90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3610881 -0.3333334 E" pathEditMode="relative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34483" y="3448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2520000" y="1458000"/>
            <a:ext cx="4918014" cy="5220000"/>
          </a:xfrm>
          <a:prstGeom prst="rect">
            <a:avLst/>
          </a:prstGeom>
          <a:effectLst>
            <a:outerShdw blurRad="190500" dist="76200" dir="81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3440">
            <a:off x="3029613" y="2038428"/>
            <a:ext cx="3655181" cy="3435871"/>
          </a:xfrm>
          <a:prstGeom prst="rect">
            <a:avLst/>
          </a:prstGeom>
          <a:effectLst>
            <a:outerShdw blurRad="190500" dist="177800" dir="78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154063" y="1183318"/>
            <a:ext cx="1077937" cy="108000"/>
            <a:chOff x="1154063" y="1183318"/>
            <a:chExt cx="1077937" cy="10800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 bwMode="gray">
            <a:xfrm>
              <a:off x="1154063" y="11833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8" idx="6"/>
              <a:endCxn id="10" idx="1"/>
            </p:cNvCxnSpPr>
            <p:nvPr/>
          </p:nvCxnSpPr>
          <p:spPr bwMode="gray">
            <a:xfrm>
              <a:off x="1262063" y="1237318"/>
              <a:ext cx="969937" cy="1082"/>
            </a:xfrm>
            <a:prstGeom prst="line">
              <a:avLst/>
            </a:prstGeom>
            <a:noFill/>
            <a:ln cap="rnd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Rounded Rectangle 9"/>
          <p:cNvSpPr/>
          <p:nvPr/>
        </p:nvSpPr>
        <p:spPr bwMode="gray">
          <a:xfrm>
            <a:off x="2232000" y="1058400"/>
            <a:ext cx="3024000" cy="360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>
                <a:latin typeface="Gill Sans MT" pitchFamily="34" charset="0"/>
                <a:cs typeface="Arial" pitchFamily="34" charset="0"/>
              </a:rPr>
              <a:t>EXPLORE </a:t>
            </a:r>
            <a:r>
              <a:rPr lang="en-US" sz="1600" b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.</a:t>
            </a:r>
            <a:r>
              <a:rPr lang="en-US" sz="1600" b="1" smtClean="0">
                <a:latin typeface="Gill Sans MT" pitchFamily="34" charset="0"/>
                <a:cs typeface="Arial" pitchFamily="34" charset="0"/>
              </a:rPr>
              <a:t>AND </a:t>
            </a:r>
            <a:r>
              <a:rPr lang="en-US" sz="1600" b="1">
                <a:latin typeface="Gill Sans MT" pitchFamily="34" charset="0"/>
                <a:cs typeface="Arial" pitchFamily="34" charset="0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xmlns="" val="21010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4083373 -0.3976909 E" pathEditMode="relative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34483" y="3448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344879" y="2894527"/>
            <a:ext cx="6406756" cy="1068946"/>
          </a:xfrm>
          <a:prstGeom prst="roundRect">
            <a:avLst>
              <a:gd name="adj" fmla="val 14431"/>
            </a:avLst>
          </a:prstGeom>
          <a:solidFill>
            <a:srgbClr val="FFFFFF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blurRad="152400" dist="50800" dir="2700000" algn="tl" rotWithShape="0">
              <a:prstClr val="black">
                <a:alpha val="50000"/>
              </a:prstClr>
            </a:outerShdw>
          </a:effectLst>
        </p:spPr>
        <p:txBody>
          <a:bodyPr lIns="162000" tIns="72000" rIns="0" bIns="72000" anchor="ctr"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Keep it clear and simple!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60000" y="1980000"/>
            <a:ext cx="8425225" cy="2700376"/>
            <a:chOff x="360000" y="1736812"/>
            <a:chExt cx="8425225" cy="2700376"/>
          </a:xfrm>
        </p:grpSpPr>
        <p:sp>
          <p:nvSpPr>
            <p:cNvPr id="55" name="Rounded Rectangle 54"/>
            <p:cNvSpPr/>
            <p:nvPr/>
          </p:nvSpPr>
          <p:spPr bwMode="gray">
            <a:xfrm>
              <a:off x="360000" y="1736812"/>
              <a:ext cx="1980000" cy="864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sz="1600" b="1" smtClean="0">
                  <a:solidFill>
                    <a:schemeClr val="accent1"/>
                  </a:solidFill>
                </a:rPr>
                <a:t>Grassroots</a:t>
              </a:r>
              <a:br>
                <a:rPr lang="en-US" sz="1600" b="1" smtClean="0">
                  <a:solidFill>
                    <a:schemeClr val="accent1"/>
                  </a:solidFill>
                </a:rPr>
              </a:br>
              <a:r>
                <a:rPr lang="en-US" sz="1600" b="1" smtClean="0">
                  <a:solidFill>
                    <a:schemeClr val="accent1"/>
                  </a:solidFill>
                </a:rPr>
                <a:t>projects</a:t>
              </a:r>
            </a:p>
          </p:txBody>
        </p:sp>
        <p:sp>
          <p:nvSpPr>
            <p:cNvPr id="56" name="Rounded Rectangle 55"/>
            <p:cNvSpPr/>
            <p:nvPr/>
          </p:nvSpPr>
          <p:spPr bwMode="gray">
            <a:xfrm>
              <a:off x="2508408" y="1736812"/>
              <a:ext cx="1980000" cy="864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sz="1600" b="1" smtClean="0">
                  <a:solidFill>
                    <a:schemeClr val="accent1"/>
                  </a:solidFill>
                </a:rPr>
                <a:t>Development</a:t>
              </a:r>
              <a:br>
                <a:rPr lang="en-US" sz="1600" b="1" smtClean="0">
                  <a:solidFill>
                    <a:schemeClr val="accent1"/>
                  </a:solidFill>
                </a:rPr>
              </a:br>
              <a:r>
                <a:rPr lang="en-US" sz="1600" b="1" smtClean="0">
                  <a:solidFill>
                    <a:schemeClr val="accent1"/>
                  </a:solidFill>
                </a:rPr>
                <a:t>projects</a:t>
              </a:r>
            </a:p>
          </p:txBody>
        </p:sp>
        <p:sp>
          <p:nvSpPr>
            <p:cNvPr id="57" name="Rounded Rectangle 56"/>
            <p:cNvSpPr/>
            <p:nvPr/>
          </p:nvSpPr>
          <p:spPr bwMode="gray">
            <a:xfrm>
              <a:off x="4656816" y="1736812"/>
              <a:ext cx="1980000" cy="864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sz="1600" b="1" smtClean="0">
                  <a:solidFill>
                    <a:schemeClr val="accent1"/>
                  </a:solidFill>
                </a:rPr>
                <a:t>Up scaling</a:t>
              </a:r>
              <a:br>
                <a:rPr lang="en-US" sz="1600" b="1" smtClean="0">
                  <a:solidFill>
                    <a:schemeClr val="accent1"/>
                  </a:solidFill>
                </a:rPr>
              </a:br>
              <a:r>
                <a:rPr lang="en-US" sz="1600" b="1" smtClean="0">
                  <a:solidFill>
                    <a:schemeClr val="accent1"/>
                  </a:solidFill>
                </a:rPr>
                <a:t>projects</a:t>
              </a:r>
            </a:p>
          </p:txBody>
        </p:sp>
        <p:sp>
          <p:nvSpPr>
            <p:cNvPr id="58" name="Rounded Rectangle 57"/>
            <p:cNvSpPr/>
            <p:nvPr/>
          </p:nvSpPr>
          <p:spPr bwMode="gray">
            <a:xfrm>
              <a:off x="6805225" y="1736812"/>
              <a:ext cx="1980000" cy="864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sz="1600" b="1" spc="-50" smtClean="0">
                  <a:solidFill>
                    <a:schemeClr val="accent1"/>
                  </a:solidFill>
                </a:rPr>
                <a:t>Implementation</a:t>
              </a:r>
              <a:br>
                <a:rPr lang="en-US" sz="1600" b="1" spc="-50" smtClean="0">
                  <a:solidFill>
                    <a:schemeClr val="accent1"/>
                  </a:solidFill>
                </a:rPr>
              </a:br>
              <a:r>
                <a:rPr lang="en-US" sz="1600" b="1" spc="-50" smtClean="0">
                  <a:solidFill>
                    <a:schemeClr val="accent1"/>
                  </a:solidFill>
                </a:rPr>
                <a:t>projects</a:t>
              </a:r>
            </a:p>
          </p:txBody>
        </p:sp>
        <p:sp>
          <p:nvSpPr>
            <p:cNvPr id="59" name="Rounded Rectangle 58"/>
            <p:cNvSpPr/>
            <p:nvPr/>
          </p:nvSpPr>
          <p:spPr bwMode="gray">
            <a:xfrm>
              <a:off x="360000" y="2816932"/>
              <a:ext cx="1980000" cy="1620256"/>
            </a:xfrm>
            <a:prstGeom prst="roundRect">
              <a:avLst>
                <a:gd name="adj" fmla="val 9111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" rIns="0" bIns="0" rtlCol="0" anchor="t" anchorCtr="0"/>
            <a:lstStyle/>
            <a:p>
              <a:pPr>
                <a:lnSpc>
                  <a:spcPct val="110000"/>
                </a:lnSpc>
              </a:pPr>
              <a:r>
                <a:rPr lang="en-US" sz="1400" b="1" smtClean="0">
                  <a:solidFill>
                    <a:schemeClr val="accent1"/>
                  </a:solidFill>
                </a:rPr>
                <a:t>Objective: </a:t>
              </a:r>
              <a:br>
                <a:rPr lang="en-US" sz="1400" b="1" smtClean="0">
                  <a:solidFill>
                    <a:schemeClr val="accent1"/>
                  </a:solidFill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small-scale experi-mentation with </a:t>
              </a:r>
              <a:b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new techniques in educational practice</a:t>
              </a:r>
            </a:p>
          </p:txBody>
        </p:sp>
        <p:sp>
          <p:nvSpPr>
            <p:cNvPr id="60" name="Rounded Rectangle 59"/>
            <p:cNvSpPr/>
            <p:nvPr/>
          </p:nvSpPr>
          <p:spPr bwMode="gray">
            <a:xfrm>
              <a:off x="2508408" y="2816932"/>
              <a:ext cx="1980000" cy="1620256"/>
            </a:xfrm>
            <a:prstGeom prst="roundRect">
              <a:avLst>
                <a:gd name="adj" fmla="val 9111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" rIns="0" bIns="0" rtlCol="0" anchor="t" anchorCtr="0"/>
            <a:lstStyle/>
            <a:p>
              <a:pPr>
                <a:lnSpc>
                  <a:spcPct val="110000"/>
                </a:lnSpc>
              </a:pPr>
              <a:r>
                <a:rPr lang="en-US" sz="1400" b="1" smtClean="0">
                  <a:solidFill>
                    <a:schemeClr val="accent1"/>
                  </a:solidFill>
                </a:rPr>
                <a:t>Objective: </a:t>
              </a:r>
              <a:br>
                <a:rPr lang="en-US" sz="1400" b="1" smtClean="0">
                  <a:solidFill>
                    <a:schemeClr val="accent1"/>
                  </a:solidFill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development and design of promising techniques in educational practice</a:t>
              </a:r>
            </a:p>
          </p:txBody>
        </p:sp>
        <p:sp>
          <p:nvSpPr>
            <p:cNvPr id="61" name="Rounded Rectangle 60"/>
            <p:cNvSpPr/>
            <p:nvPr/>
          </p:nvSpPr>
          <p:spPr bwMode="gray">
            <a:xfrm>
              <a:off x="4656816" y="2816932"/>
              <a:ext cx="1980000" cy="1620256"/>
            </a:xfrm>
            <a:prstGeom prst="roundRect">
              <a:avLst>
                <a:gd name="adj" fmla="val 9111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" rIns="0" bIns="0" rtlCol="0" anchor="t" anchorCtr="0"/>
            <a:lstStyle/>
            <a:p>
              <a:pPr>
                <a:lnSpc>
                  <a:spcPct val="110000"/>
                </a:lnSpc>
              </a:pPr>
              <a:r>
                <a:rPr lang="en-US" sz="1400" b="1" smtClean="0">
                  <a:solidFill>
                    <a:schemeClr val="accent1"/>
                  </a:solidFill>
                </a:rPr>
                <a:t>Objective:</a:t>
              </a:r>
              <a:br>
                <a:rPr lang="en-US" sz="1400" b="1" smtClean="0">
                  <a:solidFill>
                    <a:schemeClr val="accent1"/>
                  </a:solidFill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larger-scale deploy-ment of successful techniques in educational practice</a:t>
              </a:r>
            </a:p>
          </p:txBody>
        </p:sp>
        <p:sp>
          <p:nvSpPr>
            <p:cNvPr id="62" name="Rounded Rectangle 61"/>
            <p:cNvSpPr/>
            <p:nvPr/>
          </p:nvSpPr>
          <p:spPr bwMode="gray">
            <a:xfrm>
              <a:off x="6805225" y="2816932"/>
              <a:ext cx="1980000" cy="1620256"/>
            </a:xfrm>
            <a:prstGeom prst="roundRect">
              <a:avLst>
                <a:gd name="adj" fmla="val 9111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" rIns="0" bIns="0" rtlCol="0" anchor="t" anchorCtr="0"/>
            <a:lstStyle/>
            <a:p>
              <a:pPr>
                <a:lnSpc>
                  <a:spcPct val="110000"/>
                </a:lnSpc>
              </a:pPr>
              <a:r>
                <a:rPr lang="en-US" sz="1400" b="1" smtClean="0">
                  <a:solidFill>
                    <a:schemeClr val="accent1"/>
                  </a:solidFill>
                </a:rPr>
                <a:t>Objective:</a:t>
              </a:r>
              <a:br>
                <a:rPr lang="en-US" sz="1400" b="1" smtClean="0">
                  <a:solidFill>
                    <a:schemeClr val="accent1"/>
                  </a:solidFill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implementation </a:t>
              </a:r>
              <a:b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50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of successful tech-niques in existing organization</a:t>
              </a:r>
            </a:p>
          </p:txBody>
        </p:sp>
      </p:grp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impact</a:t>
            </a:r>
          </a:p>
        </p:txBody>
      </p:sp>
      <p:grpSp>
        <p:nvGrpSpPr>
          <p:cNvPr id="50" name="Group 49"/>
          <p:cNvGrpSpPr/>
          <p:nvPr/>
        </p:nvGrpSpPr>
        <p:grpSpPr bwMode="gray">
          <a:xfrm>
            <a:off x="360000" y="2168860"/>
            <a:ext cx="8493513" cy="1686286"/>
            <a:chOff x="360000" y="2168860"/>
            <a:chExt cx="8493513" cy="1686286"/>
          </a:xfrm>
        </p:grpSpPr>
        <p:sp>
          <p:nvSpPr>
            <p:cNvPr id="8" name="Rounded Rectangle 7"/>
            <p:cNvSpPr/>
            <p:nvPr/>
          </p:nvSpPr>
          <p:spPr bwMode="gray">
            <a:xfrm>
              <a:off x="2520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During</a:t>
              </a:r>
            </a:p>
          </p:txBody>
        </p:sp>
        <p:sp>
          <p:nvSpPr>
            <p:cNvPr id="9" name="Rounded Rectangle 8"/>
            <p:cNvSpPr/>
            <p:nvPr/>
          </p:nvSpPr>
          <p:spPr bwMode="gray">
            <a:xfrm>
              <a:off x="4554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After</a:t>
              </a: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6588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pc="-50" smtClean="0">
                  <a:solidFill>
                    <a:schemeClr val="tx1"/>
                  </a:solidFill>
                </a:rPr>
                <a:t>Long-term</a:t>
              </a:r>
            </a:p>
          </p:txBody>
        </p:sp>
        <p:sp>
          <p:nvSpPr>
            <p:cNvPr id="7" name="Rounded Rectangle 6"/>
            <p:cNvSpPr/>
            <p:nvPr/>
          </p:nvSpPr>
          <p:spPr bwMode="gray">
            <a:xfrm>
              <a:off x="360000" y="2168860"/>
              <a:ext cx="1944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Before</a:t>
              </a:r>
            </a:p>
          </p:txBody>
        </p:sp>
        <p:grpSp>
          <p:nvGrpSpPr>
            <p:cNvPr id="49" name="Group 48"/>
            <p:cNvGrpSpPr/>
            <p:nvPr/>
          </p:nvGrpSpPr>
          <p:grpSpPr bwMode="gray">
            <a:xfrm>
              <a:off x="360000" y="2960948"/>
              <a:ext cx="8493513" cy="894198"/>
              <a:chOff x="360000" y="2946096"/>
              <a:chExt cx="8493513" cy="894198"/>
            </a:xfrm>
          </p:grpSpPr>
          <p:sp>
            <p:nvSpPr>
              <p:cNvPr id="45" name="Freeform 28"/>
              <p:cNvSpPr>
                <a:spLocks noChangeAspect="1"/>
              </p:cNvSpPr>
              <p:nvPr/>
            </p:nvSpPr>
            <p:spPr bwMode="gray">
              <a:xfrm>
                <a:off x="361226" y="2946096"/>
                <a:ext cx="2377005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2377005" h="894198">
                    <a:moveTo>
                      <a:pt x="47259" y="0"/>
                    </a:moveTo>
                    <a:cubicBezTo>
                      <a:pt x="81021" y="0"/>
                      <a:pt x="130374" y="0"/>
                      <a:pt x="191259" y="0"/>
                    </a:cubicBezTo>
                    <a:lnTo>
                      <a:pt x="205906" y="0"/>
                    </a:lnTo>
                    <a:lnTo>
                      <a:pt x="258880" y="0"/>
                    </a:lnTo>
                    <a:lnTo>
                      <a:pt x="316511" y="0"/>
                    </a:lnTo>
                    <a:lnTo>
                      <a:pt x="349906" y="0"/>
                    </a:lnTo>
                    <a:lnTo>
                      <a:pt x="442872" y="0"/>
                    </a:lnTo>
                    <a:lnTo>
                      <a:pt x="460511" y="0"/>
                    </a:lnTo>
                    <a:lnTo>
                      <a:pt x="581163" y="0"/>
                    </a:lnTo>
                    <a:lnTo>
                      <a:pt x="586872" y="0"/>
                    </a:lnTo>
                    <a:lnTo>
                      <a:pt x="725163" y="0"/>
                    </a:lnTo>
                    <a:lnTo>
                      <a:pt x="727559" y="0"/>
                    </a:lnTo>
                    <a:lnTo>
                      <a:pt x="871559" y="0"/>
                    </a:lnTo>
                    <a:lnTo>
                      <a:pt x="1029368" y="0"/>
                    </a:lnTo>
                    <a:lnTo>
                      <a:pt x="1173368" y="0"/>
                    </a:lnTo>
                    <a:lnTo>
                      <a:pt x="1177131" y="0"/>
                    </a:lnTo>
                    <a:lnTo>
                      <a:pt x="1317701" y="0"/>
                    </a:lnTo>
                    <a:lnTo>
                      <a:pt x="1321131" y="0"/>
                    </a:lnTo>
                    <a:lnTo>
                      <a:pt x="1447252" y="0"/>
                    </a:lnTo>
                    <a:lnTo>
                      <a:pt x="1461701" y="0"/>
                    </a:lnTo>
                    <a:lnTo>
                      <a:pt x="1561959" y="0"/>
                    </a:lnTo>
                    <a:lnTo>
                      <a:pt x="1591252" y="0"/>
                    </a:lnTo>
                    <a:lnTo>
                      <a:pt x="1657998" y="0"/>
                    </a:lnTo>
                    <a:lnTo>
                      <a:pt x="1705959" y="0"/>
                    </a:lnTo>
                    <a:lnTo>
                      <a:pt x="1731544" y="0"/>
                    </a:lnTo>
                    <a:lnTo>
                      <a:pt x="1758686" y="0"/>
                    </a:lnTo>
                    <a:lnTo>
                      <a:pt x="1778771" y="0"/>
                    </a:lnTo>
                    <a:lnTo>
                      <a:pt x="1791321" y="0"/>
                    </a:lnTo>
                    <a:lnTo>
                      <a:pt x="1795856" y="0"/>
                    </a:lnTo>
                    <a:cubicBezTo>
                      <a:pt x="1884944" y="0"/>
                      <a:pt x="1939100" y="0"/>
                      <a:pt x="1939856" y="0"/>
                    </a:cubicBezTo>
                    <a:cubicBezTo>
                      <a:pt x="1951671" y="0"/>
                      <a:pt x="1963486" y="7879"/>
                      <a:pt x="1971362" y="15757"/>
                    </a:cubicBezTo>
                    <a:cubicBezTo>
                      <a:pt x="1971362" y="15757"/>
                      <a:pt x="1971362" y="15757"/>
                      <a:pt x="2361252" y="417555"/>
                    </a:cubicBezTo>
                    <a:cubicBezTo>
                      <a:pt x="2369129" y="425434"/>
                      <a:pt x="2377005" y="437251"/>
                      <a:pt x="2377005" y="449069"/>
                    </a:cubicBezTo>
                    <a:cubicBezTo>
                      <a:pt x="2377005" y="460886"/>
                      <a:pt x="2369129" y="468765"/>
                      <a:pt x="2361252" y="476643"/>
                    </a:cubicBezTo>
                    <a:cubicBezTo>
                      <a:pt x="2361252" y="476643"/>
                      <a:pt x="2361252" y="476643"/>
                      <a:pt x="1971362" y="882381"/>
                    </a:cubicBezTo>
                    <a:cubicBezTo>
                      <a:pt x="1963486" y="890259"/>
                      <a:pt x="1951671" y="894198"/>
                      <a:pt x="1939856" y="894198"/>
                    </a:cubicBezTo>
                    <a:cubicBezTo>
                      <a:pt x="1939100" y="894198"/>
                      <a:pt x="1884944" y="894198"/>
                      <a:pt x="1795856" y="894198"/>
                    </a:cubicBezTo>
                    <a:lnTo>
                      <a:pt x="1791321" y="894198"/>
                    </a:lnTo>
                    <a:lnTo>
                      <a:pt x="1778771" y="894198"/>
                    </a:lnTo>
                    <a:lnTo>
                      <a:pt x="1758686" y="894198"/>
                    </a:lnTo>
                    <a:lnTo>
                      <a:pt x="1731544" y="894198"/>
                    </a:lnTo>
                    <a:cubicBezTo>
                      <a:pt x="1708485" y="894198"/>
                      <a:pt x="1683902" y="894198"/>
                      <a:pt x="1657998" y="894198"/>
                    </a:cubicBezTo>
                    <a:cubicBezTo>
                      <a:pt x="1637595" y="894198"/>
                      <a:pt x="1615269" y="894198"/>
                      <a:pt x="1591252" y="894198"/>
                    </a:cubicBezTo>
                    <a:cubicBezTo>
                      <a:pt x="1581622" y="894198"/>
                      <a:pt x="1571855" y="894198"/>
                      <a:pt x="1561959" y="894198"/>
                    </a:cubicBezTo>
                    <a:cubicBezTo>
                      <a:pt x="1530812" y="894198"/>
                      <a:pt x="1497247" y="894198"/>
                      <a:pt x="1461701" y="894198"/>
                    </a:cubicBezTo>
                    <a:cubicBezTo>
                      <a:pt x="1456905" y="894198"/>
                      <a:pt x="1452088" y="894198"/>
                      <a:pt x="1447252" y="894198"/>
                    </a:cubicBezTo>
                    <a:cubicBezTo>
                      <a:pt x="1407365" y="894198"/>
                      <a:pt x="1365128" y="894198"/>
                      <a:pt x="1321131" y="894198"/>
                    </a:cubicBezTo>
                    <a:cubicBezTo>
                      <a:pt x="1319989" y="894198"/>
                      <a:pt x="1318845" y="894198"/>
                      <a:pt x="1317701" y="894198"/>
                    </a:cubicBezTo>
                    <a:cubicBezTo>
                      <a:pt x="1272468" y="894198"/>
                      <a:pt x="1225399" y="894198"/>
                      <a:pt x="1177131" y="894198"/>
                    </a:cubicBezTo>
                    <a:cubicBezTo>
                      <a:pt x="1128231" y="894198"/>
                      <a:pt x="1078777" y="894198"/>
                      <a:pt x="1029368" y="894198"/>
                    </a:cubicBezTo>
                    <a:cubicBezTo>
                      <a:pt x="977135" y="894198"/>
                      <a:pt x="924290" y="894198"/>
                      <a:pt x="871559" y="894198"/>
                    </a:cubicBezTo>
                    <a:cubicBezTo>
                      <a:pt x="822667" y="894198"/>
                      <a:pt x="774465" y="894198"/>
                      <a:pt x="727559" y="894198"/>
                    </a:cubicBezTo>
                    <a:cubicBezTo>
                      <a:pt x="726760" y="894198"/>
                      <a:pt x="725961" y="894198"/>
                      <a:pt x="725163" y="894198"/>
                    </a:cubicBezTo>
                    <a:cubicBezTo>
                      <a:pt x="677502" y="894198"/>
                      <a:pt x="631193" y="894198"/>
                      <a:pt x="586872" y="894198"/>
                    </a:cubicBezTo>
                    <a:cubicBezTo>
                      <a:pt x="543500" y="894198"/>
                      <a:pt x="501221" y="894198"/>
                      <a:pt x="460511" y="894198"/>
                    </a:cubicBezTo>
                    <a:cubicBezTo>
                      <a:pt x="454572" y="894198"/>
                      <a:pt x="448692" y="894198"/>
                      <a:pt x="442872" y="894198"/>
                    </a:cubicBezTo>
                    <a:cubicBezTo>
                      <a:pt x="410759" y="894198"/>
                      <a:pt x="379689" y="894198"/>
                      <a:pt x="349906" y="894198"/>
                    </a:cubicBezTo>
                    <a:cubicBezTo>
                      <a:pt x="338387" y="894198"/>
                      <a:pt x="327248" y="894198"/>
                      <a:pt x="316511" y="894198"/>
                    </a:cubicBezTo>
                    <a:cubicBezTo>
                      <a:pt x="296615" y="894198"/>
                      <a:pt x="277378" y="894198"/>
                      <a:pt x="258880" y="894198"/>
                    </a:cubicBezTo>
                    <a:cubicBezTo>
                      <a:pt x="238953" y="894198"/>
                      <a:pt x="221206" y="894198"/>
                      <a:pt x="205906" y="894198"/>
                    </a:cubicBezTo>
                    <a:cubicBezTo>
                      <a:pt x="200953" y="894198"/>
                      <a:pt x="196070" y="894198"/>
                      <a:pt x="191259" y="894198"/>
                    </a:cubicBezTo>
                    <a:cubicBezTo>
                      <a:pt x="130374" y="894198"/>
                      <a:pt x="81021" y="894198"/>
                      <a:pt x="47259" y="894198"/>
                    </a:cubicBezTo>
                    <a:cubicBezTo>
                      <a:pt x="19691" y="894198"/>
                      <a:pt x="0" y="874502"/>
                      <a:pt x="0" y="846928"/>
                    </a:cubicBezTo>
                    <a:cubicBezTo>
                      <a:pt x="0" y="823293"/>
                      <a:pt x="0" y="74845"/>
                      <a:pt x="0" y="47271"/>
                    </a:cubicBezTo>
                    <a:cubicBezTo>
                      <a:pt x="0" y="23635"/>
                      <a:pt x="19691" y="0"/>
                      <a:pt x="47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gray">
              <a:xfrm>
                <a:off x="360000" y="2997195"/>
                <a:ext cx="2088000" cy="79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0" rIns="0" bIns="0" rtlCol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Objective, hypothesis,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substantiation of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selected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intervention</a:t>
                </a:r>
              </a:p>
            </p:txBody>
          </p:sp>
          <p:sp>
            <p:nvSpPr>
              <p:cNvPr id="35" name="Freeform 27"/>
              <p:cNvSpPr>
                <a:spLocks noChangeAspect="1"/>
              </p:cNvSpPr>
              <p:nvPr/>
            </p:nvSpPr>
            <p:spPr bwMode="gray">
              <a:xfrm>
                <a:off x="2547145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gray">
              <a:xfrm>
                <a:off x="3006000" y="3139279"/>
                <a:ext cx="1457643" cy="5078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Monitor objective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Test hypothesis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27"/>
              <p:cNvSpPr>
                <a:spLocks noChangeAspect="1"/>
              </p:cNvSpPr>
              <p:nvPr/>
            </p:nvSpPr>
            <p:spPr bwMode="gray">
              <a:xfrm>
                <a:off x="4585572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gray">
              <a:xfrm>
                <a:off x="5094000" y="3139279"/>
                <a:ext cx="1282402" cy="5078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</a:t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evaluation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27"/>
              <p:cNvSpPr>
                <a:spLocks noChangeAspect="1"/>
              </p:cNvSpPr>
              <p:nvPr/>
            </p:nvSpPr>
            <p:spPr bwMode="gray">
              <a:xfrm>
                <a:off x="6624000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gray">
              <a:xfrm>
                <a:off x="7236304" y="3139279"/>
                <a:ext cx="966611" cy="5078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Long-term</a:t>
                </a:r>
                <a:br>
                  <a:rPr lang="en-US" sz="15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conclusions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2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Clear objectives</a:t>
            </a:r>
          </a:p>
        </p:txBody>
      </p:sp>
      <p:grpSp>
        <p:nvGrpSpPr>
          <p:cNvPr id="6" name="Group 5"/>
          <p:cNvGrpSpPr/>
          <p:nvPr/>
        </p:nvGrpSpPr>
        <p:grpSpPr bwMode="gray">
          <a:xfrm>
            <a:off x="360000" y="2168860"/>
            <a:ext cx="8493513" cy="1686286"/>
            <a:chOff x="360000" y="2168860"/>
            <a:chExt cx="8493513" cy="1686286"/>
          </a:xfrm>
        </p:grpSpPr>
        <p:sp>
          <p:nvSpPr>
            <p:cNvPr id="7" name="Rounded Rectangle 6"/>
            <p:cNvSpPr/>
            <p:nvPr/>
          </p:nvSpPr>
          <p:spPr bwMode="gray">
            <a:xfrm>
              <a:off x="2520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During</a:t>
              </a:r>
            </a:p>
          </p:txBody>
        </p:sp>
        <p:sp>
          <p:nvSpPr>
            <p:cNvPr id="8" name="Rounded Rectangle 7"/>
            <p:cNvSpPr/>
            <p:nvPr/>
          </p:nvSpPr>
          <p:spPr bwMode="gray">
            <a:xfrm>
              <a:off x="4554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After</a:t>
              </a:r>
            </a:p>
          </p:txBody>
        </p:sp>
        <p:sp>
          <p:nvSpPr>
            <p:cNvPr id="9" name="Rounded Rectangle 8"/>
            <p:cNvSpPr/>
            <p:nvPr/>
          </p:nvSpPr>
          <p:spPr bwMode="gray">
            <a:xfrm>
              <a:off x="6588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pc="-50" smtClean="0">
                  <a:solidFill>
                    <a:schemeClr val="tx2">
                      <a:lumMod val="50000"/>
                    </a:schemeClr>
                  </a:solidFill>
                </a:rPr>
                <a:t>Long-term</a:t>
              </a: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360000" y="2168860"/>
              <a:ext cx="1944000" cy="648000"/>
            </a:xfrm>
            <a:prstGeom prst="roundRect">
              <a:avLst>
                <a:gd name="adj" fmla="val 1502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Before</a:t>
              </a:r>
            </a:p>
          </p:txBody>
        </p:sp>
        <p:grpSp>
          <p:nvGrpSpPr>
            <p:cNvPr id="11" name="Group 10"/>
            <p:cNvGrpSpPr/>
            <p:nvPr/>
          </p:nvGrpSpPr>
          <p:grpSpPr bwMode="gray">
            <a:xfrm>
              <a:off x="360000" y="2960948"/>
              <a:ext cx="8493513" cy="894198"/>
              <a:chOff x="360000" y="2946096"/>
              <a:chExt cx="8493513" cy="894198"/>
            </a:xfrm>
          </p:grpSpPr>
          <p:sp>
            <p:nvSpPr>
              <p:cNvPr id="12" name="Freeform 28"/>
              <p:cNvSpPr>
                <a:spLocks noChangeAspect="1"/>
              </p:cNvSpPr>
              <p:nvPr/>
            </p:nvSpPr>
            <p:spPr bwMode="gray">
              <a:xfrm>
                <a:off x="361226" y="2946096"/>
                <a:ext cx="2377005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2377005" h="894198">
                    <a:moveTo>
                      <a:pt x="47259" y="0"/>
                    </a:moveTo>
                    <a:cubicBezTo>
                      <a:pt x="81021" y="0"/>
                      <a:pt x="130374" y="0"/>
                      <a:pt x="191259" y="0"/>
                    </a:cubicBezTo>
                    <a:lnTo>
                      <a:pt x="205906" y="0"/>
                    </a:lnTo>
                    <a:lnTo>
                      <a:pt x="258880" y="0"/>
                    </a:lnTo>
                    <a:lnTo>
                      <a:pt x="316511" y="0"/>
                    </a:lnTo>
                    <a:lnTo>
                      <a:pt x="349906" y="0"/>
                    </a:lnTo>
                    <a:lnTo>
                      <a:pt x="442872" y="0"/>
                    </a:lnTo>
                    <a:lnTo>
                      <a:pt x="460511" y="0"/>
                    </a:lnTo>
                    <a:lnTo>
                      <a:pt x="581163" y="0"/>
                    </a:lnTo>
                    <a:lnTo>
                      <a:pt x="586872" y="0"/>
                    </a:lnTo>
                    <a:lnTo>
                      <a:pt x="725163" y="0"/>
                    </a:lnTo>
                    <a:lnTo>
                      <a:pt x="727559" y="0"/>
                    </a:lnTo>
                    <a:lnTo>
                      <a:pt x="871559" y="0"/>
                    </a:lnTo>
                    <a:lnTo>
                      <a:pt x="1029368" y="0"/>
                    </a:lnTo>
                    <a:lnTo>
                      <a:pt x="1173368" y="0"/>
                    </a:lnTo>
                    <a:lnTo>
                      <a:pt x="1177131" y="0"/>
                    </a:lnTo>
                    <a:lnTo>
                      <a:pt x="1317701" y="0"/>
                    </a:lnTo>
                    <a:lnTo>
                      <a:pt x="1321131" y="0"/>
                    </a:lnTo>
                    <a:lnTo>
                      <a:pt x="1447252" y="0"/>
                    </a:lnTo>
                    <a:lnTo>
                      <a:pt x="1461701" y="0"/>
                    </a:lnTo>
                    <a:lnTo>
                      <a:pt x="1561959" y="0"/>
                    </a:lnTo>
                    <a:lnTo>
                      <a:pt x="1591252" y="0"/>
                    </a:lnTo>
                    <a:lnTo>
                      <a:pt x="1657998" y="0"/>
                    </a:lnTo>
                    <a:lnTo>
                      <a:pt x="1705959" y="0"/>
                    </a:lnTo>
                    <a:lnTo>
                      <a:pt x="1731544" y="0"/>
                    </a:lnTo>
                    <a:lnTo>
                      <a:pt x="1758686" y="0"/>
                    </a:lnTo>
                    <a:lnTo>
                      <a:pt x="1778771" y="0"/>
                    </a:lnTo>
                    <a:lnTo>
                      <a:pt x="1791321" y="0"/>
                    </a:lnTo>
                    <a:lnTo>
                      <a:pt x="1795856" y="0"/>
                    </a:lnTo>
                    <a:cubicBezTo>
                      <a:pt x="1884944" y="0"/>
                      <a:pt x="1939100" y="0"/>
                      <a:pt x="1939856" y="0"/>
                    </a:cubicBezTo>
                    <a:cubicBezTo>
                      <a:pt x="1951671" y="0"/>
                      <a:pt x="1963486" y="7879"/>
                      <a:pt x="1971362" y="15757"/>
                    </a:cubicBezTo>
                    <a:cubicBezTo>
                      <a:pt x="1971362" y="15757"/>
                      <a:pt x="1971362" y="15757"/>
                      <a:pt x="2361252" y="417555"/>
                    </a:cubicBezTo>
                    <a:cubicBezTo>
                      <a:pt x="2369129" y="425434"/>
                      <a:pt x="2377005" y="437251"/>
                      <a:pt x="2377005" y="449069"/>
                    </a:cubicBezTo>
                    <a:cubicBezTo>
                      <a:pt x="2377005" y="460886"/>
                      <a:pt x="2369129" y="468765"/>
                      <a:pt x="2361252" y="476643"/>
                    </a:cubicBezTo>
                    <a:cubicBezTo>
                      <a:pt x="2361252" y="476643"/>
                      <a:pt x="2361252" y="476643"/>
                      <a:pt x="1971362" y="882381"/>
                    </a:cubicBezTo>
                    <a:cubicBezTo>
                      <a:pt x="1963486" y="890259"/>
                      <a:pt x="1951671" y="894198"/>
                      <a:pt x="1939856" y="894198"/>
                    </a:cubicBezTo>
                    <a:cubicBezTo>
                      <a:pt x="1939100" y="894198"/>
                      <a:pt x="1884944" y="894198"/>
                      <a:pt x="1795856" y="894198"/>
                    </a:cubicBezTo>
                    <a:lnTo>
                      <a:pt x="1791321" y="894198"/>
                    </a:lnTo>
                    <a:lnTo>
                      <a:pt x="1778771" y="894198"/>
                    </a:lnTo>
                    <a:lnTo>
                      <a:pt x="1758686" y="894198"/>
                    </a:lnTo>
                    <a:lnTo>
                      <a:pt x="1731544" y="894198"/>
                    </a:lnTo>
                    <a:cubicBezTo>
                      <a:pt x="1708485" y="894198"/>
                      <a:pt x="1683902" y="894198"/>
                      <a:pt x="1657998" y="894198"/>
                    </a:cubicBezTo>
                    <a:cubicBezTo>
                      <a:pt x="1637595" y="894198"/>
                      <a:pt x="1615269" y="894198"/>
                      <a:pt x="1591252" y="894198"/>
                    </a:cubicBezTo>
                    <a:cubicBezTo>
                      <a:pt x="1581622" y="894198"/>
                      <a:pt x="1571855" y="894198"/>
                      <a:pt x="1561959" y="894198"/>
                    </a:cubicBezTo>
                    <a:cubicBezTo>
                      <a:pt x="1530812" y="894198"/>
                      <a:pt x="1497247" y="894198"/>
                      <a:pt x="1461701" y="894198"/>
                    </a:cubicBezTo>
                    <a:cubicBezTo>
                      <a:pt x="1456905" y="894198"/>
                      <a:pt x="1452088" y="894198"/>
                      <a:pt x="1447252" y="894198"/>
                    </a:cubicBezTo>
                    <a:cubicBezTo>
                      <a:pt x="1407365" y="894198"/>
                      <a:pt x="1365128" y="894198"/>
                      <a:pt x="1321131" y="894198"/>
                    </a:cubicBezTo>
                    <a:cubicBezTo>
                      <a:pt x="1319989" y="894198"/>
                      <a:pt x="1318845" y="894198"/>
                      <a:pt x="1317701" y="894198"/>
                    </a:cubicBezTo>
                    <a:cubicBezTo>
                      <a:pt x="1272468" y="894198"/>
                      <a:pt x="1225399" y="894198"/>
                      <a:pt x="1177131" y="894198"/>
                    </a:cubicBezTo>
                    <a:cubicBezTo>
                      <a:pt x="1128231" y="894198"/>
                      <a:pt x="1078777" y="894198"/>
                      <a:pt x="1029368" y="894198"/>
                    </a:cubicBezTo>
                    <a:cubicBezTo>
                      <a:pt x="977135" y="894198"/>
                      <a:pt x="924290" y="894198"/>
                      <a:pt x="871559" y="894198"/>
                    </a:cubicBezTo>
                    <a:cubicBezTo>
                      <a:pt x="822667" y="894198"/>
                      <a:pt x="774465" y="894198"/>
                      <a:pt x="727559" y="894198"/>
                    </a:cubicBezTo>
                    <a:cubicBezTo>
                      <a:pt x="726760" y="894198"/>
                      <a:pt x="725961" y="894198"/>
                      <a:pt x="725163" y="894198"/>
                    </a:cubicBezTo>
                    <a:cubicBezTo>
                      <a:pt x="677502" y="894198"/>
                      <a:pt x="631193" y="894198"/>
                      <a:pt x="586872" y="894198"/>
                    </a:cubicBezTo>
                    <a:cubicBezTo>
                      <a:pt x="543500" y="894198"/>
                      <a:pt x="501221" y="894198"/>
                      <a:pt x="460511" y="894198"/>
                    </a:cubicBezTo>
                    <a:cubicBezTo>
                      <a:pt x="454572" y="894198"/>
                      <a:pt x="448692" y="894198"/>
                      <a:pt x="442872" y="894198"/>
                    </a:cubicBezTo>
                    <a:cubicBezTo>
                      <a:pt x="410759" y="894198"/>
                      <a:pt x="379689" y="894198"/>
                      <a:pt x="349906" y="894198"/>
                    </a:cubicBezTo>
                    <a:cubicBezTo>
                      <a:pt x="338387" y="894198"/>
                      <a:pt x="327248" y="894198"/>
                      <a:pt x="316511" y="894198"/>
                    </a:cubicBezTo>
                    <a:cubicBezTo>
                      <a:pt x="296615" y="894198"/>
                      <a:pt x="277378" y="894198"/>
                      <a:pt x="258880" y="894198"/>
                    </a:cubicBezTo>
                    <a:cubicBezTo>
                      <a:pt x="238953" y="894198"/>
                      <a:pt x="221206" y="894198"/>
                      <a:pt x="205906" y="894198"/>
                    </a:cubicBezTo>
                    <a:cubicBezTo>
                      <a:pt x="200953" y="894198"/>
                      <a:pt x="196070" y="894198"/>
                      <a:pt x="191259" y="894198"/>
                    </a:cubicBezTo>
                    <a:cubicBezTo>
                      <a:pt x="130374" y="894198"/>
                      <a:pt x="81021" y="894198"/>
                      <a:pt x="47259" y="894198"/>
                    </a:cubicBezTo>
                    <a:cubicBezTo>
                      <a:pt x="19691" y="894198"/>
                      <a:pt x="0" y="874502"/>
                      <a:pt x="0" y="846928"/>
                    </a:cubicBezTo>
                    <a:cubicBezTo>
                      <a:pt x="0" y="823293"/>
                      <a:pt x="0" y="74845"/>
                      <a:pt x="0" y="47271"/>
                    </a:cubicBezTo>
                    <a:cubicBezTo>
                      <a:pt x="0" y="23635"/>
                      <a:pt x="19691" y="0"/>
                      <a:pt x="47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gray">
              <a:xfrm>
                <a:off x="360000" y="2997195"/>
                <a:ext cx="2088000" cy="79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0" rIns="0" bIns="0" rtlCol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Objective, hypothesis,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substantiation of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selected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intervention</a:t>
                </a:r>
              </a:p>
            </p:txBody>
          </p:sp>
          <p:sp>
            <p:nvSpPr>
              <p:cNvPr id="14" name="Freeform 27"/>
              <p:cNvSpPr>
                <a:spLocks noChangeAspect="1"/>
              </p:cNvSpPr>
              <p:nvPr/>
            </p:nvSpPr>
            <p:spPr bwMode="gray">
              <a:xfrm>
                <a:off x="2547145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gray">
              <a:xfrm>
                <a:off x="3006000" y="3151269"/>
                <a:ext cx="1457643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Monitor objective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Test hypothesis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27"/>
              <p:cNvSpPr>
                <a:spLocks noChangeAspect="1"/>
              </p:cNvSpPr>
              <p:nvPr/>
            </p:nvSpPr>
            <p:spPr bwMode="gray">
              <a:xfrm>
                <a:off x="4585572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5094000" y="3151269"/>
                <a:ext cx="1282402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</a:t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evaluation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27"/>
              <p:cNvSpPr>
                <a:spLocks noChangeAspect="1"/>
              </p:cNvSpPr>
              <p:nvPr/>
            </p:nvSpPr>
            <p:spPr bwMode="gray">
              <a:xfrm>
                <a:off x="6624000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bg2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7236304" y="3151269"/>
                <a:ext cx="966611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Long-term</a:t>
                </a:r>
                <a:b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conclusions</a:t>
                </a:r>
              </a:p>
            </p:txBody>
          </p:sp>
        </p:grpSp>
      </p:grp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"/>
          <a:stretch/>
        </p:blipFill>
        <p:spPr>
          <a:xfrm>
            <a:off x="1872000" y="1980000"/>
            <a:ext cx="5400000" cy="3703957"/>
          </a:xfrm>
          <a:prstGeom prst="roundRect">
            <a:avLst>
              <a:gd name="adj" fmla="val 9393"/>
            </a:avLst>
          </a:prstGeom>
          <a:ln w="76200">
            <a:solidFill>
              <a:schemeClr val="bg1"/>
            </a:solidFill>
          </a:ln>
          <a:effectLst>
            <a:outerShdw blurRad="1524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806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0.2993997 -0.2958078 E" pathEditMode="relative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33993" y="3433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77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306" y="113430"/>
            <a:ext cx="738000" cy="4541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01064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03238" y="549275"/>
            <a:ext cx="8137525" cy="792163"/>
          </a:xfrm>
        </p:spPr>
        <p:txBody>
          <a:bodyPr/>
          <a:lstStyle/>
          <a:p>
            <a:r>
              <a:rPr lang="en-US" smtClean="0"/>
              <a:t>Realistic choices </a:t>
            </a:r>
            <a:br>
              <a:rPr lang="en-US" smtClean="0"/>
            </a:br>
            <a:r>
              <a:rPr lang="en-US" smtClean="0"/>
              <a:t>and Monitoring</a:t>
            </a:r>
          </a:p>
        </p:txBody>
      </p:sp>
      <p:grpSp>
        <p:nvGrpSpPr>
          <p:cNvPr id="10" name="Group 9"/>
          <p:cNvGrpSpPr/>
          <p:nvPr/>
        </p:nvGrpSpPr>
        <p:grpSpPr bwMode="gray">
          <a:xfrm>
            <a:off x="360000" y="2168860"/>
            <a:ext cx="8493513" cy="1686286"/>
            <a:chOff x="360000" y="2168860"/>
            <a:chExt cx="8493513" cy="1686286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2520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During</a:t>
              </a:r>
            </a:p>
          </p:txBody>
        </p:sp>
        <p:sp>
          <p:nvSpPr>
            <p:cNvPr id="12" name="Rounded Rectangle 11"/>
            <p:cNvSpPr/>
            <p:nvPr/>
          </p:nvSpPr>
          <p:spPr bwMode="gray">
            <a:xfrm>
              <a:off x="4554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After</a:t>
              </a:r>
            </a:p>
          </p:txBody>
        </p:sp>
        <p:sp>
          <p:nvSpPr>
            <p:cNvPr id="13" name="Rounded Rectangle 12"/>
            <p:cNvSpPr/>
            <p:nvPr/>
          </p:nvSpPr>
          <p:spPr bwMode="gray">
            <a:xfrm>
              <a:off x="6588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pc="-50" smtClean="0">
                  <a:solidFill>
                    <a:schemeClr val="tx2">
                      <a:lumMod val="50000"/>
                    </a:schemeClr>
                  </a:solidFill>
                </a:rPr>
                <a:t>Long-term</a:t>
              </a:r>
            </a:p>
          </p:txBody>
        </p:sp>
        <p:sp>
          <p:nvSpPr>
            <p:cNvPr id="14" name="Rounded Rectangle 13"/>
            <p:cNvSpPr/>
            <p:nvPr/>
          </p:nvSpPr>
          <p:spPr bwMode="gray">
            <a:xfrm>
              <a:off x="360000" y="2168860"/>
              <a:ext cx="1944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Before</a:t>
              </a:r>
            </a:p>
          </p:txBody>
        </p:sp>
        <p:grpSp>
          <p:nvGrpSpPr>
            <p:cNvPr id="15" name="Group 14"/>
            <p:cNvGrpSpPr/>
            <p:nvPr/>
          </p:nvGrpSpPr>
          <p:grpSpPr bwMode="gray">
            <a:xfrm>
              <a:off x="360000" y="2960948"/>
              <a:ext cx="8493513" cy="894198"/>
              <a:chOff x="360000" y="2946096"/>
              <a:chExt cx="8493513" cy="894198"/>
            </a:xfrm>
          </p:grpSpPr>
          <p:sp>
            <p:nvSpPr>
              <p:cNvPr id="16" name="Freeform 28"/>
              <p:cNvSpPr>
                <a:spLocks noChangeAspect="1"/>
              </p:cNvSpPr>
              <p:nvPr/>
            </p:nvSpPr>
            <p:spPr bwMode="gray">
              <a:xfrm>
                <a:off x="361226" y="2946096"/>
                <a:ext cx="2377005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2377005" h="894198">
                    <a:moveTo>
                      <a:pt x="47259" y="0"/>
                    </a:moveTo>
                    <a:cubicBezTo>
                      <a:pt x="81021" y="0"/>
                      <a:pt x="130374" y="0"/>
                      <a:pt x="191259" y="0"/>
                    </a:cubicBezTo>
                    <a:lnTo>
                      <a:pt x="205906" y="0"/>
                    </a:lnTo>
                    <a:lnTo>
                      <a:pt x="258880" y="0"/>
                    </a:lnTo>
                    <a:lnTo>
                      <a:pt x="316511" y="0"/>
                    </a:lnTo>
                    <a:lnTo>
                      <a:pt x="349906" y="0"/>
                    </a:lnTo>
                    <a:lnTo>
                      <a:pt x="442872" y="0"/>
                    </a:lnTo>
                    <a:lnTo>
                      <a:pt x="460511" y="0"/>
                    </a:lnTo>
                    <a:lnTo>
                      <a:pt x="581163" y="0"/>
                    </a:lnTo>
                    <a:lnTo>
                      <a:pt x="586872" y="0"/>
                    </a:lnTo>
                    <a:lnTo>
                      <a:pt x="725163" y="0"/>
                    </a:lnTo>
                    <a:lnTo>
                      <a:pt x="727559" y="0"/>
                    </a:lnTo>
                    <a:lnTo>
                      <a:pt x="871559" y="0"/>
                    </a:lnTo>
                    <a:lnTo>
                      <a:pt x="1029368" y="0"/>
                    </a:lnTo>
                    <a:lnTo>
                      <a:pt x="1173368" y="0"/>
                    </a:lnTo>
                    <a:lnTo>
                      <a:pt x="1177131" y="0"/>
                    </a:lnTo>
                    <a:lnTo>
                      <a:pt x="1317701" y="0"/>
                    </a:lnTo>
                    <a:lnTo>
                      <a:pt x="1321131" y="0"/>
                    </a:lnTo>
                    <a:lnTo>
                      <a:pt x="1447252" y="0"/>
                    </a:lnTo>
                    <a:lnTo>
                      <a:pt x="1461701" y="0"/>
                    </a:lnTo>
                    <a:lnTo>
                      <a:pt x="1561959" y="0"/>
                    </a:lnTo>
                    <a:lnTo>
                      <a:pt x="1591252" y="0"/>
                    </a:lnTo>
                    <a:lnTo>
                      <a:pt x="1657998" y="0"/>
                    </a:lnTo>
                    <a:lnTo>
                      <a:pt x="1705959" y="0"/>
                    </a:lnTo>
                    <a:lnTo>
                      <a:pt x="1731544" y="0"/>
                    </a:lnTo>
                    <a:lnTo>
                      <a:pt x="1758686" y="0"/>
                    </a:lnTo>
                    <a:lnTo>
                      <a:pt x="1778771" y="0"/>
                    </a:lnTo>
                    <a:lnTo>
                      <a:pt x="1791321" y="0"/>
                    </a:lnTo>
                    <a:lnTo>
                      <a:pt x="1795856" y="0"/>
                    </a:lnTo>
                    <a:cubicBezTo>
                      <a:pt x="1884944" y="0"/>
                      <a:pt x="1939100" y="0"/>
                      <a:pt x="1939856" y="0"/>
                    </a:cubicBezTo>
                    <a:cubicBezTo>
                      <a:pt x="1951671" y="0"/>
                      <a:pt x="1963486" y="7879"/>
                      <a:pt x="1971362" y="15757"/>
                    </a:cubicBezTo>
                    <a:cubicBezTo>
                      <a:pt x="1971362" y="15757"/>
                      <a:pt x="1971362" y="15757"/>
                      <a:pt x="2361252" y="417555"/>
                    </a:cubicBezTo>
                    <a:cubicBezTo>
                      <a:pt x="2369129" y="425434"/>
                      <a:pt x="2377005" y="437251"/>
                      <a:pt x="2377005" y="449069"/>
                    </a:cubicBezTo>
                    <a:cubicBezTo>
                      <a:pt x="2377005" y="460886"/>
                      <a:pt x="2369129" y="468765"/>
                      <a:pt x="2361252" y="476643"/>
                    </a:cubicBezTo>
                    <a:cubicBezTo>
                      <a:pt x="2361252" y="476643"/>
                      <a:pt x="2361252" y="476643"/>
                      <a:pt x="1971362" y="882381"/>
                    </a:cubicBezTo>
                    <a:cubicBezTo>
                      <a:pt x="1963486" y="890259"/>
                      <a:pt x="1951671" y="894198"/>
                      <a:pt x="1939856" y="894198"/>
                    </a:cubicBezTo>
                    <a:cubicBezTo>
                      <a:pt x="1939100" y="894198"/>
                      <a:pt x="1884944" y="894198"/>
                      <a:pt x="1795856" y="894198"/>
                    </a:cubicBezTo>
                    <a:lnTo>
                      <a:pt x="1791321" y="894198"/>
                    </a:lnTo>
                    <a:lnTo>
                      <a:pt x="1778771" y="894198"/>
                    </a:lnTo>
                    <a:lnTo>
                      <a:pt x="1758686" y="894198"/>
                    </a:lnTo>
                    <a:lnTo>
                      <a:pt x="1731544" y="894198"/>
                    </a:lnTo>
                    <a:cubicBezTo>
                      <a:pt x="1708485" y="894198"/>
                      <a:pt x="1683902" y="894198"/>
                      <a:pt x="1657998" y="894198"/>
                    </a:cubicBezTo>
                    <a:cubicBezTo>
                      <a:pt x="1637595" y="894198"/>
                      <a:pt x="1615269" y="894198"/>
                      <a:pt x="1591252" y="894198"/>
                    </a:cubicBezTo>
                    <a:cubicBezTo>
                      <a:pt x="1581622" y="894198"/>
                      <a:pt x="1571855" y="894198"/>
                      <a:pt x="1561959" y="894198"/>
                    </a:cubicBezTo>
                    <a:cubicBezTo>
                      <a:pt x="1530812" y="894198"/>
                      <a:pt x="1497247" y="894198"/>
                      <a:pt x="1461701" y="894198"/>
                    </a:cubicBezTo>
                    <a:cubicBezTo>
                      <a:pt x="1456905" y="894198"/>
                      <a:pt x="1452088" y="894198"/>
                      <a:pt x="1447252" y="894198"/>
                    </a:cubicBezTo>
                    <a:cubicBezTo>
                      <a:pt x="1407365" y="894198"/>
                      <a:pt x="1365128" y="894198"/>
                      <a:pt x="1321131" y="894198"/>
                    </a:cubicBezTo>
                    <a:cubicBezTo>
                      <a:pt x="1319989" y="894198"/>
                      <a:pt x="1318845" y="894198"/>
                      <a:pt x="1317701" y="894198"/>
                    </a:cubicBezTo>
                    <a:cubicBezTo>
                      <a:pt x="1272468" y="894198"/>
                      <a:pt x="1225399" y="894198"/>
                      <a:pt x="1177131" y="894198"/>
                    </a:cubicBezTo>
                    <a:cubicBezTo>
                      <a:pt x="1128231" y="894198"/>
                      <a:pt x="1078777" y="894198"/>
                      <a:pt x="1029368" y="894198"/>
                    </a:cubicBezTo>
                    <a:cubicBezTo>
                      <a:pt x="977135" y="894198"/>
                      <a:pt x="924290" y="894198"/>
                      <a:pt x="871559" y="894198"/>
                    </a:cubicBezTo>
                    <a:cubicBezTo>
                      <a:pt x="822667" y="894198"/>
                      <a:pt x="774465" y="894198"/>
                      <a:pt x="727559" y="894198"/>
                    </a:cubicBezTo>
                    <a:cubicBezTo>
                      <a:pt x="726760" y="894198"/>
                      <a:pt x="725961" y="894198"/>
                      <a:pt x="725163" y="894198"/>
                    </a:cubicBezTo>
                    <a:cubicBezTo>
                      <a:pt x="677502" y="894198"/>
                      <a:pt x="631193" y="894198"/>
                      <a:pt x="586872" y="894198"/>
                    </a:cubicBezTo>
                    <a:cubicBezTo>
                      <a:pt x="543500" y="894198"/>
                      <a:pt x="501221" y="894198"/>
                      <a:pt x="460511" y="894198"/>
                    </a:cubicBezTo>
                    <a:cubicBezTo>
                      <a:pt x="454572" y="894198"/>
                      <a:pt x="448692" y="894198"/>
                      <a:pt x="442872" y="894198"/>
                    </a:cubicBezTo>
                    <a:cubicBezTo>
                      <a:pt x="410759" y="894198"/>
                      <a:pt x="379689" y="894198"/>
                      <a:pt x="349906" y="894198"/>
                    </a:cubicBezTo>
                    <a:cubicBezTo>
                      <a:pt x="338387" y="894198"/>
                      <a:pt x="327248" y="894198"/>
                      <a:pt x="316511" y="894198"/>
                    </a:cubicBezTo>
                    <a:cubicBezTo>
                      <a:pt x="296615" y="894198"/>
                      <a:pt x="277378" y="894198"/>
                      <a:pt x="258880" y="894198"/>
                    </a:cubicBezTo>
                    <a:cubicBezTo>
                      <a:pt x="238953" y="894198"/>
                      <a:pt x="221206" y="894198"/>
                      <a:pt x="205906" y="894198"/>
                    </a:cubicBezTo>
                    <a:cubicBezTo>
                      <a:pt x="200953" y="894198"/>
                      <a:pt x="196070" y="894198"/>
                      <a:pt x="191259" y="894198"/>
                    </a:cubicBezTo>
                    <a:cubicBezTo>
                      <a:pt x="130374" y="894198"/>
                      <a:pt x="81021" y="894198"/>
                      <a:pt x="47259" y="894198"/>
                    </a:cubicBezTo>
                    <a:cubicBezTo>
                      <a:pt x="19691" y="894198"/>
                      <a:pt x="0" y="874502"/>
                      <a:pt x="0" y="846928"/>
                    </a:cubicBezTo>
                    <a:cubicBezTo>
                      <a:pt x="0" y="823293"/>
                      <a:pt x="0" y="74845"/>
                      <a:pt x="0" y="47271"/>
                    </a:cubicBezTo>
                    <a:cubicBezTo>
                      <a:pt x="0" y="23635"/>
                      <a:pt x="19691" y="0"/>
                      <a:pt x="472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360000" y="2997195"/>
                <a:ext cx="2088000" cy="79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0" rIns="0" bIns="0" rtlCol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Objective, hypothesis,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substantiation of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selected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intervention</a:t>
                </a:r>
              </a:p>
            </p:txBody>
          </p:sp>
          <p:sp>
            <p:nvSpPr>
              <p:cNvPr id="18" name="Freeform 27"/>
              <p:cNvSpPr>
                <a:spLocks noChangeAspect="1"/>
              </p:cNvSpPr>
              <p:nvPr/>
            </p:nvSpPr>
            <p:spPr bwMode="gray">
              <a:xfrm>
                <a:off x="2547145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3006000" y="3151269"/>
                <a:ext cx="1457643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Monitor objective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Test hypothesis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27"/>
              <p:cNvSpPr>
                <a:spLocks noChangeAspect="1"/>
              </p:cNvSpPr>
              <p:nvPr/>
            </p:nvSpPr>
            <p:spPr bwMode="gray">
              <a:xfrm>
                <a:off x="4585572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gray">
              <a:xfrm>
                <a:off x="5094000" y="3151269"/>
                <a:ext cx="1282402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</a:t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evaluation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27"/>
              <p:cNvSpPr>
                <a:spLocks noChangeAspect="1"/>
              </p:cNvSpPr>
              <p:nvPr/>
            </p:nvSpPr>
            <p:spPr bwMode="gray">
              <a:xfrm>
                <a:off x="6624000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gray">
              <a:xfrm>
                <a:off x="7236304" y="3151269"/>
                <a:ext cx="966611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Long-term</a:t>
                </a:r>
                <a:b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conclusions</a:t>
                </a:r>
              </a:p>
            </p:txBody>
          </p:sp>
        </p:grpSp>
      </p:grp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38" y="1980000"/>
            <a:ext cx="5572125" cy="2828925"/>
          </a:xfrm>
          <a:prstGeom prst="roundRect">
            <a:avLst>
              <a:gd name="adj" fmla="val 9393"/>
            </a:avLst>
          </a:prstGeom>
          <a:ln w="57150">
            <a:solidFill>
              <a:schemeClr val="bg1"/>
            </a:solidFill>
          </a:ln>
          <a:effectLst>
            <a:outerShdw blurRad="1524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23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0.2993997 -0.2958078 E" pathEditMode="relative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33993" y="3433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dd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44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360000" y="2168860"/>
            <a:ext cx="8493513" cy="1686286"/>
            <a:chOff x="360000" y="2168860"/>
            <a:chExt cx="8493513" cy="1686286"/>
          </a:xfrm>
        </p:grpSpPr>
        <p:sp>
          <p:nvSpPr>
            <p:cNvPr id="9" name="Rounded Rectangle 8"/>
            <p:cNvSpPr/>
            <p:nvPr/>
          </p:nvSpPr>
          <p:spPr bwMode="gray">
            <a:xfrm>
              <a:off x="2520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During</a:t>
              </a:r>
            </a:p>
          </p:txBody>
        </p:sp>
        <p:sp>
          <p:nvSpPr>
            <p:cNvPr id="10" name="Rounded Rectangle 9"/>
            <p:cNvSpPr/>
            <p:nvPr/>
          </p:nvSpPr>
          <p:spPr bwMode="gray">
            <a:xfrm>
              <a:off x="4554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1"/>
                  </a:solidFill>
                </a:rPr>
                <a:t>After</a:t>
              </a:r>
            </a:p>
          </p:txBody>
        </p:sp>
        <p:sp>
          <p:nvSpPr>
            <p:cNvPr id="11" name="Rounded Rectangle 10"/>
            <p:cNvSpPr/>
            <p:nvPr/>
          </p:nvSpPr>
          <p:spPr bwMode="gray">
            <a:xfrm>
              <a:off x="6588000" y="2168860"/>
              <a:ext cx="1800000" cy="648000"/>
            </a:xfrm>
            <a:prstGeom prst="roundRect">
              <a:avLst>
                <a:gd name="adj" fmla="val 15023"/>
              </a:avLst>
            </a:prstGeom>
            <a:solidFill>
              <a:schemeClr val="bg1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pc="-50" smtClean="0">
                  <a:solidFill>
                    <a:schemeClr val="tx2">
                      <a:lumMod val="50000"/>
                    </a:schemeClr>
                  </a:solidFill>
                </a:rPr>
                <a:t>Long-term</a:t>
              </a:r>
            </a:p>
          </p:txBody>
        </p:sp>
        <p:sp>
          <p:nvSpPr>
            <p:cNvPr id="12" name="Rounded Rectangle 11"/>
            <p:cNvSpPr/>
            <p:nvPr/>
          </p:nvSpPr>
          <p:spPr bwMode="gray">
            <a:xfrm>
              <a:off x="360000" y="2168860"/>
              <a:ext cx="1944000" cy="648000"/>
            </a:xfrm>
            <a:prstGeom prst="roundRect">
              <a:avLst>
                <a:gd name="adj" fmla="val 15023"/>
              </a:avLst>
            </a:prstGeom>
            <a:solidFill>
              <a:srgbClr val="FBDBBB"/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01600" dist="50800" dir="27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lnSpc>
                  <a:spcPct val="110000"/>
                </a:lnSpc>
              </a:pPr>
              <a:r>
                <a:rPr lang="en-US" b="1" smtClean="0">
                  <a:solidFill>
                    <a:schemeClr val="tx2">
                      <a:lumMod val="50000"/>
                    </a:schemeClr>
                  </a:solidFill>
                </a:rPr>
                <a:t>Before</a:t>
              </a:r>
            </a:p>
          </p:txBody>
        </p:sp>
        <p:grpSp>
          <p:nvGrpSpPr>
            <p:cNvPr id="13" name="Group 12"/>
            <p:cNvGrpSpPr/>
            <p:nvPr/>
          </p:nvGrpSpPr>
          <p:grpSpPr bwMode="gray">
            <a:xfrm>
              <a:off x="360000" y="2960948"/>
              <a:ext cx="8493513" cy="894198"/>
              <a:chOff x="360000" y="2946096"/>
              <a:chExt cx="8493513" cy="894198"/>
            </a:xfrm>
          </p:grpSpPr>
          <p:sp>
            <p:nvSpPr>
              <p:cNvPr id="14" name="Freeform 28"/>
              <p:cNvSpPr>
                <a:spLocks noChangeAspect="1"/>
              </p:cNvSpPr>
              <p:nvPr/>
            </p:nvSpPr>
            <p:spPr bwMode="gray">
              <a:xfrm>
                <a:off x="361226" y="2946096"/>
                <a:ext cx="2377005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2377005" h="894198">
                    <a:moveTo>
                      <a:pt x="47259" y="0"/>
                    </a:moveTo>
                    <a:cubicBezTo>
                      <a:pt x="81021" y="0"/>
                      <a:pt x="130374" y="0"/>
                      <a:pt x="191259" y="0"/>
                    </a:cubicBezTo>
                    <a:lnTo>
                      <a:pt x="205906" y="0"/>
                    </a:lnTo>
                    <a:lnTo>
                      <a:pt x="258880" y="0"/>
                    </a:lnTo>
                    <a:lnTo>
                      <a:pt x="316511" y="0"/>
                    </a:lnTo>
                    <a:lnTo>
                      <a:pt x="349906" y="0"/>
                    </a:lnTo>
                    <a:lnTo>
                      <a:pt x="442872" y="0"/>
                    </a:lnTo>
                    <a:lnTo>
                      <a:pt x="460511" y="0"/>
                    </a:lnTo>
                    <a:lnTo>
                      <a:pt x="581163" y="0"/>
                    </a:lnTo>
                    <a:lnTo>
                      <a:pt x="586872" y="0"/>
                    </a:lnTo>
                    <a:lnTo>
                      <a:pt x="725163" y="0"/>
                    </a:lnTo>
                    <a:lnTo>
                      <a:pt x="727559" y="0"/>
                    </a:lnTo>
                    <a:lnTo>
                      <a:pt x="871559" y="0"/>
                    </a:lnTo>
                    <a:lnTo>
                      <a:pt x="1029368" y="0"/>
                    </a:lnTo>
                    <a:lnTo>
                      <a:pt x="1173368" y="0"/>
                    </a:lnTo>
                    <a:lnTo>
                      <a:pt x="1177131" y="0"/>
                    </a:lnTo>
                    <a:lnTo>
                      <a:pt x="1317701" y="0"/>
                    </a:lnTo>
                    <a:lnTo>
                      <a:pt x="1321131" y="0"/>
                    </a:lnTo>
                    <a:lnTo>
                      <a:pt x="1447252" y="0"/>
                    </a:lnTo>
                    <a:lnTo>
                      <a:pt x="1461701" y="0"/>
                    </a:lnTo>
                    <a:lnTo>
                      <a:pt x="1561959" y="0"/>
                    </a:lnTo>
                    <a:lnTo>
                      <a:pt x="1591252" y="0"/>
                    </a:lnTo>
                    <a:lnTo>
                      <a:pt x="1657998" y="0"/>
                    </a:lnTo>
                    <a:lnTo>
                      <a:pt x="1705959" y="0"/>
                    </a:lnTo>
                    <a:lnTo>
                      <a:pt x="1731544" y="0"/>
                    </a:lnTo>
                    <a:lnTo>
                      <a:pt x="1758686" y="0"/>
                    </a:lnTo>
                    <a:lnTo>
                      <a:pt x="1778771" y="0"/>
                    </a:lnTo>
                    <a:lnTo>
                      <a:pt x="1791321" y="0"/>
                    </a:lnTo>
                    <a:lnTo>
                      <a:pt x="1795856" y="0"/>
                    </a:lnTo>
                    <a:cubicBezTo>
                      <a:pt x="1884944" y="0"/>
                      <a:pt x="1939100" y="0"/>
                      <a:pt x="1939856" y="0"/>
                    </a:cubicBezTo>
                    <a:cubicBezTo>
                      <a:pt x="1951671" y="0"/>
                      <a:pt x="1963486" y="7879"/>
                      <a:pt x="1971362" y="15757"/>
                    </a:cubicBezTo>
                    <a:cubicBezTo>
                      <a:pt x="1971362" y="15757"/>
                      <a:pt x="1971362" y="15757"/>
                      <a:pt x="2361252" y="417555"/>
                    </a:cubicBezTo>
                    <a:cubicBezTo>
                      <a:pt x="2369129" y="425434"/>
                      <a:pt x="2377005" y="437251"/>
                      <a:pt x="2377005" y="449069"/>
                    </a:cubicBezTo>
                    <a:cubicBezTo>
                      <a:pt x="2377005" y="460886"/>
                      <a:pt x="2369129" y="468765"/>
                      <a:pt x="2361252" y="476643"/>
                    </a:cubicBezTo>
                    <a:cubicBezTo>
                      <a:pt x="2361252" y="476643"/>
                      <a:pt x="2361252" y="476643"/>
                      <a:pt x="1971362" y="882381"/>
                    </a:cubicBezTo>
                    <a:cubicBezTo>
                      <a:pt x="1963486" y="890259"/>
                      <a:pt x="1951671" y="894198"/>
                      <a:pt x="1939856" y="894198"/>
                    </a:cubicBezTo>
                    <a:cubicBezTo>
                      <a:pt x="1939100" y="894198"/>
                      <a:pt x="1884944" y="894198"/>
                      <a:pt x="1795856" y="894198"/>
                    </a:cubicBezTo>
                    <a:lnTo>
                      <a:pt x="1791321" y="894198"/>
                    </a:lnTo>
                    <a:lnTo>
                      <a:pt x="1778771" y="894198"/>
                    </a:lnTo>
                    <a:lnTo>
                      <a:pt x="1758686" y="894198"/>
                    </a:lnTo>
                    <a:lnTo>
                      <a:pt x="1731544" y="894198"/>
                    </a:lnTo>
                    <a:cubicBezTo>
                      <a:pt x="1708485" y="894198"/>
                      <a:pt x="1683902" y="894198"/>
                      <a:pt x="1657998" y="894198"/>
                    </a:cubicBezTo>
                    <a:cubicBezTo>
                      <a:pt x="1637595" y="894198"/>
                      <a:pt x="1615269" y="894198"/>
                      <a:pt x="1591252" y="894198"/>
                    </a:cubicBezTo>
                    <a:cubicBezTo>
                      <a:pt x="1581622" y="894198"/>
                      <a:pt x="1571855" y="894198"/>
                      <a:pt x="1561959" y="894198"/>
                    </a:cubicBezTo>
                    <a:cubicBezTo>
                      <a:pt x="1530812" y="894198"/>
                      <a:pt x="1497247" y="894198"/>
                      <a:pt x="1461701" y="894198"/>
                    </a:cubicBezTo>
                    <a:cubicBezTo>
                      <a:pt x="1456905" y="894198"/>
                      <a:pt x="1452088" y="894198"/>
                      <a:pt x="1447252" y="894198"/>
                    </a:cubicBezTo>
                    <a:cubicBezTo>
                      <a:pt x="1407365" y="894198"/>
                      <a:pt x="1365128" y="894198"/>
                      <a:pt x="1321131" y="894198"/>
                    </a:cubicBezTo>
                    <a:cubicBezTo>
                      <a:pt x="1319989" y="894198"/>
                      <a:pt x="1318845" y="894198"/>
                      <a:pt x="1317701" y="894198"/>
                    </a:cubicBezTo>
                    <a:cubicBezTo>
                      <a:pt x="1272468" y="894198"/>
                      <a:pt x="1225399" y="894198"/>
                      <a:pt x="1177131" y="894198"/>
                    </a:cubicBezTo>
                    <a:cubicBezTo>
                      <a:pt x="1128231" y="894198"/>
                      <a:pt x="1078777" y="894198"/>
                      <a:pt x="1029368" y="894198"/>
                    </a:cubicBezTo>
                    <a:cubicBezTo>
                      <a:pt x="977135" y="894198"/>
                      <a:pt x="924290" y="894198"/>
                      <a:pt x="871559" y="894198"/>
                    </a:cubicBezTo>
                    <a:cubicBezTo>
                      <a:pt x="822667" y="894198"/>
                      <a:pt x="774465" y="894198"/>
                      <a:pt x="727559" y="894198"/>
                    </a:cubicBezTo>
                    <a:cubicBezTo>
                      <a:pt x="726760" y="894198"/>
                      <a:pt x="725961" y="894198"/>
                      <a:pt x="725163" y="894198"/>
                    </a:cubicBezTo>
                    <a:cubicBezTo>
                      <a:pt x="677502" y="894198"/>
                      <a:pt x="631193" y="894198"/>
                      <a:pt x="586872" y="894198"/>
                    </a:cubicBezTo>
                    <a:cubicBezTo>
                      <a:pt x="543500" y="894198"/>
                      <a:pt x="501221" y="894198"/>
                      <a:pt x="460511" y="894198"/>
                    </a:cubicBezTo>
                    <a:cubicBezTo>
                      <a:pt x="454572" y="894198"/>
                      <a:pt x="448692" y="894198"/>
                      <a:pt x="442872" y="894198"/>
                    </a:cubicBezTo>
                    <a:cubicBezTo>
                      <a:pt x="410759" y="894198"/>
                      <a:pt x="379689" y="894198"/>
                      <a:pt x="349906" y="894198"/>
                    </a:cubicBezTo>
                    <a:cubicBezTo>
                      <a:pt x="338387" y="894198"/>
                      <a:pt x="327248" y="894198"/>
                      <a:pt x="316511" y="894198"/>
                    </a:cubicBezTo>
                    <a:cubicBezTo>
                      <a:pt x="296615" y="894198"/>
                      <a:pt x="277378" y="894198"/>
                      <a:pt x="258880" y="894198"/>
                    </a:cubicBezTo>
                    <a:cubicBezTo>
                      <a:pt x="238953" y="894198"/>
                      <a:pt x="221206" y="894198"/>
                      <a:pt x="205906" y="894198"/>
                    </a:cubicBezTo>
                    <a:cubicBezTo>
                      <a:pt x="200953" y="894198"/>
                      <a:pt x="196070" y="894198"/>
                      <a:pt x="191259" y="894198"/>
                    </a:cubicBezTo>
                    <a:cubicBezTo>
                      <a:pt x="130374" y="894198"/>
                      <a:pt x="81021" y="894198"/>
                      <a:pt x="47259" y="894198"/>
                    </a:cubicBezTo>
                    <a:cubicBezTo>
                      <a:pt x="19691" y="894198"/>
                      <a:pt x="0" y="874502"/>
                      <a:pt x="0" y="846928"/>
                    </a:cubicBezTo>
                    <a:cubicBezTo>
                      <a:pt x="0" y="823293"/>
                      <a:pt x="0" y="74845"/>
                      <a:pt x="0" y="47271"/>
                    </a:cubicBezTo>
                    <a:cubicBezTo>
                      <a:pt x="0" y="23635"/>
                      <a:pt x="19691" y="0"/>
                      <a:pt x="472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gray">
              <a:xfrm>
                <a:off x="360000" y="2997195"/>
                <a:ext cx="2088000" cy="79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0" rIns="0" bIns="0" rtlCol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Objective, hypothesis,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substantiation of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selected </a:t>
                </a: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intervention</a:t>
                </a:r>
              </a:p>
            </p:txBody>
          </p:sp>
          <p:sp>
            <p:nvSpPr>
              <p:cNvPr id="16" name="Freeform 27"/>
              <p:cNvSpPr>
                <a:spLocks noChangeAspect="1"/>
              </p:cNvSpPr>
              <p:nvPr/>
            </p:nvSpPr>
            <p:spPr bwMode="gray">
              <a:xfrm>
                <a:off x="2547145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3006000" y="3151269"/>
                <a:ext cx="1457643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Monitor objective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Test hypothesis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27"/>
              <p:cNvSpPr>
                <a:spLocks noChangeAspect="1"/>
              </p:cNvSpPr>
              <p:nvPr/>
            </p:nvSpPr>
            <p:spPr bwMode="gray">
              <a:xfrm>
                <a:off x="4585572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5094000" y="3151269"/>
                <a:ext cx="1282402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 </a:t>
                </a: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</a:t>
                </a:r>
                <a:b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evaluation</a:t>
                </a:r>
                <a:endParaRPr lang="en-US" sz="15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27"/>
              <p:cNvSpPr>
                <a:spLocks noChangeAspect="1"/>
              </p:cNvSpPr>
              <p:nvPr/>
            </p:nvSpPr>
            <p:spPr bwMode="gray">
              <a:xfrm>
                <a:off x="6624000" y="2946096"/>
                <a:ext cx="2229513" cy="892800"/>
              </a:xfrm>
              <a:custGeom>
                <a:avLst/>
                <a:gdLst/>
                <a:ahLst/>
                <a:cxnLst>
                  <a:cxn ang="0">
                    <a:pos x="563" y="106"/>
                  </a:cxn>
                  <a:cxn ang="0">
                    <a:pos x="464" y="4"/>
                  </a:cxn>
                  <a:cxn ang="0">
                    <a:pos x="456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94" y="106"/>
                  </a:cxn>
                  <a:cxn ang="0">
                    <a:pos x="98" y="114"/>
                  </a:cxn>
                  <a:cxn ang="0">
                    <a:pos x="94" y="121"/>
                  </a:cxn>
                  <a:cxn ang="0">
                    <a:pos x="1" y="218"/>
                  </a:cxn>
                  <a:cxn ang="0">
                    <a:pos x="0" y="222"/>
                  </a:cxn>
                  <a:cxn ang="0">
                    <a:pos x="1" y="226"/>
                  </a:cxn>
                  <a:cxn ang="0">
                    <a:pos x="5" y="227"/>
                  </a:cxn>
                  <a:cxn ang="0">
                    <a:pos x="456" y="227"/>
                  </a:cxn>
                  <a:cxn ang="0">
                    <a:pos x="464" y="224"/>
                  </a:cxn>
                  <a:cxn ang="0">
                    <a:pos x="563" y="121"/>
                  </a:cxn>
                  <a:cxn ang="0">
                    <a:pos x="567" y="114"/>
                  </a:cxn>
                  <a:cxn ang="0">
                    <a:pos x="563" y="106"/>
                  </a:cxn>
                </a:cxnLst>
                <a:rect l="0" t="0" r="r" b="b"/>
                <a:pathLst>
                  <a:path w="567" h="227">
                    <a:moveTo>
                      <a:pt x="563" y="106"/>
                    </a:moveTo>
                    <a:cubicBezTo>
                      <a:pt x="464" y="4"/>
                      <a:pt x="464" y="4"/>
                      <a:pt x="464" y="4"/>
                    </a:cubicBezTo>
                    <a:cubicBezTo>
                      <a:pt x="462" y="2"/>
                      <a:pt x="459" y="0"/>
                      <a:pt x="456" y="0"/>
                    </a:cubicBezTo>
                    <a:cubicBezTo>
                      <a:pt x="455" y="0"/>
                      <a:pt x="80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8" y="111"/>
                      <a:pt x="98" y="114"/>
                    </a:cubicBezTo>
                    <a:cubicBezTo>
                      <a:pt x="98" y="117"/>
                      <a:pt x="94" y="121"/>
                      <a:pt x="94" y="121"/>
                    </a:cubicBezTo>
                    <a:cubicBezTo>
                      <a:pt x="1" y="218"/>
                      <a:pt x="1" y="218"/>
                      <a:pt x="1" y="218"/>
                    </a:cubicBezTo>
                    <a:cubicBezTo>
                      <a:pt x="0" y="219"/>
                      <a:pt x="0" y="221"/>
                      <a:pt x="0" y="222"/>
                    </a:cubicBezTo>
                    <a:cubicBezTo>
                      <a:pt x="0" y="223"/>
                      <a:pt x="0" y="225"/>
                      <a:pt x="1" y="226"/>
                    </a:cubicBezTo>
                    <a:cubicBezTo>
                      <a:pt x="2" y="227"/>
                      <a:pt x="3" y="227"/>
                      <a:pt x="5" y="227"/>
                    </a:cubicBezTo>
                    <a:cubicBezTo>
                      <a:pt x="80" y="227"/>
                      <a:pt x="455" y="227"/>
                      <a:pt x="456" y="227"/>
                    </a:cubicBezTo>
                    <a:cubicBezTo>
                      <a:pt x="459" y="227"/>
                      <a:pt x="462" y="226"/>
                      <a:pt x="464" y="224"/>
                    </a:cubicBezTo>
                    <a:cubicBezTo>
                      <a:pt x="563" y="121"/>
                      <a:pt x="563" y="121"/>
                      <a:pt x="563" y="121"/>
                    </a:cubicBezTo>
                    <a:cubicBezTo>
                      <a:pt x="565" y="119"/>
                      <a:pt x="567" y="117"/>
                      <a:pt x="567" y="114"/>
                    </a:cubicBezTo>
                    <a:cubicBezTo>
                      <a:pt x="567" y="111"/>
                      <a:pt x="565" y="108"/>
                      <a:pt x="563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01600" dist="50800" dir="27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72000" rIns="0" bIns="0" rtlCol="0" anchor="t" anchorCtr="0"/>
              <a:lstStyle/>
              <a:p>
                <a:pPr>
                  <a:lnSpc>
                    <a:spcPct val="110000"/>
                  </a:lnSpc>
                </a:pPr>
                <a:endParaRPr lang="en-US" sz="1400" b="1">
                  <a:solidFill>
                    <a:schemeClr val="accen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gray">
              <a:xfrm>
                <a:off x="7236304" y="3151269"/>
                <a:ext cx="966611" cy="483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Long-term</a:t>
                </a:r>
                <a:b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5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conclusions</a:t>
                </a:r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000" y="1980000"/>
            <a:ext cx="5940000" cy="2757857"/>
          </a:xfrm>
          <a:prstGeom prst="roundRect">
            <a:avLst>
              <a:gd name="adj" fmla="val 9393"/>
            </a:avLst>
          </a:prstGeom>
          <a:ln w="57150">
            <a:solidFill>
              <a:schemeClr val="bg1"/>
            </a:solidFill>
          </a:ln>
          <a:effectLst>
            <a:outerShdw blurRad="1524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438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0.2993997 -0.2958078 E" pathEditMode="relative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33993" y="34333"/>
                                    </p:animScale>
                                    <p:animRot by="0">
                                      <p:cBhvr>
                                        <p:cTn id="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rt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8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1583668" y="1700808"/>
            <a:ext cx="5201078" cy="3600000"/>
          </a:xfrm>
          <a:prstGeom prst="rect">
            <a:avLst/>
          </a:prstGeom>
          <a:effectLst>
            <a:outerShdw blurRad="127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Rounded Rectangle 58"/>
          <p:cNvSpPr/>
          <p:nvPr/>
        </p:nvSpPr>
        <p:spPr bwMode="gray">
          <a:xfrm>
            <a:off x="3891571" y="1377493"/>
            <a:ext cx="830563" cy="1179651"/>
          </a:xfrm>
          <a:custGeom>
            <a:avLst/>
            <a:gdLst>
              <a:gd name="connsiteX0" fmla="*/ 0 w 1008112"/>
              <a:gd name="connsiteY0" fmla="*/ 177549 h 1357200"/>
              <a:gd name="connsiteX1" fmla="*/ 177549 w 1008112"/>
              <a:gd name="connsiteY1" fmla="*/ 0 h 1357200"/>
              <a:gd name="connsiteX2" fmla="*/ 830563 w 1008112"/>
              <a:gd name="connsiteY2" fmla="*/ 0 h 1357200"/>
              <a:gd name="connsiteX3" fmla="*/ 1008112 w 1008112"/>
              <a:gd name="connsiteY3" fmla="*/ 177549 h 1357200"/>
              <a:gd name="connsiteX4" fmla="*/ 1008112 w 1008112"/>
              <a:gd name="connsiteY4" fmla="*/ 1179651 h 1357200"/>
              <a:gd name="connsiteX5" fmla="*/ 830563 w 1008112"/>
              <a:gd name="connsiteY5" fmla="*/ 1357200 h 1357200"/>
              <a:gd name="connsiteX6" fmla="*/ 177549 w 1008112"/>
              <a:gd name="connsiteY6" fmla="*/ 1357200 h 1357200"/>
              <a:gd name="connsiteX7" fmla="*/ 0 w 1008112"/>
              <a:gd name="connsiteY7" fmla="*/ 1179651 h 1357200"/>
              <a:gd name="connsiteX8" fmla="*/ 0 w 1008112"/>
              <a:gd name="connsiteY8" fmla="*/ 177549 h 1357200"/>
              <a:gd name="connsiteX0" fmla="*/ 1008112 w 1099552"/>
              <a:gd name="connsiteY0" fmla="*/ 1179651 h 1357200"/>
              <a:gd name="connsiteX1" fmla="*/ 830563 w 1099552"/>
              <a:gd name="connsiteY1" fmla="*/ 1357200 h 1357200"/>
              <a:gd name="connsiteX2" fmla="*/ 177549 w 1099552"/>
              <a:gd name="connsiteY2" fmla="*/ 1357200 h 1357200"/>
              <a:gd name="connsiteX3" fmla="*/ 0 w 1099552"/>
              <a:gd name="connsiteY3" fmla="*/ 1179651 h 1357200"/>
              <a:gd name="connsiteX4" fmla="*/ 0 w 1099552"/>
              <a:gd name="connsiteY4" fmla="*/ 177549 h 1357200"/>
              <a:gd name="connsiteX5" fmla="*/ 177549 w 1099552"/>
              <a:gd name="connsiteY5" fmla="*/ 0 h 1357200"/>
              <a:gd name="connsiteX6" fmla="*/ 830563 w 1099552"/>
              <a:gd name="connsiteY6" fmla="*/ 0 h 1357200"/>
              <a:gd name="connsiteX7" fmla="*/ 1008112 w 1099552"/>
              <a:gd name="connsiteY7" fmla="*/ 177549 h 1357200"/>
              <a:gd name="connsiteX8" fmla="*/ 1099552 w 1099552"/>
              <a:gd name="connsiteY8" fmla="*/ 1271091 h 1357200"/>
              <a:gd name="connsiteX0" fmla="*/ 1008112 w 1008112"/>
              <a:gd name="connsiteY0" fmla="*/ 1179651 h 1357200"/>
              <a:gd name="connsiteX1" fmla="*/ 830563 w 1008112"/>
              <a:gd name="connsiteY1" fmla="*/ 1357200 h 1357200"/>
              <a:gd name="connsiteX2" fmla="*/ 177549 w 1008112"/>
              <a:gd name="connsiteY2" fmla="*/ 1357200 h 1357200"/>
              <a:gd name="connsiteX3" fmla="*/ 0 w 1008112"/>
              <a:gd name="connsiteY3" fmla="*/ 1179651 h 1357200"/>
              <a:gd name="connsiteX4" fmla="*/ 0 w 1008112"/>
              <a:gd name="connsiteY4" fmla="*/ 177549 h 1357200"/>
              <a:gd name="connsiteX5" fmla="*/ 177549 w 1008112"/>
              <a:gd name="connsiteY5" fmla="*/ 0 h 1357200"/>
              <a:gd name="connsiteX6" fmla="*/ 830563 w 1008112"/>
              <a:gd name="connsiteY6" fmla="*/ 0 h 1357200"/>
              <a:gd name="connsiteX7" fmla="*/ 1008112 w 1008112"/>
              <a:gd name="connsiteY7" fmla="*/ 177549 h 1357200"/>
              <a:gd name="connsiteX0" fmla="*/ 830563 w 1008112"/>
              <a:gd name="connsiteY0" fmla="*/ 1357200 h 1357200"/>
              <a:gd name="connsiteX1" fmla="*/ 177549 w 1008112"/>
              <a:gd name="connsiteY1" fmla="*/ 1357200 h 1357200"/>
              <a:gd name="connsiteX2" fmla="*/ 0 w 1008112"/>
              <a:gd name="connsiteY2" fmla="*/ 1179651 h 1357200"/>
              <a:gd name="connsiteX3" fmla="*/ 0 w 1008112"/>
              <a:gd name="connsiteY3" fmla="*/ 177549 h 1357200"/>
              <a:gd name="connsiteX4" fmla="*/ 177549 w 1008112"/>
              <a:gd name="connsiteY4" fmla="*/ 0 h 1357200"/>
              <a:gd name="connsiteX5" fmla="*/ 830563 w 1008112"/>
              <a:gd name="connsiteY5" fmla="*/ 0 h 1357200"/>
              <a:gd name="connsiteX6" fmla="*/ 1008112 w 1008112"/>
              <a:gd name="connsiteY6" fmla="*/ 177549 h 1357200"/>
              <a:gd name="connsiteX0" fmla="*/ 177549 w 1008112"/>
              <a:gd name="connsiteY0" fmla="*/ 1357200 h 1357200"/>
              <a:gd name="connsiteX1" fmla="*/ 0 w 1008112"/>
              <a:gd name="connsiteY1" fmla="*/ 1179651 h 1357200"/>
              <a:gd name="connsiteX2" fmla="*/ 0 w 1008112"/>
              <a:gd name="connsiteY2" fmla="*/ 177549 h 1357200"/>
              <a:gd name="connsiteX3" fmla="*/ 177549 w 1008112"/>
              <a:gd name="connsiteY3" fmla="*/ 0 h 1357200"/>
              <a:gd name="connsiteX4" fmla="*/ 830563 w 1008112"/>
              <a:gd name="connsiteY4" fmla="*/ 0 h 1357200"/>
              <a:gd name="connsiteX5" fmla="*/ 1008112 w 1008112"/>
              <a:gd name="connsiteY5" fmla="*/ 177549 h 1357200"/>
              <a:gd name="connsiteX0" fmla="*/ 0 w 1008112"/>
              <a:gd name="connsiteY0" fmla="*/ 1179651 h 1179651"/>
              <a:gd name="connsiteX1" fmla="*/ 0 w 1008112"/>
              <a:gd name="connsiteY1" fmla="*/ 177549 h 1179651"/>
              <a:gd name="connsiteX2" fmla="*/ 177549 w 1008112"/>
              <a:gd name="connsiteY2" fmla="*/ 0 h 1179651"/>
              <a:gd name="connsiteX3" fmla="*/ 830563 w 1008112"/>
              <a:gd name="connsiteY3" fmla="*/ 0 h 1179651"/>
              <a:gd name="connsiteX4" fmla="*/ 1008112 w 1008112"/>
              <a:gd name="connsiteY4" fmla="*/ 177549 h 1179651"/>
              <a:gd name="connsiteX0" fmla="*/ 0 w 830563"/>
              <a:gd name="connsiteY0" fmla="*/ 1179651 h 1179651"/>
              <a:gd name="connsiteX1" fmla="*/ 0 w 830563"/>
              <a:gd name="connsiteY1" fmla="*/ 177549 h 1179651"/>
              <a:gd name="connsiteX2" fmla="*/ 177549 w 830563"/>
              <a:gd name="connsiteY2" fmla="*/ 0 h 1179651"/>
              <a:gd name="connsiteX3" fmla="*/ 830563 w 830563"/>
              <a:gd name="connsiteY3" fmla="*/ 0 h 117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1179651">
                <a:moveTo>
                  <a:pt x="0" y="1179651"/>
                </a:moveTo>
                <a:lnTo>
                  <a:pt x="0" y="177549"/>
                </a:lnTo>
                <a:cubicBezTo>
                  <a:pt x="0" y="79491"/>
                  <a:pt x="79491" y="0"/>
                  <a:pt x="177549" y="0"/>
                </a:cubicBezTo>
                <a:lnTo>
                  <a:pt x="830563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 bwMode="gray">
          <a:xfrm>
            <a:off x="5219782" y="2025494"/>
            <a:ext cx="1171529" cy="584296"/>
          </a:xfrm>
          <a:custGeom>
            <a:avLst/>
            <a:gdLst>
              <a:gd name="connsiteX0" fmla="*/ 0 w 1296433"/>
              <a:gd name="connsiteY0" fmla="*/ 124904 h 709200"/>
              <a:gd name="connsiteX1" fmla="*/ 124904 w 1296433"/>
              <a:gd name="connsiteY1" fmla="*/ 0 h 709200"/>
              <a:gd name="connsiteX2" fmla="*/ 1171529 w 1296433"/>
              <a:gd name="connsiteY2" fmla="*/ 0 h 709200"/>
              <a:gd name="connsiteX3" fmla="*/ 1296433 w 1296433"/>
              <a:gd name="connsiteY3" fmla="*/ 124904 h 709200"/>
              <a:gd name="connsiteX4" fmla="*/ 1296433 w 1296433"/>
              <a:gd name="connsiteY4" fmla="*/ 584296 h 709200"/>
              <a:gd name="connsiteX5" fmla="*/ 1171529 w 1296433"/>
              <a:gd name="connsiteY5" fmla="*/ 709200 h 709200"/>
              <a:gd name="connsiteX6" fmla="*/ 124904 w 1296433"/>
              <a:gd name="connsiteY6" fmla="*/ 709200 h 709200"/>
              <a:gd name="connsiteX7" fmla="*/ 0 w 1296433"/>
              <a:gd name="connsiteY7" fmla="*/ 584296 h 709200"/>
              <a:gd name="connsiteX8" fmla="*/ 0 w 1296433"/>
              <a:gd name="connsiteY8" fmla="*/ 124904 h 709200"/>
              <a:gd name="connsiteX0" fmla="*/ 1171529 w 1296433"/>
              <a:gd name="connsiteY0" fmla="*/ 709200 h 800640"/>
              <a:gd name="connsiteX1" fmla="*/ 124904 w 1296433"/>
              <a:gd name="connsiteY1" fmla="*/ 709200 h 800640"/>
              <a:gd name="connsiteX2" fmla="*/ 0 w 1296433"/>
              <a:gd name="connsiteY2" fmla="*/ 584296 h 800640"/>
              <a:gd name="connsiteX3" fmla="*/ 0 w 1296433"/>
              <a:gd name="connsiteY3" fmla="*/ 124904 h 800640"/>
              <a:gd name="connsiteX4" fmla="*/ 124904 w 1296433"/>
              <a:gd name="connsiteY4" fmla="*/ 0 h 800640"/>
              <a:gd name="connsiteX5" fmla="*/ 1171529 w 1296433"/>
              <a:gd name="connsiteY5" fmla="*/ 0 h 800640"/>
              <a:gd name="connsiteX6" fmla="*/ 1296433 w 1296433"/>
              <a:gd name="connsiteY6" fmla="*/ 124904 h 800640"/>
              <a:gd name="connsiteX7" fmla="*/ 1296433 w 1296433"/>
              <a:gd name="connsiteY7" fmla="*/ 584296 h 800640"/>
              <a:gd name="connsiteX8" fmla="*/ 1262969 w 1296433"/>
              <a:gd name="connsiteY8" fmla="*/ 800640 h 800640"/>
              <a:gd name="connsiteX0" fmla="*/ 1171529 w 1296433"/>
              <a:gd name="connsiteY0" fmla="*/ 709200 h 709200"/>
              <a:gd name="connsiteX1" fmla="*/ 124904 w 1296433"/>
              <a:gd name="connsiteY1" fmla="*/ 709200 h 709200"/>
              <a:gd name="connsiteX2" fmla="*/ 0 w 1296433"/>
              <a:gd name="connsiteY2" fmla="*/ 584296 h 709200"/>
              <a:gd name="connsiteX3" fmla="*/ 0 w 1296433"/>
              <a:gd name="connsiteY3" fmla="*/ 124904 h 709200"/>
              <a:gd name="connsiteX4" fmla="*/ 124904 w 1296433"/>
              <a:gd name="connsiteY4" fmla="*/ 0 h 709200"/>
              <a:gd name="connsiteX5" fmla="*/ 1171529 w 1296433"/>
              <a:gd name="connsiteY5" fmla="*/ 0 h 709200"/>
              <a:gd name="connsiteX6" fmla="*/ 1296433 w 1296433"/>
              <a:gd name="connsiteY6" fmla="*/ 124904 h 709200"/>
              <a:gd name="connsiteX7" fmla="*/ 1296433 w 1296433"/>
              <a:gd name="connsiteY7" fmla="*/ 584296 h 709200"/>
              <a:gd name="connsiteX0" fmla="*/ 1171529 w 1296433"/>
              <a:gd name="connsiteY0" fmla="*/ 709200 h 709200"/>
              <a:gd name="connsiteX1" fmla="*/ 124904 w 1296433"/>
              <a:gd name="connsiteY1" fmla="*/ 709200 h 709200"/>
              <a:gd name="connsiteX2" fmla="*/ 0 w 1296433"/>
              <a:gd name="connsiteY2" fmla="*/ 584296 h 709200"/>
              <a:gd name="connsiteX3" fmla="*/ 0 w 1296433"/>
              <a:gd name="connsiteY3" fmla="*/ 124904 h 709200"/>
              <a:gd name="connsiteX4" fmla="*/ 124904 w 1296433"/>
              <a:gd name="connsiteY4" fmla="*/ 0 h 709200"/>
              <a:gd name="connsiteX5" fmla="*/ 1171529 w 1296433"/>
              <a:gd name="connsiteY5" fmla="*/ 0 h 709200"/>
              <a:gd name="connsiteX6" fmla="*/ 1296433 w 1296433"/>
              <a:gd name="connsiteY6" fmla="*/ 124904 h 709200"/>
              <a:gd name="connsiteX0" fmla="*/ 124904 w 1296433"/>
              <a:gd name="connsiteY0" fmla="*/ 709200 h 709200"/>
              <a:gd name="connsiteX1" fmla="*/ 0 w 1296433"/>
              <a:gd name="connsiteY1" fmla="*/ 584296 h 709200"/>
              <a:gd name="connsiteX2" fmla="*/ 0 w 1296433"/>
              <a:gd name="connsiteY2" fmla="*/ 124904 h 709200"/>
              <a:gd name="connsiteX3" fmla="*/ 124904 w 1296433"/>
              <a:gd name="connsiteY3" fmla="*/ 0 h 709200"/>
              <a:gd name="connsiteX4" fmla="*/ 1171529 w 1296433"/>
              <a:gd name="connsiteY4" fmla="*/ 0 h 709200"/>
              <a:gd name="connsiteX5" fmla="*/ 1296433 w 1296433"/>
              <a:gd name="connsiteY5" fmla="*/ 124904 h 709200"/>
              <a:gd name="connsiteX0" fmla="*/ 0 w 1296433"/>
              <a:gd name="connsiteY0" fmla="*/ 584296 h 584296"/>
              <a:gd name="connsiteX1" fmla="*/ 0 w 1296433"/>
              <a:gd name="connsiteY1" fmla="*/ 124904 h 584296"/>
              <a:gd name="connsiteX2" fmla="*/ 124904 w 1296433"/>
              <a:gd name="connsiteY2" fmla="*/ 0 h 584296"/>
              <a:gd name="connsiteX3" fmla="*/ 1171529 w 1296433"/>
              <a:gd name="connsiteY3" fmla="*/ 0 h 584296"/>
              <a:gd name="connsiteX4" fmla="*/ 1296433 w 1296433"/>
              <a:gd name="connsiteY4" fmla="*/ 124904 h 584296"/>
              <a:gd name="connsiteX0" fmla="*/ 0 w 1171529"/>
              <a:gd name="connsiteY0" fmla="*/ 584296 h 584296"/>
              <a:gd name="connsiteX1" fmla="*/ 0 w 1171529"/>
              <a:gd name="connsiteY1" fmla="*/ 124904 h 584296"/>
              <a:gd name="connsiteX2" fmla="*/ 124904 w 1171529"/>
              <a:gd name="connsiteY2" fmla="*/ 0 h 584296"/>
              <a:gd name="connsiteX3" fmla="*/ 1171529 w 1171529"/>
              <a:gd name="connsiteY3" fmla="*/ 0 h 58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529" h="584296">
                <a:moveTo>
                  <a:pt x="0" y="584296"/>
                </a:moveTo>
                <a:lnTo>
                  <a:pt x="0" y="124904"/>
                </a:lnTo>
                <a:cubicBezTo>
                  <a:pt x="0" y="55921"/>
                  <a:pt x="55921" y="0"/>
                  <a:pt x="124904" y="0"/>
                </a:cubicBezTo>
                <a:lnTo>
                  <a:pt x="1171529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 bwMode="gray">
          <a:xfrm>
            <a:off x="2672197" y="819493"/>
            <a:ext cx="830563" cy="1737651"/>
          </a:xfrm>
          <a:custGeom>
            <a:avLst/>
            <a:gdLst>
              <a:gd name="connsiteX0" fmla="*/ 0 w 1008112"/>
              <a:gd name="connsiteY0" fmla="*/ 177549 h 1915200"/>
              <a:gd name="connsiteX1" fmla="*/ 177549 w 1008112"/>
              <a:gd name="connsiteY1" fmla="*/ 0 h 1915200"/>
              <a:gd name="connsiteX2" fmla="*/ 830563 w 1008112"/>
              <a:gd name="connsiteY2" fmla="*/ 0 h 1915200"/>
              <a:gd name="connsiteX3" fmla="*/ 1008112 w 1008112"/>
              <a:gd name="connsiteY3" fmla="*/ 177549 h 1915200"/>
              <a:gd name="connsiteX4" fmla="*/ 1008112 w 1008112"/>
              <a:gd name="connsiteY4" fmla="*/ 1737651 h 1915200"/>
              <a:gd name="connsiteX5" fmla="*/ 830563 w 1008112"/>
              <a:gd name="connsiteY5" fmla="*/ 1915200 h 1915200"/>
              <a:gd name="connsiteX6" fmla="*/ 177549 w 1008112"/>
              <a:gd name="connsiteY6" fmla="*/ 1915200 h 1915200"/>
              <a:gd name="connsiteX7" fmla="*/ 0 w 1008112"/>
              <a:gd name="connsiteY7" fmla="*/ 1737651 h 1915200"/>
              <a:gd name="connsiteX8" fmla="*/ 0 w 1008112"/>
              <a:gd name="connsiteY8" fmla="*/ 177549 h 1915200"/>
              <a:gd name="connsiteX0" fmla="*/ 830563 w 1008112"/>
              <a:gd name="connsiteY0" fmla="*/ 1915200 h 2006640"/>
              <a:gd name="connsiteX1" fmla="*/ 177549 w 1008112"/>
              <a:gd name="connsiteY1" fmla="*/ 1915200 h 2006640"/>
              <a:gd name="connsiteX2" fmla="*/ 0 w 1008112"/>
              <a:gd name="connsiteY2" fmla="*/ 1737651 h 2006640"/>
              <a:gd name="connsiteX3" fmla="*/ 0 w 1008112"/>
              <a:gd name="connsiteY3" fmla="*/ 177549 h 2006640"/>
              <a:gd name="connsiteX4" fmla="*/ 177549 w 1008112"/>
              <a:gd name="connsiteY4" fmla="*/ 0 h 2006640"/>
              <a:gd name="connsiteX5" fmla="*/ 830563 w 1008112"/>
              <a:gd name="connsiteY5" fmla="*/ 0 h 2006640"/>
              <a:gd name="connsiteX6" fmla="*/ 1008112 w 1008112"/>
              <a:gd name="connsiteY6" fmla="*/ 177549 h 2006640"/>
              <a:gd name="connsiteX7" fmla="*/ 1008112 w 1008112"/>
              <a:gd name="connsiteY7" fmla="*/ 1737651 h 2006640"/>
              <a:gd name="connsiteX8" fmla="*/ 922003 w 1008112"/>
              <a:gd name="connsiteY8" fmla="*/ 2006640 h 2006640"/>
              <a:gd name="connsiteX0" fmla="*/ 830563 w 1008112"/>
              <a:gd name="connsiteY0" fmla="*/ 1915200 h 1915200"/>
              <a:gd name="connsiteX1" fmla="*/ 177549 w 1008112"/>
              <a:gd name="connsiteY1" fmla="*/ 1915200 h 1915200"/>
              <a:gd name="connsiteX2" fmla="*/ 0 w 1008112"/>
              <a:gd name="connsiteY2" fmla="*/ 1737651 h 1915200"/>
              <a:gd name="connsiteX3" fmla="*/ 0 w 1008112"/>
              <a:gd name="connsiteY3" fmla="*/ 177549 h 1915200"/>
              <a:gd name="connsiteX4" fmla="*/ 177549 w 1008112"/>
              <a:gd name="connsiteY4" fmla="*/ 0 h 1915200"/>
              <a:gd name="connsiteX5" fmla="*/ 830563 w 1008112"/>
              <a:gd name="connsiteY5" fmla="*/ 0 h 1915200"/>
              <a:gd name="connsiteX6" fmla="*/ 1008112 w 1008112"/>
              <a:gd name="connsiteY6" fmla="*/ 177549 h 1915200"/>
              <a:gd name="connsiteX7" fmla="*/ 1008112 w 1008112"/>
              <a:gd name="connsiteY7" fmla="*/ 1737651 h 1915200"/>
              <a:gd name="connsiteX0" fmla="*/ 177549 w 1008112"/>
              <a:gd name="connsiteY0" fmla="*/ 1915200 h 1915200"/>
              <a:gd name="connsiteX1" fmla="*/ 0 w 1008112"/>
              <a:gd name="connsiteY1" fmla="*/ 1737651 h 1915200"/>
              <a:gd name="connsiteX2" fmla="*/ 0 w 1008112"/>
              <a:gd name="connsiteY2" fmla="*/ 177549 h 1915200"/>
              <a:gd name="connsiteX3" fmla="*/ 177549 w 1008112"/>
              <a:gd name="connsiteY3" fmla="*/ 0 h 1915200"/>
              <a:gd name="connsiteX4" fmla="*/ 830563 w 1008112"/>
              <a:gd name="connsiteY4" fmla="*/ 0 h 1915200"/>
              <a:gd name="connsiteX5" fmla="*/ 1008112 w 1008112"/>
              <a:gd name="connsiteY5" fmla="*/ 177549 h 1915200"/>
              <a:gd name="connsiteX6" fmla="*/ 1008112 w 1008112"/>
              <a:gd name="connsiteY6" fmla="*/ 1737651 h 1915200"/>
              <a:gd name="connsiteX0" fmla="*/ 0 w 1008112"/>
              <a:gd name="connsiteY0" fmla="*/ 1737651 h 1737651"/>
              <a:gd name="connsiteX1" fmla="*/ 0 w 1008112"/>
              <a:gd name="connsiteY1" fmla="*/ 177549 h 1737651"/>
              <a:gd name="connsiteX2" fmla="*/ 177549 w 1008112"/>
              <a:gd name="connsiteY2" fmla="*/ 0 h 1737651"/>
              <a:gd name="connsiteX3" fmla="*/ 830563 w 1008112"/>
              <a:gd name="connsiteY3" fmla="*/ 0 h 1737651"/>
              <a:gd name="connsiteX4" fmla="*/ 1008112 w 1008112"/>
              <a:gd name="connsiteY4" fmla="*/ 177549 h 1737651"/>
              <a:gd name="connsiteX5" fmla="*/ 1008112 w 1008112"/>
              <a:gd name="connsiteY5" fmla="*/ 1737651 h 1737651"/>
              <a:gd name="connsiteX0" fmla="*/ 0 w 1008112"/>
              <a:gd name="connsiteY0" fmla="*/ 1737651 h 1737651"/>
              <a:gd name="connsiteX1" fmla="*/ 0 w 1008112"/>
              <a:gd name="connsiteY1" fmla="*/ 177549 h 1737651"/>
              <a:gd name="connsiteX2" fmla="*/ 177549 w 1008112"/>
              <a:gd name="connsiteY2" fmla="*/ 0 h 1737651"/>
              <a:gd name="connsiteX3" fmla="*/ 830563 w 1008112"/>
              <a:gd name="connsiteY3" fmla="*/ 0 h 1737651"/>
              <a:gd name="connsiteX4" fmla="*/ 1008112 w 1008112"/>
              <a:gd name="connsiteY4" fmla="*/ 177549 h 1737651"/>
              <a:gd name="connsiteX0" fmla="*/ 0 w 830563"/>
              <a:gd name="connsiteY0" fmla="*/ 1737651 h 1737651"/>
              <a:gd name="connsiteX1" fmla="*/ 0 w 830563"/>
              <a:gd name="connsiteY1" fmla="*/ 177549 h 1737651"/>
              <a:gd name="connsiteX2" fmla="*/ 177549 w 830563"/>
              <a:gd name="connsiteY2" fmla="*/ 0 h 1737651"/>
              <a:gd name="connsiteX3" fmla="*/ 830563 w 830563"/>
              <a:gd name="connsiteY3" fmla="*/ 0 h 17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1737651">
                <a:moveTo>
                  <a:pt x="0" y="1737651"/>
                </a:moveTo>
                <a:lnTo>
                  <a:pt x="0" y="177549"/>
                </a:lnTo>
                <a:cubicBezTo>
                  <a:pt x="0" y="79491"/>
                  <a:pt x="79491" y="0"/>
                  <a:pt x="177549" y="0"/>
                </a:cubicBezTo>
                <a:lnTo>
                  <a:pt x="830563" y="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 bwMode="gray">
          <a:xfrm>
            <a:off x="3528263" y="3712217"/>
            <a:ext cx="1012320" cy="1698797"/>
          </a:xfrm>
          <a:custGeom>
            <a:avLst/>
            <a:gdLst>
              <a:gd name="connsiteX0" fmla="*/ 0 w 1228723"/>
              <a:gd name="connsiteY0" fmla="*/ 216403 h 1915200"/>
              <a:gd name="connsiteX1" fmla="*/ 216403 w 1228723"/>
              <a:gd name="connsiteY1" fmla="*/ 0 h 1915200"/>
              <a:gd name="connsiteX2" fmla="*/ 1012320 w 1228723"/>
              <a:gd name="connsiteY2" fmla="*/ 0 h 1915200"/>
              <a:gd name="connsiteX3" fmla="*/ 1228723 w 1228723"/>
              <a:gd name="connsiteY3" fmla="*/ 216403 h 1915200"/>
              <a:gd name="connsiteX4" fmla="*/ 1228723 w 1228723"/>
              <a:gd name="connsiteY4" fmla="*/ 1698797 h 1915200"/>
              <a:gd name="connsiteX5" fmla="*/ 1012320 w 1228723"/>
              <a:gd name="connsiteY5" fmla="*/ 1915200 h 1915200"/>
              <a:gd name="connsiteX6" fmla="*/ 216403 w 1228723"/>
              <a:gd name="connsiteY6" fmla="*/ 1915200 h 1915200"/>
              <a:gd name="connsiteX7" fmla="*/ 0 w 1228723"/>
              <a:gd name="connsiteY7" fmla="*/ 1698797 h 1915200"/>
              <a:gd name="connsiteX8" fmla="*/ 0 w 1228723"/>
              <a:gd name="connsiteY8" fmla="*/ 216403 h 1915200"/>
              <a:gd name="connsiteX0" fmla="*/ 1012320 w 1228723"/>
              <a:gd name="connsiteY0" fmla="*/ 0 h 1915200"/>
              <a:gd name="connsiteX1" fmla="*/ 1228723 w 1228723"/>
              <a:gd name="connsiteY1" fmla="*/ 216403 h 1915200"/>
              <a:gd name="connsiteX2" fmla="*/ 1228723 w 1228723"/>
              <a:gd name="connsiteY2" fmla="*/ 1698797 h 1915200"/>
              <a:gd name="connsiteX3" fmla="*/ 1012320 w 1228723"/>
              <a:gd name="connsiteY3" fmla="*/ 1915200 h 1915200"/>
              <a:gd name="connsiteX4" fmla="*/ 216403 w 1228723"/>
              <a:gd name="connsiteY4" fmla="*/ 1915200 h 1915200"/>
              <a:gd name="connsiteX5" fmla="*/ 0 w 1228723"/>
              <a:gd name="connsiteY5" fmla="*/ 1698797 h 1915200"/>
              <a:gd name="connsiteX6" fmla="*/ 0 w 1228723"/>
              <a:gd name="connsiteY6" fmla="*/ 216403 h 1915200"/>
              <a:gd name="connsiteX7" fmla="*/ 216403 w 1228723"/>
              <a:gd name="connsiteY7" fmla="*/ 0 h 1915200"/>
              <a:gd name="connsiteX8" fmla="*/ 1103760 w 1228723"/>
              <a:gd name="connsiteY8" fmla="*/ 91440 h 1915200"/>
              <a:gd name="connsiteX0" fmla="*/ 1012320 w 1228723"/>
              <a:gd name="connsiteY0" fmla="*/ 0 h 1915200"/>
              <a:gd name="connsiteX1" fmla="*/ 1228723 w 1228723"/>
              <a:gd name="connsiteY1" fmla="*/ 216403 h 1915200"/>
              <a:gd name="connsiteX2" fmla="*/ 1228723 w 1228723"/>
              <a:gd name="connsiteY2" fmla="*/ 1698797 h 1915200"/>
              <a:gd name="connsiteX3" fmla="*/ 1012320 w 1228723"/>
              <a:gd name="connsiteY3" fmla="*/ 1915200 h 1915200"/>
              <a:gd name="connsiteX4" fmla="*/ 216403 w 1228723"/>
              <a:gd name="connsiteY4" fmla="*/ 1915200 h 1915200"/>
              <a:gd name="connsiteX5" fmla="*/ 0 w 1228723"/>
              <a:gd name="connsiteY5" fmla="*/ 1698797 h 1915200"/>
              <a:gd name="connsiteX6" fmla="*/ 0 w 1228723"/>
              <a:gd name="connsiteY6" fmla="*/ 216403 h 1915200"/>
              <a:gd name="connsiteX7" fmla="*/ 216403 w 1228723"/>
              <a:gd name="connsiteY7" fmla="*/ 0 h 1915200"/>
              <a:gd name="connsiteX0" fmla="*/ 1228723 w 1228723"/>
              <a:gd name="connsiteY0" fmla="*/ 216403 h 1915200"/>
              <a:gd name="connsiteX1" fmla="*/ 1228723 w 1228723"/>
              <a:gd name="connsiteY1" fmla="*/ 1698797 h 1915200"/>
              <a:gd name="connsiteX2" fmla="*/ 1012320 w 1228723"/>
              <a:gd name="connsiteY2" fmla="*/ 1915200 h 1915200"/>
              <a:gd name="connsiteX3" fmla="*/ 216403 w 1228723"/>
              <a:gd name="connsiteY3" fmla="*/ 1915200 h 1915200"/>
              <a:gd name="connsiteX4" fmla="*/ 0 w 1228723"/>
              <a:gd name="connsiteY4" fmla="*/ 1698797 h 1915200"/>
              <a:gd name="connsiteX5" fmla="*/ 0 w 1228723"/>
              <a:gd name="connsiteY5" fmla="*/ 216403 h 1915200"/>
              <a:gd name="connsiteX6" fmla="*/ 216403 w 1228723"/>
              <a:gd name="connsiteY6" fmla="*/ 0 h 1915200"/>
              <a:gd name="connsiteX0" fmla="*/ 1228723 w 1228723"/>
              <a:gd name="connsiteY0" fmla="*/ 0 h 1698797"/>
              <a:gd name="connsiteX1" fmla="*/ 1228723 w 1228723"/>
              <a:gd name="connsiteY1" fmla="*/ 1482394 h 1698797"/>
              <a:gd name="connsiteX2" fmla="*/ 1012320 w 1228723"/>
              <a:gd name="connsiteY2" fmla="*/ 1698797 h 1698797"/>
              <a:gd name="connsiteX3" fmla="*/ 216403 w 1228723"/>
              <a:gd name="connsiteY3" fmla="*/ 1698797 h 1698797"/>
              <a:gd name="connsiteX4" fmla="*/ 0 w 1228723"/>
              <a:gd name="connsiteY4" fmla="*/ 1482394 h 1698797"/>
              <a:gd name="connsiteX5" fmla="*/ 0 w 1228723"/>
              <a:gd name="connsiteY5" fmla="*/ 0 h 1698797"/>
              <a:gd name="connsiteX0" fmla="*/ 1228723 w 1228723"/>
              <a:gd name="connsiteY0" fmla="*/ 0 h 1698797"/>
              <a:gd name="connsiteX1" fmla="*/ 1228723 w 1228723"/>
              <a:gd name="connsiteY1" fmla="*/ 1482394 h 1698797"/>
              <a:gd name="connsiteX2" fmla="*/ 1012320 w 1228723"/>
              <a:gd name="connsiteY2" fmla="*/ 1698797 h 1698797"/>
              <a:gd name="connsiteX3" fmla="*/ 216403 w 1228723"/>
              <a:gd name="connsiteY3" fmla="*/ 1698797 h 1698797"/>
              <a:gd name="connsiteX4" fmla="*/ 0 w 1228723"/>
              <a:gd name="connsiteY4" fmla="*/ 1482394 h 1698797"/>
              <a:gd name="connsiteX0" fmla="*/ 1012320 w 1012320"/>
              <a:gd name="connsiteY0" fmla="*/ 0 h 1698797"/>
              <a:gd name="connsiteX1" fmla="*/ 1012320 w 1012320"/>
              <a:gd name="connsiteY1" fmla="*/ 1482394 h 1698797"/>
              <a:gd name="connsiteX2" fmla="*/ 795917 w 1012320"/>
              <a:gd name="connsiteY2" fmla="*/ 1698797 h 1698797"/>
              <a:gd name="connsiteX3" fmla="*/ 0 w 1012320"/>
              <a:gd name="connsiteY3" fmla="*/ 1698797 h 16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2320" h="1698797">
                <a:moveTo>
                  <a:pt x="1012320" y="0"/>
                </a:moveTo>
                <a:lnTo>
                  <a:pt x="1012320" y="1482394"/>
                </a:lnTo>
                <a:cubicBezTo>
                  <a:pt x="1012320" y="1601910"/>
                  <a:pt x="915433" y="1698797"/>
                  <a:pt x="795917" y="1698797"/>
                </a:cubicBezTo>
                <a:lnTo>
                  <a:pt x="0" y="1698797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 bwMode="gray">
          <a:xfrm>
            <a:off x="4967263" y="3673363"/>
            <a:ext cx="830563" cy="2385651"/>
          </a:xfrm>
          <a:custGeom>
            <a:avLst/>
            <a:gdLst>
              <a:gd name="connsiteX0" fmla="*/ 0 w 1008112"/>
              <a:gd name="connsiteY0" fmla="*/ 177549 h 2563200"/>
              <a:gd name="connsiteX1" fmla="*/ 177549 w 1008112"/>
              <a:gd name="connsiteY1" fmla="*/ 0 h 2563200"/>
              <a:gd name="connsiteX2" fmla="*/ 830563 w 1008112"/>
              <a:gd name="connsiteY2" fmla="*/ 0 h 2563200"/>
              <a:gd name="connsiteX3" fmla="*/ 1008112 w 1008112"/>
              <a:gd name="connsiteY3" fmla="*/ 177549 h 2563200"/>
              <a:gd name="connsiteX4" fmla="*/ 1008112 w 1008112"/>
              <a:gd name="connsiteY4" fmla="*/ 2385651 h 2563200"/>
              <a:gd name="connsiteX5" fmla="*/ 830563 w 1008112"/>
              <a:gd name="connsiteY5" fmla="*/ 2563200 h 2563200"/>
              <a:gd name="connsiteX6" fmla="*/ 177549 w 1008112"/>
              <a:gd name="connsiteY6" fmla="*/ 2563200 h 2563200"/>
              <a:gd name="connsiteX7" fmla="*/ 0 w 1008112"/>
              <a:gd name="connsiteY7" fmla="*/ 2385651 h 2563200"/>
              <a:gd name="connsiteX8" fmla="*/ 0 w 1008112"/>
              <a:gd name="connsiteY8" fmla="*/ 177549 h 2563200"/>
              <a:gd name="connsiteX0" fmla="*/ 830563 w 1008112"/>
              <a:gd name="connsiteY0" fmla="*/ 0 h 2563200"/>
              <a:gd name="connsiteX1" fmla="*/ 1008112 w 1008112"/>
              <a:gd name="connsiteY1" fmla="*/ 177549 h 2563200"/>
              <a:gd name="connsiteX2" fmla="*/ 1008112 w 1008112"/>
              <a:gd name="connsiteY2" fmla="*/ 2385651 h 2563200"/>
              <a:gd name="connsiteX3" fmla="*/ 830563 w 1008112"/>
              <a:gd name="connsiteY3" fmla="*/ 2563200 h 2563200"/>
              <a:gd name="connsiteX4" fmla="*/ 177549 w 1008112"/>
              <a:gd name="connsiteY4" fmla="*/ 2563200 h 2563200"/>
              <a:gd name="connsiteX5" fmla="*/ 0 w 1008112"/>
              <a:gd name="connsiteY5" fmla="*/ 2385651 h 2563200"/>
              <a:gd name="connsiteX6" fmla="*/ 0 w 1008112"/>
              <a:gd name="connsiteY6" fmla="*/ 177549 h 2563200"/>
              <a:gd name="connsiteX7" fmla="*/ 177549 w 1008112"/>
              <a:gd name="connsiteY7" fmla="*/ 0 h 2563200"/>
              <a:gd name="connsiteX8" fmla="*/ 922003 w 1008112"/>
              <a:gd name="connsiteY8" fmla="*/ 91440 h 2563200"/>
              <a:gd name="connsiteX0" fmla="*/ 830563 w 1008112"/>
              <a:gd name="connsiteY0" fmla="*/ 0 h 2563200"/>
              <a:gd name="connsiteX1" fmla="*/ 1008112 w 1008112"/>
              <a:gd name="connsiteY1" fmla="*/ 177549 h 2563200"/>
              <a:gd name="connsiteX2" fmla="*/ 1008112 w 1008112"/>
              <a:gd name="connsiteY2" fmla="*/ 2385651 h 2563200"/>
              <a:gd name="connsiteX3" fmla="*/ 830563 w 1008112"/>
              <a:gd name="connsiteY3" fmla="*/ 2563200 h 2563200"/>
              <a:gd name="connsiteX4" fmla="*/ 177549 w 1008112"/>
              <a:gd name="connsiteY4" fmla="*/ 2563200 h 2563200"/>
              <a:gd name="connsiteX5" fmla="*/ 0 w 1008112"/>
              <a:gd name="connsiteY5" fmla="*/ 2385651 h 2563200"/>
              <a:gd name="connsiteX6" fmla="*/ 0 w 1008112"/>
              <a:gd name="connsiteY6" fmla="*/ 177549 h 2563200"/>
              <a:gd name="connsiteX7" fmla="*/ 177549 w 1008112"/>
              <a:gd name="connsiteY7" fmla="*/ 0 h 2563200"/>
              <a:gd name="connsiteX0" fmla="*/ 1008112 w 1008112"/>
              <a:gd name="connsiteY0" fmla="*/ 177549 h 2563200"/>
              <a:gd name="connsiteX1" fmla="*/ 1008112 w 1008112"/>
              <a:gd name="connsiteY1" fmla="*/ 2385651 h 2563200"/>
              <a:gd name="connsiteX2" fmla="*/ 830563 w 1008112"/>
              <a:gd name="connsiteY2" fmla="*/ 2563200 h 2563200"/>
              <a:gd name="connsiteX3" fmla="*/ 177549 w 1008112"/>
              <a:gd name="connsiteY3" fmla="*/ 2563200 h 2563200"/>
              <a:gd name="connsiteX4" fmla="*/ 0 w 1008112"/>
              <a:gd name="connsiteY4" fmla="*/ 2385651 h 2563200"/>
              <a:gd name="connsiteX5" fmla="*/ 0 w 1008112"/>
              <a:gd name="connsiteY5" fmla="*/ 177549 h 2563200"/>
              <a:gd name="connsiteX6" fmla="*/ 177549 w 1008112"/>
              <a:gd name="connsiteY6" fmla="*/ 0 h 2563200"/>
              <a:gd name="connsiteX0" fmla="*/ 1008112 w 1008112"/>
              <a:gd name="connsiteY0" fmla="*/ 0 h 2385651"/>
              <a:gd name="connsiteX1" fmla="*/ 1008112 w 1008112"/>
              <a:gd name="connsiteY1" fmla="*/ 2208102 h 2385651"/>
              <a:gd name="connsiteX2" fmla="*/ 830563 w 1008112"/>
              <a:gd name="connsiteY2" fmla="*/ 2385651 h 2385651"/>
              <a:gd name="connsiteX3" fmla="*/ 177549 w 1008112"/>
              <a:gd name="connsiteY3" fmla="*/ 2385651 h 2385651"/>
              <a:gd name="connsiteX4" fmla="*/ 0 w 1008112"/>
              <a:gd name="connsiteY4" fmla="*/ 2208102 h 2385651"/>
              <a:gd name="connsiteX5" fmla="*/ 0 w 1008112"/>
              <a:gd name="connsiteY5" fmla="*/ 0 h 2385651"/>
              <a:gd name="connsiteX0" fmla="*/ 1008112 w 1008112"/>
              <a:gd name="connsiteY0" fmla="*/ 0 h 2385651"/>
              <a:gd name="connsiteX1" fmla="*/ 1008112 w 1008112"/>
              <a:gd name="connsiteY1" fmla="*/ 2208102 h 2385651"/>
              <a:gd name="connsiteX2" fmla="*/ 830563 w 1008112"/>
              <a:gd name="connsiteY2" fmla="*/ 2385651 h 2385651"/>
              <a:gd name="connsiteX3" fmla="*/ 177549 w 1008112"/>
              <a:gd name="connsiteY3" fmla="*/ 2385651 h 2385651"/>
              <a:gd name="connsiteX4" fmla="*/ 0 w 1008112"/>
              <a:gd name="connsiteY4" fmla="*/ 2208102 h 2385651"/>
              <a:gd name="connsiteX0" fmla="*/ 830563 w 830563"/>
              <a:gd name="connsiteY0" fmla="*/ 0 h 2385651"/>
              <a:gd name="connsiteX1" fmla="*/ 830563 w 830563"/>
              <a:gd name="connsiteY1" fmla="*/ 2208102 h 2385651"/>
              <a:gd name="connsiteX2" fmla="*/ 653014 w 830563"/>
              <a:gd name="connsiteY2" fmla="*/ 2385651 h 2385651"/>
              <a:gd name="connsiteX3" fmla="*/ 0 w 830563"/>
              <a:gd name="connsiteY3" fmla="*/ 2385651 h 238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563" h="2385651">
                <a:moveTo>
                  <a:pt x="830563" y="0"/>
                </a:moveTo>
                <a:lnTo>
                  <a:pt x="830563" y="2208102"/>
                </a:lnTo>
                <a:cubicBezTo>
                  <a:pt x="830563" y="2306160"/>
                  <a:pt x="751072" y="2385651"/>
                  <a:pt x="653014" y="2385651"/>
                </a:cubicBezTo>
                <a:lnTo>
                  <a:pt x="0" y="2385651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 bwMode="gray">
          <a:xfrm>
            <a:off x="1731983" y="3672810"/>
            <a:ext cx="1512920" cy="1088510"/>
          </a:xfrm>
          <a:custGeom>
            <a:avLst/>
            <a:gdLst>
              <a:gd name="connsiteX0" fmla="*/ 0 w 1745610"/>
              <a:gd name="connsiteY0" fmla="*/ 232690 h 1321200"/>
              <a:gd name="connsiteX1" fmla="*/ 232690 w 1745610"/>
              <a:gd name="connsiteY1" fmla="*/ 0 h 1321200"/>
              <a:gd name="connsiteX2" fmla="*/ 1512920 w 1745610"/>
              <a:gd name="connsiteY2" fmla="*/ 0 h 1321200"/>
              <a:gd name="connsiteX3" fmla="*/ 1745610 w 1745610"/>
              <a:gd name="connsiteY3" fmla="*/ 232690 h 1321200"/>
              <a:gd name="connsiteX4" fmla="*/ 1745610 w 1745610"/>
              <a:gd name="connsiteY4" fmla="*/ 1088510 h 1321200"/>
              <a:gd name="connsiteX5" fmla="*/ 1512920 w 1745610"/>
              <a:gd name="connsiteY5" fmla="*/ 1321200 h 1321200"/>
              <a:gd name="connsiteX6" fmla="*/ 232690 w 1745610"/>
              <a:gd name="connsiteY6" fmla="*/ 1321200 h 1321200"/>
              <a:gd name="connsiteX7" fmla="*/ 0 w 1745610"/>
              <a:gd name="connsiteY7" fmla="*/ 1088510 h 1321200"/>
              <a:gd name="connsiteX8" fmla="*/ 0 w 1745610"/>
              <a:gd name="connsiteY8" fmla="*/ 23269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7" fmla="*/ 0 w 1745610"/>
              <a:gd name="connsiteY7" fmla="*/ 232690 h 1321200"/>
              <a:gd name="connsiteX8" fmla="*/ 324130 w 1745610"/>
              <a:gd name="connsiteY8" fmla="*/ 9144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7" fmla="*/ 0 w 1745610"/>
              <a:gd name="connsiteY7" fmla="*/ 232690 h 1321200"/>
              <a:gd name="connsiteX0" fmla="*/ 232690 w 1745610"/>
              <a:gd name="connsiteY0" fmla="*/ 0 h 1321200"/>
              <a:gd name="connsiteX1" fmla="*/ 1512920 w 1745610"/>
              <a:gd name="connsiteY1" fmla="*/ 0 h 1321200"/>
              <a:gd name="connsiteX2" fmla="*/ 1745610 w 1745610"/>
              <a:gd name="connsiteY2" fmla="*/ 232690 h 1321200"/>
              <a:gd name="connsiteX3" fmla="*/ 1745610 w 1745610"/>
              <a:gd name="connsiteY3" fmla="*/ 1088510 h 1321200"/>
              <a:gd name="connsiteX4" fmla="*/ 1512920 w 1745610"/>
              <a:gd name="connsiteY4" fmla="*/ 1321200 h 1321200"/>
              <a:gd name="connsiteX5" fmla="*/ 232690 w 1745610"/>
              <a:gd name="connsiteY5" fmla="*/ 1321200 h 1321200"/>
              <a:gd name="connsiteX6" fmla="*/ 0 w 1745610"/>
              <a:gd name="connsiteY6" fmla="*/ 1088510 h 1321200"/>
              <a:gd name="connsiteX0" fmla="*/ 0 w 1512920"/>
              <a:gd name="connsiteY0" fmla="*/ 0 h 1321200"/>
              <a:gd name="connsiteX1" fmla="*/ 1280230 w 1512920"/>
              <a:gd name="connsiteY1" fmla="*/ 0 h 1321200"/>
              <a:gd name="connsiteX2" fmla="*/ 1512920 w 1512920"/>
              <a:gd name="connsiteY2" fmla="*/ 232690 h 1321200"/>
              <a:gd name="connsiteX3" fmla="*/ 1512920 w 1512920"/>
              <a:gd name="connsiteY3" fmla="*/ 1088510 h 1321200"/>
              <a:gd name="connsiteX4" fmla="*/ 1280230 w 1512920"/>
              <a:gd name="connsiteY4" fmla="*/ 1321200 h 1321200"/>
              <a:gd name="connsiteX5" fmla="*/ 0 w 1512920"/>
              <a:gd name="connsiteY5" fmla="*/ 1321200 h 1321200"/>
              <a:gd name="connsiteX0" fmla="*/ 1280230 w 1512920"/>
              <a:gd name="connsiteY0" fmla="*/ 0 h 1321200"/>
              <a:gd name="connsiteX1" fmla="*/ 1512920 w 1512920"/>
              <a:gd name="connsiteY1" fmla="*/ 232690 h 1321200"/>
              <a:gd name="connsiteX2" fmla="*/ 1512920 w 1512920"/>
              <a:gd name="connsiteY2" fmla="*/ 1088510 h 1321200"/>
              <a:gd name="connsiteX3" fmla="*/ 1280230 w 1512920"/>
              <a:gd name="connsiteY3" fmla="*/ 1321200 h 1321200"/>
              <a:gd name="connsiteX4" fmla="*/ 0 w 1512920"/>
              <a:gd name="connsiteY4" fmla="*/ 1321200 h 1321200"/>
              <a:gd name="connsiteX0" fmla="*/ 1512920 w 1512920"/>
              <a:gd name="connsiteY0" fmla="*/ 0 h 1088510"/>
              <a:gd name="connsiteX1" fmla="*/ 1512920 w 1512920"/>
              <a:gd name="connsiteY1" fmla="*/ 855820 h 1088510"/>
              <a:gd name="connsiteX2" fmla="*/ 1280230 w 1512920"/>
              <a:gd name="connsiteY2" fmla="*/ 1088510 h 1088510"/>
              <a:gd name="connsiteX3" fmla="*/ 0 w 1512920"/>
              <a:gd name="connsiteY3" fmla="*/ 1088510 h 108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20" h="1088510">
                <a:moveTo>
                  <a:pt x="1512920" y="0"/>
                </a:moveTo>
                <a:lnTo>
                  <a:pt x="1512920" y="855820"/>
                </a:lnTo>
                <a:cubicBezTo>
                  <a:pt x="1512920" y="984331"/>
                  <a:pt x="1408741" y="1088510"/>
                  <a:pt x="1280230" y="1088510"/>
                </a:cubicBezTo>
                <a:lnTo>
                  <a:pt x="0" y="1088510"/>
                </a:lnTo>
              </a:path>
            </a:pathLst>
          </a:custGeom>
          <a:noFill/>
          <a:ln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gray">
          <a:xfrm>
            <a:off x="2609198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gray">
          <a:xfrm>
            <a:off x="3828572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gray">
          <a:xfrm>
            <a:off x="5158050" y="250337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gray">
          <a:xfrm>
            <a:off x="3183170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gray">
          <a:xfrm>
            <a:off x="4479964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gray">
          <a:xfrm>
            <a:off x="5736611" y="3602852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 bwMode="gray">
          <a:xfrm>
            <a:off x="395536" y="4509320"/>
            <a:ext cx="1656000" cy="504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Gill Sans MT" pitchFamily="34" charset="0"/>
                <a:cs typeface="Arial" pitchFamily="34" charset="0"/>
              </a:rPr>
              <a:t>PROFESSIONAL </a:t>
            </a:r>
            <a:br>
              <a:rPr lang="en-US" sz="1400" b="1" dirty="0">
                <a:latin typeface="Gill Sans MT" pitchFamily="34" charset="0"/>
                <a:cs typeface="Arial" pitchFamily="34" charset="0"/>
              </a:rPr>
            </a:br>
            <a:r>
              <a:rPr lang="en-US" sz="1400" b="1" dirty="0">
                <a:latin typeface="Gill Sans MT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19" name="Rounded Rectangle 18"/>
          <p:cNvSpPr/>
          <p:nvPr/>
        </p:nvSpPr>
        <p:spPr bwMode="gray">
          <a:xfrm>
            <a:off x="1187624" y="5157320"/>
            <a:ext cx="2448012" cy="504000"/>
          </a:xfrm>
          <a:prstGeom prst="roundRect">
            <a:avLst>
              <a:gd name="adj" fmla="val 209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EXPERIMENT,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 DEVELOP </a:t>
            </a:r>
            <a:r>
              <a:rPr lang="en-US" sz="1400" b="1">
                <a:latin typeface="Gill Sans MT" pitchFamily="34" charset="0"/>
                <a:cs typeface="Arial" pitchFamily="34" charset="0"/>
              </a:rPr>
              <a:t/>
            </a:r>
            <a:br>
              <a:rPr lang="en-US" sz="1400" b="1">
                <a:latin typeface="Gill Sans MT" pitchFamily="34" charset="0"/>
                <a:cs typeface="Arial" pitchFamily="34" charset="0"/>
              </a:rPr>
            </a:br>
            <a:r>
              <a:rPr lang="en-US" sz="1400" b="1">
                <a:latin typeface="Gill Sans MT" pitchFamily="34" charset="0"/>
                <a:cs typeface="Arial" pitchFamily="34" charset="0"/>
              </a:rPr>
              <a:t>AND ENCOURAGE USE</a:t>
            </a:r>
          </a:p>
        </p:txBody>
      </p:sp>
      <p:sp>
        <p:nvSpPr>
          <p:cNvPr id="20" name="Rounded Rectangle 19"/>
          <p:cNvSpPr/>
          <p:nvPr/>
        </p:nvSpPr>
        <p:spPr bwMode="gray">
          <a:xfrm>
            <a:off x="3167844" y="5805320"/>
            <a:ext cx="2196000" cy="504000"/>
          </a:xfrm>
          <a:prstGeom prst="roundRect">
            <a:avLst>
              <a:gd name="adj" fmla="val 213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PROVIDE TECHNICAL</a:t>
            </a:r>
            <a:br>
              <a:rPr lang="en-US" sz="1400" b="1">
                <a:latin typeface="Gill Sans MT" pitchFamily="34" charset="0"/>
                <a:cs typeface="Arial" pitchFamily="34" charset="0"/>
              </a:rPr>
            </a:br>
            <a:r>
              <a:rPr lang="en-US" sz="1400" b="1">
                <a:latin typeface="Gill Sans MT" pitchFamily="34" charset="0"/>
                <a:cs typeface="Arial" pitchFamily="34" charset="0"/>
              </a:rPr>
              <a:t>PRECONDITIONS</a:t>
            </a:r>
          </a:p>
        </p:txBody>
      </p:sp>
      <p:sp>
        <p:nvSpPr>
          <p:cNvPr id="21" name="Rounded Rectangle 20"/>
          <p:cNvSpPr/>
          <p:nvPr/>
        </p:nvSpPr>
        <p:spPr bwMode="gray">
          <a:xfrm>
            <a:off x="3131840" y="656871"/>
            <a:ext cx="2556000" cy="324000"/>
          </a:xfrm>
          <a:prstGeom prst="roundRect">
            <a:avLst>
              <a:gd name="adj" fmla="val 2989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EXPLORE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AND EVALUATE</a:t>
            </a:r>
            <a:endParaRPr lang="en-US" sz="1400" b="1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gray">
          <a:xfrm>
            <a:off x="4559787" y="1124872"/>
            <a:ext cx="2988000" cy="504000"/>
          </a:xfrm>
          <a:prstGeom prst="roundRect">
            <a:avLst>
              <a:gd name="adj" fmla="val 213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latin typeface="Gill Sans MT" pitchFamily="34" charset="0"/>
                <a:cs typeface="Arial" pitchFamily="34" charset="0"/>
              </a:rPr>
              <a:t>FACILITATE AND </a:t>
            </a:r>
            <a:r>
              <a:rPr lang="en-US" sz="1400" b="1" smtClean="0">
                <a:latin typeface="Gill Sans MT" pitchFamily="34" charset="0"/>
                <a:cs typeface="Arial" pitchFamily="34" charset="0"/>
              </a:rPr>
              <a:t>PARTICIPATE</a:t>
            </a:r>
            <a:br>
              <a:rPr lang="en-US" sz="1400" b="1" smtClean="0">
                <a:latin typeface="Gill Sans MT" pitchFamily="34" charset="0"/>
                <a:cs typeface="Arial" pitchFamily="34" charset="0"/>
              </a:rPr>
            </a:br>
            <a:r>
              <a:rPr lang="en-US" sz="1400" b="1" smtClean="0">
                <a:latin typeface="Gill Sans MT" pitchFamily="34" charset="0"/>
                <a:cs typeface="Arial" pitchFamily="34" charset="0"/>
              </a:rPr>
              <a:t>IN </a:t>
            </a:r>
            <a:r>
              <a:rPr lang="en-US" sz="1400" b="1">
                <a:latin typeface="Gill Sans MT" pitchFamily="34" charset="0"/>
                <a:cs typeface="Arial" pitchFamily="34" charset="0"/>
              </a:rPr>
              <a:t>NETWORKS</a:t>
            </a:r>
          </a:p>
        </p:txBody>
      </p:sp>
      <p:sp>
        <p:nvSpPr>
          <p:cNvPr id="23" name="Rounded Rectangle 22"/>
          <p:cNvSpPr/>
          <p:nvPr/>
        </p:nvSpPr>
        <p:spPr bwMode="gray">
          <a:xfrm>
            <a:off x="6228184" y="1772872"/>
            <a:ext cx="2520000" cy="504000"/>
          </a:xfrm>
          <a:prstGeom prst="roundRect">
            <a:avLst>
              <a:gd name="adj" fmla="val 213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smtClean="0">
                <a:latin typeface="Gill Sans MT" pitchFamily="34" charset="0"/>
                <a:cs typeface="Arial" pitchFamily="34" charset="0"/>
              </a:rPr>
              <a:t>BUILD KNOWLEDGE AND</a:t>
            </a:r>
            <a:br>
              <a:rPr lang="en-US" sz="1400" b="1" smtClean="0">
                <a:latin typeface="Gill Sans MT" pitchFamily="34" charset="0"/>
                <a:cs typeface="Arial" pitchFamily="34" charset="0"/>
              </a:rPr>
            </a:br>
            <a:r>
              <a:rPr lang="en-US" sz="1400" b="1" smtClean="0">
                <a:latin typeface="Gill Sans MT" pitchFamily="34" charset="0"/>
                <a:cs typeface="Arial" pitchFamily="34" charset="0"/>
              </a:rPr>
              <a:t>SHARE INFORMATION</a:t>
            </a:r>
            <a:endParaRPr lang="en-US" sz="1400" b="1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16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306" y="113430"/>
            <a:ext cx="738000" cy="4541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7033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gray">
          <a:xfrm>
            <a:off x="972000" y="952572"/>
            <a:ext cx="7200000" cy="5149578"/>
            <a:chOff x="972000" y="1056822"/>
            <a:chExt cx="7200000" cy="5149578"/>
          </a:xfrm>
          <a:effectLst>
            <a:outerShdw blurRad="304800" dist="101600" dir="2700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 bwMode="gray">
            <a:xfrm flipV="1">
              <a:off x="972000" y="1401233"/>
              <a:ext cx="7200000" cy="36237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Same Side Corner Rectangle 4"/>
            <p:cNvSpPr/>
            <p:nvPr/>
          </p:nvSpPr>
          <p:spPr bwMode="gray">
            <a:xfrm>
              <a:off x="972000" y="1056822"/>
              <a:ext cx="7200000" cy="432000"/>
            </a:xfrm>
            <a:prstGeom prst="round2SameRect">
              <a:avLst>
                <a:gd name="adj1" fmla="val 4779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ame Side Corner Rectangle 9"/>
            <p:cNvSpPr/>
            <p:nvPr/>
          </p:nvSpPr>
          <p:spPr bwMode="gray">
            <a:xfrm flipV="1">
              <a:off x="972000" y="4694400"/>
              <a:ext cx="7200000" cy="1512000"/>
            </a:xfrm>
            <a:prstGeom prst="round2SameRect">
              <a:avLst>
                <a:gd name="adj1" fmla="val 16334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gray">
            <a:xfrm flipV="1">
              <a:off x="972000" y="5198400"/>
              <a:ext cx="7200000" cy="504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 bwMode="gray">
          <a:xfrm>
            <a:off x="1537047" y="984321"/>
            <a:ext cx="246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11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CALIFORNIA,</a:t>
            </a:r>
            <a:r>
              <a:rPr lang="en-US" sz="800" spc="11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pc="11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USA</a:t>
            </a:r>
            <a:endParaRPr lang="en-US" spc="11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 bwMode="gray">
          <a:xfrm>
            <a:off x="5034934" y="993030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110" smtClean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NETHERLANDS</a:t>
            </a:r>
            <a:endParaRPr lang="en-US" spc="110">
              <a:ln w="158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3492000" y="470880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r>
              <a:rPr lang="en-US" sz="1600"/>
              <a:t>size</a:t>
            </a:r>
          </a:p>
        </p:txBody>
      </p:sp>
      <p:sp>
        <p:nvSpPr>
          <p:cNvPr id="20" name="Rounded Rectangle 19"/>
          <p:cNvSpPr/>
          <p:nvPr/>
        </p:nvSpPr>
        <p:spPr bwMode="gray">
          <a:xfrm>
            <a:off x="3492000" y="520740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r>
              <a:rPr lang="en-US" sz="1600"/>
              <a:t>citizens</a:t>
            </a:r>
          </a:p>
        </p:txBody>
      </p:sp>
      <p:sp>
        <p:nvSpPr>
          <p:cNvPr id="21" name="Rounded Rectangle 20"/>
          <p:cNvSpPr/>
          <p:nvPr/>
        </p:nvSpPr>
        <p:spPr bwMode="gray">
          <a:xfrm>
            <a:off x="3492000" y="5706000"/>
            <a:ext cx="2160000" cy="28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" rtlCol="0" anchor="ctr"/>
          <a:lstStyle/>
          <a:p>
            <a:pPr algn="ctr"/>
            <a:r>
              <a:rPr lang="en-US" sz="1600"/>
              <a:t>universities</a:t>
            </a:r>
          </a:p>
        </p:txBody>
      </p:sp>
      <p:sp>
        <p:nvSpPr>
          <p:cNvPr id="25" name="Freeform 9"/>
          <p:cNvSpPr>
            <a:spLocks/>
          </p:cNvSpPr>
          <p:nvPr/>
        </p:nvSpPr>
        <p:spPr bwMode="gray">
          <a:xfrm>
            <a:off x="1484585" y="1630766"/>
            <a:ext cx="2296142" cy="2725056"/>
          </a:xfrm>
          <a:custGeom>
            <a:avLst/>
            <a:gdLst>
              <a:gd name="T0" fmla="*/ 2792 w 2848"/>
              <a:gd name="T1" fmla="*/ 2711 h 3380"/>
              <a:gd name="T2" fmla="*/ 2745 w 2848"/>
              <a:gd name="T3" fmla="*/ 2657 h 3380"/>
              <a:gd name="T4" fmla="*/ 2721 w 2848"/>
              <a:gd name="T5" fmla="*/ 2610 h 3380"/>
              <a:gd name="T6" fmla="*/ 1196 w 2848"/>
              <a:gd name="T7" fmla="*/ 1081 h 3380"/>
              <a:gd name="T8" fmla="*/ 99 w 2848"/>
              <a:gd name="T9" fmla="*/ 35 h 3380"/>
              <a:gd name="T10" fmla="*/ 97 w 2848"/>
              <a:gd name="T11" fmla="*/ 350 h 3380"/>
              <a:gd name="T12" fmla="*/ 62 w 2848"/>
              <a:gd name="T13" fmla="*/ 394 h 3380"/>
              <a:gd name="T14" fmla="*/ 24 w 2848"/>
              <a:gd name="T15" fmla="*/ 337 h 3380"/>
              <a:gd name="T16" fmla="*/ 0 w 2848"/>
              <a:gd name="T17" fmla="*/ 408 h 3380"/>
              <a:gd name="T18" fmla="*/ 14 w 2848"/>
              <a:gd name="T19" fmla="*/ 565 h 3380"/>
              <a:gd name="T20" fmla="*/ 70 w 2848"/>
              <a:gd name="T21" fmla="*/ 646 h 3380"/>
              <a:gd name="T22" fmla="*/ 132 w 2848"/>
              <a:gd name="T23" fmla="*/ 754 h 3380"/>
              <a:gd name="T24" fmla="*/ 154 w 2848"/>
              <a:gd name="T25" fmla="*/ 967 h 3380"/>
              <a:gd name="T26" fmla="*/ 239 w 2848"/>
              <a:gd name="T27" fmla="*/ 1096 h 3380"/>
              <a:gd name="T28" fmla="*/ 292 w 2848"/>
              <a:gd name="T29" fmla="*/ 1172 h 3380"/>
              <a:gd name="T30" fmla="*/ 314 w 2848"/>
              <a:gd name="T31" fmla="*/ 1265 h 3380"/>
              <a:gd name="T32" fmla="*/ 318 w 2848"/>
              <a:gd name="T33" fmla="*/ 1330 h 3380"/>
              <a:gd name="T34" fmla="*/ 378 w 2848"/>
              <a:gd name="T35" fmla="*/ 1381 h 3380"/>
              <a:gd name="T36" fmla="*/ 413 w 2848"/>
              <a:gd name="T37" fmla="*/ 1425 h 3380"/>
              <a:gd name="T38" fmla="*/ 477 w 2848"/>
              <a:gd name="T39" fmla="*/ 1403 h 3380"/>
              <a:gd name="T40" fmla="*/ 468 w 2848"/>
              <a:gd name="T41" fmla="*/ 1341 h 3380"/>
              <a:gd name="T42" fmla="*/ 459 w 2848"/>
              <a:gd name="T43" fmla="*/ 1302 h 3380"/>
              <a:gd name="T44" fmla="*/ 544 w 2848"/>
              <a:gd name="T45" fmla="*/ 1311 h 3380"/>
              <a:gd name="T46" fmla="*/ 610 w 2848"/>
              <a:gd name="T47" fmla="*/ 1366 h 3380"/>
              <a:gd name="T48" fmla="*/ 544 w 2848"/>
              <a:gd name="T49" fmla="*/ 1381 h 3380"/>
              <a:gd name="T50" fmla="*/ 569 w 2848"/>
              <a:gd name="T51" fmla="*/ 1440 h 3380"/>
              <a:gd name="T52" fmla="*/ 604 w 2848"/>
              <a:gd name="T53" fmla="*/ 1492 h 3380"/>
              <a:gd name="T54" fmla="*/ 588 w 2848"/>
              <a:gd name="T55" fmla="*/ 1543 h 3380"/>
              <a:gd name="T56" fmla="*/ 514 w 2848"/>
              <a:gd name="T57" fmla="*/ 1508 h 3380"/>
              <a:gd name="T58" fmla="*/ 481 w 2848"/>
              <a:gd name="T59" fmla="*/ 1539 h 3380"/>
              <a:gd name="T60" fmla="*/ 545 w 2848"/>
              <a:gd name="T61" fmla="*/ 1707 h 3380"/>
              <a:gd name="T62" fmla="*/ 680 w 2848"/>
              <a:gd name="T63" fmla="*/ 1823 h 3380"/>
              <a:gd name="T64" fmla="*/ 590 w 2848"/>
              <a:gd name="T65" fmla="*/ 1891 h 3380"/>
              <a:gd name="T66" fmla="*/ 588 w 2848"/>
              <a:gd name="T67" fmla="*/ 1957 h 3380"/>
              <a:gd name="T68" fmla="*/ 643 w 2848"/>
              <a:gd name="T69" fmla="*/ 2038 h 3380"/>
              <a:gd name="T70" fmla="*/ 687 w 2848"/>
              <a:gd name="T71" fmla="*/ 2117 h 3380"/>
              <a:gd name="T72" fmla="*/ 759 w 2848"/>
              <a:gd name="T73" fmla="*/ 2223 h 3380"/>
              <a:gd name="T74" fmla="*/ 948 w 2848"/>
              <a:gd name="T75" fmla="*/ 2391 h 3380"/>
              <a:gd name="T76" fmla="*/ 964 w 2848"/>
              <a:gd name="T77" fmla="*/ 2558 h 3380"/>
              <a:gd name="T78" fmla="*/ 1010 w 2848"/>
              <a:gd name="T79" fmla="*/ 2652 h 3380"/>
              <a:gd name="T80" fmla="*/ 1139 w 2848"/>
              <a:gd name="T81" fmla="*/ 2668 h 3380"/>
              <a:gd name="T82" fmla="*/ 1385 w 2848"/>
              <a:gd name="T83" fmla="*/ 2786 h 3380"/>
              <a:gd name="T84" fmla="*/ 1600 w 2848"/>
              <a:gd name="T85" fmla="*/ 2893 h 3380"/>
              <a:gd name="T86" fmla="*/ 1607 w 2848"/>
              <a:gd name="T87" fmla="*/ 2922 h 3380"/>
              <a:gd name="T88" fmla="*/ 1745 w 2848"/>
              <a:gd name="T89" fmla="*/ 2983 h 3380"/>
              <a:gd name="T90" fmla="*/ 1826 w 2848"/>
              <a:gd name="T91" fmla="*/ 3093 h 3380"/>
              <a:gd name="T92" fmla="*/ 1927 w 2848"/>
              <a:gd name="T93" fmla="*/ 3342 h 3380"/>
              <a:gd name="T94" fmla="*/ 2682 w 2848"/>
              <a:gd name="T95" fmla="*/ 3294 h 3380"/>
              <a:gd name="T96" fmla="*/ 2747 w 2848"/>
              <a:gd name="T97" fmla="*/ 3272 h 3380"/>
              <a:gd name="T98" fmla="*/ 2739 w 2848"/>
              <a:gd name="T99" fmla="*/ 3215 h 3380"/>
              <a:gd name="T100" fmla="*/ 2695 w 2848"/>
              <a:gd name="T101" fmla="*/ 3183 h 3380"/>
              <a:gd name="T102" fmla="*/ 2723 w 2848"/>
              <a:gd name="T103" fmla="*/ 3005 h 3380"/>
              <a:gd name="T104" fmla="*/ 2747 w 2848"/>
              <a:gd name="T105" fmla="*/ 2834 h 3380"/>
              <a:gd name="T106" fmla="*/ 2848 w 2848"/>
              <a:gd name="T107" fmla="*/ 2762 h 3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48" h="3380">
                <a:moveTo>
                  <a:pt x="2827" y="2731"/>
                </a:moveTo>
                <a:lnTo>
                  <a:pt x="2809" y="2724"/>
                </a:lnTo>
                <a:lnTo>
                  <a:pt x="2792" y="2711"/>
                </a:lnTo>
                <a:lnTo>
                  <a:pt x="2783" y="2694"/>
                </a:lnTo>
                <a:lnTo>
                  <a:pt x="2761" y="2676"/>
                </a:lnTo>
                <a:lnTo>
                  <a:pt x="2745" y="2657"/>
                </a:lnTo>
                <a:lnTo>
                  <a:pt x="2732" y="2630"/>
                </a:lnTo>
                <a:lnTo>
                  <a:pt x="2730" y="2626"/>
                </a:lnTo>
                <a:lnTo>
                  <a:pt x="2721" y="2610"/>
                </a:lnTo>
                <a:lnTo>
                  <a:pt x="2704" y="2536"/>
                </a:lnTo>
                <a:lnTo>
                  <a:pt x="2688" y="2518"/>
                </a:lnTo>
                <a:lnTo>
                  <a:pt x="1196" y="1081"/>
                </a:lnTo>
                <a:lnTo>
                  <a:pt x="1166" y="13"/>
                </a:lnTo>
                <a:lnTo>
                  <a:pt x="95" y="0"/>
                </a:lnTo>
                <a:lnTo>
                  <a:pt x="99" y="35"/>
                </a:lnTo>
                <a:lnTo>
                  <a:pt x="101" y="142"/>
                </a:lnTo>
                <a:lnTo>
                  <a:pt x="95" y="243"/>
                </a:lnTo>
                <a:lnTo>
                  <a:pt x="97" y="350"/>
                </a:lnTo>
                <a:lnTo>
                  <a:pt x="95" y="384"/>
                </a:lnTo>
                <a:lnTo>
                  <a:pt x="84" y="388"/>
                </a:lnTo>
                <a:lnTo>
                  <a:pt x="62" y="394"/>
                </a:lnTo>
                <a:lnTo>
                  <a:pt x="53" y="383"/>
                </a:lnTo>
                <a:lnTo>
                  <a:pt x="40" y="357"/>
                </a:lnTo>
                <a:lnTo>
                  <a:pt x="24" y="337"/>
                </a:lnTo>
                <a:lnTo>
                  <a:pt x="13" y="340"/>
                </a:lnTo>
                <a:lnTo>
                  <a:pt x="7" y="364"/>
                </a:lnTo>
                <a:lnTo>
                  <a:pt x="0" y="408"/>
                </a:lnTo>
                <a:lnTo>
                  <a:pt x="2" y="508"/>
                </a:lnTo>
                <a:lnTo>
                  <a:pt x="11" y="548"/>
                </a:lnTo>
                <a:lnTo>
                  <a:pt x="14" y="565"/>
                </a:lnTo>
                <a:lnTo>
                  <a:pt x="46" y="592"/>
                </a:lnTo>
                <a:lnTo>
                  <a:pt x="53" y="625"/>
                </a:lnTo>
                <a:lnTo>
                  <a:pt x="70" y="646"/>
                </a:lnTo>
                <a:lnTo>
                  <a:pt x="115" y="688"/>
                </a:lnTo>
                <a:lnTo>
                  <a:pt x="138" y="730"/>
                </a:lnTo>
                <a:lnTo>
                  <a:pt x="132" y="754"/>
                </a:lnTo>
                <a:lnTo>
                  <a:pt x="141" y="817"/>
                </a:lnTo>
                <a:lnTo>
                  <a:pt x="136" y="890"/>
                </a:lnTo>
                <a:lnTo>
                  <a:pt x="154" y="967"/>
                </a:lnTo>
                <a:lnTo>
                  <a:pt x="180" y="1002"/>
                </a:lnTo>
                <a:lnTo>
                  <a:pt x="207" y="1045"/>
                </a:lnTo>
                <a:lnTo>
                  <a:pt x="239" y="1096"/>
                </a:lnTo>
                <a:lnTo>
                  <a:pt x="246" y="1129"/>
                </a:lnTo>
                <a:lnTo>
                  <a:pt x="257" y="1149"/>
                </a:lnTo>
                <a:lnTo>
                  <a:pt x="292" y="1172"/>
                </a:lnTo>
                <a:lnTo>
                  <a:pt x="332" y="1214"/>
                </a:lnTo>
                <a:lnTo>
                  <a:pt x="334" y="1249"/>
                </a:lnTo>
                <a:lnTo>
                  <a:pt x="314" y="1265"/>
                </a:lnTo>
                <a:lnTo>
                  <a:pt x="303" y="1269"/>
                </a:lnTo>
                <a:lnTo>
                  <a:pt x="308" y="1291"/>
                </a:lnTo>
                <a:lnTo>
                  <a:pt x="318" y="1330"/>
                </a:lnTo>
                <a:lnTo>
                  <a:pt x="334" y="1350"/>
                </a:lnTo>
                <a:lnTo>
                  <a:pt x="347" y="1354"/>
                </a:lnTo>
                <a:lnTo>
                  <a:pt x="378" y="1381"/>
                </a:lnTo>
                <a:lnTo>
                  <a:pt x="380" y="1392"/>
                </a:lnTo>
                <a:lnTo>
                  <a:pt x="387" y="1420"/>
                </a:lnTo>
                <a:lnTo>
                  <a:pt x="413" y="1425"/>
                </a:lnTo>
                <a:lnTo>
                  <a:pt x="439" y="1436"/>
                </a:lnTo>
                <a:lnTo>
                  <a:pt x="461" y="1431"/>
                </a:lnTo>
                <a:lnTo>
                  <a:pt x="477" y="1403"/>
                </a:lnTo>
                <a:lnTo>
                  <a:pt x="488" y="1396"/>
                </a:lnTo>
                <a:lnTo>
                  <a:pt x="474" y="1363"/>
                </a:lnTo>
                <a:lnTo>
                  <a:pt x="468" y="1341"/>
                </a:lnTo>
                <a:lnTo>
                  <a:pt x="459" y="1326"/>
                </a:lnTo>
                <a:lnTo>
                  <a:pt x="454" y="1304"/>
                </a:lnTo>
                <a:lnTo>
                  <a:pt x="459" y="1302"/>
                </a:lnTo>
                <a:lnTo>
                  <a:pt x="470" y="1298"/>
                </a:lnTo>
                <a:lnTo>
                  <a:pt x="512" y="1300"/>
                </a:lnTo>
                <a:lnTo>
                  <a:pt x="544" y="1311"/>
                </a:lnTo>
                <a:lnTo>
                  <a:pt x="588" y="1324"/>
                </a:lnTo>
                <a:lnTo>
                  <a:pt x="608" y="1355"/>
                </a:lnTo>
                <a:lnTo>
                  <a:pt x="610" y="1366"/>
                </a:lnTo>
                <a:lnTo>
                  <a:pt x="617" y="1394"/>
                </a:lnTo>
                <a:lnTo>
                  <a:pt x="578" y="1379"/>
                </a:lnTo>
                <a:lnTo>
                  <a:pt x="544" y="1381"/>
                </a:lnTo>
                <a:lnTo>
                  <a:pt x="545" y="1389"/>
                </a:lnTo>
                <a:lnTo>
                  <a:pt x="549" y="1411"/>
                </a:lnTo>
                <a:lnTo>
                  <a:pt x="569" y="1440"/>
                </a:lnTo>
                <a:lnTo>
                  <a:pt x="597" y="1458"/>
                </a:lnTo>
                <a:lnTo>
                  <a:pt x="601" y="1469"/>
                </a:lnTo>
                <a:lnTo>
                  <a:pt x="604" y="1492"/>
                </a:lnTo>
                <a:lnTo>
                  <a:pt x="615" y="1536"/>
                </a:lnTo>
                <a:lnTo>
                  <a:pt x="604" y="1539"/>
                </a:lnTo>
                <a:lnTo>
                  <a:pt x="588" y="1543"/>
                </a:lnTo>
                <a:lnTo>
                  <a:pt x="569" y="1541"/>
                </a:lnTo>
                <a:lnTo>
                  <a:pt x="553" y="1521"/>
                </a:lnTo>
                <a:lnTo>
                  <a:pt x="514" y="1508"/>
                </a:lnTo>
                <a:lnTo>
                  <a:pt x="483" y="1497"/>
                </a:lnTo>
                <a:lnTo>
                  <a:pt x="477" y="1523"/>
                </a:lnTo>
                <a:lnTo>
                  <a:pt x="481" y="1539"/>
                </a:lnTo>
                <a:lnTo>
                  <a:pt x="505" y="1587"/>
                </a:lnTo>
                <a:lnTo>
                  <a:pt x="522" y="1659"/>
                </a:lnTo>
                <a:lnTo>
                  <a:pt x="545" y="1707"/>
                </a:lnTo>
                <a:lnTo>
                  <a:pt x="580" y="1751"/>
                </a:lnTo>
                <a:lnTo>
                  <a:pt x="626" y="1799"/>
                </a:lnTo>
                <a:lnTo>
                  <a:pt x="680" y="1823"/>
                </a:lnTo>
                <a:lnTo>
                  <a:pt x="681" y="1834"/>
                </a:lnTo>
                <a:lnTo>
                  <a:pt x="654" y="1863"/>
                </a:lnTo>
                <a:lnTo>
                  <a:pt x="590" y="1891"/>
                </a:lnTo>
                <a:lnTo>
                  <a:pt x="582" y="1905"/>
                </a:lnTo>
                <a:lnTo>
                  <a:pt x="582" y="1935"/>
                </a:lnTo>
                <a:lnTo>
                  <a:pt x="588" y="1957"/>
                </a:lnTo>
                <a:lnTo>
                  <a:pt x="599" y="1977"/>
                </a:lnTo>
                <a:lnTo>
                  <a:pt x="626" y="2012"/>
                </a:lnTo>
                <a:lnTo>
                  <a:pt x="643" y="2038"/>
                </a:lnTo>
                <a:lnTo>
                  <a:pt x="654" y="2082"/>
                </a:lnTo>
                <a:lnTo>
                  <a:pt x="657" y="2100"/>
                </a:lnTo>
                <a:lnTo>
                  <a:pt x="687" y="2117"/>
                </a:lnTo>
                <a:lnTo>
                  <a:pt x="713" y="2128"/>
                </a:lnTo>
                <a:lnTo>
                  <a:pt x="742" y="2155"/>
                </a:lnTo>
                <a:lnTo>
                  <a:pt x="759" y="2223"/>
                </a:lnTo>
                <a:lnTo>
                  <a:pt x="788" y="2246"/>
                </a:lnTo>
                <a:lnTo>
                  <a:pt x="913" y="2345"/>
                </a:lnTo>
                <a:lnTo>
                  <a:pt x="948" y="2391"/>
                </a:lnTo>
                <a:lnTo>
                  <a:pt x="970" y="2437"/>
                </a:lnTo>
                <a:lnTo>
                  <a:pt x="994" y="2485"/>
                </a:lnTo>
                <a:lnTo>
                  <a:pt x="964" y="2558"/>
                </a:lnTo>
                <a:lnTo>
                  <a:pt x="961" y="2593"/>
                </a:lnTo>
                <a:lnTo>
                  <a:pt x="988" y="2628"/>
                </a:lnTo>
                <a:lnTo>
                  <a:pt x="1010" y="2652"/>
                </a:lnTo>
                <a:lnTo>
                  <a:pt x="1043" y="2663"/>
                </a:lnTo>
                <a:lnTo>
                  <a:pt x="1082" y="2654"/>
                </a:lnTo>
                <a:lnTo>
                  <a:pt x="1139" y="2668"/>
                </a:lnTo>
                <a:lnTo>
                  <a:pt x="1159" y="2681"/>
                </a:lnTo>
                <a:lnTo>
                  <a:pt x="1337" y="2781"/>
                </a:lnTo>
                <a:lnTo>
                  <a:pt x="1385" y="2786"/>
                </a:lnTo>
                <a:lnTo>
                  <a:pt x="1413" y="2803"/>
                </a:lnTo>
                <a:lnTo>
                  <a:pt x="1534" y="2869"/>
                </a:lnTo>
                <a:lnTo>
                  <a:pt x="1600" y="2893"/>
                </a:lnTo>
                <a:lnTo>
                  <a:pt x="1602" y="2900"/>
                </a:lnTo>
                <a:lnTo>
                  <a:pt x="1604" y="2911"/>
                </a:lnTo>
                <a:lnTo>
                  <a:pt x="1607" y="2922"/>
                </a:lnTo>
                <a:lnTo>
                  <a:pt x="1637" y="2926"/>
                </a:lnTo>
                <a:lnTo>
                  <a:pt x="1701" y="2970"/>
                </a:lnTo>
                <a:lnTo>
                  <a:pt x="1745" y="2983"/>
                </a:lnTo>
                <a:lnTo>
                  <a:pt x="1767" y="3047"/>
                </a:lnTo>
                <a:lnTo>
                  <a:pt x="1771" y="3066"/>
                </a:lnTo>
                <a:lnTo>
                  <a:pt x="1826" y="3093"/>
                </a:lnTo>
                <a:lnTo>
                  <a:pt x="1877" y="3163"/>
                </a:lnTo>
                <a:lnTo>
                  <a:pt x="1929" y="3305"/>
                </a:lnTo>
                <a:lnTo>
                  <a:pt x="1927" y="3342"/>
                </a:lnTo>
                <a:lnTo>
                  <a:pt x="1936" y="3380"/>
                </a:lnTo>
                <a:lnTo>
                  <a:pt x="2680" y="3288"/>
                </a:lnTo>
                <a:lnTo>
                  <a:pt x="2682" y="3294"/>
                </a:lnTo>
                <a:lnTo>
                  <a:pt x="2690" y="3327"/>
                </a:lnTo>
                <a:lnTo>
                  <a:pt x="2712" y="3321"/>
                </a:lnTo>
                <a:lnTo>
                  <a:pt x="2747" y="3272"/>
                </a:lnTo>
                <a:lnTo>
                  <a:pt x="2767" y="3255"/>
                </a:lnTo>
                <a:lnTo>
                  <a:pt x="2761" y="3233"/>
                </a:lnTo>
                <a:lnTo>
                  <a:pt x="2739" y="3215"/>
                </a:lnTo>
                <a:lnTo>
                  <a:pt x="2702" y="3211"/>
                </a:lnTo>
                <a:lnTo>
                  <a:pt x="2699" y="3194"/>
                </a:lnTo>
                <a:lnTo>
                  <a:pt x="2695" y="3183"/>
                </a:lnTo>
                <a:lnTo>
                  <a:pt x="2724" y="3158"/>
                </a:lnTo>
                <a:lnTo>
                  <a:pt x="2736" y="3102"/>
                </a:lnTo>
                <a:lnTo>
                  <a:pt x="2723" y="3005"/>
                </a:lnTo>
                <a:lnTo>
                  <a:pt x="2723" y="2928"/>
                </a:lnTo>
                <a:lnTo>
                  <a:pt x="2734" y="2878"/>
                </a:lnTo>
                <a:lnTo>
                  <a:pt x="2747" y="2834"/>
                </a:lnTo>
                <a:lnTo>
                  <a:pt x="2800" y="2808"/>
                </a:lnTo>
                <a:lnTo>
                  <a:pt x="2838" y="2775"/>
                </a:lnTo>
                <a:lnTo>
                  <a:pt x="2848" y="2762"/>
                </a:lnTo>
                <a:lnTo>
                  <a:pt x="2844" y="2751"/>
                </a:lnTo>
                <a:lnTo>
                  <a:pt x="2827" y="2731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25000"/>
                      </a14:imgEffect>
                      <a14:imgEffect>
                        <a14:colorTemperature colorTemp="53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/>
            <a:stretch>
              <a:fillRect l="-54000" r="-9000"/>
            </a:stretch>
          </a:blipFill>
          <a:ln>
            <a:noFill/>
          </a:ln>
          <a:effectLst>
            <a:outerShdw blurRad="101600" sx="102000" sy="102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 bwMode="gray">
          <a:xfrm>
            <a:off x="1532665" y="4669438"/>
            <a:ext cx="168187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2100"/>
              </a:spcBef>
            </a:pPr>
            <a:r>
              <a:rPr lang="en-US" sz="1600" b="1" smtClean="0"/>
              <a:t>420,000 km²</a:t>
            </a:r>
          </a:p>
          <a:p>
            <a:pPr algn="r">
              <a:spcBef>
                <a:spcPts val="2100"/>
              </a:spcBef>
            </a:pPr>
            <a:r>
              <a:rPr lang="en-US" sz="1600" b="1" smtClean="0"/>
              <a:t>37,000,000</a:t>
            </a:r>
          </a:p>
          <a:p>
            <a:pPr algn="r">
              <a:spcBef>
                <a:spcPts val="2100"/>
              </a:spcBef>
            </a:pPr>
            <a:r>
              <a:rPr lang="en-US" sz="1600" b="1" smtClean="0"/>
              <a:t>40</a:t>
            </a:r>
            <a:endParaRPr lang="en-US" sz="1600" b="1"/>
          </a:p>
        </p:txBody>
      </p:sp>
      <p:sp>
        <p:nvSpPr>
          <p:cNvPr id="5134" name="Freeform 24"/>
          <p:cNvSpPr>
            <a:spLocks noEditPoints="1"/>
          </p:cNvSpPr>
          <p:nvPr/>
        </p:nvSpPr>
        <p:spPr bwMode="gray">
          <a:xfrm>
            <a:off x="5864001" y="2421008"/>
            <a:ext cx="1015996" cy="1080000"/>
          </a:xfrm>
          <a:custGeom>
            <a:avLst/>
            <a:gdLst>
              <a:gd name="T0" fmla="*/ 895 w 1179"/>
              <a:gd name="T1" fmla="*/ 5 h 1380"/>
              <a:gd name="T2" fmla="*/ 795 w 1179"/>
              <a:gd name="T3" fmla="*/ 29 h 1380"/>
              <a:gd name="T4" fmla="*/ 546 w 1179"/>
              <a:gd name="T5" fmla="*/ 84 h 1380"/>
              <a:gd name="T6" fmla="*/ 531 w 1179"/>
              <a:gd name="T7" fmla="*/ 109 h 1380"/>
              <a:gd name="T8" fmla="*/ 477 w 1179"/>
              <a:gd name="T9" fmla="*/ 157 h 1380"/>
              <a:gd name="T10" fmla="*/ 440 w 1179"/>
              <a:gd name="T11" fmla="*/ 264 h 1380"/>
              <a:gd name="T12" fmla="*/ 452 w 1179"/>
              <a:gd name="T13" fmla="*/ 172 h 1380"/>
              <a:gd name="T14" fmla="*/ 238 w 1179"/>
              <a:gd name="T15" fmla="*/ 914 h 1380"/>
              <a:gd name="T16" fmla="*/ 261 w 1179"/>
              <a:gd name="T17" fmla="*/ 886 h 1380"/>
              <a:gd name="T18" fmla="*/ 189 w 1179"/>
              <a:gd name="T19" fmla="*/ 898 h 1380"/>
              <a:gd name="T20" fmla="*/ 122 w 1179"/>
              <a:gd name="T21" fmla="*/ 930 h 1380"/>
              <a:gd name="T22" fmla="*/ 201 w 1179"/>
              <a:gd name="T23" fmla="*/ 921 h 1380"/>
              <a:gd name="T24" fmla="*/ 101 w 1179"/>
              <a:gd name="T25" fmla="*/ 1124 h 1380"/>
              <a:gd name="T26" fmla="*/ 214 w 1179"/>
              <a:gd name="T27" fmla="*/ 1139 h 1380"/>
              <a:gd name="T28" fmla="*/ 138 w 1179"/>
              <a:gd name="T29" fmla="*/ 1091 h 1380"/>
              <a:gd name="T30" fmla="*/ 26 w 1179"/>
              <a:gd name="T31" fmla="*/ 1066 h 1380"/>
              <a:gd name="T32" fmla="*/ 514 w 1179"/>
              <a:gd name="T33" fmla="*/ 600 h 1380"/>
              <a:gd name="T34" fmla="*/ 519 w 1179"/>
              <a:gd name="T35" fmla="*/ 524 h 1380"/>
              <a:gd name="T36" fmla="*/ 540 w 1179"/>
              <a:gd name="T37" fmla="*/ 457 h 1380"/>
              <a:gd name="T38" fmla="*/ 533 w 1179"/>
              <a:gd name="T39" fmla="*/ 381 h 1380"/>
              <a:gd name="T40" fmla="*/ 479 w 1179"/>
              <a:gd name="T41" fmla="*/ 312 h 1380"/>
              <a:gd name="T42" fmla="*/ 397 w 1179"/>
              <a:gd name="T43" fmla="*/ 374 h 1380"/>
              <a:gd name="T44" fmla="*/ 344 w 1179"/>
              <a:gd name="T45" fmla="*/ 607 h 1380"/>
              <a:gd name="T46" fmla="*/ 226 w 1179"/>
              <a:gd name="T47" fmla="*/ 775 h 1380"/>
              <a:gd name="T48" fmla="*/ 251 w 1179"/>
              <a:gd name="T49" fmla="*/ 863 h 1380"/>
              <a:gd name="T50" fmla="*/ 302 w 1179"/>
              <a:gd name="T51" fmla="*/ 941 h 1380"/>
              <a:gd name="T52" fmla="*/ 210 w 1179"/>
              <a:gd name="T53" fmla="*/ 988 h 1380"/>
              <a:gd name="T54" fmla="*/ 272 w 1179"/>
              <a:gd name="T55" fmla="*/ 1038 h 1380"/>
              <a:gd name="T56" fmla="*/ 148 w 1179"/>
              <a:gd name="T57" fmla="*/ 962 h 1380"/>
              <a:gd name="T58" fmla="*/ 39 w 1179"/>
              <a:gd name="T59" fmla="*/ 1015 h 1380"/>
              <a:gd name="T60" fmla="*/ 127 w 1179"/>
              <a:gd name="T61" fmla="*/ 1064 h 1380"/>
              <a:gd name="T62" fmla="*/ 297 w 1179"/>
              <a:gd name="T63" fmla="*/ 1075 h 1380"/>
              <a:gd name="T64" fmla="*/ 399 w 1179"/>
              <a:gd name="T65" fmla="*/ 1050 h 1380"/>
              <a:gd name="T66" fmla="*/ 434 w 1179"/>
              <a:gd name="T67" fmla="*/ 1048 h 1380"/>
              <a:gd name="T68" fmla="*/ 521 w 1179"/>
              <a:gd name="T69" fmla="*/ 1064 h 1380"/>
              <a:gd name="T70" fmla="*/ 639 w 1179"/>
              <a:gd name="T71" fmla="*/ 1119 h 1380"/>
              <a:gd name="T72" fmla="*/ 738 w 1179"/>
              <a:gd name="T73" fmla="*/ 1183 h 1380"/>
              <a:gd name="T74" fmla="*/ 720 w 1179"/>
              <a:gd name="T75" fmla="*/ 1278 h 1380"/>
              <a:gd name="T76" fmla="*/ 719 w 1179"/>
              <a:gd name="T77" fmla="*/ 1380 h 1380"/>
              <a:gd name="T78" fmla="*/ 809 w 1179"/>
              <a:gd name="T79" fmla="*/ 1354 h 1380"/>
              <a:gd name="T80" fmla="*/ 786 w 1179"/>
              <a:gd name="T81" fmla="*/ 1262 h 1380"/>
              <a:gd name="T82" fmla="*/ 835 w 1179"/>
              <a:gd name="T83" fmla="*/ 1192 h 1380"/>
              <a:gd name="T84" fmla="*/ 858 w 1179"/>
              <a:gd name="T85" fmla="*/ 1098 h 1380"/>
              <a:gd name="T86" fmla="*/ 814 w 1179"/>
              <a:gd name="T87" fmla="*/ 928 h 1380"/>
              <a:gd name="T88" fmla="*/ 825 w 1179"/>
              <a:gd name="T89" fmla="*/ 835 h 1380"/>
              <a:gd name="T90" fmla="*/ 927 w 1179"/>
              <a:gd name="T91" fmla="*/ 851 h 1380"/>
              <a:gd name="T92" fmla="*/ 1024 w 1179"/>
              <a:gd name="T93" fmla="*/ 819 h 1380"/>
              <a:gd name="T94" fmla="*/ 1035 w 1179"/>
              <a:gd name="T95" fmla="*/ 729 h 1380"/>
              <a:gd name="T96" fmla="*/ 1134 w 1179"/>
              <a:gd name="T97" fmla="*/ 598 h 1380"/>
              <a:gd name="T98" fmla="*/ 1014 w 1179"/>
              <a:gd name="T99" fmla="*/ 490 h 1380"/>
              <a:gd name="T100" fmla="*/ 1125 w 1179"/>
              <a:gd name="T101" fmla="*/ 450 h 1380"/>
              <a:gd name="T102" fmla="*/ 1171 w 1179"/>
              <a:gd name="T103" fmla="*/ 176 h 1380"/>
              <a:gd name="T104" fmla="*/ 1139 w 1179"/>
              <a:gd name="T105" fmla="*/ 112 h 1380"/>
              <a:gd name="T106" fmla="*/ 1045 w 1179"/>
              <a:gd name="T107" fmla="*/ 29 h 1380"/>
              <a:gd name="T108" fmla="*/ 814 w 1179"/>
              <a:gd name="T109" fmla="*/ 59 h 1380"/>
              <a:gd name="T110" fmla="*/ 613 w 1179"/>
              <a:gd name="T111" fmla="*/ 229 h 1380"/>
              <a:gd name="T112" fmla="*/ 683 w 1179"/>
              <a:gd name="T113" fmla="*/ 340 h 1380"/>
              <a:gd name="T114" fmla="*/ 698 w 1179"/>
              <a:gd name="T115" fmla="*/ 460 h 1380"/>
              <a:gd name="T116" fmla="*/ 625 w 1179"/>
              <a:gd name="T117" fmla="*/ 522 h 1380"/>
              <a:gd name="T118" fmla="*/ 103 w 1179"/>
              <a:gd name="T119" fmla="*/ 1035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79" h="1380">
                <a:moveTo>
                  <a:pt x="918" y="6"/>
                </a:moveTo>
                <a:cubicBezTo>
                  <a:pt x="919" y="13"/>
                  <a:pt x="910" y="9"/>
                  <a:pt x="908" y="10"/>
                </a:cubicBezTo>
                <a:cubicBezTo>
                  <a:pt x="904" y="11"/>
                  <a:pt x="902" y="16"/>
                  <a:pt x="899" y="13"/>
                </a:cubicBezTo>
                <a:cubicBezTo>
                  <a:pt x="893" y="17"/>
                  <a:pt x="886" y="20"/>
                  <a:pt x="881" y="24"/>
                </a:cubicBezTo>
                <a:cubicBezTo>
                  <a:pt x="874" y="24"/>
                  <a:pt x="865" y="23"/>
                  <a:pt x="860" y="26"/>
                </a:cubicBezTo>
                <a:cubicBezTo>
                  <a:pt x="852" y="25"/>
                  <a:pt x="855" y="36"/>
                  <a:pt x="846" y="35"/>
                </a:cubicBezTo>
                <a:cubicBezTo>
                  <a:pt x="842" y="28"/>
                  <a:pt x="844" y="13"/>
                  <a:pt x="849" y="10"/>
                </a:cubicBezTo>
                <a:cubicBezTo>
                  <a:pt x="867" y="13"/>
                  <a:pt x="881" y="7"/>
                  <a:pt x="895" y="5"/>
                </a:cubicBezTo>
                <a:cubicBezTo>
                  <a:pt x="898" y="4"/>
                  <a:pt x="904" y="3"/>
                  <a:pt x="908" y="3"/>
                </a:cubicBezTo>
                <a:cubicBezTo>
                  <a:pt x="910" y="3"/>
                  <a:pt x="918" y="0"/>
                  <a:pt x="918" y="6"/>
                </a:cubicBezTo>
                <a:moveTo>
                  <a:pt x="694" y="26"/>
                </a:moveTo>
                <a:cubicBezTo>
                  <a:pt x="693" y="32"/>
                  <a:pt x="684" y="30"/>
                  <a:pt x="687" y="40"/>
                </a:cubicBezTo>
                <a:cubicBezTo>
                  <a:pt x="694" y="54"/>
                  <a:pt x="718" y="48"/>
                  <a:pt x="729" y="42"/>
                </a:cubicBezTo>
                <a:cubicBezTo>
                  <a:pt x="748" y="47"/>
                  <a:pt x="763" y="38"/>
                  <a:pt x="777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91" y="33"/>
                  <a:pt x="796" y="35"/>
                  <a:pt x="795" y="29"/>
                </a:cubicBezTo>
                <a:cubicBezTo>
                  <a:pt x="769" y="23"/>
                  <a:pt x="744" y="34"/>
                  <a:pt x="715" y="31"/>
                </a:cubicBezTo>
                <a:cubicBezTo>
                  <a:pt x="709" y="28"/>
                  <a:pt x="704" y="24"/>
                  <a:pt x="694" y="26"/>
                </a:cubicBezTo>
                <a:moveTo>
                  <a:pt x="669" y="42"/>
                </a:moveTo>
                <a:cubicBezTo>
                  <a:pt x="665" y="30"/>
                  <a:pt x="648" y="38"/>
                  <a:pt x="643" y="40"/>
                </a:cubicBezTo>
                <a:cubicBezTo>
                  <a:pt x="632" y="43"/>
                  <a:pt x="619" y="50"/>
                  <a:pt x="609" y="52"/>
                </a:cubicBezTo>
                <a:cubicBezTo>
                  <a:pt x="591" y="58"/>
                  <a:pt x="573" y="58"/>
                  <a:pt x="556" y="65"/>
                </a:cubicBezTo>
                <a:cubicBezTo>
                  <a:pt x="556" y="69"/>
                  <a:pt x="553" y="71"/>
                  <a:pt x="551" y="74"/>
                </a:cubicBezTo>
                <a:cubicBezTo>
                  <a:pt x="552" y="80"/>
                  <a:pt x="543" y="76"/>
                  <a:pt x="546" y="84"/>
                </a:cubicBezTo>
                <a:cubicBezTo>
                  <a:pt x="549" y="88"/>
                  <a:pt x="554" y="90"/>
                  <a:pt x="561" y="89"/>
                </a:cubicBezTo>
                <a:cubicBezTo>
                  <a:pt x="574" y="80"/>
                  <a:pt x="587" y="72"/>
                  <a:pt x="607" y="70"/>
                </a:cubicBezTo>
                <a:cubicBezTo>
                  <a:pt x="612" y="67"/>
                  <a:pt x="616" y="63"/>
                  <a:pt x="623" y="61"/>
                </a:cubicBezTo>
                <a:cubicBezTo>
                  <a:pt x="633" y="62"/>
                  <a:pt x="640" y="60"/>
                  <a:pt x="648" y="59"/>
                </a:cubicBezTo>
                <a:cubicBezTo>
                  <a:pt x="649" y="57"/>
                  <a:pt x="651" y="55"/>
                  <a:pt x="653" y="54"/>
                </a:cubicBezTo>
                <a:cubicBezTo>
                  <a:pt x="657" y="54"/>
                  <a:pt x="654" y="46"/>
                  <a:pt x="659" y="47"/>
                </a:cubicBezTo>
                <a:cubicBezTo>
                  <a:pt x="660" y="43"/>
                  <a:pt x="671" y="49"/>
                  <a:pt x="669" y="42"/>
                </a:cubicBezTo>
                <a:moveTo>
                  <a:pt x="531" y="109"/>
                </a:moveTo>
                <a:cubicBezTo>
                  <a:pt x="524" y="106"/>
                  <a:pt x="520" y="109"/>
                  <a:pt x="516" y="111"/>
                </a:cubicBezTo>
                <a:cubicBezTo>
                  <a:pt x="514" y="111"/>
                  <a:pt x="512" y="110"/>
                  <a:pt x="510" y="111"/>
                </a:cubicBezTo>
                <a:cubicBezTo>
                  <a:pt x="510" y="111"/>
                  <a:pt x="509" y="114"/>
                  <a:pt x="509" y="114"/>
                </a:cubicBezTo>
                <a:cubicBezTo>
                  <a:pt x="502" y="117"/>
                  <a:pt x="495" y="119"/>
                  <a:pt x="493" y="121"/>
                </a:cubicBezTo>
                <a:cubicBezTo>
                  <a:pt x="486" y="127"/>
                  <a:pt x="477" y="133"/>
                  <a:pt x="473" y="139"/>
                </a:cubicBezTo>
                <a:cubicBezTo>
                  <a:pt x="467" y="145"/>
                  <a:pt x="455" y="147"/>
                  <a:pt x="454" y="157"/>
                </a:cubicBezTo>
                <a:cubicBezTo>
                  <a:pt x="457" y="163"/>
                  <a:pt x="461" y="158"/>
                  <a:pt x="464" y="158"/>
                </a:cubicBezTo>
                <a:cubicBezTo>
                  <a:pt x="468" y="158"/>
                  <a:pt x="473" y="159"/>
                  <a:pt x="477" y="157"/>
                </a:cubicBezTo>
                <a:cubicBezTo>
                  <a:pt x="481" y="153"/>
                  <a:pt x="482" y="146"/>
                  <a:pt x="486" y="142"/>
                </a:cubicBezTo>
                <a:cubicBezTo>
                  <a:pt x="496" y="133"/>
                  <a:pt x="521" y="131"/>
                  <a:pt x="528" y="121"/>
                </a:cubicBezTo>
                <a:cubicBezTo>
                  <a:pt x="531" y="118"/>
                  <a:pt x="533" y="114"/>
                  <a:pt x="531" y="109"/>
                </a:cubicBezTo>
                <a:moveTo>
                  <a:pt x="452" y="172"/>
                </a:moveTo>
                <a:cubicBezTo>
                  <a:pt x="447" y="180"/>
                  <a:pt x="440" y="185"/>
                  <a:pt x="438" y="195"/>
                </a:cubicBezTo>
                <a:cubicBezTo>
                  <a:pt x="425" y="203"/>
                  <a:pt x="424" y="222"/>
                  <a:pt x="415" y="232"/>
                </a:cubicBezTo>
                <a:cubicBezTo>
                  <a:pt x="414" y="243"/>
                  <a:pt x="412" y="254"/>
                  <a:pt x="413" y="266"/>
                </a:cubicBezTo>
                <a:cubicBezTo>
                  <a:pt x="423" y="272"/>
                  <a:pt x="427" y="261"/>
                  <a:pt x="440" y="264"/>
                </a:cubicBezTo>
                <a:cubicBezTo>
                  <a:pt x="440" y="259"/>
                  <a:pt x="443" y="256"/>
                  <a:pt x="445" y="252"/>
                </a:cubicBezTo>
                <a:cubicBezTo>
                  <a:pt x="449" y="252"/>
                  <a:pt x="452" y="252"/>
                  <a:pt x="454" y="250"/>
                </a:cubicBezTo>
                <a:cubicBezTo>
                  <a:pt x="454" y="244"/>
                  <a:pt x="458" y="242"/>
                  <a:pt x="461" y="238"/>
                </a:cubicBezTo>
                <a:cubicBezTo>
                  <a:pt x="462" y="236"/>
                  <a:pt x="463" y="233"/>
                  <a:pt x="464" y="231"/>
                </a:cubicBezTo>
                <a:cubicBezTo>
                  <a:pt x="466" y="229"/>
                  <a:pt x="472" y="230"/>
                  <a:pt x="470" y="225"/>
                </a:cubicBezTo>
                <a:cubicBezTo>
                  <a:pt x="469" y="213"/>
                  <a:pt x="471" y="204"/>
                  <a:pt x="473" y="195"/>
                </a:cubicBezTo>
                <a:cubicBezTo>
                  <a:pt x="468" y="187"/>
                  <a:pt x="466" y="175"/>
                  <a:pt x="456" y="172"/>
                </a:cubicBezTo>
                <a:lnTo>
                  <a:pt x="452" y="172"/>
                </a:lnTo>
                <a:close/>
                <a:moveTo>
                  <a:pt x="194" y="838"/>
                </a:moveTo>
                <a:cubicBezTo>
                  <a:pt x="178" y="842"/>
                  <a:pt x="170" y="854"/>
                  <a:pt x="152" y="856"/>
                </a:cubicBezTo>
                <a:cubicBezTo>
                  <a:pt x="149" y="864"/>
                  <a:pt x="152" y="867"/>
                  <a:pt x="152" y="877"/>
                </a:cubicBezTo>
                <a:cubicBezTo>
                  <a:pt x="161" y="879"/>
                  <a:pt x="164" y="875"/>
                  <a:pt x="166" y="870"/>
                </a:cubicBezTo>
                <a:cubicBezTo>
                  <a:pt x="175" y="867"/>
                  <a:pt x="183" y="864"/>
                  <a:pt x="194" y="867"/>
                </a:cubicBezTo>
                <a:cubicBezTo>
                  <a:pt x="196" y="873"/>
                  <a:pt x="201" y="876"/>
                  <a:pt x="203" y="882"/>
                </a:cubicBezTo>
                <a:cubicBezTo>
                  <a:pt x="197" y="895"/>
                  <a:pt x="210" y="899"/>
                  <a:pt x="210" y="911"/>
                </a:cubicBezTo>
                <a:cubicBezTo>
                  <a:pt x="219" y="912"/>
                  <a:pt x="229" y="912"/>
                  <a:pt x="238" y="914"/>
                </a:cubicBezTo>
                <a:cubicBezTo>
                  <a:pt x="241" y="917"/>
                  <a:pt x="244" y="920"/>
                  <a:pt x="245" y="923"/>
                </a:cubicBezTo>
                <a:cubicBezTo>
                  <a:pt x="251" y="923"/>
                  <a:pt x="253" y="927"/>
                  <a:pt x="259" y="927"/>
                </a:cubicBezTo>
                <a:cubicBezTo>
                  <a:pt x="260" y="932"/>
                  <a:pt x="265" y="931"/>
                  <a:pt x="267" y="935"/>
                </a:cubicBezTo>
                <a:cubicBezTo>
                  <a:pt x="278" y="938"/>
                  <a:pt x="290" y="937"/>
                  <a:pt x="300" y="934"/>
                </a:cubicBezTo>
                <a:cubicBezTo>
                  <a:pt x="304" y="928"/>
                  <a:pt x="309" y="922"/>
                  <a:pt x="311" y="914"/>
                </a:cubicBezTo>
                <a:cubicBezTo>
                  <a:pt x="298" y="915"/>
                  <a:pt x="291" y="909"/>
                  <a:pt x="282" y="905"/>
                </a:cubicBezTo>
                <a:cubicBezTo>
                  <a:pt x="277" y="900"/>
                  <a:pt x="273" y="893"/>
                  <a:pt x="267" y="888"/>
                </a:cubicBezTo>
                <a:cubicBezTo>
                  <a:pt x="265" y="886"/>
                  <a:pt x="263" y="887"/>
                  <a:pt x="261" y="886"/>
                </a:cubicBezTo>
                <a:cubicBezTo>
                  <a:pt x="260" y="885"/>
                  <a:pt x="259" y="882"/>
                  <a:pt x="258" y="881"/>
                </a:cubicBezTo>
                <a:cubicBezTo>
                  <a:pt x="256" y="879"/>
                  <a:pt x="253" y="880"/>
                  <a:pt x="251" y="879"/>
                </a:cubicBezTo>
                <a:cubicBezTo>
                  <a:pt x="249" y="878"/>
                  <a:pt x="249" y="874"/>
                  <a:pt x="247" y="874"/>
                </a:cubicBezTo>
                <a:cubicBezTo>
                  <a:pt x="244" y="872"/>
                  <a:pt x="238" y="872"/>
                  <a:pt x="235" y="870"/>
                </a:cubicBezTo>
                <a:cubicBezTo>
                  <a:pt x="227" y="866"/>
                  <a:pt x="219" y="860"/>
                  <a:pt x="214" y="856"/>
                </a:cubicBezTo>
                <a:cubicBezTo>
                  <a:pt x="210" y="853"/>
                  <a:pt x="207" y="851"/>
                  <a:pt x="203" y="849"/>
                </a:cubicBezTo>
                <a:cubicBezTo>
                  <a:pt x="199" y="847"/>
                  <a:pt x="201" y="838"/>
                  <a:pt x="194" y="838"/>
                </a:cubicBezTo>
                <a:moveTo>
                  <a:pt x="189" y="898"/>
                </a:moveTo>
                <a:cubicBezTo>
                  <a:pt x="179" y="902"/>
                  <a:pt x="170" y="898"/>
                  <a:pt x="162" y="895"/>
                </a:cubicBezTo>
                <a:cubicBezTo>
                  <a:pt x="158" y="895"/>
                  <a:pt x="154" y="897"/>
                  <a:pt x="150" y="897"/>
                </a:cubicBezTo>
                <a:cubicBezTo>
                  <a:pt x="147" y="896"/>
                  <a:pt x="144" y="894"/>
                  <a:pt x="141" y="893"/>
                </a:cubicBezTo>
                <a:cubicBezTo>
                  <a:pt x="139" y="893"/>
                  <a:pt x="138" y="895"/>
                  <a:pt x="136" y="895"/>
                </a:cubicBezTo>
                <a:cubicBezTo>
                  <a:pt x="133" y="895"/>
                  <a:pt x="129" y="893"/>
                  <a:pt x="127" y="893"/>
                </a:cubicBezTo>
                <a:cubicBezTo>
                  <a:pt x="117" y="894"/>
                  <a:pt x="106" y="898"/>
                  <a:pt x="99" y="904"/>
                </a:cubicBezTo>
                <a:cubicBezTo>
                  <a:pt x="95" y="916"/>
                  <a:pt x="98" y="928"/>
                  <a:pt x="106" y="934"/>
                </a:cubicBezTo>
                <a:cubicBezTo>
                  <a:pt x="112" y="934"/>
                  <a:pt x="113" y="928"/>
                  <a:pt x="122" y="930"/>
                </a:cubicBezTo>
                <a:cubicBezTo>
                  <a:pt x="125" y="925"/>
                  <a:pt x="129" y="921"/>
                  <a:pt x="136" y="920"/>
                </a:cubicBezTo>
                <a:cubicBezTo>
                  <a:pt x="140" y="923"/>
                  <a:pt x="142" y="929"/>
                  <a:pt x="152" y="927"/>
                </a:cubicBezTo>
                <a:cubicBezTo>
                  <a:pt x="155" y="934"/>
                  <a:pt x="162" y="937"/>
                  <a:pt x="161" y="950"/>
                </a:cubicBezTo>
                <a:cubicBezTo>
                  <a:pt x="168" y="949"/>
                  <a:pt x="170" y="953"/>
                  <a:pt x="178" y="951"/>
                </a:cubicBezTo>
                <a:cubicBezTo>
                  <a:pt x="178" y="955"/>
                  <a:pt x="180" y="957"/>
                  <a:pt x="184" y="957"/>
                </a:cubicBezTo>
                <a:cubicBezTo>
                  <a:pt x="200" y="959"/>
                  <a:pt x="204" y="949"/>
                  <a:pt x="219" y="950"/>
                </a:cubicBezTo>
                <a:cubicBezTo>
                  <a:pt x="222" y="945"/>
                  <a:pt x="227" y="942"/>
                  <a:pt x="228" y="935"/>
                </a:cubicBezTo>
                <a:cubicBezTo>
                  <a:pt x="223" y="927"/>
                  <a:pt x="212" y="924"/>
                  <a:pt x="201" y="921"/>
                </a:cubicBezTo>
                <a:cubicBezTo>
                  <a:pt x="199" y="911"/>
                  <a:pt x="191" y="908"/>
                  <a:pt x="189" y="898"/>
                </a:cubicBezTo>
                <a:moveTo>
                  <a:pt x="0" y="1116"/>
                </a:moveTo>
                <a:cubicBezTo>
                  <a:pt x="5" y="1116"/>
                  <a:pt x="3" y="1121"/>
                  <a:pt x="5" y="1124"/>
                </a:cubicBezTo>
                <a:cubicBezTo>
                  <a:pt x="10" y="1130"/>
                  <a:pt x="18" y="1133"/>
                  <a:pt x="21" y="1140"/>
                </a:cubicBezTo>
                <a:cubicBezTo>
                  <a:pt x="32" y="1140"/>
                  <a:pt x="45" y="1142"/>
                  <a:pt x="51" y="1137"/>
                </a:cubicBezTo>
                <a:cubicBezTo>
                  <a:pt x="52" y="1129"/>
                  <a:pt x="47" y="1127"/>
                  <a:pt x="48" y="1119"/>
                </a:cubicBezTo>
                <a:cubicBezTo>
                  <a:pt x="56" y="1116"/>
                  <a:pt x="66" y="1116"/>
                  <a:pt x="74" y="1112"/>
                </a:cubicBezTo>
                <a:cubicBezTo>
                  <a:pt x="82" y="1117"/>
                  <a:pt x="96" y="1116"/>
                  <a:pt x="101" y="1124"/>
                </a:cubicBezTo>
                <a:cubicBezTo>
                  <a:pt x="115" y="1123"/>
                  <a:pt x="122" y="1130"/>
                  <a:pt x="132" y="1133"/>
                </a:cubicBezTo>
                <a:cubicBezTo>
                  <a:pt x="131" y="1140"/>
                  <a:pt x="130" y="1146"/>
                  <a:pt x="131" y="1154"/>
                </a:cubicBezTo>
                <a:cubicBezTo>
                  <a:pt x="138" y="1153"/>
                  <a:pt x="141" y="1156"/>
                  <a:pt x="146" y="1156"/>
                </a:cubicBezTo>
                <a:cubicBezTo>
                  <a:pt x="152" y="1156"/>
                  <a:pt x="159" y="1149"/>
                  <a:pt x="161" y="1151"/>
                </a:cubicBezTo>
                <a:cubicBezTo>
                  <a:pt x="162" y="1155"/>
                  <a:pt x="158" y="1163"/>
                  <a:pt x="164" y="1161"/>
                </a:cubicBezTo>
                <a:cubicBezTo>
                  <a:pt x="167" y="1158"/>
                  <a:pt x="171" y="1155"/>
                  <a:pt x="175" y="1153"/>
                </a:cubicBezTo>
                <a:cubicBezTo>
                  <a:pt x="187" y="1151"/>
                  <a:pt x="191" y="1142"/>
                  <a:pt x="201" y="1139"/>
                </a:cubicBezTo>
                <a:cubicBezTo>
                  <a:pt x="214" y="1139"/>
                  <a:pt x="214" y="1139"/>
                  <a:pt x="214" y="1139"/>
                </a:cubicBezTo>
                <a:cubicBezTo>
                  <a:pt x="233" y="1122"/>
                  <a:pt x="259" y="1112"/>
                  <a:pt x="267" y="1084"/>
                </a:cubicBezTo>
                <a:cubicBezTo>
                  <a:pt x="261" y="1081"/>
                  <a:pt x="261" y="1072"/>
                  <a:pt x="254" y="1070"/>
                </a:cubicBezTo>
                <a:cubicBezTo>
                  <a:pt x="246" y="1077"/>
                  <a:pt x="226" y="1083"/>
                  <a:pt x="210" y="1075"/>
                </a:cubicBezTo>
                <a:cubicBezTo>
                  <a:pt x="208" y="1071"/>
                  <a:pt x="203" y="1070"/>
                  <a:pt x="205" y="1063"/>
                </a:cubicBezTo>
                <a:cubicBezTo>
                  <a:pt x="199" y="1060"/>
                  <a:pt x="193" y="1058"/>
                  <a:pt x="185" y="1057"/>
                </a:cubicBezTo>
                <a:cubicBezTo>
                  <a:pt x="183" y="1062"/>
                  <a:pt x="181" y="1067"/>
                  <a:pt x="182" y="1075"/>
                </a:cubicBezTo>
                <a:cubicBezTo>
                  <a:pt x="174" y="1080"/>
                  <a:pt x="163" y="1082"/>
                  <a:pt x="157" y="1089"/>
                </a:cubicBezTo>
                <a:cubicBezTo>
                  <a:pt x="149" y="1088"/>
                  <a:pt x="145" y="1091"/>
                  <a:pt x="138" y="1091"/>
                </a:cubicBezTo>
                <a:cubicBezTo>
                  <a:pt x="135" y="1090"/>
                  <a:pt x="136" y="1085"/>
                  <a:pt x="131" y="1087"/>
                </a:cubicBezTo>
                <a:cubicBezTo>
                  <a:pt x="125" y="1085"/>
                  <a:pt x="126" y="1090"/>
                  <a:pt x="123" y="1091"/>
                </a:cubicBezTo>
                <a:cubicBezTo>
                  <a:pt x="121" y="1086"/>
                  <a:pt x="114" y="1085"/>
                  <a:pt x="108" y="1084"/>
                </a:cubicBezTo>
                <a:cubicBezTo>
                  <a:pt x="106" y="1078"/>
                  <a:pt x="99" y="1077"/>
                  <a:pt x="95" y="1073"/>
                </a:cubicBezTo>
                <a:cubicBezTo>
                  <a:pt x="89" y="1072"/>
                  <a:pt x="83" y="1073"/>
                  <a:pt x="78" y="1071"/>
                </a:cubicBezTo>
                <a:cubicBezTo>
                  <a:pt x="70" y="1069"/>
                  <a:pt x="63" y="1058"/>
                  <a:pt x="51" y="1057"/>
                </a:cubicBezTo>
                <a:cubicBezTo>
                  <a:pt x="49" y="1057"/>
                  <a:pt x="43" y="1058"/>
                  <a:pt x="40" y="1059"/>
                </a:cubicBezTo>
                <a:cubicBezTo>
                  <a:pt x="36" y="1060"/>
                  <a:pt x="32" y="1064"/>
                  <a:pt x="26" y="1066"/>
                </a:cubicBezTo>
                <a:cubicBezTo>
                  <a:pt x="17" y="1064"/>
                  <a:pt x="14" y="1068"/>
                  <a:pt x="9" y="1071"/>
                </a:cubicBezTo>
                <a:cubicBezTo>
                  <a:pt x="6" y="1073"/>
                  <a:pt x="0" y="1072"/>
                  <a:pt x="2" y="1077"/>
                </a:cubicBezTo>
                <a:cubicBezTo>
                  <a:pt x="1" y="1084"/>
                  <a:pt x="6" y="1087"/>
                  <a:pt x="7" y="1093"/>
                </a:cubicBezTo>
                <a:cubicBezTo>
                  <a:pt x="6" y="1096"/>
                  <a:pt x="2" y="1097"/>
                  <a:pt x="0" y="1100"/>
                </a:cubicBezTo>
                <a:cubicBezTo>
                  <a:pt x="0" y="1116"/>
                  <a:pt x="0" y="1116"/>
                  <a:pt x="0" y="1116"/>
                </a:cubicBezTo>
                <a:moveTo>
                  <a:pt x="542" y="605"/>
                </a:moveTo>
                <a:cubicBezTo>
                  <a:pt x="540" y="601"/>
                  <a:pt x="533" y="602"/>
                  <a:pt x="530" y="598"/>
                </a:cubicBezTo>
                <a:cubicBezTo>
                  <a:pt x="525" y="599"/>
                  <a:pt x="516" y="596"/>
                  <a:pt x="514" y="600"/>
                </a:cubicBezTo>
                <a:cubicBezTo>
                  <a:pt x="512" y="595"/>
                  <a:pt x="506" y="595"/>
                  <a:pt x="501" y="593"/>
                </a:cubicBezTo>
                <a:cubicBezTo>
                  <a:pt x="502" y="587"/>
                  <a:pt x="499" y="586"/>
                  <a:pt x="496" y="584"/>
                </a:cubicBezTo>
                <a:cubicBezTo>
                  <a:pt x="496" y="580"/>
                  <a:pt x="501" y="580"/>
                  <a:pt x="505" y="580"/>
                </a:cubicBezTo>
                <a:cubicBezTo>
                  <a:pt x="506" y="574"/>
                  <a:pt x="510" y="570"/>
                  <a:pt x="514" y="566"/>
                </a:cubicBezTo>
                <a:cubicBezTo>
                  <a:pt x="515" y="559"/>
                  <a:pt x="526" y="562"/>
                  <a:pt x="524" y="552"/>
                </a:cubicBezTo>
                <a:cubicBezTo>
                  <a:pt x="526" y="545"/>
                  <a:pt x="514" y="551"/>
                  <a:pt x="516" y="543"/>
                </a:cubicBezTo>
                <a:cubicBezTo>
                  <a:pt x="516" y="539"/>
                  <a:pt x="514" y="532"/>
                  <a:pt x="521" y="534"/>
                </a:cubicBezTo>
                <a:cubicBezTo>
                  <a:pt x="522" y="529"/>
                  <a:pt x="519" y="528"/>
                  <a:pt x="519" y="524"/>
                </a:cubicBezTo>
                <a:cubicBezTo>
                  <a:pt x="520" y="521"/>
                  <a:pt x="526" y="524"/>
                  <a:pt x="526" y="520"/>
                </a:cubicBezTo>
                <a:cubicBezTo>
                  <a:pt x="527" y="511"/>
                  <a:pt x="524" y="507"/>
                  <a:pt x="521" y="503"/>
                </a:cubicBezTo>
                <a:cubicBezTo>
                  <a:pt x="515" y="492"/>
                  <a:pt x="510" y="480"/>
                  <a:pt x="507" y="467"/>
                </a:cubicBezTo>
                <a:cubicBezTo>
                  <a:pt x="507" y="457"/>
                  <a:pt x="504" y="455"/>
                  <a:pt x="510" y="450"/>
                </a:cubicBezTo>
                <a:cubicBezTo>
                  <a:pt x="515" y="448"/>
                  <a:pt x="516" y="447"/>
                  <a:pt x="519" y="451"/>
                </a:cubicBezTo>
                <a:cubicBezTo>
                  <a:pt x="525" y="453"/>
                  <a:pt x="523" y="447"/>
                  <a:pt x="528" y="448"/>
                </a:cubicBezTo>
                <a:cubicBezTo>
                  <a:pt x="528" y="451"/>
                  <a:pt x="531" y="452"/>
                  <a:pt x="535" y="451"/>
                </a:cubicBezTo>
                <a:cubicBezTo>
                  <a:pt x="541" y="449"/>
                  <a:pt x="536" y="457"/>
                  <a:pt x="540" y="457"/>
                </a:cubicBezTo>
                <a:cubicBezTo>
                  <a:pt x="548" y="458"/>
                  <a:pt x="553" y="455"/>
                  <a:pt x="556" y="451"/>
                </a:cubicBezTo>
                <a:cubicBezTo>
                  <a:pt x="561" y="449"/>
                  <a:pt x="565" y="446"/>
                  <a:pt x="570" y="444"/>
                </a:cubicBezTo>
                <a:cubicBezTo>
                  <a:pt x="571" y="438"/>
                  <a:pt x="578" y="436"/>
                  <a:pt x="576" y="427"/>
                </a:cubicBezTo>
                <a:cubicBezTo>
                  <a:pt x="581" y="423"/>
                  <a:pt x="589" y="421"/>
                  <a:pt x="593" y="416"/>
                </a:cubicBezTo>
                <a:cubicBezTo>
                  <a:pt x="593" y="408"/>
                  <a:pt x="585" y="407"/>
                  <a:pt x="588" y="395"/>
                </a:cubicBezTo>
                <a:cubicBezTo>
                  <a:pt x="581" y="392"/>
                  <a:pt x="574" y="389"/>
                  <a:pt x="563" y="390"/>
                </a:cubicBezTo>
                <a:cubicBezTo>
                  <a:pt x="555" y="387"/>
                  <a:pt x="559" y="396"/>
                  <a:pt x="553" y="395"/>
                </a:cubicBezTo>
                <a:cubicBezTo>
                  <a:pt x="541" y="396"/>
                  <a:pt x="540" y="385"/>
                  <a:pt x="533" y="381"/>
                </a:cubicBezTo>
                <a:cubicBezTo>
                  <a:pt x="533" y="367"/>
                  <a:pt x="536" y="357"/>
                  <a:pt x="535" y="342"/>
                </a:cubicBezTo>
                <a:cubicBezTo>
                  <a:pt x="531" y="334"/>
                  <a:pt x="528" y="325"/>
                  <a:pt x="524" y="317"/>
                </a:cubicBezTo>
                <a:cubicBezTo>
                  <a:pt x="520" y="310"/>
                  <a:pt x="513" y="304"/>
                  <a:pt x="512" y="294"/>
                </a:cubicBezTo>
                <a:cubicBezTo>
                  <a:pt x="500" y="296"/>
                  <a:pt x="492" y="298"/>
                  <a:pt x="487" y="303"/>
                </a:cubicBezTo>
                <a:cubicBezTo>
                  <a:pt x="486" y="305"/>
                  <a:pt x="487" y="307"/>
                  <a:pt x="486" y="308"/>
                </a:cubicBezTo>
                <a:cubicBezTo>
                  <a:pt x="485" y="309"/>
                  <a:pt x="483" y="308"/>
                  <a:pt x="482" y="308"/>
                </a:cubicBezTo>
                <a:cubicBezTo>
                  <a:pt x="481" y="309"/>
                  <a:pt x="483" y="311"/>
                  <a:pt x="482" y="312"/>
                </a:cubicBezTo>
                <a:cubicBezTo>
                  <a:pt x="481" y="313"/>
                  <a:pt x="479" y="312"/>
                  <a:pt x="479" y="312"/>
                </a:cubicBezTo>
                <a:cubicBezTo>
                  <a:pt x="478" y="312"/>
                  <a:pt x="477" y="315"/>
                  <a:pt x="477" y="315"/>
                </a:cubicBezTo>
                <a:cubicBezTo>
                  <a:pt x="473" y="318"/>
                  <a:pt x="468" y="317"/>
                  <a:pt x="464" y="321"/>
                </a:cubicBezTo>
                <a:cubicBezTo>
                  <a:pt x="454" y="316"/>
                  <a:pt x="444" y="311"/>
                  <a:pt x="438" y="301"/>
                </a:cubicBezTo>
                <a:cubicBezTo>
                  <a:pt x="438" y="294"/>
                  <a:pt x="443" y="291"/>
                  <a:pt x="441" y="282"/>
                </a:cubicBezTo>
                <a:cubicBezTo>
                  <a:pt x="436" y="278"/>
                  <a:pt x="436" y="289"/>
                  <a:pt x="434" y="284"/>
                </a:cubicBezTo>
                <a:cubicBezTo>
                  <a:pt x="426" y="278"/>
                  <a:pt x="416" y="285"/>
                  <a:pt x="413" y="291"/>
                </a:cubicBezTo>
                <a:cubicBezTo>
                  <a:pt x="414" y="312"/>
                  <a:pt x="409" y="333"/>
                  <a:pt x="406" y="346"/>
                </a:cubicBezTo>
                <a:cubicBezTo>
                  <a:pt x="403" y="358"/>
                  <a:pt x="400" y="365"/>
                  <a:pt x="397" y="374"/>
                </a:cubicBezTo>
                <a:cubicBezTo>
                  <a:pt x="389" y="400"/>
                  <a:pt x="387" y="429"/>
                  <a:pt x="383" y="459"/>
                </a:cubicBezTo>
                <a:cubicBezTo>
                  <a:pt x="380" y="480"/>
                  <a:pt x="377" y="495"/>
                  <a:pt x="376" y="515"/>
                </a:cubicBezTo>
                <a:cubicBezTo>
                  <a:pt x="373" y="519"/>
                  <a:pt x="372" y="525"/>
                  <a:pt x="369" y="529"/>
                </a:cubicBezTo>
                <a:cubicBezTo>
                  <a:pt x="369" y="532"/>
                  <a:pt x="369" y="535"/>
                  <a:pt x="373" y="534"/>
                </a:cubicBezTo>
                <a:cubicBezTo>
                  <a:pt x="372" y="538"/>
                  <a:pt x="365" y="535"/>
                  <a:pt x="362" y="536"/>
                </a:cubicBezTo>
                <a:cubicBezTo>
                  <a:pt x="361" y="543"/>
                  <a:pt x="365" y="546"/>
                  <a:pt x="364" y="554"/>
                </a:cubicBezTo>
                <a:cubicBezTo>
                  <a:pt x="360" y="564"/>
                  <a:pt x="357" y="574"/>
                  <a:pt x="353" y="584"/>
                </a:cubicBezTo>
                <a:cubicBezTo>
                  <a:pt x="350" y="591"/>
                  <a:pt x="347" y="602"/>
                  <a:pt x="344" y="607"/>
                </a:cubicBezTo>
                <a:cubicBezTo>
                  <a:pt x="343" y="609"/>
                  <a:pt x="340" y="611"/>
                  <a:pt x="339" y="612"/>
                </a:cubicBezTo>
                <a:cubicBezTo>
                  <a:pt x="338" y="614"/>
                  <a:pt x="338" y="618"/>
                  <a:pt x="337" y="621"/>
                </a:cubicBezTo>
                <a:cubicBezTo>
                  <a:pt x="336" y="624"/>
                  <a:pt x="335" y="626"/>
                  <a:pt x="334" y="628"/>
                </a:cubicBezTo>
                <a:cubicBezTo>
                  <a:pt x="332" y="633"/>
                  <a:pt x="329" y="638"/>
                  <a:pt x="327" y="642"/>
                </a:cubicBezTo>
                <a:cubicBezTo>
                  <a:pt x="321" y="654"/>
                  <a:pt x="313" y="668"/>
                  <a:pt x="307" y="676"/>
                </a:cubicBezTo>
                <a:cubicBezTo>
                  <a:pt x="294" y="692"/>
                  <a:pt x="283" y="710"/>
                  <a:pt x="268" y="722"/>
                </a:cubicBezTo>
                <a:cubicBezTo>
                  <a:pt x="260" y="737"/>
                  <a:pt x="248" y="748"/>
                  <a:pt x="237" y="761"/>
                </a:cubicBezTo>
                <a:cubicBezTo>
                  <a:pt x="235" y="768"/>
                  <a:pt x="226" y="767"/>
                  <a:pt x="226" y="775"/>
                </a:cubicBezTo>
                <a:cubicBezTo>
                  <a:pt x="231" y="778"/>
                  <a:pt x="210" y="775"/>
                  <a:pt x="203" y="773"/>
                </a:cubicBezTo>
                <a:cubicBezTo>
                  <a:pt x="200" y="775"/>
                  <a:pt x="195" y="784"/>
                  <a:pt x="199" y="789"/>
                </a:cubicBezTo>
                <a:cubicBezTo>
                  <a:pt x="198" y="796"/>
                  <a:pt x="191" y="798"/>
                  <a:pt x="191" y="806"/>
                </a:cubicBezTo>
                <a:cubicBezTo>
                  <a:pt x="196" y="815"/>
                  <a:pt x="201" y="805"/>
                  <a:pt x="207" y="808"/>
                </a:cubicBezTo>
                <a:cubicBezTo>
                  <a:pt x="211" y="813"/>
                  <a:pt x="203" y="815"/>
                  <a:pt x="203" y="821"/>
                </a:cubicBezTo>
                <a:cubicBezTo>
                  <a:pt x="207" y="832"/>
                  <a:pt x="215" y="841"/>
                  <a:pt x="221" y="851"/>
                </a:cubicBezTo>
                <a:cubicBezTo>
                  <a:pt x="228" y="852"/>
                  <a:pt x="231" y="857"/>
                  <a:pt x="240" y="856"/>
                </a:cubicBezTo>
                <a:cubicBezTo>
                  <a:pt x="246" y="856"/>
                  <a:pt x="246" y="862"/>
                  <a:pt x="251" y="863"/>
                </a:cubicBezTo>
                <a:cubicBezTo>
                  <a:pt x="254" y="865"/>
                  <a:pt x="259" y="867"/>
                  <a:pt x="263" y="868"/>
                </a:cubicBezTo>
                <a:cubicBezTo>
                  <a:pt x="261" y="873"/>
                  <a:pt x="265" y="872"/>
                  <a:pt x="267" y="874"/>
                </a:cubicBezTo>
                <a:cubicBezTo>
                  <a:pt x="269" y="876"/>
                  <a:pt x="267" y="881"/>
                  <a:pt x="268" y="882"/>
                </a:cubicBezTo>
                <a:cubicBezTo>
                  <a:pt x="269" y="884"/>
                  <a:pt x="273" y="882"/>
                  <a:pt x="272" y="886"/>
                </a:cubicBezTo>
                <a:cubicBezTo>
                  <a:pt x="284" y="886"/>
                  <a:pt x="284" y="886"/>
                  <a:pt x="284" y="886"/>
                </a:cubicBezTo>
                <a:cubicBezTo>
                  <a:pt x="297" y="893"/>
                  <a:pt x="311" y="898"/>
                  <a:pt x="321" y="907"/>
                </a:cubicBezTo>
                <a:cubicBezTo>
                  <a:pt x="335" y="907"/>
                  <a:pt x="327" y="916"/>
                  <a:pt x="327" y="916"/>
                </a:cubicBezTo>
                <a:cubicBezTo>
                  <a:pt x="314" y="920"/>
                  <a:pt x="312" y="934"/>
                  <a:pt x="302" y="941"/>
                </a:cubicBezTo>
                <a:cubicBezTo>
                  <a:pt x="289" y="941"/>
                  <a:pt x="279" y="945"/>
                  <a:pt x="270" y="950"/>
                </a:cubicBezTo>
                <a:cubicBezTo>
                  <a:pt x="266" y="944"/>
                  <a:pt x="260" y="948"/>
                  <a:pt x="254" y="946"/>
                </a:cubicBezTo>
                <a:cubicBezTo>
                  <a:pt x="247" y="944"/>
                  <a:pt x="241" y="938"/>
                  <a:pt x="235" y="937"/>
                </a:cubicBezTo>
                <a:cubicBezTo>
                  <a:pt x="227" y="938"/>
                  <a:pt x="225" y="945"/>
                  <a:pt x="226" y="955"/>
                </a:cubicBezTo>
                <a:cubicBezTo>
                  <a:pt x="226" y="961"/>
                  <a:pt x="223" y="958"/>
                  <a:pt x="217" y="958"/>
                </a:cubicBezTo>
                <a:cubicBezTo>
                  <a:pt x="207" y="958"/>
                  <a:pt x="198" y="966"/>
                  <a:pt x="191" y="969"/>
                </a:cubicBezTo>
                <a:cubicBezTo>
                  <a:pt x="189" y="980"/>
                  <a:pt x="197" y="982"/>
                  <a:pt x="205" y="983"/>
                </a:cubicBezTo>
                <a:cubicBezTo>
                  <a:pt x="204" y="987"/>
                  <a:pt x="206" y="989"/>
                  <a:pt x="210" y="988"/>
                </a:cubicBezTo>
                <a:cubicBezTo>
                  <a:pt x="213" y="992"/>
                  <a:pt x="214" y="997"/>
                  <a:pt x="217" y="1001"/>
                </a:cubicBezTo>
                <a:cubicBezTo>
                  <a:pt x="225" y="1002"/>
                  <a:pt x="232" y="1003"/>
                  <a:pt x="242" y="1003"/>
                </a:cubicBezTo>
                <a:cubicBezTo>
                  <a:pt x="249" y="1004"/>
                  <a:pt x="250" y="1012"/>
                  <a:pt x="261" y="1010"/>
                </a:cubicBezTo>
                <a:cubicBezTo>
                  <a:pt x="263" y="1013"/>
                  <a:pt x="266" y="1014"/>
                  <a:pt x="265" y="1020"/>
                </a:cubicBezTo>
                <a:cubicBezTo>
                  <a:pt x="271" y="1023"/>
                  <a:pt x="275" y="1015"/>
                  <a:pt x="275" y="1018"/>
                </a:cubicBezTo>
                <a:cubicBezTo>
                  <a:pt x="279" y="1022"/>
                  <a:pt x="279" y="1020"/>
                  <a:pt x="277" y="1025"/>
                </a:cubicBezTo>
                <a:cubicBezTo>
                  <a:pt x="278" y="1028"/>
                  <a:pt x="284" y="1032"/>
                  <a:pt x="279" y="1034"/>
                </a:cubicBezTo>
                <a:cubicBezTo>
                  <a:pt x="281" y="1040"/>
                  <a:pt x="275" y="1037"/>
                  <a:pt x="272" y="1038"/>
                </a:cubicBezTo>
                <a:cubicBezTo>
                  <a:pt x="265" y="1040"/>
                  <a:pt x="258" y="1044"/>
                  <a:pt x="251" y="1040"/>
                </a:cubicBezTo>
                <a:cubicBezTo>
                  <a:pt x="244" y="1039"/>
                  <a:pt x="245" y="1045"/>
                  <a:pt x="240" y="1045"/>
                </a:cubicBezTo>
                <a:cubicBezTo>
                  <a:pt x="237" y="1043"/>
                  <a:pt x="230" y="1043"/>
                  <a:pt x="226" y="1040"/>
                </a:cubicBezTo>
                <a:cubicBezTo>
                  <a:pt x="224" y="1038"/>
                  <a:pt x="223" y="1034"/>
                  <a:pt x="221" y="1031"/>
                </a:cubicBezTo>
                <a:cubicBezTo>
                  <a:pt x="216" y="1024"/>
                  <a:pt x="212" y="1023"/>
                  <a:pt x="214" y="1013"/>
                </a:cubicBezTo>
                <a:cubicBezTo>
                  <a:pt x="205" y="1004"/>
                  <a:pt x="190" y="1002"/>
                  <a:pt x="182" y="992"/>
                </a:cubicBezTo>
                <a:cubicBezTo>
                  <a:pt x="164" y="983"/>
                  <a:pt x="164" y="983"/>
                  <a:pt x="164" y="983"/>
                </a:cubicBezTo>
                <a:cubicBezTo>
                  <a:pt x="164" y="971"/>
                  <a:pt x="156" y="966"/>
                  <a:pt x="148" y="962"/>
                </a:cubicBezTo>
                <a:cubicBezTo>
                  <a:pt x="131" y="965"/>
                  <a:pt x="118" y="963"/>
                  <a:pt x="102" y="960"/>
                </a:cubicBezTo>
                <a:cubicBezTo>
                  <a:pt x="98" y="960"/>
                  <a:pt x="98" y="964"/>
                  <a:pt x="95" y="965"/>
                </a:cubicBezTo>
                <a:cubicBezTo>
                  <a:pt x="94" y="969"/>
                  <a:pt x="87" y="965"/>
                  <a:pt x="86" y="969"/>
                </a:cubicBezTo>
                <a:cubicBezTo>
                  <a:pt x="79" y="967"/>
                  <a:pt x="79" y="967"/>
                  <a:pt x="79" y="967"/>
                </a:cubicBezTo>
                <a:cubicBezTo>
                  <a:pt x="77" y="967"/>
                  <a:pt x="74" y="968"/>
                  <a:pt x="74" y="965"/>
                </a:cubicBezTo>
                <a:cubicBezTo>
                  <a:pt x="58" y="965"/>
                  <a:pt x="48" y="975"/>
                  <a:pt x="39" y="981"/>
                </a:cubicBezTo>
                <a:cubicBezTo>
                  <a:pt x="30" y="988"/>
                  <a:pt x="24" y="989"/>
                  <a:pt x="23" y="995"/>
                </a:cubicBezTo>
                <a:cubicBezTo>
                  <a:pt x="22" y="1004"/>
                  <a:pt x="28" y="1011"/>
                  <a:pt x="39" y="1015"/>
                </a:cubicBezTo>
                <a:cubicBezTo>
                  <a:pt x="40" y="1023"/>
                  <a:pt x="48" y="1026"/>
                  <a:pt x="49" y="1034"/>
                </a:cubicBezTo>
                <a:cubicBezTo>
                  <a:pt x="56" y="1036"/>
                  <a:pt x="59" y="1041"/>
                  <a:pt x="65" y="1043"/>
                </a:cubicBezTo>
                <a:cubicBezTo>
                  <a:pt x="78" y="1044"/>
                  <a:pt x="88" y="1041"/>
                  <a:pt x="95" y="1036"/>
                </a:cubicBezTo>
                <a:cubicBezTo>
                  <a:pt x="99" y="1037"/>
                  <a:pt x="95" y="1044"/>
                  <a:pt x="102" y="1041"/>
                </a:cubicBezTo>
                <a:cubicBezTo>
                  <a:pt x="104" y="1041"/>
                  <a:pt x="106" y="1043"/>
                  <a:pt x="104" y="1043"/>
                </a:cubicBezTo>
                <a:cubicBezTo>
                  <a:pt x="103" y="1051"/>
                  <a:pt x="110" y="1051"/>
                  <a:pt x="111" y="1057"/>
                </a:cubicBezTo>
                <a:cubicBezTo>
                  <a:pt x="116" y="1059"/>
                  <a:pt x="122" y="1054"/>
                  <a:pt x="122" y="1057"/>
                </a:cubicBezTo>
                <a:cubicBezTo>
                  <a:pt x="126" y="1057"/>
                  <a:pt x="126" y="1061"/>
                  <a:pt x="127" y="1064"/>
                </a:cubicBezTo>
                <a:cubicBezTo>
                  <a:pt x="132" y="1065"/>
                  <a:pt x="133" y="1068"/>
                  <a:pt x="136" y="1070"/>
                </a:cubicBezTo>
                <a:cubicBezTo>
                  <a:pt x="147" y="1071"/>
                  <a:pt x="155" y="1068"/>
                  <a:pt x="164" y="1068"/>
                </a:cubicBezTo>
                <a:cubicBezTo>
                  <a:pt x="173" y="1058"/>
                  <a:pt x="169" y="1033"/>
                  <a:pt x="189" y="1034"/>
                </a:cubicBezTo>
                <a:cubicBezTo>
                  <a:pt x="193" y="1038"/>
                  <a:pt x="195" y="1043"/>
                  <a:pt x="199" y="1047"/>
                </a:cubicBezTo>
                <a:cubicBezTo>
                  <a:pt x="218" y="1049"/>
                  <a:pt x="227" y="1059"/>
                  <a:pt x="240" y="1066"/>
                </a:cubicBezTo>
                <a:cubicBezTo>
                  <a:pt x="248" y="1067"/>
                  <a:pt x="251" y="1063"/>
                  <a:pt x="256" y="1061"/>
                </a:cubicBezTo>
                <a:cubicBezTo>
                  <a:pt x="263" y="1063"/>
                  <a:pt x="267" y="1069"/>
                  <a:pt x="270" y="1075"/>
                </a:cubicBezTo>
                <a:cubicBezTo>
                  <a:pt x="297" y="1075"/>
                  <a:pt x="297" y="1075"/>
                  <a:pt x="297" y="1075"/>
                </a:cubicBezTo>
                <a:cubicBezTo>
                  <a:pt x="297" y="1077"/>
                  <a:pt x="300" y="1077"/>
                  <a:pt x="302" y="1078"/>
                </a:cubicBezTo>
                <a:cubicBezTo>
                  <a:pt x="303" y="1080"/>
                  <a:pt x="306" y="1083"/>
                  <a:pt x="307" y="1084"/>
                </a:cubicBezTo>
                <a:cubicBezTo>
                  <a:pt x="314" y="1086"/>
                  <a:pt x="323" y="1084"/>
                  <a:pt x="327" y="1078"/>
                </a:cubicBezTo>
                <a:cubicBezTo>
                  <a:pt x="327" y="1067"/>
                  <a:pt x="318" y="1066"/>
                  <a:pt x="314" y="1059"/>
                </a:cubicBezTo>
                <a:cubicBezTo>
                  <a:pt x="316" y="1052"/>
                  <a:pt x="317" y="1044"/>
                  <a:pt x="314" y="1038"/>
                </a:cubicBezTo>
                <a:cubicBezTo>
                  <a:pt x="326" y="1029"/>
                  <a:pt x="343" y="1018"/>
                  <a:pt x="362" y="1024"/>
                </a:cubicBezTo>
                <a:cubicBezTo>
                  <a:pt x="358" y="1031"/>
                  <a:pt x="353" y="1039"/>
                  <a:pt x="355" y="1052"/>
                </a:cubicBezTo>
                <a:cubicBezTo>
                  <a:pt x="368" y="1046"/>
                  <a:pt x="382" y="1051"/>
                  <a:pt x="399" y="1050"/>
                </a:cubicBezTo>
                <a:cubicBezTo>
                  <a:pt x="403" y="1051"/>
                  <a:pt x="400" y="1044"/>
                  <a:pt x="401" y="1041"/>
                </a:cubicBezTo>
                <a:cubicBezTo>
                  <a:pt x="403" y="1039"/>
                  <a:pt x="409" y="1039"/>
                  <a:pt x="408" y="1033"/>
                </a:cubicBezTo>
                <a:cubicBezTo>
                  <a:pt x="417" y="1027"/>
                  <a:pt x="422" y="1019"/>
                  <a:pt x="429" y="1011"/>
                </a:cubicBezTo>
                <a:cubicBezTo>
                  <a:pt x="431" y="1013"/>
                  <a:pt x="433" y="1012"/>
                  <a:pt x="436" y="1013"/>
                </a:cubicBezTo>
                <a:cubicBezTo>
                  <a:pt x="444" y="1015"/>
                  <a:pt x="441" y="1019"/>
                  <a:pt x="445" y="1022"/>
                </a:cubicBezTo>
                <a:cubicBezTo>
                  <a:pt x="447" y="1024"/>
                  <a:pt x="453" y="1021"/>
                  <a:pt x="452" y="1025"/>
                </a:cubicBezTo>
                <a:cubicBezTo>
                  <a:pt x="453" y="1036"/>
                  <a:pt x="444" y="1035"/>
                  <a:pt x="447" y="1047"/>
                </a:cubicBezTo>
                <a:cubicBezTo>
                  <a:pt x="443" y="1048"/>
                  <a:pt x="435" y="1044"/>
                  <a:pt x="434" y="1048"/>
                </a:cubicBezTo>
                <a:cubicBezTo>
                  <a:pt x="433" y="1055"/>
                  <a:pt x="441" y="1051"/>
                  <a:pt x="445" y="1052"/>
                </a:cubicBezTo>
                <a:cubicBezTo>
                  <a:pt x="453" y="1053"/>
                  <a:pt x="459" y="1055"/>
                  <a:pt x="464" y="1056"/>
                </a:cubicBezTo>
                <a:cubicBezTo>
                  <a:pt x="468" y="1059"/>
                  <a:pt x="472" y="1062"/>
                  <a:pt x="475" y="1066"/>
                </a:cubicBezTo>
                <a:cubicBezTo>
                  <a:pt x="487" y="1061"/>
                  <a:pt x="492" y="1048"/>
                  <a:pt x="503" y="1041"/>
                </a:cubicBezTo>
                <a:cubicBezTo>
                  <a:pt x="503" y="1031"/>
                  <a:pt x="504" y="1021"/>
                  <a:pt x="512" y="1018"/>
                </a:cubicBezTo>
                <a:cubicBezTo>
                  <a:pt x="508" y="1031"/>
                  <a:pt x="522" y="1025"/>
                  <a:pt x="526" y="1029"/>
                </a:cubicBezTo>
                <a:cubicBezTo>
                  <a:pt x="527" y="1035"/>
                  <a:pt x="529" y="1041"/>
                  <a:pt x="531" y="1045"/>
                </a:cubicBezTo>
                <a:cubicBezTo>
                  <a:pt x="528" y="1051"/>
                  <a:pt x="525" y="1059"/>
                  <a:pt x="521" y="1064"/>
                </a:cubicBezTo>
                <a:cubicBezTo>
                  <a:pt x="526" y="1074"/>
                  <a:pt x="534" y="1081"/>
                  <a:pt x="540" y="1089"/>
                </a:cubicBezTo>
                <a:cubicBezTo>
                  <a:pt x="541" y="1095"/>
                  <a:pt x="539" y="1103"/>
                  <a:pt x="542" y="1107"/>
                </a:cubicBezTo>
                <a:cubicBezTo>
                  <a:pt x="553" y="1109"/>
                  <a:pt x="554" y="1100"/>
                  <a:pt x="563" y="1100"/>
                </a:cubicBezTo>
                <a:cubicBezTo>
                  <a:pt x="566" y="1103"/>
                  <a:pt x="569" y="1106"/>
                  <a:pt x="574" y="1107"/>
                </a:cubicBezTo>
                <a:cubicBezTo>
                  <a:pt x="574" y="1114"/>
                  <a:pt x="571" y="1119"/>
                  <a:pt x="572" y="1128"/>
                </a:cubicBezTo>
                <a:cubicBezTo>
                  <a:pt x="581" y="1129"/>
                  <a:pt x="600" y="1132"/>
                  <a:pt x="607" y="1124"/>
                </a:cubicBezTo>
                <a:cubicBezTo>
                  <a:pt x="614" y="1126"/>
                  <a:pt x="619" y="1128"/>
                  <a:pt x="627" y="1128"/>
                </a:cubicBezTo>
                <a:cubicBezTo>
                  <a:pt x="633" y="1128"/>
                  <a:pt x="635" y="1122"/>
                  <a:pt x="639" y="1119"/>
                </a:cubicBezTo>
                <a:cubicBezTo>
                  <a:pt x="640" y="1118"/>
                  <a:pt x="643" y="1120"/>
                  <a:pt x="645" y="1119"/>
                </a:cubicBezTo>
                <a:cubicBezTo>
                  <a:pt x="648" y="1118"/>
                  <a:pt x="648" y="1111"/>
                  <a:pt x="653" y="1112"/>
                </a:cubicBezTo>
                <a:cubicBezTo>
                  <a:pt x="657" y="1120"/>
                  <a:pt x="666" y="1122"/>
                  <a:pt x="671" y="1130"/>
                </a:cubicBezTo>
                <a:cubicBezTo>
                  <a:pt x="671" y="1149"/>
                  <a:pt x="671" y="1149"/>
                  <a:pt x="671" y="1149"/>
                </a:cubicBezTo>
                <a:cubicBezTo>
                  <a:pt x="680" y="1153"/>
                  <a:pt x="687" y="1159"/>
                  <a:pt x="699" y="1160"/>
                </a:cubicBezTo>
                <a:cubicBezTo>
                  <a:pt x="698" y="1168"/>
                  <a:pt x="707" y="1165"/>
                  <a:pt x="710" y="1169"/>
                </a:cubicBezTo>
                <a:cubicBezTo>
                  <a:pt x="719" y="1170"/>
                  <a:pt x="724" y="1167"/>
                  <a:pt x="731" y="1165"/>
                </a:cubicBezTo>
                <a:cubicBezTo>
                  <a:pt x="735" y="1170"/>
                  <a:pt x="736" y="1176"/>
                  <a:pt x="738" y="1183"/>
                </a:cubicBezTo>
                <a:cubicBezTo>
                  <a:pt x="746" y="1183"/>
                  <a:pt x="747" y="1178"/>
                  <a:pt x="754" y="1177"/>
                </a:cubicBezTo>
                <a:cubicBezTo>
                  <a:pt x="754" y="1182"/>
                  <a:pt x="757" y="1183"/>
                  <a:pt x="759" y="1184"/>
                </a:cubicBezTo>
                <a:cubicBezTo>
                  <a:pt x="759" y="1194"/>
                  <a:pt x="749" y="1193"/>
                  <a:pt x="747" y="1200"/>
                </a:cubicBezTo>
                <a:cubicBezTo>
                  <a:pt x="745" y="1207"/>
                  <a:pt x="751" y="1205"/>
                  <a:pt x="751" y="1211"/>
                </a:cubicBezTo>
                <a:cubicBezTo>
                  <a:pt x="742" y="1210"/>
                  <a:pt x="744" y="1220"/>
                  <a:pt x="743" y="1227"/>
                </a:cubicBezTo>
                <a:cubicBezTo>
                  <a:pt x="736" y="1227"/>
                  <a:pt x="736" y="1227"/>
                  <a:pt x="736" y="1227"/>
                </a:cubicBezTo>
                <a:cubicBezTo>
                  <a:pt x="735" y="1239"/>
                  <a:pt x="736" y="1247"/>
                  <a:pt x="733" y="1255"/>
                </a:cubicBezTo>
                <a:cubicBezTo>
                  <a:pt x="730" y="1263"/>
                  <a:pt x="722" y="1268"/>
                  <a:pt x="720" y="1278"/>
                </a:cubicBezTo>
                <a:cubicBezTo>
                  <a:pt x="723" y="1283"/>
                  <a:pt x="727" y="1275"/>
                  <a:pt x="729" y="1280"/>
                </a:cubicBezTo>
                <a:cubicBezTo>
                  <a:pt x="729" y="1288"/>
                  <a:pt x="721" y="1288"/>
                  <a:pt x="722" y="1297"/>
                </a:cubicBezTo>
                <a:cubicBezTo>
                  <a:pt x="716" y="1299"/>
                  <a:pt x="712" y="1303"/>
                  <a:pt x="712" y="1310"/>
                </a:cubicBezTo>
                <a:cubicBezTo>
                  <a:pt x="707" y="1312"/>
                  <a:pt x="702" y="1315"/>
                  <a:pt x="698" y="1317"/>
                </a:cubicBezTo>
                <a:cubicBezTo>
                  <a:pt x="697" y="1325"/>
                  <a:pt x="694" y="1334"/>
                  <a:pt x="698" y="1342"/>
                </a:cubicBezTo>
                <a:cubicBezTo>
                  <a:pt x="700" y="1347"/>
                  <a:pt x="706" y="1347"/>
                  <a:pt x="712" y="1349"/>
                </a:cubicBezTo>
                <a:cubicBezTo>
                  <a:pt x="715" y="1362"/>
                  <a:pt x="710" y="1367"/>
                  <a:pt x="710" y="1380"/>
                </a:cubicBezTo>
                <a:cubicBezTo>
                  <a:pt x="719" y="1380"/>
                  <a:pt x="719" y="1380"/>
                  <a:pt x="719" y="1380"/>
                </a:cubicBezTo>
                <a:cubicBezTo>
                  <a:pt x="726" y="1377"/>
                  <a:pt x="730" y="1369"/>
                  <a:pt x="735" y="1363"/>
                </a:cubicBezTo>
                <a:cubicBezTo>
                  <a:pt x="740" y="1366"/>
                  <a:pt x="741" y="1373"/>
                  <a:pt x="747" y="1375"/>
                </a:cubicBezTo>
                <a:cubicBezTo>
                  <a:pt x="755" y="1371"/>
                  <a:pt x="764" y="1379"/>
                  <a:pt x="768" y="1372"/>
                </a:cubicBezTo>
                <a:cubicBezTo>
                  <a:pt x="772" y="1373"/>
                  <a:pt x="771" y="1379"/>
                  <a:pt x="777" y="1379"/>
                </a:cubicBezTo>
                <a:cubicBezTo>
                  <a:pt x="782" y="1378"/>
                  <a:pt x="785" y="1375"/>
                  <a:pt x="789" y="1373"/>
                </a:cubicBezTo>
                <a:cubicBezTo>
                  <a:pt x="799" y="1376"/>
                  <a:pt x="807" y="1378"/>
                  <a:pt x="814" y="1372"/>
                </a:cubicBezTo>
                <a:cubicBezTo>
                  <a:pt x="814" y="1359"/>
                  <a:pt x="802" y="1359"/>
                  <a:pt x="800" y="1350"/>
                </a:cubicBezTo>
                <a:cubicBezTo>
                  <a:pt x="805" y="1349"/>
                  <a:pt x="803" y="1355"/>
                  <a:pt x="809" y="1354"/>
                </a:cubicBezTo>
                <a:cubicBezTo>
                  <a:pt x="814" y="1352"/>
                  <a:pt x="810" y="1340"/>
                  <a:pt x="814" y="1336"/>
                </a:cubicBezTo>
                <a:cubicBezTo>
                  <a:pt x="817" y="1329"/>
                  <a:pt x="826" y="1327"/>
                  <a:pt x="834" y="1324"/>
                </a:cubicBezTo>
                <a:cubicBezTo>
                  <a:pt x="834" y="1317"/>
                  <a:pt x="832" y="1314"/>
                  <a:pt x="830" y="1310"/>
                </a:cubicBezTo>
                <a:cubicBezTo>
                  <a:pt x="828" y="1302"/>
                  <a:pt x="836" y="1304"/>
                  <a:pt x="835" y="1297"/>
                </a:cubicBezTo>
                <a:cubicBezTo>
                  <a:pt x="833" y="1293"/>
                  <a:pt x="826" y="1293"/>
                  <a:pt x="819" y="1292"/>
                </a:cubicBezTo>
                <a:cubicBezTo>
                  <a:pt x="816" y="1289"/>
                  <a:pt x="813" y="1284"/>
                  <a:pt x="809" y="1282"/>
                </a:cubicBezTo>
                <a:cubicBezTo>
                  <a:pt x="809" y="1275"/>
                  <a:pt x="816" y="1274"/>
                  <a:pt x="814" y="1266"/>
                </a:cubicBezTo>
                <a:cubicBezTo>
                  <a:pt x="808" y="1262"/>
                  <a:pt x="793" y="1266"/>
                  <a:pt x="786" y="1262"/>
                </a:cubicBezTo>
                <a:cubicBezTo>
                  <a:pt x="779" y="1262"/>
                  <a:pt x="779" y="1267"/>
                  <a:pt x="773" y="1267"/>
                </a:cubicBezTo>
                <a:cubicBezTo>
                  <a:pt x="774" y="1264"/>
                  <a:pt x="779" y="1264"/>
                  <a:pt x="777" y="1259"/>
                </a:cubicBezTo>
                <a:cubicBezTo>
                  <a:pt x="776" y="1252"/>
                  <a:pt x="769" y="1252"/>
                  <a:pt x="768" y="1244"/>
                </a:cubicBezTo>
                <a:cubicBezTo>
                  <a:pt x="767" y="1241"/>
                  <a:pt x="770" y="1234"/>
                  <a:pt x="766" y="1234"/>
                </a:cubicBezTo>
                <a:cubicBezTo>
                  <a:pt x="766" y="1229"/>
                  <a:pt x="779" y="1236"/>
                  <a:pt x="777" y="1229"/>
                </a:cubicBezTo>
                <a:cubicBezTo>
                  <a:pt x="785" y="1230"/>
                  <a:pt x="783" y="1240"/>
                  <a:pt x="789" y="1243"/>
                </a:cubicBezTo>
                <a:cubicBezTo>
                  <a:pt x="799" y="1242"/>
                  <a:pt x="798" y="1230"/>
                  <a:pt x="800" y="1222"/>
                </a:cubicBezTo>
                <a:cubicBezTo>
                  <a:pt x="812" y="1212"/>
                  <a:pt x="829" y="1208"/>
                  <a:pt x="835" y="1192"/>
                </a:cubicBezTo>
                <a:cubicBezTo>
                  <a:pt x="844" y="1190"/>
                  <a:pt x="850" y="1185"/>
                  <a:pt x="860" y="1184"/>
                </a:cubicBezTo>
                <a:cubicBezTo>
                  <a:pt x="862" y="1177"/>
                  <a:pt x="857" y="1176"/>
                  <a:pt x="853" y="1174"/>
                </a:cubicBezTo>
                <a:cubicBezTo>
                  <a:pt x="855" y="1170"/>
                  <a:pt x="863" y="1172"/>
                  <a:pt x="860" y="1163"/>
                </a:cubicBezTo>
                <a:cubicBezTo>
                  <a:pt x="849" y="1158"/>
                  <a:pt x="845" y="1173"/>
                  <a:pt x="834" y="1174"/>
                </a:cubicBezTo>
                <a:cubicBezTo>
                  <a:pt x="830" y="1168"/>
                  <a:pt x="826" y="1163"/>
                  <a:pt x="826" y="1153"/>
                </a:cubicBezTo>
                <a:cubicBezTo>
                  <a:pt x="826" y="1149"/>
                  <a:pt x="828" y="1149"/>
                  <a:pt x="832" y="1149"/>
                </a:cubicBezTo>
                <a:cubicBezTo>
                  <a:pt x="833" y="1144"/>
                  <a:pt x="829" y="1143"/>
                  <a:pt x="830" y="1137"/>
                </a:cubicBezTo>
                <a:cubicBezTo>
                  <a:pt x="845" y="1129"/>
                  <a:pt x="851" y="1113"/>
                  <a:pt x="858" y="1098"/>
                </a:cubicBezTo>
                <a:cubicBezTo>
                  <a:pt x="865" y="1095"/>
                  <a:pt x="870" y="1090"/>
                  <a:pt x="874" y="1084"/>
                </a:cubicBezTo>
                <a:cubicBezTo>
                  <a:pt x="876" y="1076"/>
                  <a:pt x="871" y="1070"/>
                  <a:pt x="874" y="1066"/>
                </a:cubicBezTo>
                <a:cubicBezTo>
                  <a:pt x="876" y="1060"/>
                  <a:pt x="868" y="1064"/>
                  <a:pt x="869" y="1059"/>
                </a:cubicBezTo>
                <a:cubicBezTo>
                  <a:pt x="876" y="1045"/>
                  <a:pt x="874" y="1022"/>
                  <a:pt x="871" y="1004"/>
                </a:cubicBezTo>
                <a:cubicBezTo>
                  <a:pt x="869" y="999"/>
                  <a:pt x="866" y="995"/>
                  <a:pt x="860" y="994"/>
                </a:cubicBezTo>
                <a:cubicBezTo>
                  <a:pt x="855" y="979"/>
                  <a:pt x="844" y="969"/>
                  <a:pt x="835" y="957"/>
                </a:cubicBezTo>
                <a:cubicBezTo>
                  <a:pt x="835" y="947"/>
                  <a:pt x="844" y="946"/>
                  <a:pt x="842" y="935"/>
                </a:cubicBezTo>
                <a:cubicBezTo>
                  <a:pt x="833" y="933"/>
                  <a:pt x="823" y="931"/>
                  <a:pt x="814" y="928"/>
                </a:cubicBezTo>
                <a:cubicBezTo>
                  <a:pt x="813" y="919"/>
                  <a:pt x="814" y="911"/>
                  <a:pt x="818" y="905"/>
                </a:cubicBezTo>
                <a:cubicBezTo>
                  <a:pt x="816" y="894"/>
                  <a:pt x="799" y="898"/>
                  <a:pt x="789" y="895"/>
                </a:cubicBezTo>
                <a:cubicBezTo>
                  <a:pt x="790" y="886"/>
                  <a:pt x="803" y="890"/>
                  <a:pt x="803" y="881"/>
                </a:cubicBezTo>
                <a:cubicBezTo>
                  <a:pt x="804" y="873"/>
                  <a:pt x="795" y="875"/>
                  <a:pt x="798" y="865"/>
                </a:cubicBezTo>
                <a:cubicBezTo>
                  <a:pt x="795" y="861"/>
                  <a:pt x="787" y="857"/>
                  <a:pt x="793" y="851"/>
                </a:cubicBezTo>
                <a:cubicBezTo>
                  <a:pt x="793" y="843"/>
                  <a:pt x="800" y="853"/>
                  <a:pt x="805" y="851"/>
                </a:cubicBezTo>
                <a:cubicBezTo>
                  <a:pt x="813" y="851"/>
                  <a:pt x="810" y="841"/>
                  <a:pt x="819" y="844"/>
                </a:cubicBezTo>
                <a:cubicBezTo>
                  <a:pt x="823" y="842"/>
                  <a:pt x="824" y="839"/>
                  <a:pt x="825" y="835"/>
                </a:cubicBezTo>
                <a:cubicBezTo>
                  <a:pt x="834" y="840"/>
                  <a:pt x="843" y="845"/>
                  <a:pt x="858" y="845"/>
                </a:cubicBezTo>
                <a:cubicBezTo>
                  <a:pt x="860" y="836"/>
                  <a:pt x="854" y="834"/>
                  <a:pt x="851" y="829"/>
                </a:cubicBezTo>
                <a:cubicBezTo>
                  <a:pt x="850" y="826"/>
                  <a:pt x="847" y="825"/>
                  <a:pt x="848" y="821"/>
                </a:cubicBezTo>
                <a:cubicBezTo>
                  <a:pt x="846" y="818"/>
                  <a:pt x="839" y="821"/>
                  <a:pt x="841" y="815"/>
                </a:cubicBezTo>
                <a:cubicBezTo>
                  <a:pt x="853" y="806"/>
                  <a:pt x="863" y="824"/>
                  <a:pt x="871" y="831"/>
                </a:cubicBezTo>
                <a:cubicBezTo>
                  <a:pt x="877" y="832"/>
                  <a:pt x="884" y="831"/>
                  <a:pt x="888" y="829"/>
                </a:cubicBezTo>
                <a:cubicBezTo>
                  <a:pt x="895" y="830"/>
                  <a:pt x="896" y="836"/>
                  <a:pt x="899" y="840"/>
                </a:cubicBezTo>
                <a:cubicBezTo>
                  <a:pt x="915" y="837"/>
                  <a:pt x="913" y="852"/>
                  <a:pt x="927" y="851"/>
                </a:cubicBezTo>
                <a:cubicBezTo>
                  <a:pt x="931" y="847"/>
                  <a:pt x="929" y="834"/>
                  <a:pt x="925" y="833"/>
                </a:cubicBezTo>
                <a:cubicBezTo>
                  <a:pt x="928" y="827"/>
                  <a:pt x="933" y="834"/>
                  <a:pt x="936" y="835"/>
                </a:cubicBezTo>
                <a:cubicBezTo>
                  <a:pt x="938" y="835"/>
                  <a:pt x="941" y="834"/>
                  <a:pt x="943" y="835"/>
                </a:cubicBezTo>
                <a:cubicBezTo>
                  <a:pt x="946" y="836"/>
                  <a:pt x="945" y="839"/>
                  <a:pt x="948" y="838"/>
                </a:cubicBezTo>
                <a:cubicBezTo>
                  <a:pt x="960" y="838"/>
                  <a:pt x="965" y="832"/>
                  <a:pt x="971" y="826"/>
                </a:cubicBezTo>
                <a:cubicBezTo>
                  <a:pt x="980" y="824"/>
                  <a:pt x="986" y="821"/>
                  <a:pt x="992" y="817"/>
                </a:cubicBezTo>
                <a:cubicBezTo>
                  <a:pt x="1000" y="815"/>
                  <a:pt x="1008" y="812"/>
                  <a:pt x="1014" y="808"/>
                </a:cubicBezTo>
                <a:cubicBezTo>
                  <a:pt x="1020" y="809"/>
                  <a:pt x="1020" y="816"/>
                  <a:pt x="1024" y="819"/>
                </a:cubicBezTo>
                <a:cubicBezTo>
                  <a:pt x="1038" y="814"/>
                  <a:pt x="1048" y="805"/>
                  <a:pt x="1051" y="789"/>
                </a:cubicBezTo>
                <a:cubicBezTo>
                  <a:pt x="1052" y="786"/>
                  <a:pt x="1056" y="786"/>
                  <a:pt x="1058" y="784"/>
                </a:cubicBezTo>
                <a:cubicBezTo>
                  <a:pt x="1060" y="781"/>
                  <a:pt x="1060" y="776"/>
                  <a:pt x="1060" y="771"/>
                </a:cubicBezTo>
                <a:cubicBezTo>
                  <a:pt x="1053" y="769"/>
                  <a:pt x="1050" y="764"/>
                  <a:pt x="1045" y="761"/>
                </a:cubicBezTo>
                <a:cubicBezTo>
                  <a:pt x="1041" y="757"/>
                  <a:pt x="1037" y="751"/>
                  <a:pt x="1031" y="748"/>
                </a:cubicBezTo>
                <a:cubicBezTo>
                  <a:pt x="1024" y="750"/>
                  <a:pt x="1022" y="745"/>
                  <a:pt x="1015" y="746"/>
                </a:cubicBezTo>
                <a:cubicBezTo>
                  <a:pt x="1016" y="741"/>
                  <a:pt x="1018" y="737"/>
                  <a:pt x="1019" y="732"/>
                </a:cubicBezTo>
                <a:cubicBezTo>
                  <a:pt x="1024" y="731"/>
                  <a:pt x="1030" y="730"/>
                  <a:pt x="1035" y="729"/>
                </a:cubicBezTo>
                <a:cubicBezTo>
                  <a:pt x="1037" y="723"/>
                  <a:pt x="1037" y="714"/>
                  <a:pt x="1038" y="708"/>
                </a:cubicBezTo>
                <a:cubicBezTo>
                  <a:pt x="1047" y="709"/>
                  <a:pt x="1056" y="710"/>
                  <a:pt x="1067" y="709"/>
                </a:cubicBezTo>
                <a:cubicBezTo>
                  <a:pt x="1071" y="703"/>
                  <a:pt x="1074" y="697"/>
                  <a:pt x="1075" y="688"/>
                </a:cubicBezTo>
                <a:cubicBezTo>
                  <a:pt x="1084" y="684"/>
                  <a:pt x="1089" y="677"/>
                  <a:pt x="1100" y="676"/>
                </a:cubicBezTo>
                <a:cubicBezTo>
                  <a:pt x="1104" y="669"/>
                  <a:pt x="1104" y="660"/>
                  <a:pt x="1109" y="655"/>
                </a:cubicBezTo>
                <a:cubicBezTo>
                  <a:pt x="1116" y="654"/>
                  <a:pt x="1126" y="656"/>
                  <a:pt x="1130" y="653"/>
                </a:cubicBezTo>
                <a:cubicBezTo>
                  <a:pt x="1133" y="637"/>
                  <a:pt x="1121" y="636"/>
                  <a:pt x="1120" y="625"/>
                </a:cubicBezTo>
                <a:cubicBezTo>
                  <a:pt x="1123" y="614"/>
                  <a:pt x="1128" y="606"/>
                  <a:pt x="1134" y="598"/>
                </a:cubicBezTo>
                <a:cubicBezTo>
                  <a:pt x="1135" y="588"/>
                  <a:pt x="1133" y="580"/>
                  <a:pt x="1132" y="572"/>
                </a:cubicBezTo>
                <a:cubicBezTo>
                  <a:pt x="1131" y="566"/>
                  <a:pt x="1123" y="567"/>
                  <a:pt x="1120" y="563"/>
                </a:cubicBezTo>
                <a:cubicBezTo>
                  <a:pt x="1115" y="554"/>
                  <a:pt x="1114" y="541"/>
                  <a:pt x="1107" y="534"/>
                </a:cubicBezTo>
                <a:cubicBezTo>
                  <a:pt x="1098" y="534"/>
                  <a:pt x="1101" y="546"/>
                  <a:pt x="1095" y="549"/>
                </a:cubicBezTo>
                <a:cubicBezTo>
                  <a:pt x="1084" y="546"/>
                  <a:pt x="1074" y="542"/>
                  <a:pt x="1067" y="536"/>
                </a:cubicBezTo>
                <a:cubicBezTo>
                  <a:pt x="1058" y="534"/>
                  <a:pt x="1052" y="535"/>
                  <a:pt x="1044" y="534"/>
                </a:cubicBezTo>
                <a:cubicBezTo>
                  <a:pt x="1033" y="533"/>
                  <a:pt x="1027" y="529"/>
                  <a:pt x="1019" y="524"/>
                </a:cubicBezTo>
                <a:cubicBezTo>
                  <a:pt x="1024" y="511"/>
                  <a:pt x="1017" y="500"/>
                  <a:pt x="1014" y="490"/>
                </a:cubicBezTo>
                <a:cubicBezTo>
                  <a:pt x="1019" y="490"/>
                  <a:pt x="1019" y="494"/>
                  <a:pt x="1024" y="494"/>
                </a:cubicBezTo>
                <a:cubicBezTo>
                  <a:pt x="1026" y="488"/>
                  <a:pt x="1031" y="485"/>
                  <a:pt x="1040" y="487"/>
                </a:cubicBezTo>
                <a:cubicBezTo>
                  <a:pt x="1039" y="477"/>
                  <a:pt x="1031" y="475"/>
                  <a:pt x="1026" y="469"/>
                </a:cubicBezTo>
                <a:cubicBezTo>
                  <a:pt x="1029" y="465"/>
                  <a:pt x="1028" y="456"/>
                  <a:pt x="1026" y="451"/>
                </a:cubicBezTo>
                <a:cubicBezTo>
                  <a:pt x="1033" y="449"/>
                  <a:pt x="1038" y="445"/>
                  <a:pt x="1044" y="441"/>
                </a:cubicBezTo>
                <a:cubicBezTo>
                  <a:pt x="1055" y="446"/>
                  <a:pt x="1078" y="439"/>
                  <a:pt x="1086" y="446"/>
                </a:cubicBezTo>
                <a:cubicBezTo>
                  <a:pt x="1092" y="447"/>
                  <a:pt x="1094" y="443"/>
                  <a:pt x="1100" y="444"/>
                </a:cubicBezTo>
                <a:cubicBezTo>
                  <a:pt x="1109" y="446"/>
                  <a:pt x="1114" y="450"/>
                  <a:pt x="1125" y="450"/>
                </a:cubicBezTo>
                <a:cubicBezTo>
                  <a:pt x="1130" y="449"/>
                  <a:pt x="1128" y="443"/>
                  <a:pt x="1128" y="439"/>
                </a:cubicBezTo>
                <a:cubicBezTo>
                  <a:pt x="1131" y="420"/>
                  <a:pt x="1131" y="398"/>
                  <a:pt x="1132" y="379"/>
                </a:cubicBezTo>
                <a:cubicBezTo>
                  <a:pt x="1133" y="365"/>
                  <a:pt x="1139" y="353"/>
                  <a:pt x="1139" y="340"/>
                </a:cubicBezTo>
                <a:cubicBezTo>
                  <a:pt x="1150" y="329"/>
                  <a:pt x="1155" y="310"/>
                  <a:pt x="1167" y="300"/>
                </a:cubicBezTo>
                <a:cubicBezTo>
                  <a:pt x="1177" y="273"/>
                  <a:pt x="1176" y="240"/>
                  <a:pt x="1173" y="208"/>
                </a:cubicBezTo>
                <a:cubicBezTo>
                  <a:pt x="1172" y="202"/>
                  <a:pt x="1165" y="202"/>
                  <a:pt x="1166" y="195"/>
                </a:cubicBezTo>
                <a:cubicBezTo>
                  <a:pt x="1172" y="198"/>
                  <a:pt x="1166" y="188"/>
                  <a:pt x="1171" y="188"/>
                </a:cubicBezTo>
                <a:cubicBezTo>
                  <a:pt x="1171" y="176"/>
                  <a:pt x="1171" y="176"/>
                  <a:pt x="1171" y="176"/>
                </a:cubicBezTo>
                <a:cubicBezTo>
                  <a:pt x="1174" y="173"/>
                  <a:pt x="1177" y="169"/>
                  <a:pt x="1176" y="162"/>
                </a:cubicBezTo>
                <a:cubicBezTo>
                  <a:pt x="1178" y="162"/>
                  <a:pt x="1178" y="162"/>
                  <a:pt x="1178" y="162"/>
                </a:cubicBezTo>
                <a:cubicBezTo>
                  <a:pt x="1178" y="157"/>
                  <a:pt x="1178" y="157"/>
                  <a:pt x="1178" y="157"/>
                </a:cubicBezTo>
                <a:cubicBezTo>
                  <a:pt x="1172" y="152"/>
                  <a:pt x="1179" y="148"/>
                  <a:pt x="1176" y="144"/>
                </a:cubicBezTo>
                <a:cubicBezTo>
                  <a:pt x="1176" y="144"/>
                  <a:pt x="1169" y="145"/>
                  <a:pt x="1166" y="144"/>
                </a:cubicBezTo>
                <a:cubicBezTo>
                  <a:pt x="1160" y="143"/>
                  <a:pt x="1158" y="142"/>
                  <a:pt x="1155" y="139"/>
                </a:cubicBezTo>
                <a:cubicBezTo>
                  <a:pt x="1147" y="137"/>
                  <a:pt x="1139" y="135"/>
                  <a:pt x="1136" y="128"/>
                </a:cubicBezTo>
                <a:cubicBezTo>
                  <a:pt x="1135" y="121"/>
                  <a:pt x="1140" y="119"/>
                  <a:pt x="1139" y="112"/>
                </a:cubicBezTo>
                <a:cubicBezTo>
                  <a:pt x="1137" y="108"/>
                  <a:pt x="1127" y="112"/>
                  <a:pt x="1121" y="111"/>
                </a:cubicBezTo>
                <a:cubicBezTo>
                  <a:pt x="1116" y="110"/>
                  <a:pt x="1116" y="105"/>
                  <a:pt x="1113" y="104"/>
                </a:cubicBezTo>
                <a:cubicBezTo>
                  <a:pt x="1098" y="102"/>
                  <a:pt x="1093" y="92"/>
                  <a:pt x="1081" y="88"/>
                </a:cubicBezTo>
                <a:cubicBezTo>
                  <a:pt x="1078" y="78"/>
                  <a:pt x="1081" y="62"/>
                  <a:pt x="1074" y="58"/>
                </a:cubicBezTo>
                <a:cubicBezTo>
                  <a:pt x="1072" y="49"/>
                  <a:pt x="1076" y="45"/>
                  <a:pt x="1075" y="38"/>
                </a:cubicBezTo>
                <a:cubicBezTo>
                  <a:pt x="1073" y="36"/>
                  <a:pt x="1061" y="25"/>
                  <a:pt x="1061" y="36"/>
                </a:cubicBezTo>
                <a:cubicBezTo>
                  <a:pt x="1059" y="36"/>
                  <a:pt x="1060" y="32"/>
                  <a:pt x="1060" y="29"/>
                </a:cubicBezTo>
                <a:cubicBezTo>
                  <a:pt x="1053" y="24"/>
                  <a:pt x="1050" y="33"/>
                  <a:pt x="1045" y="29"/>
                </a:cubicBezTo>
                <a:cubicBezTo>
                  <a:pt x="1032" y="27"/>
                  <a:pt x="1016" y="27"/>
                  <a:pt x="1005" y="31"/>
                </a:cubicBezTo>
                <a:cubicBezTo>
                  <a:pt x="997" y="34"/>
                  <a:pt x="991" y="41"/>
                  <a:pt x="984" y="44"/>
                </a:cubicBezTo>
                <a:cubicBezTo>
                  <a:pt x="970" y="48"/>
                  <a:pt x="954" y="45"/>
                  <a:pt x="939" y="47"/>
                </a:cubicBezTo>
                <a:cubicBezTo>
                  <a:pt x="924" y="49"/>
                  <a:pt x="913" y="54"/>
                  <a:pt x="902" y="61"/>
                </a:cubicBezTo>
                <a:cubicBezTo>
                  <a:pt x="894" y="62"/>
                  <a:pt x="894" y="55"/>
                  <a:pt x="888" y="54"/>
                </a:cubicBezTo>
                <a:cubicBezTo>
                  <a:pt x="880" y="53"/>
                  <a:pt x="875" y="55"/>
                  <a:pt x="869" y="56"/>
                </a:cubicBezTo>
                <a:cubicBezTo>
                  <a:pt x="855" y="56"/>
                  <a:pt x="855" y="56"/>
                  <a:pt x="855" y="56"/>
                </a:cubicBezTo>
                <a:cubicBezTo>
                  <a:pt x="841" y="59"/>
                  <a:pt x="827" y="57"/>
                  <a:pt x="814" y="59"/>
                </a:cubicBezTo>
                <a:cubicBezTo>
                  <a:pt x="786" y="64"/>
                  <a:pt x="759" y="73"/>
                  <a:pt x="736" y="84"/>
                </a:cubicBezTo>
                <a:cubicBezTo>
                  <a:pt x="719" y="92"/>
                  <a:pt x="700" y="100"/>
                  <a:pt x="685" y="109"/>
                </a:cubicBezTo>
                <a:cubicBezTo>
                  <a:pt x="680" y="112"/>
                  <a:pt x="675" y="117"/>
                  <a:pt x="669" y="119"/>
                </a:cubicBezTo>
                <a:cubicBezTo>
                  <a:pt x="660" y="134"/>
                  <a:pt x="646" y="143"/>
                  <a:pt x="634" y="155"/>
                </a:cubicBezTo>
                <a:cubicBezTo>
                  <a:pt x="634" y="164"/>
                  <a:pt x="628" y="167"/>
                  <a:pt x="625" y="174"/>
                </a:cubicBezTo>
                <a:cubicBezTo>
                  <a:pt x="625" y="201"/>
                  <a:pt x="625" y="201"/>
                  <a:pt x="625" y="201"/>
                </a:cubicBezTo>
                <a:cubicBezTo>
                  <a:pt x="623" y="205"/>
                  <a:pt x="619" y="208"/>
                  <a:pt x="616" y="211"/>
                </a:cubicBezTo>
                <a:cubicBezTo>
                  <a:pt x="615" y="221"/>
                  <a:pt x="621" y="227"/>
                  <a:pt x="613" y="229"/>
                </a:cubicBezTo>
                <a:cubicBezTo>
                  <a:pt x="613" y="242"/>
                  <a:pt x="620" y="249"/>
                  <a:pt x="625" y="257"/>
                </a:cubicBezTo>
                <a:cubicBezTo>
                  <a:pt x="623" y="263"/>
                  <a:pt x="621" y="277"/>
                  <a:pt x="627" y="280"/>
                </a:cubicBezTo>
                <a:cubicBezTo>
                  <a:pt x="625" y="290"/>
                  <a:pt x="619" y="297"/>
                  <a:pt x="623" y="307"/>
                </a:cubicBezTo>
                <a:cubicBezTo>
                  <a:pt x="623" y="317"/>
                  <a:pt x="610" y="314"/>
                  <a:pt x="609" y="323"/>
                </a:cubicBezTo>
                <a:cubicBezTo>
                  <a:pt x="609" y="329"/>
                  <a:pt x="614" y="331"/>
                  <a:pt x="618" y="333"/>
                </a:cubicBezTo>
                <a:cubicBezTo>
                  <a:pt x="620" y="338"/>
                  <a:pt x="624" y="340"/>
                  <a:pt x="629" y="342"/>
                </a:cubicBezTo>
                <a:cubicBezTo>
                  <a:pt x="648" y="336"/>
                  <a:pt x="657" y="349"/>
                  <a:pt x="673" y="351"/>
                </a:cubicBezTo>
                <a:cubicBezTo>
                  <a:pt x="679" y="350"/>
                  <a:pt x="679" y="343"/>
                  <a:pt x="683" y="340"/>
                </a:cubicBezTo>
                <a:cubicBezTo>
                  <a:pt x="689" y="341"/>
                  <a:pt x="694" y="340"/>
                  <a:pt x="696" y="337"/>
                </a:cubicBezTo>
                <a:cubicBezTo>
                  <a:pt x="702" y="335"/>
                  <a:pt x="698" y="344"/>
                  <a:pt x="701" y="346"/>
                </a:cubicBezTo>
                <a:cubicBezTo>
                  <a:pt x="708" y="344"/>
                  <a:pt x="711" y="343"/>
                  <a:pt x="715" y="347"/>
                </a:cubicBezTo>
                <a:cubicBezTo>
                  <a:pt x="713" y="350"/>
                  <a:pt x="706" y="349"/>
                  <a:pt x="703" y="351"/>
                </a:cubicBezTo>
                <a:cubicBezTo>
                  <a:pt x="695" y="361"/>
                  <a:pt x="689" y="372"/>
                  <a:pt x="682" y="383"/>
                </a:cubicBezTo>
                <a:cubicBezTo>
                  <a:pt x="682" y="436"/>
                  <a:pt x="682" y="436"/>
                  <a:pt x="682" y="436"/>
                </a:cubicBezTo>
                <a:cubicBezTo>
                  <a:pt x="682" y="442"/>
                  <a:pt x="688" y="442"/>
                  <a:pt x="690" y="446"/>
                </a:cubicBezTo>
                <a:cubicBezTo>
                  <a:pt x="693" y="450"/>
                  <a:pt x="694" y="457"/>
                  <a:pt x="698" y="460"/>
                </a:cubicBezTo>
                <a:cubicBezTo>
                  <a:pt x="703" y="468"/>
                  <a:pt x="703" y="468"/>
                  <a:pt x="703" y="468"/>
                </a:cubicBezTo>
                <a:cubicBezTo>
                  <a:pt x="701" y="466"/>
                  <a:pt x="696" y="466"/>
                  <a:pt x="694" y="463"/>
                </a:cubicBezTo>
                <a:cubicBezTo>
                  <a:pt x="684" y="463"/>
                  <a:pt x="684" y="471"/>
                  <a:pt x="673" y="469"/>
                </a:cubicBezTo>
                <a:cubicBezTo>
                  <a:pt x="665" y="475"/>
                  <a:pt x="658" y="483"/>
                  <a:pt x="652" y="490"/>
                </a:cubicBezTo>
                <a:cubicBezTo>
                  <a:pt x="641" y="490"/>
                  <a:pt x="641" y="490"/>
                  <a:pt x="641" y="490"/>
                </a:cubicBezTo>
                <a:cubicBezTo>
                  <a:pt x="639" y="495"/>
                  <a:pt x="638" y="502"/>
                  <a:pt x="632" y="503"/>
                </a:cubicBezTo>
                <a:cubicBezTo>
                  <a:pt x="632" y="507"/>
                  <a:pt x="632" y="511"/>
                  <a:pt x="630" y="513"/>
                </a:cubicBezTo>
                <a:cubicBezTo>
                  <a:pt x="627" y="515"/>
                  <a:pt x="624" y="517"/>
                  <a:pt x="625" y="522"/>
                </a:cubicBezTo>
                <a:cubicBezTo>
                  <a:pt x="619" y="521"/>
                  <a:pt x="617" y="523"/>
                  <a:pt x="613" y="524"/>
                </a:cubicBezTo>
                <a:cubicBezTo>
                  <a:pt x="609" y="529"/>
                  <a:pt x="606" y="536"/>
                  <a:pt x="604" y="543"/>
                </a:cubicBezTo>
                <a:cubicBezTo>
                  <a:pt x="596" y="545"/>
                  <a:pt x="593" y="551"/>
                  <a:pt x="581" y="549"/>
                </a:cubicBezTo>
                <a:cubicBezTo>
                  <a:pt x="570" y="553"/>
                  <a:pt x="564" y="561"/>
                  <a:pt x="553" y="565"/>
                </a:cubicBezTo>
                <a:cubicBezTo>
                  <a:pt x="547" y="568"/>
                  <a:pt x="545" y="574"/>
                  <a:pt x="539" y="577"/>
                </a:cubicBezTo>
                <a:cubicBezTo>
                  <a:pt x="541" y="585"/>
                  <a:pt x="538" y="598"/>
                  <a:pt x="544" y="603"/>
                </a:cubicBezTo>
                <a:moveTo>
                  <a:pt x="105" y="1035"/>
                </a:moveTo>
                <a:cubicBezTo>
                  <a:pt x="103" y="1035"/>
                  <a:pt x="103" y="1035"/>
                  <a:pt x="103" y="1035"/>
                </a:cubicBezTo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18000" t="-9000" r="-23000" b="-2000"/>
            </a:stretch>
          </a:blipFill>
          <a:ln>
            <a:noFill/>
          </a:ln>
          <a:effectLst>
            <a:outerShdw blurRad="101600" sx="102000" sy="102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 bwMode="gray">
          <a:xfrm>
            <a:off x="5974036" y="4669438"/>
            <a:ext cx="1535998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100"/>
              </a:spcBef>
            </a:pPr>
            <a:r>
              <a:rPr lang="en-US" sz="1600" b="1" smtClean="0"/>
              <a:t>42,000 km²</a:t>
            </a:r>
          </a:p>
          <a:p>
            <a:pPr>
              <a:spcBef>
                <a:spcPts val="2100"/>
              </a:spcBef>
            </a:pPr>
            <a:r>
              <a:rPr lang="en-US" sz="1600" b="1" smtClean="0"/>
              <a:t>16,600,000</a:t>
            </a:r>
          </a:p>
          <a:p>
            <a:pPr>
              <a:spcBef>
                <a:spcPts val="2100"/>
              </a:spcBef>
            </a:pPr>
            <a:r>
              <a:rPr lang="en-US" sz="1600" b="1" smtClean="0"/>
              <a:t>60</a:t>
            </a:r>
            <a:endParaRPr lang="en-US" sz="1600" b="1"/>
          </a:p>
        </p:txBody>
      </p:sp>
      <p:sp>
        <p:nvSpPr>
          <p:cNvPr id="60" name="TextBox 59"/>
          <p:cNvSpPr txBox="1"/>
          <p:nvPr/>
        </p:nvSpPr>
        <p:spPr bwMode="gray">
          <a:xfrm>
            <a:off x="4100557" y="2636912"/>
            <a:ext cx="942887" cy="646331"/>
          </a:xfrm>
          <a:prstGeom prst="rect">
            <a:avLst/>
          </a:prstGeom>
          <a:noFill/>
          <a:ln w="28575" cmpd="sng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spc="300" smtClean="0">
                <a:ln w="28575" cmpd="sng">
                  <a:noFill/>
                  <a:prstDash val="solid"/>
                </a:ln>
                <a:solidFill>
                  <a:schemeClr val="accent2"/>
                </a:solidFill>
              </a:rPr>
              <a:t>VS</a:t>
            </a:r>
            <a:endParaRPr lang="en-US" sz="3600" b="1" spc="300">
              <a:ln w="28575" cmpd="sng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44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396000"/>
            <a:ext cx="9144000" cy="122413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49275"/>
            <a:ext cx="8137525" cy="792163"/>
          </a:xfrm>
        </p:spPr>
        <p:txBody>
          <a:bodyPr/>
          <a:lstStyle/>
          <a:p>
            <a:r>
              <a:rPr lang="en-US" smtClean="0"/>
              <a:t>SURF: ICT innovation by and for higher education and research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503238" y="1908000"/>
            <a:ext cx="5400000" cy="2160587"/>
          </a:xfrm>
          <a:prstGeom prst="roundRect">
            <a:avLst>
              <a:gd name="adj" fmla="val 11676"/>
            </a:avLst>
          </a:prstGeom>
          <a:solidFill>
            <a:srgbClr val="FFFFFF"/>
          </a:solidFill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>
            <a:outerShdw blurRad="152400" dist="50800" dir="2700000" algn="tl" rotWithShape="0">
              <a:prstClr val="black">
                <a:alpha val="50000"/>
              </a:prstClr>
            </a:outerShdw>
          </a:effectLst>
        </p:spPr>
        <p:txBody>
          <a:bodyPr lIns="162000" tIns="72000" rIns="72000" bIns="72000" anchor="ctr"/>
          <a:lstStyle/>
          <a:p>
            <a:pPr marL="0" indent="0" eaLnBrk="1" hangingPunct="1">
              <a:buFontTx/>
              <a:buNone/>
            </a:pPr>
            <a:r>
              <a:rPr lang="en-US" sz="1800" smtClean="0">
                <a:solidFill>
                  <a:schemeClr val="tx1"/>
                </a:solidFill>
              </a:rPr>
              <a:t>Research universities, universities of applied sciences, and research institutions work together in SURF, in order to </a:t>
            </a:r>
          </a:p>
          <a:p>
            <a:pPr marL="338138" lvl="1" indent="-311150" eaLnBrk="1" hangingPunct="1">
              <a:buFontTx/>
              <a:buChar char="•"/>
            </a:pPr>
            <a:r>
              <a:rPr lang="en-US" smtClean="0">
                <a:solidFill>
                  <a:schemeClr val="tx1"/>
                </a:solidFill>
              </a:rPr>
              <a:t>Improve the quality of research and education</a:t>
            </a:r>
          </a:p>
          <a:p>
            <a:pPr marL="338138" lvl="1" indent="-311150" eaLnBrk="1" hangingPunct="1">
              <a:buFontTx/>
              <a:buChar char="•"/>
            </a:pPr>
            <a:r>
              <a:rPr lang="en-US" smtClean="0">
                <a:solidFill>
                  <a:schemeClr val="tx1"/>
                </a:solidFill>
              </a:rPr>
              <a:t>By creating pioneering ICT innovations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gray">
          <a:xfrm>
            <a:off x="4188353" y="4392000"/>
            <a:ext cx="4428000" cy="1872208"/>
          </a:xfrm>
          <a:prstGeom prst="roundRect">
            <a:avLst>
              <a:gd name="adj" fmla="val 14431"/>
            </a:avLst>
          </a:prstGeom>
          <a:solidFill>
            <a:srgbClr val="FFFFFF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blurRad="152400" dist="50800" dir="2700000" algn="tl" rotWithShape="0">
              <a:prstClr val="black">
                <a:alpha val="50000"/>
              </a:prstClr>
            </a:outerShdw>
          </a:effectLst>
        </p:spPr>
        <p:txBody>
          <a:bodyPr lIns="162000" tIns="72000" rIns="0" bIns="72000" anchor="ctr"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mtClean="0"/>
              <a:t>For more than twenty years, collaboration within SURF has led </a:t>
            </a:r>
            <a:br>
              <a:rPr lang="en-US" smtClean="0"/>
            </a:br>
            <a:r>
              <a:rPr lang="en-US" smtClean="0"/>
              <a:t>to products and services that the participating institutions could not have achieved on their own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46520"/>
            <a:ext cx="914400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The SURF Approach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326" y="1651901"/>
            <a:ext cx="3816000" cy="3816000"/>
          </a:xfrm>
          <a:prstGeom prst="roundRect">
            <a:avLst>
              <a:gd name="adj" fmla="val 7396"/>
            </a:avLst>
          </a:prstGeom>
          <a:ln w="57150">
            <a:solidFill>
              <a:schemeClr val="bg1"/>
            </a:solidFill>
          </a:ln>
          <a:effectLst>
            <a:outerShdw blurRad="1524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536" y="1651901"/>
            <a:ext cx="3816000" cy="3816000"/>
          </a:xfrm>
          <a:prstGeom prst="roundRect">
            <a:avLst>
              <a:gd name="adj" fmla="val 7110"/>
            </a:avLst>
          </a:prstGeom>
          <a:ln w="57150">
            <a:solidFill>
              <a:schemeClr val="bg1"/>
            </a:solidFill>
          </a:ln>
          <a:effectLst>
            <a:outerShdw blurRad="1524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177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mtClean="0"/>
              <a:t>Designing a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504500" y="1296000"/>
            <a:ext cx="3861274" cy="2304000"/>
          </a:xfrm>
          <a:prstGeom prst="roundRect">
            <a:avLst>
              <a:gd name="adj" fmla="val 7084"/>
            </a:avLst>
          </a:prstGeom>
          <a:ln>
            <a:solidFill>
              <a:schemeClr val="tx2">
                <a:lumMod val="85000"/>
              </a:schemeClr>
            </a:solidFill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4680000" y="1296000"/>
            <a:ext cx="3859948" cy="2303999"/>
          </a:xfrm>
          <a:prstGeom prst="roundRect">
            <a:avLst>
              <a:gd name="adj" fmla="val 7084"/>
            </a:avLst>
          </a:prstGeom>
          <a:ln>
            <a:solidFill>
              <a:schemeClr val="tx2">
                <a:lumMod val="85000"/>
              </a:schemeClr>
            </a:solidFill>
          </a:ln>
          <a:effectLst/>
        </p:spPr>
      </p:pic>
      <p:sp>
        <p:nvSpPr>
          <p:cNvPr id="38" name="Rounded Rectangle 37"/>
          <p:cNvSpPr/>
          <p:nvPr/>
        </p:nvSpPr>
        <p:spPr bwMode="gray">
          <a:xfrm>
            <a:off x="396000" y="2664000"/>
            <a:ext cx="3168000" cy="1080000"/>
          </a:xfrm>
          <a:prstGeom prst="roundRect">
            <a:avLst>
              <a:gd name="adj" fmla="val 15023"/>
            </a:avLst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1270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spcBef>
                <a:spcPts val="1000"/>
              </a:spcBef>
            </a:pPr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Educational Innovation Program</a:t>
            </a:r>
            <a:endParaRPr lang="en-US" sz="1400">
              <a:solidFill>
                <a:schemeClr val="bg2">
                  <a:lumMod val="75000"/>
                </a:schemeClr>
              </a:solidFill>
            </a:endParaRPr>
          </a:p>
          <a:p>
            <a:pPr marL="182563" indent="-182563"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90000"/>
              <a:buFont typeface="Verdana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1999-2010</a:t>
            </a:r>
          </a:p>
          <a:p>
            <a:pPr marL="182563" indent="-182563">
              <a:spcBef>
                <a:spcPts val="1000"/>
              </a:spcBef>
              <a:buClr>
                <a:schemeClr val="bg2">
                  <a:lumMod val="75000"/>
                </a:schemeClr>
              </a:buClr>
              <a:buSzPct val="90000"/>
              <a:buFont typeface="Verdana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70 </a:t>
            </a:r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projects, avg. €550, 000</a:t>
            </a:r>
          </a:p>
        </p:txBody>
      </p:sp>
      <p:sp>
        <p:nvSpPr>
          <p:cNvPr id="39" name="Rounded Rectangle 38"/>
          <p:cNvSpPr/>
          <p:nvPr/>
        </p:nvSpPr>
        <p:spPr bwMode="gray">
          <a:xfrm>
            <a:off x="1980000" y="3036673"/>
            <a:ext cx="1656000" cy="334654"/>
          </a:xfrm>
          <a:prstGeom prst="roundRect">
            <a:avLst>
              <a:gd name="adj" fmla="val 23992"/>
            </a:avLst>
          </a:prstGeom>
          <a:solidFill>
            <a:schemeClr val="accent1"/>
          </a:solidFill>
          <a:ln>
            <a:noFill/>
          </a:ln>
          <a:effectLst>
            <a:outerShdw blurRad="508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bg2">
                  <a:lumMod val="75000"/>
                </a:schemeClr>
              </a:buClr>
              <a:buSzPct val="90000"/>
            </a:pPr>
            <a:r>
              <a:rPr lang="en-US" sz="1400" b="1" smtClean="0">
                <a:solidFill>
                  <a:schemeClr val="bg1"/>
                </a:solidFill>
              </a:rPr>
              <a:t>€40,000,000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gray">
          <a:xfrm>
            <a:off x="5482800" y="2664000"/>
            <a:ext cx="3168356" cy="1080000"/>
          </a:xfrm>
          <a:prstGeom prst="roundRect">
            <a:avLst>
              <a:gd name="adj" fmla="val 15023"/>
            </a:avLst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1270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spcBef>
                <a:spcPts val="1000"/>
              </a:spcBef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Nationwide Program e-Learning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2006-2012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22 </a:t>
            </a:r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projects, avg. €750,000</a:t>
            </a:r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gray">
          <a:xfrm>
            <a:off x="7102800" y="3036600"/>
            <a:ext cx="1656000" cy="334800"/>
          </a:xfrm>
          <a:prstGeom prst="roundRect">
            <a:avLst>
              <a:gd name="adj" fmla="val 23992"/>
            </a:avLst>
          </a:prstGeom>
          <a:solidFill>
            <a:schemeClr val="accent1"/>
          </a:solidFill>
          <a:ln>
            <a:noFill/>
          </a:ln>
          <a:effectLst>
            <a:outerShdw blurRad="508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bg2">
                  <a:lumMod val="75000"/>
                </a:schemeClr>
              </a:buClr>
              <a:buSzPct val="90000"/>
            </a:pPr>
            <a:r>
              <a:rPr lang="en-US" sz="1400" b="1" smtClean="0">
                <a:solidFill>
                  <a:schemeClr val="bg1"/>
                </a:solidFill>
              </a:rPr>
              <a:t>€16,627,000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504000" y="3924000"/>
            <a:ext cx="3862273" cy="2302108"/>
          </a:xfrm>
          <a:prstGeom prst="roundRect">
            <a:avLst>
              <a:gd name="adj" fmla="val 7084"/>
            </a:avLst>
          </a:prstGeom>
          <a:ln>
            <a:solidFill>
              <a:schemeClr val="bg2"/>
            </a:solidFill>
          </a:ln>
          <a:effectLst/>
        </p:spPr>
      </p:pic>
      <p:sp>
        <p:nvSpPr>
          <p:cNvPr id="40" name="Rounded Rectangle 39"/>
          <p:cNvSpPr/>
          <p:nvPr/>
        </p:nvSpPr>
        <p:spPr bwMode="gray">
          <a:xfrm>
            <a:off x="395288" y="5292000"/>
            <a:ext cx="3168356" cy="1080000"/>
          </a:xfrm>
          <a:prstGeom prst="roundRect">
            <a:avLst>
              <a:gd name="adj" fmla="val 15023"/>
            </a:avLst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1270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spcBef>
                <a:spcPts val="1000"/>
              </a:spcBef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Study choice  Interviews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2009-2011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28 </a:t>
            </a:r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projects, avg. €80,000</a:t>
            </a:r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gray">
          <a:xfrm>
            <a:off x="1980000" y="5664600"/>
            <a:ext cx="1656000" cy="334800"/>
          </a:xfrm>
          <a:prstGeom prst="roundRect">
            <a:avLst>
              <a:gd name="adj" fmla="val 23992"/>
            </a:avLst>
          </a:prstGeom>
          <a:solidFill>
            <a:schemeClr val="accent1"/>
          </a:solidFill>
          <a:ln>
            <a:noFill/>
          </a:ln>
          <a:effectLst>
            <a:outerShdw blurRad="508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bg2">
                  <a:lumMod val="75000"/>
                </a:schemeClr>
              </a:buClr>
              <a:buSzPct val="90000"/>
            </a:pPr>
            <a:r>
              <a:rPr lang="en-US" sz="1400" b="1" smtClean="0">
                <a:solidFill>
                  <a:schemeClr val="bg1"/>
                </a:solidFill>
              </a:rPr>
              <a:t>€2,220,000</a:t>
            </a: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gray">
          <a:xfrm>
            <a:off x="4680000" y="3924000"/>
            <a:ext cx="3861274" cy="2304000"/>
          </a:xfrm>
          <a:prstGeom prst="roundRect">
            <a:avLst>
              <a:gd name="adj" fmla="val 7084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</p:pic>
      <p:sp>
        <p:nvSpPr>
          <p:cNvPr id="42" name="Rounded Rectangle 41"/>
          <p:cNvSpPr/>
          <p:nvPr/>
        </p:nvSpPr>
        <p:spPr bwMode="gray">
          <a:xfrm>
            <a:off x="5482800" y="5292000"/>
            <a:ext cx="3168356" cy="1080000"/>
          </a:xfrm>
          <a:prstGeom prst="roundRect">
            <a:avLst>
              <a:gd name="adj" fmla="val 15023"/>
            </a:avLst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1270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spcBef>
                <a:spcPts val="1000"/>
              </a:spcBef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Testing and Test driven Learning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2011-2015</a:t>
            </a:r>
          </a:p>
          <a:p>
            <a:pPr marL="182563" indent="-182563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>
                <a:solidFill>
                  <a:schemeClr val="bg2">
                    <a:lumMod val="75000"/>
                  </a:schemeClr>
                </a:solidFill>
              </a:rPr>
              <a:t>11 </a:t>
            </a:r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projects, avg. €300,000</a:t>
            </a:r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 bwMode="gray">
          <a:xfrm>
            <a:off x="7102800" y="5664600"/>
            <a:ext cx="1656000" cy="334800"/>
          </a:xfrm>
          <a:prstGeom prst="roundRect">
            <a:avLst>
              <a:gd name="adj" fmla="val 23992"/>
            </a:avLst>
          </a:prstGeom>
          <a:solidFill>
            <a:schemeClr val="accent1"/>
          </a:solidFill>
          <a:ln>
            <a:noFill/>
          </a:ln>
          <a:effectLst>
            <a:outerShdw blurRad="50800" dir="81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bg2">
                  <a:lumMod val="75000"/>
                </a:schemeClr>
              </a:buClr>
              <a:buSzPct val="90000"/>
            </a:pPr>
            <a:r>
              <a:rPr lang="en-US" sz="1400" b="1" smtClean="0">
                <a:solidFill>
                  <a:schemeClr val="bg1"/>
                </a:solidFill>
              </a:rPr>
              <a:t>€3,400,000</a:t>
            </a:r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1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gray">
          <a:xfrm>
            <a:off x="360000" y="1736812"/>
            <a:ext cx="1980000" cy="864000"/>
          </a:xfrm>
          <a:prstGeom prst="roundRect">
            <a:avLst>
              <a:gd name="adj" fmla="val 15023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1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Grassroots</a:t>
            </a:r>
            <a:br>
              <a:rPr lang="en-US" sz="1600" b="1" smtClean="0">
                <a:solidFill>
                  <a:schemeClr val="accent1"/>
                </a:solidFill>
              </a:rPr>
            </a:br>
            <a:r>
              <a:rPr lang="en-US" sz="1600" b="1" smtClean="0">
                <a:solidFill>
                  <a:schemeClr val="accent1"/>
                </a:solidFill>
              </a:rPr>
              <a:t>projects</a:t>
            </a:r>
          </a:p>
        </p:txBody>
      </p:sp>
      <p:sp>
        <p:nvSpPr>
          <p:cNvPr id="10" name="Rounded Rectangle 9"/>
          <p:cNvSpPr/>
          <p:nvPr/>
        </p:nvSpPr>
        <p:spPr bwMode="gray">
          <a:xfrm>
            <a:off x="2508408" y="1736812"/>
            <a:ext cx="1980000" cy="864000"/>
          </a:xfrm>
          <a:prstGeom prst="roundRect">
            <a:avLst>
              <a:gd name="adj" fmla="val 15023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1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Development</a:t>
            </a:r>
            <a:br>
              <a:rPr lang="en-US" sz="1600" b="1" smtClean="0">
                <a:solidFill>
                  <a:schemeClr val="accent1"/>
                </a:solidFill>
              </a:rPr>
            </a:br>
            <a:r>
              <a:rPr lang="en-US" sz="1600" b="1" smtClean="0">
                <a:solidFill>
                  <a:schemeClr val="accent1"/>
                </a:solidFill>
              </a:rPr>
              <a:t>projects</a:t>
            </a:r>
          </a:p>
        </p:txBody>
      </p:sp>
      <p:sp>
        <p:nvSpPr>
          <p:cNvPr id="11" name="Rounded Rectangle 10"/>
          <p:cNvSpPr/>
          <p:nvPr/>
        </p:nvSpPr>
        <p:spPr bwMode="gray">
          <a:xfrm>
            <a:off x="4656816" y="1736812"/>
            <a:ext cx="1980000" cy="864000"/>
          </a:xfrm>
          <a:prstGeom prst="roundRect">
            <a:avLst>
              <a:gd name="adj" fmla="val 15023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1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Up scaling</a:t>
            </a:r>
            <a:br>
              <a:rPr lang="en-US" sz="1600" b="1" smtClean="0">
                <a:solidFill>
                  <a:schemeClr val="accent1"/>
                </a:solidFill>
              </a:rPr>
            </a:br>
            <a:r>
              <a:rPr lang="en-US" sz="1600" b="1" smtClean="0">
                <a:solidFill>
                  <a:schemeClr val="accent1"/>
                </a:solidFill>
              </a:rPr>
              <a:t>projects</a:t>
            </a:r>
          </a:p>
        </p:txBody>
      </p:sp>
      <p:sp>
        <p:nvSpPr>
          <p:cNvPr id="12" name="Rounded Rectangle 11"/>
          <p:cNvSpPr/>
          <p:nvPr/>
        </p:nvSpPr>
        <p:spPr bwMode="gray">
          <a:xfrm>
            <a:off x="6805225" y="1736812"/>
            <a:ext cx="1980000" cy="864000"/>
          </a:xfrm>
          <a:prstGeom prst="roundRect">
            <a:avLst>
              <a:gd name="adj" fmla="val 15023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10000"/>
              </a:lnSpc>
            </a:pPr>
            <a:r>
              <a:rPr lang="en-US" sz="1600" b="1" spc="-50" smtClean="0">
                <a:solidFill>
                  <a:schemeClr val="accent1"/>
                </a:solidFill>
              </a:rPr>
              <a:t>Implementation</a:t>
            </a:r>
            <a:br>
              <a:rPr lang="en-US" sz="1600" b="1" spc="-50" smtClean="0">
                <a:solidFill>
                  <a:schemeClr val="accent1"/>
                </a:solidFill>
              </a:rPr>
            </a:br>
            <a:r>
              <a:rPr lang="en-US" sz="1600" b="1" spc="-50" smtClean="0">
                <a:solidFill>
                  <a:schemeClr val="accent1"/>
                </a:solidFill>
              </a:rPr>
              <a:t>projects</a:t>
            </a:r>
          </a:p>
        </p:txBody>
      </p:sp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mtClean="0"/>
              <a:t>Four stages of innovations</a:t>
            </a:r>
          </a:p>
        </p:txBody>
      </p:sp>
      <p:sp>
        <p:nvSpPr>
          <p:cNvPr id="14" name="Rounded Rectangle 13"/>
          <p:cNvSpPr/>
          <p:nvPr/>
        </p:nvSpPr>
        <p:spPr bwMode="gray">
          <a:xfrm>
            <a:off x="360000" y="2816932"/>
            <a:ext cx="1980000" cy="1620256"/>
          </a:xfrm>
          <a:prstGeom prst="roundRect">
            <a:avLst>
              <a:gd name="adj" fmla="val 9111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0" bIns="0" rtlCol="0" anchor="t" anchorCtr="0"/>
          <a:lstStyle/>
          <a:p>
            <a:pPr>
              <a:lnSpc>
                <a:spcPct val="110000"/>
              </a:lnSpc>
            </a:pPr>
            <a:r>
              <a:rPr lang="en-US" sz="1400" b="1" smtClean="0">
                <a:solidFill>
                  <a:schemeClr val="accent1"/>
                </a:solidFill>
              </a:rPr>
              <a:t>Objective: </a:t>
            </a:r>
            <a:br>
              <a:rPr lang="en-US" sz="1400" b="1" smtClean="0">
                <a:solidFill>
                  <a:schemeClr val="accent1"/>
                </a:solidFill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small-scale experi-mentation with </a:t>
            </a:r>
            <a:b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techniques in educational practice</a:t>
            </a:r>
          </a:p>
        </p:txBody>
      </p:sp>
      <p:sp>
        <p:nvSpPr>
          <p:cNvPr id="15" name="Rounded Rectangle 14"/>
          <p:cNvSpPr/>
          <p:nvPr/>
        </p:nvSpPr>
        <p:spPr bwMode="gray">
          <a:xfrm>
            <a:off x="2508408" y="2816932"/>
            <a:ext cx="1980000" cy="1620256"/>
          </a:xfrm>
          <a:prstGeom prst="roundRect">
            <a:avLst>
              <a:gd name="adj" fmla="val 9111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0" bIns="0" rtlCol="0" anchor="t" anchorCtr="0"/>
          <a:lstStyle/>
          <a:p>
            <a:pPr>
              <a:lnSpc>
                <a:spcPct val="110000"/>
              </a:lnSpc>
            </a:pPr>
            <a:r>
              <a:rPr lang="en-US" sz="1400" b="1" smtClean="0">
                <a:solidFill>
                  <a:schemeClr val="accent1"/>
                </a:solidFill>
              </a:rPr>
              <a:t>Objective: </a:t>
            </a:r>
            <a:br>
              <a:rPr lang="en-US" sz="1400" b="1" smtClean="0">
                <a:solidFill>
                  <a:schemeClr val="accent1"/>
                </a:solidFill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 and design of promising techniques in educational practice</a:t>
            </a:r>
          </a:p>
        </p:txBody>
      </p:sp>
      <p:sp>
        <p:nvSpPr>
          <p:cNvPr id="16" name="Rounded Rectangle 15"/>
          <p:cNvSpPr/>
          <p:nvPr/>
        </p:nvSpPr>
        <p:spPr bwMode="gray">
          <a:xfrm>
            <a:off x="4656816" y="2816932"/>
            <a:ext cx="1980000" cy="1620256"/>
          </a:xfrm>
          <a:prstGeom prst="roundRect">
            <a:avLst>
              <a:gd name="adj" fmla="val 9111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0" bIns="0" rtlCol="0" anchor="t" anchorCtr="0"/>
          <a:lstStyle/>
          <a:p>
            <a:pPr>
              <a:lnSpc>
                <a:spcPct val="110000"/>
              </a:lnSpc>
            </a:pPr>
            <a:r>
              <a:rPr lang="en-US" sz="1400" b="1" smtClean="0">
                <a:solidFill>
                  <a:schemeClr val="accent1"/>
                </a:solidFill>
              </a:rPr>
              <a:t>Objective:</a:t>
            </a:r>
            <a:br>
              <a:rPr lang="en-US" sz="1400" b="1" smtClean="0">
                <a:solidFill>
                  <a:schemeClr val="accent1"/>
                </a:solidFill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larger-scale deploy-ment of successful techniques in educational practice</a:t>
            </a:r>
          </a:p>
        </p:txBody>
      </p:sp>
      <p:sp>
        <p:nvSpPr>
          <p:cNvPr id="17" name="Rounded Rectangle 16"/>
          <p:cNvSpPr/>
          <p:nvPr/>
        </p:nvSpPr>
        <p:spPr bwMode="gray">
          <a:xfrm>
            <a:off x="6805225" y="2816932"/>
            <a:ext cx="1980000" cy="1620256"/>
          </a:xfrm>
          <a:prstGeom prst="roundRect">
            <a:avLst>
              <a:gd name="adj" fmla="val 9111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01600" dist="50800" dir="27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0" bIns="0" rtlCol="0" anchor="t" anchorCtr="0"/>
          <a:lstStyle/>
          <a:p>
            <a:pPr>
              <a:lnSpc>
                <a:spcPct val="110000"/>
              </a:lnSpc>
            </a:pPr>
            <a:r>
              <a:rPr lang="en-US" sz="1400" b="1" smtClean="0">
                <a:solidFill>
                  <a:schemeClr val="accent1"/>
                </a:solidFill>
              </a:rPr>
              <a:t>Objective:</a:t>
            </a:r>
            <a:br>
              <a:rPr lang="en-US" sz="1400" b="1" smtClean="0">
                <a:solidFill>
                  <a:schemeClr val="accent1"/>
                </a:solidFill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implementation </a:t>
            </a:r>
            <a:b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5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successful tech-niques in existing organization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4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l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18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396000"/>
            <a:ext cx="9144000" cy="80075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SURF Approach</a:t>
            </a:r>
            <a:br>
              <a:rPr lang="en-US" smtClean="0"/>
            </a:br>
            <a:endParaRPr lang="en-US"/>
          </a:p>
        </p:txBody>
      </p:sp>
      <p:sp>
        <p:nvSpPr>
          <p:cNvPr id="5" name="AutoShape 3"/>
          <p:cNvSpPr txBox="1">
            <a:spLocks noChangeArrowheads="1"/>
          </p:cNvSpPr>
          <p:nvPr/>
        </p:nvSpPr>
        <p:spPr bwMode="gray">
          <a:xfrm>
            <a:off x="395536" y="1751524"/>
            <a:ext cx="4485557" cy="3721994"/>
          </a:xfrm>
          <a:prstGeom prst="roundRect">
            <a:avLst>
              <a:gd name="adj" fmla="val 6348"/>
            </a:avLst>
          </a:prstGeom>
          <a:solidFill>
            <a:srgbClr val="FFFFFF">
              <a:alpha val="75000"/>
            </a:srgbClr>
          </a:solidFill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8000" tIns="72000" rIns="0" bIns="72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>
                <a:solidFill>
                  <a:schemeClr val="folHlink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600">
                <a:solidFill>
                  <a:schemeClr val="folHlink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folHlink"/>
                </a:solidFill>
                <a:latin typeface="+mn-lt"/>
                <a:cs typeface="+mn-cs"/>
              </a:defRPr>
            </a:lvl9pPr>
          </a:lstStyle>
          <a:p>
            <a:pPr marL="269875" indent="-242888" eaLnBrk="1" hangingPunct="1">
              <a:spcBef>
                <a:spcPts val="80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Tender with criteria</a:t>
            </a:r>
          </a:p>
          <a:p>
            <a:pPr marL="269875" lvl="1" indent="-242888" eaLnBrk="1" hangingPunct="1">
              <a:spcBef>
                <a:spcPts val="8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project must involve collaboration between a number of </a:t>
            </a:r>
            <a:r>
              <a:rPr lang="en-US" sz="1600" dirty="0" smtClean="0">
                <a:solidFill>
                  <a:schemeClr val="tx1"/>
                </a:solidFill>
              </a:rPr>
              <a:t>institutions</a:t>
            </a:r>
            <a:endParaRPr lang="en-US" sz="1600" dirty="0">
              <a:solidFill>
                <a:schemeClr val="tx1"/>
              </a:solidFill>
            </a:endParaRPr>
          </a:p>
          <a:p>
            <a:pPr marL="269875" lvl="1" indent="-242888" eaLnBrk="1" hangingPunct="1">
              <a:spcBef>
                <a:spcPts val="8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project must be in line with the policy pursued by the </a:t>
            </a:r>
            <a:r>
              <a:rPr lang="en-US" sz="1600" dirty="0" smtClean="0">
                <a:solidFill>
                  <a:schemeClr val="tx1"/>
                </a:solidFill>
              </a:rPr>
              <a:t>institutions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that </a:t>
            </a:r>
            <a:r>
              <a:rPr lang="en-US" sz="1600" dirty="0">
                <a:solidFill>
                  <a:schemeClr val="tx1"/>
                </a:solidFill>
              </a:rPr>
              <a:t>implement </a:t>
            </a:r>
            <a:r>
              <a:rPr lang="en-US" sz="1600" dirty="0" smtClean="0">
                <a:solidFill>
                  <a:schemeClr val="tx1"/>
                </a:solidFill>
              </a:rPr>
              <a:t>it</a:t>
            </a:r>
            <a:endParaRPr lang="en-US" sz="1600" dirty="0">
              <a:solidFill>
                <a:schemeClr val="tx1"/>
              </a:solidFill>
            </a:endParaRPr>
          </a:p>
          <a:p>
            <a:pPr marL="269875" lvl="1" indent="-242888" eaLnBrk="1" hangingPunct="1">
              <a:spcBef>
                <a:spcPts val="800"/>
              </a:spcBef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nstitutions </a:t>
            </a:r>
            <a:r>
              <a:rPr lang="en-US" sz="1600" dirty="0">
                <a:solidFill>
                  <a:schemeClr val="tx1"/>
                </a:solidFill>
              </a:rPr>
              <a:t>make their own financial contribution to the </a:t>
            </a:r>
            <a:r>
              <a:rPr lang="en-US" sz="1600" dirty="0" smtClean="0">
                <a:solidFill>
                  <a:schemeClr val="tx1"/>
                </a:solidFill>
              </a:rPr>
              <a:t>project</a:t>
            </a:r>
            <a:endParaRPr lang="en-US" sz="1600" dirty="0">
              <a:solidFill>
                <a:schemeClr val="tx1"/>
              </a:solidFill>
            </a:endParaRPr>
          </a:p>
          <a:p>
            <a:pPr marL="269875" lvl="1" indent="-242888" eaLnBrk="1" hangingPunct="1">
              <a:spcBef>
                <a:spcPts val="800"/>
              </a:spcBef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he </a:t>
            </a:r>
            <a:r>
              <a:rPr lang="en-US" sz="1600" dirty="0">
                <a:solidFill>
                  <a:schemeClr val="tx1"/>
                </a:solidFill>
              </a:rPr>
              <a:t>results of the project can be freely used </a:t>
            </a:r>
            <a:r>
              <a:rPr lang="en-US" sz="1600" dirty="0" smtClean="0">
                <a:solidFill>
                  <a:schemeClr val="tx1"/>
                </a:solidFill>
              </a:rPr>
              <a:t>by all </a:t>
            </a:r>
            <a:r>
              <a:rPr lang="en-US" sz="1600" dirty="0">
                <a:solidFill>
                  <a:schemeClr val="tx1"/>
                </a:solidFill>
              </a:rPr>
              <a:t>higher education and research institutions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46520"/>
            <a:ext cx="9144000" cy="41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4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- Innovation with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6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SURF">
      <a:dk1>
        <a:srgbClr val="000000"/>
      </a:dk1>
      <a:lt1>
        <a:srgbClr val="FFFFFF"/>
      </a:lt1>
      <a:dk2>
        <a:srgbClr val="FFFFFF"/>
      </a:dk2>
      <a:lt2>
        <a:srgbClr val="777777"/>
      </a:lt2>
      <a:accent1>
        <a:srgbClr val="EE801B"/>
      </a:accent1>
      <a:accent2>
        <a:srgbClr val="0092D0"/>
      </a:accent2>
      <a:accent3>
        <a:srgbClr val="058F7D"/>
      </a:accent3>
      <a:accent4>
        <a:srgbClr val="BDC3C7"/>
      </a:accent4>
      <a:accent5>
        <a:srgbClr val="0092D0"/>
      </a:accent5>
      <a:accent6>
        <a:srgbClr val="048171"/>
      </a:accent6>
      <a:hlink>
        <a:srgbClr val="777777"/>
      </a:hlink>
      <a:folHlink>
        <a:srgbClr val="0000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92D0"/>
        </a:dk2>
        <a:lt2>
          <a:srgbClr val="BDC3C7"/>
        </a:lt2>
        <a:accent1>
          <a:srgbClr val="EE801B"/>
        </a:accent1>
        <a:accent2>
          <a:srgbClr val="058F7D"/>
        </a:accent2>
        <a:accent3>
          <a:srgbClr val="FFFFFF"/>
        </a:accent3>
        <a:accent4>
          <a:srgbClr val="000000"/>
        </a:accent4>
        <a:accent5>
          <a:srgbClr val="F5C0AB"/>
        </a:accent5>
        <a:accent6>
          <a:srgbClr val="048171"/>
        </a:accent6>
        <a:hlink>
          <a:srgbClr val="218AD4"/>
        </a:hlink>
        <a:folHlink>
          <a:srgbClr val="194B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92D0"/>
        </a:dk2>
        <a:lt2>
          <a:srgbClr val="BDC3C7"/>
        </a:lt2>
        <a:accent1>
          <a:srgbClr val="EE801B"/>
        </a:accent1>
        <a:accent2>
          <a:srgbClr val="EA0030"/>
        </a:accent2>
        <a:accent3>
          <a:srgbClr val="FFFFFF"/>
        </a:accent3>
        <a:accent4>
          <a:srgbClr val="000000"/>
        </a:accent4>
        <a:accent5>
          <a:srgbClr val="F5C0AB"/>
        </a:accent5>
        <a:accent6>
          <a:srgbClr val="D4002A"/>
        </a:accent6>
        <a:hlink>
          <a:srgbClr val="A22286"/>
        </a:hlink>
        <a:folHlink>
          <a:srgbClr val="4713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92D0"/>
        </a:dk2>
        <a:lt2>
          <a:srgbClr val="BDC3C7"/>
        </a:lt2>
        <a:accent1>
          <a:srgbClr val="EE801B"/>
        </a:accent1>
        <a:accent2>
          <a:srgbClr val="C7C217"/>
        </a:accent2>
        <a:accent3>
          <a:srgbClr val="FFFFFF"/>
        </a:accent3>
        <a:accent4>
          <a:srgbClr val="000000"/>
        </a:accent4>
        <a:accent5>
          <a:srgbClr val="F5C0AB"/>
        </a:accent5>
        <a:accent6>
          <a:srgbClr val="B4B014"/>
        </a:accent6>
        <a:hlink>
          <a:srgbClr val="6AB023"/>
        </a:hlink>
        <a:folHlink>
          <a:srgbClr val="3390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92D0"/>
        </a:dk2>
        <a:lt2>
          <a:srgbClr val="BDC3C7"/>
        </a:lt2>
        <a:accent1>
          <a:srgbClr val="EE801B"/>
        </a:accent1>
        <a:accent2>
          <a:srgbClr val="058F7D"/>
        </a:accent2>
        <a:accent3>
          <a:srgbClr val="FFFFFF"/>
        </a:accent3>
        <a:accent4>
          <a:srgbClr val="000000"/>
        </a:accent4>
        <a:accent5>
          <a:srgbClr val="F5C0AB"/>
        </a:accent5>
        <a:accent6>
          <a:srgbClr val="048171"/>
        </a:accent6>
        <a:hlink>
          <a:srgbClr val="77777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EB253EDDA8F40BD7D9BF23A96EEC9" ma:contentTypeVersion="0" ma:contentTypeDescription="Create a new document." ma:contentTypeScope="" ma:versionID="b34ac0844d05601599b5139be5f1f64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AE882E5-7FFF-46CE-A868-1B0F74E982B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F0FCEA-B915-4407-95EB-D6039AA7E2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575D1-BB78-4066-BF39-908D47CD1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Pages>0</Pages>
  <Words>426</Words>
  <Characters>0</Characters>
  <Application>Microsoft Office PowerPoint</Application>
  <DocSecurity>0</DocSecurity>
  <PresentationFormat>Diavoorstelling (4:3)</PresentationFormat>
  <Lines>0</Lines>
  <Paragraphs>143</Paragraphs>
  <Slides>25</Slides>
  <Notes>3</Notes>
  <HiddenSlides>0</HiddenSlides>
  <MMClips>5</MMClips>
  <ScaleCrop>false</ScaleCrop>
  <HeadingPairs>
    <vt:vector size="6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  <vt:variant>
        <vt:lpstr>Aangepaste voorstellingen</vt:lpstr>
      </vt:variant>
      <vt:variant>
        <vt:i4>2</vt:i4>
      </vt:variant>
    </vt:vector>
  </HeadingPairs>
  <TitlesOfParts>
    <vt:vector size="28" baseType="lpstr">
      <vt:lpstr>Default Design</vt:lpstr>
      <vt:lpstr>Innovation with Impact</vt:lpstr>
      <vt:lpstr>Dia 2</vt:lpstr>
      <vt:lpstr>Dia 3</vt:lpstr>
      <vt:lpstr>SURF: ICT innovation by and for higher education and research</vt:lpstr>
      <vt:lpstr>The SURF Approach</vt:lpstr>
      <vt:lpstr>Designing a Program</vt:lpstr>
      <vt:lpstr>Four stages of innovations</vt:lpstr>
      <vt:lpstr>Dia 8</vt:lpstr>
      <vt:lpstr>The SURF Approach </vt:lpstr>
      <vt:lpstr>Dia 10</vt:lpstr>
      <vt:lpstr>Dia 11</vt:lpstr>
      <vt:lpstr>Dia 12</vt:lpstr>
      <vt:lpstr>Dia 13</vt:lpstr>
      <vt:lpstr>Dia 14</vt:lpstr>
      <vt:lpstr>Dia 15</vt:lpstr>
      <vt:lpstr>Dia 16</vt:lpstr>
      <vt:lpstr>Measuring impact</vt:lpstr>
      <vt:lpstr>Clear objectives</vt:lpstr>
      <vt:lpstr>Dia 19</vt:lpstr>
      <vt:lpstr>Realistic choices  and Monitoring</vt:lpstr>
      <vt:lpstr>Dia 21</vt:lpstr>
      <vt:lpstr>Lessons Learned</vt:lpstr>
      <vt:lpstr>Dia 23</vt:lpstr>
      <vt:lpstr>Dia 24</vt:lpstr>
      <vt:lpstr>Dia 25</vt:lpstr>
      <vt:lpstr>Meerjarenplan</vt:lpstr>
      <vt:lpstr>Video_Surfnet</vt:lpstr>
    </vt:vector>
  </TitlesOfParts>
  <Company>SURF</Company>
  <LinksUpToDate>false</LinksUpToDate>
  <CharactersWithSpaces>0</CharactersWithSpaces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with impact</dc:title>
  <dc:creator>Daedalus</dc:creator>
  <cp:lastModifiedBy>surf</cp:lastModifiedBy>
  <cp:revision>118</cp:revision>
  <dcterms:created xsi:type="dcterms:W3CDTF">2008-10-24T14:29:05Z</dcterms:created>
  <dcterms:modified xsi:type="dcterms:W3CDTF">2012-03-16T14:58:14Z</dcterms:modified>
  <dc:language/>
  <cp:version/>
</cp:coreProperties>
</file>