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8"/>
  </p:notesMasterIdLst>
  <p:handoutMasterIdLst>
    <p:handoutMasterId r:id="rId49"/>
  </p:handoutMasterIdLst>
  <p:sldIdLst>
    <p:sldId id="352" r:id="rId3"/>
    <p:sldId id="302" r:id="rId4"/>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53" r:id="rId21"/>
    <p:sldId id="354" r:id="rId22"/>
    <p:sldId id="355" r:id="rId23"/>
    <p:sldId id="319" r:id="rId24"/>
    <p:sldId id="320" r:id="rId25"/>
    <p:sldId id="321" r:id="rId26"/>
    <p:sldId id="290" r:id="rId27"/>
    <p:sldId id="291" r:id="rId28"/>
    <p:sldId id="293" r:id="rId29"/>
    <p:sldId id="292" r:id="rId30"/>
    <p:sldId id="294" r:id="rId31"/>
    <p:sldId id="295" r:id="rId32"/>
    <p:sldId id="296" r:id="rId33"/>
    <p:sldId id="299" r:id="rId34"/>
    <p:sldId id="297" r:id="rId35"/>
    <p:sldId id="298" r:id="rId36"/>
    <p:sldId id="301" r:id="rId37"/>
    <p:sldId id="351" r:id="rId38"/>
    <p:sldId id="343" r:id="rId39"/>
    <p:sldId id="344" r:id="rId40"/>
    <p:sldId id="345" r:id="rId41"/>
    <p:sldId id="346" r:id="rId42"/>
    <p:sldId id="347" r:id="rId43"/>
    <p:sldId id="348" r:id="rId44"/>
    <p:sldId id="349" r:id="rId45"/>
    <p:sldId id="350" r:id="rId46"/>
    <p:sldId id="331" r:id="rId47"/>
  </p:sldIdLst>
  <p:sldSz cx="9144000" cy="6858000" type="screen4x3"/>
  <p:notesSz cx="69977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9213"/>
    <a:srgbClr val="996633"/>
    <a:srgbClr val="CC0000"/>
    <a:srgbClr val="E8BD20"/>
    <a:srgbClr val="725130"/>
    <a:srgbClr val="F1E8DF"/>
    <a:srgbClr val="FF0066"/>
    <a:srgbClr val="C8A37E"/>
    <a:srgbClr val="E6D5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28" autoAdjust="0"/>
    <p:restoredTop sz="94660"/>
  </p:normalViewPr>
  <p:slideViewPr>
    <p:cSldViewPr>
      <p:cViewPr>
        <p:scale>
          <a:sx n="66" d="100"/>
          <a:sy n="66" d="100"/>
        </p:scale>
        <p:origin x="-1170" y="-18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sz="quarter" idx="1"/>
          </p:nvPr>
        </p:nvSpPr>
        <p:spPr>
          <a:xfrm>
            <a:off x="3963744" y="0"/>
            <a:ext cx="3032337" cy="464185"/>
          </a:xfrm>
          <a:prstGeom prst="rect">
            <a:avLst/>
          </a:prstGeom>
        </p:spPr>
        <p:txBody>
          <a:bodyPr vert="horz" lIns="93031" tIns="46516" rIns="93031" bIns="46516" rtlCol="0"/>
          <a:lstStyle>
            <a:lvl1pPr algn="r">
              <a:defRPr sz="1200"/>
            </a:lvl1pPr>
          </a:lstStyle>
          <a:p>
            <a:fld id="{59E47770-9355-422A-BF0A-C6D96222CD5D}" type="datetimeFigureOut">
              <a:rPr lang="en-US" smtClean="0"/>
              <a:pPr/>
              <a:t>10/18/2011</a:t>
            </a:fld>
            <a:endParaRPr lang="en-US"/>
          </a:p>
        </p:txBody>
      </p:sp>
      <p:sp>
        <p:nvSpPr>
          <p:cNvPr id="4" name="Footer Placeholder 3"/>
          <p:cNvSpPr>
            <a:spLocks noGrp="1"/>
          </p:cNvSpPr>
          <p:nvPr>
            <p:ph type="ftr" sz="quarter" idx="2"/>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a:p>
        </p:txBody>
      </p:sp>
      <p:sp>
        <p:nvSpPr>
          <p:cNvPr id="5" name="Slide Number Placeholder 4"/>
          <p:cNvSpPr>
            <a:spLocks noGrp="1"/>
          </p:cNvSpPr>
          <p:nvPr>
            <p:ph type="sldNum" sz="quarter" idx="3"/>
          </p:nvPr>
        </p:nvSpPr>
        <p:spPr>
          <a:xfrm>
            <a:off x="3963744" y="8817904"/>
            <a:ext cx="3032337" cy="464185"/>
          </a:xfrm>
          <a:prstGeom prst="rect">
            <a:avLst/>
          </a:prstGeom>
        </p:spPr>
        <p:txBody>
          <a:bodyPr vert="horz" lIns="93031" tIns="46516" rIns="93031" bIns="46516" rtlCol="0" anchor="b"/>
          <a:lstStyle>
            <a:lvl1pPr algn="r">
              <a:defRPr sz="1200"/>
            </a:lvl1pPr>
          </a:lstStyle>
          <a:p>
            <a:fld id="{ED3CD0DD-627B-4A4B-8AC9-FF116F0AAE66}" type="slidenum">
              <a:rPr lang="en-US" smtClean="0"/>
              <a:pPr/>
              <a:t>‹#›</a:t>
            </a:fld>
            <a:endParaRPr lang="en-US"/>
          </a:p>
        </p:txBody>
      </p:sp>
    </p:spTree>
    <p:extLst>
      <p:ext uri="{BB962C8B-B14F-4D97-AF65-F5344CB8AC3E}">
        <p14:creationId xmlns:p14="http://schemas.microsoft.com/office/powerpoint/2010/main" val="869693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idx="1"/>
          </p:nvPr>
        </p:nvSpPr>
        <p:spPr>
          <a:xfrm>
            <a:off x="3963744" y="0"/>
            <a:ext cx="3032337" cy="464185"/>
          </a:xfrm>
          <a:prstGeom prst="rect">
            <a:avLst/>
          </a:prstGeom>
        </p:spPr>
        <p:txBody>
          <a:bodyPr vert="horz" lIns="93031" tIns="46516" rIns="93031" bIns="46516" rtlCol="0"/>
          <a:lstStyle>
            <a:lvl1pPr algn="r">
              <a:defRPr sz="1200"/>
            </a:lvl1pPr>
          </a:lstStyle>
          <a:p>
            <a:fld id="{2B6EFDF5-2B55-4194-B11B-BA3B8AF8235E}" type="datetimeFigureOut">
              <a:rPr lang="en-US" smtClean="0"/>
              <a:pPr/>
              <a:t>10/18/2011</a:t>
            </a:fld>
            <a:endParaRPr lang="en-US"/>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3031" tIns="46516" rIns="93031" bIns="46516" rtlCol="0" anchor="ctr"/>
          <a:lstStyle/>
          <a:p>
            <a:endParaRPr lang="en-US"/>
          </a:p>
        </p:txBody>
      </p:sp>
      <p:sp>
        <p:nvSpPr>
          <p:cNvPr id="5" name="Notes Placeholder 4"/>
          <p:cNvSpPr>
            <a:spLocks noGrp="1"/>
          </p:cNvSpPr>
          <p:nvPr>
            <p:ph type="body" sz="quarter" idx="3"/>
          </p:nvPr>
        </p:nvSpPr>
        <p:spPr>
          <a:xfrm>
            <a:off x="699770" y="4409758"/>
            <a:ext cx="5598160" cy="4177665"/>
          </a:xfrm>
          <a:prstGeom prst="rect">
            <a:avLst/>
          </a:prstGeom>
        </p:spPr>
        <p:txBody>
          <a:bodyPr vert="horz" lIns="93031" tIns="46516" rIns="93031" bIns="465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817904"/>
            <a:ext cx="3032337" cy="464185"/>
          </a:xfrm>
          <a:prstGeom prst="rect">
            <a:avLst/>
          </a:prstGeom>
        </p:spPr>
        <p:txBody>
          <a:bodyPr vert="horz" lIns="93031" tIns="46516" rIns="93031" bIns="46516" rtlCol="0" anchor="b"/>
          <a:lstStyle>
            <a:lvl1pPr algn="r">
              <a:defRPr sz="1200"/>
            </a:lvl1pPr>
          </a:lstStyle>
          <a:p>
            <a:fld id="{9513F7F7-42B7-4EDB-9DE7-6F944AE6CC2A}" type="slidenum">
              <a:rPr lang="en-US" smtClean="0"/>
              <a:pPr/>
              <a:t>‹#›</a:t>
            </a:fld>
            <a:endParaRPr lang="en-US"/>
          </a:p>
        </p:txBody>
      </p:sp>
    </p:spTree>
    <p:extLst>
      <p:ext uri="{BB962C8B-B14F-4D97-AF65-F5344CB8AC3E}">
        <p14:creationId xmlns:p14="http://schemas.microsoft.com/office/powerpoint/2010/main" val="2570622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talk about the</a:t>
            </a:r>
            <a:r>
              <a:rPr lang="en-US" baseline="0" dirty="0" smtClean="0"/>
              <a:t> roles of senior IT leaders in higher </a:t>
            </a:r>
            <a:r>
              <a:rPr lang="en-US" baseline="0" dirty="0" err="1" smtClean="0"/>
              <a:t>ed</a:t>
            </a:r>
            <a:r>
              <a:rPr lang="en-US" baseline="0" dirty="0" smtClean="0"/>
              <a:t> today, some issues impacting those roles, and the personas that can lead to success.</a:t>
            </a:r>
          </a:p>
          <a:p>
            <a:endParaRPr lang="en-US" baseline="0" dirty="0" smtClean="0"/>
          </a:p>
          <a:p>
            <a:r>
              <a:rPr lang="en-US" baseline="0" dirty="0" smtClean="0"/>
              <a:t>AND I </a:t>
            </a:r>
            <a:r>
              <a:rPr lang="en-US" dirty="0"/>
              <a:t>looked for some CIO humor &amp; evidently there is NOTHING funny about being a CIO these days.</a:t>
            </a:r>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1</a:t>
            </a:fld>
            <a:endParaRPr lang="en-US"/>
          </a:p>
        </p:txBody>
      </p:sp>
    </p:spTree>
    <p:extLst>
      <p:ext uri="{BB962C8B-B14F-4D97-AF65-F5344CB8AC3E}">
        <p14:creationId xmlns:p14="http://schemas.microsoft.com/office/powerpoint/2010/main" val="151507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C9568B-DC05-411D-88F7-C91D601BB57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talk about the</a:t>
            </a:r>
            <a:r>
              <a:rPr lang="en-US" baseline="0" dirty="0" smtClean="0"/>
              <a:t> roles of senior IT leaders in higher </a:t>
            </a:r>
            <a:r>
              <a:rPr lang="en-US" baseline="0" dirty="0" err="1" smtClean="0"/>
              <a:t>ed</a:t>
            </a:r>
            <a:r>
              <a:rPr lang="en-US" baseline="0" dirty="0" smtClean="0"/>
              <a:t> today, some issues impacting those roles, and the personas that can lead to success.</a:t>
            </a:r>
          </a:p>
          <a:p>
            <a:endParaRPr lang="en-US" baseline="0" dirty="0" smtClean="0"/>
          </a:p>
          <a:p>
            <a:r>
              <a:rPr lang="en-US" baseline="0" dirty="0" smtClean="0"/>
              <a:t>AND I </a:t>
            </a:r>
            <a:r>
              <a:rPr lang="en-US" dirty="0"/>
              <a:t>looked for some CIO humor &amp; evidently there is NOTHING funny about being a CIO these days.</a:t>
            </a:r>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3</a:t>
            </a:fld>
            <a:endParaRPr lang="en-US"/>
          </a:p>
        </p:txBody>
      </p:sp>
    </p:spTree>
    <p:extLst>
      <p:ext uri="{BB962C8B-B14F-4D97-AF65-F5344CB8AC3E}">
        <p14:creationId xmlns:p14="http://schemas.microsoft.com/office/powerpoint/2010/main" val="1515073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4</a:t>
            </a:fld>
            <a:endParaRPr lang="en-US"/>
          </a:p>
        </p:txBody>
      </p:sp>
    </p:spTree>
    <p:extLst>
      <p:ext uri="{BB962C8B-B14F-4D97-AF65-F5344CB8AC3E}">
        <p14:creationId xmlns:p14="http://schemas.microsoft.com/office/powerpoint/2010/main" val="154681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7</a:t>
            </a:fld>
            <a:endParaRPr lang="en-US"/>
          </a:p>
        </p:txBody>
      </p:sp>
    </p:spTree>
    <p:extLst>
      <p:ext uri="{BB962C8B-B14F-4D97-AF65-F5344CB8AC3E}">
        <p14:creationId xmlns:p14="http://schemas.microsoft.com/office/powerpoint/2010/main" val="4133610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12</a:t>
            </a:fld>
            <a:endParaRPr lang="en-US"/>
          </a:p>
        </p:txBody>
      </p:sp>
    </p:spTree>
    <p:extLst>
      <p:ext uri="{BB962C8B-B14F-4D97-AF65-F5344CB8AC3E}">
        <p14:creationId xmlns:p14="http://schemas.microsoft.com/office/powerpoint/2010/main" val="769340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13</a:t>
            </a:fld>
            <a:endParaRPr lang="en-US"/>
          </a:p>
        </p:txBody>
      </p:sp>
    </p:spTree>
    <p:extLst>
      <p:ext uri="{BB962C8B-B14F-4D97-AF65-F5344CB8AC3E}">
        <p14:creationId xmlns:p14="http://schemas.microsoft.com/office/powerpoint/2010/main" val="2824927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14</a:t>
            </a:fld>
            <a:endParaRPr lang="en-US"/>
          </a:p>
        </p:txBody>
      </p:sp>
    </p:spTree>
    <p:extLst>
      <p:ext uri="{BB962C8B-B14F-4D97-AF65-F5344CB8AC3E}">
        <p14:creationId xmlns:p14="http://schemas.microsoft.com/office/powerpoint/2010/main" val="198605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additional thoughts on the roles a successful</a:t>
            </a:r>
            <a:r>
              <a:rPr lang="en-US" baseline="0" dirty="0" smtClean="0"/>
              <a:t> CIO may be expected to assume at his or her institution. This is from Meredith Weiss’ recent ECAR Research Bulletin.</a:t>
            </a:r>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22</a:t>
            </a:fld>
            <a:endParaRPr lang="en-US"/>
          </a:p>
        </p:txBody>
      </p:sp>
    </p:spTree>
    <p:extLst>
      <p:ext uri="{BB962C8B-B14F-4D97-AF65-F5344CB8AC3E}">
        <p14:creationId xmlns:p14="http://schemas.microsoft.com/office/powerpoint/2010/main" val="30697523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133350"/>
            <a:ext cx="9144000" cy="58531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pic>
        <p:nvPicPr>
          <p:cNvPr id="5" name="Picture 9" descr="logopp.jpg"/>
          <p:cNvPicPr>
            <a:picLocks noChangeAspect="1"/>
          </p:cNvPicPr>
          <p:nvPr/>
        </p:nvPicPr>
        <p:blipFill>
          <a:blip r:embed="rId2" cstate="print"/>
          <a:srcRect/>
          <a:stretch>
            <a:fillRect/>
          </a:stretch>
        </p:blipFill>
        <p:spPr bwMode="auto">
          <a:xfrm>
            <a:off x="5165725" y="4349750"/>
            <a:ext cx="3368675" cy="1563688"/>
          </a:xfrm>
          <a:prstGeom prst="rect">
            <a:avLst/>
          </a:prstGeom>
          <a:noFill/>
          <a:ln w="9525">
            <a:noFill/>
            <a:miter lim="800000"/>
            <a:headEnd/>
            <a:tailEnd/>
          </a:ln>
        </p:spPr>
      </p:pic>
      <p:sp>
        <p:nvSpPr>
          <p:cNvPr id="2" name="Title 1"/>
          <p:cNvSpPr>
            <a:spLocks noGrp="1"/>
          </p:cNvSpPr>
          <p:nvPr>
            <p:ph type="ctrTitle"/>
          </p:nvPr>
        </p:nvSpPr>
        <p:spPr>
          <a:xfrm>
            <a:off x="235190" y="815355"/>
            <a:ext cx="8338410" cy="1470025"/>
          </a:xfrm>
        </p:spPr>
        <p:txBody>
          <a:bodyPr/>
          <a:lstStyle>
            <a:lvl1pPr algn="r">
              <a:defRPr sz="3300"/>
            </a:lvl1pPr>
          </a:lstStyle>
          <a:p>
            <a:r>
              <a:rPr lang="en-US" smtClean="0"/>
              <a:t>Click to edit Master title style</a:t>
            </a:r>
            <a:endParaRPr lang="en-US" dirty="0"/>
          </a:p>
        </p:txBody>
      </p:sp>
      <p:sp>
        <p:nvSpPr>
          <p:cNvPr id="3" name="Subtitle 2"/>
          <p:cNvSpPr>
            <a:spLocks noGrp="1"/>
          </p:cNvSpPr>
          <p:nvPr>
            <p:ph type="subTitle" idx="1"/>
          </p:nvPr>
        </p:nvSpPr>
        <p:spPr>
          <a:xfrm>
            <a:off x="2165755" y="2008445"/>
            <a:ext cx="6400800" cy="1219200"/>
          </a:xfrm>
        </p:spPr>
        <p:txBody>
          <a:bodyPr>
            <a:normAutofit/>
          </a:bodyPr>
          <a:lstStyle>
            <a:lvl1pPr marL="0" indent="0" algn="r">
              <a:buNone/>
              <a:defRPr sz="2000">
                <a:solidFill>
                  <a:srgbClr val="4C4C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fld id="{8D7E84A7-A21F-4960-A7C2-CB40C1301A89}" type="datetimeFigureOut">
              <a:rPr lang="en-US" smtClean="0"/>
              <a:pPr/>
              <a:t>10/18/2011</a:t>
            </a:fld>
            <a:endParaRPr lang="en-US"/>
          </a:p>
        </p:txBody>
      </p:sp>
      <p:sp>
        <p:nvSpPr>
          <p:cNvPr id="7" name="Slide Number Placeholder 5"/>
          <p:cNvSpPr>
            <a:spLocks noGrp="1"/>
          </p:cNvSpPr>
          <p:nvPr>
            <p:ph type="sldNum" sz="quarter" idx="11"/>
          </p:nvPr>
        </p:nvSpPr>
        <p:spPr/>
        <p:txBody>
          <a:bodyPr/>
          <a:lstStyle>
            <a:lvl1pPr>
              <a:defRPr/>
            </a:lvl1pPr>
          </a:lstStyle>
          <a:p>
            <a:fld id="{8F743986-F4C4-4BE7-8B50-EE6824674D9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D7E84A7-A21F-4960-A7C2-CB40C1301A89}" type="datetimeFigureOut">
              <a:rPr lang="en-US" smtClean="0"/>
              <a:pPr/>
              <a:t>10/18/2011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F743986-F4C4-4BE7-8B50-EE6824674D9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D7E84A7-A21F-4960-A7C2-CB40C1301A89}" type="datetimeFigureOut">
              <a:rPr lang="en-US" smtClean="0"/>
              <a:pPr/>
              <a:t>10/18/2011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F743986-F4C4-4BE7-8B50-EE6824674D9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89191B-CF22-422A-A072-31AF185BF9F7}" type="datetimeFigureOut">
              <a:rPr lang="en-US">
                <a:solidFill>
                  <a:prstClr val="black">
                    <a:tint val="75000"/>
                  </a:prstClr>
                </a:solidFill>
              </a:rPr>
              <a:pPr/>
              <a:t>10/18/2011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621D77-5DCF-4771-8846-31B3C264EA1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5602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89191B-CF22-422A-A072-31AF185BF9F7}" type="datetimeFigureOut">
              <a:rPr lang="en-US">
                <a:solidFill>
                  <a:prstClr val="black">
                    <a:tint val="75000"/>
                  </a:prstClr>
                </a:solidFill>
              </a:rPr>
              <a:pPr/>
              <a:t>10/18/2011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621D77-5DCF-4771-8846-31B3C264EA1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382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89191B-CF22-422A-A072-31AF185BF9F7}" type="datetimeFigureOut">
              <a:rPr lang="en-US">
                <a:solidFill>
                  <a:prstClr val="black">
                    <a:tint val="75000"/>
                  </a:prstClr>
                </a:solidFill>
              </a:rPr>
              <a:pPr/>
              <a:t>10/18/2011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621D77-5DCF-4771-8846-31B3C264EA1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3686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89191B-CF22-422A-A072-31AF185BF9F7}" type="datetimeFigureOut">
              <a:rPr lang="en-US">
                <a:solidFill>
                  <a:prstClr val="black">
                    <a:tint val="75000"/>
                  </a:prstClr>
                </a:solidFill>
              </a:rPr>
              <a:pPr/>
              <a:t>10/18/2011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621D77-5DCF-4771-8846-31B3C264EA1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2243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89191B-CF22-422A-A072-31AF185BF9F7}" type="datetimeFigureOut">
              <a:rPr lang="en-US">
                <a:solidFill>
                  <a:prstClr val="black">
                    <a:tint val="75000"/>
                  </a:prstClr>
                </a:solidFill>
              </a:rPr>
              <a:pPr/>
              <a:t>10/18/2011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2621D77-5DCF-4771-8846-31B3C264EA1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3501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89191B-CF22-422A-A072-31AF185BF9F7}" type="datetimeFigureOut">
              <a:rPr lang="en-US">
                <a:solidFill>
                  <a:prstClr val="black">
                    <a:tint val="75000"/>
                  </a:prstClr>
                </a:solidFill>
              </a:rPr>
              <a:pPr/>
              <a:t>10/18/2011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2621D77-5DCF-4771-8846-31B3C264EA1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9488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89191B-CF22-422A-A072-31AF185BF9F7}" type="datetimeFigureOut">
              <a:rPr lang="en-US">
                <a:solidFill>
                  <a:prstClr val="black">
                    <a:tint val="75000"/>
                  </a:prstClr>
                </a:solidFill>
              </a:rPr>
              <a:pPr/>
              <a:t>10/18/2011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2621D77-5DCF-4771-8846-31B3C264EA1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1414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89191B-CF22-422A-A072-31AF185BF9F7}" type="datetimeFigureOut">
              <a:rPr lang="en-US">
                <a:solidFill>
                  <a:prstClr val="black">
                    <a:tint val="75000"/>
                  </a:prstClr>
                </a:solidFill>
              </a:rPr>
              <a:pPr/>
              <a:t>10/18/2011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621D77-5DCF-4771-8846-31B3C264EA1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9754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D7E84A7-A21F-4960-A7C2-CB40C1301A89}" type="datetimeFigureOut">
              <a:rPr lang="en-US" smtClean="0"/>
              <a:pPr/>
              <a:t>10/18/2011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F743986-F4C4-4BE7-8B50-EE6824674D9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89191B-CF22-422A-A072-31AF185BF9F7}" type="datetimeFigureOut">
              <a:rPr lang="en-US">
                <a:solidFill>
                  <a:prstClr val="black">
                    <a:tint val="75000"/>
                  </a:prstClr>
                </a:solidFill>
              </a:rPr>
              <a:pPr/>
              <a:t>10/18/2011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621D77-5DCF-4771-8846-31B3C264EA1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2147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89191B-CF22-422A-A072-31AF185BF9F7}" type="datetimeFigureOut">
              <a:rPr lang="en-US">
                <a:solidFill>
                  <a:prstClr val="black">
                    <a:tint val="75000"/>
                  </a:prstClr>
                </a:solidFill>
              </a:rPr>
              <a:pPr/>
              <a:t>10/18/2011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621D77-5DCF-4771-8846-31B3C264EA1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0151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89191B-CF22-422A-A072-31AF185BF9F7}" type="datetimeFigureOut">
              <a:rPr lang="en-US">
                <a:solidFill>
                  <a:prstClr val="black">
                    <a:tint val="75000"/>
                  </a:prstClr>
                </a:solidFill>
              </a:rPr>
              <a:pPr/>
              <a:t>10/18/2011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621D77-5DCF-4771-8846-31B3C264EA1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524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D7E84A7-A21F-4960-A7C2-CB40C1301A89}" type="datetimeFigureOut">
              <a:rPr lang="en-US" smtClean="0"/>
              <a:pPr/>
              <a:t>10/18/2011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F743986-F4C4-4BE7-8B50-EE6824674D9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8D7E84A7-A21F-4960-A7C2-CB40C1301A89}" type="datetimeFigureOut">
              <a:rPr lang="en-US" smtClean="0"/>
              <a:pPr/>
              <a:t>10/18/2011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8F743986-F4C4-4BE7-8B50-EE6824674D9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8D7E84A7-A21F-4960-A7C2-CB40C1301A89}" type="datetimeFigureOut">
              <a:rPr lang="en-US" smtClean="0"/>
              <a:pPr/>
              <a:t>10/18/2011</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8F743986-F4C4-4BE7-8B50-EE6824674D9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8D7E84A7-A21F-4960-A7C2-CB40C1301A89}" type="datetimeFigureOut">
              <a:rPr lang="en-US" smtClean="0"/>
              <a:pPr/>
              <a:t>10/18/2011</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8F743986-F4C4-4BE7-8B50-EE6824674D9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0"/>
            <a:ext cx="9144000" cy="6019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3" name="Date Placeholder 1"/>
          <p:cNvSpPr>
            <a:spLocks noGrp="1"/>
          </p:cNvSpPr>
          <p:nvPr>
            <p:ph type="dt" sz="half" idx="10"/>
          </p:nvPr>
        </p:nvSpPr>
        <p:spPr/>
        <p:txBody>
          <a:bodyPr/>
          <a:lstStyle>
            <a:lvl1pPr>
              <a:defRPr/>
            </a:lvl1pPr>
          </a:lstStyle>
          <a:p>
            <a:fld id="{8D7E84A7-A21F-4960-A7C2-CB40C1301A89}" type="datetimeFigureOut">
              <a:rPr lang="en-US" smtClean="0"/>
              <a:pPr/>
              <a:t>10/18/2011</a:t>
            </a:fld>
            <a:endParaRPr lang="en-US"/>
          </a:p>
        </p:txBody>
      </p:sp>
      <p:sp>
        <p:nvSpPr>
          <p:cNvPr id="4" name="Footer Placeholder 2"/>
          <p:cNvSpPr>
            <a:spLocks noGrp="1"/>
          </p:cNvSpPr>
          <p:nvPr>
            <p:ph type="ftr" sz="quarter" idx="11"/>
          </p:nvPr>
        </p:nvSpPr>
        <p:spPr/>
        <p:txBody>
          <a:bodyPr/>
          <a:lstStyle>
            <a:lvl1pPr>
              <a:defRPr/>
            </a:lvl1pPr>
          </a:lstStyle>
          <a:p>
            <a:endParaRPr lang="en-US"/>
          </a:p>
        </p:txBody>
      </p:sp>
      <p:sp>
        <p:nvSpPr>
          <p:cNvPr id="5" name="Slide Number Placeholder 3"/>
          <p:cNvSpPr>
            <a:spLocks noGrp="1"/>
          </p:cNvSpPr>
          <p:nvPr>
            <p:ph type="sldNum" sz="quarter" idx="12"/>
          </p:nvPr>
        </p:nvSpPr>
        <p:spPr/>
        <p:txBody>
          <a:bodyPr/>
          <a:lstStyle>
            <a:lvl1pPr>
              <a:defRPr/>
            </a:lvl1pPr>
          </a:lstStyle>
          <a:p>
            <a:fld id="{8F743986-F4C4-4BE7-8B50-EE6824674D9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D7E84A7-A21F-4960-A7C2-CB40C1301A89}" type="datetimeFigureOut">
              <a:rPr lang="en-US" smtClean="0"/>
              <a:pPr/>
              <a:t>10/18/2011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8F743986-F4C4-4BE7-8B50-EE6824674D9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D7E84A7-A21F-4960-A7C2-CB40C1301A89}" type="datetimeFigureOut">
              <a:rPr lang="en-US" smtClean="0"/>
              <a:pPr/>
              <a:t>10/18/2011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8F743986-F4C4-4BE7-8B50-EE6824674D9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
            <a:ext cx="83820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382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8D7E84A7-A21F-4960-A7C2-CB40C1301A89}" type="datetimeFigureOut">
              <a:rPr lang="en-US" smtClean="0"/>
              <a:pPr/>
              <a:t>10/18/2011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cs typeface="ＭＳ Ｐゴシック" charset="-128"/>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8F743986-F4C4-4BE7-8B50-EE6824674D90}" type="slidenum">
              <a:rPr lang="en-US" smtClean="0"/>
              <a:pPr/>
              <a:t>‹#›</a:t>
            </a:fld>
            <a:endParaRPr lang="en-US"/>
          </a:p>
        </p:txBody>
      </p:sp>
      <p:pic>
        <p:nvPicPr>
          <p:cNvPr id="1031" name="Picture 13" descr="dotspp.jpg"/>
          <p:cNvPicPr>
            <a:picLocks noChangeAspect="1"/>
          </p:cNvPicPr>
          <p:nvPr/>
        </p:nvPicPr>
        <p:blipFill>
          <a:blip r:embed="rId13" cstate="print"/>
          <a:srcRect/>
          <a:stretch>
            <a:fillRect/>
          </a:stretch>
        </p:blipFill>
        <p:spPr bwMode="auto">
          <a:xfrm>
            <a:off x="8723313" y="5091113"/>
            <a:ext cx="231775" cy="876300"/>
          </a:xfrm>
          <a:prstGeom prst="rect">
            <a:avLst/>
          </a:prstGeom>
          <a:noFill/>
          <a:ln w="9525">
            <a:noFill/>
            <a:miter lim="800000"/>
            <a:headEnd/>
            <a:tailEnd/>
          </a:ln>
        </p:spPr>
      </p:pic>
      <p:pic>
        <p:nvPicPr>
          <p:cNvPr id="1032" name="Picture 14" descr="bluebarpp.jpg"/>
          <p:cNvPicPr>
            <a:picLocks noChangeAspect="1"/>
          </p:cNvPicPr>
          <p:nvPr/>
        </p:nvPicPr>
        <p:blipFill>
          <a:blip r:embed="rId14" cstate="print"/>
          <a:srcRect b="26750"/>
          <a:stretch>
            <a:fillRect/>
          </a:stretch>
        </p:blipFill>
        <p:spPr bwMode="auto">
          <a:xfrm>
            <a:off x="0" y="6239000"/>
            <a:ext cx="9144000" cy="618999"/>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fontAlgn="base" hangingPunct="1">
        <a:spcBef>
          <a:spcPct val="0"/>
        </a:spcBef>
        <a:spcAft>
          <a:spcPct val="0"/>
        </a:spcAft>
        <a:defRPr sz="3000" b="1" kern="1200" cap="all">
          <a:solidFill>
            <a:srgbClr val="1B7B8B"/>
          </a:solidFill>
          <a:latin typeface="Arial"/>
          <a:ea typeface="ＭＳ Ｐゴシック" pitchFamily="48" charset="-128"/>
          <a:cs typeface="Arial"/>
        </a:defRPr>
      </a:lvl1pPr>
      <a:lvl2pPr algn="l" defTabSz="457200" rtl="0" eaLnBrk="1" fontAlgn="base" hangingPunct="1">
        <a:spcBef>
          <a:spcPct val="0"/>
        </a:spcBef>
        <a:spcAft>
          <a:spcPct val="0"/>
        </a:spcAft>
        <a:defRPr sz="3000" b="1">
          <a:solidFill>
            <a:srgbClr val="1B7B8B"/>
          </a:solidFill>
          <a:latin typeface="Arial" pitchFamily="48" charset="0"/>
          <a:ea typeface="ＭＳ Ｐゴシック" pitchFamily="48" charset="-128"/>
          <a:cs typeface="Arial" charset="0"/>
        </a:defRPr>
      </a:lvl2pPr>
      <a:lvl3pPr algn="l" defTabSz="457200" rtl="0" eaLnBrk="1" fontAlgn="base" hangingPunct="1">
        <a:spcBef>
          <a:spcPct val="0"/>
        </a:spcBef>
        <a:spcAft>
          <a:spcPct val="0"/>
        </a:spcAft>
        <a:defRPr sz="3000" b="1">
          <a:solidFill>
            <a:srgbClr val="1B7B8B"/>
          </a:solidFill>
          <a:latin typeface="Arial" pitchFamily="48" charset="0"/>
          <a:ea typeface="ＭＳ Ｐゴシック" pitchFamily="48" charset="-128"/>
          <a:cs typeface="Arial" charset="0"/>
        </a:defRPr>
      </a:lvl3pPr>
      <a:lvl4pPr algn="l" defTabSz="457200" rtl="0" eaLnBrk="1" fontAlgn="base" hangingPunct="1">
        <a:spcBef>
          <a:spcPct val="0"/>
        </a:spcBef>
        <a:spcAft>
          <a:spcPct val="0"/>
        </a:spcAft>
        <a:defRPr sz="3000" b="1">
          <a:solidFill>
            <a:srgbClr val="1B7B8B"/>
          </a:solidFill>
          <a:latin typeface="Arial" pitchFamily="48" charset="0"/>
          <a:ea typeface="ＭＳ Ｐゴシック" pitchFamily="48" charset="-128"/>
          <a:cs typeface="Arial" charset="0"/>
        </a:defRPr>
      </a:lvl4pPr>
      <a:lvl5pPr algn="l" defTabSz="457200" rtl="0" eaLnBrk="1" fontAlgn="base" hangingPunct="1">
        <a:spcBef>
          <a:spcPct val="0"/>
        </a:spcBef>
        <a:spcAft>
          <a:spcPct val="0"/>
        </a:spcAft>
        <a:defRPr sz="3000" b="1">
          <a:solidFill>
            <a:srgbClr val="1B7B8B"/>
          </a:solidFill>
          <a:latin typeface="Arial" pitchFamily="48" charset="0"/>
          <a:ea typeface="ＭＳ Ｐゴシック" pitchFamily="48" charset="-128"/>
          <a:cs typeface="Arial" charset="0"/>
        </a:defRPr>
      </a:lvl5pPr>
      <a:lvl6pPr marL="457200" algn="l" defTabSz="457200" rtl="0" eaLnBrk="1" fontAlgn="base" hangingPunct="1">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eaLnBrk="1" fontAlgn="base" hangingPunct="1">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eaLnBrk="1" fontAlgn="base" hangingPunct="1">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eaLnBrk="1" fontAlgn="base" hangingPunct="1">
        <a:spcBef>
          <a:spcPct val="0"/>
        </a:spcBef>
        <a:spcAft>
          <a:spcPct val="0"/>
        </a:spcAft>
        <a:defRPr sz="3000" b="1">
          <a:solidFill>
            <a:srgbClr val="FC7F1D"/>
          </a:solidFill>
          <a:latin typeface="Arial" pitchFamily="48" charset="0"/>
          <a:ea typeface="ＭＳ Ｐゴシック" pitchFamily="48" charset="-128"/>
        </a:defRPr>
      </a:lvl9pPr>
    </p:titleStyle>
    <p:bodyStyle>
      <a:lvl1pPr marL="230188" indent="-230188" algn="l" defTabSz="457200" rtl="0" eaLnBrk="1" fontAlgn="base" hangingPunct="1">
        <a:spcBef>
          <a:spcPct val="20000"/>
        </a:spcBef>
        <a:spcAft>
          <a:spcPct val="0"/>
        </a:spcAft>
        <a:buClr>
          <a:srgbClr val="1B7B8B"/>
        </a:buClr>
        <a:buSzPct val="80000"/>
        <a:buFont typeface="Arial" charset="0"/>
        <a:buChar char="•"/>
        <a:defRPr sz="2800" kern="1200">
          <a:solidFill>
            <a:srgbClr val="4C4C4F"/>
          </a:solidFill>
          <a:latin typeface="Arial"/>
          <a:ea typeface="ＭＳ Ｐゴシック" pitchFamily="48" charset="-128"/>
          <a:cs typeface="Arial"/>
        </a:defRPr>
      </a:lvl1pPr>
      <a:lvl2pPr marL="511175" indent="-222250" algn="l" defTabSz="457200" rtl="0" eaLnBrk="1" fontAlgn="base" hangingPunct="1">
        <a:spcBef>
          <a:spcPct val="20000"/>
        </a:spcBef>
        <a:spcAft>
          <a:spcPct val="0"/>
        </a:spcAft>
        <a:buClr>
          <a:srgbClr val="1B7B8B"/>
        </a:buClr>
        <a:buSzPct val="80000"/>
        <a:buFont typeface="Arial" charset="0"/>
        <a:buChar char="•"/>
        <a:defRPr sz="2400" kern="1200">
          <a:solidFill>
            <a:srgbClr val="4C4C4F"/>
          </a:solidFill>
          <a:latin typeface="Arial"/>
          <a:ea typeface="ＭＳ Ｐゴシック" pitchFamily="48" charset="-128"/>
          <a:cs typeface="Arial"/>
        </a:defRPr>
      </a:lvl2pPr>
      <a:lvl3pPr marL="857250" indent="-230188" algn="l" defTabSz="457200" rtl="0" eaLnBrk="1" fontAlgn="base" hangingPunct="1">
        <a:spcBef>
          <a:spcPct val="20000"/>
        </a:spcBef>
        <a:spcAft>
          <a:spcPct val="0"/>
        </a:spcAft>
        <a:buClr>
          <a:srgbClr val="1B7B8B"/>
        </a:buClr>
        <a:buSzPct val="80000"/>
        <a:buFont typeface="Arial" charset="0"/>
        <a:buChar char="•"/>
        <a:defRPr sz="2000" kern="1200">
          <a:solidFill>
            <a:srgbClr val="4C4C4F"/>
          </a:solidFill>
          <a:latin typeface="Arial"/>
          <a:ea typeface="ＭＳ Ｐゴシック" pitchFamily="48" charset="-128"/>
          <a:cs typeface="Arial"/>
        </a:defRPr>
      </a:lvl3pPr>
      <a:lvl4pPr marL="1146175" indent="-173038" algn="l" defTabSz="457200" rtl="0" eaLnBrk="1" fontAlgn="base" hangingPunct="1">
        <a:spcBef>
          <a:spcPct val="20000"/>
        </a:spcBef>
        <a:spcAft>
          <a:spcPct val="0"/>
        </a:spcAft>
        <a:buClr>
          <a:srgbClr val="1B7B8B"/>
        </a:buClr>
        <a:buSzPct val="80000"/>
        <a:buFont typeface="Arial" charset="0"/>
        <a:buChar char="•"/>
        <a:defRPr kern="1200">
          <a:solidFill>
            <a:srgbClr val="4C4C4F"/>
          </a:solidFill>
          <a:latin typeface="Arial"/>
          <a:ea typeface="ＭＳ Ｐゴシック" pitchFamily="48" charset="-128"/>
          <a:cs typeface="Arial"/>
        </a:defRPr>
      </a:lvl4pPr>
      <a:lvl5pPr marL="1427163" indent="-173038" algn="l" defTabSz="457200" rtl="0" eaLnBrk="1" fontAlgn="base" hangingPunct="1">
        <a:spcBef>
          <a:spcPct val="20000"/>
        </a:spcBef>
        <a:spcAft>
          <a:spcPct val="0"/>
        </a:spcAft>
        <a:buClr>
          <a:srgbClr val="1B7B8B"/>
        </a:buClr>
        <a:buSzPct val="80000"/>
        <a:buFont typeface="Arial" charset="0"/>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89191B-CF22-422A-A072-31AF185BF9F7}" type="datetimeFigureOut">
              <a:rPr lang="en-US" smtClean="0">
                <a:solidFill>
                  <a:prstClr val="black">
                    <a:tint val="75000"/>
                  </a:prstClr>
                </a:solidFill>
              </a:rPr>
              <a:pPr/>
              <a:t>10/18/2011</a:t>
            </a:fld>
            <a:endParaRPr lang="en-US" smtClean="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mtClean="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621D77-5DCF-4771-8846-31B3C264EA13}" type="slidenum">
              <a:rPr lang="en-US" smtClean="0">
                <a:solidFill>
                  <a:prstClr val="black">
                    <a:tint val="75000"/>
                  </a:prstClr>
                </a:solidFill>
              </a:rPr>
              <a:pPr/>
              <a:t>‹#›</a:t>
            </a:fld>
            <a:endParaRPr lang="en-US" smtClean="0">
              <a:solidFill>
                <a:prstClr val="black">
                  <a:tint val="75000"/>
                </a:prstClr>
              </a:solidFill>
            </a:endParaRPr>
          </a:p>
        </p:txBody>
      </p:sp>
    </p:spTree>
    <p:extLst>
      <p:ext uri="{BB962C8B-B14F-4D97-AF65-F5344CB8AC3E}">
        <p14:creationId xmlns:p14="http://schemas.microsoft.com/office/powerpoint/2010/main" val="1329250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imgres?q=confused&amp;hl=en&amp;sa=X&amp;biw=1920&amp;bih=999&amp;tbm=isch&amp;prmd=imvns&amp;tbnid=p3L6V83pFk-HgM:&amp;imgrefurl=http://www.tonjasgatherings.com/2010/06/page/2/&amp;docid=aGEId78Dr25xeM&amp;w=419&amp;h=300&amp;ei=IsSNTsJzgv-xAsSTpbQB&amp;zoom=1"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clipart.com/en/close-up?o=3979509&amp;a=a&amp;q=puzzle&amp;k_mode=all&amp;s=1&amp;e=36&amp;show=&amp;c=&amp;cid=&amp;findincat=&amp;g=&amp;cc=406:3:197:543:0:105:64&amp;page=&amp;k_exc=&amp;pubid=&amp;color=&amp;b=k&amp;dat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imgres?q=pinky+and+the+brain+mad+scientist+pic&amp;hl=en&amp;sa=X&amp;biw=1920&amp;bih=999&amp;tbm=isch&amp;prmd=imvns&amp;tbnid=wi2RiAQCugDspM:&amp;imgrefurl=https://anguishedrepose.wordpress.com/2011/06/12/&amp;docid=aNIWHf1awU9D2M&amp;w=166&amp;h=216&amp;ei=BCeLTpmeEsPCsQLawqi4BA&amp;zoom=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www.cio.com/article/671573/4_Personas_of_the_Next_Generation_CIO" TargetMode="External"/><Relationship Id="rId2" Type="http://schemas.openxmlformats.org/officeDocument/2006/relationships/hyperlink" Target="http://www.cio.com/article/638177/Top_Ten_Business_Predictions_for_2011" TargetMode="External"/><Relationship Id="rId1" Type="http://schemas.openxmlformats.org/officeDocument/2006/relationships/slideLayout" Target="../slideLayouts/slideLayout2.xml"/><Relationship Id="rId6" Type="http://schemas.openxmlformats.org/officeDocument/2006/relationships/hyperlink" Target="http://net.educause.edu/ir/library/pdf/ECAR_SO/ERS/ERS1102/ERS1102W.pdf" TargetMode="External"/><Relationship Id="rId5" Type="http://schemas.openxmlformats.org/officeDocument/2006/relationships/hyperlink" Target="http://www.educause.edu/Resources/TechnologyLeadershipTodaysHigh/234063" TargetMode="External"/><Relationship Id="rId4" Type="http://schemas.openxmlformats.org/officeDocument/2006/relationships/hyperlink" Target="http://www.educause.edu/Resources/TheEvolutionoftheCIOAnEDUCAUSE/188629"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bwMode="auto">
          <a:xfrm>
            <a:off x="533400" y="815975"/>
            <a:ext cx="8460475" cy="1774825"/>
          </a:xfrm>
        </p:spPr>
        <p:txBody>
          <a:bodyPr>
            <a:normAutofit fontScale="90000"/>
          </a:bodyPr>
          <a:lstStyle/>
          <a:p>
            <a:pPr algn="l"/>
            <a:r>
              <a:rPr lang="en-US" dirty="0" smtClean="0"/>
              <a:t>Seminar 01A</a:t>
            </a:r>
            <a:br>
              <a:rPr lang="en-US" dirty="0" smtClean="0"/>
            </a:br>
            <a:r>
              <a:rPr lang="en-US" dirty="0" smtClean="0"/>
              <a:t>Discussing the Big Questions for CIOs and Enterprise IT Leaders</a:t>
            </a:r>
            <a:br>
              <a:rPr lang="en-US" dirty="0" smtClean="0"/>
            </a:br>
            <a:endParaRPr lang="en-US" cap="none" dirty="0">
              <a:latin typeface="Arial" charset="0"/>
              <a:ea typeface="ＭＳ Ｐゴシック" charset="-128"/>
            </a:endParaRPr>
          </a:p>
        </p:txBody>
      </p:sp>
      <p:sp>
        <p:nvSpPr>
          <p:cNvPr id="15363" name="Subtitle 2"/>
          <p:cNvSpPr>
            <a:spLocks noGrp="1"/>
          </p:cNvSpPr>
          <p:nvPr>
            <p:ph type="subTitle" idx="1"/>
          </p:nvPr>
        </p:nvSpPr>
        <p:spPr>
          <a:xfrm>
            <a:off x="1600200" y="2895600"/>
            <a:ext cx="7315200" cy="1143000"/>
          </a:xfrm>
        </p:spPr>
        <p:txBody>
          <a:bodyPr>
            <a:normAutofit/>
          </a:bodyPr>
          <a:lstStyle/>
          <a:p>
            <a:pPr eaLnBrk="1" hangingPunct="1"/>
            <a:r>
              <a:rPr lang="en-US" dirty="0" smtClean="0">
                <a:latin typeface="Arial" charset="0"/>
                <a:ea typeface="ＭＳ Ｐゴシック" charset="-128"/>
              </a:rPr>
              <a:t>Mark </a:t>
            </a:r>
            <a:r>
              <a:rPr lang="en-US" dirty="0" err="1" smtClean="0">
                <a:latin typeface="Arial" charset="0"/>
                <a:ea typeface="ＭＳ Ｐゴシック" charset="-128"/>
              </a:rPr>
              <a:t>Askren</a:t>
            </a:r>
            <a:r>
              <a:rPr lang="en-US" dirty="0" smtClean="0">
                <a:latin typeface="Arial" charset="0"/>
                <a:ea typeface="ＭＳ Ｐゴシック" charset="-128"/>
              </a:rPr>
              <a:t>, Becky King, Gerry McCartney |  October 18, 2011</a:t>
            </a:r>
            <a:endParaRPr lang="en-US" dirty="0">
              <a:latin typeface="Arial" charset="0"/>
              <a:ea typeface="ＭＳ Ｐゴシック" charset="-128"/>
            </a:endParaRPr>
          </a:p>
        </p:txBody>
      </p:sp>
    </p:spTree>
    <p:extLst>
      <p:ext uri="{BB962C8B-B14F-4D97-AF65-F5344CB8AC3E}">
        <p14:creationId xmlns:p14="http://schemas.microsoft.com/office/powerpoint/2010/main" val="2918761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037" y="1405719"/>
            <a:ext cx="8215952" cy="3200876"/>
          </a:xfrm>
          <a:prstGeom prst="rect">
            <a:avLst/>
          </a:prstGeom>
          <a:noFill/>
        </p:spPr>
        <p:txBody>
          <a:bodyPr wrap="square" rtlCol="0">
            <a:spAutoFit/>
          </a:bodyPr>
          <a:lstStyle/>
          <a:p>
            <a:pPr>
              <a:spcAft>
                <a:spcPts val="1200"/>
              </a:spcAft>
            </a:pPr>
            <a:r>
              <a:rPr lang="en-US" sz="3200" dirty="0"/>
              <a:t>The CIO should not be viewed simply as the “highest ranking IT person.” The CIO should be both the leader of the company’s IT discipline and a key contributor to the company’s overall business strategy. </a:t>
            </a:r>
          </a:p>
          <a:p>
            <a:r>
              <a:rPr lang="en-US" sz="3200" dirty="0"/>
              <a:t>	</a:t>
            </a:r>
            <a:r>
              <a:rPr lang="en-US" sz="3200" dirty="0" smtClean="0"/>
              <a:t>    </a:t>
            </a:r>
            <a:r>
              <a:rPr lang="en-US" sz="3200" i="1" dirty="0" smtClean="0"/>
              <a:t>– </a:t>
            </a:r>
            <a:r>
              <a:rPr lang="en-US" sz="3200" i="1" dirty="0"/>
              <a:t>Starbucks CIO Stephen Gillett, 2010</a:t>
            </a:r>
          </a:p>
        </p:txBody>
      </p:sp>
    </p:spTree>
    <p:extLst>
      <p:ext uri="{BB962C8B-B14F-4D97-AF65-F5344CB8AC3E}">
        <p14:creationId xmlns:p14="http://schemas.microsoft.com/office/powerpoint/2010/main" val="1373708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676" y="1055677"/>
            <a:ext cx="8140891" cy="4512610"/>
          </a:xfrm>
          <a:prstGeom prst="rect">
            <a:avLst/>
          </a:prstGeom>
          <a:noFill/>
          <a:ln w="6350">
            <a:solidFill>
              <a:schemeClr val="tx1"/>
            </a:solidFill>
          </a:ln>
        </p:spPr>
      </p:pic>
      <p:sp>
        <p:nvSpPr>
          <p:cNvPr id="3" name="Rectangle 2"/>
          <p:cNvSpPr/>
          <p:nvPr/>
        </p:nvSpPr>
        <p:spPr>
          <a:xfrm>
            <a:off x="593676" y="451764"/>
            <a:ext cx="6919415" cy="461665"/>
          </a:xfrm>
          <a:prstGeom prst="rect">
            <a:avLst/>
          </a:prstGeom>
        </p:spPr>
        <p:txBody>
          <a:bodyPr wrap="square">
            <a:spAutoFit/>
          </a:bodyPr>
          <a:lstStyle/>
          <a:p>
            <a:r>
              <a:rPr lang="en-US" sz="2400" b="1" dirty="0" smtClean="0"/>
              <a:t>IT </a:t>
            </a:r>
            <a:r>
              <a:rPr lang="en-US" sz="2400" b="1" dirty="0"/>
              <a:t>Budget Changes 2011, </a:t>
            </a:r>
            <a:r>
              <a:rPr lang="en-US" sz="2400" b="1" dirty="0" err="1" smtClean="0"/>
              <a:t>Unweighted</a:t>
            </a:r>
            <a:r>
              <a:rPr lang="en-US" sz="2400" b="1" dirty="0" smtClean="0"/>
              <a:t> </a:t>
            </a:r>
            <a:r>
              <a:rPr lang="en-US" sz="2400" b="1" dirty="0"/>
              <a:t>Average</a:t>
            </a:r>
            <a:endParaRPr lang="en-US" sz="2400" dirty="0"/>
          </a:p>
        </p:txBody>
      </p:sp>
      <p:sp>
        <p:nvSpPr>
          <p:cNvPr id="4" name="Rectangle 3"/>
          <p:cNvSpPr/>
          <p:nvPr/>
        </p:nvSpPr>
        <p:spPr>
          <a:xfrm>
            <a:off x="5554074" y="5892002"/>
            <a:ext cx="3467681" cy="369332"/>
          </a:xfrm>
          <a:prstGeom prst="rect">
            <a:avLst/>
          </a:prstGeom>
        </p:spPr>
        <p:txBody>
          <a:bodyPr wrap="none">
            <a:spAutoFit/>
          </a:bodyPr>
          <a:lstStyle/>
          <a:p>
            <a:r>
              <a:rPr lang="en-US" b="1" dirty="0"/>
              <a:t>Source: Gartner (March 2011) </a:t>
            </a:r>
            <a:endParaRPr lang="en-US" dirty="0"/>
          </a:p>
        </p:txBody>
      </p:sp>
    </p:spTree>
    <p:extLst>
      <p:ext uri="{BB962C8B-B14F-4D97-AF65-F5344CB8AC3E}">
        <p14:creationId xmlns:p14="http://schemas.microsoft.com/office/powerpoint/2010/main" val="334314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t2.gstatic.com/images?q=tbn:ANd9GcQBMXnR_RNEL1W-ka3smvLwZaoow46gbSpGWEOdVn9h-Xw-6fqP2g">
            <a:hlinkClick r:id="rId3"/>
          </p:cNvPr>
          <p:cNvPicPr/>
          <p:nvPr/>
        </p:nvPicPr>
        <p:blipFill rotWithShape="1">
          <a:blip r:embed="rId4" cstate="print">
            <a:extLst>
              <a:ext uri="{28A0092B-C50C-407E-A947-70E740481C1C}">
                <a14:useLocalDpi xmlns:a14="http://schemas.microsoft.com/office/drawing/2010/main" val="0"/>
              </a:ext>
            </a:extLst>
          </a:blip>
          <a:srcRect l="18868" r="8302"/>
          <a:stretch/>
        </p:blipFill>
        <p:spPr bwMode="auto">
          <a:xfrm>
            <a:off x="2681785" y="1861036"/>
            <a:ext cx="3780430" cy="3135929"/>
          </a:xfrm>
          <a:prstGeom prst="rect">
            <a:avLst/>
          </a:prstGeom>
          <a:noFill/>
          <a:ln w="15875" cmpd="thickThin">
            <a:solidFill>
              <a:schemeClr val="accent1"/>
            </a:solidFill>
          </a:ln>
          <a:effectLst>
            <a:glow rad="139700">
              <a:schemeClr val="accent1">
                <a:satMod val="175000"/>
                <a:alpha val="40000"/>
              </a:schemeClr>
            </a:glo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087316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Personas for CIO Success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10059"/>
          <a:stretch/>
        </p:blipFill>
        <p:spPr>
          <a:xfrm>
            <a:off x="2514608" y="2749918"/>
            <a:ext cx="4114785" cy="1480345"/>
          </a:xfrm>
          <a:prstGeom prst="rect">
            <a:avLst/>
          </a:prstGeom>
        </p:spPr>
      </p:pic>
      <p:sp>
        <p:nvSpPr>
          <p:cNvPr id="5" name="TextBox 4"/>
          <p:cNvSpPr txBox="1"/>
          <p:nvPr/>
        </p:nvSpPr>
        <p:spPr>
          <a:xfrm>
            <a:off x="4490117" y="1351718"/>
            <a:ext cx="4107975" cy="738664"/>
          </a:xfrm>
          <a:prstGeom prst="rect">
            <a:avLst/>
          </a:prstGeom>
          <a:noFill/>
        </p:spPr>
        <p:txBody>
          <a:bodyPr wrap="square" rtlCol="0">
            <a:spAutoFit/>
          </a:bodyPr>
          <a:lstStyle/>
          <a:p>
            <a:pPr lvl="0"/>
            <a:r>
              <a:rPr lang="en-US" sz="2400" b="1" dirty="0"/>
              <a:t>Chief Infrastructure Officer</a:t>
            </a:r>
          </a:p>
          <a:p>
            <a:endParaRPr lang="en-US" dirty="0"/>
          </a:p>
        </p:txBody>
      </p:sp>
      <p:sp>
        <p:nvSpPr>
          <p:cNvPr id="6" name="TextBox 5"/>
          <p:cNvSpPr txBox="1"/>
          <p:nvPr/>
        </p:nvSpPr>
        <p:spPr>
          <a:xfrm>
            <a:off x="63720" y="2163171"/>
            <a:ext cx="3773575" cy="738664"/>
          </a:xfrm>
          <a:prstGeom prst="rect">
            <a:avLst/>
          </a:prstGeom>
          <a:noFill/>
        </p:spPr>
        <p:txBody>
          <a:bodyPr wrap="square" rtlCol="0">
            <a:spAutoFit/>
          </a:bodyPr>
          <a:lstStyle/>
          <a:p>
            <a:pPr lvl="0"/>
            <a:r>
              <a:rPr lang="en-US" sz="2400" b="1" dirty="0"/>
              <a:t>Chief </a:t>
            </a:r>
            <a:r>
              <a:rPr lang="en-US" sz="2400" b="1" dirty="0" smtClean="0"/>
              <a:t>Integration Officer</a:t>
            </a:r>
            <a:endParaRPr lang="en-US" sz="2400" b="1" dirty="0"/>
          </a:p>
          <a:p>
            <a:endParaRPr lang="en-US" dirty="0"/>
          </a:p>
        </p:txBody>
      </p:sp>
      <p:sp>
        <p:nvSpPr>
          <p:cNvPr id="7" name="TextBox 6"/>
          <p:cNvSpPr txBox="1"/>
          <p:nvPr/>
        </p:nvSpPr>
        <p:spPr>
          <a:xfrm>
            <a:off x="5275973" y="4380391"/>
            <a:ext cx="3773575" cy="738664"/>
          </a:xfrm>
          <a:prstGeom prst="rect">
            <a:avLst/>
          </a:prstGeom>
          <a:noFill/>
        </p:spPr>
        <p:txBody>
          <a:bodyPr wrap="square" rtlCol="0">
            <a:spAutoFit/>
          </a:bodyPr>
          <a:lstStyle/>
          <a:p>
            <a:pPr lvl="0"/>
            <a:r>
              <a:rPr lang="en-US" sz="2400" b="1" dirty="0"/>
              <a:t>Chief </a:t>
            </a:r>
            <a:r>
              <a:rPr lang="en-US" sz="2400" b="1" dirty="0" smtClean="0"/>
              <a:t>Intelligence Officer</a:t>
            </a:r>
            <a:endParaRPr lang="en-US" sz="2400" b="1" dirty="0"/>
          </a:p>
          <a:p>
            <a:endParaRPr lang="en-US" dirty="0"/>
          </a:p>
        </p:txBody>
      </p:sp>
      <p:sp>
        <p:nvSpPr>
          <p:cNvPr id="8" name="TextBox 7"/>
          <p:cNvSpPr txBox="1"/>
          <p:nvPr/>
        </p:nvSpPr>
        <p:spPr>
          <a:xfrm>
            <a:off x="1167998" y="5037167"/>
            <a:ext cx="4107975" cy="738664"/>
          </a:xfrm>
          <a:prstGeom prst="rect">
            <a:avLst/>
          </a:prstGeom>
          <a:noFill/>
        </p:spPr>
        <p:txBody>
          <a:bodyPr wrap="square" rtlCol="0">
            <a:spAutoFit/>
          </a:bodyPr>
          <a:lstStyle/>
          <a:p>
            <a:pPr lvl="0"/>
            <a:r>
              <a:rPr lang="en-US" sz="2400" b="1" dirty="0"/>
              <a:t>Chief </a:t>
            </a:r>
            <a:r>
              <a:rPr lang="en-US" sz="2400" b="1" dirty="0" smtClean="0"/>
              <a:t>Innovation Officer</a:t>
            </a:r>
            <a:endParaRPr lang="en-US" sz="2400" b="1" dirty="0"/>
          </a:p>
          <a:p>
            <a:endParaRPr lang="en-US" dirty="0"/>
          </a:p>
        </p:txBody>
      </p:sp>
    </p:spTree>
    <p:extLst>
      <p:ext uri="{BB962C8B-B14F-4D97-AF65-F5344CB8AC3E}">
        <p14:creationId xmlns:p14="http://schemas.microsoft.com/office/powerpoint/2010/main" val="457189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A word about communication</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704" y="1963797"/>
            <a:ext cx="8372593" cy="2930407"/>
          </a:xfrm>
          <a:prstGeom prst="rect">
            <a:avLst/>
          </a:prstGeom>
        </p:spPr>
      </p:pic>
    </p:spTree>
    <p:extLst>
      <p:ext uri="{BB962C8B-B14F-4D97-AF65-F5344CB8AC3E}">
        <p14:creationId xmlns:p14="http://schemas.microsoft.com/office/powerpoint/2010/main" val="25692375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Chief infrastructure officer</a:t>
            </a:r>
            <a:endParaRPr lang="en-US" dirty="0"/>
          </a:p>
        </p:txBody>
      </p:sp>
      <p:sp>
        <p:nvSpPr>
          <p:cNvPr id="3" name="Content Placeholder 2"/>
          <p:cNvSpPr>
            <a:spLocks noGrp="1"/>
          </p:cNvSpPr>
          <p:nvPr>
            <p:ph idx="1"/>
          </p:nvPr>
        </p:nvSpPr>
        <p:spPr/>
        <p:txBody>
          <a:bodyPr/>
          <a:lstStyle/>
          <a:p>
            <a:pPr lvl="0"/>
            <a:r>
              <a:rPr lang="en-US" dirty="0" smtClean="0"/>
              <a:t>Run the utility</a:t>
            </a:r>
            <a:endParaRPr lang="en-US" dirty="0"/>
          </a:p>
          <a:p>
            <a:pPr lvl="0"/>
            <a:r>
              <a:rPr lang="en-US" dirty="0"/>
              <a:t>Network, Network, Network</a:t>
            </a:r>
          </a:p>
          <a:p>
            <a:pPr lvl="0"/>
            <a:r>
              <a:rPr lang="en-US" dirty="0"/>
              <a:t>Legacy &amp; ERP systems</a:t>
            </a:r>
          </a:p>
          <a:p>
            <a:pPr lvl="0"/>
            <a:r>
              <a:rPr lang="en-US" dirty="0"/>
              <a:t>Execution is critical</a:t>
            </a:r>
          </a:p>
          <a:p>
            <a:pPr lvl="0"/>
            <a:r>
              <a:rPr lang="en-US" dirty="0"/>
              <a:t>24x7</a:t>
            </a:r>
          </a:p>
          <a:p>
            <a:r>
              <a:rPr lang="en-US" dirty="0" smtClean="0"/>
              <a:t>Security, compliance</a:t>
            </a:r>
          </a:p>
          <a:p>
            <a:r>
              <a:rPr lang="en-US" dirty="0" smtClean="0"/>
              <a:t>Budgets &amp; funding</a:t>
            </a:r>
          </a:p>
        </p:txBody>
      </p:sp>
      <p:pic>
        <p:nvPicPr>
          <p:cNvPr id="6" name="Picture 6" descr="http://www.abbitek.co.uk/im_max/network-diagra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0364" y="3165942"/>
            <a:ext cx="3930555" cy="2960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1524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Chief integration officer</a:t>
            </a:r>
            <a:endParaRPr lang="en-US" dirty="0"/>
          </a:p>
        </p:txBody>
      </p:sp>
      <p:sp>
        <p:nvSpPr>
          <p:cNvPr id="3" name="Content Placeholder 2"/>
          <p:cNvSpPr>
            <a:spLocks noGrp="1"/>
          </p:cNvSpPr>
          <p:nvPr>
            <p:ph idx="1"/>
          </p:nvPr>
        </p:nvSpPr>
        <p:spPr/>
        <p:txBody>
          <a:bodyPr/>
          <a:lstStyle/>
          <a:p>
            <a:pPr lvl="0"/>
            <a:r>
              <a:rPr lang="en-US" dirty="0"/>
              <a:t>BPR</a:t>
            </a:r>
          </a:p>
          <a:p>
            <a:pPr lvl="0"/>
            <a:r>
              <a:rPr lang="en-US" dirty="0"/>
              <a:t>Combine </a:t>
            </a:r>
            <a:r>
              <a:rPr lang="en-US" dirty="0" smtClean="0"/>
              <a:t>in-sourced </a:t>
            </a:r>
            <a:r>
              <a:rPr lang="en-US" dirty="0"/>
              <a:t>&amp; </a:t>
            </a:r>
            <a:r>
              <a:rPr lang="en-US" dirty="0" smtClean="0"/>
              <a:t>out-sourced</a:t>
            </a:r>
            <a:endParaRPr lang="en-US" dirty="0"/>
          </a:p>
          <a:p>
            <a:pPr lvl="0"/>
            <a:r>
              <a:rPr lang="en-US" dirty="0"/>
              <a:t>Consolidating operations &amp; resources</a:t>
            </a:r>
          </a:p>
          <a:p>
            <a:pPr lvl="0"/>
            <a:r>
              <a:rPr lang="en-US" dirty="0"/>
              <a:t>Manage </a:t>
            </a:r>
            <a:r>
              <a:rPr lang="en-US" dirty="0" smtClean="0"/>
              <a:t>projects, services &amp; relationships</a:t>
            </a:r>
            <a:endParaRPr lang="en-US" dirty="0"/>
          </a:p>
          <a:p>
            <a:r>
              <a:rPr lang="en-US" dirty="0" smtClean="0"/>
              <a:t>Collaboration, negotiation</a:t>
            </a:r>
          </a:p>
          <a:p>
            <a:r>
              <a:rPr lang="en-US" dirty="0" smtClean="0"/>
              <a:t>Social/political abilities</a:t>
            </a:r>
          </a:p>
          <a:p>
            <a:r>
              <a:rPr lang="en-US" dirty="0" smtClean="0"/>
              <a:t>Budgets &amp; funding</a:t>
            </a:r>
            <a:endParaRPr lang="en-US" dirty="0"/>
          </a:p>
        </p:txBody>
      </p:sp>
      <p:pic>
        <p:nvPicPr>
          <p:cNvPr id="3080" name="Picture 8" descr="http://images.clipart.com/thm/thm11/CL/5344_2005010018/000803_1062_60/22061169.thm.jpg?000803_1062_6016_v__v">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8345" y="4375169"/>
            <a:ext cx="1665027" cy="1508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040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Chief intelligence officer</a:t>
            </a:r>
            <a:endParaRPr lang="en-US" dirty="0"/>
          </a:p>
        </p:txBody>
      </p:sp>
      <p:sp>
        <p:nvSpPr>
          <p:cNvPr id="3" name="Content Placeholder 2"/>
          <p:cNvSpPr>
            <a:spLocks noGrp="1"/>
          </p:cNvSpPr>
          <p:nvPr>
            <p:ph idx="1"/>
          </p:nvPr>
        </p:nvSpPr>
        <p:spPr>
          <a:xfrm>
            <a:off x="457200" y="1259000"/>
            <a:ext cx="8382000" cy="4525963"/>
          </a:xfrm>
        </p:spPr>
        <p:txBody>
          <a:bodyPr/>
          <a:lstStyle/>
          <a:p>
            <a:pPr lvl="0"/>
            <a:r>
              <a:rPr lang="en-US" dirty="0"/>
              <a:t>Business Knowledge</a:t>
            </a:r>
          </a:p>
          <a:p>
            <a:pPr lvl="0"/>
            <a:r>
              <a:rPr lang="en-US" dirty="0"/>
              <a:t>Analytics</a:t>
            </a:r>
          </a:p>
          <a:p>
            <a:pPr lvl="0"/>
            <a:r>
              <a:rPr lang="en-US" dirty="0"/>
              <a:t>Communication</a:t>
            </a:r>
          </a:p>
          <a:p>
            <a:pPr lvl="0"/>
            <a:r>
              <a:rPr lang="en-US" dirty="0"/>
              <a:t>Strategic </a:t>
            </a:r>
            <a:r>
              <a:rPr lang="en-US" dirty="0" smtClean="0"/>
              <a:t>Planning</a:t>
            </a:r>
          </a:p>
          <a:p>
            <a:pPr lvl="0"/>
            <a:r>
              <a:rPr lang="en-US" dirty="0" smtClean="0"/>
              <a:t>Assessment</a:t>
            </a:r>
            <a:endParaRPr lang="en-US" dirty="0"/>
          </a:p>
          <a:p>
            <a:pPr lvl="0"/>
            <a:r>
              <a:rPr lang="en-US" dirty="0" smtClean="0"/>
              <a:t>Solving </a:t>
            </a:r>
            <a:r>
              <a:rPr lang="en-US" dirty="0"/>
              <a:t>of Wicked Problems</a:t>
            </a:r>
          </a:p>
          <a:p>
            <a:r>
              <a:rPr lang="en-US" dirty="0" smtClean="0"/>
              <a:t>Researcher</a:t>
            </a:r>
          </a:p>
          <a:p>
            <a:r>
              <a:rPr lang="en-US" dirty="0" smtClean="0"/>
              <a:t>Policy</a:t>
            </a:r>
            <a:endParaRPr lang="en-US" dirty="0"/>
          </a:p>
        </p:txBody>
      </p:sp>
      <p:pic>
        <p:nvPicPr>
          <p:cNvPr id="5" name="Picture 4" descr="http://t1.gstatic.com/images?q=tbn:ANd9GcT3vQ0nTNvCsETBks-t3f8tUsMQaxDIKjf8nI6TwAGwQQGupt9OO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2084" y="1523999"/>
            <a:ext cx="1775061" cy="1942531"/>
          </a:xfrm>
          <a:prstGeom prst="rect">
            <a:avLst/>
          </a:prstGeom>
          <a:noFill/>
          <a:ln>
            <a:noFill/>
          </a:ln>
        </p:spPr>
      </p:pic>
    </p:spTree>
    <p:extLst>
      <p:ext uri="{BB962C8B-B14F-4D97-AF65-F5344CB8AC3E}">
        <p14:creationId xmlns:p14="http://schemas.microsoft.com/office/powerpoint/2010/main" val="31480407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Chief innovation officer</a:t>
            </a:r>
            <a:endParaRPr lang="en-US" dirty="0"/>
          </a:p>
        </p:txBody>
      </p:sp>
      <p:sp>
        <p:nvSpPr>
          <p:cNvPr id="3" name="Content Placeholder 2"/>
          <p:cNvSpPr>
            <a:spLocks noGrp="1"/>
          </p:cNvSpPr>
          <p:nvPr>
            <p:ph idx="1"/>
          </p:nvPr>
        </p:nvSpPr>
        <p:spPr/>
        <p:txBody>
          <a:bodyPr/>
          <a:lstStyle/>
          <a:p>
            <a:pPr lvl="0"/>
            <a:r>
              <a:rPr lang="en-US" dirty="0"/>
              <a:t>Reading &amp; Research</a:t>
            </a:r>
          </a:p>
          <a:p>
            <a:pPr lvl="0"/>
            <a:r>
              <a:rPr lang="en-US" dirty="0"/>
              <a:t>Agility/Change Management</a:t>
            </a:r>
          </a:p>
          <a:p>
            <a:pPr lvl="0"/>
            <a:r>
              <a:rPr lang="en-US" dirty="0"/>
              <a:t>Risk</a:t>
            </a:r>
          </a:p>
          <a:p>
            <a:pPr lvl="0"/>
            <a:r>
              <a:rPr lang="en-US" dirty="0"/>
              <a:t>Quick assessment of new technologies</a:t>
            </a:r>
          </a:p>
          <a:p>
            <a:pPr lvl="0"/>
            <a:r>
              <a:rPr lang="en-US" dirty="0"/>
              <a:t>Cost Control (anyone can innovate with unlimited $$)</a:t>
            </a:r>
          </a:p>
          <a:p>
            <a:r>
              <a:rPr lang="en-US" dirty="0"/>
              <a:t>Business as </a:t>
            </a:r>
            <a:r>
              <a:rPr lang="en-US" dirty="0" err="1"/>
              <a:t>UNusual</a:t>
            </a:r>
            <a:endParaRPr lang="en-US" dirty="0"/>
          </a:p>
        </p:txBody>
      </p:sp>
      <p:pic>
        <p:nvPicPr>
          <p:cNvPr id="4" name="Picture 4" descr="http://t2.gstatic.com/images?q=tbn:ANd9GcREbIU6Dob911pgJuqDsHU10reuqhFNjYwUhFVt-bonbmc0jBiUF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17" y="828176"/>
            <a:ext cx="2209800"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0407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HOTSEAT Results 1</a:t>
            </a:r>
            <a:endParaRPr lang="en-US" dirty="0"/>
          </a:p>
        </p:txBody>
      </p:sp>
      <p:sp>
        <p:nvSpPr>
          <p:cNvPr id="3" name="Content Placeholder 2"/>
          <p:cNvSpPr>
            <a:spLocks noGrp="1"/>
          </p:cNvSpPr>
          <p:nvPr>
            <p:ph idx="1"/>
          </p:nvPr>
        </p:nvSpPr>
        <p:spPr>
          <a:xfrm>
            <a:off x="762000" y="2514600"/>
            <a:ext cx="6096000" cy="3001963"/>
          </a:xfrm>
        </p:spPr>
        <p:txBody>
          <a:bodyPr/>
          <a:lstStyle/>
          <a:p>
            <a:r>
              <a:rPr lang="en-US" sz="3200" b="1" dirty="0" smtClean="0"/>
              <a:t>Infrastructure – 15%</a:t>
            </a:r>
          </a:p>
          <a:p>
            <a:r>
              <a:rPr lang="en-US" sz="3200" b="1" dirty="0" smtClean="0"/>
              <a:t>Integration – 37%</a:t>
            </a:r>
          </a:p>
          <a:p>
            <a:r>
              <a:rPr lang="en-US" sz="3200" b="1" dirty="0" smtClean="0"/>
              <a:t>Intelligence – 22%</a:t>
            </a:r>
          </a:p>
          <a:p>
            <a:r>
              <a:rPr lang="en-US" sz="3200" b="1" dirty="0" smtClean="0"/>
              <a:t>Innovation – 26%</a:t>
            </a:r>
            <a:endParaRPr lang="en-US" sz="3200" b="1" dirty="0"/>
          </a:p>
        </p:txBody>
      </p:sp>
      <p:sp>
        <p:nvSpPr>
          <p:cNvPr id="5" name="TextBox 4"/>
          <p:cNvSpPr txBox="1"/>
          <p:nvPr/>
        </p:nvSpPr>
        <p:spPr>
          <a:xfrm>
            <a:off x="152400" y="1676400"/>
            <a:ext cx="9014263" cy="646331"/>
          </a:xfrm>
          <a:prstGeom prst="rect">
            <a:avLst/>
          </a:prstGeom>
          <a:noFill/>
        </p:spPr>
        <p:txBody>
          <a:bodyPr wrap="none" rtlCol="0">
            <a:spAutoFit/>
          </a:bodyPr>
          <a:lstStyle/>
          <a:p>
            <a:r>
              <a:rPr lang="en-US" sz="3600" b="1" dirty="0" smtClean="0"/>
              <a:t>On which ‘I’ role do you spend the most time?</a:t>
            </a:r>
            <a:endParaRPr lang="en-US" sz="3600" b="1" dirty="0"/>
          </a:p>
        </p:txBody>
      </p:sp>
    </p:spTree>
    <p:extLst>
      <p:ext uri="{BB962C8B-B14F-4D97-AF65-F5344CB8AC3E}">
        <p14:creationId xmlns:p14="http://schemas.microsoft.com/office/powerpoint/2010/main" val="39516594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822785" y="2743200"/>
            <a:ext cx="5756191" cy="707886"/>
          </a:xfrm>
          <a:prstGeom prst="rect">
            <a:avLst/>
          </a:prstGeom>
          <a:solidFill>
            <a:schemeClr val="tx1"/>
          </a:solidFill>
        </p:spPr>
        <p:txBody>
          <a:bodyPr wrap="none" rtlCol="0">
            <a:spAutoFit/>
          </a:bodyPr>
          <a:lstStyle/>
          <a:p>
            <a:r>
              <a:rPr lang="en-US" sz="4000" dirty="0" smtClean="0">
                <a:solidFill>
                  <a:schemeClr val="bg1"/>
                </a:solidFill>
                <a:latin typeface="Myriad Pro" pitchFamily="34" charset="0"/>
              </a:rPr>
              <a:t>purdue.edu/</a:t>
            </a:r>
            <a:r>
              <a:rPr lang="en-US" sz="4000" dirty="0" err="1" smtClean="0">
                <a:solidFill>
                  <a:schemeClr val="bg1"/>
                </a:solidFill>
                <a:latin typeface="Myriad Pro" pitchFamily="34" charset="0"/>
              </a:rPr>
              <a:t>hotseat</a:t>
            </a:r>
            <a:r>
              <a:rPr lang="en-US" sz="4000" dirty="0" smtClean="0">
                <a:solidFill>
                  <a:schemeClr val="bg1"/>
                </a:solidFill>
                <a:latin typeface="Myriad Pro" pitchFamily="34" charset="0"/>
              </a:rPr>
              <a:t>/open</a:t>
            </a:r>
            <a:endParaRPr lang="en-US" sz="4000" dirty="0">
              <a:solidFill>
                <a:schemeClr val="bg1"/>
              </a:solidFill>
              <a:latin typeface="Myriad Pro" pitchFamily="34" charset="0"/>
            </a:endParaRPr>
          </a:p>
        </p:txBody>
      </p:sp>
      <p:pic>
        <p:nvPicPr>
          <p:cNvPr id="3084" name="Picture 12" descr="Screenshots"/>
          <p:cNvPicPr>
            <a:picLocks noChangeAspect="1" noChangeArrowheads="1"/>
          </p:cNvPicPr>
          <p:nvPr/>
        </p:nvPicPr>
        <p:blipFill>
          <a:blip r:embed="rId3" cstate="print"/>
          <a:srcRect/>
          <a:stretch>
            <a:fillRect/>
          </a:stretch>
        </p:blipFill>
        <p:spPr bwMode="auto">
          <a:xfrm>
            <a:off x="461593" y="228600"/>
            <a:ext cx="7768008" cy="2302944"/>
          </a:xfrm>
          <a:prstGeom prst="rect">
            <a:avLst/>
          </a:prstGeom>
          <a:noFill/>
        </p:spPr>
      </p:pic>
      <p:cxnSp>
        <p:nvCxnSpPr>
          <p:cNvPr id="15" name="Straight Connector 14"/>
          <p:cNvCxnSpPr/>
          <p:nvPr/>
        </p:nvCxnSpPr>
        <p:spPr>
          <a:xfrm rot="10800000">
            <a:off x="-228600" y="2514600"/>
            <a:ext cx="960120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914400" y="3657600"/>
            <a:ext cx="7315200" cy="2057400"/>
            <a:chOff x="914400" y="4114800"/>
            <a:chExt cx="7315200" cy="2057400"/>
          </a:xfrm>
        </p:grpSpPr>
        <p:sp>
          <p:nvSpPr>
            <p:cNvPr id="12" name="Rectangle 11"/>
            <p:cNvSpPr/>
            <p:nvPr/>
          </p:nvSpPr>
          <p:spPr>
            <a:xfrm>
              <a:off x="914400" y="4114800"/>
              <a:ext cx="7315200" cy="2057400"/>
            </a:xfrm>
            <a:prstGeom prst="rect">
              <a:avLst/>
            </a:prstGeom>
            <a:solidFill>
              <a:schemeClr val="bg1"/>
            </a:solidFill>
            <a:ln>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6" name="Picture 4" descr="Login"/>
            <p:cNvPicPr>
              <a:picLocks noChangeAspect="1" noChangeArrowheads="1"/>
            </p:cNvPicPr>
            <p:nvPr/>
          </p:nvPicPr>
          <p:blipFill>
            <a:blip r:embed="rId4" cstate="print"/>
            <a:srcRect b="28090"/>
            <a:stretch>
              <a:fillRect/>
            </a:stretch>
          </p:blipFill>
          <p:spPr bwMode="auto">
            <a:xfrm>
              <a:off x="2057400" y="4648200"/>
              <a:ext cx="1428750" cy="609600"/>
            </a:xfrm>
            <a:prstGeom prst="rect">
              <a:avLst/>
            </a:prstGeom>
            <a:noFill/>
          </p:spPr>
        </p:pic>
        <p:pic>
          <p:nvPicPr>
            <p:cNvPr id="3078" name="Picture 6" descr="Login"/>
            <p:cNvPicPr>
              <a:picLocks noChangeAspect="1" noChangeArrowheads="1"/>
            </p:cNvPicPr>
            <p:nvPr/>
          </p:nvPicPr>
          <p:blipFill>
            <a:blip r:embed="rId5" cstate="print"/>
            <a:srcRect b="28090"/>
            <a:stretch>
              <a:fillRect/>
            </a:stretch>
          </p:blipFill>
          <p:spPr bwMode="auto">
            <a:xfrm>
              <a:off x="3829050" y="4648200"/>
              <a:ext cx="1428750" cy="609600"/>
            </a:xfrm>
            <a:prstGeom prst="rect">
              <a:avLst/>
            </a:prstGeom>
            <a:noFill/>
          </p:spPr>
        </p:pic>
        <p:pic>
          <p:nvPicPr>
            <p:cNvPr id="3080" name="Picture 8" descr="http://www.itap.purdue.edu/openhotseat/images/aol.gif"/>
            <p:cNvPicPr>
              <a:picLocks noChangeAspect="1" noChangeArrowheads="1"/>
            </p:cNvPicPr>
            <p:nvPr/>
          </p:nvPicPr>
          <p:blipFill>
            <a:blip r:embed="rId6" cstate="print"/>
            <a:srcRect b="28090"/>
            <a:stretch>
              <a:fillRect/>
            </a:stretch>
          </p:blipFill>
          <p:spPr bwMode="auto">
            <a:xfrm>
              <a:off x="5657850" y="4648200"/>
              <a:ext cx="1428750" cy="609600"/>
            </a:xfrm>
            <a:prstGeom prst="rect">
              <a:avLst/>
            </a:prstGeom>
            <a:noFill/>
          </p:spPr>
        </p:pic>
        <p:sp>
          <p:nvSpPr>
            <p:cNvPr id="13" name="TextBox 12"/>
            <p:cNvSpPr txBox="1"/>
            <p:nvPr/>
          </p:nvSpPr>
          <p:spPr>
            <a:xfrm>
              <a:off x="2209800" y="4202668"/>
              <a:ext cx="4727192" cy="369332"/>
            </a:xfrm>
            <a:prstGeom prst="rect">
              <a:avLst/>
            </a:prstGeom>
            <a:noFill/>
          </p:spPr>
          <p:txBody>
            <a:bodyPr wrap="none" rtlCol="0">
              <a:spAutoFit/>
            </a:bodyPr>
            <a:lstStyle/>
            <a:p>
              <a:r>
                <a:rPr lang="en-US" dirty="0" smtClean="0"/>
                <a:t>Connect to </a:t>
              </a:r>
              <a:r>
                <a:rPr lang="en-US" dirty="0" err="1" smtClean="0"/>
                <a:t>Hotseat</a:t>
              </a:r>
              <a:r>
                <a:rPr lang="en-US" dirty="0" smtClean="0"/>
                <a:t> using one of these accounts:</a:t>
              </a:r>
              <a:endParaRPr lang="en-US" dirty="0"/>
            </a:p>
          </p:txBody>
        </p:sp>
        <p:sp>
          <p:nvSpPr>
            <p:cNvPr id="18" name="TextBox 17"/>
            <p:cNvSpPr txBox="1"/>
            <p:nvPr/>
          </p:nvSpPr>
          <p:spPr>
            <a:xfrm>
              <a:off x="2442529" y="5373469"/>
              <a:ext cx="4325672" cy="646331"/>
            </a:xfrm>
            <a:prstGeom prst="rect">
              <a:avLst/>
            </a:prstGeom>
            <a:noFill/>
          </p:spPr>
          <p:txBody>
            <a:bodyPr wrap="none" rtlCol="0">
              <a:spAutoFit/>
            </a:bodyPr>
            <a:lstStyle/>
            <a:p>
              <a:pPr algn="ctr"/>
              <a:r>
                <a:rPr lang="en-US" dirty="0" smtClean="0">
                  <a:solidFill>
                    <a:srgbClr val="303030"/>
                  </a:solidFill>
                </a:rPr>
                <a:t>Available from many mobile Web browsers -</a:t>
              </a:r>
            </a:p>
            <a:p>
              <a:pPr algn="ctr"/>
              <a:r>
                <a:rPr lang="en-US" dirty="0">
                  <a:solidFill>
                    <a:srgbClr val="303030"/>
                  </a:solidFill>
                </a:rPr>
                <a:t>i</a:t>
              </a:r>
              <a:r>
                <a:rPr lang="en-US" dirty="0" smtClean="0">
                  <a:solidFill>
                    <a:srgbClr val="303030"/>
                  </a:solidFill>
                </a:rPr>
                <a:t>ncluding </a:t>
              </a:r>
              <a:r>
                <a:rPr lang="en-US" dirty="0" err="1" smtClean="0">
                  <a:solidFill>
                    <a:srgbClr val="303030"/>
                  </a:solidFill>
                </a:rPr>
                <a:t>iOS</a:t>
              </a:r>
              <a:r>
                <a:rPr lang="en-US" dirty="0" smtClean="0">
                  <a:solidFill>
                    <a:srgbClr val="303030"/>
                  </a:solidFill>
                </a:rPr>
                <a:t> and Android.</a:t>
              </a:r>
              <a:endParaRPr lang="en-US" dirty="0">
                <a:solidFill>
                  <a:srgbClr val="303030"/>
                </a:solidFill>
              </a:endParaRPr>
            </a:p>
          </p:txBody>
        </p:sp>
      </p:grpSp>
      <p:sp>
        <p:nvSpPr>
          <p:cNvPr id="3" name="TextBox 2"/>
          <p:cNvSpPr txBox="1"/>
          <p:nvPr/>
        </p:nvSpPr>
        <p:spPr>
          <a:xfrm>
            <a:off x="381000" y="6019800"/>
            <a:ext cx="8174290" cy="461665"/>
          </a:xfrm>
          <a:prstGeom prst="rect">
            <a:avLst/>
          </a:prstGeom>
          <a:noFill/>
        </p:spPr>
        <p:txBody>
          <a:bodyPr wrap="none" rtlCol="0">
            <a:spAutoFit/>
          </a:bodyPr>
          <a:lstStyle/>
          <a:p>
            <a:pPr algn="ctr"/>
            <a:r>
              <a:rPr lang="en-US" sz="2400" dirty="0" smtClean="0">
                <a:solidFill>
                  <a:schemeClr val="bg1"/>
                </a:solidFill>
                <a:latin typeface="Myriad Pro" pitchFamily="34" charset="0"/>
              </a:rPr>
              <a:t>Text </a:t>
            </a:r>
            <a:r>
              <a:rPr lang="en-US" sz="2400" b="1" dirty="0" smtClean="0">
                <a:solidFill>
                  <a:schemeClr val="bg1"/>
                </a:solidFill>
                <a:latin typeface="Myriad Pro" pitchFamily="34" charset="0"/>
              </a:rPr>
              <a:t>CIO</a:t>
            </a:r>
            <a:r>
              <a:rPr lang="en-US" sz="2400" dirty="0" smtClean="0">
                <a:solidFill>
                  <a:schemeClr val="bg1"/>
                </a:solidFill>
                <a:latin typeface="Myriad Pro" pitchFamily="34" charset="0"/>
              </a:rPr>
              <a:t> to </a:t>
            </a:r>
            <a:r>
              <a:rPr lang="en-US" sz="2400" b="1" dirty="0">
                <a:solidFill>
                  <a:schemeClr val="bg1"/>
                </a:solidFill>
                <a:latin typeface="Myriad Pro" pitchFamily="34" charset="0"/>
              </a:rPr>
              <a:t>(765) </a:t>
            </a:r>
            <a:r>
              <a:rPr lang="en-US" sz="2400" b="1" dirty="0" smtClean="0">
                <a:solidFill>
                  <a:schemeClr val="bg1"/>
                </a:solidFill>
                <a:latin typeface="Myriad Pro" pitchFamily="34" charset="0"/>
              </a:rPr>
              <a:t>560-4177 </a:t>
            </a:r>
            <a:r>
              <a:rPr lang="en-US" sz="2400" dirty="0" smtClean="0">
                <a:solidFill>
                  <a:schemeClr val="bg1"/>
                </a:solidFill>
                <a:latin typeface="Myriad Pro" pitchFamily="34" charset="0"/>
              </a:rPr>
              <a:t>with your comments or questions.</a:t>
            </a:r>
            <a:endParaRPr lang="en-US" sz="2400" dirty="0">
              <a:solidFill>
                <a:schemeClr val="bg1"/>
              </a:solidFill>
              <a:latin typeface="Myriad Pro" pitchFamily="34" charset="0"/>
            </a:endParaRPr>
          </a:p>
        </p:txBody>
      </p:sp>
    </p:spTree>
    <p:extLst>
      <p:ext uri="{BB962C8B-B14F-4D97-AF65-F5344CB8AC3E}">
        <p14:creationId xmlns:p14="http://schemas.microsoft.com/office/powerpoint/2010/main" val="21852595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HOTSEAT Results 2</a:t>
            </a:r>
            <a:endParaRPr lang="en-US" dirty="0"/>
          </a:p>
        </p:txBody>
      </p:sp>
      <p:sp>
        <p:nvSpPr>
          <p:cNvPr id="3" name="Content Placeholder 2"/>
          <p:cNvSpPr>
            <a:spLocks noGrp="1"/>
          </p:cNvSpPr>
          <p:nvPr>
            <p:ph idx="1"/>
          </p:nvPr>
        </p:nvSpPr>
        <p:spPr>
          <a:xfrm>
            <a:off x="762000" y="3094037"/>
            <a:ext cx="6096000" cy="3001963"/>
          </a:xfrm>
        </p:spPr>
        <p:txBody>
          <a:bodyPr/>
          <a:lstStyle/>
          <a:p>
            <a:r>
              <a:rPr lang="en-US" sz="3200" b="1" dirty="0" smtClean="0"/>
              <a:t>Infrastructure – 3%</a:t>
            </a:r>
          </a:p>
          <a:p>
            <a:r>
              <a:rPr lang="en-US" sz="3200" b="1" dirty="0" smtClean="0"/>
              <a:t>Integration – 18%</a:t>
            </a:r>
          </a:p>
          <a:p>
            <a:r>
              <a:rPr lang="en-US" sz="3200" b="1" dirty="0" smtClean="0"/>
              <a:t>Intelligence – 36%</a:t>
            </a:r>
          </a:p>
          <a:p>
            <a:r>
              <a:rPr lang="en-US" sz="3200" b="1" dirty="0" smtClean="0"/>
              <a:t>Innovation </a:t>
            </a:r>
            <a:r>
              <a:rPr lang="en-US" sz="3200" b="1" dirty="0"/>
              <a:t>– </a:t>
            </a:r>
            <a:r>
              <a:rPr lang="en-US" sz="3200" b="1" dirty="0" smtClean="0"/>
              <a:t>43%</a:t>
            </a:r>
            <a:endParaRPr lang="en-US" sz="3200" b="1" dirty="0"/>
          </a:p>
        </p:txBody>
      </p:sp>
      <p:sp>
        <p:nvSpPr>
          <p:cNvPr id="5" name="TextBox 4"/>
          <p:cNvSpPr txBox="1"/>
          <p:nvPr/>
        </p:nvSpPr>
        <p:spPr>
          <a:xfrm>
            <a:off x="152400" y="1676400"/>
            <a:ext cx="8839200" cy="1200329"/>
          </a:xfrm>
          <a:prstGeom prst="rect">
            <a:avLst/>
          </a:prstGeom>
          <a:noFill/>
        </p:spPr>
        <p:txBody>
          <a:bodyPr wrap="square" rtlCol="0">
            <a:spAutoFit/>
          </a:bodyPr>
          <a:lstStyle/>
          <a:p>
            <a:r>
              <a:rPr lang="en-US" sz="3600" b="1" dirty="0"/>
              <a:t>W</a:t>
            </a:r>
            <a:r>
              <a:rPr lang="en-US" sz="3600" b="1" dirty="0" smtClean="0"/>
              <a:t>hich ‘I’ role is the most critical to success for the CIO?</a:t>
            </a:r>
            <a:endParaRPr lang="en-US" sz="3600" b="1" dirty="0"/>
          </a:p>
        </p:txBody>
      </p:sp>
    </p:spTree>
    <p:extLst>
      <p:ext uri="{BB962C8B-B14F-4D97-AF65-F5344CB8AC3E}">
        <p14:creationId xmlns:p14="http://schemas.microsoft.com/office/powerpoint/2010/main" val="13833579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HOTSEAT Results 3</a:t>
            </a:r>
            <a:endParaRPr lang="en-US" dirty="0"/>
          </a:p>
        </p:txBody>
      </p:sp>
      <p:sp>
        <p:nvSpPr>
          <p:cNvPr id="3" name="Content Placeholder 2"/>
          <p:cNvSpPr>
            <a:spLocks noGrp="1"/>
          </p:cNvSpPr>
          <p:nvPr>
            <p:ph idx="1"/>
          </p:nvPr>
        </p:nvSpPr>
        <p:spPr>
          <a:xfrm>
            <a:off x="304800" y="2514600"/>
            <a:ext cx="8382000" cy="3001963"/>
          </a:xfrm>
        </p:spPr>
        <p:txBody>
          <a:bodyPr/>
          <a:lstStyle/>
          <a:p>
            <a:r>
              <a:rPr lang="en-US" sz="3200" b="1" dirty="0" smtClean="0"/>
              <a:t>Learning new technologies &amp; applying them – 27%</a:t>
            </a:r>
          </a:p>
          <a:p>
            <a:r>
              <a:rPr lang="en-US" sz="3200" b="1" dirty="0" smtClean="0"/>
              <a:t>Relationship building &amp; communication – 24%</a:t>
            </a:r>
          </a:p>
          <a:p>
            <a:r>
              <a:rPr lang="en-US" sz="3200" b="1" dirty="0" smtClean="0"/>
              <a:t>Strategic &amp; business planning – 33%</a:t>
            </a:r>
          </a:p>
          <a:p>
            <a:r>
              <a:rPr lang="en-US" sz="3200" b="1" dirty="0" smtClean="0"/>
              <a:t>People </a:t>
            </a:r>
            <a:r>
              <a:rPr lang="en-US" sz="3200" b="1" dirty="0" err="1" smtClean="0"/>
              <a:t>mgt</a:t>
            </a:r>
            <a:r>
              <a:rPr lang="en-US" sz="3200" b="1" dirty="0" smtClean="0"/>
              <a:t> &amp; organization building – 15%</a:t>
            </a:r>
            <a:endParaRPr lang="en-US" sz="3200" b="1" dirty="0"/>
          </a:p>
        </p:txBody>
      </p:sp>
      <p:sp>
        <p:nvSpPr>
          <p:cNvPr id="5" name="TextBox 4"/>
          <p:cNvSpPr txBox="1"/>
          <p:nvPr/>
        </p:nvSpPr>
        <p:spPr>
          <a:xfrm>
            <a:off x="152400" y="1295400"/>
            <a:ext cx="8839200" cy="1200329"/>
          </a:xfrm>
          <a:prstGeom prst="rect">
            <a:avLst/>
          </a:prstGeom>
          <a:noFill/>
        </p:spPr>
        <p:txBody>
          <a:bodyPr wrap="square" rtlCol="0">
            <a:spAutoFit/>
          </a:bodyPr>
          <a:lstStyle/>
          <a:p>
            <a:r>
              <a:rPr lang="en-US" sz="3600" b="1" dirty="0"/>
              <a:t>Which of the following aspects of the senior IT leader role do you personally prefer?</a:t>
            </a:r>
          </a:p>
        </p:txBody>
      </p:sp>
    </p:spTree>
    <p:extLst>
      <p:ext uri="{BB962C8B-B14F-4D97-AF65-F5344CB8AC3E}">
        <p14:creationId xmlns:p14="http://schemas.microsoft.com/office/powerpoint/2010/main" val="5836828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4716"/>
            <a:ext cx="8382000" cy="1319284"/>
          </a:xfrm>
        </p:spPr>
        <p:txBody>
          <a:bodyPr/>
          <a:lstStyle/>
          <a:p>
            <a:pPr lvl="1"/>
            <a:r>
              <a:rPr lang="en-US" sz="2400" i="1" dirty="0">
                <a:latin typeface="Arial" charset="0"/>
                <a:ea typeface="ＭＳ Ｐゴシック" charset="-128"/>
              </a:rPr>
              <a:t>Technology Leadership: Today’s Higher Education CIO</a:t>
            </a:r>
            <a:r>
              <a:rPr lang="en-US" sz="2000" dirty="0">
                <a:latin typeface="Arial" charset="0"/>
                <a:ea typeface="ＭＳ Ｐゴシック" charset="-128"/>
              </a:rPr>
              <a:t/>
            </a:r>
            <a:br>
              <a:rPr lang="en-US" sz="2000" dirty="0">
                <a:latin typeface="Arial" charset="0"/>
                <a:ea typeface="ＭＳ Ｐゴシック" charset="-128"/>
              </a:rPr>
            </a:br>
            <a:r>
              <a:rPr lang="en-US" sz="2000" dirty="0" smtClean="0">
                <a:latin typeface="Arial" charset="0"/>
                <a:ea typeface="ＭＳ Ｐゴシック" charset="-128"/>
              </a:rPr>
              <a:t>ECAR Research Bulletin 11, 2011</a:t>
            </a:r>
            <a:endParaRPr lang="en-US" dirty="0"/>
          </a:p>
        </p:txBody>
      </p:sp>
      <p:pic>
        <p:nvPicPr>
          <p:cNvPr id="5" name="Picture 4"/>
          <p:cNvPicPr/>
          <p:nvPr/>
        </p:nvPicPr>
        <p:blipFill rotWithShape="1">
          <a:blip r:embed="rId3" cstate="print"/>
          <a:srcRect l="60737" t="47573" r="4166" b="15385"/>
          <a:stretch/>
        </p:blipFill>
        <p:spPr bwMode="auto">
          <a:xfrm>
            <a:off x="457200" y="1282890"/>
            <a:ext cx="7963469" cy="49541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583018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293424" y="148984"/>
            <a:ext cx="8382000" cy="1143000"/>
          </a:xfrm>
        </p:spPr>
        <p:txBody>
          <a:bodyPr/>
          <a:lstStyle/>
          <a:p>
            <a:pPr eaLnBrk="1" hangingPunct="1"/>
            <a:r>
              <a:rPr lang="en-US" cap="none" dirty="0" smtClean="0">
                <a:latin typeface="Arial" charset="0"/>
                <a:ea typeface="ＭＳ Ｐゴシック" charset="-128"/>
              </a:rPr>
              <a:t>References &amp; Readings</a:t>
            </a:r>
            <a:endParaRPr lang="en-US" cap="none" dirty="0">
              <a:latin typeface="Arial" charset="0"/>
              <a:ea typeface="ＭＳ Ｐゴシック" charset="-128"/>
            </a:endParaRPr>
          </a:p>
        </p:txBody>
      </p:sp>
      <p:sp>
        <p:nvSpPr>
          <p:cNvPr id="18435" name="Content Placeholder 2"/>
          <p:cNvSpPr>
            <a:spLocks noGrp="1"/>
          </p:cNvSpPr>
          <p:nvPr>
            <p:ph idx="1"/>
          </p:nvPr>
        </p:nvSpPr>
        <p:spPr>
          <a:xfrm>
            <a:off x="0" y="1078170"/>
            <a:ext cx="9144000" cy="4815978"/>
          </a:xfrm>
        </p:spPr>
        <p:txBody>
          <a:bodyPr/>
          <a:lstStyle/>
          <a:p>
            <a:pPr marL="288925" lvl="1" indent="0" eaLnBrk="1" hangingPunct="1">
              <a:buNone/>
            </a:pPr>
            <a:r>
              <a:rPr lang="en-US" sz="2000" dirty="0" smtClean="0">
                <a:latin typeface="Arial" charset="0"/>
                <a:ea typeface="ＭＳ Ｐゴシック" charset="-128"/>
              </a:rPr>
              <a:t>Top Ten Business Predictions for 2011</a:t>
            </a:r>
            <a:endParaRPr lang="en-US" sz="2000" dirty="0" smtClean="0">
              <a:latin typeface="Arial" charset="0"/>
              <a:ea typeface="ＭＳ Ｐゴシック" charset="-128"/>
              <a:hlinkClick r:id="rId2"/>
            </a:endParaRPr>
          </a:p>
          <a:p>
            <a:pPr marL="288925" lvl="1" indent="0" eaLnBrk="1" hangingPunct="1">
              <a:buNone/>
            </a:pPr>
            <a:r>
              <a:rPr lang="en-US" sz="1800" dirty="0" smtClean="0">
                <a:latin typeface="Arial" charset="0"/>
                <a:ea typeface="ＭＳ Ｐゴシック" charset="-128"/>
                <a:hlinkClick r:id="rId2"/>
              </a:rPr>
              <a:t>http</a:t>
            </a:r>
            <a:r>
              <a:rPr lang="en-US" sz="1800" dirty="0">
                <a:latin typeface="Arial" charset="0"/>
                <a:ea typeface="ＭＳ Ｐゴシック" charset="-128"/>
                <a:hlinkClick r:id="rId2"/>
              </a:rPr>
              <a:t>://</a:t>
            </a:r>
            <a:r>
              <a:rPr lang="en-US" sz="1800" dirty="0" smtClean="0">
                <a:latin typeface="Arial" charset="0"/>
                <a:ea typeface="ＭＳ Ｐゴシック" charset="-128"/>
                <a:hlinkClick r:id="rId2"/>
              </a:rPr>
              <a:t>www.cio.com/article/638177/Top_Ten_Business_Predictions_for_2011</a:t>
            </a:r>
            <a:endParaRPr lang="en-US" sz="1800" dirty="0" smtClean="0">
              <a:latin typeface="Arial" charset="0"/>
              <a:ea typeface="ＭＳ Ｐゴシック" charset="-128"/>
            </a:endParaRPr>
          </a:p>
          <a:p>
            <a:pPr marL="288925" lvl="1" indent="0" eaLnBrk="1" hangingPunct="1">
              <a:buNone/>
            </a:pPr>
            <a:endParaRPr lang="en-US" sz="1200" dirty="0" smtClean="0">
              <a:latin typeface="Arial" charset="0"/>
              <a:ea typeface="ＭＳ Ｐゴシック" charset="-128"/>
            </a:endParaRPr>
          </a:p>
          <a:p>
            <a:pPr marL="288925" lvl="1" indent="0" eaLnBrk="1" hangingPunct="1">
              <a:buNone/>
            </a:pPr>
            <a:r>
              <a:rPr lang="en-US" sz="2000" dirty="0" smtClean="0">
                <a:latin typeface="Arial" charset="0"/>
                <a:ea typeface="ＭＳ Ｐゴシック" charset="-128"/>
              </a:rPr>
              <a:t>4 Personas of the Next-Generation CIO </a:t>
            </a:r>
            <a:endParaRPr lang="en-US" sz="2000" dirty="0" smtClean="0">
              <a:latin typeface="Arial" charset="0"/>
              <a:ea typeface="ＭＳ Ｐゴシック" charset="-128"/>
              <a:hlinkClick r:id="rId3"/>
            </a:endParaRPr>
          </a:p>
          <a:p>
            <a:pPr marL="288925" lvl="1" indent="0" eaLnBrk="1" hangingPunct="1">
              <a:buNone/>
            </a:pPr>
            <a:r>
              <a:rPr lang="en-US" sz="1800" dirty="0" smtClean="0">
                <a:latin typeface="Arial" charset="0"/>
                <a:ea typeface="ＭＳ Ｐゴシック" charset="-128"/>
                <a:hlinkClick r:id="rId3"/>
              </a:rPr>
              <a:t>http</a:t>
            </a:r>
            <a:r>
              <a:rPr lang="en-US" sz="1800" dirty="0">
                <a:latin typeface="Arial" charset="0"/>
                <a:ea typeface="ＭＳ Ｐゴシック" charset="-128"/>
                <a:hlinkClick r:id="rId3"/>
              </a:rPr>
              <a:t>://</a:t>
            </a:r>
            <a:r>
              <a:rPr lang="en-US" sz="1800" dirty="0" smtClean="0">
                <a:latin typeface="Arial" charset="0"/>
                <a:ea typeface="ＭＳ Ｐゴシック" charset="-128"/>
                <a:hlinkClick r:id="rId3"/>
              </a:rPr>
              <a:t>www.cio.com/article/671573/4_Personas_of_the_Next_Generation_CIO</a:t>
            </a:r>
            <a:endParaRPr lang="en-US" sz="1800" dirty="0" smtClean="0">
              <a:latin typeface="Arial" charset="0"/>
              <a:ea typeface="ＭＳ Ｐゴシック" charset="-128"/>
            </a:endParaRPr>
          </a:p>
          <a:p>
            <a:pPr marL="288925" lvl="1" indent="0" eaLnBrk="1" hangingPunct="1">
              <a:buNone/>
            </a:pPr>
            <a:endParaRPr lang="en-US" sz="1200" dirty="0" smtClean="0">
              <a:latin typeface="Arial" charset="0"/>
              <a:ea typeface="ＭＳ Ｐゴシック" charset="-128"/>
            </a:endParaRPr>
          </a:p>
          <a:p>
            <a:pPr marL="288925" lvl="1" indent="0" eaLnBrk="1" hangingPunct="1">
              <a:buNone/>
            </a:pPr>
            <a:r>
              <a:rPr lang="en-US" sz="2000" dirty="0" smtClean="0">
                <a:latin typeface="Arial" charset="0"/>
                <a:ea typeface="ＭＳ Ｐゴシック" charset="-128"/>
              </a:rPr>
              <a:t>The Evolution of the CIO</a:t>
            </a:r>
            <a:endParaRPr lang="en-US" sz="2000" dirty="0" smtClean="0">
              <a:latin typeface="Arial" charset="0"/>
              <a:ea typeface="ＭＳ Ｐゴシック" charset="-128"/>
              <a:hlinkClick r:id="rId4"/>
            </a:endParaRPr>
          </a:p>
          <a:p>
            <a:pPr marL="288925" lvl="1" indent="0" eaLnBrk="1" hangingPunct="1">
              <a:buNone/>
            </a:pPr>
            <a:r>
              <a:rPr lang="en-US" sz="1800" dirty="0" smtClean="0">
                <a:latin typeface="Arial" charset="0"/>
                <a:ea typeface="ＭＳ Ｐゴシック" charset="-128"/>
                <a:hlinkClick r:id="rId4"/>
              </a:rPr>
              <a:t>http</a:t>
            </a:r>
            <a:r>
              <a:rPr lang="en-US" sz="1800" dirty="0">
                <a:latin typeface="Arial" charset="0"/>
                <a:ea typeface="ＭＳ Ｐゴシック" charset="-128"/>
                <a:hlinkClick r:id="rId4"/>
              </a:rPr>
              <a:t>://</a:t>
            </a:r>
            <a:r>
              <a:rPr lang="en-US" sz="1800" dirty="0" smtClean="0">
                <a:latin typeface="Arial" charset="0"/>
                <a:ea typeface="ＭＳ Ｐゴシック" charset="-128"/>
                <a:hlinkClick r:id="rId4"/>
              </a:rPr>
              <a:t>www.educause.edu/Resources/TheEvolutionoftheCIOAnEDUCAUSE/188629</a:t>
            </a:r>
            <a:endParaRPr lang="en-US" sz="1800" dirty="0" smtClean="0">
              <a:latin typeface="Arial" charset="0"/>
              <a:ea typeface="ＭＳ Ｐゴシック" charset="-128"/>
            </a:endParaRPr>
          </a:p>
          <a:p>
            <a:pPr marL="288925" lvl="1" indent="0" eaLnBrk="1" hangingPunct="1">
              <a:buNone/>
            </a:pPr>
            <a:endParaRPr lang="en-US" sz="1200" dirty="0" smtClean="0">
              <a:latin typeface="Arial" charset="0"/>
              <a:ea typeface="ＭＳ Ｐゴシック" charset="-128"/>
            </a:endParaRPr>
          </a:p>
          <a:p>
            <a:pPr marL="288925" lvl="1" indent="0" eaLnBrk="1" hangingPunct="1">
              <a:buNone/>
            </a:pPr>
            <a:r>
              <a:rPr lang="en-US" sz="2000" dirty="0" smtClean="0">
                <a:latin typeface="Arial" charset="0"/>
                <a:ea typeface="ＭＳ Ｐゴシック" charset="-128"/>
              </a:rPr>
              <a:t>Technology Leadership: Today’s Higher Education CIO</a:t>
            </a:r>
            <a:endParaRPr lang="en-US" sz="2000" dirty="0" smtClean="0">
              <a:latin typeface="Arial" charset="0"/>
              <a:ea typeface="ＭＳ Ｐゴシック" charset="-128"/>
              <a:hlinkClick r:id="rId5"/>
            </a:endParaRPr>
          </a:p>
          <a:p>
            <a:pPr marL="288925" lvl="1" indent="0" eaLnBrk="1" hangingPunct="1">
              <a:buNone/>
            </a:pPr>
            <a:r>
              <a:rPr lang="en-US" sz="1800" dirty="0" smtClean="0">
                <a:latin typeface="Arial" charset="0"/>
                <a:ea typeface="ＭＳ Ｐゴシック" charset="-128"/>
                <a:hlinkClick r:id="rId5"/>
              </a:rPr>
              <a:t>http</a:t>
            </a:r>
            <a:r>
              <a:rPr lang="en-US" sz="1800" dirty="0">
                <a:latin typeface="Arial" charset="0"/>
                <a:ea typeface="ＭＳ Ｐゴシック" charset="-128"/>
                <a:hlinkClick r:id="rId5"/>
              </a:rPr>
              <a:t>://</a:t>
            </a:r>
            <a:r>
              <a:rPr lang="en-US" sz="1800" dirty="0" smtClean="0">
                <a:latin typeface="Arial" charset="0"/>
                <a:ea typeface="ＭＳ Ｐゴシック" charset="-128"/>
                <a:hlinkClick r:id="rId5"/>
              </a:rPr>
              <a:t>www.educause.edu/Resources/TechnologyLeadershipTodaysHigh/234063</a:t>
            </a:r>
            <a:r>
              <a:rPr lang="en-US" sz="1800" dirty="0" smtClean="0">
                <a:latin typeface="Arial" charset="0"/>
                <a:ea typeface="ＭＳ Ｐゴシック" charset="-128"/>
              </a:rPr>
              <a:t> (currently limited to ECAR subscribers)</a:t>
            </a:r>
          </a:p>
          <a:p>
            <a:pPr marL="288925" lvl="1" indent="0" eaLnBrk="1" hangingPunct="1">
              <a:buNone/>
            </a:pPr>
            <a:endParaRPr lang="en-US" sz="1200" dirty="0" smtClean="0">
              <a:latin typeface="Arial" charset="0"/>
              <a:ea typeface="ＭＳ Ｐゴシック" charset="-128"/>
            </a:endParaRPr>
          </a:p>
          <a:p>
            <a:pPr marL="288925" lvl="1" indent="0" eaLnBrk="1" hangingPunct="1">
              <a:buNone/>
            </a:pPr>
            <a:r>
              <a:rPr lang="en-US" sz="2000" dirty="0" smtClean="0">
                <a:latin typeface="Arial" charset="0"/>
                <a:ea typeface="ＭＳ Ｐゴシック" charset="-128"/>
              </a:rPr>
              <a:t>The Higher Education CIO</a:t>
            </a:r>
            <a:endParaRPr lang="en-US" sz="2000" dirty="0" smtClean="0">
              <a:latin typeface="Arial" charset="0"/>
              <a:ea typeface="ＭＳ Ｐゴシック" charset="-128"/>
              <a:hlinkClick r:id="rId6"/>
            </a:endParaRPr>
          </a:p>
          <a:p>
            <a:pPr marL="288925" lvl="1" indent="0" eaLnBrk="1" hangingPunct="1">
              <a:buNone/>
            </a:pPr>
            <a:r>
              <a:rPr lang="en-US" sz="1800" dirty="0" smtClean="0">
                <a:latin typeface="Arial" charset="0"/>
                <a:ea typeface="ＭＳ Ｐゴシック" charset="-128"/>
                <a:hlinkClick r:id="rId6"/>
              </a:rPr>
              <a:t>http</a:t>
            </a:r>
            <a:r>
              <a:rPr lang="en-US" sz="1800" dirty="0">
                <a:latin typeface="Arial" charset="0"/>
                <a:ea typeface="ＭＳ Ｐゴシック" charset="-128"/>
                <a:hlinkClick r:id="rId6"/>
              </a:rPr>
              <a:t>://</a:t>
            </a:r>
            <a:r>
              <a:rPr lang="en-US" sz="1800" dirty="0" smtClean="0">
                <a:latin typeface="Arial" charset="0"/>
                <a:ea typeface="ＭＳ Ｐゴシック" charset="-128"/>
                <a:hlinkClick r:id="rId6"/>
              </a:rPr>
              <a:t>net.educause.edu/ir/library/pdf/ECAR_SO/ERS/ERS1102/ERS1102W.pdf</a:t>
            </a:r>
            <a:r>
              <a:rPr lang="en-US" sz="1800" dirty="0" smtClean="0">
                <a:latin typeface="Arial" charset="0"/>
                <a:ea typeface="ＭＳ Ｐゴシック" charset="-128"/>
              </a:rPr>
              <a:t> </a:t>
            </a:r>
            <a:r>
              <a:rPr lang="en-US" sz="1800" dirty="0">
                <a:latin typeface="Arial" charset="0"/>
                <a:ea typeface="ＭＳ Ｐゴシック" charset="-128"/>
              </a:rPr>
              <a:t>(currently limited to ECAR subscribers)</a:t>
            </a:r>
          </a:p>
          <a:p>
            <a:pPr marL="288925" lvl="1" indent="0" eaLnBrk="1" hangingPunct="1">
              <a:buNone/>
            </a:pPr>
            <a:endParaRPr lang="en-US" dirty="0">
              <a:latin typeface="Arial" charset="0"/>
              <a:ea typeface="ＭＳ Ｐゴシック" charset="-128"/>
            </a:endParaRPr>
          </a:p>
        </p:txBody>
      </p:sp>
    </p:spTree>
    <p:extLst>
      <p:ext uri="{BB962C8B-B14F-4D97-AF65-F5344CB8AC3E}">
        <p14:creationId xmlns:p14="http://schemas.microsoft.com/office/powerpoint/2010/main" val="27000624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bwMode="auto"/>
        <p:txBody>
          <a:bodyPr/>
          <a:lstStyle/>
          <a:p>
            <a:pPr eaLnBrk="1" hangingPunct="1"/>
            <a:r>
              <a:rPr lang="en-US" cap="none" dirty="0" smtClean="0">
                <a:latin typeface="Arial" charset="0"/>
                <a:ea typeface="ＭＳ Ｐゴシック" charset="-128"/>
              </a:rPr>
              <a:t>Caution: Dangerous Curves Ahead</a:t>
            </a:r>
            <a:br>
              <a:rPr lang="en-US" cap="none" dirty="0" smtClean="0">
                <a:latin typeface="Arial" charset="0"/>
                <a:ea typeface="ＭＳ Ｐゴシック" charset="-128"/>
              </a:rPr>
            </a:br>
            <a:r>
              <a:rPr lang="en-US" cap="none" dirty="0" smtClean="0">
                <a:latin typeface="Arial" charset="0"/>
                <a:ea typeface="ＭＳ Ｐゴシック" charset="-128"/>
              </a:rPr>
              <a:t>{ Insert IT Vision Here }</a:t>
            </a:r>
            <a:endParaRPr lang="en-US" cap="none" dirty="0">
              <a:latin typeface="Arial" charset="0"/>
              <a:ea typeface="ＭＳ Ｐゴシック" charset="-128"/>
            </a:endParaRPr>
          </a:p>
        </p:txBody>
      </p:sp>
      <p:sp>
        <p:nvSpPr>
          <p:cNvPr id="15363" name="Subtitle 2"/>
          <p:cNvSpPr>
            <a:spLocks noGrp="1"/>
          </p:cNvSpPr>
          <p:nvPr>
            <p:ph type="subTitle" idx="1"/>
          </p:nvPr>
        </p:nvSpPr>
        <p:spPr>
          <a:xfrm>
            <a:off x="2165350" y="2362199"/>
            <a:ext cx="6673850" cy="1828801"/>
          </a:xfrm>
        </p:spPr>
        <p:txBody>
          <a:bodyPr>
            <a:normAutofit fontScale="92500" lnSpcReduction="20000"/>
          </a:bodyPr>
          <a:lstStyle/>
          <a:p>
            <a:pPr eaLnBrk="1" hangingPunct="1"/>
            <a:r>
              <a:rPr lang="en-US" dirty="0" smtClean="0">
                <a:latin typeface="Arial" charset="0"/>
                <a:ea typeface="ＭＳ Ｐゴシック" charset="-128"/>
              </a:rPr>
              <a:t>Gerry McCartney </a:t>
            </a:r>
            <a:r>
              <a:rPr lang="en-US" dirty="0">
                <a:latin typeface="Arial" charset="0"/>
                <a:ea typeface="ＭＳ Ｐゴシック" charset="-128"/>
              </a:rPr>
              <a:t>|  </a:t>
            </a:r>
            <a:r>
              <a:rPr lang="en-US" dirty="0" smtClean="0">
                <a:latin typeface="Arial" charset="0"/>
                <a:ea typeface="ＭＳ Ｐゴシック" charset="-128"/>
              </a:rPr>
              <a:t>October 18, 2011</a:t>
            </a:r>
          </a:p>
          <a:p>
            <a:pPr eaLnBrk="1" hangingPunct="1"/>
            <a:r>
              <a:rPr lang="en-US" dirty="0" smtClean="0">
                <a:latin typeface="Arial" charset="0"/>
                <a:ea typeface="ＭＳ Ｐゴシック" charset="-128"/>
              </a:rPr>
              <a:t>Vice President  for Information Technology and CIO</a:t>
            </a:r>
          </a:p>
          <a:p>
            <a:pPr eaLnBrk="1" hangingPunct="1"/>
            <a:r>
              <a:rPr lang="en-US" dirty="0" smtClean="0">
                <a:latin typeface="Arial" charset="0"/>
                <a:ea typeface="ＭＳ Ｐゴシック" charset="-128"/>
              </a:rPr>
              <a:t>Olga </a:t>
            </a:r>
            <a:r>
              <a:rPr lang="en-US" dirty="0" err="1" smtClean="0">
                <a:latin typeface="Arial" charset="0"/>
                <a:ea typeface="ＭＳ Ｐゴシック" charset="-128"/>
              </a:rPr>
              <a:t>Oesterle</a:t>
            </a:r>
            <a:r>
              <a:rPr lang="en-US" dirty="0" smtClean="0">
                <a:latin typeface="Arial" charset="0"/>
                <a:ea typeface="ＭＳ Ｐゴシック" charset="-128"/>
              </a:rPr>
              <a:t> England Professor of Information Technology</a:t>
            </a:r>
          </a:p>
          <a:p>
            <a:pPr eaLnBrk="1" hangingPunct="1"/>
            <a:r>
              <a:rPr lang="en-US" dirty="0" smtClean="0">
                <a:latin typeface="Arial" charset="0"/>
                <a:ea typeface="ＭＳ Ｐゴシック" charset="-128"/>
              </a:rPr>
              <a:t>Purdue University</a:t>
            </a:r>
          </a:p>
          <a:p>
            <a:pPr eaLnBrk="1" hangingPunct="1"/>
            <a:endParaRPr lang="en-US" dirty="0" smtClean="0">
              <a:latin typeface="Arial" charset="0"/>
              <a:ea typeface="ＭＳ Ｐゴシック" charset="-128"/>
            </a:endParaRPr>
          </a:p>
          <a:p>
            <a:pPr eaLnBrk="1" hangingPunct="1"/>
            <a:r>
              <a:rPr lang="en-US" dirty="0" err="1" smtClean="0">
                <a:latin typeface="Arial" charset="0"/>
                <a:ea typeface="ＭＳ Ｐゴシック" charset="-128"/>
              </a:rPr>
              <a:t>gerrymccartney</a:t>
            </a:r>
            <a:endParaRPr lang="en-US" dirty="0" smtClean="0">
              <a:latin typeface="Arial" charset="0"/>
              <a:ea typeface="ＭＳ Ｐゴシック" charset="-128"/>
            </a:endParaRPr>
          </a:p>
          <a:p>
            <a:pPr eaLnBrk="1" hangingPunct="1"/>
            <a:endParaRPr lang="en-US" dirty="0">
              <a:latin typeface="Arial" charset="0"/>
              <a:ea typeface="ＭＳ Ｐゴシック" charset="-128"/>
            </a:endParaRPr>
          </a:p>
        </p:txBody>
      </p:sp>
      <p:pic>
        <p:nvPicPr>
          <p:cNvPr id="4" name="Picture 4" descr="D:\My Dropbox\Mixable Presentation\twit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1100" y="3816254"/>
            <a:ext cx="228600" cy="2302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5825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0" y="5943601"/>
            <a:ext cx="9144000" cy="838200"/>
            <a:chOff x="0" y="5943601"/>
            <a:chExt cx="9144000" cy="838200"/>
          </a:xfrm>
        </p:grpSpPr>
        <p:sp>
          <p:nvSpPr>
            <p:cNvPr id="4" name="Rectangle 3"/>
            <p:cNvSpPr/>
            <p:nvPr/>
          </p:nvSpPr>
          <p:spPr>
            <a:xfrm>
              <a:off x="0" y="5943601"/>
              <a:ext cx="9144000" cy="8382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5950803"/>
              <a:ext cx="9144000" cy="830997"/>
            </a:xfrm>
            <a:prstGeom prst="rect">
              <a:avLst/>
            </a:prstGeom>
            <a:noFill/>
          </p:spPr>
          <p:txBody>
            <a:bodyPr wrap="square" rtlCol="0">
              <a:spAutoFit/>
            </a:bodyPr>
            <a:lstStyle/>
            <a:p>
              <a:pPr algn="ctr"/>
              <a:r>
                <a:rPr lang="en-US" sz="2400" dirty="0" smtClean="0">
                  <a:solidFill>
                    <a:schemeClr val="bg1"/>
                  </a:solidFill>
                  <a:latin typeface="+mj-lt"/>
                  <a:ea typeface="Segoe UI Symbol" pitchFamily="34" charset="0"/>
                </a:rPr>
                <a:t>Join the backchannel at </a:t>
              </a:r>
              <a:r>
                <a:rPr lang="en-US" sz="2400" b="1" dirty="0" smtClean="0">
                  <a:solidFill>
                    <a:schemeClr val="bg1"/>
                  </a:solidFill>
                  <a:latin typeface="+mj-lt"/>
                  <a:ea typeface="Segoe UI Symbol" pitchFamily="34" charset="0"/>
                </a:rPr>
                <a:t>purdue.edu/</a:t>
              </a:r>
              <a:r>
                <a:rPr lang="en-US" sz="2400" b="1" dirty="0" err="1" smtClean="0">
                  <a:solidFill>
                    <a:schemeClr val="bg1"/>
                  </a:solidFill>
                  <a:latin typeface="+mj-lt"/>
                  <a:ea typeface="Segoe UI Symbol" pitchFamily="34" charset="0"/>
                </a:rPr>
                <a:t>hotseat</a:t>
              </a:r>
              <a:r>
                <a:rPr lang="en-US" sz="2400" b="1" dirty="0" smtClean="0">
                  <a:solidFill>
                    <a:schemeClr val="bg1"/>
                  </a:solidFill>
                  <a:latin typeface="+mj-lt"/>
                  <a:ea typeface="Segoe UI Symbol" pitchFamily="34" charset="0"/>
                </a:rPr>
                <a:t>/open</a:t>
              </a:r>
            </a:p>
            <a:p>
              <a:pPr algn="ctr"/>
              <a:r>
                <a:rPr lang="en-US" sz="2400" dirty="0" smtClean="0">
                  <a:solidFill>
                    <a:schemeClr val="bg1"/>
                  </a:solidFill>
                  <a:latin typeface="+mj-lt"/>
                  <a:ea typeface="Segoe UI Symbol" pitchFamily="34" charset="0"/>
                </a:rPr>
                <a:t>or t</a:t>
              </a:r>
              <a:r>
                <a:rPr lang="en-US" sz="2400" dirty="0" smtClean="0">
                  <a:solidFill>
                    <a:schemeClr val="bg1"/>
                  </a:solidFill>
                  <a:latin typeface="+mj-lt"/>
                </a:rPr>
                <a:t>ext </a:t>
              </a:r>
              <a:r>
                <a:rPr lang="en-US" sz="2400" b="1" dirty="0">
                  <a:solidFill>
                    <a:schemeClr val="bg1"/>
                  </a:solidFill>
                  <a:latin typeface="+mj-lt"/>
                </a:rPr>
                <a:t>CIO</a:t>
              </a:r>
              <a:r>
                <a:rPr lang="en-US" sz="2400" dirty="0">
                  <a:solidFill>
                    <a:schemeClr val="bg1"/>
                  </a:solidFill>
                  <a:latin typeface="+mj-lt"/>
                </a:rPr>
                <a:t> to </a:t>
              </a:r>
              <a:r>
                <a:rPr lang="en-US" sz="2400" b="1" dirty="0">
                  <a:solidFill>
                    <a:schemeClr val="bg1"/>
                  </a:solidFill>
                  <a:latin typeface="+mj-lt"/>
                </a:rPr>
                <a:t>(765) 560-4177 </a:t>
              </a:r>
              <a:r>
                <a:rPr lang="en-US" sz="2400" dirty="0">
                  <a:solidFill>
                    <a:schemeClr val="bg1"/>
                  </a:solidFill>
                  <a:latin typeface="+mj-lt"/>
                </a:rPr>
                <a:t>with your </a:t>
              </a:r>
              <a:r>
                <a:rPr lang="en-US" sz="2400" dirty="0" smtClean="0">
                  <a:solidFill>
                    <a:schemeClr val="bg1"/>
                  </a:solidFill>
                  <a:latin typeface="+mj-lt"/>
                </a:rPr>
                <a:t>comments.</a:t>
              </a:r>
              <a:endParaRPr lang="en-US" sz="2400" dirty="0">
                <a:solidFill>
                  <a:schemeClr val="bg1"/>
                </a:solidFill>
                <a:latin typeface="+mj-lt"/>
              </a:endParaRPr>
            </a:p>
          </p:txBody>
        </p:sp>
      </p:grpSp>
    </p:spTree>
    <p:extLst>
      <p:ext uri="{BB962C8B-B14F-4D97-AF65-F5344CB8AC3E}">
        <p14:creationId xmlns:p14="http://schemas.microsoft.com/office/powerpoint/2010/main" val="34888821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5" descr="http://dl.dropbox.com/u/2299211/mccartney%20keynote/phot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0" y="5943601"/>
            <a:ext cx="9144000" cy="838200"/>
            <a:chOff x="0" y="5943601"/>
            <a:chExt cx="9144000" cy="838200"/>
          </a:xfrm>
        </p:grpSpPr>
        <p:sp>
          <p:nvSpPr>
            <p:cNvPr id="13" name="Rectangle 12"/>
            <p:cNvSpPr/>
            <p:nvPr/>
          </p:nvSpPr>
          <p:spPr>
            <a:xfrm>
              <a:off x="0" y="5943601"/>
              <a:ext cx="9144000" cy="8382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0" y="5950803"/>
              <a:ext cx="9144000" cy="830997"/>
            </a:xfrm>
            <a:prstGeom prst="rect">
              <a:avLst/>
            </a:prstGeom>
            <a:noFill/>
          </p:spPr>
          <p:txBody>
            <a:bodyPr wrap="square" rtlCol="0">
              <a:spAutoFit/>
            </a:bodyPr>
            <a:lstStyle/>
            <a:p>
              <a:pPr algn="ctr"/>
              <a:r>
                <a:rPr lang="en-US" sz="2400" dirty="0" smtClean="0">
                  <a:solidFill>
                    <a:schemeClr val="bg1"/>
                  </a:solidFill>
                  <a:latin typeface="+mj-lt"/>
                  <a:ea typeface="Segoe UI Symbol" pitchFamily="34" charset="0"/>
                </a:rPr>
                <a:t>Join the backchannel at </a:t>
              </a:r>
              <a:r>
                <a:rPr lang="en-US" sz="2400" b="1" dirty="0" smtClean="0">
                  <a:solidFill>
                    <a:schemeClr val="bg1"/>
                  </a:solidFill>
                  <a:latin typeface="+mj-lt"/>
                  <a:ea typeface="Segoe UI Symbol" pitchFamily="34" charset="0"/>
                </a:rPr>
                <a:t>purdue.edu/</a:t>
              </a:r>
              <a:r>
                <a:rPr lang="en-US" sz="2400" b="1" dirty="0" err="1" smtClean="0">
                  <a:solidFill>
                    <a:schemeClr val="bg1"/>
                  </a:solidFill>
                  <a:latin typeface="+mj-lt"/>
                  <a:ea typeface="Segoe UI Symbol" pitchFamily="34" charset="0"/>
                </a:rPr>
                <a:t>hotseat</a:t>
              </a:r>
              <a:r>
                <a:rPr lang="en-US" sz="2400" b="1" dirty="0" smtClean="0">
                  <a:solidFill>
                    <a:schemeClr val="bg1"/>
                  </a:solidFill>
                  <a:latin typeface="+mj-lt"/>
                  <a:ea typeface="Segoe UI Symbol" pitchFamily="34" charset="0"/>
                </a:rPr>
                <a:t>/open</a:t>
              </a:r>
            </a:p>
            <a:p>
              <a:pPr algn="ctr"/>
              <a:r>
                <a:rPr lang="en-US" sz="2400" dirty="0" smtClean="0">
                  <a:solidFill>
                    <a:schemeClr val="bg1"/>
                  </a:solidFill>
                  <a:latin typeface="+mj-lt"/>
                  <a:ea typeface="Segoe UI Symbol" pitchFamily="34" charset="0"/>
                </a:rPr>
                <a:t>or t</a:t>
              </a:r>
              <a:r>
                <a:rPr lang="en-US" sz="2400" dirty="0" smtClean="0">
                  <a:solidFill>
                    <a:schemeClr val="bg1"/>
                  </a:solidFill>
                  <a:latin typeface="+mj-lt"/>
                </a:rPr>
                <a:t>ext </a:t>
              </a:r>
              <a:r>
                <a:rPr lang="en-US" sz="2400" b="1" dirty="0">
                  <a:solidFill>
                    <a:schemeClr val="bg1"/>
                  </a:solidFill>
                  <a:latin typeface="+mj-lt"/>
                </a:rPr>
                <a:t>CIO</a:t>
              </a:r>
              <a:r>
                <a:rPr lang="en-US" sz="2400" dirty="0">
                  <a:solidFill>
                    <a:schemeClr val="bg1"/>
                  </a:solidFill>
                  <a:latin typeface="+mj-lt"/>
                </a:rPr>
                <a:t> to </a:t>
              </a:r>
              <a:r>
                <a:rPr lang="en-US" sz="2400" b="1" dirty="0">
                  <a:solidFill>
                    <a:schemeClr val="bg1"/>
                  </a:solidFill>
                  <a:latin typeface="+mj-lt"/>
                </a:rPr>
                <a:t>(765) 560-4177 </a:t>
              </a:r>
              <a:r>
                <a:rPr lang="en-US" sz="2400" dirty="0">
                  <a:solidFill>
                    <a:schemeClr val="bg1"/>
                  </a:solidFill>
                  <a:latin typeface="+mj-lt"/>
                </a:rPr>
                <a:t>with your </a:t>
              </a:r>
              <a:r>
                <a:rPr lang="en-US" sz="2400" dirty="0" smtClean="0">
                  <a:solidFill>
                    <a:schemeClr val="bg1"/>
                  </a:solidFill>
                  <a:latin typeface="+mj-lt"/>
                </a:rPr>
                <a:t>comments.</a:t>
              </a:r>
              <a:endParaRPr lang="en-US" sz="2400" dirty="0">
                <a:solidFill>
                  <a:schemeClr val="bg1"/>
                </a:solidFill>
                <a:latin typeface="+mj-lt"/>
              </a:endParaRPr>
            </a:p>
          </p:txBody>
        </p:sp>
      </p:grpSp>
    </p:spTree>
    <p:extLst>
      <p:ext uri="{BB962C8B-B14F-4D97-AF65-F5344CB8AC3E}">
        <p14:creationId xmlns:p14="http://schemas.microsoft.com/office/powerpoint/2010/main" val="40735005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34"/>
          <p:cNvGrpSpPr/>
          <p:nvPr/>
        </p:nvGrpSpPr>
        <p:grpSpPr>
          <a:xfrm>
            <a:off x="349688" y="533400"/>
            <a:ext cx="3993712" cy="5262265"/>
            <a:chOff x="228601" y="909935"/>
            <a:chExt cx="3993712" cy="5262265"/>
          </a:xfrm>
        </p:grpSpPr>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3429000"/>
              <a:ext cx="398678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528" y="5257800"/>
              <a:ext cx="398678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910" y="1600200"/>
              <a:ext cx="398678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81000" y="909935"/>
              <a:ext cx="2199448" cy="461665"/>
            </a:xfrm>
            <a:prstGeom prst="rect">
              <a:avLst/>
            </a:prstGeom>
            <a:noFill/>
          </p:spPr>
          <p:txBody>
            <a:bodyPr wrap="none" rtlCol="0">
              <a:spAutoFit/>
            </a:bodyPr>
            <a:lstStyle/>
            <a:p>
              <a:r>
                <a:rPr lang="en-US" sz="2400" dirty="0" smtClean="0">
                  <a:solidFill>
                    <a:srgbClr val="FFC000"/>
                  </a:solidFill>
                  <a:latin typeface="Myriad Pro" pitchFamily="34" charset="0"/>
                </a:rPr>
                <a:t>Top Issues for IT</a:t>
              </a:r>
              <a:endParaRPr lang="en-US" sz="2400" dirty="0">
                <a:solidFill>
                  <a:srgbClr val="FFC000"/>
                </a:solidFill>
                <a:latin typeface="Myriad Pro" pitchFamily="34" charset="0"/>
              </a:endParaRPr>
            </a:p>
          </p:txBody>
        </p:sp>
        <p:sp>
          <p:nvSpPr>
            <p:cNvPr id="7" name="TextBox 6"/>
            <p:cNvSpPr txBox="1"/>
            <p:nvPr/>
          </p:nvSpPr>
          <p:spPr>
            <a:xfrm>
              <a:off x="414203" y="1840468"/>
              <a:ext cx="1204112" cy="369332"/>
            </a:xfrm>
            <a:prstGeom prst="rect">
              <a:avLst/>
            </a:prstGeom>
            <a:noFill/>
          </p:spPr>
          <p:txBody>
            <a:bodyPr wrap="none" rtlCol="0">
              <a:spAutoFit/>
            </a:bodyPr>
            <a:lstStyle/>
            <a:p>
              <a:pPr marL="0" lvl="2">
                <a:defRPr/>
              </a:pPr>
              <a:r>
                <a:rPr lang="en-US" dirty="0">
                  <a:solidFill>
                    <a:schemeClr val="bg1"/>
                  </a:solidFill>
                  <a:latin typeface="Myriad Pro" pitchFamily="34" charset="0"/>
                </a:rPr>
                <a:t>Funding IT</a:t>
              </a:r>
            </a:p>
          </p:txBody>
        </p:sp>
        <p:sp>
          <p:nvSpPr>
            <p:cNvPr id="8" name="TextBox 7"/>
            <p:cNvSpPr txBox="1"/>
            <p:nvPr/>
          </p:nvSpPr>
          <p:spPr>
            <a:xfrm>
              <a:off x="414203" y="2630269"/>
              <a:ext cx="2816027" cy="646331"/>
            </a:xfrm>
            <a:prstGeom prst="rect">
              <a:avLst/>
            </a:prstGeom>
            <a:noFill/>
          </p:spPr>
          <p:txBody>
            <a:bodyPr wrap="none" rtlCol="0">
              <a:spAutoFit/>
            </a:bodyPr>
            <a:lstStyle/>
            <a:p>
              <a:pPr marL="0" lvl="2">
                <a:defRPr/>
              </a:pPr>
              <a:r>
                <a:rPr lang="en-US" dirty="0">
                  <a:solidFill>
                    <a:schemeClr val="bg1"/>
                  </a:solidFill>
                  <a:latin typeface="Myriad Pro" pitchFamily="34" charset="0"/>
                </a:rPr>
                <a:t>Improving or maintaining </a:t>
              </a:r>
              <a:endParaRPr lang="en-US" dirty="0" smtClean="0">
                <a:solidFill>
                  <a:schemeClr val="bg1"/>
                </a:solidFill>
                <a:latin typeface="Myriad Pro" pitchFamily="34" charset="0"/>
              </a:endParaRPr>
            </a:p>
            <a:p>
              <a:pPr marL="0" lvl="2">
                <a:defRPr/>
              </a:pPr>
              <a:r>
                <a:rPr lang="en-US" dirty="0" smtClean="0">
                  <a:solidFill>
                    <a:schemeClr val="bg1"/>
                  </a:solidFill>
                  <a:latin typeface="Myriad Pro" pitchFamily="34" charset="0"/>
                </a:rPr>
                <a:t>administrative/ERP </a:t>
              </a:r>
              <a:r>
                <a:rPr lang="en-US" dirty="0">
                  <a:solidFill>
                    <a:schemeClr val="bg1"/>
                  </a:solidFill>
                  <a:latin typeface="Myriad Pro" pitchFamily="34" charset="0"/>
                </a:rPr>
                <a:t>systems</a:t>
              </a:r>
            </a:p>
          </p:txBody>
        </p:sp>
        <p:sp>
          <p:nvSpPr>
            <p:cNvPr id="9" name="TextBox 8"/>
            <p:cNvSpPr txBox="1"/>
            <p:nvPr/>
          </p:nvSpPr>
          <p:spPr>
            <a:xfrm>
              <a:off x="392894" y="3540204"/>
              <a:ext cx="3524619" cy="646331"/>
            </a:xfrm>
            <a:prstGeom prst="rect">
              <a:avLst/>
            </a:prstGeom>
            <a:noFill/>
          </p:spPr>
          <p:txBody>
            <a:bodyPr wrap="none" rtlCol="0">
              <a:spAutoFit/>
            </a:bodyPr>
            <a:lstStyle/>
            <a:p>
              <a:pPr marL="0" lvl="2">
                <a:defRPr/>
              </a:pPr>
              <a:r>
                <a:rPr lang="en-US" dirty="0">
                  <a:solidFill>
                    <a:schemeClr val="bg1"/>
                  </a:solidFill>
                  <a:latin typeface="Myriad Pro" pitchFamily="34" charset="0"/>
                </a:rPr>
                <a:t>Adopting or maintaining Teaching </a:t>
              </a:r>
              <a:endParaRPr lang="en-US" dirty="0" smtClean="0">
                <a:solidFill>
                  <a:schemeClr val="bg1"/>
                </a:solidFill>
                <a:latin typeface="Myriad Pro" pitchFamily="34" charset="0"/>
              </a:endParaRPr>
            </a:p>
            <a:p>
              <a:pPr marL="0" lvl="2">
                <a:defRPr/>
              </a:pPr>
              <a:r>
                <a:rPr lang="en-US" dirty="0" smtClean="0">
                  <a:solidFill>
                    <a:schemeClr val="bg1"/>
                  </a:solidFill>
                  <a:latin typeface="Myriad Pro" pitchFamily="34" charset="0"/>
                </a:rPr>
                <a:t>and Learning </a:t>
              </a:r>
              <a:r>
                <a:rPr lang="en-US" dirty="0">
                  <a:solidFill>
                    <a:schemeClr val="bg1"/>
                  </a:solidFill>
                  <a:latin typeface="Myriad Pro" pitchFamily="34" charset="0"/>
                </a:rPr>
                <a:t>technologies</a:t>
              </a:r>
            </a:p>
          </p:txBody>
        </p:sp>
        <p:sp>
          <p:nvSpPr>
            <p:cNvPr id="10" name="TextBox 9"/>
            <p:cNvSpPr txBox="1"/>
            <p:nvPr/>
          </p:nvSpPr>
          <p:spPr>
            <a:xfrm>
              <a:off x="414203" y="4583668"/>
              <a:ext cx="2234458" cy="369332"/>
            </a:xfrm>
            <a:prstGeom prst="rect">
              <a:avLst/>
            </a:prstGeom>
            <a:noFill/>
          </p:spPr>
          <p:txBody>
            <a:bodyPr wrap="none" rtlCol="0">
              <a:spAutoFit/>
            </a:bodyPr>
            <a:lstStyle/>
            <a:p>
              <a:pPr marL="0" lvl="2">
                <a:defRPr/>
              </a:pPr>
              <a:r>
                <a:rPr lang="en-US" dirty="0">
                  <a:solidFill>
                    <a:schemeClr val="bg1"/>
                  </a:solidFill>
                  <a:latin typeface="Myriad Pro" pitchFamily="34" charset="0"/>
                </a:rPr>
                <a:t>Improving IT Security</a:t>
              </a:r>
            </a:p>
          </p:txBody>
        </p:sp>
        <p:sp>
          <p:nvSpPr>
            <p:cNvPr id="11" name="TextBox 10"/>
            <p:cNvSpPr txBox="1"/>
            <p:nvPr/>
          </p:nvSpPr>
          <p:spPr>
            <a:xfrm>
              <a:off x="392894" y="5498068"/>
              <a:ext cx="3120598" cy="369332"/>
            </a:xfrm>
            <a:prstGeom prst="rect">
              <a:avLst/>
            </a:prstGeom>
            <a:noFill/>
          </p:spPr>
          <p:txBody>
            <a:bodyPr wrap="none" rtlCol="0">
              <a:spAutoFit/>
            </a:bodyPr>
            <a:lstStyle/>
            <a:p>
              <a:pPr marL="0" lvl="2">
                <a:defRPr/>
              </a:pPr>
              <a:r>
                <a:rPr lang="en-US" dirty="0">
                  <a:solidFill>
                    <a:schemeClr val="bg1"/>
                  </a:solidFill>
                  <a:latin typeface="Myriad Pro" pitchFamily="34" charset="0"/>
                </a:rPr>
                <a:t>Adopting mobile technologies</a:t>
              </a:r>
            </a:p>
          </p:txBody>
        </p:sp>
      </p:grpSp>
      <p:grpSp>
        <p:nvGrpSpPr>
          <p:cNvPr id="12" name="Group 16"/>
          <p:cNvGrpSpPr/>
          <p:nvPr/>
        </p:nvGrpSpPr>
        <p:grpSpPr>
          <a:xfrm>
            <a:off x="4724400" y="533400"/>
            <a:ext cx="3993712" cy="5262265"/>
            <a:chOff x="4097345" y="1304835"/>
            <a:chExt cx="3993712" cy="5262265"/>
          </a:xfrm>
        </p:grpSpPr>
        <p:pic>
          <p:nvPicPr>
            <p:cNvPr id="1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7345" y="3823900"/>
              <a:ext cx="398678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4272" y="5652700"/>
              <a:ext cx="398678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9654" y="1995100"/>
              <a:ext cx="398678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4249744" y="1304835"/>
              <a:ext cx="3299493" cy="461665"/>
            </a:xfrm>
            <a:prstGeom prst="rect">
              <a:avLst/>
            </a:prstGeom>
            <a:noFill/>
          </p:spPr>
          <p:txBody>
            <a:bodyPr wrap="none" rtlCol="0">
              <a:spAutoFit/>
            </a:bodyPr>
            <a:lstStyle/>
            <a:p>
              <a:r>
                <a:rPr lang="en-US" sz="2400" dirty="0" smtClean="0">
                  <a:solidFill>
                    <a:srgbClr val="FFC000"/>
                  </a:solidFill>
                  <a:latin typeface="Myriad Pro" pitchFamily="34" charset="0"/>
                </a:rPr>
                <a:t>Top Issues for Presidents</a:t>
              </a:r>
              <a:endParaRPr lang="en-US" sz="2400" dirty="0">
                <a:solidFill>
                  <a:srgbClr val="FFC000"/>
                </a:solidFill>
                <a:latin typeface="Myriad Pro" pitchFamily="34" charset="0"/>
              </a:endParaRPr>
            </a:p>
          </p:txBody>
        </p:sp>
        <p:sp>
          <p:nvSpPr>
            <p:cNvPr id="17" name="TextBox 16"/>
            <p:cNvSpPr txBox="1"/>
            <p:nvPr/>
          </p:nvSpPr>
          <p:spPr>
            <a:xfrm>
              <a:off x="4287947" y="2235368"/>
              <a:ext cx="2955104" cy="369332"/>
            </a:xfrm>
            <a:prstGeom prst="rect">
              <a:avLst/>
            </a:prstGeom>
            <a:noFill/>
          </p:spPr>
          <p:txBody>
            <a:bodyPr wrap="none" rtlCol="0">
              <a:spAutoFit/>
            </a:bodyPr>
            <a:lstStyle/>
            <a:p>
              <a:r>
                <a:rPr lang="en-US" dirty="0" smtClean="0">
                  <a:solidFill>
                    <a:schemeClr val="bg1"/>
                  </a:solidFill>
                  <a:latin typeface="Myriad Pro" pitchFamily="34" charset="0"/>
                </a:rPr>
                <a:t>Addressing </a:t>
              </a:r>
              <a:r>
                <a:rPr lang="en-US" dirty="0">
                  <a:solidFill>
                    <a:schemeClr val="bg1"/>
                  </a:solidFill>
                  <a:latin typeface="Myriad Pro" pitchFamily="34" charset="0"/>
                </a:rPr>
                <a:t>budget shortfalls</a:t>
              </a:r>
            </a:p>
          </p:txBody>
        </p:sp>
        <p:sp>
          <p:nvSpPr>
            <p:cNvPr id="18" name="TextBox 17"/>
            <p:cNvSpPr txBox="1"/>
            <p:nvPr/>
          </p:nvSpPr>
          <p:spPr>
            <a:xfrm>
              <a:off x="4287947" y="3048000"/>
              <a:ext cx="2548390" cy="646331"/>
            </a:xfrm>
            <a:prstGeom prst="rect">
              <a:avLst/>
            </a:prstGeom>
            <a:noFill/>
          </p:spPr>
          <p:txBody>
            <a:bodyPr wrap="none" rtlCol="0">
              <a:spAutoFit/>
            </a:bodyPr>
            <a:lstStyle/>
            <a:p>
              <a:pPr marL="0" lvl="2">
                <a:defRPr/>
              </a:pPr>
              <a:r>
                <a:rPr lang="en-US" dirty="0">
                  <a:solidFill>
                    <a:schemeClr val="bg1"/>
                  </a:solidFill>
                  <a:latin typeface="Myriad Pro" pitchFamily="34" charset="0"/>
                </a:rPr>
                <a:t>Dealing with changes in </a:t>
              </a:r>
              <a:endParaRPr lang="en-US" dirty="0" smtClean="0">
                <a:solidFill>
                  <a:schemeClr val="bg1"/>
                </a:solidFill>
                <a:latin typeface="Myriad Pro" pitchFamily="34" charset="0"/>
              </a:endParaRPr>
            </a:p>
            <a:p>
              <a:pPr marL="0" lvl="2">
                <a:defRPr/>
              </a:pPr>
              <a:r>
                <a:rPr lang="en-US" dirty="0" smtClean="0">
                  <a:solidFill>
                    <a:schemeClr val="bg1"/>
                  </a:solidFill>
                  <a:latin typeface="Myriad Pro" pitchFamily="34" charset="0"/>
                </a:rPr>
                <a:t>state </a:t>
              </a:r>
              <a:r>
                <a:rPr lang="en-US" dirty="0">
                  <a:solidFill>
                    <a:schemeClr val="bg1"/>
                  </a:solidFill>
                  <a:latin typeface="Myriad Pro" pitchFamily="34" charset="0"/>
                </a:rPr>
                <a:t>support</a:t>
              </a:r>
            </a:p>
          </p:txBody>
        </p:sp>
        <p:sp>
          <p:nvSpPr>
            <p:cNvPr id="19" name="TextBox 18"/>
            <p:cNvSpPr txBox="1"/>
            <p:nvPr/>
          </p:nvSpPr>
          <p:spPr>
            <a:xfrm>
              <a:off x="4266638" y="3962400"/>
              <a:ext cx="2352888" cy="646331"/>
            </a:xfrm>
            <a:prstGeom prst="rect">
              <a:avLst/>
            </a:prstGeom>
            <a:noFill/>
          </p:spPr>
          <p:txBody>
            <a:bodyPr wrap="none" rtlCol="0">
              <a:spAutoFit/>
            </a:bodyPr>
            <a:lstStyle/>
            <a:p>
              <a:pPr marL="0" lvl="2">
                <a:defRPr/>
              </a:pPr>
              <a:r>
                <a:rPr lang="en-US" dirty="0">
                  <a:solidFill>
                    <a:schemeClr val="bg1"/>
                  </a:solidFill>
                  <a:latin typeface="Myriad Pro" pitchFamily="34" charset="0"/>
                </a:rPr>
                <a:t>Maintaining quality of </a:t>
              </a:r>
              <a:endParaRPr lang="en-US" dirty="0" smtClean="0">
                <a:solidFill>
                  <a:schemeClr val="bg1"/>
                </a:solidFill>
                <a:latin typeface="Myriad Pro" pitchFamily="34" charset="0"/>
              </a:endParaRPr>
            </a:p>
            <a:p>
              <a:pPr marL="0" lvl="2">
                <a:defRPr/>
              </a:pPr>
              <a:r>
                <a:rPr lang="en-US" dirty="0" smtClean="0">
                  <a:solidFill>
                    <a:schemeClr val="bg1"/>
                  </a:solidFill>
                  <a:latin typeface="Myriad Pro" pitchFamily="34" charset="0"/>
                </a:rPr>
                <a:t>academic </a:t>
              </a:r>
              <a:r>
                <a:rPr lang="en-US" dirty="0">
                  <a:solidFill>
                    <a:schemeClr val="bg1"/>
                  </a:solidFill>
                  <a:latin typeface="Myriad Pro" pitchFamily="34" charset="0"/>
                </a:rPr>
                <a:t>programs</a:t>
              </a:r>
            </a:p>
          </p:txBody>
        </p:sp>
        <p:sp>
          <p:nvSpPr>
            <p:cNvPr id="20" name="TextBox 19"/>
            <p:cNvSpPr txBox="1"/>
            <p:nvPr/>
          </p:nvSpPr>
          <p:spPr>
            <a:xfrm>
              <a:off x="4287947" y="4876800"/>
              <a:ext cx="3009798" cy="646331"/>
            </a:xfrm>
            <a:prstGeom prst="rect">
              <a:avLst/>
            </a:prstGeom>
            <a:noFill/>
          </p:spPr>
          <p:txBody>
            <a:bodyPr wrap="none" rtlCol="0">
              <a:spAutoFit/>
            </a:bodyPr>
            <a:lstStyle/>
            <a:p>
              <a:pPr marL="0" lvl="2">
                <a:defRPr/>
              </a:pPr>
              <a:r>
                <a:rPr lang="en-US" dirty="0">
                  <a:solidFill>
                    <a:schemeClr val="bg1"/>
                  </a:solidFill>
                  <a:latin typeface="Myriad Pro" pitchFamily="34" charset="0"/>
                </a:rPr>
                <a:t>Addressing rising tuition and </a:t>
              </a:r>
              <a:endParaRPr lang="en-US" dirty="0" smtClean="0">
                <a:solidFill>
                  <a:schemeClr val="bg1"/>
                </a:solidFill>
                <a:latin typeface="Myriad Pro" pitchFamily="34" charset="0"/>
              </a:endParaRPr>
            </a:p>
            <a:p>
              <a:pPr marL="0" lvl="2">
                <a:defRPr/>
              </a:pPr>
              <a:r>
                <a:rPr lang="en-US" dirty="0" smtClean="0">
                  <a:solidFill>
                    <a:schemeClr val="bg1"/>
                  </a:solidFill>
                  <a:latin typeface="Myriad Pro" pitchFamily="34" charset="0"/>
                </a:rPr>
                <a:t>college </a:t>
              </a:r>
              <a:r>
                <a:rPr lang="en-US" dirty="0">
                  <a:solidFill>
                    <a:schemeClr val="bg1"/>
                  </a:solidFill>
                  <a:latin typeface="Myriad Pro" pitchFamily="34" charset="0"/>
                </a:rPr>
                <a:t>affordability</a:t>
              </a:r>
            </a:p>
          </p:txBody>
        </p:sp>
        <p:sp>
          <p:nvSpPr>
            <p:cNvPr id="21" name="TextBox 20"/>
            <p:cNvSpPr txBox="1"/>
            <p:nvPr/>
          </p:nvSpPr>
          <p:spPr>
            <a:xfrm>
              <a:off x="4266638" y="5791200"/>
              <a:ext cx="2855205" cy="646331"/>
            </a:xfrm>
            <a:prstGeom prst="rect">
              <a:avLst/>
            </a:prstGeom>
            <a:noFill/>
          </p:spPr>
          <p:txBody>
            <a:bodyPr wrap="none" rtlCol="0">
              <a:spAutoFit/>
            </a:bodyPr>
            <a:lstStyle/>
            <a:p>
              <a:pPr marL="0" lvl="2">
                <a:defRPr/>
              </a:pPr>
              <a:r>
                <a:rPr lang="en-US" dirty="0">
                  <a:solidFill>
                    <a:schemeClr val="bg1"/>
                  </a:solidFill>
                  <a:latin typeface="Myriad Pro" pitchFamily="34" charset="0"/>
                </a:rPr>
                <a:t>Dealing with cuts in federal </a:t>
              </a:r>
              <a:endParaRPr lang="en-US" dirty="0" smtClean="0">
                <a:solidFill>
                  <a:schemeClr val="bg1"/>
                </a:solidFill>
                <a:latin typeface="Myriad Pro" pitchFamily="34" charset="0"/>
              </a:endParaRPr>
            </a:p>
            <a:p>
              <a:pPr marL="0" lvl="2">
                <a:defRPr/>
              </a:pPr>
              <a:r>
                <a:rPr lang="en-US" dirty="0" smtClean="0">
                  <a:solidFill>
                    <a:schemeClr val="bg1"/>
                  </a:solidFill>
                  <a:latin typeface="Myriad Pro" pitchFamily="34" charset="0"/>
                </a:rPr>
                <a:t>research </a:t>
              </a:r>
              <a:r>
                <a:rPr lang="en-US" dirty="0">
                  <a:solidFill>
                    <a:schemeClr val="bg1"/>
                  </a:solidFill>
                  <a:latin typeface="Myriad Pro" pitchFamily="34" charset="0"/>
                </a:rPr>
                <a:t>support</a:t>
              </a:r>
            </a:p>
          </p:txBody>
        </p:sp>
      </p:grpSp>
      <p:grpSp>
        <p:nvGrpSpPr>
          <p:cNvPr id="26" name="Group 25"/>
          <p:cNvGrpSpPr/>
          <p:nvPr/>
        </p:nvGrpSpPr>
        <p:grpSpPr>
          <a:xfrm>
            <a:off x="0" y="5943601"/>
            <a:ext cx="9144000" cy="838200"/>
            <a:chOff x="0" y="5943601"/>
            <a:chExt cx="9144000" cy="838200"/>
          </a:xfrm>
        </p:grpSpPr>
        <p:sp>
          <p:nvSpPr>
            <p:cNvPr id="27" name="Rectangle 26"/>
            <p:cNvSpPr/>
            <p:nvPr/>
          </p:nvSpPr>
          <p:spPr>
            <a:xfrm>
              <a:off x="0" y="5943601"/>
              <a:ext cx="9144000" cy="8382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0" y="5950803"/>
              <a:ext cx="9144000" cy="830997"/>
            </a:xfrm>
            <a:prstGeom prst="rect">
              <a:avLst/>
            </a:prstGeom>
            <a:noFill/>
          </p:spPr>
          <p:txBody>
            <a:bodyPr wrap="square" rtlCol="0">
              <a:spAutoFit/>
            </a:bodyPr>
            <a:lstStyle/>
            <a:p>
              <a:pPr algn="ctr"/>
              <a:r>
                <a:rPr lang="en-US" sz="2400" dirty="0" smtClean="0">
                  <a:solidFill>
                    <a:schemeClr val="bg1"/>
                  </a:solidFill>
                  <a:latin typeface="+mj-lt"/>
                  <a:ea typeface="Segoe UI Symbol" pitchFamily="34" charset="0"/>
                </a:rPr>
                <a:t>Join the backchannel at </a:t>
              </a:r>
              <a:r>
                <a:rPr lang="en-US" sz="2400" b="1" dirty="0" smtClean="0">
                  <a:solidFill>
                    <a:schemeClr val="bg1"/>
                  </a:solidFill>
                  <a:latin typeface="+mj-lt"/>
                  <a:ea typeface="Segoe UI Symbol" pitchFamily="34" charset="0"/>
                </a:rPr>
                <a:t>purdue.edu/</a:t>
              </a:r>
              <a:r>
                <a:rPr lang="en-US" sz="2400" b="1" dirty="0" err="1" smtClean="0">
                  <a:solidFill>
                    <a:schemeClr val="bg1"/>
                  </a:solidFill>
                  <a:latin typeface="+mj-lt"/>
                  <a:ea typeface="Segoe UI Symbol" pitchFamily="34" charset="0"/>
                </a:rPr>
                <a:t>hotseat</a:t>
              </a:r>
              <a:r>
                <a:rPr lang="en-US" sz="2400" b="1" dirty="0" smtClean="0">
                  <a:solidFill>
                    <a:schemeClr val="bg1"/>
                  </a:solidFill>
                  <a:latin typeface="+mj-lt"/>
                  <a:ea typeface="Segoe UI Symbol" pitchFamily="34" charset="0"/>
                </a:rPr>
                <a:t>/open</a:t>
              </a:r>
            </a:p>
            <a:p>
              <a:pPr algn="ctr"/>
              <a:r>
                <a:rPr lang="en-US" sz="2400" dirty="0" smtClean="0">
                  <a:solidFill>
                    <a:schemeClr val="bg1"/>
                  </a:solidFill>
                  <a:latin typeface="+mj-lt"/>
                  <a:ea typeface="Segoe UI Symbol" pitchFamily="34" charset="0"/>
                </a:rPr>
                <a:t>or t</a:t>
              </a:r>
              <a:r>
                <a:rPr lang="en-US" sz="2400" dirty="0" smtClean="0">
                  <a:solidFill>
                    <a:schemeClr val="bg1"/>
                  </a:solidFill>
                  <a:latin typeface="+mj-lt"/>
                </a:rPr>
                <a:t>ext </a:t>
              </a:r>
              <a:r>
                <a:rPr lang="en-US" sz="2400" b="1" dirty="0">
                  <a:solidFill>
                    <a:schemeClr val="bg1"/>
                  </a:solidFill>
                  <a:latin typeface="+mj-lt"/>
                </a:rPr>
                <a:t>CIO</a:t>
              </a:r>
              <a:r>
                <a:rPr lang="en-US" sz="2400" dirty="0">
                  <a:solidFill>
                    <a:schemeClr val="bg1"/>
                  </a:solidFill>
                  <a:latin typeface="+mj-lt"/>
                </a:rPr>
                <a:t> to </a:t>
              </a:r>
              <a:r>
                <a:rPr lang="en-US" sz="2400" b="1" dirty="0">
                  <a:solidFill>
                    <a:schemeClr val="bg1"/>
                  </a:solidFill>
                  <a:latin typeface="+mj-lt"/>
                </a:rPr>
                <a:t>(765) 560-4177 </a:t>
              </a:r>
              <a:r>
                <a:rPr lang="en-US" sz="2400" dirty="0">
                  <a:solidFill>
                    <a:schemeClr val="bg1"/>
                  </a:solidFill>
                  <a:latin typeface="+mj-lt"/>
                </a:rPr>
                <a:t>with your </a:t>
              </a:r>
              <a:r>
                <a:rPr lang="en-US" sz="2400" dirty="0" smtClean="0">
                  <a:solidFill>
                    <a:schemeClr val="bg1"/>
                  </a:solidFill>
                  <a:latin typeface="+mj-lt"/>
                </a:rPr>
                <a:t>comments.</a:t>
              </a:r>
              <a:endParaRPr lang="en-US" sz="2400" dirty="0">
                <a:solidFill>
                  <a:schemeClr val="bg1"/>
                </a:solidFill>
                <a:latin typeface="+mj-lt"/>
              </a:endParaRPr>
            </a:p>
          </p:txBody>
        </p:sp>
      </p:grpSp>
    </p:spTree>
    <p:extLst>
      <p:ext uri="{BB962C8B-B14F-4D97-AF65-F5344CB8AC3E}">
        <p14:creationId xmlns:p14="http://schemas.microsoft.com/office/powerpoint/2010/main" val="25537577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D:\My Dropbox\mccartney keynote\pas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6162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0" y="5943601"/>
            <a:ext cx="9144000" cy="838200"/>
            <a:chOff x="0" y="5943601"/>
            <a:chExt cx="9144000" cy="838200"/>
          </a:xfrm>
        </p:grpSpPr>
        <p:sp>
          <p:nvSpPr>
            <p:cNvPr id="9" name="Rectangle 8"/>
            <p:cNvSpPr/>
            <p:nvPr/>
          </p:nvSpPr>
          <p:spPr>
            <a:xfrm>
              <a:off x="0" y="5943601"/>
              <a:ext cx="9144000" cy="8382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0" y="5950803"/>
              <a:ext cx="9144000" cy="830997"/>
            </a:xfrm>
            <a:prstGeom prst="rect">
              <a:avLst/>
            </a:prstGeom>
            <a:noFill/>
          </p:spPr>
          <p:txBody>
            <a:bodyPr wrap="square" rtlCol="0">
              <a:spAutoFit/>
            </a:bodyPr>
            <a:lstStyle/>
            <a:p>
              <a:pPr algn="ctr"/>
              <a:r>
                <a:rPr lang="en-US" sz="2400" dirty="0" smtClean="0">
                  <a:solidFill>
                    <a:schemeClr val="bg1"/>
                  </a:solidFill>
                  <a:latin typeface="+mj-lt"/>
                  <a:ea typeface="Segoe UI Symbol" pitchFamily="34" charset="0"/>
                </a:rPr>
                <a:t>Join the backchannel at </a:t>
              </a:r>
              <a:r>
                <a:rPr lang="en-US" sz="2400" b="1" dirty="0" smtClean="0">
                  <a:solidFill>
                    <a:schemeClr val="bg1"/>
                  </a:solidFill>
                  <a:latin typeface="+mj-lt"/>
                  <a:ea typeface="Segoe UI Symbol" pitchFamily="34" charset="0"/>
                </a:rPr>
                <a:t>purdue.edu/</a:t>
              </a:r>
              <a:r>
                <a:rPr lang="en-US" sz="2400" b="1" dirty="0" err="1" smtClean="0">
                  <a:solidFill>
                    <a:schemeClr val="bg1"/>
                  </a:solidFill>
                  <a:latin typeface="+mj-lt"/>
                  <a:ea typeface="Segoe UI Symbol" pitchFamily="34" charset="0"/>
                </a:rPr>
                <a:t>hotseat</a:t>
              </a:r>
              <a:r>
                <a:rPr lang="en-US" sz="2400" b="1" dirty="0" smtClean="0">
                  <a:solidFill>
                    <a:schemeClr val="bg1"/>
                  </a:solidFill>
                  <a:latin typeface="+mj-lt"/>
                  <a:ea typeface="Segoe UI Symbol" pitchFamily="34" charset="0"/>
                </a:rPr>
                <a:t>/open</a:t>
              </a:r>
            </a:p>
            <a:p>
              <a:pPr algn="ctr"/>
              <a:r>
                <a:rPr lang="en-US" sz="2400" dirty="0" smtClean="0">
                  <a:solidFill>
                    <a:schemeClr val="bg1"/>
                  </a:solidFill>
                  <a:latin typeface="+mj-lt"/>
                  <a:ea typeface="Segoe UI Symbol" pitchFamily="34" charset="0"/>
                </a:rPr>
                <a:t>or t</a:t>
              </a:r>
              <a:r>
                <a:rPr lang="en-US" sz="2400" dirty="0" smtClean="0">
                  <a:solidFill>
                    <a:schemeClr val="bg1"/>
                  </a:solidFill>
                  <a:latin typeface="+mj-lt"/>
                </a:rPr>
                <a:t>ext </a:t>
              </a:r>
              <a:r>
                <a:rPr lang="en-US" sz="2400" b="1" dirty="0">
                  <a:solidFill>
                    <a:schemeClr val="bg1"/>
                  </a:solidFill>
                  <a:latin typeface="+mj-lt"/>
                </a:rPr>
                <a:t>CIO</a:t>
              </a:r>
              <a:r>
                <a:rPr lang="en-US" sz="2400" dirty="0">
                  <a:solidFill>
                    <a:schemeClr val="bg1"/>
                  </a:solidFill>
                  <a:latin typeface="+mj-lt"/>
                </a:rPr>
                <a:t> to </a:t>
              </a:r>
              <a:r>
                <a:rPr lang="en-US" sz="2400" b="1" dirty="0">
                  <a:solidFill>
                    <a:schemeClr val="bg1"/>
                  </a:solidFill>
                  <a:latin typeface="+mj-lt"/>
                </a:rPr>
                <a:t>(765) 560-4177 </a:t>
              </a:r>
              <a:r>
                <a:rPr lang="en-US" sz="2400" dirty="0">
                  <a:solidFill>
                    <a:schemeClr val="bg1"/>
                  </a:solidFill>
                  <a:latin typeface="+mj-lt"/>
                </a:rPr>
                <a:t>with your </a:t>
              </a:r>
              <a:r>
                <a:rPr lang="en-US" sz="2400" dirty="0" smtClean="0">
                  <a:solidFill>
                    <a:schemeClr val="bg1"/>
                  </a:solidFill>
                  <a:latin typeface="+mj-lt"/>
                </a:rPr>
                <a:t>comments.</a:t>
              </a:r>
              <a:endParaRPr lang="en-US" sz="2400" dirty="0">
                <a:solidFill>
                  <a:schemeClr val="bg1"/>
                </a:solidFill>
                <a:latin typeface="+mj-lt"/>
              </a:endParaRPr>
            </a:p>
          </p:txBody>
        </p:sp>
      </p:grpSp>
    </p:spTree>
    <p:extLst>
      <p:ext uri="{BB962C8B-B14F-4D97-AF65-F5344CB8AC3E}">
        <p14:creationId xmlns:p14="http://schemas.microsoft.com/office/powerpoint/2010/main" val="40735005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0" y="5943601"/>
            <a:ext cx="9144000" cy="838200"/>
            <a:chOff x="0" y="5943601"/>
            <a:chExt cx="9144000" cy="838200"/>
          </a:xfrm>
        </p:grpSpPr>
        <p:sp>
          <p:nvSpPr>
            <p:cNvPr id="8" name="Rectangle 7"/>
            <p:cNvSpPr/>
            <p:nvPr/>
          </p:nvSpPr>
          <p:spPr>
            <a:xfrm>
              <a:off x="0" y="5943601"/>
              <a:ext cx="9144000" cy="8382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5950803"/>
              <a:ext cx="9144000" cy="830997"/>
            </a:xfrm>
            <a:prstGeom prst="rect">
              <a:avLst/>
            </a:prstGeom>
            <a:noFill/>
          </p:spPr>
          <p:txBody>
            <a:bodyPr wrap="square" rtlCol="0">
              <a:spAutoFit/>
            </a:bodyPr>
            <a:lstStyle/>
            <a:p>
              <a:pPr algn="ctr"/>
              <a:r>
                <a:rPr lang="en-US" sz="2400" dirty="0" smtClean="0">
                  <a:solidFill>
                    <a:schemeClr val="bg1"/>
                  </a:solidFill>
                  <a:latin typeface="+mj-lt"/>
                  <a:ea typeface="Segoe UI Symbol" pitchFamily="34" charset="0"/>
                </a:rPr>
                <a:t>Join the backchannel at </a:t>
              </a:r>
              <a:r>
                <a:rPr lang="en-US" sz="2400" b="1" dirty="0" smtClean="0">
                  <a:solidFill>
                    <a:schemeClr val="bg1"/>
                  </a:solidFill>
                  <a:latin typeface="+mj-lt"/>
                  <a:ea typeface="Segoe UI Symbol" pitchFamily="34" charset="0"/>
                </a:rPr>
                <a:t>purdue.edu/</a:t>
              </a:r>
              <a:r>
                <a:rPr lang="en-US" sz="2400" b="1" dirty="0" err="1" smtClean="0">
                  <a:solidFill>
                    <a:schemeClr val="bg1"/>
                  </a:solidFill>
                  <a:latin typeface="+mj-lt"/>
                  <a:ea typeface="Segoe UI Symbol" pitchFamily="34" charset="0"/>
                </a:rPr>
                <a:t>hotseat</a:t>
              </a:r>
              <a:r>
                <a:rPr lang="en-US" sz="2400" b="1" dirty="0" smtClean="0">
                  <a:solidFill>
                    <a:schemeClr val="bg1"/>
                  </a:solidFill>
                  <a:latin typeface="+mj-lt"/>
                  <a:ea typeface="Segoe UI Symbol" pitchFamily="34" charset="0"/>
                </a:rPr>
                <a:t>/open</a:t>
              </a:r>
            </a:p>
            <a:p>
              <a:pPr algn="ctr"/>
              <a:r>
                <a:rPr lang="en-US" sz="2400" dirty="0" smtClean="0">
                  <a:solidFill>
                    <a:schemeClr val="bg1"/>
                  </a:solidFill>
                  <a:latin typeface="+mj-lt"/>
                  <a:ea typeface="Segoe UI Symbol" pitchFamily="34" charset="0"/>
                </a:rPr>
                <a:t>or t</a:t>
              </a:r>
              <a:r>
                <a:rPr lang="en-US" sz="2400" dirty="0" smtClean="0">
                  <a:solidFill>
                    <a:schemeClr val="bg1"/>
                  </a:solidFill>
                  <a:latin typeface="+mj-lt"/>
                </a:rPr>
                <a:t>ext </a:t>
              </a:r>
              <a:r>
                <a:rPr lang="en-US" sz="2400" b="1" dirty="0">
                  <a:solidFill>
                    <a:schemeClr val="bg1"/>
                  </a:solidFill>
                  <a:latin typeface="+mj-lt"/>
                </a:rPr>
                <a:t>CIO</a:t>
              </a:r>
              <a:r>
                <a:rPr lang="en-US" sz="2400" dirty="0">
                  <a:solidFill>
                    <a:schemeClr val="bg1"/>
                  </a:solidFill>
                  <a:latin typeface="+mj-lt"/>
                </a:rPr>
                <a:t> to </a:t>
              </a:r>
              <a:r>
                <a:rPr lang="en-US" sz="2400" b="1" dirty="0">
                  <a:solidFill>
                    <a:schemeClr val="bg1"/>
                  </a:solidFill>
                  <a:latin typeface="+mj-lt"/>
                </a:rPr>
                <a:t>(765) 560-4177 </a:t>
              </a:r>
              <a:r>
                <a:rPr lang="en-US" sz="2400" dirty="0">
                  <a:solidFill>
                    <a:schemeClr val="bg1"/>
                  </a:solidFill>
                  <a:latin typeface="+mj-lt"/>
                </a:rPr>
                <a:t>with your </a:t>
              </a:r>
              <a:r>
                <a:rPr lang="en-US" sz="2400" dirty="0" smtClean="0">
                  <a:solidFill>
                    <a:schemeClr val="bg1"/>
                  </a:solidFill>
                  <a:latin typeface="+mj-lt"/>
                </a:rPr>
                <a:t>comments.</a:t>
              </a:r>
              <a:endParaRPr lang="en-US" sz="2400" dirty="0">
                <a:solidFill>
                  <a:schemeClr val="bg1"/>
                </a:solidFill>
                <a:latin typeface="+mj-lt"/>
              </a:endParaRPr>
            </a:p>
          </p:txBody>
        </p:sp>
      </p:grpSp>
    </p:spTree>
    <p:extLst>
      <p:ext uri="{BB962C8B-B14F-4D97-AF65-F5344CB8AC3E}">
        <p14:creationId xmlns:p14="http://schemas.microsoft.com/office/powerpoint/2010/main" val="863651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bwMode="auto">
          <a:xfrm>
            <a:off x="122830" y="815975"/>
            <a:ext cx="8871045" cy="1470025"/>
          </a:xfrm>
        </p:spPr>
        <p:txBody>
          <a:bodyPr/>
          <a:lstStyle/>
          <a:p>
            <a:pPr eaLnBrk="1" hangingPunct="1"/>
            <a:r>
              <a:rPr lang="en-US" cap="none" dirty="0" smtClean="0">
                <a:latin typeface="Arial" charset="0"/>
                <a:ea typeface="ＭＳ Ｐゴシック" charset="-128"/>
              </a:rPr>
              <a:t>WHO ARE WE? WHO DO WE NEED TO BE?</a:t>
            </a:r>
            <a:endParaRPr lang="en-US" cap="none" dirty="0">
              <a:latin typeface="Arial" charset="0"/>
              <a:ea typeface="ＭＳ Ｐゴシック" charset="-128"/>
            </a:endParaRPr>
          </a:p>
        </p:txBody>
      </p:sp>
      <p:sp>
        <p:nvSpPr>
          <p:cNvPr id="15363" name="Subtitle 2"/>
          <p:cNvSpPr>
            <a:spLocks noGrp="1"/>
          </p:cNvSpPr>
          <p:nvPr>
            <p:ph type="subTitle" idx="1"/>
          </p:nvPr>
        </p:nvSpPr>
        <p:spPr>
          <a:xfrm>
            <a:off x="2165350" y="2008188"/>
            <a:ext cx="6400800" cy="1219200"/>
          </a:xfrm>
        </p:spPr>
        <p:txBody>
          <a:bodyPr/>
          <a:lstStyle/>
          <a:p>
            <a:pPr eaLnBrk="1" hangingPunct="1"/>
            <a:r>
              <a:rPr lang="en-US" dirty="0" smtClean="0">
                <a:latin typeface="Arial" charset="0"/>
                <a:ea typeface="ＭＳ Ｐゴシック" charset="-128"/>
              </a:rPr>
              <a:t>Becky King |  October 18, 2011</a:t>
            </a:r>
            <a:endParaRPr lang="en-US" dirty="0">
              <a:latin typeface="Arial" charset="0"/>
              <a:ea typeface="ＭＳ Ｐゴシック" charset="-128"/>
            </a:endParaRPr>
          </a:p>
        </p:txBody>
      </p:sp>
    </p:spTree>
    <p:extLst>
      <p:ext uri="{BB962C8B-B14F-4D97-AF65-F5344CB8AC3E}">
        <p14:creationId xmlns:p14="http://schemas.microsoft.com/office/powerpoint/2010/main" val="29187613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2" descr="Boing Vend1"/>
          <p:cNvPicPr>
            <a:picLocks noChangeAspect="1" noChangeArrowheads="1"/>
          </p:cNvPicPr>
          <p:nvPr/>
        </p:nvPicPr>
        <p:blipFill>
          <a:blip r:embed="rId2" cstate="print">
            <a:extLst>
              <a:ext uri="{28A0092B-C50C-407E-A947-70E740481C1C}">
                <a14:useLocalDpi xmlns:a14="http://schemas.microsoft.com/office/drawing/2010/main" val="0"/>
              </a:ext>
            </a:extLst>
          </a:blip>
          <a:srcRect t="13148" b="27687"/>
          <a:stretch>
            <a:fillRect/>
          </a:stretch>
        </p:blipFill>
        <p:spPr bwMode="auto">
          <a:xfrm>
            <a:off x="-11837" y="0"/>
            <a:ext cx="9155837"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0" y="6019799"/>
            <a:ext cx="9144000" cy="838201"/>
            <a:chOff x="0" y="5943600"/>
            <a:chExt cx="9144000" cy="838201"/>
          </a:xfrm>
        </p:grpSpPr>
        <p:sp>
          <p:nvSpPr>
            <p:cNvPr id="9" name="Rectangle 8"/>
            <p:cNvSpPr/>
            <p:nvPr/>
          </p:nvSpPr>
          <p:spPr>
            <a:xfrm>
              <a:off x="0" y="5943601"/>
              <a:ext cx="9144000" cy="8382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0" y="5943600"/>
              <a:ext cx="9144000" cy="830997"/>
            </a:xfrm>
            <a:prstGeom prst="rect">
              <a:avLst/>
            </a:prstGeom>
            <a:noFill/>
          </p:spPr>
          <p:txBody>
            <a:bodyPr wrap="square" rtlCol="0">
              <a:spAutoFit/>
            </a:bodyPr>
            <a:lstStyle/>
            <a:p>
              <a:pPr algn="ctr"/>
              <a:r>
                <a:rPr lang="en-US" sz="2400" dirty="0" smtClean="0">
                  <a:solidFill>
                    <a:schemeClr val="bg1"/>
                  </a:solidFill>
                  <a:latin typeface="+mj-lt"/>
                  <a:ea typeface="Segoe UI Symbol" pitchFamily="34" charset="0"/>
                </a:rPr>
                <a:t>Join the backchannel at </a:t>
              </a:r>
              <a:r>
                <a:rPr lang="en-US" sz="2400" b="1" dirty="0" smtClean="0">
                  <a:solidFill>
                    <a:schemeClr val="bg1"/>
                  </a:solidFill>
                  <a:latin typeface="+mj-lt"/>
                  <a:ea typeface="Segoe UI Symbol" pitchFamily="34" charset="0"/>
                </a:rPr>
                <a:t>purdue.edu/</a:t>
              </a:r>
              <a:r>
                <a:rPr lang="en-US" sz="2400" b="1" dirty="0" err="1" smtClean="0">
                  <a:solidFill>
                    <a:schemeClr val="bg1"/>
                  </a:solidFill>
                  <a:latin typeface="+mj-lt"/>
                  <a:ea typeface="Segoe UI Symbol" pitchFamily="34" charset="0"/>
                </a:rPr>
                <a:t>hotseat</a:t>
              </a:r>
              <a:r>
                <a:rPr lang="en-US" sz="2400" b="1" dirty="0" smtClean="0">
                  <a:solidFill>
                    <a:schemeClr val="bg1"/>
                  </a:solidFill>
                  <a:latin typeface="+mj-lt"/>
                  <a:ea typeface="Segoe UI Symbol" pitchFamily="34" charset="0"/>
                </a:rPr>
                <a:t>/open</a:t>
              </a:r>
            </a:p>
            <a:p>
              <a:pPr algn="ctr"/>
              <a:r>
                <a:rPr lang="en-US" sz="2400" dirty="0" smtClean="0">
                  <a:solidFill>
                    <a:schemeClr val="bg1"/>
                  </a:solidFill>
                  <a:latin typeface="+mj-lt"/>
                  <a:ea typeface="Segoe UI Symbol" pitchFamily="34" charset="0"/>
                </a:rPr>
                <a:t>or t</a:t>
              </a:r>
              <a:r>
                <a:rPr lang="en-US" sz="2400" dirty="0" smtClean="0">
                  <a:solidFill>
                    <a:schemeClr val="bg1"/>
                  </a:solidFill>
                  <a:latin typeface="+mj-lt"/>
                </a:rPr>
                <a:t>ext </a:t>
              </a:r>
              <a:r>
                <a:rPr lang="en-US" sz="2400" b="1" dirty="0">
                  <a:solidFill>
                    <a:schemeClr val="bg1"/>
                  </a:solidFill>
                  <a:latin typeface="+mj-lt"/>
                </a:rPr>
                <a:t>CIO</a:t>
              </a:r>
              <a:r>
                <a:rPr lang="en-US" sz="2400" dirty="0">
                  <a:solidFill>
                    <a:schemeClr val="bg1"/>
                  </a:solidFill>
                  <a:latin typeface="+mj-lt"/>
                </a:rPr>
                <a:t> to </a:t>
              </a:r>
              <a:r>
                <a:rPr lang="en-US" sz="2400" b="1" dirty="0">
                  <a:solidFill>
                    <a:schemeClr val="bg1"/>
                  </a:solidFill>
                  <a:latin typeface="+mj-lt"/>
                </a:rPr>
                <a:t>(765) 560-4177 </a:t>
              </a:r>
              <a:r>
                <a:rPr lang="en-US" sz="2400" dirty="0">
                  <a:solidFill>
                    <a:schemeClr val="bg1"/>
                  </a:solidFill>
                  <a:latin typeface="+mj-lt"/>
                </a:rPr>
                <a:t>with your </a:t>
              </a:r>
              <a:r>
                <a:rPr lang="en-US" sz="2400" dirty="0" smtClean="0">
                  <a:solidFill>
                    <a:schemeClr val="bg1"/>
                  </a:solidFill>
                  <a:latin typeface="+mj-lt"/>
                </a:rPr>
                <a:t>comments.</a:t>
              </a:r>
              <a:endParaRPr lang="en-US" sz="2400" dirty="0">
                <a:solidFill>
                  <a:schemeClr val="bg1"/>
                </a:solidFill>
                <a:latin typeface="+mj-lt"/>
              </a:endParaRPr>
            </a:p>
          </p:txBody>
        </p:sp>
      </p:grpSp>
    </p:spTree>
    <p:extLst>
      <p:ext uri="{BB962C8B-B14F-4D97-AF65-F5344CB8AC3E}">
        <p14:creationId xmlns:p14="http://schemas.microsoft.com/office/powerpoint/2010/main" val="8636517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
            <a:ext cx="9144000" cy="6859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0" y="6019799"/>
            <a:ext cx="9144000" cy="838201"/>
            <a:chOff x="0" y="5943600"/>
            <a:chExt cx="9144000" cy="838201"/>
          </a:xfrm>
        </p:grpSpPr>
        <p:sp>
          <p:nvSpPr>
            <p:cNvPr id="8" name="Rectangle 7"/>
            <p:cNvSpPr/>
            <p:nvPr/>
          </p:nvSpPr>
          <p:spPr>
            <a:xfrm>
              <a:off x="0" y="5943601"/>
              <a:ext cx="9144000" cy="8382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5943600"/>
              <a:ext cx="9144000" cy="830997"/>
            </a:xfrm>
            <a:prstGeom prst="rect">
              <a:avLst/>
            </a:prstGeom>
            <a:noFill/>
          </p:spPr>
          <p:txBody>
            <a:bodyPr wrap="square" rtlCol="0">
              <a:spAutoFit/>
            </a:bodyPr>
            <a:lstStyle/>
            <a:p>
              <a:pPr algn="ctr"/>
              <a:r>
                <a:rPr lang="en-US" sz="2400" dirty="0" smtClean="0">
                  <a:solidFill>
                    <a:schemeClr val="bg1"/>
                  </a:solidFill>
                  <a:latin typeface="+mj-lt"/>
                  <a:ea typeface="Segoe UI Symbol" pitchFamily="34" charset="0"/>
                </a:rPr>
                <a:t>Join the backchannel at </a:t>
              </a:r>
              <a:r>
                <a:rPr lang="en-US" sz="2400" b="1" dirty="0" smtClean="0">
                  <a:solidFill>
                    <a:schemeClr val="bg1"/>
                  </a:solidFill>
                  <a:latin typeface="+mj-lt"/>
                  <a:ea typeface="Segoe UI Symbol" pitchFamily="34" charset="0"/>
                </a:rPr>
                <a:t>purdue.edu/</a:t>
              </a:r>
              <a:r>
                <a:rPr lang="en-US" sz="2400" b="1" dirty="0" err="1" smtClean="0">
                  <a:solidFill>
                    <a:schemeClr val="bg1"/>
                  </a:solidFill>
                  <a:latin typeface="+mj-lt"/>
                  <a:ea typeface="Segoe UI Symbol" pitchFamily="34" charset="0"/>
                </a:rPr>
                <a:t>hotseat</a:t>
              </a:r>
              <a:r>
                <a:rPr lang="en-US" sz="2400" b="1" dirty="0" smtClean="0">
                  <a:solidFill>
                    <a:schemeClr val="bg1"/>
                  </a:solidFill>
                  <a:latin typeface="+mj-lt"/>
                  <a:ea typeface="Segoe UI Symbol" pitchFamily="34" charset="0"/>
                </a:rPr>
                <a:t>/open</a:t>
              </a:r>
            </a:p>
            <a:p>
              <a:pPr algn="ctr"/>
              <a:r>
                <a:rPr lang="en-US" sz="2400" dirty="0" smtClean="0">
                  <a:solidFill>
                    <a:schemeClr val="bg1"/>
                  </a:solidFill>
                  <a:latin typeface="+mj-lt"/>
                  <a:ea typeface="Segoe UI Symbol" pitchFamily="34" charset="0"/>
                </a:rPr>
                <a:t>or t</a:t>
              </a:r>
              <a:r>
                <a:rPr lang="en-US" sz="2400" dirty="0" smtClean="0">
                  <a:solidFill>
                    <a:schemeClr val="bg1"/>
                  </a:solidFill>
                  <a:latin typeface="+mj-lt"/>
                </a:rPr>
                <a:t>ext </a:t>
              </a:r>
              <a:r>
                <a:rPr lang="en-US" sz="2400" b="1" dirty="0">
                  <a:solidFill>
                    <a:schemeClr val="bg1"/>
                  </a:solidFill>
                  <a:latin typeface="+mj-lt"/>
                </a:rPr>
                <a:t>CIO</a:t>
              </a:r>
              <a:r>
                <a:rPr lang="en-US" sz="2400" dirty="0">
                  <a:solidFill>
                    <a:schemeClr val="bg1"/>
                  </a:solidFill>
                  <a:latin typeface="+mj-lt"/>
                </a:rPr>
                <a:t> to </a:t>
              </a:r>
              <a:r>
                <a:rPr lang="en-US" sz="2400" b="1" dirty="0">
                  <a:solidFill>
                    <a:schemeClr val="bg1"/>
                  </a:solidFill>
                  <a:latin typeface="+mj-lt"/>
                </a:rPr>
                <a:t>(765) 560-4177 </a:t>
              </a:r>
              <a:r>
                <a:rPr lang="en-US" sz="2400" dirty="0">
                  <a:solidFill>
                    <a:schemeClr val="bg1"/>
                  </a:solidFill>
                  <a:latin typeface="+mj-lt"/>
                </a:rPr>
                <a:t>with your </a:t>
              </a:r>
              <a:r>
                <a:rPr lang="en-US" sz="2400" dirty="0" smtClean="0">
                  <a:solidFill>
                    <a:schemeClr val="bg1"/>
                  </a:solidFill>
                  <a:latin typeface="+mj-lt"/>
                </a:rPr>
                <a:t>comments.</a:t>
              </a:r>
              <a:endParaRPr lang="en-US" sz="2400" dirty="0">
                <a:solidFill>
                  <a:schemeClr val="bg1"/>
                </a:solidFill>
                <a:latin typeface="+mj-lt"/>
              </a:endParaRPr>
            </a:p>
          </p:txBody>
        </p:sp>
      </p:grpSp>
    </p:spTree>
    <p:extLst>
      <p:ext uri="{BB962C8B-B14F-4D97-AF65-F5344CB8AC3E}">
        <p14:creationId xmlns:p14="http://schemas.microsoft.com/office/powerpoint/2010/main" val="8636517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5547115"/>
          </a:xfrm>
          <a:prstGeom prst="rect">
            <a:avLst/>
          </a:prstGeom>
        </p:spPr>
      </p:pic>
      <p:sp>
        <p:nvSpPr>
          <p:cNvPr id="9" name="TextBox 8"/>
          <p:cNvSpPr txBox="1"/>
          <p:nvPr/>
        </p:nvSpPr>
        <p:spPr>
          <a:xfrm>
            <a:off x="0" y="5791200"/>
            <a:ext cx="9144000" cy="830997"/>
          </a:xfrm>
          <a:prstGeom prst="rect">
            <a:avLst/>
          </a:prstGeom>
          <a:noFill/>
        </p:spPr>
        <p:txBody>
          <a:bodyPr wrap="square" rtlCol="0">
            <a:spAutoFit/>
          </a:bodyPr>
          <a:lstStyle/>
          <a:p>
            <a:pPr algn="ctr"/>
            <a:r>
              <a:rPr lang="en-US" sz="4800" dirty="0" smtClean="0">
                <a:solidFill>
                  <a:schemeClr val="bg1"/>
                </a:solidFill>
                <a:latin typeface="Myriad Pro" pitchFamily="34" charset="0"/>
                <a:ea typeface="Segoe UI Symbol" pitchFamily="34" charset="0"/>
              </a:rPr>
              <a:t>purdue.edu/studio</a:t>
            </a:r>
            <a:endParaRPr lang="en-US" sz="4800" dirty="0">
              <a:solidFill>
                <a:schemeClr val="bg1"/>
              </a:solidFill>
              <a:latin typeface="Myriad Pro" pitchFamily="34" charset="0"/>
              <a:ea typeface="Segoe UI Symbol" pitchFamily="34" charset="0"/>
            </a:endParaRPr>
          </a:p>
        </p:txBody>
      </p:sp>
    </p:spTree>
    <p:extLst>
      <p:ext uri="{BB962C8B-B14F-4D97-AF65-F5344CB8AC3E}">
        <p14:creationId xmlns:p14="http://schemas.microsoft.com/office/powerpoint/2010/main" val="18692866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8" name="Group 7"/>
          <p:cNvGrpSpPr/>
          <p:nvPr/>
        </p:nvGrpSpPr>
        <p:grpSpPr>
          <a:xfrm>
            <a:off x="-11545" y="0"/>
            <a:ext cx="4583545" cy="6858000"/>
            <a:chOff x="-11545" y="0"/>
            <a:chExt cx="4583545" cy="685800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descr="D:\My Dropbox\mccartney keynote\ranking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45" y="1524000"/>
              <a:ext cx="3583022" cy="5334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4724400" y="1602487"/>
            <a:ext cx="4191000" cy="3960113"/>
            <a:chOff x="4572000" y="1742768"/>
            <a:chExt cx="4572000" cy="3893745"/>
          </a:xfrm>
        </p:grpSpPr>
        <p:pic>
          <p:nvPicPr>
            <p:cNvPr id="7" name="Picture 6"/>
            <p:cNvPicPr>
              <a:picLocks noChangeAspect="1"/>
            </p:cNvPicPr>
            <p:nvPr/>
          </p:nvPicPr>
          <p:blipFill>
            <a:blip r:embed="rId4" cstate="print"/>
            <a:stretch>
              <a:fillRect/>
            </a:stretch>
          </p:blipFill>
          <p:spPr>
            <a:xfrm>
              <a:off x="4724400" y="1742768"/>
              <a:ext cx="4267200" cy="2753032"/>
            </a:xfrm>
            <a:prstGeom prst="rect">
              <a:avLst/>
            </a:prstGeom>
          </p:spPr>
        </p:pic>
        <p:sp>
          <p:nvSpPr>
            <p:cNvPr id="12" name="TextBox 11"/>
            <p:cNvSpPr txBox="1"/>
            <p:nvPr/>
          </p:nvSpPr>
          <p:spPr>
            <a:xfrm>
              <a:off x="4572000" y="4805516"/>
              <a:ext cx="4572000" cy="830997"/>
            </a:xfrm>
            <a:prstGeom prst="rect">
              <a:avLst/>
            </a:prstGeom>
            <a:noFill/>
          </p:spPr>
          <p:txBody>
            <a:bodyPr wrap="square" rtlCol="0">
              <a:spAutoFit/>
            </a:bodyPr>
            <a:lstStyle/>
            <a:p>
              <a:pPr algn="ctr"/>
              <a:r>
                <a:rPr lang="en-US" sz="4800" dirty="0" smtClean="0">
                  <a:solidFill>
                    <a:schemeClr val="bg1"/>
                  </a:solidFill>
                  <a:latin typeface="Segoe UI Light" pitchFamily="34" charset="0"/>
                </a:rPr>
                <a:t>hubzero.org</a:t>
              </a:r>
              <a:endParaRPr lang="en-US" sz="4800" dirty="0">
                <a:solidFill>
                  <a:schemeClr val="bg1"/>
                </a:solidFill>
                <a:latin typeface="Segoe UI Light" pitchFamily="34" charset="0"/>
              </a:endParaRPr>
            </a:p>
          </p:txBody>
        </p:sp>
      </p:grpSp>
    </p:spTree>
    <p:extLst>
      <p:ext uri="{BB962C8B-B14F-4D97-AF65-F5344CB8AC3E}">
        <p14:creationId xmlns:p14="http://schemas.microsoft.com/office/powerpoint/2010/main" val="8636517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ics_shipping2.jpg"/>
          <p:cNvPicPr>
            <a:picLocks noChangeAspect="1"/>
          </p:cNvPicPr>
          <p:nvPr/>
        </p:nvPicPr>
        <p:blipFill>
          <a:blip r:embed="rId2" cstate="print"/>
          <a:stretch>
            <a:fillRect/>
          </a:stretch>
        </p:blipFill>
        <p:spPr>
          <a:xfrm>
            <a:off x="0" y="0"/>
            <a:ext cx="9144000" cy="6858000"/>
          </a:xfrm>
          <a:prstGeom prst="rect">
            <a:avLst/>
          </a:prstGeom>
        </p:spPr>
      </p:pic>
      <p:grpSp>
        <p:nvGrpSpPr>
          <p:cNvPr id="11" name="Group 10"/>
          <p:cNvGrpSpPr/>
          <p:nvPr/>
        </p:nvGrpSpPr>
        <p:grpSpPr>
          <a:xfrm>
            <a:off x="0" y="6019800"/>
            <a:ext cx="9144000" cy="838200"/>
            <a:chOff x="0" y="5943601"/>
            <a:chExt cx="9144000" cy="838200"/>
          </a:xfrm>
        </p:grpSpPr>
        <p:sp>
          <p:nvSpPr>
            <p:cNvPr id="12" name="Rectangle 11"/>
            <p:cNvSpPr/>
            <p:nvPr/>
          </p:nvSpPr>
          <p:spPr>
            <a:xfrm>
              <a:off x="0" y="5943601"/>
              <a:ext cx="9144000" cy="8382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0" y="5950803"/>
              <a:ext cx="9144000" cy="830997"/>
            </a:xfrm>
            <a:prstGeom prst="rect">
              <a:avLst/>
            </a:prstGeom>
            <a:noFill/>
          </p:spPr>
          <p:txBody>
            <a:bodyPr wrap="square" rtlCol="0">
              <a:spAutoFit/>
            </a:bodyPr>
            <a:lstStyle/>
            <a:p>
              <a:pPr algn="ctr"/>
              <a:r>
                <a:rPr lang="en-US" sz="2400" dirty="0" smtClean="0">
                  <a:solidFill>
                    <a:schemeClr val="bg1"/>
                  </a:solidFill>
                  <a:latin typeface="+mj-lt"/>
                  <a:ea typeface="Segoe UI Symbol" pitchFamily="34" charset="0"/>
                </a:rPr>
                <a:t>Join the backchannel at </a:t>
              </a:r>
              <a:r>
                <a:rPr lang="en-US" sz="2400" b="1" dirty="0" smtClean="0">
                  <a:solidFill>
                    <a:schemeClr val="bg1"/>
                  </a:solidFill>
                  <a:latin typeface="+mj-lt"/>
                  <a:ea typeface="Segoe UI Symbol" pitchFamily="34" charset="0"/>
                </a:rPr>
                <a:t>purdue.edu/</a:t>
              </a:r>
              <a:r>
                <a:rPr lang="en-US" sz="2400" b="1" dirty="0" err="1" smtClean="0">
                  <a:solidFill>
                    <a:schemeClr val="bg1"/>
                  </a:solidFill>
                  <a:latin typeface="+mj-lt"/>
                  <a:ea typeface="Segoe UI Symbol" pitchFamily="34" charset="0"/>
                </a:rPr>
                <a:t>hotseat</a:t>
              </a:r>
              <a:r>
                <a:rPr lang="en-US" sz="2400" b="1" dirty="0" smtClean="0">
                  <a:solidFill>
                    <a:schemeClr val="bg1"/>
                  </a:solidFill>
                  <a:latin typeface="+mj-lt"/>
                  <a:ea typeface="Segoe UI Symbol" pitchFamily="34" charset="0"/>
                </a:rPr>
                <a:t>/open</a:t>
              </a:r>
            </a:p>
            <a:p>
              <a:pPr algn="ctr"/>
              <a:r>
                <a:rPr lang="en-US" sz="2400" dirty="0" smtClean="0">
                  <a:solidFill>
                    <a:schemeClr val="bg1"/>
                  </a:solidFill>
                  <a:latin typeface="+mj-lt"/>
                  <a:ea typeface="Segoe UI Symbol" pitchFamily="34" charset="0"/>
                </a:rPr>
                <a:t>or t</a:t>
              </a:r>
              <a:r>
                <a:rPr lang="en-US" sz="2400" dirty="0" smtClean="0">
                  <a:solidFill>
                    <a:schemeClr val="bg1"/>
                  </a:solidFill>
                  <a:latin typeface="+mj-lt"/>
                </a:rPr>
                <a:t>ext </a:t>
              </a:r>
              <a:r>
                <a:rPr lang="en-US" sz="2400" b="1" dirty="0">
                  <a:solidFill>
                    <a:schemeClr val="bg1"/>
                  </a:solidFill>
                  <a:latin typeface="+mj-lt"/>
                </a:rPr>
                <a:t>CIO</a:t>
              </a:r>
              <a:r>
                <a:rPr lang="en-US" sz="2400" dirty="0">
                  <a:solidFill>
                    <a:schemeClr val="bg1"/>
                  </a:solidFill>
                  <a:latin typeface="+mj-lt"/>
                </a:rPr>
                <a:t> to </a:t>
              </a:r>
              <a:r>
                <a:rPr lang="en-US" sz="2400" b="1" dirty="0">
                  <a:solidFill>
                    <a:schemeClr val="bg1"/>
                  </a:solidFill>
                  <a:latin typeface="+mj-lt"/>
                </a:rPr>
                <a:t>(765) 560-4177 </a:t>
              </a:r>
              <a:r>
                <a:rPr lang="en-US" sz="2400" dirty="0">
                  <a:solidFill>
                    <a:schemeClr val="bg1"/>
                  </a:solidFill>
                  <a:latin typeface="+mj-lt"/>
                </a:rPr>
                <a:t>with your </a:t>
              </a:r>
              <a:r>
                <a:rPr lang="en-US" sz="2400" dirty="0" smtClean="0">
                  <a:solidFill>
                    <a:schemeClr val="bg1"/>
                  </a:solidFill>
                  <a:latin typeface="+mj-lt"/>
                </a:rPr>
                <a:t>comments.</a:t>
              </a:r>
              <a:endParaRPr lang="en-US" sz="2400" dirty="0">
                <a:solidFill>
                  <a:schemeClr val="bg1"/>
                </a:solidFill>
                <a:latin typeface="+mj-lt"/>
              </a:endParaRPr>
            </a:p>
          </p:txBody>
        </p:sp>
      </p:grpSp>
    </p:spTree>
    <p:extLst>
      <p:ext uri="{BB962C8B-B14F-4D97-AF65-F5344CB8AC3E}">
        <p14:creationId xmlns:p14="http://schemas.microsoft.com/office/powerpoint/2010/main" val="8636517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39"/>
            <a:ext cx="9144000" cy="686443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0" y="152400"/>
            <a:ext cx="9140780" cy="5371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47800" y="5638800"/>
            <a:ext cx="6143285" cy="923330"/>
          </a:xfrm>
          <a:prstGeom prst="rect">
            <a:avLst/>
          </a:prstGeom>
          <a:noFill/>
        </p:spPr>
        <p:txBody>
          <a:bodyPr wrap="none" rtlCol="0">
            <a:spAutoFit/>
          </a:bodyPr>
          <a:lstStyle/>
          <a:p>
            <a:r>
              <a:rPr lang="en-US" dirty="0" smtClean="0">
                <a:solidFill>
                  <a:schemeClr val="accent6">
                    <a:lumMod val="75000"/>
                  </a:schemeClr>
                </a:solidFill>
                <a:latin typeface="Myriad Pro" pitchFamily="34" charset="0"/>
              </a:rPr>
              <a:t>For more information:</a:t>
            </a:r>
          </a:p>
          <a:p>
            <a:r>
              <a:rPr lang="en-US" sz="3600" dirty="0" smtClean="0">
                <a:solidFill>
                  <a:schemeClr val="bg1"/>
                </a:solidFill>
                <a:latin typeface="Myriad Pro" pitchFamily="34" charset="0"/>
              </a:rPr>
              <a:t>http://www.purdue.edu/studio</a:t>
            </a:r>
            <a:endParaRPr lang="en-US" sz="3600" dirty="0">
              <a:solidFill>
                <a:schemeClr val="bg1"/>
              </a:solidFill>
              <a:latin typeface="Myriad Pro" pitchFamily="34" charset="0"/>
            </a:endParaRPr>
          </a:p>
        </p:txBody>
      </p:sp>
    </p:spTree>
    <p:extLst>
      <p:ext uri="{BB962C8B-B14F-4D97-AF65-F5344CB8AC3E}">
        <p14:creationId xmlns:p14="http://schemas.microsoft.com/office/powerpoint/2010/main" val="39313576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bwMode="auto">
          <a:xfrm>
            <a:off x="234950" y="1105469"/>
            <a:ext cx="8339138" cy="1470025"/>
          </a:xfrm>
        </p:spPr>
        <p:txBody>
          <a:bodyPr>
            <a:normAutofit fontScale="90000"/>
          </a:bodyPr>
          <a:lstStyle/>
          <a:p>
            <a:pPr algn="l" eaLnBrk="1" hangingPunct="1"/>
            <a:r>
              <a:rPr lang="en-US" dirty="0" smtClean="0"/>
              <a:t>IT Changes in higher education…</a:t>
            </a:r>
            <a:br>
              <a:rPr lang="en-US" dirty="0" smtClean="0"/>
            </a:br>
            <a:r>
              <a:rPr lang="en-US" sz="3100" dirty="0" smtClean="0"/>
              <a:t>are you ready for the next 10 years?</a:t>
            </a:r>
            <a:endParaRPr lang="en-US" sz="3100" cap="none" dirty="0">
              <a:latin typeface="Arial" charset="0"/>
              <a:ea typeface="ＭＳ Ｐゴシック" charset="-128"/>
            </a:endParaRPr>
          </a:p>
        </p:txBody>
      </p:sp>
      <p:sp>
        <p:nvSpPr>
          <p:cNvPr id="15363" name="Subtitle 2"/>
          <p:cNvSpPr>
            <a:spLocks noGrp="1"/>
          </p:cNvSpPr>
          <p:nvPr>
            <p:ph type="subTitle" idx="1"/>
          </p:nvPr>
        </p:nvSpPr>
        <p:spPr>
          <a:xfrm>
            <a:off x="3971499" y="2575494"/>
            <a:ext cx="4602589" cy="876039"/>
          </a:xfrm>
        </p:spPr>
        <p:txBody>
          <a:bodyPr>
            <a:noAutofit/>
          </a:bodyPr>
          <a:lstStyle/>
          <a:p>
            <a:pPr algn="l"/>
            <a:r>
              <a:rPr lang="en-US" dirty="0" smtClean="0">
                <a:latin typeface="Arial" charset="0"/>
                <a:ea typeface="ＭＳ Ｐゴシック" charset="-128"/>
              </a:rPr>
              <a:t>Mark </a:t>
            </a:r>
            <a:r>
              <a:rPr lang="en-US" dirty="0" err="1" smtClean="0">
                <a:latin typeface="Arial" charset="0"/>
                <a:ea typeface="ＭＳ Ｐゴシック" charset="-128"/>
              </a:rPr>
              <a:t>Askren</a:t>
            </a:r>
            <a:r>
              <a:rPr lang="en-US" dirty="0" smtClean="0">
                <a:latin typeface="Arial" charset="0"/>
                <a:ea typeface="ＭＳ Ｐゴシック" charset="-128"/>
              </a:rPr>
              <a:t> |  October 18, 2011</a:t>
            </a:r>
          </a:p>
          <a:p>
            <a:pPr algn="l" eaLnBrk="1" hangingPunct="1"/>
            <a:r>
              <a:rPr lang="en-US" dirty="0" smtClean="0">
                <a:latin typeface="Arial" charset="0"/>
                <a:ea typeface="ＭＳ Ｐゴシック" charset="-128"/>
              </a:rPr>
              <a:t>CIO, University of Nebraska - Lincoln</a:t>
            </a:r>
          </a:p>
          <a:p>
            <a:pPr algn="l" eaLnBrk="1" hangingPunct="1"/>
            <a:endParaRPr lang="en-US" sz="2400" dirty="0" smtClean="0">
              <a:latin typeface="Arial" charset="0"/>
              <a:ea typeface="ＭＳ Ｐゴシック" charset="-128"/>
            </a:endParaRPr>
          </a:p>
        </p:txBody>
      </p:sp>
      <p:pic>
        <p:nvPicPr>
          <p:cNvPr id="4" name="Picture 3" descr="C:\Users\maskren2\AppData\Local\Microsoft\Windows\Temporary Internet Files\Content.IE5\CQ2DWIMZ\MP900398797[1].jpg"/>
          <p:cNvPicPr/>
          <p:nvPr/>
        </p:nvPicPr>
        <p:blipFill>
          <a:blip r:embed="rId2" cstate="print"/>
          <a:srcRect/>
          <a:stretch>
            <a:fillRect/>
          </a:stretch>
        </p:blipFill>
        <p:spPr bwMode="auto">
          <a:xfrm>
            <a:off x="436728" y="2575494"/>
            <a:ext cx="2429302" cy="1569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457200" y="177421"/>
            <a:ext cx="8382000" cy="1143000"/>
          </a:xfrm>
        </p:spPr>
        <p:txBody>
          <a:bodyPr/>
          <a:lstStyle/>
          <a:p>
            <a:pPr eaLnBrk="1" hangingPunct="1"/>
            <a:r>
              <a:rPr lang="en-US" cap="none" dirty="0" smtClean="0">
                <a:latin typeface="Arial" charset="0"/>
                <a:ea typeface="ＭＳ Ｐゴシック" charset="-128"/>
              </a:rPr>
              <a:t>The future keeps changing…but expect</a:t>
            </a:r>
            <a:endParaRPr lang="en-US" cap="none" dirty="0">
              <a:latin typeface="Arial" charset="0"/>
              <a:ea typeface="ＭＳ Ｐゴシック" charset="-128"/>
            </a:endParaRPr>
          </a:p>
        </p:txBody>
      </p:sp>
      <p:sp>
        <p:nvSpPr>
          <p:cNvPr id="16387" name="Content Placeholder 2"/>
          <p:cNvSpPr>
            <a:spLocks noGrp="1"/>
          </p:cNvSpPr>
          <p:nvPr>
            <p:ph idx="4294967295"/>
          </p:nvPr>
        </p:nvSpPr>
        <p:spPr>
          <a:xfrm>
            <a:off x="533400" y="1320421"/>
            <a:ext cx="8229600" cy="4525963"/>
          </a:xfrm>
        </p:spPr>
        <p:txBody>
          <a:bodyPr/>
          <a:lstStyle/>
          <a:p>
            <a:pPr eaLnBrk="1" hangingPunct="1"/>
            <a:r>
              <a:rPr lang="en-US" dirty="0" smtClean="0">
                <a:latin typeface="Arial" charset="0"/>
                <a:ea typeface="ＭＳ Ｐゴシック" charset="-128"/>
              </a:rPr>
              <a:t>It won’t revolve around our campus central IT departments (at least physically)</a:t>
            </a:r>
          </a:p>
          <a:p>
            <a:pPr eaLnBrk="1" hangingPunct="1"/>
            <a:r>
              <a:rPr lang="en-US" dirty="0" smtClean="0">
                <a:latin typeface="Arial" charset="0"/>
                <a:ea typeface="ＭＳ Ｐゴシック" charset="-128"/>
              </a:rPr>
              <a:t>We will be defined by our services and how much they cost, and how we compare to our peers</a:t>
            </a:r>
          </a:p>
          <a:p>
            <a:pPr eaLnBrk="1" hangingPunct="1"/>
            <a:r>
              <a:rPr lang="en-US" dirty="0" smtClean="0">
                <a:latin typeface="Arial" charset="0"/>
                <a:ea typeface="ＭＳ Ｐゴシック" charset="-128"/>
              </a:rPr>
              <a:t>Data integrity will be critical as we will have trouble securing our data and Web sites </a:t>
            </a:r>
          </a:p>
          <a:p>
            <a:pPr eaLnBrk="1" hangingPunct="1"/>
            <a:r>
              <a:rPr lang="en-US" dirty="0" smtClean="0">
                <a:latin typeface="Arial" charset="0"/>
                <a:ea typeface="ＭＳ Ｐゴシック" charset="-128"/>
              </a:rPr>
              <a:t>Collaboration and strategic sourcing will be the critical skill sets</a:t>
            </a:r>
          </a:p>
          <a:p>
            <a:pPr eaLnBrk="1" hangingPunct="1"/>
            <a:r>
              <a:rPr lang="en-US" dirty="0" smtClean="0">
                <a:latin typeface="Arial" charset="0"/>
                <a:ea typeface="ＭＳ Ｐゴシック" charset="-128"/>
              </a:rPr>
              <a:t>It will be mobile beyond our current comprehension</a:t>
            </a:r>
          </a:p>
          <a:p>
            <a:pPr eaLnBrk="1" hangingPunct="1"/>
            <a:endParaRPr lang="en-US" dirty="0">
              <a:latin typeface="Arial" charset="0"/>
              <a:ea typeface="ＭＳ Ｐゴシック" charset="-12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457200" y="98946"/>
            <a:ext cx="8382000" cy="1143000"/>
          </a:xfrm>
        </p:spPr>
        <p:txBody>
          <a:bodyPr/>
          <a:lstStyle/>
          <a:p>
            <a:pPr eaLnBrk="1" hangingPunct="1"/>
            <a:r>
              <a:rPr lang="en-US" cap="none" dirty="0" smtClean="0">
                <a:latin typeface="Arial" charset="0"/>
                <a:ea typeface="ＭＳ Ｐゴシック" charset="-128"/>
              </a:rPr>
              <a:t>The money trail…</a:t>
            </a:r>
            <a:endParaRPr lang="en-US" cap="none" dirty="0">
              <a:latin typeface="Arial" charset="0"/>
              <a:ea typeface="ＭＳ Ｐゴシック" charset="-128"/>
            </a:endParaRPr>
          </a:p>
        </p:txBody>
      </p:sp>
      <p:sp>
        <p:nvSpPr>
          <p:cNvPr id="16387" name="Content Placeholder 2"/>
          <p:cNvSpPr>
            <a:spLocks noGrp="1"/>
          </p:cNvSpPr>
          <p:nvPr>
            <p:ph idx="4294967295"/>
          </p:nvPr>
        </p:nvSpPr>
        <p:spPr>
          <a:xfrm>
            <a:off x="533400" y="1241946"/>
            <a:ext cx="8229600" cy="4525963"/>
          </a:xfrm>
        </p:spPr>
        <p:txBody>
          <a:bodyPr/>
          <a:lstStyle/>
          <a:p>
            <a:pPr eaLnBrk="1" hangingPunct="1">
              <a:buNone/>
            </a:pPr>
            <a:r>
              <a:rPr lang="en-US" dirty="0" smtClean="0">
                <a:latin typeface="Arial" charset="0"/>
                <a:ea typeface="ＭＳ Ｐゴシック" charset="-128"/>
              </a:rPr>
              <a:t>Today we spend our budgets on:</a:t>
            </a:r>
          </a:p>
          <a:p>
            <a:pPr lvl="1" eaLnBrk="1" hangingPunct="1"/>
            <a:r>
              <a:rPr lang="en-US" dirty="0" smtClean="0">
                <a:latin typeface="Arial" charset="0"/>
                <a:ea typeface="ＭＳ Ｐゴシック" charset="-128"/>
              </a:rPr>
              <a:t>Permanent staff</a:t>
            </a:r>
          </a:p>
          <a:p>
            <a:pPr lvl="1" eaLnBrk="1" hangingPunct="1"/>
            <a:r>
              <a:rPr lang="en-US" dirty="0" smtClean="0">
                <a:latin typeface="Arial" charset="0"/>
                <a:ea typeface="ＭＳ Ｐゴシック" charset="-128"/>
              </a:rPr>
              <a:t>ERP implementations, upgrades, maintenance</a:t>
            </a:r>
            <a:endParaRPr lang="en-US" dirty="0">
              <a:latin typeface="Arial" charset="0"/>
              <a:ea typeface="ＭＳ Ｐゴシック" charset="-128"/>
            </a:endParaRPr>
          </a:p>
          <a:p>
            <a:pPr lvl="1" eaLnBrk="1" hangingPunct="1"/>
            <a:r>
              <a:rPr lang="en-US" dirty="0" smtClean="0">
                <a:latin typeface="Arial" charset="0"/>
                <a:ea typeface="ＭＳ Ｐゴシック" charset="-128"/>
              </a:rPr>
              <a:t>Office space (usually not paid for by IT departments)</a:t>
            </a:r>
          </a:p>
          <a:p>
            <a:pPr lvl="1" eaLnBrk="1" hangingPunct="1"/>
            <a:r>
              <a:rPr lang="en-US" dirty="0" smtClean="0">
                <a:latin typeface="Arial" charset="0"/>
                <a:ea typeface="ＭＳ Ｐゴシック" charset="-128"/>
              </a:rPr>
              <a:t>Data centers and fixed equipment</a:t>
            </a:r>
          </a:p>
          <a:p>
            <a:pPr eaLnBrk="1" hangingPunct="1">
              <a:buNone/>
            </a:pPr>
            <a:r>
              <a:rPr lang="en-US" dirty="0" smtClean="0">
                <a:latin typeface="Arial" charset="0"/>
                <a:ea typeface="ＭＳ Ｐゴシック" charset="-128"/>
              </a:rPr>
              <a:t>Over the next decade our costs will shift to:</a:t>
            </a:r>
          </a:p>
          <a:p>
            <a:pPr lvl="1" eaLnBrk="1" hangingPunct="1"/>
            <a:r>
              <a:rPr lang="en-US" dirty="0" smtClean="0">
                <a:latin typeface="Arial" charset="0"/>
                <a:ea typeface="ＭＳ Ｐゴシック" charset="-128"/>
              </a:rPr>
              <a:t>Temporary staffing (on demand)</a:t>
            </a:r>
          </a:p>
          <a:p>
            <a:pPr lvl="1" eaLnBrk="1" hangingPunct="1"/>
            <a:r>
              <a:rPr lang="en-US" dirty="0" err="1" smtClean="0">
                <a:latin typeface="Arial" charset="0"/>
                <a:ea typeface="ＭＳ Ｐゴシック" charset="-128"/>
              </a:rPr>
              <a:t>SaaS</a:t>
            </a:r>
            <a:r>
              <a:rPr lang="en-US" dirty="0" smtClean="0">
                <a:latin typeface="Arial" charset="0"/>
                <a:ea typeface="ＭＳ Ｐゴシック" charset="-128"/>
              </a:rPr>
              <a:t> ERPs and Cloud cycle/storage capacity</a:t>
            </a:r>
          </a:p>
          <a:p>
            <a:pPr lvl="1" eaLnBrk="1" hangingPunct="1"/>
            <a:r>
              <a:rPr lang="en-US" dirty="0" smtClean="0">
                <a:latin typeface="Arial" charset="0"/>
                <a:ea typeface="ＭＳ Ｐゴシック" charset="-128"/>
              </a:rPr>
              <a:t>Consortium investments</a:t>
            </a:r>
          </a:p>
          <a:p>
            <a:pPr lvl="1" eaLnBrk="1" hangingPunct="1"/>
            <a:r>
              <a:rPr lang="en-US" dirty="0" smtClean="0">
                <a:latin typeface="Arial" charset="0"/>
                <a:ea typeface="ＭＳ Ｐゴシック" charset="-128"/>
              </a:rPr>
              <a:t>Licensing and other Intellectual Property agreements</a:t>
            </a:r>
          </a:p>
          <a:p>
            <a:pPr lvl="1" eaLnBrk="1" hangingPunct="1"/>
            <a:r>
              <a:rPr lang="en-US" dirty="0" smtClean="0">
                <a:latin typeface="Arial" charset="0"/>
                <a:ea typeface="ＭＳ Ｐゴシック" charset="-128"/>
              </a:rPr>
              <a:t>Security services</a:t>
            </a:r>
          </a:p>
          <a:p>
            <a:pPr eaLnBrk="1" hangingPunct="1">
              <a:buNone/>
            </a:pPr>
            <a:endParaRPr lang="en-US" dirty="0" smtClean="0">
              <a:latin typeface="Arial" charset="0"/>
              <a:ea typeface="ＭＳ Ｐゴシック" charset="-128"/>
            </a:endParaRPr>
          </a:p>
          <a:p>
            <a:pPr lvl="1" eaLnBrk="1" hangingPunct="1"/>
            <a:endParaRPr lang="en-US" dirty="0" smtClean="0">
              <a:latin typeface="Arial" charset="0"/>
              <a:ea typeface="ＭＳ Ｐゴシック" charset="-128"/>
            </a:endParaRPr>
          </a:p>
          <a:p>
            <a:pPr lvl="1" eaLnBrk="1" hangingPunct="1"/>
            <a:endParaRPr lang="en-US" dirty="0">
              <a:latin typeface="Arial" charset="0"/>
              <a:ea typeface="ＭＳ Ｐゴシック" charset="-128"/>
            </a:endParaRPr>
          </a:p>
        </p:txBody>
      </p:sp>
      <p:pic>
        <p:nvPicPr>
          <p:cNvPr id="4" name="Picture 3" descr="C:\Users\maskren2\AppData\Local\Microsoft\Windows\Temporary Internet Files\Content.IE5\CQ2DWIMZ\MC900349999[1].wmf"/>
          <p:cNvPicPr/>
          <p:nvPr/>
        </p:nvPicPr>
        <p:blipFill>
          <a:blip r:embed="rId2" cstate="print"/>
          <a:srcRect/>
          <a:stretch>
            <a:fillRect/>
          </a:stretch>
        </p:blipFill>
        <p:spPr bwMode="auto">
          <a:xfrm>
            <a:off x="6499071" y="346596"/>
            <a:ext cx="1195529" cy="179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charset="-128"/>
              </a:rPr>
              <a:t>Who (and where) are the CIOs?</a:t>
            </a:r>
            <a:endParaRPr lang="en-US" cap="none" dirty="0">
              <a:latin typeface="Arial" charset="0"/>
              <a:ea typeface="ＭＳ Ｐゴシック" charset="-128"/>
            </a:endParaRPr>
          </a:p>
        </p:txBody>
      </p:sp>
      <p:sp>
        <p:nvSpPr>
          <p:cNvPr id="16387" name="Content Placeholder 2"/>
          <p:cNvSpPr>
            <a:spLocks noGrp="1"/>
          </p:cNvSpPr>
          <p:nvPr>
            <p:ph idx="4294967295"/>
          </p:nvPr>
        </p:nvSpPr>
        <p:spPr>
          <a:xfrm>
            <a:off x="533400" y="1600200"/>
            <a:ext cx="8229600" cy="4525963"/>
          </a:xfrm>
        </p:spPr>
        <p:txBody>
          <a:bodyPr/>
          <a:lstStyle/>
          <a:p>
            <a:pPr eaLnBrk="1" hangingPunct="1">
              <a:buNone/>
            </a:pPr>
            <a:r>
              <a:rPr lang="en-US" dirty="0" smtClean="0">
                <a:latin typeface="Arial" charset="0"/>
                <a:ea typeface="ＭＳ Ｐゴシック" charset="-128"/>
              </a:rPr>
              <a:t> Institutions will choose to:</a:t>
            </a:r>
          </a:p>
          <a:p>
            <a:pPr lvl="1" eaLnBrk="1" hangingPunct="1"/>
            <a:r>
              <a:rPr lang="en-US" sz="2800" dirty="0" smtClean="0">
                <a:latin typeface="Arial" charset="0"/>
                <a:ea typeface="ＭＳ Ｐゴシック" charset="-128"/>
              </a:rPr>
              <a:t>Invest in a CIO that is a senior leader and sourcing expert and leverage IT as a strategic differentiator, or </a:t>
            </a:r>
          </a:p>
          <a:p>
            <a:pPr lvl="1" eaLnBrk="1" hangingPunct="1"/>
            <a:r>
              <a:rPr lang="en-US" sz="2800" dirty="0" smtClean="0">
                <a:latin typeface="Arial" charset="0"/>
                <a:ea typeface="ＭＳ Ｐゴシック" charset="-128"/>
              </a:rPr>
              <a:t>Go the utility route (all that matters is that the commodity services are provided with reasonable quality at the lowest possible cost)</a:t>
            </a:r>
          </a:p>
          <a:p>
            <a:pPr eaLnBrk="1" hangingPunct="1">
              <a:buNone/>
            </a:pPr>
            <a:r>
              <a:rPr lang="en-US" dirty="0" smtClean="0">
                <a:latin typeface="Arial" charset="0"/>
                <a:ea typeface="ＭＳ Ｐゴシック" charset="-128"/>
              </a:rPr>
              <a:t>  It will not be unusual in years ahead for  universities to source major IT services to peer institutions (including the CIO role)</a:t>
            </a:r>
            <a:endParaRPr lang="en-US" dirty="0">
              <a:latin typeface="Arial" charset="0"/>
              <a:ea typeface="ＭＳ Ｐゴシック"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4024" y="2092749"/>
            <a:ext cx="8215952" cy="1908215"/>
          </a:xfrm>
          <a:prstGeom prst="rect">
            <a:avLst/>
          </a:prstGeom>
          <a:noFill/>
        </p:spPr>
        <p:txBody>
          <a:bodyPr wrap="square" rtlCol="0">
            <a:spAutoFit/>
          </a:bodyPr>
          <a:lstStyle/>
          <a:p>
            <a:pPr>
              <a:spcAft>
                <a:spcPts val="1200"/>
              </a:spcAft>
            </a:pPr>
            <a:r>
              <a:rPr lang="en-US" sz="3600" dirty="0" smtClean="0"/>
              <a:t>My greatest fear is that no one will remember me after I’m dead. </a:t>
            </a:r>
            <a:endParaRPr lang="en-US" sz="3600" dirty="0"/>
          </a:p>
          <a:p>
            <a:r>
              <a:rPr lang="en-US" sz="3600" dirty="0"/>
              <a:t>	</a:t>
            </a:r>
            <a:r>
              <a:rPr lang="en-US" sz="3600" dirty="0" smtClean="0"/>
              <a:t>    				</a:t>
            </a:r>
            <a:r>
              <a:rPr lang="en-US" sz="3600" i="1" dirty="0" smtClean="0"/>
              <a:t>– some dead guy</a:t>
            </a:r>
            <a:endParaRPr lang="en-US" sz="3600" i="1" dirty="0"/>
          </a:p>
        </p:txBody>
      </p:sp>
    </p:spTree>
    <p:extLst>
      <p:ext uri="{BB962C8B-B14F-4D97-AF65-F5344CB8AC3E}">
        <p14:creationId xmlns:p14="http://schemas.microsoft.com/office/powerpoint/2010/main" val="5838165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askren2\AppData\Local\Microsoft\Windows\Temporary Internet Files\Content.IE5\B60O5DZR\MP900439265[1].jpg"/>
          <p:cNvPicPr/>
          <p:nvPr/>
        </p:nvPicPr>
        <p:blipFill>
          <a:blip r:embed="rId2" cstate="print"/>
          <a:srcRect/>
          <a:stretch>
            <a:fillRect/>
          </a:stretch>
        </p:blipFill>
        <p:spPr bwMode="auto">
          <a:xfrm>
            <a:off x="6974006" y="0"/>
            <a:ext cx="2169994" cy="2197290"/>
          </a:xfrm>
          <a:prstGeom prst="rect">
            <a:avLst/>
          </a:prstGeom>
          <a:noFill/>
          <a:ln w="9525">
            <a:noFill/>
            <a:miter lim="800000"/>
            <a:headEnd/>
            <a:tailEnd/>
          </a:ln>
        </p:spPr>
      </p:pic>
      <p:sp>
        <p:nvSpPr>
          <p:cNvPr id="16386" name="Title 1"/>
          <p:cNvSpPr>
            <a:spLocks noGrp="1"/>
          </p:cNvSpPr>
          <p:nvPr>
            <p:ph type="title"/>
          </p:nvPr>
        </p:nvSpPr>
        <p:spPr bwMode="auto">
          <a:xfrm>
            <a:off x="304800" y="381000"/>
            <a:ext cx="8382000" cy="1143000"/>
          </a:xfrm>
        </p:spPr>
        <p:txBody>
          <a:bodyPr/>
          <a:lstStyle/>
          <a:p>
            <a:pPr eaLnBrk="1" hangingPunct="1"/>
            <a:r>
              <a:rPr lang="en-US" cap="none" dirty="0" smtClean="0">
                <a:latin typeface="Arial" charset="0"/>
                <a:ea typeface="ＭＳ Ｐゴシック" charset="-128"/>
              </a:rPr>
              <a:t>How far will IT consolidation go?</a:t>
            </a:r>
            <a:endParaRPr lang="en-US" cap="none" dirty="0">
              <a:latin typeface="Arial" charset="0"/>
              <a:ea typeface="ＭＳ Ｐゴシック" charset="-128"/>
            </a:endParaRPr>
          </a:p>
        </p:txBody>
      </p:sp>
      <p:sp>
        <p:nvSpPr>
          <p:cNvPr id="16387" name="Content Placeholder 2"/>
          <p:cNvSpPr>
            <a:spLocks noGrp="1"/>
          </p:cNvSpPr>
          <p:nvPr>
            <p:ph idx="4294967295"/>
          </p:nvPr>
        </p:nvSpPr>
        <p:spPr>
          <a:xfrm>
            <a:off x="457200" y="1777621"/>
            <a:ext cx="8229600" cy="4525963"/>
          </a:xfrm>
        </p:spPr>
        <p:txBody>
          <a:bodyPr/>
          <a:lstStyle/>
          <a:p>
            <a:pPr eaLnBrk="1" hangingPunct="1"/>
            <a:r>
              <a:rPr lang="en-US" dirty="0" smtClean="0">
                <a:latin typeface="Arial" charset="0"/>
                <a:ea typeface="ＭＳ Ｐゴシック" charset="-128"/>
              </a:rPr>
              <a:t>Currently we are seeing the early stages of university system consolidation, including state government in some cases</a:t>
            </a:r>
          </a:p>
          <a:p>
            <a:pPr eaLnBrk="1" hangingPunct="1"/>
            <a:r>
              <a:rPr lang="en-US" dirty="0" smtClean="0">
                <a:latin typeface="Arial" charset="0"/>
                <a:ea typeface="ＭＳ Ｐゴシック" charset="-128"/>
              </a:rPr>
              <a:t>In the next decade we will not have campus systems with their own “peer” CIOs at each campus, nor will we have dozens of full-service IT shops on our large campuses offering largely similar services</a:t>
            </a:r>
          </a:p>
          <a:p>
            <a:pPr eaLnBrk="1" hangingPunct="1"/>
            <a:r>
              <a:rPr lang="en-US" dirty="0" smtClean="0">
                <a:latin typeface="Arial" charset="0"/>
                <a:ea typeface="ＭＳ Ｐゴシック" charset="-128"/>
              </a:rPr>
              <a:t>We will no longer brag about building $20-30M data centers on our campuses</a:t>
            </a:r>
            <a:endParaRPr lang="en-US" dirty="0">
              <a:latin typeface="Arial" charset="0"/>
              <a:ea typeface="ＭＳ Ｐゴシック" charset="-12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normAutofit/>
          </a:bodyPr>
          <a:lstStyle/>
          <a:p>
            <a:pPr eaLnBrk="1" hangingPunct="1"/>
            <a:r>
              <a:rPr lang="en-US" cap="none" dirty="0" smtClean="0">
                <a:latin typeface="Arial" charset="0"/>
                <a:ea typeface="ＭＳ Ｐゴシック" charset="-128"/>
              </a:rPr>
              <a:t>Can universities really work together?</a:t>
            </a:r>
            <a:endParaRPr lang="en-US" cap="none" dirty="0">
              <a:latin typeface="Arial" charset="0"/>
              <a:ea typeface="ＭＳ Ｐゴシック" charset="-128"/>
            </a:endParaRPr>
          </a:p>
        </p:txBody>
      </p:sp>
      <p:sp>
        <p:nvSpPr>
          <p:cNvPr id="16387" name="Content Placeholder 2"/>
          <p:cNvSpPr>
            <a:spLocks noGrp="1"/>
          </p:cNvSpPr>
          <p:nvPr>
            <p:ph idx="4294967295"/>
          </p:nvPr>
        </p:nvSpPr>
        <p:spPr>
          <a:xfrm>
            <a:off x="533400" y="1600200"/>
            <a:ext cx="8229600" cy="4525963"/>
          </a:xfrm>
        </p:spPr>
        <p:txBody>
          <a:bodyPr/>
          <a:lstStyle/>
          <a:p>
            <a:pPr eaLnBrk="1" hangingPunct="1"/>
            <a:r>
              <a:rPr lang="en-US" dirty="0" smtClean="0">
                <a:latin typeface="Arial" charset="0"/>
                <a:ea typeface="ＭＳ Ｐゴシック" charset="-128"/>
              </a:rPr>
              <a:t>Initiatives like I2 Net+ and </a:t>
            </a:r>
            <a:r>
              <a:rPr lang="en-US" dirty="0" err="1" smtClean="0">
                <a:latin typeface="Arial" charset="0"/>
                <a:ea typeface="ＭＳ Ｐゴシック" charset="-128"/>
              </a:rPr>
              <a:t>Gig.U</a:t>
            </a:r>
            <a:r>
              <a:rPr lang="en-US" dirty="0" smtClean="0">
                <a:latin typeface="Arial" charset="0"/>
                <a:ea typeface="ＭＳ Ｐゴシック" charset="-128"/>
              </a:rPr>
              <a:t> are </a:t>
            </a:r>
          </a:p>
          <a:p>
            <a:pPr eaLnBrk="1" hangingPunct="1">
              <a:buNone/>
            </a:pPr>
            <a:r>
              <a:rPr lang="en-US" dirty="0" smtClean="0">
                <a:latin typeface="Arial" charset="0"/>
                <a:ea typeface="ＭＳ Ｐゴシック" charset="-128"/>
              </a:rPr>
              <a:t>  	promising examples of “Big” collaboration</a:t>
            </a:r>
          </a:p>
          <a:p>
            <a:pPr eaLnBrk="1" hangingPunct="1"/>
            <a:r>
              <a:rPr lang="en-US" dirty="0" smtClean="0">
                <a:latin typeface="Arial" charset="0"/>
                <a:ea typeface="ＭＳ Ｐゴシック" charset="-128"/>
              </a:rPr>
              <a:t>Community source provides a third option in some areas. A series of “free” vendor cloud ERP solutions will further disrupt the current market</a:t>
            </a:r>
          </a:p>
          <a:p>
            <a:pPr eaLnBrk="1" hangingPunct="1"/>
            <a:r>
              <a:rPr lang="en-US" dirty="0" smtClean="0">
                <a:latin typeface="Arial" charset="0"/>
                <a:ea typeface="ＭＳ Ｐゴシック" charset="-128"/>
              </a:rPr>
              <a:t>Going forward IT spend will be further divided into consumables vs. strategic procurement. </a:t>
            </a:r>
          </a:p>
          <a:p>
            <a:pPr eaLnBrk="1" hangingPunct="1"/>
            <a:r>
              <a:rPr lang="en-US" dirty="0" smtClean="0">
                <a:latin typeface="Arial" charset="0"/>
                <a:ea typeface="ＭＳ Ｐゴシック" charset="-128"/>
              </a:rPr>
              <a:t>CIOs and other IT leaders will lose control over technology purchasing negotiations unless we aggregate demand.</a:t>
            </a:r>
          </a:p>
          <a:p>
            <a:pPr eaLnBrk="1" hangingPunct="1"/>
            <a:endParaRPr lang="en-US" dirty="0" smtClean="0">
              <a:latin typeface="Arial" charset="0"/>
              <a:ea typeface="ＭＳ Ｐゴシック" charset="-128"/>
            </a:endParaRPr>
          </a:p>
          <a:p>
            <a:pPr eaLnBrk="1" hangingPunct="1"/>
            <a:endParaRPr lang="en-US" dirty="0">
              <a:latin typeface="Arial" charset="0"/>
              <a:ea typeface="ＭＳ Ｐゴシック" charset="-128"/>
            </a:endParaRPr>
          </a:p>
        </p:txBody>
      </p:sp>
      <p:pic>
        <p:nvPicPr>
          <p:cNvPr id="4" name="Picture 3" descr="C:\Users\maskren2\AppData\Local\Microsoft\Windows\Temporary Internet Files\Content.IE5\B60O5DZR\MC900056970[1].wmf"/>
          <p:cNvPicPr/>
          <p:nvPr/>
        </p:nvPicPr>
        <p:blipFill>
          <a:blip r:embed="rId2" cstate="print"/>
          <a:srcRect/>
          <a:stretch>
            <a:fillRect/>
          </a:stretch>
        </p:blipFill>
        <p:spPr bwMode="auto">
          <a:xfrm>
            <a:off x="7924800" y="614362"/>
            <a:ext cx="838200" cy="181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charset="-128"/>
              </a:rPr>
              <a:t>You need a career plan, or find </a:t>
            </a:r>
            <a:br>
              <a:rPr lang="en-US" cap="none" dirty="0" smtClean="0">
                <a:latin typeface="Arial" charset="0"/>
                <a:ea typeface="ＭＳ Ｐゴシック" charset="-128"/>
              </a:rPr>
            </a:br>
            <a:r>
              <a:rPr lang="en-US" cap="none" dirty="0" smtClean="0">
                <a:latin typeface="Arial" charset="0"/>
                <a:ea typeface="ＭＳ Ｐゴシック" charset="-128"/>
              </a:rPr>
              <a:t>an exit strategy</a:t>
            </a:r>
            <a:endParaRPr lang="en-US" cap="none" dirty="0">
              <a:latin typeface="Arial" charset="0"/>
              <a:ea typeface="ＭＳ Ｐゴシック" charset="-128"/>
            </a:endParaRPr>
          </a:p>
        </p:txBody>
      </p:sp>
      <p:sp>
        <p:nvSpPr>
          <p:cNvPr id="16387" name="Content Placeholder 2"/>
          <p:cNvSpPr>
            <a:spLocks noGrp="1"/>
          </p:cNvSpPr>
          <p:nvPr>
            <p:ph idx="4294967295"/>
          </p:nvPr>
        </p:nvSpPr>
        <p:spPr>
          <a:xfrm>
            <a:off x="533400" y="1600200"/>
            <a:ext cx="8229600" cy="4525963"/>
          </a:xfrm>
        </p:spPr>
        <p:txBody>
          <a:bodyPr/>
          <a:lstStyle/>
          <a:p>
            <a:pPr eaLnBrk="1" hangingPunct="1"/>
            <a:r>
              <a:rPr lang="en-US" dirty="0" smtClean="0">
                <a:latin typeface="Arial" charset="0"/>
                <a:ea typeface="ＭＳ Ｐゴシック" charset="-128"/>
              </a:rPr>
              <a:t>IT as an industry is changing faster than we are as a profession (don’t expect that to change)</a:t>
            </a:r>
          </a:p>
          <a:p>
            <a:pPr eaLnBrk="1" hangingPunct="1"/>
            <a:r>
              <a:rPr lang="en-US" dirty="0" smtClean="0">
                <a:latin typeface="Arial" charset="0"/>
                <a:ea typeface="ＭＳ Ｐゴシック" charset="-128"/>
              </a:rPr>
              <a:t>Figure out your career path over the next decade, or someone else will decide it for you</a:t>
            </a:r>
          </a:p>
          <a:p>
            <a:pPr eaLnBrk="1" hangingPunct="1"/>
            <a:r>
              <a:rPr lang="en-US" dirty="0" smtClean="0">
                <a:latin typeface="Arial" charset="0"/>
                <a:ea typeface="ＭＳ Ｐゴシック" charset="-128"/>
              </a:rPr>
              <a:t>With baby boomers retiring there will be many high-level opportunities</a:t>
            </a:r>
          </a:p>
          <a:p>
            <a:pPr eaLnBrk="1" hangingPunct="1"/>
            <a:r>
              <a:rPr lang="en-US" dirty="0" smtClean="0">
                <a:latin typeface="Arial" charset="0"/>
                <a:ea typeface="ＭＳ Ｐゴシック" charset="-128"/>
              </a:rPr>
              <a:t>It will be easier to get the CIO position in the future than it will be to stay in that role</a:t>
            </a:r>
          </a:p>
          <a:p>
            <a:pPr eaLnBrk="1" hangingPunct="1"/>
            <a:r>
              <a:rPr lang="en-US" dirty="0" smtClean="0">
                <a:latin typeface="Arial" charset="0"/>
                <a:ea typeface="ＭＳ Ｐゴシック" charset="-128"/>
              </a:rPr>
              <a:t>Go big, or burrow in</a:t>
            </a:r>
            <a:endParaRPr lang="en-US" dirty="0">
              <a:latin typeface="Arial" charset="0"/>
              <a:ea typeface="ＭＳ Ｐゴシック" charset="-128"/>
            </a:endParaRPr>
          </a:p>
        </p:txBody>
      </p:sp>
      <p:pic>
        <p:nvPicPr>
          <p:cNvPr id="4" name="Picture 3" descr="C:\Users\maskren2\AppData\Local\Microsoft\Windows\Temporary Internet Files\Content.IE5\1E5LDNHP\MC900383274[1].wmf"/>
          <p:cNvPicPr/>
          <p:nvPr/>
        </p:nvPicPr>
        <p:blipFill>
          <a:blip r:embed="rId2" cstate="print"/>
          <a:srcRect/>
          <a:stretch>
            <a:fillRect/>
          </a:stretch>
        </p:blipFill>
        <p:spPr bwMode="auto">
          <a:xfrm>
            <a:off x="6924675" y="123825"/>
            <a:ext cx="1838325" cy="147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charset="-128"/>
              </a:rPr>
              <a:t>Failures in IT leadership remain predictable</a:t>
            </a:r>
            <a:endParaRPr lang="en-US" cap="none" dirty="0">
              <a:latin typeface="Arial" charset="0"/>
              <a:ea typeface="ＭＳ Ｐゴシック" charset="-128"/>
            </a:endParaRPr>
          </a:p>
        </p:txBody>
      </p:sp>
      <p:sp>
        <p:nvSpPr>
          <p:cNvPr id="16387" name="Content Placeholder 2"/>
          <p:cNvSpPr>
            <a:spLocks noGrp="1"/>
          </p:cNvSpPr>
          <p:nvPr>
            <p:ph idx="4294967295"/>
          </p:nvPr>
        </p:nvSpPr>
        <p:spPr>
          <a:xfrm>
            <a:off x="533400" y="1524000"/>
            <a:ext cx="8229600" cy="4525963"/>
          </a:xfrm>
        </p:spPr>
        <p:txBody>
          <a:bodyPr/>
          <a:lstStyle/>
          <a:p>
            <a:pPr eaLnBrk="1" hangingPunct="1"/>
            <a:r>
              <a:rPr lang="en-US" sz="2400" dirty="0" smtClean="0">
                <a:latin typeface="Arial" charset="0"/>
                <a:ea typeface="ＭＳ Ｐゴシック" charset="-128"/>
              </a:rPr>
              <a:t>Lack of delivery is the single biggest </a:t>
            </a:r>
            <a:r>
              <a:rPr lang="en-US" sz="2400" dirty="0" err="1" smtClean="0">
                <a:latin typeface="Arial" charset="0"/>
                <a:ea typeface="ＭＳ Ｐゴシック" charset="-128"/>
              </a:rPr>
              <a:t>derailer</a:t>
            </a:r>
            <a:r>
              <a:rPr lang="en-US" sz="2400" dirty="0" smtClean="0">
                <a:latin typeface="Arial" charset="0"/>
                <a:ea typeface="ＭＳ Ｐゴシック" charset="-128"/>
              </a:rPr>
              <a:t> for CIOs.</a:t>
            </a:r>
          </a:p>
          <a:p>
            <a:pPr eaLnBrk="1" hangingPunct="1"/>
            <a:r>
              <a:rPr lang="en-US" sz="2400" dirty="0" smtClean="0">
                <a:latin typeface="Arial" charset="0"/>
                <a:ea typeface="ＭＳ Ｐゴシック" charset="-128"/>
              </a:rPr>
              <a:t>A close second is the failure to engage meaningfully and clearly at the highest levels of the organization and with peers throughout the institution.</a:t>
            </a:r>
          </a:p>
          <a:p>
            <a:pPr eaLnBrk="1" hangingPunct="1"/>
            <a:r>
              <a:rPr lang="en-US" sz="2400" dirty="0" smtClean="0">
                <a:latin typeface="Arial" charset="0"/>
                <a:ea typeface="ＭＳ Ｐゴシック" charset="-128"/>
              </a:rPr>
              <a:t>Struggling CIOs tend to be either too externally focused or “high level”, and aren’t executing. Or too “in the weeds” and technical, and not connecting at the right level with the right people.</a:t>
            </a:r>
          </a:p>
          <a:p>
            <a:pPr eaLnBrk="1" hangingPunct="1"/>
            <a:endParaRPr lang="en-US" sz="2400" dirty="0" smtClean="0">
              <a:latin typeface="Arial" charset="0"/>
              <a:ea typeface="ＭＳ Ｐゴシック" charset="-128"/>
            </a:endParaRPr>
          </a:p>
          <a:p>
            <a:pPr eaLnBrk="1" hangingPunct="1">
              <a:buNone/>
            </a:pPr>
            <a:r>
              <a:rPr lang="en-US" sz="2000" dirty="0" smtClean="0">
                <a:latin typeface="Arial" charset="0"/>
                <a:ea typeface="ＭＳ Ｐゴシック" charset="-128"/>
              </a:rPr>
              <a:t>											Matt Aiello</a:t>
            </a:r>
          </a:p>
          <a:p>
            <a:pPr eaLnBrk="1" hangingPunct="1">
              <a:buNone/>
            </a:pPr>
            <a:r>
              <a:rPr lang="en-US" sz="2000" dirty="0" smtClean="0">
                <a:latin typeface="Arial" charset="0"/>
                <a:ea typeface="ＭＳ Ｐゴシック" charset="-128"/>
              </a:rPr>
              <a:t>											Principal, </a:t>
            </a:r>
            <a:r>
              <a:rPr lang="en-US" sz="2000" dirty="0" err="1" smtClean="0">
                <a:latin typeface="Arial" charset="0"/>
                <a:ea typeface="ＭＳ Ｐゴシック" charset="-128"/>
              </a:rPr>
              <a:t>Heidrick</a:t>
            </a:r>
            <a:r>
              <a:rPr lang="en-US" sz="2000" dirty="0" smtClean="0">
                <a:latin typeface="Arial" charset="0"/>
                <a:ea typeface="ＭＳ Ｐゴシック" charset="-128"/>
              </a:rPr>
              <a:t> &amp; Struggles</a:t>
            </a:r>
          </a:p>
          <a:p>
            <a:pPr eaLnBrk="1" hangingPunct="1">
              <a:buNone/>
            </a:pPr>
            <a:r>
              <a:rPr lang="en-US" sz="2000" dirty="0" smtClean="0"/>
              <a:t>											202. 331.4900</a:t>
            </a:r>
          </a:p>
          <a:p>
            <a:pPr eaLnBrk="1" hangingPunct="1"/>
            <a:endParaRPr lang="en-US" sz="2400" dirty="0" smtClean="0">
              <a:latin typeface="Arial" charset="0"/>
              <a:ea typeface="ＭＳ Ｐゴシック" charset="-12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charset="-128"/>
              </a:rPr>
              <a:t>So, are you ready for the higher </a:t>
            </a:r>
            <a:r>
              <a:rPr lang="en-US" cap="none" dirty="0" err="1" smtClean="0">
                <a:latin typeface="Arial" charset="0"/>
                <a:ea typeface="ＭＳ Ｐゴシック" charset="-128"/>
              </a:rPr>
              <a:t>ed</a:t>
            </a:r>
            <a:r>
              <a:rPr lang="en-US" cap="none" dirty="0" smtClean="0">
                <a:latin typeface="Arial" charset="0"/>
                <a:ea typeface="ＭＳ Ｐゴシック" charset="-128"/>
              </a:rPr>
              <a:t> IT future?</a:t>
            </a:r>
            <a:endParaRPr lang="en-US" cap="none" dirty="0">
              <a:latin typeface="Arial" charset="0"/>
              <a:ea typeface="ＭＳ Ｐゴシック" charset="-128"/>
            </a:endParaRPr>
          </a:p>
        </p:txBody>
      </p:sp>
      <p:sp>
        <p:nvSpPr>
          <p:cNvPr id="16387" name="Content Placeholder 2"/>
          <p:cNvSpPr>
            <a:spLocks noGrp="1"/>
          </p:cNvSpPr>
          <p:nvPr>
            <p:ph idx="4294967295"/>
          </p:nvPr>
        </p:nvSpPr>
        <p:spPr>
          <a:xfrm>
            <a:off x="533400" y="1600200"/>
            <a:ext cx="8229600" cy="4525963"/>
          </a:xfrm>
        </p:spPr>
        <p:txBody>
          <a:bodyPr/>
          <a:lstStyle/>
          <a:p>
            <a:pPr eaLnBrk="1" hangingPunct="1"/>
            <a:r>
              <a:rPr lang="en-US" dirty="0" smtClean="0">
                <a:latin typeface="Arial" charset="0"/>
                <a:ea typeface="ＭＳ Ｐゴシック" charset="-128"/>
              </a:rPr>
              <a:t>Do you understand the critical challenges facing your institution, and can you produce results?</a:t>
            </a:r>
          </a:p>
          <a:p>
            <a:pPr eaLnBrk="1" hangingPunct="1"/>
            <a:r>
              <a:rPr lang="en-US" dirty="0" smtClean="0">
                <a:latin typeface="Arial" charset="0"/>
                <a:ea typeface="ＭＳ Ｐゴシック" charset="-128"/>
              </a:rPr>
              <a:t>Are you able to create new revenue streams?</a:t>
            </a:r>
          </a:p>
          <a:p>
            <a:pPr eaLnBrk="1" hangingPunct="1"/>
            <a:r>
              <a:rPr lang="en-US" dirty="0" smtClean="0">
                <a:latin typeface="Arial" charset="0"/>
                <a:ea typeface="ＭＳ Ｐゴシック" charset="-128"/>
              </a:rPr>
              <a:t>Can you drive (and survive) continually increasing change?</a:t>
            </a:r>
          </a:p>
          <a:p>
            <a:pPr eaLnBrk="1" hangingPunct="1"/>
            <a:r>
              <a:rPr lang="en-US" dirty="0" smtClean="0">
                <a:latin typeface="Arial" charset="0"/>
                <a:ea typeface="ＭＳ Ｐゴシック" charset="-128"/>
              </a:rPr>
              <a:t>Are you able to solve ill-defined and almost impossible problems?</a:t>
            </a:r>
          </a:p>
          <a:p>
            <a:pPr eaLnBrk="1" hangingPunct="1"/>
            <a:r>
              <a:rPr lang="en-US" dirty="0" smtClean="0">
                <a:latin typeface="Arial" charset="0"/>
                <a:ea typeface="ＭＳ Ｐゴシック" charset="-128"/>
              </a:rPr>
              <a:t>Do you trust other universities to provide mission critical services for your institution?</a:t>
            </a:r>
          </a:p>
          <a:p>
            <a:pPr eaLnBrk="1" hangingPunct="1">
              <a:buNone/>
            </a:pPr>
            <a:endParaRPr lang="en-US" dirty="0" smtClean="0">
              <a:latin typeface="Arial" charset="0"/>
              <a:ea typeface="ＭＳ Ｐゴシック" charset="-128"/>
            </a:endParaRPr>
          </a:p>
          <a:p>
            <a:pPr eaLnBrk="1" hangingPunct="1"/>
            <a:endParaRPr lang="en-US" dirty="0">
              <a:latin typeface="Arial" charset="0"/>
              <a:ea typeface="ＭＳ Ｐゴシック" charset="-128"/>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bwMode="auto">
          <a:xfrm>
            <a:off x="818866" y="80962"/>
            <a:ext cx="7755222" cy="1470025"/>
          </a:xfrm>
        </p:spPr>
        <p:txBody>
          <a:bodyPr/>
          <a:lstStyle/>
          <a:p>
            <a:pPr algn="l" eaLnBrk="1" hangingPunct="1"/>
            <a:r>
              <a:rPr lang="en-US" cap="none" dirty="0" smtClean="0">
                <a:latin typeface="Arial" charset="0"/>
                <a:ea typeface="ＭＳ Ｐゴシック" charset="-128"/>
              </a:rPr>
              <a:t>In Summary:  The Big Questions for CIOs and Enterprise IT Leaders</a:t>
            </a:r>
            <a:endParaRPr lang="en-US" cap="none" dirty="0">
              <a:latin typeface="Arial" charset="0"/>
              <a:ea typeface="ＭＳ Ｐゴシック" charset="-128"/>
            </a:endParaRPr>
          </a:p>
        </p:txBody>
      </p:sp>
      <p:sp>
        <p:nvSpPr>
          <p:cNvPr id="3" name="Rectangle 2"/>
          <p:cNvSpPr/>
          <p:nvPr/>
        </p:nvSpPr>
        <p:spPr>
          <a:xfrm>
            <a:off x="1801503" y="1719618"/>
            <a:ext cx="6482687" cy="2246769"/>
          </a:xfrm>
          <a:prstGeom prst="rect">
            <a:avLst/>
          </a:prstGeom>
        </p:spPr>
        <p:txBody>
          <a:bodyPr wrap="square">
            <a:spAutoFit/>
          </a:bodyPr>
          <a:lstStyle/>
          <a:p>
            <a:pPr eaLnBrk="1" hangingPunct="1"/>
            <a:r>
              <a:rPr lang="en-US" sz="2800" dirty="0" smtClean="0"/>
              <a:t>Additional views on what we’ve discussed?</a:t>
            </a:r>
          </a:p>
          <a:p>
            <a:pPr eaLnBrk="1" hangingPunct="1"/>
            <a:endParaRPr lang="en-US" sz="2800" dirty="0" smtClean="0"/>
          </a:p>
          <a:p>
            <a:pPr eaLnBrk="1" hangingPunct="1"/>
            <a:r>
              <a:rPr lang="en-US" sz="2800" dirty="0" smtClean="0"/>
              <a:t>Key areas we haven’t talked about this morning?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457200" y="381000"/>
            <a:ext cx="8382000" cy="806355"/>
          </a:xfrm>
        </p:spPr>
        <p:txBody>
          <a:bodyPr/>
          <a:lstStyle/>
          <a:p>
            <a:pPr eaLnBrk="1" hangingPunct="1"/>
            <a:r>
              <a:rPr lang="en-US" cap="none" dirty="0" smtClean="0">
                <a:latin typeface="Arial" charset="0"/>
                <a:ea typeface="ＭＳ Ｐゴシック" charset="-128"/>
              </a:rPr>
              <a:t>THE ROLE(S) OF THE CIO TODAY</a:t>
            </a:r>
            <a:endParaRPr lang="en-US" cap="none" dirty="0">
              <a:latin typeface="Arial" charset="0"/>
              <a:ea typeface="ＭＳ Ｐゴシック" charset="-128"/>
            </a:endParaRPr>
          </a:p>
        </p:txBody>
      </p:sp>
      <p:sp>
        <p:nvSpPr>
          <p:cNvPr id="16387" name="Content Placeholder 2"/>
          <p:cNvSpPr>
            <a:spLocks noGrp="1"/>
          </p:cNvSpPr>
          <p:nvPr>
            <p:ph idx="4294967295"/>
          </p:nvPr>
        </p:nvSpPr>
        <p:spPr>
          <a:xfrm>
            <a:off x="437864" y="1514897"/>
            <a:ext cx="8401336" cy="4517405"/>
          </a:xfrm>
        </p:spPr>
        <p:txBody>
          <a:bodyPr/>
          <a:lstStyle/>
          <a:p>
            <a:r>
              <a:rPr lang="en-US" sz="3200" i="1" dirty="0"/>
              <a:t>Technology Leadership:  Today’s Higher Education CIO</a:t>
            </a:r>
            <a:r>
              <a:rPr lang="en-US" sz="3200" dirty="0"/>
              <a:t> – ECAR, Aug, </a:t>
            </a:r>
            <a:r>
              <a:rPr lang="en-US" sz="3200" dirty="0" smtClean="0"/>
              <a:t>2011</a:t>
            </a:r>
          </a:p>
          <a:p>
            <a:r>
              <a:rPr lang="en-US" sz="3200" i="1" dirty="0"/>
              <a:t>The Continually changing Role of the CIO</a:t>
            </a:r>
            <a:r>
              <a:rPr lang="en-US" sz="3200" dirty="0"/>
              <a:t> – CIOUpdate.com, Aug, </a:t>
            </a:r>
            <a:r>
              <a:rPr lang="en-US" sz="3200" dirty="0" smtClean="0"/>
              <a:t>2010</a:t>
            </a:r>
          </a:p>
          <a:p>
            <a:r>
              <a:rPr lang="en-US" sz="3200" i="1" dirty="0"/>
              <a:t>Evolution of the CIO</a:t>
            </a:r>
            <a:r>
              <a:rPr lang="en-US" sz="3200" dirty="0"/>
              <a:t> – EDUCAUSE Issues Brief, Oct, </a:t>
            </a:r>
            <a:r>
              <a:rPr lang="en-US" sz="3200" dirty="0" smtClean="0"/>
              <a:t>2009</a:t>
            </a:r>
          </a:p>
          <a:p>
            <a:r>
              <a:rPr lang="en-US" sz="3200" i="1" dirty="0"/>
              <a:t>The Changing Role of the CIO</a:t>
            </a:r>
            <a:r>
              <a:rPr lang="en-US" sz="3200" dirty="0"/>
              <a:t> – Business Intelligence Forum, Jun, </a:t>
            </a:r>
            <a:r>
              <a:rPr lang="en-US" sz="3200" dirty="0" smtClean="0"/>
              <a:t>2004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457200" y="381000"/>
            <a:ext cx="8382000" cy="806355"/>
          </a:xfrm>
        </p:spPr>
        <p:txBody>
          <a:bodyPr/>
          <a:lstStyle/>
          <a:p>
            <a:pPr eaLnBrk="1" hangingPunct="1"/>
            <a:r>
              <a:rPr lang="en-US" cap="none" dirty="0" smtClean="0">
                <a:latin typeface="Arial" charset="0"/>
                <a:ea typeface="ＭＳ Ｐゴシック" charset="-128"/>
              </a:rPr>
              <a:t>THE ROLE(S) OF THE CIO TODAY (cont.)</a:t>
            </a:r>
            <a:endParaRPr lang="en-US" cap="none" dirty="0">
              <a:latin typeface="Arial" charset="0"/>
              <a:ea typeface="ＭＳ Ｐゴシック" charset="-128"/>
            </a:endParaRPr>
          </a:p>
        </p:txBody>
      </p:sp>
      <p:sp>
        <p:nvSpPr>
          <p:cNvPr id="16387" name="Content Placeholder 2"/>
          <p:cNvSpPr>
            <a:spLocks noGrp="1"/>
          </p:cNvSpPr>
          <p:nvPr>
            <p:ph idx="4294967295"/>
          </p:nvPr>
        </p:nvSpPr>
        <p:spPr>
          <a:xfrm>
            <a:off x="437864" y="1569491"/>
            <a:ext cx="8401336" cy="4571996"/>
          </a:xfrm>
        </p:spPr>
        <p:txBody>
          <a:bodyPr/>
          <a:lstStyle/>
          <a:p>
            <a:r>
              <a:rPr lang="en-US" sz="3200" i="1" dirty="0" smtClean="0"/>
              <a:t>The </a:t>
            </a:r>
            <a:r>
              <a:rPr lang="en-US" sz="3200" i="1" dirty="0"/>
              <a:t>Evolving Role of the CIO</a:t>
            </a:r>
            <a:r>
              <a:rPr lang="en-US" sz="3200" dirty="0"/>
              <a:t> – MIT Sloan School of </a:t>
            </a:r>
            <a:r>
              <a:rPr lang="en-US" sz="3200" dirty="0" err="1"/>
              <a:t>Mgt</a:t>
            </a:r>
            <a:r>
              <a:rPr lang="en-US" sz="3200" dirty="0"/>
              <a:t>, Aug, </a:t>
            </a:r>
            <a:r>
              <a:rPr lang="en-US" sz="3200" dirty="0" smtClean="0"/>
              <a:t>1999</a:t>
            </a:r>
          </a:p>
          <a:p>
            <a:r>
              <a:rPr lang="en-US" sz="3200" i="1" dirty="0"/>
              <a:t>New Information Systems Leaders: A Changing Role in a changing World</a:t>
            </a:r>
            <a:r>
              <a:rPr lang="en-US" sz="3200" dirty="0"/>
              <a:t> – MIS Quarterly, Dec, </a:t>
            </a:r>
            <a:r>
              <a:rPr lang="en-US" sz="3200" dirty="0" smtClean="0"/>
              <a:t>1992</a:t>
            </a:r>
          </a:p>
          <a:p>
            <a:r>
              <a:rPr lang="en-US" sz="3200" i="1" dirty="0"/>
              <a:t>Changing Role of the Corporate Information Systems Officer</a:t>
            </a:r>
            <a:r>
              <a:rPr lang="en-US" sz="3200" dirty="0"/>
              <a:t> – MIS Quarterly, Sept, </a:t>
            </a:r>
            <a:r>
              <a:rPr lang="en-US" sz="3200" b="1" dirty="0"/>
              <a:t>1985</a:t>
            </a:r>
          </a:p>
        </p:txBody>
      </p:sp>
    </p:spTree>
    <p:extLst>
      <p:ext uri="{BB962C8B-B14F-4D97-AF65-F5344CB8AC3E}">
        <p14:creationId xmlns:p14="http://schemas.microsoft.com/office/powerpoint/2010/main" val="180581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243" y="208127"/>
            <a:ext cx="8789158" cy="1013346"/>
          </a:xfrm>
        </p:spPr>
        <p:txBody>
          <a:bodyPr>
            <a:normAutofit/>
          </a:bodyPr>
          <a:lstStyle/>
          <a:p>
            <a:r>
              <a:rPr lang="en-US" dirty="0" smtClean="0"/>
              <a:t>NEW challenges for the </a:t>
            </a:r>
            <a:r>
              <a:rPr lang="en-US" dirty="0" err="1" smtClean="0"/>
              <a:t>cio</a:t>
            </a:r>
            <a:endParaRPr lang="en-US" dirty="0"/>
          </a:p>
        </p:txBody>
      </p:sp>
      <p:pic>
        <p:nvPicPr>
          <p:cNvPr id="6" name="Picture 2" descr="C:\Documents and Settings\Becky_King\My Documents\My Pictures\cartoons\bill_the_ca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2883" y="2571038"/>
            <a:ext cx="2238234" cy="21682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4243" y="1855254"/>
            <a:ext cx="4557658" cy="400110"/>
          </a:xfrm>
          <a:prstGeom prst="rect">
            <a:avLst/>
          </a:prstGeom>
          <a:noFill/>
        </p:spPr>
        <p:txBody>
          <a:bodyPr wrap="none" rtlCol="0">
            <a:spAutoFit/>
          </a:bodyPr>
          <a:lstStyle/>
          <a:p>
            <a:pPr lvl="0"/>
            <a:r>
              <a:rPr lang="en-US" sz="2000" b="1" dirty="0"/>
              <a:t>Risk Management/Physical </a:t>
            </a:r>
            <a:r>
              <a:rPr lang="en-US" sz="2000" b="1" dirty="0" smtClean="0"/>
              <a:t>Security</a:t>
            </a:r>
            <a:endParaRPr lang="en-US" sz="2000" b="1" dirty="0"/>
          </a:p>
        </p:txBody>
      </p:sp>
      <p:sp>
        <p:nvSpPr>
          <p:cNvPr id="7" name="TextBox 6"/>
          <p:cNvSpPr txBox="1"/>
          <p:nvPr/>
        </p:nvSpPr>
        <p:spPr>
          <a:xfrm>
            <a:off x="4158015" y="5366017"/>
            <a:ext cx="3419526" cy="400110"/>
          </a:xfrm>
          <a:prstGeom prst="rect">
            <a:avLst/>
          </a:prstGeom>
          <a:noFill/>
        </p:spPr>
        <p:txBody>
          <a:bodyPr wrap="none" rtlCol="0">
            <a:spAutoFit/>
          </a:bodyPr>
          <a:lstStyle/>
          <a:p>
            <a:pPr lvl="0"/>
            <a:r>
              <a:rPr lang="en-US" sz="2000" b="1" dirty="0" smtClean="0"/>
              <a:t>Compliance </a:t>
            </a:r>
            <a:r>
              <a:rPr lang="en-US" sz="2000" b="1" dirty="0"/>
              <a:t>Requirements</a:t>
            </a:r>
          </a:p>
        </p:txBody>
      </p:sp>
      <p:sp>
        <p:nvSpPr>
          <p:cNvPr id="8" name="TextBox 7"/>
          <p:cNvSpPr txBox="1"/>
          <p:nvPr/>
        </p:nvSpPr>
        <p:spPr>
          <a:xfrm>
            <a:off x="5265001" y="1103306"/>
            <a:ext cx="1736373" cy="400110"/>
          </a:xfrm>
          <a:prstGeom prst="rect">
            <a:avLst/>
          </a:prstGeom>
          <a:noFill/>
        </p:spPr>
        <p:txBody>
          <a:bodyPr wrap="none" rtlCol="0">
            <a:spAutoFit/>
          </a:bodyPr>
          <a:lstStyle/>
          <a:p>
            <a:pPr lvl="0"/>
            <a:r>
              <a:rPr lang="en-US" sz="2000" b="1" dirty="0"/>
              <a:t>Social Media</a:t>
            </a:r>
          </a:p>
        </p:txBody>
      </p:sp>
      <p:sp>
        <p:nvSpPr>
          <p:cNvPr id="9" name="TextBox 8"/>
          <p:cNvSpPr txBox="1"/>
          <p:nvPr/>
        </p:nvSpPr>
        <p:spPr>
          <a:xfrm>
            <a:off x="6330245" y="1954156"/>
            <a:ext cx="2364750" cy="400110"/>
          </a:xfrm>
          <a:prstGeom prst="rect">
            <a:avLst/>
          </a:prstGeom>
          <a:noFill/>
        </p:spPr>
        <p:txBody>
          <a:bodyPr wrap="none" rtlCol="0">
            <a:spAutoFit/>
          </a:bodyPr>
          <a:lstStyle/>
          <a:p>
            <a:pPr lvl="0"/>
            <a:r>
              <a:rPr lang="en-US" sz="2000" b="1" dirty="0"/>
              <a:t>Cellular Coverage</a:t>
            </a:r>
          </a:p>
        </p:txBody>
      </p:sp>
      <p:sp>
        <p:nvSpPr>
          <p:cNvPr id="10" name="TextBox 9"/>
          <p:cNvSpPr txBox="1"/>
          <p:nvPr/>
        </p:nvSpPr>
        <p:spPr>
          <a:xfrm>
            <a:off x="641404" y="3757936"/>
            <a:ext cx="2563522" cy="400110"/>
          </a:xfrm>
          <a:prstGeom prst="rect">
            <a:avLst/>
          </a:prstGeom>
          <a:noFill/>
        </p:spPr>
        <p:txBody>
          <a:bodyPr wrap="none" rtlCol="0">
            <a:spAutoFit/>
          </a:bodyPr>
          <a:lstStyle/>
          <a:p>
            <a:pPr lvl="0"/>
            <a:r>
              <a:rPr lang="en-US" sz="2000" b="1" dirty="0"/>
              <a:t>Plethora of Devices</a:t>
            </a:r>
          </a:p>
        </p:txBody>
      </p:sp>
      <p:sp>
        <p:nvSpPr>
          <p:cNvPr id="13" name="TextBox 12"/>
          <p:cNvSpPr txBox="1"/>
          <p:nvPr/>
        </p:nvSpPr>
        <p:spPr>
          <a:xfrm>
            <a:off x="184243" y="4739327"/>
            <a:ext cx="3802644" cy="400110"/>
          </a:xfrm>
          <a:prstGeom prst="rect">
            <a:avLst/>
          </a:prstGeom>
          <a:noFill/>
        </p:spPr>
        <p:txBody>
          <a:bodyPr wrap="none" rtlCol="0">
            <a:spAutoFit/>
          </a:bodyPr>
          <a:lstStyle/>
          <a:p>
            <a:pPr lvl="0"/>
            <a:r>
              <a:rPr lang="en-US" sz="2000" b="1" dirty="0"/>
              <a:t>Marketing &amp; Communications</a:t>
            </a:r>
          </a:p>
        </p:txBody>
      </p:sp>
      <p:sp>
        <p:nvSpPr>
          <p:cNvPr id="14" name="TextBox 13"/>
          <p:cNvSpPr txBox="1"/>
          <p:nvPr/>
        </p:nvSpPr>
        <p:spPr>
          <a:xfrm>
            <a:off x="5788885" y="3105119"/>
            <a:ext cx="1850186" cy="400110"/>
          </a:xfrm>
          <a:prstGeom prst="rect">
            <a:avLst/>
          </a:prstGeom>
          <a:noFill/>
        </p:spPr>
        <p:txBody>
          <a:bodyPr wrap="none" rtlCol="0">
            <a:spAutoFit/>
          </a:bodyPr>
          <a:lstStyle/>
          <a:p>
            <a:pPr lvl="0"/>
            <a:r>
              <a:rPr lang="en-US" sz="2000" b="1" dirty="0"/>
              <a:t>Sustainability</a:t>
            </a:r>
          </a:p>
        </p:txBody>
      </p:sp>
      <p:sp>
        <p:nvSpPr>
          <p:cNvPr id="15" name="TextBox 14"/>
          <p:cNvSpPr txBox="1"/>
          <p:nvPr/>
        </p:nvSpPr>
        <p:spPr>
          <a:xfrm>
            <a:off x="6780816" y="4023812"/>
            <a:ext cx="2193229" cy="400110"/>
          </a:xfrm>
          <a:prstGeom prst="rect">
            <a:avLst/>
          </a:prstGeom>
          <a:noFill/>
        </p:spPr>
        <p:txBody>
          <a:bodyPr wrap="none" rtlCol="0">
            <a:spAutoFit/>
          </a:bodyPr>
          <a:lstStyle/>
          <a:p>
            <a:pPr lvl="0"/>
            <a:r>
              <a:rPr lang="en-US" sz="2000" b="1" dirty="0"/>
              <a:t>Contract Review</a:t>
            </a:r>
          </a:p>
        </p:txBody>
      </p:sp>
    </p:spTree>
    <p:extLst>
      <p:ext uri="{BB962C8B-B14F-4D97-AF65-F5344CB8AC3E}">
        <p14:creationId xmlns:p14="http://schemas.microsoft.com/office/powerpoint/2010/main" val="88445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CIO.com top 10 business predictions for 2011</a:t>
            </a:r>
            <a:endParaRPr lang="en-US" dirty="0"/>
          </a:p>
        </p:txBody>
      </p:sp>
      <p:sp>
        <p:nvSpPr>
          <p:cNvPr id="3" name="Content Placeholder 2"/>
          <p:cNvSpPr>
            <a:spLocks noGrp="1"/>
          </p:cNvSpPr>
          <p:nvPr>
            <p:ph idx="1"/>
          </p:nvPr>
        </p:nvSpPr>
        <p:spPr>
          <a:xfrm>
            <a:off x="457200" y="1436424"/>
            <a:ext cx="8382000" cy="4718716"/>
          </a:xfrm>
        </p:spPr>
        <p:txBody>
          <a:bodyPr/>
          <a:lstStyle/>
          <a:p>
            <a:pPr marL="0" indent="0">
              <a:buNone/>
            </a:pPr>
            <a:r>
              <a:rPr lang="en-US" sz="2400" b="1" dirty="0"/>
              <a:t>10. </a:t>
            </a:r>
            <a:r>
              <a:rPr lang="en-US" sz="2400" dirty="0"/>
              <a:t>Social media will keep dominating the business </a:t>
            </a:r>
            <a:r>
              <a:rPr lang="en-US" sz="2400" dirty="0" smtClean="0"/>
              <a:t>conversation... </a:t>
            </a:r>
          </a:p>
          <a:p>
            <a:pPr marL="0" indent="0">
              <a:buNone/>
            </a:pPr>
            <a:r>
              <a:rPr lang="en-US" sz="2400" b="1" dirty="0" smtClean="0"/>
              <a:t>9</a:t>
            </a:r>
            <a:r>
              <a:rPr lang="en-US" sz="2400" b="1" dirty="0"/>
              <a:t>. </a:t>
            </a:r>
            <a:r>
              <a:rPr lang="en-US" sz="2400" dirty="0"/>
              <a:t>The CIO-CMO relationship will change for the better, growing closer and more collaborative. </a:t>
            </a:r>
            <a:endParaRPr lang="en-US" sz="2400" dirty="0" smtClean="0"/>
          </a:p>
          <a:p>
            <a:pPr marL="0" indent="0">
              <a:buNone/>
            </a:pPr>
            <a:r>
              <a:rPr lang="en-US" sz="2400" b="1" dirty="0" smtClean="0"/>
              <a:t>8</a:t>
            </a:r>
            <a:r>
              <a:rPr lang="en-US" sz="2400" b="1" dirty="0"/>
              <a:t>. </a:t>
            </a:r>
            <a:r>
              <a:rPr lang="en-US" sz="2400" dirty="0"/>
              <a:t>Cloud will move from an overhyped theory to an adopted practice in mainstream business. </a:t>
            </a:r>
            <a:endParaRPr lang="en-US" sz="2400" dirty="0" smtClean="0"/>
          </a:p>
          <a:p>
            <a:pPr marL="0" indent="0">
              <a:buNone/>
            </a:pPr>
            <a:r>
              <a:rPr lang="en-US" sz="2400" b="1" dirty="0" smtClean="0"/>
              <a:t>7</a:t>
            </a:r>
            <a:r>
              <a:rPr lang="en-US" sz="2400" b="1" dirty="0"/>
              <a:t>. </a:t>
            </a:r>
            <a:r>
              <a:rPr lang="en-US" sz="2400" dirty="0"/>
              <a:t>Mobile moves aggressively into the data </a:t>
            </a:r>
            <a:r>
              <a:rPr lang="en-US" sz="2400" dirty="0" smtClean="0"/>
              <a:t>&amp; applications </a:t>
            </a:r>
            <a:r>
              <a:rPr lang="en-US" sz="2400" dirty="0"/>
              <a:t>arena </a:t>
            </a:r>
            <a:r>
              <a:rPr lang="en-US" sz="2400" dirty="0" smtClean="0"/>
              <a:t>… to </a:t>
            </a:r>
            <a:r>
              <a:rPr lang="en-US" sz="2400" dirty="0"/>
              <a:t>empower the workforce, speed decision making </a:t>
            </a:r>
            <a:r>
              <a:rPr lang="en-US" sz="2400" dirty="0" smtClean="0"/>
              <a:t>&amp; grow </a:t>
            </a:r>
            <a:r>
              <a:rPr lang="en-US" sz="2400" dirty="0"/>
              <a:t>top-line revenue.</a:t>
            </a:r>
          </a:p>
          <a:p>
            <a:pPr marL="0" indent="0">
              <a:buNone/>
            </a:pPr>
            <a:r>
              <a:rPr lang="en-US" sz="2400" b="1" dirty="0"/>
              <a:t>6. </a:t>
            </a:r>
            <a:r>
              <a:rPr lang="en-US" sz="2400" dirty="0"/>
              <a:t>Real-time analytics will define </a:t>
            </a:r>
            <a:r>
              <a:rPr lang="en-US" sz="2400" dirty="0" smtClean="0"/>
              <a:t>&amp; drive </a:t>
            </a:r>
            <a:r>
              <a:rPr lang="en-US" sz="2400" dirty="0"/>
              <a:t>the real-time organization. </a:t>
            </a:r>
            <a:endParaRPr lang="en-US" sz="2400" dirty="0" smtClean="0"/>
          </a:p>
        </p:txBody>
      </p:sp>
    </p:spTree>
    <p:extLst>
      <p:ext uri="{BB962C8B-B14F-4D97-AF65-F5344CB8AC3E}">
        <p14:creationId xmlns:p14="http://schemas.microsoft.com/office/powerpoint/2010/main" val="2366448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CIO.com top 10 business predictions for 2011 (cont.)</a:t>
            </a:r>
            <a:endParaRPr lang="en-US" dirty="0"/>
          </a:p>
        </p:txBody>
      </p:sp>
      <p:sp>
        <p:nvSpPr>
          <p:cNvPr id="3" name="Content Placeholder 2"/>
          <p:cNvSpPr>
            <a:spLocks noGrp="1"/>
          </p:cNvSpPr>
          <p:nvPr>
            <p:ph idx="1"/>
          </p:nvPr>
        </p:nvSpPr>
        <p:spPr>
          <a:xfrm>
            <a:off x="457200" y="1436424"/>
            <a:ext cx="8382000" cy="4718716"/>
          </a:xfrm>
        </p:spPr>
        <p:txBody>
          <a:bodyPr/>
          <a:lstStyle/>
          <a:p>
            <a:pPr marL="0" indent="0">
              <a:buNone/>
            </a:pPr>
            <a:r>
              <a:rPr lang="en-US" sz="2400" b="1" dirty="0" smtClean="0"/>
              <a:t>5</a:t>
            </a:r>
            <a:r>
              <a:rPr lang="en-US" sz="2400" b="1" dirty="0"/>
              <a:t>. </a:t>
            </a:r>
            <a:r>
              <a:rPr lang="en-US" sz="2400" dirty="0"/>
              <a:t>Security breaches will hit an all-time high as data keeps getting pushed beyond the enterprise walls.</a:t>
            </a:r>
          </a:p>
          <a:p>
            <a:pPr marL="0" indent="0">
              <a:buNone/>
            </a:pPr>
            <a:r>
              <a:rPr lang="en-US" sz="2400" b="1" dirty="0"/>
              <a:t>4. </a:t>
            </a:r>
            <a:r>
              <a:rPr lang="en-US" sz="2400" dirty="0"/>
              <a:t>A battle will break out between IT </a:t>
            </a:r>
            <a:r>
              <a:rPr lang="en-US" sz="2400" dirty="0" smtClean="0"/>
              <a:t>&amp; the </a:t>
            </a:r>
            <a:r>
              <a:rPr lang="en-US" sz="2400" dirty="0"/>
              <a:t>lines of business over who really owns the user interface.</a:t>
            </a:r>
          </a:p>
          <a:p>
            <a:pPr marL="0" indent="0">
              <a:buNone/>
            </a:pPr>
            <a:r>
              <a:rPr lang="en-US" sz="2400" b="1" dirty="0" smtClean="0"/>
              <a:t>3</a:t>
            </a:r>
            <a:r>
              <a:rPr lang="en-US" sz="2400" b="1" dirty="0"/>
              <a:t>. </a:t>
            </a:r>
            <a:r>
              <a:rPr lang="en-US" sz="2400" dirty="0"/>
              <a:t>CIOs will continue evolving beyond an operational focus, spending more time transforming </a:t>
            </a:r>
            <a:r>
              <a:rPr lang="en-US" sz="2400" dirty="0" smtClean="0"/>
              <a:t>business processes &amp; setting </a:t>
            </a:r>
            <a:r>
              <a:rPr lang="en-US" sz="2400" dirty="0"/>
              <a:t>strategy.</a:t>
            </a:r>
          </a:p>
          <a:p>
            <a:pPr marL="0" indent="0">
              <a:buNone/>
            </a:pPr>
            <a:r>
              <a:rPr lang="en-US" sz="2400" b="1" dirty="0"/>
              <a:t>2. </a:t>
            </a:r>
            <a:r>
              <a:rPr lang="en-US" sz="2400" dirty="0"/>
              <a:t>Vendor consolidations will cause major support issues at your </a:t>
            </a:r>
            <a:r>
              <a:rPr lang="en-US" sz="2400" dirty="0" smtClean="0"/>
              <a:t>organizations…</a:t>
            </a:r>
            <a:endParaRPr lang="en-US" sz="2400" dirty="0"/>
          </a:p>
          <a:p>
            <a:pPr marL="0" indent="0">
              <a:buNone/>
            </a:pPr>
            <a:r>
              <a:rPr lang="en-US" sz="2400" b="1" dirty="0"/>
              <a:t>1. </a:t>
            </a:r>
            <a:r>
              <a:rPr lang="en-US" sz="2400" dirty="0"/>
              <a:t>CIO turnover will increase if businesses can’t scale. </a:t>
            </a:r>
            <a:r>
              <a:rPr lang="en-US" sz="2400" dirty="0" smtClean="0"/>
              <a:t>…energies </a:t>
            </a:r>
            <a:r>
              <a:rPr lang="en-US" sz="2400" dirty="0"/>
              <a:t>will be spent </a:t>
            </a:r>
            <a:r>
              <a:rPr lang="en-US" sz="2400" dirty="0" smtClean="0"/>
              <a:t>reducing cycle </a:t>
            </a:r>
            <a:r>
              <a:rPr lang="en-US" sz="2400" dirty="0"/>
              <a:t>times </a:t>
            </a:r>
            <a:r>
              <a:rPr lang="en-US" sz="2400" dirty="0" smtClean="0"/>
              <a:t>&amp; helping organizations </a:t>
            </a:r>
            <a:r>
              <a:rPr lang="en-US" sz="2400" dirty="0"/>
              <a:t>increase revenue instead of cutting costs.</a:t>
            </a:r>
          </a:p>
        </p:txBody>
      </p:sp>
    </p:spTree>
    <p:extLst>
      <p:ext uri="{BB962C8B-B14F-4D97-AF65-F5344CB8AC3E}">
        <p14:creationId xmlns:p14="http://schemas.microsoft.com/office/powerpoint/2010/main" val="2035959988"/>
      </p:ext>
    </p:extLst>
  </p:cSld>
  <p:clrMapOvr>
    <a:masterClrMapping/>
  </p:clrMapOvr>
  <p:timing>
    <p:tnLst>
      <p:par>
        <p:cTn id="1" dur="indefinite" restart="never" nodeType="tmRoot"/>
      </p:par>
    </p:tnLst>
  </p:timing>
</p:sld>
</file>

<file path=ppt/theme/theme1.xml><?xml version="1.0" encoding="utf-8"?>
<a:theme xmlns:a="http://schemas.openxmlformats.org/drawingml/2006/main" name="E11_Speaker_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1381</TotalTime>
  <Words>1754</Words>
  <Application>Microsoft Office PowerPoint</Application>
  <PresentationFormat>On-screen Show (4:3)</PresentationFormat>
  <Paragraphs>239</Paragraphs>
  <Slides>45</Slides>
  <Notes>9</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E11_Speaker_PowerPoint_Template</vt:lpstr>
      <vt:lpstr>Office Theme</vt:lpstr>
      <vt:lpstr>Seminar 01A Discussing the Big Questions for CIOs and Enterprise IT Leaders </vt:lpstr>
      <vt:lpstr>PowerPoint Presentation</vt:lpstr>
      <vt:lpstr>WHO ARE WE? WHO DO WE NEED TO BE?</vt:lpstr>
      <vt:lpstr>PowerPoint Presentation</vt:lpstr>
      <vt:lpstr>THE ROLE(S) OF THE CIO TODAY</vt:lpstr>
      <vt:lpstr>THE ROLE(S) OF THE CIO TODAY (cont.)</vt:lpstr>
      <vt:lpstr>NEW challenges for the cio</vt:lpstr>
      <vt:lpstr>CIO.com top 10 business predictions for 2011</vt:lpstr>
      <vt:lpstr>CIO.com top 10 business predictions for 2011 (cont.)</vt:lpstr>
      <vt:lpstr>PowerPoint Presentation</vt:lpstr>
      <vt:lpstr>PowerPoint Presentation</vt:lpstr>
      <vt:lpstr>PowerPoint Presentation</vt:lpstr>
      <vt:lpstr>Four Personas for CIO Success</vt:lpstr>
      <vt:lpstr>First, A word about communication</vt:lpstr>
      <vt:lpstr>Chief infrastructure officer</vt:lpstr>
      <vt:lpstr>Chief integration officer</vt:lpstr>
      <vt:lpstr>Chief intelligence officer</vt:lpstr>
      <vt:lpstr>Chief innovation officer</vt:lpstr>
      <vt:lpstr>HOTSEAT Results 1</vt:lpstr>
      <vt:lpstr>HOTSEAT Results 2</vt:lpstr>
      <vt:lpstr>HOTSEAT Results 3</vt:lpstr>
      <vt:lpstr>Technology Leadership: Today’s Higher Education CIO ECAR Research Bulletin 11, 2011</vt:lpstr>
      <vt:lpstr>References &amp; Readings</vt:lpstr>
      <vt:lpstr>Caution: Dangerous Curves Ahead { Insert IT Vision Here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 Changes in higher education… are you ready for the next 10 years?</vt:lpstr>
      <vt:lpstr>The future keeps changing…but expect</vt:lpstr>
      <vt:lpstr>The money trail…</vt:lpstr>
      <vt:lpstr>Who (and where) are the CIOs?</vt:lpstr>
      <vt:lpstr>How far will IT consolidation go?</vt:lpstr>
      <vt:lpstr>Can universities really work together?</vt:lpstr>
      <vt:lpstr>You need a career plan, or find  an exit strategy</vt:lpstr>
      <vt:lpstr>Failures in IT leadership remain predictable</vt:lpstr>
      <vt:lpstr>So, are you ready for the higher ed IT future?</vt:lpstr>
      <vt:lpstr>In Summary:  The Big Questions for CIOs and Enterprise IT Leaders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Becoming pioneers again: why IT innovation is essential to the future of universities</dc:title>
  <dc:creator>Bowen, Kyle D.</dc:creator>
  <cp:lastModifiedBy>Becky King </cp:lastModifiedBy>
  <cp:revision>103</cp:revision>
  <dcterms:created xsi:type="dcterms:W3CDTF">2011-07-08T20:50:20Z</dcterms:created>
  <dcterms:modified xsi:type="dcterms:W3CDTF">2011-10-19T01:48:01Z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-528644648</vt:i4>
  </property>
  <property fmtid="{D5CDD505-2E9C-101B-9397-08002B2CF9AE}" pid="4" name="_EmailSubject">
    <vt:lpwstr>Educause presentation and talking points</vt:lpwstr>
  </property>
  <property fmtid="{D5CDD505-2E9C-101B-9397-08002B2CF9AE}" pid="5" name="_AuthorEmail">
    <vt:lpwstr>ymeddy@purdue.edu</vt:lpwstr>
  </property>
  <property fmtid="{D5CDD505-2E9C-101B-9397-08002B2CF9AE}" pid="6" name="_AuthorEmailDisplayName">
    <vt:lpwstr>Eddy, Yvonne M.</vt:lpwstr>
  </property>
</Properties>
</file>