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51" autoAdjust="0"/>
    <p:restoredTop sz="77918" autoAdjust="0"/>
  </p:normalViewPr>
  <p:slideViewPr>
    <p:cSldViewPr>
      <p:cViewPr varScale="1">
        <p:scale>
          <a:sx n="75" d="100"/>
          <a:sy n="75" d="100"/>
        </p:scale>
        <p:origin x="-8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0188042-E946-40C0-A05F-D598ABE96A6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D3F08-C50C-4219-B2D7-35FE3FEFA7BB}" type="slidenum">
              <a:rPr lang="en-US"/>
              <a:pPr/>
              <a:t>1</a:t>
            </a:fld>
            <a:endParaRPr lang="en-US"/>
          </a:p>
        </p:txBody>
      </p:sp>
      <p:sp>
        <p:nvSpPr>
          <p:cNvPr id="3073" name="Rectangle 1"/>
          <p:cNvSpPr>
            <a:spLocks noGrp="1" noRot="1" noChangeAspect="1" noChangeArrowheads="1"/>
          </p:cNvSpPr>
          <p:nvPr>
            <p:ph type="sldImg"/>
          </p:nvPr>
        </p:nvSpPr>
        <p:spPr>
          <a:ln/>
        </p:spPr>
      </p:sp>
      <p:sp>
        <p:nvSpPr>
          <p:cNvPr id="3074" name="Rectangle 2"/>
          <p:cNvSpPr>
            <a:spLocks noGrp="1" noChangeArrowheads="1"/>
          </p:cNvSpPr>
          <p:nvPr>
            <p:ph type="body" idx="1"/>
          </p:nvPr>
        </p:nvSpPr>
        <p:spPr/>
        <p:txBody>
          <a:bodyPr lIns="0" tIns="0" rIns="0" bIns="0"/>
          <a:lstStyle/>
          <a:p>
            <a:pPr marL="0" marR="0" indent="0" algn="l" defTabSz="914400" rtl="0" eaLnBrk="1" fontAlgn="base" latinLnBrk="0" hangingPunct="1">
              <a:lnSpc>
                <a:spcPct val="95000"/>
              </a:lnSpc>
              <a:spcBef>
                <a:spcPct val="0"/>
              </a:spcBef>
              <a:spcAft>
                <a:spcPct val="0"/>
              </a:spcAft>
              <a:buClrTx/>
              <a:buSzTx/>
              <a:buFontTx/>
              <a:buNone/>
              <a:tabLst/>
              <a:defRPr/>
            </a:pPr>
            <a:r>
              <a:rPr lang="en-US" sz="1600" b="0" dirty="0" smtClean="0">
                <a:solidFill>
                  <a:srgbClr val="FFFFFF"/>
                </a:solidFill>
                <a:latin typeface="Arial" pitchFamily="34" charset="0"/>
              </a:rPr>
              <a:t>Copyright</a:t>
            </a:r>
            <a:r>
              <a:rPr lang="en-US" sz="1600" b="0" baseline="0" dirty="0" smtClean="0">
                <a:solidFill>
                  <a:srgbClr val="FFFFFF"/>
                </a:solidFill>
                <a:latin typeface="Arial" pitchFamily="34" charset="0"/>
              </a:rPr>
              <a:t> Bruce Maas, Brian Paige, Michael Ridley, Theresa Rowe, Bo </a:t>
            </a:r>
            <a:r>
              <a:rPr lang="en-US" sz="1600" b="0" baseline="0" dirty="0" err="1" smtClean="0">
                <a:solidFill>
                  <a:srgbClr val="FFFFFF"/>
                </a:solidFill>
                <a:latin typeface="Arial" pitchFamily="34" charset="0"/>
              </a:rPr>
              <a:t>Wandschneider</a:t>
            </a:r>
            <a:r>
              <a:rPr lang="en-US" sz="1600" b="0" baseline="0" dirty="0" smtClean="0">
                <a:solidFill>
                  <a:srgbClr val="FFFFFF"/>
                </a:solidFill>
                <a:latin typeface="Arial" pitchFamily="34" charset="0"/>
              </a:rPr>
              <a:t>, Melissa Woo, 2011. </a:t>
            </a:r>
            <a:r>
              <a:rPr lang="en-US" sz="1200" b="0" i="0" kern="1200" dirty="0" smtClean="0">
                <a:solidFill>
                  <a:schemeClr val="tx1"/>
                </a:solidFill>
                <a:latin typeface="Times New Roman" pitchFamily="18" charset="0"/>
                <a:ea typeface="+mn-ea"/>
                <a:cs typeface="+mn-cs"/>
              </a:rPr>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a:t>
            </a:r>
            <a:r>
              <a:rPr lang="en-US" sz="1200" b="0" i="0" kern="1200" smtClean="0">
                <a:solidFill>
                  <a:schemeClr val="tx1"/>
                </a:solidFill>
                <a:latin typeface="Times New Roman" pitchFamily="18" charset="0"/>
                <a:ea typeface="+mn-ea"/>
                <a:cs typeface="+mn-cs"/>
              </a:rPr>
              <a:t>To disseminate otherwise or to republish requires written permission from the author.</a:t>
            </a:r>
            <a:endParaRPr lang="en-US" sz="1600" b="0" dirty="0" smtClean="0">
              <a:solidFill>
                <a:srgbClr val="FFFFFF"/>
              </a:solidFill>
              <a:latin typeface="Arial" pitchFamily="34" charset="0"/>
            </a:endParaRPr>
          </a:p>
          <a:p>
            <a:pPr>
              <a:lnSpc>
                <a:spcPct val="95000"/>
              </a:lnSpc>
              <a:spcBef>
                <a:spcPct val="0"/>
              </a:spcBef>
            </a:pPr>
            <a:endParaRPr lang="en-US" sz="1600" b="1" dirty="0" smtClean="0">
              <a:solidFill>
                <a:srgbClr val="FFFFFF"/>
              </a:solidFill>
              <a:latin typeface="Arial" pitchFamily="34" charset="0"/>
            </a:endParaRPr>
          </a:p>
          <a:p>
            <a:pPr>
              <a:lnSpc>
                <a:spcPct val="95000"/>
              </a:lnSpc>
              <a:spcBef>
                <a:spcPct val="0"/>
              </a:spcBef>
            </a:pPr>
            <a:r>
              <a:rPr lang="en-US" sz="1600" b="1" dirty="0" smtClean="0">
                <a:solidFill>
                  <a:srgbClr val="FFFFFF"/>
                </a:solidFill>
                <a:latin typeface="Arial" pitchFamily="34" charset="0"/>
              </a:rPr>
              <a:t>Intro </a:t>
            </a:r>
            <a:r>
              <a:rPr lang="en-US" sz="1600" b="1" dirty="0">
                <a:solidFill>
                  <a:srgbClr val="FFFFFF"/>
                </a:solidFill>
                <a:latin typeface="Arial" pitchFamily="34" charset="0"/>
              </a:rPr>
              <a:t>by Sean</a:t>
            </a:r>
            <a:r>
              <a:rPr lang="en-US" sz="1600" dirty="0">
                <a:solidFill>
                  <a:srgbClr val="FFFFFF"/>
                </a:solidFill>
                <a:latin typeface="Arial" pitchFamily="34" charset="0"/>
              </a:rPr>
              <a:t>: - 5 minutes</a:t>
            </a:r>
            <a:br>
              <a:rPr lang="en-US" sz="1600" dirty="0">
                <a:solidFill>
                  <a:srgbClr val="FFFFFF"/>
                </a:solidFill>
                <a:latin typeface="Arial" pitchFamily="34" charset="0"/>
              </a:rPr>
            </a:br>
            <a:r>
              <a:rPr lang="en-US" sz="1600" dirty="0">
                <a:solidFill>
                  <a:srgbClr val="000000"/>
                </a:solidFill>
                <a:latin typeface="Arial" pitchFamily="34" charset="0"/>
              </a:rPr>
              <a:t>There is significant discussion around the changing demographic of the CIO and the move from current generation CIOs to next generation CIOs.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smtClean="0">
                <a:solidFill>
                  <a:srgbClr val="000000"/>
                </a:solidFill>
                <a:latin typeface="Arial" pitchFamily="34" charset="0"/>
              </a:rPr>
              <a:t>The </a:t>
            </a:r>
            <a:r>
              <a:rPr lang="en-US" sz="1600" dirty="0">
                <a:solidFill>
                  <a:srgbClr val="000000"/>
                </a:solidFill>
                <a:latin typeface="Arial" pitchFamily="34" charset="0"/>
              </a:rPr>
              <a:t>role of the CIO is continuously changing and the career path to becoming a CIO is not always well defined. The combination of these factors creates a challenge for current Technology Leaders (TLs) who are not yet CIOs but aspire to the role. While both the role and the CIO may not be the same in future years as they    are today, there are actions that the next generations of TLs can take to prepare themselves, their institutions and the role for the transition.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Today's forum will be a discussion between 3 CIOS and their mentors.  It is a discussion they have at home and will try and share today.  This is meant to be fun and engaging and we hope you will join our dialogue.</a:t>
            </a:r>
            <a:endParaRPr lang="en-US" dirty="0"/>
          </a:p>
          <a:p>
            <a:pPr>
              <a:lnSpc>
                <a:spcPct val="95000"/>
              </a:lnSpc>
              <a:spcBef>
                <a:spcPct val="0"/>
              </a:spcBef>
            </a:pPr>
            <a:endParaRPr lang="en-US" sz="1400" dirty="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18BC7-E1C5-47FF-876E-976904E16A2B}" type="slidenum">
              <a:rPr lang="en-US"/>
              <a:pPr/>
              <a:t>10</a:t>
            </a:fld>
            <a:endParaRPr lang="en-US"/>
          </a:p>
        </p:txBody>
      </p:sp>
      <p:sp>
        <p:nvSpPr>
          <p:cNvPr id="22529" name="Rectangle 1"/>
          <p:cNvSpPr>
            <a:spLocks noGrp="1" noRot="1" noChangeAspect="1" noChangeArrowheads="1"/>
          </p:cNvSpPr>
          <p:nvPr>
            <p:ph type="sldImg"/>
          </p:nvPr>
        </p:nvSpPr>
        <p:spPr>
          <a:ln/>
        </p:spPr>
      </p:sp>
      <p:sp>
        <p:nvSpPr>
          <p:cNvPr id="22530"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FFFFFF"/>
                </a:solidFill>
                <a:latin typeface="Arial" pitchFamily="34" charset="0"/>
              </a:rPr>
              <a:t>5  min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24DC1-C966-4431-8EEC-24B0BAE866EF}" type="slidenum">
              <a:rPr lang="en-US"/>
              <a:pPr/>
              <a:t>11</a:t>
            </a:fld>
            <a:endParaRPr lang="en-US"/>
          </a:p>
        </p:txBody>
      </p:sp>
      <p:sp>
        <p:nvSpPr>
          <p:cNvPr id="24577" name="Rectangle 1"/>
          <p:cNvSpPr>
            <a:spLocks noGrp="1" noRot="1" noChangeAspect="1" noChangeArrowheads="1"/>
          </p:cNvSpPr>
          <p:nvPr>
            <p:ph type="sldImg"/>
          </p:nvPr>
        </p:nvSpPr>
        <p:spPr>
          <a:ln/>
        </p:spPr>
      </p:sp>
      <p:sp>
        <p:nvSpPr>
          <p:cNvPr id="2457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FFFFFF"/>
                </a:solidFill>
                <a:latin typeface="Arial" pitchFamily="34" charset="0"/>
              </a:rPr>
              <a:t>Go to the floor.   We shouold be 40 minutes to this point - we can enter back into discussion if we want - revisit outcomes.....  we could engage community at each trigger?</a:t>
            </a:r>
            <a:endParaRPr lang="en-US"/>
          </a:p>
          <a:p>
            <a:pPr>
              <a:lnSpc>
                <a:spcPct val="95000"/>
              </a:lnSpc>
              <a:spcBef>
                <a:spcPct val="0"/>
              </a:spcBef>
            </a:pPr>
            <a:endParaRPr lang="en-US" sz="1600">
              <a:solidFill>
                <a:srgbClr val="FFFFFF"/>
              </a:solidFill>
              <a:latin typeface="Arial" pitchFamily="34" charset="0"/>
            </a:endParaRPr>
          </a:p>
          <a:p>
            <a:pPr>
              <a:lnSpc>
                <a:spcPct val="95000"/>
              </a:lnSpc>
              <a:spcBef>
                <a:spcPct val="0"/>
              </a:spcBef>
            </a:pPr>
            <a:r>
              <a:rPr lang="en-US" sz="1600">
                <a:solidFill>
                  <a:srgbClr val="FFFFFF"/>
                </a:solidFill>
                <a:latin typeface="Arial" pitchFamily="34" charset="0"/>
              </a:rPr>
              <a:t>If time we can ask panel for 1 key take away</a:t>
            </a:r>
            <a:endParaRPr lang="en-US"/>
          </a:p>
          <a:p>
            <a:pPr>
              <a:lnSpc>
                <a:spcPct val="95000"/>
              </a:lnSpc>
              <a:spcBef>
                <a:spcPct val="0"/>
              </a:spcBef>
            </a:pPr>
            <a:r>
              <a:rPr lang="en-US" sz="1600">
                <a:solidFill>
                  <a:srgbClr val="FFFFFF"/>
                </a:solidFill>
                <a:latin typeface="Arial" pitchFamily="34" charset="0"/>
              </a:rPr>
              <a:t> </a:t>
            </a:r>
            <a:endParaRPr lang="en-US"/>
          </a:p>
          <a:p>
            <a:pPr>
              <a:lnSpc>
                <a:spcPct val="95000"/>
              </a:lnSpc>
              <a:spcBef>
                <a:spcPct val="0"/>
              </a:spcBef>
            </a:pPr>
            <a:endParaRPr lang="en-US" sz="1600">
              <a:solidFill>
                <a:srgbClr val="FFFFFF"/>
              </a:solidFill>
              <a:latin typeface="Arial" pitchFamily="34" charset="0"/>
            </a:endParaRPr>
          </a:p>
          <a:p>
            <a:pPr>
              <a:lnSpc>
                <a:spcPct val="95000"/>
              </a:lnSpc>
              <a:spcBef>
                <a:spcPct val="0"/>
              </a:spcBef>
            </a:pPr>
            <a:endParaRPr lang="en-US" sz="1600">
              <a:solidFill>
                <a:srgbClr val="FFFFFF"/>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AF9CB-3821-482B-BBA9-38337EA4AA32}" type="slidenum">
              <a:rPr lang="en-US"/>
              <a:pPr/>
              <a:t>12</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endParaRPr lang="en-US" sz="1600" u="sng" dirty="0">
              <a:solidFill>
                <a:srgbClr val="959595"/>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53E03-EEEC-4778-9690-7BCA2A142442}" type="slidenum">
              <a:rPr lang="en-US"/>
              <a:pPr/>
              <a:t>2</a:t>
            </a:fld>
            <a:endParaRPr lang="en-US"/>
          </a:p>
        </p:txBody>
      </p:sp>
      <p:sp>
        <p:nvSpPr>
          <p:cNvPr id="6145" name="Rectangle 1"/>
          <p:cNvSpPr>
            <a:spLocks noGrp="1" noRot="1" noChangeAspect="1" noChangeArrowheads="1"/>
          </p:cNvSpPr>
          <p:nvPr>
            <p:ph type="sldImg"/>
          </p:nvPr>
        </p:nvSpPr>
        <p:spPr>
          <a:ln/>
        </p:spPr>
      </p:sp>
      <p:sp>
        <p:nvSpPr>
          <p:cNvPr id="6146"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FFFFFF"/>
                </a:solidFill>
                <a:latin typeface="Arial" pitchFamily="34" charset="0"/>
              </a:rPr>
              <a:t>3 minutes</a:t>
            </a:r>
            <a:endParaRPr lang="en-US"/>
          </a:p>
          <a:p>
            <a:pPr>
              <a:lnSpc>
                <a:spcPct val="95000"/>
              </a:lnSpc>
              <a:spcBef>
                <a:spcPct val="0"/>
              </a:spcBef>
            </a:pPr>
            <a:r>
              <a:rPr lang="en-US" sz="1600">
                <a:solidFill>
                  <a:srgbClr val="000000"/>
                </a:solidFill>
                <a:latin typeface="Arial" pitchFamily="34" charset="0"/>
              </a:rPr>
              <a:t>Each individual provides a "hello I am _____", title, and role at their university.  Maybe another background Tidbit "I've been in hi-ed for x years," etc.</a:t>
            </a:r>
            <a:endParaRPr lang="en-US"/>
          </a:p>
          <a:p>
            <a:pPr>
              <a:lnSpc>
                <a:spcPct val="95000"/>
              </a:lnSpc>
              <a:spcBef>
                <a:spcPct val="0"/>
              </a:spcBef>
            </a:pPr>
            <a:endParaRPr lang="en-US" sz="1600">
              <a:solidFill>
                <a:srgbClr val="FFFFFF"/>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6F8D3-11EF-45C0-AFEC-7F009980EF56}" type="slidenum">
              <a:rPr lang="en-US"/>
              <a:pPr/>
              <a:t>3</a:t>
            </a:fld>
            <a:endParaRPr lang="en-US"/>
          </a:p>
        </p:txBody>
      </p:sp>
      <p:sp>
        <p:nvSpPr>
          <p:cNvPr id="8193" name="Rectangle 1"/>
          <p:cNvSpPr>
            <a:spLocks noGrp="1" noRot="1" noChangeAspect="1" noChangeArrowheads="1"/>
          </p:cNvSpPr>
          <p:nvPr>
            <p:ph type="sldImg"/>
          </p:nvPr>
        </p:nvSpPr>
        <p:spPr>
          <a:ln/>
        </p:spPr>
      </p:sp>
      <p:sp>
        <p:nvSpPr>
          <p:cNvPr id="8194" name="Rectangle 2"/>
          <p:cNvSpPr>
            <a:spLocks noGrp="1" noChangeArrowheads="1"/>
          </p:cNvSpPr>
          <p:nvPr>
            <p:ph type="body" idx="1"/>
          </p:nvPr>
        </p:nvSpPr>
        <p:spPr/>
        <p:txBody>
          <a:bodyPr lIns="0" tIns="0" rIns="0" bIns="0"/>
          <a:lstStyle/>
          <a:p>
            <a:pPr>
              <a:lnSpc>
                <a:spcPct val="95000"/>
              </a:lnSpc>
              <a:spcBef>
                <a:spcPct val="0"/>
              </a:spcBef>
            </a:pPr>
            <a:r>
              <a:rPr lang="en-US" sz="1800" dirty="0">
                <a:solidFill>
                  <a:srgbClr val="FFFFFF"/>
                </a:solidFill>
                <a:latin typeface="Arial" pitchFamily="34" charset="0"/>
              </a:rPr>
              <a:t>Bo - 2 minutes</a:t>
            </a:r>
            <a:endParaRPr lang="en-US" dirty="0"/>
          </a:p>
          <a:p>
            <a:pPr>
              <a:lnSpc>
                <a:spcPct val="95000"/>
              </a:lnSpc>
              <a:spcBef>
                <a:spcPct val="0"/>
              </a:spcBef>
            </a:pPr>
            <a:endParaRPr lang="en-US" sz="1800" dirty="0">
              <a:solidFill>
                <a:srgbClr val="FFFFFF"/>
              </a:solidFill>
              <a:latin typeface="Arial" pitchFamily="34" charset="0"/>
            </a:endParaRPr>
          </a:p>
          <a:p>
            <a:pPr>
              <a:lnSpc>
                <a:spcPct val="95000"/>
              </a:lnSpc>
              <a:spcBef>
                <a:spcPct val="0"/>
              </a:spcBef>
            </a:pPr>
            <a:r>
              <a:rPr lang="en-US" sz="1800" dirty="0">
                <a:solidFill>
                  <a:srgbClr val="FFFFFF"/>
                </a:solidFill>
                <a:latin typeface="Arial" pitchFamily="34" charset="0"/>
              </a:rPr>
              <a:t>This presentation is not about the mentoring process or the mentoring relationship or a guide for mentoring</a:t>
            </a:r>
            <a:endParaRPr lang="en-US" dirty="0"/>
          </a:p>
          <a:p>
            <a:pPr>
              <a:lnSpc>
                <a:spcPct val="95000"/>
              </a:lnSpc>
              <a:spcBef>
                <a:spcPct val="0"/>
              </a:spcBef>
            </a:pPr>
            <a:r>
              <a:rPr lang="en-US" sz="1800" dirty="0">
                <a:solidFill>
                  <a:srgbClr val="FFFFFF"/>
                </a:solidFill>
                <a:latin typeface="Arial" pitchFamily="34" charset="0"/>
              </a:rPr>
              <a:t>  </a:t>
            </a:r>
            <a:endParaRPr lang="en-US" dirty="0"/>
          </a:p>
          <a:p>
            <a:pPr>
              <a:lnSpc>
                <a:spcPct val="95000"/>
              </a:lnSpc>
              <a:spcBef>
                <a:spcPct val="0"/>
              </a:spcBef>
            </a:pPr>
            <a:r>
              <a:rPr lang="en-US" sz="1800" dirty="0">
                <a:solidFill>
                  <a:srgbClr val="FFFFFF"/>
                </a:solidFill>
                <a:latin typeface="Arial" pitchFamily="34" charset="0"/>
              </a:rPr>
              <a:t>This presentation is about the outcomes and lessons learned in already existing mentoring relationships between CIO's and Technology Leaders</a:t>
            </a:r>
            <a:endParaRPr lang="en-US" dirty="0"/>
          </a:p>
          <a:p>
            <a:pPr>
              <a:lnSpc>
                <a:spcPct val="95000"/>
              </a:lnSpc>
              <a:spcBef>
                <a:spcPct val="0"/>
              </a:spcBef>
            </a:pPr>
            <a:endParaRPr lang="en-US" sz="1800" dirty="0">
              <a:solidFill>
                <a:srgbClr val="FFFFFF"/>
              </a:solidFill>
              <a:latin typeface="Arial" pitchFamily="34" charset="0"/>
            </a:endParaRPr>
          </a:p>
          <a:p>
            <a:pPr>
              <a:lnSpc>
                <a:spcPct val="95000"/>
              </a:lnSpc>
              <a:spcBef>
                <a:spcPct val="0"/>
              </a:spcBef>
            </a:pPr>
            <a:r>
              <a:rPr lang="en-US" sz="1800" dirty="0">
                <a:solidFill>
                  <a:srgbClr val="FFFFFF"/>
                </a:solidFill>
                <a:latin typeface="Arial" pitchFamily="34" charset="0"/>
              </a:rPr>
              <a:t>This presentation is also highly personal, not just dealing with the hypothetical, but relevant because ... (next slide)</a:t>
            </a:r>
            <a:endParaRPr lang="en-US" dirty="0"/>
          </a:p>
          <a:p>
            <a:pPr>
              <a:lnSpc>
                <a:spcPct val="95000"/>
              </a:lnSpc>
              <a:spcBef>
                <a:spcPct val="0"/>
              </a:spcBef>
            </a:pPr>
            <a:endParaRPr lang="en-US" sz="1600" dirty="0">
              <a:solidFill>
                <a:srgbClr val="FFFFFF"/>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84AF1-BC40-4FEC-81CD-5D3CE750E06A}" type="slidenum">
              <a:rPr lang="en-US"/>
              <a:pPr/>
              <a:t>4</a:t>
            </a:fld>
            <a:endParaRPr lang="en-US"/>
          </a:p>
        </p:txBody>
      </p:sp>
      <p:sp>
        <p:nvSpPr>
          <p:cNvPr id="10241" name="Rectangle 1"/>
          <p:cNvSpPr>
            <a:spLocks noGrp="1" noRot="1" noChangeAspect="1" noChangeArrowheads="1"/>
          </p:cNvSpPr>
          <p:nvPr>
            <p:ph type="sldImg"/>
          </p:nvPr>
        </p:nvSpPr>
        <p:spPr>
          <a:ln/>
        </p:spPr>
      </p:sp>
      <p:sp>
        <p:nvSpPr>
          <p:cNvPr id="10242" name="Rectangle 2"/>
          <p:cNvSpPr>
            <a:spLocks noGrp="1" noChangeArrowheads="1"/>
          </p:cNvSpPr>
          <p:nvPr>
            <p:ph type="body" idx="1"/>
          </p:nvPr>
        </p:nvSpPr>
        <p:spPr/>
        <p:txBody>
          <a:bodyPr lIns="0" tIns="0" rIns="0" bIns="0"/>
          <a:lstStyle/>
          <a:p>
            <a:pPr>
              <a:lnSpc>
                <a:spcPct val="95000"/>
              </a:lnSpc>
              <a:spcBef>
                <a:spcPct val="0"/>
              </a:spcBef>
            </a:pPr>
            <a:r>
              <a:rPr lang="en-US" sz="1600" b="1" dirty="0" smtClean="0">
                <a:solidFill>
                  <a:srgbClr val="FFFFFF"/>
                </a:solidFill>
                <a:latin typeface="Arial" pitchFamily="34" charset="0"/>
              </a:rPr>
              <a:t>Mike</a:t>
            </a:r>
            <a:r>
              <a:rPr lang="en-US" sz="1600" b="1" dirty="0">
                <a:solidFill>
                  <a:srgbClr val="FFFFFF"/>
                </a:solidFill>
                <a:latin typeface="Arial" pitchFamily="34" charset="0"/>
              </a:rPr>
              <a:t>  - 5 minutes</a:t>
            </a:r>
            <a:endParaRPr lang="en-US" dirty="0"/>
          </a:p>
          <a:p>
            <a:pPr>
              <a:lnSpc>
                <a:spcPct val="95000"/>
              </a:lnSpc>
              <a:spcBef>
                <a:spcPct val="0"/>
              </a:spcBef>
            </a:pPr>
            <a:endParaRPr lang="en-US" sz="1600" dirty="0">
              <a:solidFill>
                <a:srgbClr val="FFFFFF"/>
              </a:solidFill>
              <a:latin typeface="Arial" pitchFamily="34" charset="0"/>
            </a:endParaRPr>
          </a:p>
          <a:p>
            <a:pPr>
              <a:lnSpc>
                <a:spcPct val="95000"/>
              </a:lnSpc>
              <a:spcBef>
                <a:spcPct val="0"/>
              </a:spcBef>
            </a:pPr>
            <a:r>
              <a:rPr lang="en-US" sz="1600" dirty="0">
                <a:solidFill>
                  <a:srgbClr val="FFFFFF"/>
                </a:solidFill>
                <a:latin typeface="Arial" pitchFamily="34" charset="0"/>
              </a:rPr>
              <a:t>Ok- before we start - we all know that in higher Ed teaching it is all about change - give a BRIEF overview of changes -2 or 3 examples </a:t>
            </a:r>
            <a:endParaRPr lang="en-US" dirty="0"/>
          </a:p>
          <a:p>
            <a:pPr>
              <a:lnSpc>
                <a:spcPct val="95000"/>
              </a:lnSpc>
              <a:spcBef>
                <a:spcPct val="0"/>
              </a:spcBef>
            </a:pPr>
            <a:endParaRPr lang="en-US" sz="1600" dirty="0">
              <a:solidFill>
                <a:srgbClr val="FFFFFF"/>
              </a:solidFill>
              <a:latin typeface="Arial" pitchFamily="34" charset="0"/>
            </a:endParaRP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50AA8-EFCE-4492-B890-2EA813D64462}" type="slidenum">
              <a:rPr lang="en-US"/>
              <a:pPr/>
              <a:t>5</a:t>
            </a:fld>
            <a:endParaRPr lang="en-US"/>
          </a:p>
        </p:txBody>
      </p:sp>
      <p:sp>
        <p:nvSpPr>
          <p:cNvPr id="12289" name="Rectangle 1"/>
          <p:cNvSpPr>
            <a:spLocks noGrp="1" noRot="1" noChangeAspect="1" noChangeArrowheads="1"/>
          </p:cNvSpPr>
          <p:nvPr>
            <p:ph type="sldImg"/>
          </p:nvPr>
        </p:nvSpPr>
        <p:spPr>
          <a:ln/>
        </p:spPr>
      </p:sp>
      <p:sp>
        <p:nvSpPr>
          <p:cNvPr id="12290"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FFFFFF"/>
                </a:solidFill>
                <a:latin typeface="Arial" pitchFamily="34" charset="0"/>
              </a:rPr>
              <a:t>Mike </a:t>
            </a:r>
            <a:r>
              <a:rPr lang="en-US" sz="1600" dirty="0">
                <a:solidFill>
                  <a:srgbClr val="FFFFFF"/>
                </a:solidFill>
                <a:latin typeface="Arial" pitchFamily="34" charset="0"/>
              </a:rPr>
              <a:t>just outline changes since we wrote this paper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391EC-98AE-410D-AE2B-28627B76A580}" type="slidenum">
              <a:rPr lang="en-US"/>
              <a:pPr/>
              <a:t>6</a:t>
            </a:fld>
            <a:endParaRPr lang="en-US"/>
          </a:p>
        </p:txBody>
      </p:sp>
      <p:sp>
        <p:nvSpPr>
          <p:cNvPr id="14337" name="Rectangle 1"/>
          <p:cNvSpPr>
            <a:spLocks noGrp="1" noRot="1" noChangeAspect="1" noChangeArrowheads="1"/>
          </p:cNvSpPr>
          <p:nvPr>
            <p:ph type="sldImg"/>
          </p:nvPr>
        </p:nvSpPr>
        <p:spPr>
          <a:ln/>
        </p:spPr>
      </p:sp>
      <p:sp>
        <p:nvSpPr>
          <p:cNvPr id="1433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FFFFFF"/>
                </a:solidFill>
                <a:latin typeface="Arial" pitchFamily="34" charset="0"/>
              </a:rPr>
              <a:t>Theresa? and Bruce? </a:t>
            </a:r>
            <a:r>
              <a:rPr lang="en-US" sz="1600" b="1" dirty="0">
                <a:solidFill>
                  <a:srgbClr val="FFFFFF"/>
                </a:solidFill>
                <a:latin typeface="Arial" pitchFamily="34" charset="0"/>
              </a:rPr>
              <a:t>- 5 minutes</a:t>
            </a:r>
            <a:endParaRPr lang="en-US" dirty="0"/>
          </a:p>
          <a:p>
            <a:pPr>
              <a:lnSpc>
                <a:spcPct val="95000"/>
              </a:lnSpc>
              <a:spcBef>
                <a:spcPct val="0"/>
              </a:spcBef>
            </a:pPr>
            <a:endParaRPr lang="en-US" sz="1600" dirty="0">
              <a:solidFill>
                <a:srgbClr val="FFFFFF"/>
              </a:solidFill>
              <a:latin typeface="Arial" pitchFamily="34" charset="0"/>
            </a:endParaRPr>
          </a:p>
          <a:p>
            <a:pPr>
              <a:lnSpc>
                <a:spcPct val="95000"/>
              </a:lnSpc>
              <a:spcBef>
                <a:spcPct val="0"/>
              </a:spcBef>
            </a:pPr>
            <a:r>
              <a:rPr lang="en-US" sz="1600" dirty="0">
                <a:solidFill>
                  <a:srgbClr val="FFFFFF"/>
                </a:solidFill>
                <a:latin typeface="Arial" pitchFamily="34" charset="0"/>
              </a:rPr>
              <a:t>As the leader for the CIO constituent group and an individual passionate about and respected for growing leaders Theresa might be able to do a bigger "set up" or "preamble" about the rest of the discussion.</a:t>
            </a:r>
            <a:endParaRPr lang="en-US" dirty="0"/>
          </a:p>
          <a:p>
            <a:pPr>
              <a:lnSpc>
                <a:spcPct val="95000"/>
              </a:lnSpc>
              <a:spcBef>
                <a:spcPct val="0"/>
              </a:spcBef>
            </a:pPr>
            <a:endParaRPr lang="en-US" sz="1600" dirty="0">
              <a:solidFill>
                <a:srgbClr val="FFFFFF"/>
              </a:solidFill>
              <a:latin typeface="Arial" pitchFamily="34" charset="0"/>
            </a:endParaRPr>
          </a:p>
          <a:p>
            <a:pPr>
              <a:lnSpc>
                <a:spcPct val="95000"/>
              </a:lnSpc>
              <a:spcBef>
                <a:spcPct val="0"/>
              </a:spcBef>
            </a:pPr>
            <a:r>
              <a:rPr lang="en-US" sz="1600" dirty="0">
                <a:solidFill>
                  <a:srgbClr val="FFFFFF"/>
                </a:solidFill>
                <a:latin typeface="Arial" pitchFamily="34" charset="0"/>
              </a:rPr>
              <a:t>Bruce can jump in with thoughts.</a:t>
            </a:r>
            <a:endParaRPr lang="en-US" dirty="0"/>
          </a:p>
          <a:p>
            <a:pPr>
              <a:lnSpc>
                <a:spcPct val="95000"/>
              </a:lnSpc>
              <a:spcBef>
                <a:spcPct val="0"/>
              </a:spcBef>
            </a:pPr>
            <a:endParaRPr lang="en-US" sz="1600" dirty="0">
              <a:solidFill>
                <a:srgbClr val="FFFFFF"/>
              </a:solidFill>
              <a:latin typeface="Arial" pitchFamily="34" charset="0"/>
            </a:endParaRPr>
          </a:p>
          <a:p>
            <a:pPr lvl="1" indent="-342900">
              <a:lnSpc>
                <a:spcPct val="95000"/>
              </a:lnSpc>
              <a:spcBef>
                <a:spcPct val="0"/>
              </a:spcBef>
              <a:buClr>
                <a:srgbClr val="000000"/>
              </a:buClr>
              <a:buFontTx/>
              <a:buChar char="•"/>
            </a:pPr>
            <a:r>
              <a:rPr lang="en-US" sz="1600" dirty="0">
                <a:solidFill>
                  <a:srgbClr val="000000"/>
                </a:solidFill>
                <a:latin typeface="Arial" pitchFamily="34" charset="0"/>
              </a:rPr>
              <a:t>identify and clarify what professional development efforts are needed to prepare an aspiring CIO for a possible future CIO role and initiate similar discussions at their home institutions</a:t>
            </a:r>
            <a:endParaRPr lang="en-US" dirty="0"/>
          </a:p>
          <a:p>
            <a:pPr lvl="1" indent="-342900">
              <a:lnSpc>
                <a:spcPct val="95000"/>
              </a:lnSpc>
              <a:spcBef>
                <a:spcPct val="0"/>
              </a:spcBef>
              <a:buClr>
                <a:srgbClr val="000000"/>
              </a:buClr>
              <a:buFontTx/>
              <a:buChar char="•"/>
            </a:pPr>
            <a:r>
              <a:rPr lang="en-US" sz="1600" dirty="0">
                <a:solidFill>
                  <a:srgbClr val="000000"/>
                </a:solidFill>
                <a:latin typeface="Arial" pitchFamily="34" charset="0"/>
              </a:rPr>
              <a:t>understand the role of IT leadership in the campus decision making framework and where the role of the CIO is going.  Ask the question:  “Is the CIO a product line leader or an institutional leader?”</a:t>
            </a:r>
            <a:endParaRPr lang="en-US" dirty="0"/>
          </a:p>
          <a:p>
            <a:pPr lvl="1" indent="-342900">
              <a:lnSpc>
                <a:spcPct val="95000"/>
              </a:lnSpc>
              <a:spcBef>
                <a:spcPct val="0"/>
              </a:spcBef>
              <a:buClr>
                <a:srgbClr val="000000"/>
              </a:buClr>
              <a:buFontTx/>
              <a:buChar char="•"/>
            </a:pPr>
            <a:r>
              <a:rPr lang="en-US" sz="1600" dirty="0">
                <a:solidFill>
                  <a:srgbClr val="000000"/>
                </a:solidFill>
                <a:latin typeface="Arial" pitchFamily="34" charset="0"/>
              </a:rPr>
              <a:t>inspire people toward a personal investment in technology leadership</a:t>
            </a:r>
            <a:endParaRPr lang="en-US" dirty="0"/>
          </a:p>
          <a:p>
            <a:pPr>
              <a:lnSpc>
                <a:spcPct val="95000"/>
              </a:lnSpc>
              <a:spcBef>
                <a:spcPct val="0"/>
              </a:spcBef>
            </a:pPr>
            <a:r>
              <a:rPr lang="en-US" sz="1600" dirty="0">
                <a:solidFill>
                  <a:srgbClr val="000000"/>
                </a:solidFill>
                <a:latin typeface="Arial" pitchFamily="34" charset="0"/>
              </a:rPr>
              <a:t> </a:t>
            </a:r>
            <a:endParaRPr lang="en-US" dirty="0"/>
          </a:p>
          <a:p>
            <a:pPr>
              <a:lnSpc>
                <a:spcPct val="95000"/>
              </a:lnSpc>
              <a:spcBef>
                <a:spcPct val="0"/>
              </a:spcBef>
            </a:pPr>
            <a:r>
              <a:rPr lang="en-US" sz="1600" dirty="0">
                <a:solidFill>
                  <a:srgbClr val="000000"/>
                </a:solidFill>
                <a:latin typeface="Arial" pitchFamily="34" charset="0"/>
              </a:rPr>
              <a:t>Brian or Melissa- 3 minutes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Discuss the </a:t>
            </a:r>
            <a:r>
              <a:rPr lang="en-US" sz="1600" dirty="0" err="1">
                <a:solidFill>
                  <a:srgbClr val="000000"/>
                </a:solidFill>
                <a:latin typeface="Arial" pitchFamily="34" charset="0"/>
              </a:rPr>
              <a:t>responsibilies</a:t>
            </a:r>
            <a:r>
              <a:rPr lang="en-US" sz="1600" dirty="0">
                <a:solidFill>
                  <a:srgbClr val="000000"/>
                </a:solidFill>
                <a:latin typeface="Arial" pitchFamily="34" charset="0"/>
              </a:rPr>
              <a:t> and attitudes of technology leaders preparing for roles of greater responsibility</a:t>
            </a:r>
            <a:endParaRPr lang="en-US" dirty="0"/>
          </a:p>
          <a:p>
            <a:pPr lvl="1" indent="-342900">
              <a:lnSpc>
                <a:spcPct val="95000"/>
              </a:lnSpc>
              <a:spcBef>
                <a:spcPct val="0"/>
              </a:spcBef>
              <a:buClr>
                <a:srgbClr val="000000"/>
              </a:buClr>
              <a:buFontTx/>
              <a:buChar char="•"/>
            </a:pPr>
            <a:r>
              <a:rPr lang="en-US" sz="1600" dirty="0">
                <a:solidFill>
                  <a:srgbClr val="000000"/>
                </a:solidFill>
                <a:latin typeface="Arial" pitchFamily="34" charset="0"/>
              </a:rPr>
              <a:t>Understanding hi-</a:t>
            </a:r>
            <a:r>
              <a:rPr lang="en-US" sz="1600" dirty="0" err="1">
                <a:solidFill>
                  <a:srgbClr val="000000"/>
                </a:solidFill>
                <a:latin typeface="Arial" pitchFamily="34" charset="0"/>
              </a:rPr>
              <a:t>ed</a:t>
            </a:r>
            <a:r>
              <a:rPr lang="en-US" sz="1600" dirty="0">
                <a:solidFill>
                  <a:srgbClr val="000000"/>
                </a:solidFill>
                <a:latin typeface="Arial" pitchFamily="34" charset="0"/>
              </a:rPr>
              <a:t> as </a:t>
            </a:r>
            <a:r>
              <a:rPr lang="en-US" sz="1600" dirty="0" err="1">
                <a:solidFill>
                  <a:srgbClr val="000000"/>
                </a:solidFill>
                <a:latin typeface="Arial" pitchFamily="34" charset="0"/>
              </a:rPr>
              <a:t>as</a:t>
            </a:r>
            <a:r>
              <a:rPr lang="en-US" sz="1600" dirty="0">
                <a:solidFill>
                  <a:srgbClr val="000000"/>
                </a:solidFill>
                <a:latin typeface="Arial" pitchFamily="34" charset="0"/>
              </a:rPr>
              <a:t> a whole and not just the tech</a:t>
            </a:r>
            <a:endParaRPr lang="en-US" dirty="0"/>
          </a:p>
          <a:p>
            <a:pPr lvl="1" indent="-342900">
              <a:lnSpc>
                <a:spcPct val="95000"/>
              </a:lnSpc>
              <a:spcBef>
                <a:spcPct val="0"/>
              </a:spcBef>
              <a:buClr>
                <a:srgbClr val="000000"/>
              </a:buClr>
              <a:buFontTx/>
              <a:buChar char="•"/>
            </a:pPr>
            <a:r>
              <a:rPr lang="en-US" sz="1600" dirty="0" err="1">
                <a:solidFill>
                  <a:srgbClr val="000000"/>
                </a:solidFill>
                <a:latin typeface="Arial" pitchFamily="34" charset="0"/>
              </a:rPr>
              <a:t>Commiting</a:t>
            </a:r>
            <a:r>
              <a:rPr lang="en-US" sz="1600" dirty="0">
                <a:solidFill>
                  <a:srgbClr val="000000"/>
                </a:solidFill>
                <a:latin typeface="Arial" pitchFamily="34" charset="0"/>
              </a:rPr>
              <a:t> to personal development and maturation as identified by the CIO's</a:t>
            </a:r>
            <a:endParaRPr lang="en-US" dirty="0"/>
          </a:p>
          <a:p>
            <a:pPr lvl="1" indent="-342900">
              <a:lnSpc>
                <a:spcPct val="95000"/>
              </a:lnSpc>
              <a:spcBef>
                <a:spcPct val="0"/>
              </a:spcBef>
              <a:buClr>
                <a:srgbClr val="000000"/>
              </a:buClr>
              <a:buFontTx/>
              <a:buChar char="•"/>
            </a:pPr>
            <a:r>
              <a:rPr lang="en-US" sz="1600" dirty="0">
                <a:solidFill>
                  <a:srgbClr val="000000"/>
                </a:solidFill>
                <a:latin typeface="Arial" pitchFamily="34" charset="0"/>
              </a:rPr>
              <a:t>Being open to correction and re-direction</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36F77-3813-41B4-9D43-F183962C99F9}" type="slidenum">
              <a:rPr lang="en-US"/>
              <a:pPr/>
              <a:t>7</a:t>
            </a:fld>
            <a:endParaRPr lang="en-US"/>
          </a:p>
        </p:txBody>
      </p:sp>
      <p:sp>
        <p:nvSpPr>
          <p:cNvPr id="16385" name="Rectangle 1"/>
          <p:cNvSpPr>
            <a:spLocks noGrp="1" noRot="1" noChangeAspect="1" noChangeArrowheads="1"/>
          </p:cNvSpPr>
          <p:nvPr>
            <p:ph type="sldImg"/>
          </p:nvPr>
        </p:nvSpPr>
        <p:spPr>
          <a:ln/>
        </p:spPr>
      </p:sp>
      <p:sp>
        <p:nvSpPr>
          <p:cNvPr id="1638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FFFFFF"/>
                </a:solidFill>
                <a:latin typeface="Arial" pitchFamily="34" charset="0"/>
              </a:rPr>
              <a:t>5 minutes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EF0AA-1566-4BC6-88F4-E2CCD4C353CD}" type="slidenum">
              <a:rPr lang="en-US"/>
              <a:pPr/>
              <a:t>8</a:t>
            </a:fld>
            <a:endParaRPr lang="en-US"/>
          </a:p>
        </p:txBody>
      </p:sp>
      <p:sp>
        <p:nvSpPr>
          <p:cNvPr id="18433" name="Rectangle 1"/>
          <p:cNvSpPr>
            <a:spLocks noGrp="1" noRot="1" noChangeAspect="1" noChangeArrowheads="1"/>
          </p:cNvSpPr>
          <p:nvPr>
            <p:ph type="sldImg"/>
          </p:nvPr>
        </p:nvSpPr>
        <p:spPr>
          <a:ln/>
        </p:spPr>
      </p:sp>
      <p:sp>
        <p:nvSpPr>
          <p:cNvPr id="1843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FFFFFF"/>
                </a:solidFill>
                <a:latin typeface="Arial" pitchFamily="34" charset="0"/>
              </a:rPr>
              <a:t>5 min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8B83E-4529-4631-BAF1-624C01BB3059}" type="slidenum">
              <a:rPr lang="en-US"/>
              <a:pPr/>
              <a:t>9</a:t>
            </a:fld>
            <a:endParaRPr lang="en-US"/>
          </a:p>
        </p:txBody>
      </p:sp>
      <p:sp>
        <p:nvSpPr>
          <p:cNvPr id="20481" name="Rectangle 1"/>
          <p:cNvSpPr>
            <a:spLocks noGrp="1" noRot="1" noChangeAspect="1" noChangeArrowheads="1"/>
          </p:cNvSpPr>
          <p:nvPr>
            <p:ph type="sldImg"/>
          </p:nvPr>
        </p:nvSpPr>
        <p:spPr>
          <a:ln/>
        </p:spPr>
      </p:sp>
      <p:sp>
        <p:nvSpPr>
          <p:cNvPr id="2048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FFFFFF"/>
                </a:solidFill>
                <a:latin typeface="Arial" pitchFamily="34" charset="0"/>
              </a:rPr>
              <a:t>5 min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3DC9C-CE6B-4098-AC18-20EE77E68C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B40DA0-152B-4BB7-AD13-A129890D76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952846-490E-4B54-9FA4-8C4AAC8301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24C37-7177-4B1C-8EDC-8765A03EE2B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82DD7A-4359-4609-9C60-9376F37A47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F05D21-967C-48CF-A64D-9CD1672880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C67064-B887-4714-A7FC-B2CD44EB32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3B2809-4F28-4474-8DC5-4CAF7426F0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BDD9A7-7170-4C6F-85A5-277F190C38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7E4B74-8AF3-4DA0-BA09-961C2FDEB3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1B11F2-4C90-4DE1-956B-9C766D93AB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7BF0DA-99A9-497A-BDAD-DB0A3B7965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2.0/" TargetMode="External"/><Relationship Id="rId4" Type="http://schemas.openxmlformats.org/officeDocument/2006/relationships/hyperlink" Target="http://www.flickr.com/photos/nasahqphot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www.flickr.com/photos/alanvern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reativecommons.org/licenses/by-nc/2.0/" TargetMode="External"/><Relationship Id="rId4" Type="http://schemas.openxmlformats.org/officeDocument/2006/relationships/hyperlink" Target="http://www.flickr.com/photos/nasahqphot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emilykbeck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fatman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203200" y="0"/>
            <a:ext cx="8283575" cy="1266825"/>
          </a:xfrm>
        </p:spPr>
        <p:txBody>
          <a:bodyPr lIns="0" tIns="0" rIns="0" bIns="0" anchor="t"/>
          <a:lstStyle/>
          <a:p>
            <a:pPr algn="l">
              <a:lnSpc>
                <a:spcPct val="95000"/>
              </a:lnSpc>
            </a:pPr>
            <a:r>
              <a:rPr lang="en-US" sz="8500" dirty="0">
                <a:solidFill>
                  <a:srgbClr val="FF9900"/>
                </a:solidFill>
                <a:latin typeface="Arial" pitchFamily="34" charset="0"/>
              </a:rPr>
              <a:t>The Right Stuff</a:t>
            </a:r>
          </a:p>
        </p:txBody>
      </p:sp>
      <p:sp>
        <p:nvSpPr>
          <p:cNvPr id="2050" name="Rectangle 2"/>
          <p:cNvSpPr>
            <a:spLocks noGrp="1" noChangeArrowheads="1"/>
          </p:cNvSpPr>
          <p:nvPr>
            <p:ph type="subTitle" idx="1"/>
          </p:nvPr>
        </p:nvSpPr>
        <p:spPr>
          <a:xfrm>
            <a:off x="1265238" y="1638300"/>
            <a:ext cx="8462962" cy="1966913"/>
          </a:xfrm>
        </p:spPr>
        <p:txBody>
          <a:bodyPr lIns="0" tIns="0" rIns="0" bIns="0"/>
          <a:lstStyle/>
          <a:p>
            <a:pPr algn="r">
              <a:lnSpc>
                <a:spcPct val="95000"/>
              </a:lnSpc>
              <a:spcBef>
                <a:spcPct val="0"/>
              </a:spcBef>
            </a:pPr>
            <a:r>
              <a:rPr lang="en-US" sz="4300" dirty="0">
                <a:solidFill>
                  <a:srgbClr val="DEAF0D"/>
                </a:solidFill>
                <a:latin typeface="'times new roman'" pitchFamily="34"/>
              </a:rPr>
              <a:t>Insights for Next-Generation Technology Leaders and the CIOs Who Mentor Them</a:t>
            </a:r>
          </a:p>
        </p:txBody>
      </p:sp>
      <p:sp>
        <p:nvSpPr>
          <p:cNvPr id="2052" name="Text Box 4"/>
          <p:cNvSpPr txBox="1">
            <a:spLocks noChangeArrowheads="1"/>
          </p:cNvSpPr>
          <p:nvPr/>
        </p:nvSpPr>
        <p:spPr bwMode="auto">
          <a:xfrm>
            <a:off x="-68263" y="7315200"/>
            <a:ext cx="4229101" cy="190052"/>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999999"/>
                </a:solidFill>
                <a:latin typeface="Arial" pitchFamily="34" charset="0"/>
              </a:rPr>
              <a:t>Photo by </a:t>
            </a:r>
            <a:r>
              <a:rPr lang="en-US" sz="1300" dirty="0" err="1">
                <a:solidFill>
                  <a:srgbClr val="999999"/>
                </a:solidFill>
                <a:latin typeface="Arial" pitchFamily="34" charset="0"/>
                <a:hlinkClick r:id="rId4"/>
              </a:rPr>
              <a:t>nasa</a:t>
            </a:r>
            <a:r>
              <a:rPr lang="en-US" sz="1300" dirty="0">
                <a:solidFill>
                  <a:srgbClr val="999999"/>
                </a:solidFill>
                <a:latin typeface="Arial" pitchFamily="34" charset="0"/>
                <a:hlinkClick r:id="rId4"/>
              </a:rPr>
              <a:t> </a:t>
            </a:r>
            <a:r>
              <a:rPr lang="en-US" sz="1300" dirty="0" err="1">
                <a:solidFill>
                  <a:srgbClr val="999999"/>
                </a:solidFill>
                <a:latin typeface="Arial" pitchFamily="34" charset="0"/>
                <a:hlinkClick r:id="rId4"/>
              </a:rPr>
              <a:t>hq</a:t>
            </a:r>
            <a:r>
              <a:rPr lang="en-US" sz="1300" dirty="0">
                <a:solidFill>
                  <a:srgbClr val="999999"/>
                </a:solidFill>
                <a:latin typeface="Arial" pitchFamily="34" charset="0"/>
                <a:hlinkClick r:id="rId4"/>
              </a:rPr>
              <a:t> photo</a:t>
            </a:r>
            <a:r>
              <a:rPr lang="en-US" sz="1300" dirty="0">
                <a:solidFill>
                  <a:srgbClr val="999999"/>
                </a:solidFill>
                <a:latin typeface="Arial" pitchFamily="34" charset="0"/>
              </a:rPr>
              <a:t>, available under </a:t>
            </a:r>
            <a:r>
              <a:rPr lang="en-US" sz="1300" dirty="0">
                <a:solidFill>
                  <a:srgbClr val="999999"/>
                </a:solidFill>
                <a:latin typeface="Arial" pitchFamily="34" charset="0"/>
                <a:hlinkClick r:id="rId5"/>
              </a:rPr>
              <a:t>CC BY-NC 2.0</a:t>
            </a:r>
            <a:endParaRPr lang="en-US" sz="1300" dirty="0">
              <a:solidFill>
                <a:srgbClr val="999999"/>
              </a:solidFill>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397250" y="406400"/>
            <a:ext cx="6630988" cy="5270500"/>
          </a:xfrm>
        </p:spPr>
        <p:txBody>
          <a:bodyPr lIns="0" tIns="0" rIns="0" bIns="0"/>
          <a:lstStyle/>
          <a:p>
            <a:pPr marL="0" indent="0">
              <a:lnSpc>
                <a:spcPct val="95000"/>
              </a:lnSpc>
              <a:spcBef>
                <a:spcPct val="0"/>
              </a:spcBef>
              <a:buFontTx/>
              <a:buNone/>
            </a:pPr>
            <a:r>
              <a:rPr lang="en-US" sz="4300" b="1">
                <a:solidFill>
                  <a:srgbClr val="000000"/>
                </a:solidFill>
                <a:latin typeface="Arial" pitchFamily="34" charset="0"/>
              </a:rPr>
              <a:t>What do you see as the most critical competencies for current and future CIOs?</a:t>
            </a:r>
            <a:endParaRPr lang="en-US"/>
          </a:p>
          <a:p>
            <a:pPr marL="0" indent="0">
              <a:lnSpc>
                <a:spcPct val="95000"/>
              </a:lnSpc>
              <a:spcBef>
                <a:spcPct val="0"/>
              </a:spcBef>
              <a:buFontTx/>
              <a:buNone/>
            </a:pPr>
            <a:endParaRPr lang="en-US" sz="4300" b="1">
              <a:solidFill>
                <a:srgbClr val="000000"/>
              </a:solidFill>
              <a:latin typeface="Arial" pitchFamily="34" charset="0"/>
            </a:endParaRPr>
          </a:p>
          <a:p>
            <a:pPr marL="0" indent="0">
              <a:lnSpc>
                <a:spcPct val="95000"/>
              </a:lnSpc>
              <a:spcBef>
                <a:spcPct val="0"/>
              </a:spcBef>
              <a:buFontTx/>
              <a:buNone/>
            </a:pPr>
            <a:r>
              <a:rPr lang="en-US" sz="4300" b="1">
                <a:solidFill>
                  <a:srgbClr val="000000"/>
                </a:solidFill>
                <a:latin typeface="Arial" pitchFamily="34" charset="0"/>
              </a:rPr>
              <a:t>Are these competencies changing?</a:t>
            </a:r>
          </a:p>
        </p:txBody>
      </p:sp>
      <p:sp>
        <p:nvSpPr>
          <p:cNvPr id="5" name="Text Box 4"/>
          <p:cNvSpPr txBox="1">
            <a:spLocks noChangeArrowheads="1"/>
          </p:cNvSpPr>
          <p:nvPr/>
        </p:nvSpPr>
        <p:spPr bwMode="auto">
          <a:xfrm>
            <a:off x="0" y="7442200"/>
            <a:ext cx="2843213" cy="177800"/>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pitchFamily="34" charset="0"/>
              </a:rPr>
              <a:t>NASA/courtesy of nasaimages.org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42888" y="300038"/>
            <a:ext cx="9663112" cy="917575"/>
          </a:xfrm>
        </p:spPr>
        <p:txBody>
          <a:bodyPr lIns="0" tIns="0" rIns="0" bIns="0" anchor="t"/>
          <a:lstStyle/>
          <a:p>
            <a:pPr algn="l">
              <a:lnSpc>
                <a:spcPct val="95000"/>
              </a:lnSpc>
            </a:pPr>
            <a:r>
              <a:rPr lang="en-US" sz="5400" dirty="0">
                <a:solidFill>
                  <a:srgbClr val="DEAF0D"/>
                </a:solidFill>
                <a:latin typeface="Bodoni" pitchFamily="34"/>
              </a:rPr>
              <a:t>Questions for the Audience</a:t>
            </a:r>
          </a:p>
        </p:txBody>
      </p:sp>
      <p:sp>
        <p:nvSpPr>
          <p:cNvPr id="23554" name="Rectangle 2"/>
          <p:cNvSpPr>
            <a:spLocks noGrp="1" noChangeArrowheads="1"/>
          </p:cNvSpPr>
          <p:nvPr>
            <p:ph type="body" idx="1"/>
          </p:nvPr>
        </p:nvSpPr>
        <p:spPr>
          <a:xfrm>
            <a:off x="247650" y="1066800"/>
            <a:ext cx="9664700" cy="6248400"/>
          </a:xfrm>
        </p:spPr>
        <p:txBody>
          <a:bodyPr lIns="0" tIns="0" rIns="0" bIns="0"/>
          <a:lstStyle/>
          <a:p>
            <a:pPr marL="0" indent="0">
              <a:lnSpc>
                <a:spcPct val="95000"/>
              </a:lnSpc>
              <a:spcBef>
                <a:spcPct val="0"/>
              </a:spcBef>
              <a:buFontTx/>
              <a:buNone/>
            </a:pPr>
            <a:endParaRPr lang="en-US" dirty="0">
              <a:solidFill>
                <a:srgbClr val="FFFFFF"/>
              </a:solidFill>
              <a:latin typeface="Arial" pitchFamily="34" charset="0"/>
            </a:endParaRPr>
          </a:p>
          <a:p>
            <a:pPr marL="457200" lvl="1" indent="-342900">
              <a:lnSpc>
                <a:spcPct val="95000"/>
              </a:lnSpc>
              <a:spcBef>
                <a:spcPct val="0"/>
              </a:spcBef>
              <a:buClr>
                <a:srgbClr val="FFFFFF"/>
              </a:buClr>
              <a:buFontTx/>
              <a:buChar char="•"/>
            </a:pPr>
            <a:r>
              <a:rPr lang="en-US" sz="4800" dirty="0">
                <a:solidFill>
                  <a:srgbClr val="FFFFFF"/>
                </a:solidFill>
                <a:latin typeface="Arial" pitchFamily="34" charset="0"/>
              </a:rPr>
              <a:t>Are there things this group is not considering?</a:t>
            </a:r>
            <a:endParaRPr lang="en-US" sz="4800" dirty="0"/>
          </a:p>
          <a:p>
            <a:pPr marL="457200" lvl="1" indent="-342900">
              <a:lnSpc>
                <a:spcPct val="95000"/>
              </a:lnSpc>
              <a:spcBef>
                <a:spcPct val="0"/>
              </a:spcBef>
              <a:buClr>
                <a:srgbClr val="FFFFFF"/>
              </a:buClr>
              <a:buFontTx/>
              <a:buChar char="•"/>
            </a:pPr>
            <a:r>
              <a:rPr lang="en-US" sz="4800" dirty="0">
                <a:solidFill>
                  <a:srgbClr val="FFFFFF"/>
                </a:solidFill>
                <a:latin typeface="Arial" pitchFamily="34" charset="0"/>
              </a:rPr>
              <a:t>What are you doing to prepare your next generation leaders?</a:t>
            </a:r>
            <a:endParaRPr lang="en-US" sz="4800" dirty="0"/>
          </a:p>
          <a:p>
            <a:pPr marL="457200" lvl="1" indent="-342900">
              <a:lnSpc>
                <a:spcPct val="95000"/>
              </a:lnSpc>
              <a:spcBef>
                <a:spcPct val="0"/>
              </a:spcBef>
              <a:buClr>
                <a:srgbClr val="FFFFFF"/>
              </a:buClr>
              <a:buFontTx/>
              <a:buChar char="•"/>
            </a:pPr>
            <a:r>
              <a:rPr lang="en-US" sz="4800" dirty="0">
                <a:solidFill>
                  <a:srgbClr val="FFFFFF"/>
                </a:solidFill>
                <a:latin typeface="Arial" pitchFamily="34" charset="0"/>
              </a:rPr>
              <a:t>As a next generation leader, what are you doing to prepare?</a:t>
            </a:r>
            <a:endParaRPr lang="en-US" sz="4800" dirty="0"/>
          </a:p>
          <a:p>
            <a:pPr marL="457200" lvl="1" indent="-342900">
              <a:lnSpc>
                <a:spcPct val="95000"/>
              </a:lnSpc>
              <a:spcBef>
                <a:spcPct val="0"/>
              </a:spcBef>
              <a:buClr>
                <a:srgbClr val="FFFFFF"/>
              </a:buClr>
              <a:buFontTx/>
              <a:buChar char="•"/>
            </a:pPr>
            <a:r>
              <a:rPr lang="en-US" sz="4800" dirty="0">
                <a:solidFill>
                  <a:srgbClr val="FFFFFF"/>
                </a:solidFill>
                <a:latin typeface="Arial" pitchFamily="34" charset="0"/>
              </a:rPr>
              <a:t>Are there other questions or comments?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247650" y="101600"/>
            <a:ext cx="9544050" cy="6800850"/>
          </a:xfrm>
        </p:spPr>
        <p:txBody>
          <a:bodyPr lIns="0" tIns="0" rIns="0" bIns="0"/>
          <a:lstStyle/>
          <a:p>
            <a:pPr marL="0" indent="0">
              <a:lnSpc>
                <a:spcPct val="95000"/>
              </a:lnSpc>
              <a:spcBef>
                <a:spcPct val="0"/>
              </a:spcBef>
              <a:buFontTx/>
              <a:buNone/>
            </a:pPr>
            <a:r>
              <a:rPr lang="en-US" sz="8600" dirty="0">
                <a:solidFill>
                  <a:srgbClr val="FF9900"/>
                </a:solidFill>
                <a:latin typeface="Arial" pitchFamily="34" charset="0"/>
              </a:rPr>
              <a:t>Thank you!</a:t>
            </a:r>
            <a:endParaRPr lang="en-US" dirty="0"/>
          </a:p>
          <a:p>
            <a:pPr marL="0" indent="0" algn="r">
              <a:lnSpc>
                <a:spcPct val="95000"/>
              </a:lnSpc>
              <a:spcBef>
                <a:spcPct val="0"/>
              </a:spcBef>
              <a:buFontTx/>
              <a:buNone/>
            </a:pPr>
            <a:endParaRPr lang="en-US" dirty="0">
              <a:solidFill>
                <a:srgbClr val="F1C232"/>
              </a:solidFill>
              <a:latin typeface="Arial" pitchFamily="34" charset="0"/>
            </a:endParaRPr>
          </a:p>
          <a:p>
            <a:pPr marL="0" indent="0" algn="r">
              <a:lnSpc>
                <a:spcPct val="95000"/>
              </a:lnSpc>
              <a:spcBef>
                <a:spcPct val="0"/>
              </a:spcBef>
              <a:buFontTx/>
              <a:buNone/>
            </a:pPr>
            <a:r>
              <a:rPr lang="en-US" sz="4000" dirty="0">
                <a:solidFill>
                  <a:srgbClr val="F1C232"/>
                </a:solidFill>
                <a:latin typeface="Arial" pitchFamily="34" charset="0"/>
              </a:rPr>
              <a:t>Bruce Maas</a:t>
            </a:r>
            <a:endParaRPr lang="en-US" sz="4000" dirty="0"/>
          </a:p>
          <a:p>
            <a:pPr marL="0" indent="0" algn="r">
              <a:lnSpc>
                <a:spcPct val="95000"/>
              </a:lnSpc>
              <a:spcBef>
                <a:spcPct val="0"/>
              </a:spcBef>
              <a:buFontTx/>
              <a:buNone/>
            </a:pPr>
            <a:r>
              <a:rPr lang="en-US" sz="4000" dirty="0">
                <a:solidFill>
                  <a:srgbClr val="F1C232"/>
                </a:solidFill>
                <a:latin typeface="Arial" pitchFamily="34" charset="0"/>
              </a:rPr>
              <a:t>Brian Paige</a:t>
            </a:r>
            <a:endParaRPr lang="en-US" sz="4000" dirty="0"/>
          </a:p>
          <a:p>
            <a:pPr marL="0" indent="0" algn="r">
              <a:lnSpc>
                <a:spcPct val="95000"/>
              </a:lnSpc>
              <a:spcBef>
                <a:spcPct val="0"/>
              </a:spcBef>
              <a:buFontTx/>
              <a:buNone/>
            </a:pPr>
            <a:r>
              <a:rPr lang="en-US" sz="4000" dirty="0">
                <a:solidFill>
                  <a:srgbClr val="F1C232"/>
                </a:solidFill>
                <a:latin typeface="Arial" pitchFamily="34" charset="0"/>
              </a:rPr>
              <a:t>Michael Ridley</a:t>
            </a:r>
            <a:endParaRPr lang="en-US" sz="4000" dirty="0"/>
          </a:p>
          <a:p>
            <a:pPr marL="0" indent="0" algn="r">
              <a:lnSpc>
                <a:spcPct val="95000"/>
              </a:lnSpc>
              <a:spcBef>
                <a:spcPct val="0"/>
              </a:spcBef>
              <a:buFontTx/>
              <a:buNone/>
            </a:pPr>
            <a:r>
              <a:rPr lang="en-US" sz="4000" dirty="0">
                <a:solidFill>
                  <a:srgbClr val="F1C232"/>
                </a:solidFill>
                <a:latin typeface="Arial" pitchFamily="34" charset="0"/>
              </a:rPr>
              <a:t>Theresa Rowe</a:t>
            </a:r>
            <a:endParaRPr lang="en-US" sz="4000" dirty="0"/>
          </a:p>
          <a:p>
            <a:pPr marL="0" indent="0" algn="r">
              <a:lnSpc>
                <a:spcPct val="95000"/>
              </a:lnSpc>
              <a:spcBef>
                <a:spcPct val="0"/>
              </a:spcBef>
              <a:buFontTx/>
              <a:buNone/>
            </a:pPr>
            <a:r>
              <a:rPr lang="en-US" sz="4000" dirty="0">
                <a:solidFill>
                  <a:srgbClr val="F1C232"/>
                </a:solidFill>
                <a:latin typeface="Arial" pitchFamily="34" charset="0"/>
              </a:rPr>
              <a:t>Bo </a:t>
            </a:r>
            <a:r>
              <a:rPr lang="en-US" sz="4000" dirty="0" err="1">
                <a:solidFill>
                  <a:srgbClr val="F1C232"/>
                </a:solidFill>
                <a:latin typeface="Arial" pitchFamily="34" charset="0"/>
              </a:rPr>
              <a:t>Wandschneider</a:t>
            </a:r>
            <a:endParaRPr lang="en-US" sz="4000" dirty="0"/>
          </a:p>
          <a:p>
            <a:pPr marL="0" indent="0" algn="r">
              <a:lnSpc>
                <a:spcPct val="95000"/>
              </a:lnSpc>
              <a:spcBef>
                <a:spcPct val="0"/>
              </a:spcBef>
              <a:buFontTx/>
              <a:buNone/>
            </a:pPr>
            <a:r>
              <a:rPr lang="en-US" sz="4000" dirty="0">
                <a:solidFill>
                  <a:srgbClr val="F1C232"/>
                </a:solidFill>
                <a:latin typeface="Arial" pitchFamily="34" charset="0"/>
              </a:rPr>
              <a:t>Melissa Woo</a:t>
            </a:r>
            <a:endParaRPr lang="en-US" sz="4000" dirty="0"/>
          </a:p>
          <a:p>
            <a:pPr marL="0" indent="0" algn="r">
              <a:lnSpc>
                <a:spcPct val="95000"/>
              </a:lnSpc>
              <a:spcBef>
                <a:spcPct val="0"/>
              </a:spcBef>
              <a:buFontTx/>
              <a:buNone/>
            </a:pPr>
            <a:endParaRPr lang="en-US" sz="4000" dirty="0">
              <a:solidFill>
                <a:srgbClr val="F1C232"/>
              </a:solidFill>
              <a:latin typeface="Arial" pitchFamily="34" charset="0"/>
            </a:endParaRPr>
          </a:p>
          <a:p>
            <a:pPr marL="0" indent="0" algn="r">
              <a:lnSpc>
                <a:spcPct val="95000"/>
              </a:lnSpc>
              <a:spcBef>
                <a:spcPct val="0"/>
              </a:spcBef>
              <a:buFontTx/>
              <a:buNone/>
            </a:pPr>
            <a:r>
              <a:rPr lang="en-US" sz="4000" dirty="0">
                <a:solidFill>
                  <a:srgbClr val="F1C232"/>
                </a:solidFill>
                <a:latin typeface="Arial" pitchFamily="34" charset="0"/>
              </a:rPr>
              <a:t>... and many thanks</a:t>
            </a:r>
            <a:endParaRPr lang="en-US" sz="4000" dirty="0"/>
          </a:p>
          <a:p>
            <a:pPr marL="0" indent="0" algn="r">
              <a:lnSpc>
                <a:spcPct val="95000"/>
              </a:lnSpc>
              <a:spcBef>
                <a:spcPct val="0"/>
              </a:spcBef>
              <a:buFontTx/>
              <a:buNone/>
            </a:pPr>
            <a:r>
              <a:rPr lang="en-US" sz="4000" dirty="0">
                <a:solidFill>
                  <a:srgbClr val="F1C232"/>
                </a:solidFill>
                <a:latin typeface="Arial" pitchFamily="34" charset="0"/>
              </a:rPr>
              <a:t>to Sean Reynolds!</a:t>
            </a:r>
          </a:p>
        </p:txBody>
      </p:sp>
      <p:sp>
        <p:nvSpPr>
          <p:cNvPr id="25604" name="Text Box 4"/>
          <p:cNvSpPr txBox="1">
            <a:spLocks noChangeArrowheads="1"/>
          </p:cNvSpPr>
          <p:nvPr/>
        </p:nvSpPr>
        <p:spPr bwMode="auto">
          <a:xfrm>
            <a:off x="6465887" y="7399338"/>
            <a:ext cx="3694113" cy="190052"/>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00FFFF"/>
                </a:solidFill>
                <a:latin typeface="Arial" pitchFamily="34" charset="0"/>
              </a:rPr>
              <a:t>Photo by </a:t>
            </a:r>
            <a:r>
              <a:rPr lang="en-US" sz="1300" dirty="0">
                <a:solidFill>
                  <a:srgbClr val="00FFFF"/>
                </a:solidFill>
                <a:latin typeface="Arial" pitchFamily="34" charset="0"/>
                <a:hlinkClick r:id="rId4"/>
              </a:rPr>
              <a:t>Alan Vernon</a:t>
            </a:r>
            <a:r>
              <a:rPr lang="en-US" sz="1300" dirty="0">
                <a:solidFill>
                  <a:srgbClr val="00FFFF"/>
                </a:solidFill>
                <a:latin typeface="Arial" pitchFamily="34" charset="0"/>
              </a:rPr>
              <a:t>, available under </a:t>
            </a:r>
            <a:r>
              <a:rPr lang="en-US" sz="1300" dirty="0">
                <a:solidFill>
                  <a:srgbClr val="00FFFF"/>
                </a:solidFill>
                <a:latin typeface="Arial" pitchFamily="34" charset="0"/>
                <a:hlinkClick r:id="rId5"/>
              </a:rPr>
              <a:t>CC BY 2.0</a:t>
            </a:r>
            <a:endParaRPr lang="en-US" sz="1300" dirty="0">
              <a:solidFill>
                <a:srgbClr val="00FFFF"/>
              </a:solidFill>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08000" y="457200"/>
            <a:ext cx="8534400" cy="7010400"/>
          </a:xfrm>
        </p:spPr>
        <p:txBody>
          <a:bodyPr lIns="0" tIns="0" rIns="0" bIns="0"/>
          <a:lstStyle/>
          <a:p>
            <a:pPr marL="0" indent="0">
              <a:lnSpc>
                <a:spcPct val="95000"/>
              </a:lnSpc>
              <a:spcBef>
                <a:spcPct val="0"/>
              </a:spcBef>
              <a:buFontTx/>
              <a:buNone/>
            </a:pPr>
            <a:r>
              <a:rPr lang="en-US" dirty="0">
                <a:solidFill>
                  <a:srgbClr val="FFFFFF"/>
                </a:solidFill>
                <a:latin typeface="'times new roman'" pitchFamily="34"/>
              </a:rPr>
              <a:t>Bruce Maas </a:t>
            </a:r>
            <a:endParaRPr lang="en-US" dirty="0"/>
          </a:p>
          <a:p>
            <a:pPr marL="0" indent="0">
              <a:lnSpc>
                <a:spcPct val="95000"/>
              </a:lnSpc>
              <a:spcBef>
                <a:spcPct val="0"/>
              </a:spcBef>
              <a:buFontTx/>
              <a:buNone/>
            </a:pPr>
            <a:r>
              <a:rPr lang="en-US" sz="2700" i="1" dirty="0">
                <a:solidFill>
                  <a:srgbClr val="FFFFFF"/>
                </a:solidFill>
                <a:latin typeface="'times new roman'" pitchFamily="34"/>
              </a:rPr>
              <a:t>University of Wisconsin-Madison</a:t>
            </a:r>
            <a:r>
              <a:rPr lang="en-US" sz="2700" dirty="0">
                <a:solidFill>
                  <a:srgbClr val="FFFFFF"/>
                </a:solidFill>
                <a:latin typeface="Arial" pitchFamily="34" charset="0"/>
              </a:rPr>
              <a:t/>
            </a:r>
            <a:br>
              <a:rPr lang="en-US" sz="2700" dirty="0">
                <a:solidFill>
                  <a:srgbClr val="FFFFFF"/>
                </a:solidFill>
                <a:latin typeface="Arial" pitchFamily="34" charset="0"/>
              </a:rPr>
            </a:br>
            <a:r>
              <a:rPr lang="en-US" dirty="0">
                <a:solidFill>
                  <a:srgbClr val="FFFFFF"/>
                </a:solidFill>
                <a:latin typeface="'times new roman'" pitchFamily="34"/>
              </a:rPr>
              <a:t>Brian Paige</a:t>
            </a:r>
            <a:br>
              <a:rPr lang="en-US" dirty="0">
                <a:solidFill>
                  <a:srgbClr val="FFFFFF"/>
                </a:solidFill>
                <a:latin typeface="'times new roman'" pitchFamily="34"/>
              </a:rPr>
            </a:br>
            <a:r>
              <a:rPr lang="en-US" sz="2700" i="1" dirty="0">
                <a:solidFill>
                  <a:srgbClr val="FFFFFF"/>
                </a:solidFill>
                <a:latin typeface="'times new roman'" pitchFamily="34"/>
              </a:rPr>
              <a:t>Oakland University</a:t>
            </a:r>
            <a:r>
              <a:rPr lang="en-US" sz="2700" dirty="0">
                <a:solidFill>
                  <a:srgbClr val="FFFFFF"/>
                </a:solidFill>
                <a:latin typeface="Arial" pitchFamily="34" charset="0"/>
              </a:rPr>
              <a:t/>
            </a:r>
            <a:br>
              <a:rPr lang="en-US" sz="2700" dirty="0">
                <a:solidFill>
                  <a:srgbClr val="FFFFFF"/>
                </a:solidFill>
                <a:latin typeface="Arial" pitchFamily="34" charset="0"/>
              </a:rPr>
            </a:br>
            <a:r>
              <a:rPr lang="en-US" dirty="0">
                <a:solidFill>
                  <a:srgbClr val="FFFFFF"/>
                </a:solidFill>
                <a:latin typeface="'times new roman'" pitchFamily="34"/>
              </a:rPr>
              <a:t>Michael Ridley</a:t>
            </a:r>
            <a:br>
              <a:rPr lang="en-US" dirty="0">
                <a:solidFill>
                  <a:srgbClr val="FFFFFF"/>
                </a:solidFill>
                <a:latin typeface="'times new roman'" pitchFamily="34"/>
              </a:rPr>
            </a:br>
            <a:r>
              <a:rPr lang="en-US" sz="2700" i="1" dirty="0">
                <a:solidFill>
                  <a:srgbClr val="FFFFFF"/>
                </a:solidFill>
                <a:latin typeface="'times new roman'" pitchFamily="34"/>
              </a:rPr>
              <a:t>University of Guelph</a:t>
            </a:r>
            <a:r>
              <a:rPr lang="en-US" sz="2700" dirty="0">
                <a:solidFill>
                  <a:srgbClr val="FFFFFF"/>
                </a:solidFill>
                <a:latin typeface="Arial" pitchFamily="34" charset="0"/>
              </a:rPr>
              <a:t/>
            </a:r>
            <a:br>
              <a:rPr lang="en-US" sz="2700" dirty="0">
                <a:solidFill>
                  <a:srgbClr val="FFFFFF"/>
                </a:solidFill>
                <a:latin typeface="Arial" pitchFamily="34" charset="0"/>
              </a:rPr>
            </a:br>
            <a:r>
              <a:rPr lang="en-US" dirty="0">
                <a:solidFill>
                  <a:srgbClr val="FFFFFF"/>
                </a:solidFill>
                <a:latin typeface="'times new roman'" pitchFamily="34"/>
              </a:rPr>
              <a:t>Theresa Rowe</a:t>
            </a:r>
            <a:br>
              <a:rPr lang="en-US" dirty="0">
                <a:solidFill>
                  <a:srgbClr val="FFFFFF"/>
                </a:solidFill>
                <a:latin typeface="'times new roman'" pitchFamily="34"/>
              </a:rPr>
            </a:br>
            <a:r>
              <a:rPr lang="en-US" sz="2700" i="1" dirty="0">
                <a:solidFill>
                  <a:srgbClr val="FFFFFF"/>
                </a:solidFill>
                <a:latin typeface="'times new roman'" pitchFamily="34"/>
              </a:rPr>
              <a:t>Oakland University</a:t>
            </a:r>
            <a:r>
              <a:rPr lang="en-US" sz="2700" dirty="0">
                <a:solidFill>
                  <a:srgbClr val="FFFFFF"/>
                </a:solidFill>
                <a:latin typeface="Arial" pitchFamily="34" charset="0"/>
              </a:rPr>
              <a:t/>
            </a:r>
            <a:br>
              <a:rPr lang="en-US" sz="2700" dirty="0">
                <a:solidFill>
                  <a:srgbClr val="FFFFFF"/>
                </a:solidFill>
                <a:latin typeface="Arial" pitchFamily="34" charset="0"/>
              </a:rPr>
            </a:br>
            <a:r>
              <a:rPr lang="en-US" dirty="0">
                <a:solidFill>
                  <a:srgbClr val="FFFFFF"/>
                </a:solidFill>
                <a:latin typeface="'times new roman'" pitchFamily="34"/>
              </a:rPr>
              <a:t>Bo </a:t>
            </a:r>
            <a:r>
              <a:rPr lang="en-US" dirty="0" err="1">
                <a:solidFill>
                  <a:srgbClr val="FFFFFF"/>
                </a:solidFill>
                <a:latin typeface="'times new roman'" pitchFamily="34"/>
              </a:rPr>
              <a:t>Wandschneider</a:t>
            </a:r>
            <a:r>
              <a:rPr lang="en-US" sz="2700" dirty="0">
                <a:solidFill>
                  <a:srgbClr val="FFFFFF"/>
                </a:solidFill>
                <a:latin typeface="'times new roman'" pitchFamily="34"/>
              </a:rPr>
              <a:t/>
            </a:r>
            <a:br>
              <a:rPr lang="en-US" sz="2700" dirty="0">
                <a:solidFill>
                  <a:srgbClr val="FFFFFF"/>
                </a:solidFill>
                <a:latin typeface="'times new roman'" pitchFamily="34"/>
              </a:rPr>
            </a:br>
            <a:r>
              <a:rPr lang="en-US" sz="2700" i="1" dirty="0">
                <a:solidFill>
                  <a:srgbClr val="FFFFFF"/>
                </a:solidFill>
                <a:latin typeface="'times new roman'" pitchFamily="34"/>
              </a:rPr>
              <a:t>Queen's University</a:t>
            </a:r>
            <a:r>
              <a:rPr lang="en-US" sz="2700" dirty="0">
                <a:solidFill>
                  <a:srgbClr val="FFFFFF"/>
                </a:solidFill>
                <a:latin typeface="Arial" pitchFamily="34" charset="0"/>
              </a:rPr>
              <a:t/>
            </a:r>
            <a:br>
              <a:rPr lang="en-US" sz="2700" dirty="0">
                <a:solidFill>
                  <a:srgbClr val="FFFFFF"/>
                </a:solidFill>
                <a:latin typeface="Arial" pitchFamily="34" charset="0"/>
              </a:rPr>
            </a:br>
            <a:r>
              <a:rPr lang="en-US" dirty="0">
                <a:solidFill>
                  <a:srgbClr val="FFFFFF"/>
                </a:solidFill>
                <a:latin typeface="'times new roman'" pitchFamily="34"/>
              </a:rPr>
              <a:t>Melissa Woo</a:t>
            </a:r>
            <a:br>
              <a:rPr lang="en-US" dirty="0">
                <a:solidFill>
                  <a:srgbClr val="FFFFFF"/>
                </a:solidFill>
                <a:latin typeface="'times new roman'" pitchFamily="34"/>
              </a:rPr>
            </a:br>
            <a:r>
              <a:rPr lang="en-US" sz="2700" i="1" dirty="0">
                <a:solidFill>
                  <a:srgbClr val="FFFFFF"/>
                </a:solidFill>
                <a:latin typeface="'times new roman'" pitchFamily="34"/>
              </a:rPr>
              <a:t>University of Wisconsin-Milwaukee</a:t>
            </a:r>
            <a:endParaRPr lang="en-US" dirty="0"/>
          </a:p>
          <a:p>
            <a:pPr marL="0" indent="0">
              <a:lnSpc>
                <a:spcPct val="95000"/>
              </a:lnSpc>
              <a:spcBef>
                <a:spcPct val="0"/>
              </a:spcBef>
              <a:buFontTx/>
              <a:buNone/>
            </a:pPr>
            <a:endParaRPr lang="en-US" i="1" dirty="0">
              <a:solidFill>
                <a:srgbClr val="FFFFFF"/>
              </a:solidFill>
              <a:latin typeface="'times new roman'" pitchFamily="34"/>
            </a:endParaRPr>
          </a:p>
          <a:p>
            <a:pPr marL="0" indent="0">
              <a:lnSpc>
                <a:spcPct val="95000"/>
              </a:lnSpc>
              <a:spcBef>
                <a:spcPct val="0"/>
              </a:spcBef>
              <a:buFontTx/>
              <a:buNone/>
            </a:pPr>
            <a:r>
              <a:rPr lang="en-US" i="1" dirty="0">
                <a:solidFill>
                  <a:srgbClr val="FF9900"/>
                </a:solidFill>
                <a:latin typeface="'times new roman'" pitchFamily="34"/>
              </a:rPr>
              <a:t>Moderator: </a:t>
            </a:r>
            <a:endParaRPr lang="en-US" dirty="0"/>
          </a:p>
          <a:p>
            <a:pPr marL="0" indent="0">
              <a:lnSpc>
                <a:spcPct val="95000"/>
              </a:lnSpc>
              <a:spcBef>
                <a:spcPct val="0"/>
              </a:spcBef>
              <a:buFontTx/>
              <a:buNone/>
            </a:pPr>
            <a:r>
              <a:rPr lang="en-US" i="1" dirty="0">
                <a:solidFill>
                  <a:srgbClr val="FF9900"/>
                </a:solidFill>
                <a:latin typeface="'times new roman'" pitchFamily="34"/>
              </a:rPr>
              <a:t>Sean Reynolds - Northwestern University</a:t>
            </a:r>
            <a:r>
              <a:rPr lang="en-US" i="1" dirty="0">
                <a:solidFill>
                  <a:srgbClr val="FFFFFF"/>
                </a:solidFill>
                <a:latin typeface="'times new roman'" pitchFamily="34"/>
              </a:rPr>
              <a:t> </a:t>
            </a:r>
            <a:endParaRPr lang="en-US" dirty="0"/>
          </a:p>
          <a:p>
            <a:pPr marL="0" indent="0">
              <a:lnSpc>
                <a:spcPct val="95000"/>
              </a:lnSpc>
              <a:spcBef>
                <a:spcPct val="0"/>
              </a:spcBef>
              <a:buFontTx/>
              <a:buNone/>
            </a:pPr>
            <a:r>
              <a:rPr lang="en-US" dirty="0">
                <a:solidFill>
                  <a:srgbClr val="FFFFFF"/>
                </a:solidFill>
                <a:latin typeface="'times new roman'" pitchFamily="34"/>
              </a:rPr>
              <a:t> </a:t>
            </a:r>
          </a:p>
        </p:txBody>
      </p:sp>
      <p:pic>
        <p:nvPicPr>
          <p:cNvPr id="5124" name="Picture 4"/>
          <p:cNvPicPr>
            <a:picLocks noChangeAspect="1" noChangeArrowheads="1"/>
          </p:cNvPicPr>
          <p:nvPr/>
        </p:nvPicPr>
        <p:blipFill>
          <a:blip r:embed="rId3" cstate="print"/>
          <a:srcRect/>
          <a:stretch>
            <a:fillRect/>
          </a:stretch>
        </p:blipFill>
        <p:spPr bwMode="auto">
          <a:xfrm>
            <a:off x="5892800" y="2032000"/>
            <a:ext cx="3187700" cy="2552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46050" y="7315200"/>
            <a:ext cx="5710238" cy="190052"/>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pitchFamily="34" charset="0"/>
              </a:rPr>
              <a:t>Photo by </a:t>
            </a:r>
            <a:r>
              <a:rPr lang="en-US" sz="1300" dirty="0" err="1">
                <a:solidFill>
                  <a:srgbClr val="FFFFFF"/>
                </a:solidFill>
                <a:latin typeface="Arial" pitchFamily="34" charset="0"/>
                <a:hlinkClick r:id="rId4"/>
              </a:rPr>
              <a:t>nasa</a:t>
            </a:r>
            <a:r>
              <a:rPr lang="en-US" sz="1300" dirty="0">
                <a:solidFill>
                  <a:srgbClr val="FFFFFF"/>
                </a:solidFill>
                <a:latin typeface="Arial" pitchFamily="34" charset="0"/>
                <a:hlinkClick r:id="rId4"/>
              </a:rPr>
              <a:t> </a:t>
            </a:r>
            <a:r>
              <a:rPr lang="en-US" sz="1300" dirty="0" err="1">
                <a:solidFill>
                  <a:srgbClr val="FFFFFF"/>
                </a:solidFill>
                <a:latin typeface="Arial" pitchFamily="34" charset="0"/>
                <a:hlinkClick r:id="rId4"/>
              </a:rPr>
              <a:t>hq</a:t>
            </a:r>
            <a:r>
              <a:rPr lang="en-US" sz="1300" dirty="0">
                <a:solidFill>
                  <a:srgbClr val="FFFFFF"/>
                </a:solidFill>
                <a:latin typeface="Arial" pitchFamily="34" charset="0"/>
                <a:hlinkClick r:id="rId4"/>
              </a:rPr>
              <a:t> photo, </a:t>
            </a:r>
            <a:r>
              <a:rPr lang="en-US" sz="1300" dirty="0">
                <a:solidFill>
                  <a:srgbClr val="FFFFFF"/>
                </a:solidFill>
                <a:latin typeface="Arial" pitchFamily="34" charset="0"/>
              </a:rPr>
              <a:t>available under </a:t>
            </a:r>
            <a:r>
              <a:rPr lang="en-US" sz="1300" dirty="0">
                <a:solidFill>
                  <a:srgbClr val="FFFFFF"/>
                </a:solidFill>
                <a:latin typeface="Arial" pitchFamily="34" charset="0"/>
                <a:hlinkClick r:id="rId5"/>
              </a:rPr>
              <a:t>CC BY-NC 2.0</a:t>
            </a:r>
            <a:endParaRPr lang="en-US" sz="1300" dirty="0">
              <a:solidFill>
                <a:srgbClr val="FFFFFF"/>
              </a:solidFill>
              <a:latin typeface="Arial" pitchFamily="34" charset="0"/>
            </a:endParaRPr>
          </a:p>
        </p:txBody>
      </p:sp>
      <p:sp>
        <p:nvSpPr>
          <p:cNvPr id="7173" name="Text Box 5"/>
          <p:cNvSpPr txBox="1">
            <a:spLocks noChangeArrowheads="1"/>
          </p:cNvSpPr>
          <p:nvPr/>
        </p:nvSpPr>
        <p:spPr bwMode="auto">
          <a:xfrm>
            <a:off x="2584450" y="2946400"/>
            <a:ext cx="5291138" cy="1216025"/>
          </a:xfrm>
          <a:prstGeom prst="rect">
            <a:avLst/>
          </a:prstGeom>
          <a:noFill/>
          <a:ln w="9525">
            <a:noFill/>
            <a:miter lim="800000"/>
            <a:headEnd/>
            <a:tailEnd/>
          </a:ln>
          <a:effectLst/>
        </p:spPr>
        <p:txBody>
          <a:bodyPr lIns="0" tIns="0" rIns="0" bIns="0">
            <a:spAutoFit/>
          </a:bodyPr>
          <a:lstStyle/>
          <a:p>
            <a:pPr algn="ctr">
              <a:lnSpc>
                <a:spcPct val="95000"/>
              </a:lnSpc>
            </a:pPr>
            <a:r>
              <a:rPr lang="en-US" sz="6400">
                <a:solidFill>
                  <a:srgbClr val="FFFFFF"/>
                </a:solidFill>
                <a:latin typeface="Arial" pitchFamily="34" charset="0"/>
              </a:rPr>
              <a:t>Framework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304800" y="101600"/>
            <a:ext cx="9088438" cy="7175500"/>
          </a:xfrm>
          <a:prstGeom prst="rect">
            <a:avLst/>
          </a:prstGeom>
          <a:noFill/>
        </p:spPr>
      </p:pic>
      <p:sp>
        <p:nvSpPr>
          <p:cNvPr id="9217" name="Rectangle 1"/>
          <p:cNvSpPr>
            <a:spLocks noGrp="1" noChangeArrowheads="1"/>
          </p:cNvSpPr>
          <p:nvPr>
            <p:ph type="ctrTitle"/>
          </p:nvPr>
        </p:nvSpPr>
        <p:spPr>
          <a:xfrm>
            <a:off x="1670050" y="6189663"/>
            <a:ext cx="7250113" cy="981075"/>
          </a:xfrm>
        </p:spPr>
        <p:txBody>
          <a:bodyPr lIns="0" tIns="0" rIns="0" bIns="0" anchor="t"/>
          <a:lstStyle/>
          <a:p>
            <a:pPr>
              <a:lnSpc>
                <a:spcPct val="95000"/>
              </a:lnSpc>
            </a:pPr>
            <a:r>
              <a:rPr lang="en-US" sz="5400" b="1" i="1" dirty="0">
                <a:solidFill>
                  <a:srgbClr val="FFFF00"/>
                </a:solidFill>
                <a:latin typeface="Arial" pitchFamily="34" charset="0"/>
              </a:rPr>
              <a:t>It's all about CHANGE</a:t>
            </a:r>
            <a:r>
              <a:rPr lang="en-US" dirty="0"/>
              <a:t/>
            </a:r>
            <a:br>
              <a:rPr lang="en-US" dirty="0"/>
            </a:br>
            <a:endParaRPr lang="en-US" sz="4800" dirty="0">
              <a:solidFill>
                <a:srgbClr val="CBCD0E"/>
              </a:solidFill>
              <a:latin typeface="Arial" pitchFamily="34" charset="0"/>
            </a:endParaRPr>
          </a:p>
        </p:txBody>
      </p:sp>
      <p:sp>
        <p:nvSpPr>
          <p:cNvPr id="6" name="TextBox 5"/>
          <p:cNvSpPr txBox="1"/>
          <p:nvPr/>
        </p:nvSpPr>
        <p:spPr>
          <a:xfrm rot="16200000">
            <a:off x="7489109" y="1781891"/>
            <a:ext cx="3505202" cy="246220"/>
          </a:xfrm>
          <a:prstGeom prst="rect">
            <a:avLst/>
          </a:prstGeom>
          <a:noFill/>
        </p:spPr>
        <p:txBody>
          <a:bodyPr wrap="square" rtlCol="0">
            <a:spAutoFit/>
          </a:bodyPr>
          <a:lstStyle/>
          <a:p>
            <a:r>
              <a:rPr lang="en-US" sz="1000" dirty="0" smtClean="0">
                <a:solidFill>
                  <a:schemeClr val="bg1"/>
                </a:solidFill>
              </a:rPr>
              <a:t>Photo by  </a:t>
            </a:r>
            <a:r>
              <a:rPr lang="en-US" sz="1000" dirty="0" err="1" smtClean="0">
                <a:solidFill>
                  <a:schemeClr val="bg1"/>
                </a:solidFill>
                <a:hlinkClick r:id="rId4"/>
              </a:rPr>
              <a:t>emilykbecker</a:t>
            </a:r>
            <a:r>
              <a:rPr lang="en-US" sz="1000" dirty="0" smtClean="0">
                <a:solidFill>
                  <a:schemeClr val="bg1"/>
                </a:solidFill>
                <a:hlinkClick r:id="rId4"/>
              </a:rPr>
              <a:t>, </a:t>
            </a:r>
            <a:r>
              <a:rPr lang="en-US" sz="1000" dirty="0" smtClean="0">
                <a:solidFill>
                  <a:schemeClr val="bg1"/>
                </a:solidFill>
              </a:rPr>
              <a:t>available under  </a:t>
            </a:r>
            <a:r>
              <a:rPr lang="en-US" sz="1000" dirty="0" smtClean="0">
                <a:solidFill>
                  <a:schemeClr val="bg1"/>
                </a:solidFill>
                <a:hlinkClick r:id="rId5"/>
              </a:rPr>
              <a:t>CC BY-NC-ND 2.0</a:t>
            </a:r>
            <a:endParaRPr lang="en-US" sz="10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47650" y="812800"/>
            <a:ext cx="9944100" cy="6242050"/>
          </a:xfrm>
        </p:spPr>
        <p:txBody>
          <a:bodyPr lIns="0" tIns="0" rIns="0" bIns="0"/>
          <a:lstStyle/>
          <a:p>
            <a:pPr marL="0" indent="0">
              <a:lnSpc>
                <a:spcPct val="95000"/>
              </a:lnSpc>
              <a:spcBef>
                <a:spcPct val="0"/>
              </a:spcBef>
              <a:buFontTx/>
              <a:buNone/>
            </a:pPr>
            <a:r>
              <a:rPr lang="en-US" sz="3700" b="1" dirty="0">
                <a:solidFill>
                  <a:srgbClr val="000000"/>
                </a:solidFill>
                <a:latin typeface="'times new roman'" pitchFamily="34"/>
              </a:rPr>
              <a:t>Bruce</a:t>
            </a:r>
            <a:r>
              <a:rPr lang="en-US" sz="3700" b="1" dirty="0" smtClean="0">
                <a:solidFill>
                  <a:srgbClr val="000000"/>
                </a:solidFill>
                <a:latin typeface="'times new roman'" pitchFamily="34"/>
              </a:rPr>
              <a:t>: UW-Milwaukee </a:t>
            </a:r>
            <a:r>
              <a:rPr lang="en-US" sz="3700" b="1" dirty="0">
                <a:solidFill>
                  <a:srgbClr val="000000"/>
                </a:solidFill>
                <a:latin typeface="'times new roman'" pitchFamily="34"/>
              </a:rPr>
              <a:t>to UW-Madison as CIO</a:t>
            </a:r>
            <a:endParaRPr lang="en-US" dirty="0"/>
          </a:p>
          <a:p>
            <a:pPr marL="0" indent="0">
              <a:lnSpc>
                <a:spcPct val="95000"/>
              </a:lnSpc>
              <a:spcBef>
                <a:spcPct val="0"/>
              </a:spcBef>
              <a:buFontTx/>
              <a:buNone/>
            </a:pPr>
            <a:r>
              <a:rPr lang="en-US" sz="3700" b="1" dirty="0">
                <a:solidFill>
                  <a:srgbClr val="000000"/>
                </a:solidFill>
                <a:latin typeface="'times new roman'" pitchFamily="34"/>
              </a:rPr>
              <a:t> </a:t>
            </a:r>
            <a:endParaRPr lang="en-US" dirty="0"/>
          </a:p>
          <a:p>
            <a:pPr marL="0" indent="0">
              <a:lnSpc>
                <a:spcPct val="95000"/>
              </a:lnSpc>
              <a:spcBef>
                <a:spcPct val="0"/>
              </a:spcBef>
              <a:buFontTx/>
              <a:buNone/>
            </a:pPr>
            <a:r>
              <a:rPr lang="en-US" sz="3700" b="1" dirty="0">
                <a:solidFill>
                  <a:srgbClr val="000000"/>
                </a:solidFill>
                <a:latin typeface="'times new roman'" pitchFamily="34"/>
              </a:rPr>
              <a:t>Mike: CIO role at Guelph into personal pursuits</a:t>
            </a:r>
            <a:endParaRPr lang="en-US" dirty="0"/>
          </a:p>
          <a:p>
            <a:pPr marL="0" indent="0">
              <a:lnSpc>
                <a:spcPct val="95000"/>
              </a:lnSpc>
              <a:spcBef>
                <a:spcPct val="0"/>
              </a:spcBef>
              <a:buFontTx/>
              <a:buNone/>
            </a:pPr>
            <a:r>
              <a:rPr lang="en-US" sz="3700" b="1" dirty="0">
                <a:solidFill>
                  <a:srgbClr val="000000"/>
                </a:solidFill>
                <a:latin typeface="'times new roman'" pitchFamily="34"/>
              </a:rPr>
              <a:t> </a:t>
            </a:r>
            <a:endParaRPr lang="en-US" dirty="0"/>
          </a:p>
          <a:p>
            <a:pPr marL="0" indent="0">
              <a:lnSpc>
                <a:spcPct val="95000"/>
              </a:lnSpc>
              <a:spcBef>
                <a:spcPct val="0"/>
              </a:spcBef>
              <a:buFontTx/>
              <a:buNone/>
            </a:pPr>
            <a:r>
              <a:rPr lang="en-US" sz="3700" b="1" dirty="0">
                <a:solidFill>
                  <a:srgbClr val="000000"/>
                </a:solidFill>
                <a:latin typeface="'times new roman'" pitchFamily="34"/>
              </a:rPr>
              <a:t>Bo: moved into a CIO and AVP role at Queen's University</a:t>
            </a:r>
            <a:endParaRPr lang="en-US" dirty="0"/>
          </a:p>
          <a:p>
            <a:pPr marL="0" indent="0">
              <a:lnSpc>
                <a:spcPct val="95000"/>
              </a:lnSpc>
              <a:spcBef>
                <a:spcPct val="0"/>
              </a:spcBef>
              <a:buFontTx/>
              <a:buNone/>
            </a:pPr>
            <a:r>
              <a:rPr lang="en-US" sz="3700" b="1" dirty="0">
                <a:solidFill>
                  <a:srgbClr val="000000"/>
                </a:solidFill>
                <a:latin typeface="'times new roman'" pitchFamily="34"/>
              </a:rPr>
              <a:t> </a:t>
            </a:r>
            <a:endParaRPr lang="en-US" dirty="0"/>
          </a:p>
          <a:p>
            <a:pPr marL="0" indent="0">
              <a:lnSpc>
                <a:spcPct val="95000"/>
              </a:lnSpc>
              <a:spcBef>
                <a:spcPct val="0"/>
              </a:spcBef>
              <a:buFontTx/>
              <a:buNone/>
            </a:pPr>
            <a:r>
              <a:rPr lang="en-US" sz="3700" b="1" dirty="0">
                <a:solidFill>
                  <a:srgbClr val="000000"/>
                </a:solidFill>
                <a:latin typeface="'times new roman'" pitchFamily="34"/>
              </a:rPr>
              <a:t>Melissa, Brian, and Theresa are managing change internal to our institutions</a:t>
            </a:r>
            <a:endParaRPr lang="en-US" dirty="0"/>
          </a:p>
          <a:p>
            <a:pPr marL="0" indent="0">
              <a:lnSpc>
                <a:spcPct val="95000"/>
              </a:lnSpc>
              <a:spcBef>
                <a:spcPct val="0"/>
              </a:spcBef>
              <a:buFontTx/>
              <a:buNone/>
            </a:pPr>
            <a:endParaRPr lang="en-US" sz="3700" b="1" dirty="0">
              <a:solidFill>
                <a:srgbClr val="000000"/>
              </a:solidFill>
              <a:latin typeface="'times new roman'" pitchFamily="34"/>
            </a:endParaRPr>
          </a:p>
          <a:p>
            <a:pPr marL="0" indent="0">
              <a:lnSpc>
                <a:spcPct val="95000"/>
              </a:lnSpc>
              <a:spcBef>
                <a:spcPct val="0"/>
              </a:spcBef>
              <a:buFontTx/>
              <a:buNone/>
            </a:pPr>
            <a:endParaRPr lang="en-US" sz="3700" b="1" dirty="0">
              <a:solidFill>
                <a:srgbClr val="FFFFFF"/>
              </a:solidFill>
              <a:latin typeface="Arial" pitchFamily="34" charset="0"/>
            </a:endParaRPr>
          </a:p>
        </p:txBody>
      </p:sp>
      <p:sp>
        <p:nvSpPr>
          <p:cNvPr id="11268" name="Text Box 4"/>
          <p:cNvSpPr txBox="1">
            <a:spLocks noChangeArrowheads="1"/>
          </p:cNvSpPr>
          <p:nvPr/>
        </p:nvSpPr>
        <p:spPr bwMode="auto">
          <a:xfrm>
            <a:off x="0" y="7429948"/>
            <a:ext cx="4814888" cy="190052"/>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9900"/>
                </a:solidFill>
                <a:latin typeface="Arial" pitchFamily="34" charset="0"/>
              </a:rPr>
              <a:t>Photo by </a:t>
            </a:r>
            <a:r>
              <a:rPr lang="en-US" sz="1300" dirty="0" err="1">
                <a:solidFill>
                  <a:srgbClr val="FF9900"/>
                </a:solidFill>
                <a:latin typeface="Arial" pitchFamily="34" charset="0"/>
                <a:hlinkClick r:id="rId4"/>
              </a:rPr>
              <a:t>FatMandy</a:t>
            </a:r>
            <a:r>
              <a:rPr lang="en-US" sz="1300" dirty="0">
                <a:solidFill>
                  <a:srgbClr val="FF9900"/>
                </a:solidFill>
                <a:latin typeface="Arial" pitchFamily="34" charset="0"/>
              </a:rPr>
              <a:t>, available under </a:t>
            </a:r>
            <a:r>
              <a:rPr lang="en-US" sz="1300" dirty="0">
                <a:solidFill>
                  <a:srgbClr val="FF9900"/>
                </a:solidFill>
                <a:latin typeface="Arial" pitchFamily="34" charset="0"/>
                <a:hlinkClick r:id="rId5"/>
              </a:rPr>
              <a:t>CC BY-NC-ND 2.0</a:t>
            </a:r>
            <a:endParaRPr lang="en-US" sz="1300" dirty="0">
              <a:solidFill>
                <a:srgbClr val="FF9900"/>
              </a:solidFill>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46050" y="4572000"/>
            <a:ext cx="9815513" cy="2217738"/>
          </a:xfrm>
        </p:spPr>
        <p:txBody>
          <a:bodyPr lIns="0" tIns="0" rIns="0" bIns="0"/>
          <a:lstStyle/>
          <a:p>
            <a:pPr marL="0" indent="0">
              <a:lnSpc>
                <a:spcPct val="95000"/>
              </a:lnSpc>
              <a:spcBef>
                <a:spcPct val="0"/>
              </a:spcBef>
              <a:buFontTx/>
              <a:buNone/>
            </a:pPr>
            <a:endParaRPr lang="en-US" sz="2700">
              <a:solidFill>
                <a:srgbClr val="444444"/>
              </a:solidFill>
              <a:latin typeface="Arial" pitchFamily="34" charset="0"/>
            </a:endParaRPr>
          </a:p>
          <a:p>
            <a:pPr marL="457200" lvl="1" indent="-342900">
              <a:lnSpc>
                <a:spcPct val="95000"/>
              </a:lnSpc>
              <a:spcBef>
                <a:spcPct val="0"/>
              </a:spcBef>
              <a:buClr>
                <a:srgbClr val="444444"/>
              </a:buClr>
              <a:buFontTx/>
              <a:buChar char="•"/>
            </a:pPr>
            <a:r>
              <a:rPr lang="en-US" sz="3500">
                <a:solidFill>
                  <a:srgbClr val="444444"/>
                </a:solidFill>
                <a:latin typeface="Arial" pitchFamily="34" charset="0"/>
              </a:rPr>
              <a:t>What professional development is needed?</a:t>
            </a:r>
            <a:endParaRPr lang="en-US"/>
          </a:p>
          <a:p>
            <a:pPr marL="457200" lvl="1" indent="-342900">
              <a:lnSpc>
                <a:spcPct val="95000"/>
              </a:lnSpc>
              <a:spcBef>
                <a:spcPct val="0"/>
              </a:spcBef>
              <a:buClr>
                <a:srgbClr val="444444"/>
              </a:buClr>
              <a:buFontTx/>
              <a:buChar char="•"/>
            </a:pPr>
            <a:r>
              <a:rPr lang="en-US" sz="3500">
                <a:solidFill>
                  <a:srgbClr val="444444"/>
                </a:solidFill>
                <a:latin typeface="Arial" pitchFamily="34" charset="0"/>
              </a:rPr>
              <a:t>What is the role of IT leadership on campus?</a:t>
            </a:r>
          </a:p>
        </p:txBody>
      </p:sp>
      <p:pic>
        <p:nvPicPr>
          <p:cNvPr id="13316" name="Picture 4"/>
          <p:cNvPicPr>
            <a:picLocks noChangeAspect="1" noChangeArrowheads="1"/>
          </p:cNvPicPr>
          <p:nvPr/>
        </p:nvPicPr>
        <p:blipFill>
          <a:blip r:embed="rId3" cstate="print"/>
          <a:srcRect/>
          <a:stretch>
            <a:fillRect/>
          </a:stretch>
        </p:blipFill>
        <p:spPr bwMode="auto">
          <a:xfrm>
            <a:off x="2844800" y="508000"/>
            <a:ext cx="4413250" cy="4144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194050" y="112713"/>
            <a:ext cx="6838950" cy="5935662"/>
          </a:xfrm>
        </p:spPr>
        <p:txBody>
          <a:bodyPr lIns="0" tIns="0" rIns="0" bIns="0"/>
          <a:lstStyle/>
          <a:p>
            <a:pPr marL="0" indent="0" algn="r">
              <a:lnSpc>
                <a:spcPct val="95000"/>
              </a:lnSpc>
              <a:spcBef>
                <a:spcPct val="0"/>
              </a:spcBef>
              <a:buFontTx/>
              <a:buNone/>
            </a:pPr>
            <a:r>
              <a:rPr lang="en-US" sz="4300" b="1">
                <a:solidFill>
                  <a:srgbClr val="000000"/>
                </a:solidFill>
                <a:latin typeface="Arial" pitchFamily="34" charset="0"/>
              </a:rPr>
              <a:t>How has your educational, professional, and experiential background helped you?</a:t>
            </a:r>
            <a:endParaRPr lang="en-US"/>
          </a:p>
          <a:p>
            <a:pPr marL="0" indent="0" algn="r">
              <a:lnSpc>
                <a:spcPct val="95000"/>
              </a:lnSpc>
              <a:spcBef>
                <a:spcPct val="0"/>
              </a:spcBef>
              <a:buFontTx/>
              <a:buNone/>
            </a:pPr>
            <a:endParaRPr lang="en-US" sz="4300" b="1">
              <a:solidFill>
                <a:srgbClr val="000000"/>
              </a:solidFill>
              <a:latin typeface="Arial" pitchFamily="34" charset="0"/>
            </a:endParaRPr>
          </a:p>
          <a:p>
            <a:pPr marL="0" indent="0" algn="r">
              <a:lnSpc>
                <a:spcPct val="95000"/>
              </a:lnSpc>
              <a:spcBef>
                <a:spcPct val="0"/>
              </a:spcBef>
              <a:buFontTx/>
              <a:buNone/>
            </a:pPr>
            <a:r>
              <a:rPr lang="en-US" sz="4300" b="1">
                <a:solidFill>
                  <a:srgbClr val="000000"/>
                </a:solidFill>
                <a:latin typeface="Arial" pitchFamily="34" charset="0"/>
              </a:rPr>
              <a:t>How will this be the same or different for future CIOs?</a:t>
            </a:r>
          </a:p>
        </p:txBody>
      </p:sp>
      <p:sp>
        <p:nvSpPr>
          <p:cNvPr id="15364" name="Text Box 4"/>
          <p:cNvSpPr txBox="1">
            <a:spLocks noChangeArrowheads="1"/>
          </p:cNvSpPr>
          <p:nvPr/>
        </p:nvSpPr>
        <p:spPr bwMode="auto">
          <a:xfrm>
            <a:off x="0" y="7442200"/>
            <a:ext cx="2843213" cy="177800"/>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pitchFamily="34" charset="0"/>
              </a:rPr>
              <a:t>NASA/courtesy of nasaimages.org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689350" y="-3175"/>
            <a:ext cx="6316663" cy="5554663"/>
          </a:xfrm>
        </p:spPr>
        <p:txBody>
          <a:bodyPr lIns="0" tIns="0" rIns="0" bIns="0"/>
          <a:lstStyle/>
          <a:p>
            <a:pPr marL="0" indent="0" algn="r">
              <a:lnSpc>
                <a:spcPct val="95000"/>
              </a:lnSpc>
              <a:spcBef>
                <a:spcPct val="0"/>
              </a:spcBef>
              <a:buFontTx/>
              <a:buNone/>
            </a:pPr>
            <a:r>
              <a:rPr lang="en-US" sz="4300" b="1">
                <a:solidFill>
                  <a:srgbClr val="000000"/>
                </a:solidFill>
                <a:latin typeface="Arial" pitchFamily="34" charset="0"/>
              </a:rPr>
              <a:t>Technology leaders, how do you perceive that your CIO’s education, professional and experiential background has prepared him/her for the role?</a:t>
            </a:r>
          </a:p>
        </p:txBody>
      </p:sp>
      <p:sp>
        <p:nvSpPr>
          <p:cNvPr id="5" name="Text Box 4"/>
          <p:cNvSpPr txBox="1">
            <a:spLocks noChangeArrowheads="1"/>
          </p:cNvSpPr>
          <p:nvPr/>
        </p:nvSpPr>
        <p:spPr bwMode="auto">
          <a:xfrm>
            <a:off x="0" y="7442200"/>
            <a:ext cx="2843213" cy="177800"/>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pitchFamily="34" charset="0"/>
              </a:rPr>
              <a:t>NASA/courtesy of nasaimages.org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247650" y="406400"/>
            <a:ext cx="9656763" cy="7046913"/>
          </a:xfrm>
        </p:spPr>
        <p:txBody>
          <a:bodyPr lIns="0" tIns="0" rIns="0" bIns="0"/>
          <a:lstStyle/>
          <a:p>
            <a:pPr marL="0" indent="0">
              <a:lnSpc>
                <a:spcPct val="95000"/>
              </a:lnSpc>
              <a:spcBef>
                <a:spcPct val="0"/>
              </a:spcBef>
              <a:buFontTx/>
              <a:buNone/>
            </a:pPr>
            <a:r>
              <a:rPr lang="en-US" sz="4300" b="1">
                <a:solidFill>
                  <a:srgbClr val="000000"/>
                </a:solidFill>
                <a:latin typeface="Arial" pitchFamily="34" charset="0"/>
              </a:rPr>
              <a:t>How have your personal strengths positioned you for your current success?</a:t>
            </a:r>
            <a:endParaRPr lang="en-US"/>
          </a:p>
          <a:p>
            <a:pPr marL="0" indent="0">
              <a:lnSpc>
                <a:spcPct val="95000"/>
              </a:lnSpc>
              <a:spcBef>
                <a:spcPct val="0"/>
              </a:spcBef>
              <a:buFontTx/>
              <a:buNone/>
            </a:pPr>
            <a:endParaRPr lang="en-US" sz="4300" b="1">
              <a:solidFill>
                <a:srgbClr val="000000"/>
              </a:solidFill>
              <a:latin typeface="Arial" pitchFamily="34" charset="0"/>
            </a:endParaRPr>
          </a:p>
          <a:p>
            <a:pPr marL="0" indent="0">
              <a:lnSpc>
                <a:spcPct val="95000"/>
              </a:lnSpc>
              <a:spcBef>
                <a:spcPct val="0"/>
              </a:spcBef>
              <a:buFontTx/>
              <a:buNone/>
            </a:pPr>
            <a:r>
              <a:rPr lang="en-US" sz="4300" b="1">
                <a:solidFill>
                  <a:srgbClr val="000000"/>
                </a:solidFill>
                <a:latin typeface="Arial" pitchFamily="34" charset="0"/>
              </a:rPr>
              <a:t>What strengths have you focused on developing to make you successful in your role?</a:t>
            </a:r>
            <a:endParaRPr lang="en-US"/>
          </a:p>
          <a:p>
            <a:pPr marL="0" indent="0">
              <a:lnSpc>
                <a:spcPct val="95000"/>
              </a:lnSpc>
              <a:spcBef>
                <a:spcPct val="0"/>
              </a:spcBef>
              <a:buFontTx/>
              <a:buNone/>
            </a:pPr>
            <a:endParaRPr lang="en-US" sz="4300" b="1">
              <a:solidFill>
                <a:srgbClr val="000000"/>
              </a:solidFill>
              <a:latin typeface="Arial" pitchFamily="34" charset="0"/>
            </a:endParaRPr>
          </a:p>
          <a:p>
            <a:pPr marL="0" indent="0">
              <a:lnSpc>
                <a:spcPct val="95000"/>
              </a:lnSpc>
              <a:spcBef>
                <a:spcPct val="0"/>
              </a:spcBef>
              <a:buFontTx/>
              <a:buNone/>
            </a:pPr>
            <a:r>
              <a:rPr lang="en-US" sz="4300" b="1">
                <a:solidFill>
                  <a:srgbClr val="000000"/>
                </a:solidFill>
                <a:latin typeface="Arial" pitchFamily="34" charset="0"/>
              </a:rPr>
              <a:t>Technology Leaders, what strengths are you focusing on developing for your next role?</a:t>
            </a:r>
          </a:p>
        </p:txBody>
      </p:sp>
      <p:sp>
        <p:nvSpPr>
          <p:cNvPr id="5" name="Text Box 4"/>
          <p:cNvSpPr txBox="1">
            <a:spLocks noChangeArrowheads="1"/>
          </p:cNvSpPr>
          <p:nvPr/>
        </p:nvSpPr>
        <p:spPr bwMode="auto">
          <a:xfrm>
            <a:off x="0" y="7442200"/>
            <a:ext cx="2843213" cy="177800"/>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pitchFamily="34" charset="0"/>
              </a:rPr>
              <a:t>NASA/courtesy of nasaimages.org</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553</Words>
  <Application>Microsoft Office PowerPoint</Application>
  <PresentationFormat>Custom</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The Right Stuff</vt:lpstr>
      <vt:lpstr>Slide 2</vt:lpstr>
      <vt:lpstr>Slide 3</vt:lpstr>
      <vt:lpstr>It's all about CHANGE </vt:lpstr>
      <vt:lpstr>Slide 5</vt:lpstr>
      <vt:lpstr>Slide 6</vt:lpstr>
      <vt:lpstr>Slide 7</vt:lpstr>
      <vt:lpstr>Slide 8</vt:lpstr>
      <vt:lpstr>Slide 9</vt:lpstr>
      <vt:lpstr>Slide 10</vt:lpstr>
      <vt:lpstr>Questions for the Audience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Stuff: Insights for Next-Generation Technology Leaders and the CIOs Who Mentor Them</dc:title>
  <dc:subject>EDUCAUSE 2011</dc:subject>
  <dc:creator>Bruce Maas, Brian Paige, Michael Ridley, Theresa Rowe, Bo Wandschneider, Melissa Woo</dc:creator>
  <cp:lastModifiedBy>mzwoo</cp:lastModifiedBy>
  <cp:revision>19</cp:revision>
  <dcterms:created xsi:type="dcterms:W3CDTF">2004-05-06T09:28:21Z</dcterms:created>
  <dcterms:modified xsi:type="dcterms:W3CDTF">2011-10-24T14:00:48Z</dcterms:modified>
</cp:coreProperties>
</file>