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5" r:id="rId2"/>
    <p:sldId id="276" r:id="rId3"/>
    <p:sldId id="277" r:id="rId4"/>
    <p:sldId id="257" r:id="rId5"/>
    <p:sldId id="316" r:id="rId6"/>
    <p:sldId id="317" r:id="rId7"/>
    <p:sldId id="318" r:id="rId8"/>
    <p:sldId id="319" r:id="rId9"/>
    <p:sldId id="320" r:id="rId10"/>
    <p:sldId id="314" r:id="rId11"/>
    <p:sldId id="278" r:id="rId12"/>
    <p:sldId id="293" r:id="rId13"/>
    <p:sldId id="300" r:id="rId14"/>
    <p:sldId id="281" r:id="rId15"/>
    <p:sldId id="282" r:id="rId16"/>
    <p:sldId id="269" r:id="rId17"/>
    <p:sldId id="315" r:id="rId18"/>
    <p:sldId id="291" r:id="rId19"/>
    <p:sldId id="283" r:id="rId20"/>
    <p:sldId id="313" r:id="rId21"/>
    <p:sldId id="285" r:id="rId22"/>
    <p:sldId id="286" r:id="rId23"/>
    <p:sldId id="287" r:id="rId24"/>
    <p:sldId id="304" r:id="rId25"/>
    <p:sldId id="321" r:id="rId26"/>
    <p:sldId id="322" r:id="rId27"/>
    <p:sldId id="307" r:id="rId28"/>
    <p:sldId id="308" r:id="rId29"/>
    <p:sldId id="309" r:id="rId30"/>
    <p:sldId id="310" r:id="rId31"/>
    <p:sldId id="311" r:id="rId32"/>
    <p:sldId id="303" r:id="rId33"/>
    <p:sldId id="301" r:id="rId34"/>
    <p:sldId id="292" r:id="rId35"/>
    <p:sldId id="298" r:id="rId36"/>
    <p:sldId id="30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ＭＳ Ｐゴシック" charset="-128"/>
      </a:defRPr>
    </a:lvl1pPr>
    <a:lvl2pPr marL="457200" algn="l" rtl="0" fontAlgn="base">
      <a:spcBef>
        <a:spcPct val="0"/>
      </a:spcBef>
      <a:spcAft>
        <a:spcPct val="0"/>
      </a:spcAft>
      <a:defRPr kern="1200">
        <a:solidFill>
          <a:schemeClr val="tx1"/>
        </a:solidFill>
        <a:latin typeface="Calibri" charset="0"/>
        <a:ea typeface="ＭＳ Ｐゴシック" charset="-128"/>
        <a:cs typeface="ＭＳ Ｐゴシック" charset="-128"/>
      </a:defRPr>
    </a:lvl2pPr>
    <a:lvl3pPr marL="914400" algn="l" rtl="0" fontAlgn="base">
      <a:spcBef>
        <a:spcPct val="0"/>
      </a:spcBef>
      <a:spcAft>
        <a:spcPct val="0"/>
      </a:spcAft>
      <a:defRPr kern="1200">
        <a:solidFill>
          <a:schemeClr val="tx1"/>
        </a:solidFill>
        <a:latin typeface="Calibri" charset="0"/>
        <a:ea typeface="ＭＳ Ｐゴシック" charset="-128"/>
        <a:cs typeface="ＭＳ Ｐゴシック" charset="-128"/>
      </a:defRPr>
    </a:lvl3pPr>
    <a:lvl4pPr marL="1371600" algn="l" rtl="0" fontAlgn="base">
      <a:spcBef>
        <a:spcPct val="0"/>
      </a:spcBef>
      <a:spcAft>
        <a:spcPct val="0"/>
      </a:spcAft>
      <a:defRPr kern="1200">
        <a:solidFill>
          <a:schemeClr val="tx1"/>
        </a:solidFill>
        <a:latin typeface="Calibri" charset="0"/>
        <a:ea typeface="ＭＳ Ｐゴシック" charset="-128"/>
        <a:cs typeface="ＭＳ Ｐゴシック" charset="-128"/>
      </a:defRPr>
    </a:lvl4pPr>
    <a:lvl5pPr marL="1828800" algn="l" rtl="0" fontAlgn="base">
      <a:spcBef>
        <a:spcPct val="0"/>
      </a:spcBef>
      <a:spcAft>
        <a:spcPct val="0"/>
      </a:spcAft>
      <a:defRPr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kern="1200">
        <a:solidFill>
          <a:schemeClr val="tx1"/>
        </a:solidFill>
        <a:latin typeface="Calibri"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400"/>
    <a:srgbClr val="FFE150"/>
    <a:srgbClr val="FFCE3A"/>
    <a:srgbClr val="E40202"/>
    <a:srgbClr val="FFDF09"/>
    <a:srgbClr val="92B6DF"/>
    <a:srgbClr val="6FA4E2"/>
    <a:srgbClr val="BED4F6"/>
    <a:srgbClr val="CFE5FF"/>
    <a:srgbClr val="ABC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789" autoAdjust="0"/>
    <p:restoredTop sz="85959" autoAdjust="0"/>
  </p:normalViewPr>
  <p:slideViewPr>
    <p:cSldViewPr snapToGrid="0">
      <p:cViewPr varScale="1">
        <p:scale>
          <a:sx n="88" d="100"/>
          <a:sy n="88" d="100"/>
        </p:scale>
        <p:origin x="-912"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9" d="100"/>
          <a:sy n="79" d="100"/>
        </p:scale>
        <p:origin x="-253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adsroot.itcs.umich.edu\BF\HomeFolders\MA\aoertle\mydocs\Tech%20Feedback%20Session%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sroot.itcs.umich.edu\BF\HomeFolders\MA\aoertle\mydocs\Tech%20Feedback%20Session%20Dat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Count</c:v>
                </c:pt>
              </c:strCache>
            </c:strRef>
          </c:tx>
          <c:dLbls>
            <c:dLbl>
              <c:idx val="0"/>
              <c:layout>
                <c:manualLayout>
                  <c:x val="-0.0377423498756193"/>
                  <c:y val="0.153432297207976"/>
                </c:manualLayout>
              </c:layout>
              <c:showLegendKey val="0"/>
              <c:showVal val="0"/>
              <c:showCatName val="0"/>
              <c:showSerName val="0"/>
              <c:showPercent val="1"/>
              <c:showBubbleSize val="0"/>
            </c:dLbl>
            <c:dLbl>
              <c:idx val="1"/>
              <c:layout>
                <c:manualLayout>
                  <c:x val="-0.0802032468806408"/>
                  <c:y val="0.129392027421017"/>
                </c:manualLayout>
              </c:layout>
              <c:showLegendKey val="0"/>
              <c:showVal val="0"/>
              <c:showCatName val="0"/>
              <c:showSerName val="0"/>
              <c:showPercent val="1"/>
              <c:showBubbleSize val="0"/>
            </c:dLbl>
            <c:dLbl>
              <c:idx val="2"/>
              <c:layout>
                <c:manualLayout>
                  <c:x val="-0.0914654093016435"/>
                  <c:y val="-0.259569209759826"/>
                </c:manualLayout>
              </c:layout>
              <c:showLegendKey val="0"/>
              <c:showVal val="0"/>
              <c:showCatName val="0"/>
              <c:showSerName val="0"/>
              <c:showPercent val="1"/>
              <c:showBubbleSize val="0"/>
            </c:dLbl>
            <c:dLbl>
              <c:idx val="3"/>
              <c:layout>
                <c:manualLayout>
                  <c:x val="0.10724047659018"/>
                  <c:y val="0.13654896142327"/>
                </c:manualLayout>
              </c:layout>
              <c:showLegendKey val="0"/>
              <c:showVal val="0"/>
              <c:showCatName val="0"/>
              <c:showSerName val="0"/>
              <c:showPercent val="1"/>
              <c:showBubbleSize val="0"/>
            </c:dLbl>
            <c:showLegendKey val="0"/>
            <c:showVal val="0"/>
            <c:showCatName val="0"/>
            <c:showSerName val="0"/>
            <c:showPercent val="1"/>
            <c:showBubbleSize val="0"/>
            <c:showLeaderLines val="0"/>
          </c:dLbls>
          <c:cat>
            <c:strRef>
              <c:f>Sheet1!$A$2:$A$6</c:f>
              <c:strCache>
                <c:ptCount val="5"/>
                <c:pt idx="0">
                  <c:v>Both</c:v>
                </c:pt>
                <c:pt idx="1">
                  <c:v>Just One</c:v>
                </c:pt>
                <c:pt idx="2">
                  <c:v>Google</c:v>
                </c:pt>
                <c:pt idx="3">
                  <c:v>Microsoft</c:v>
                </c:pt>
                <c:pt idx="4">
                  <c:v>Neither</c:v>
                </c:pt>
              </c:strCache>
            </c:strRef>
          </c:cat>
          <c:val>
            <c:numRef>
              <c:f>Sheet1!$B$2:$B$6</c:f>
              <c:numCache>
                <c:formatCode>General</c:formatCode>
                <c:ptCount val="5"/>
                <c:pt idx="0">
                  <c:v>16.0</c:v>
                </c:pt>
                <c:pt idx="1">
                  <c:v>15.0</c:v>
                </c:pt>
                <c:pt idx="2">
                  <c:v>128.0</c:v>
                </c:pt>
                <c:pt idx="3">
                  <c:v>52.0</c:v>
                </c:pt>
                <c:pt idx="4">
                  <c:v>5.0</c:v>
                </c:pt>
              </c:numCache>
            </c:numRef>
          </c:val>
        </c:ser>
        <c:dLbls>
          <c:showLegendKey val="0"/>
          <c:showVal val="0"/>
          <c:showCatName val="0"/>
          <c:showSerName val="0"/>
          <c:showPercent val="1"/>
          <c:showBubbleSize val="0"/>
          <c:showLeaderLines val="0"/>
        </c:dLbls>
        <c:firstSliceAng val="0"/>
      </c:pieChart>
    </c:plotArea>
    <c:legend>
      <c:legendPos val="r"/>
      <c:layout>
        <c:manualLayout>
          <c:xMode val="edge"/>
          <c:yMode val="edge"/>
          <c:x val="0.770669784422325"/>
          <c:y val="0.312834133697496"/>
          <c:w val="0.135229112795472"/>
          <c:h val="0.315248288244184"/>
        </c:manualLayout>
      </c:layout>
      <c:overlay val="0"/>
      <c:txPr>
        <a:bodyPr/>
        <a:lstStyle/>
        <a:p>
          <a:pPr>
            <a:defRPr>
              <a:solidFill>
                <a:schemeClr val="bg1"/>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[Tech Feedback Session Data.xlsx]Concerns Summary and Graph!PivotTable2</c:name>
    <c:fmtId val="-1"/>
  </c:pivotSource>
  <c:chart>
    <c:autoTitleDeleted val="1"/>
    <c:pivotFmts>
      <c:pivotFmt>
        <c:idx val="0"/>
        <c:marker>
          <c:symbol val="none"/>
        </c:marker>
      </c:pivotFmt>
      <c:pivotFmt>
        <c:idx val="1"/>
        <c:spPr>
          <a:solidFill>
            <a:srgbClr val="FFC000"/>
          </a:solidFill>
        </c:spPr>
      </c:pivotFmt>
      <c:pivotFmt>
        <c:idx val="2"/>
        <c:spPr>
          <a:solidFill>
            <a:srgbClr val="FFC000"/>
          </a:solidFill>
        </c:spPr>
      </c:pivotFmt>
      <c:pivotFmt>
        <c:idx val="3"/>
        <c:spPr>
          <a:solidFill>
            <a:srgbClr val="FFC000"/>
          </a:solidFill>
        </c:spPr>
      </c:pivotFmt>
      <c:pivotFmt>
        <c:idx val="4"/>
        <c:spPr>
          <a:solidFill>
            <a:srgbClr val="FFC000"/>
          </a:solidFill>
        </c:spPr>
      </c:pivotFmt>
      <c:pivotFmt>
        <c:idx val="5"/>
        <c:spPr>
          <a:solidFill>
            <a:srgbClr val="FFC000"/>
          </a:solidFill>
        </c:spPr>
      </c:pivotFmt>
      <c:pivotFmt>
        <c:idx val="6"/>
        <c:spPr>
          <a:solidFill>
            <a:srgbClr val="FFC000"/>
          </a:solidFill>
        </c:spPr>
      </c:pivotFmt>
      <c:pivotFmt>
        <c:idx val="7"/>
        <c:spPr>
          <a:solidFill>
            <a:srgbClr val="FFC000"/>
          </a:solidFill>
        </c:spPr>
      </c:pivotFmt>
      <c:pivotFmt>
        <c:idx val="8"/>
        <c:spPr>
          <a:solidFill>
            <a:srgbClr val="C00000"/>
          </a:solidFill>
        </c:spPr>
      </c:pivotFmt>
      <c:pivotFmt>
        <c:idx val="9"/>
        <c:spPr>
          <a:solidFill>
            <a:srgbClr val="C00000"/>
          </a:solidFill>
        </c:spPr>
      </c:pivotFmt>
      <c:pivotFmt>
        <c:idx val="10"/>
        <c:spPr>
          <a:solidFill>
            <a:srgbClr val="C00000"/>
          </a:solidFill>
        </c:spPr>
      </c:pivotFmt>
      <c:pivotFmt>
        <c:idx val="11"/>
        <c:spPr>
          <a:solidFill>
            <a:srgbClr val="C00000"/>
          </a:solidFill>
        </c:spPr>
      </c:pivotFmt>
      <c:pivotFmt>
        <c:idx val="12"/>
        <c:spPr>
          <a:solidFill>
            <a:srgbClr val="C00000"/>
          </a:solidFill>
        </c:spPr>
      </c:pivotFmt>
      <c:pivotFmt>
        <c:idx val="13"/>
        <c:spPr>
          <a:solidFill>
            <a:srgbClr val="C00000"/>
          </a:solidFill>
        </c:spPr>
      </c:pivotFmt>
      <c:pivotFmt>
        <c:idx val="14"/>
        <c:spPr>
          <a:solidFill>
            <a:srgbClr val="C00000"/>
          </a:solidFill>
        </c:spPr>
      </c:pivotFmt>
      <c:pivotFmt>
        <c:idx val="15"/>
        <c:spPr>
          <a:solidFill>
            <a:srgbClr val="C00000"/>
          </a:solidFill>
        </c:spPr>
      </c:pivotFmt>
      <c:pivotFmt>
        <c:idx val="16"/>
        <c:spPr>
          <a:solidFill>
            <a:srgbClr val="C00000"/>
          </a:solidFill>
        </c:spPr>
      </c:pivotFmt>
      <c:pivotFmt>
        <c:idx val="17"/>
        <c:marker>
          <c:symbol val="none"/>
        </c:marker>
      </c:pivotFmt>
      <c:pivotFmt>
        <c:idx val="18"/>
        <c:spPr>
          <a:solidFill>
            <a:srgbClr val="FFC000"/>
          </a:solidFill>
        </c:spPr>
      </c:pivotFmt>
      <c:pivotFmt>
        <c:idx val="19"/>
        <c:spPr>
          <a:solidFill>
            <a:srgbClr val="FFC000"/>
          </a:solidFill>
        </c:spPr>
      </c:pivotFmt>
      <c:pivotFmt>
        <c:idx val="20"/>
        <c:spPr>
          <a:solidFill>
            <a:srgbClr val="FFC000"/>
          </a:solidFill>
        </c:spPr>
      </c:pivotFmt>
      <c:pivotFmt>
        <c:idx val="21"/>
        <c:spPr>
          <a:solidFill>
            <a:srgbClr val="FFC000"/>
          </a:solidFill>
        </c:spPr>
      </c:pivotFmt>
      <c:pivotFmt>
        <c:idx val="22"/>
        <c:spPr>
          <a:solidFill>
            <a:srgbClr val="FFC000"/>
          </a:solidFill>
        </c:spPr>
      </c:pivotFmt>
      <c:pivotFmt>
        <c:idx val="23"/>
        <c:spPr>
          <a:solidFill>
            <a:srgbClr val="FFC000"/>
          </a:solidFill>
        </c:spPr>
      </c:pivotFmt>
      <c:pivotFmt>
        <c:idx val="24"/>
        <c:spPr>
          <a:solidFill>
            <a:srgbClr val="FFC000"/>
          </a:solidFill>
        </c:spPr>
      </c:pivotFmt>
      <c:pivotFmt>
        <c:idx val="25"/>
        <c:spPr>
          <a:solidFill>
            <a:srgbClr val="C00000"/>
          </a:solidFill>
        </c:spPr>
      </c:pivotFmt>
      <c:pivotFmt>
        <c:idx val="26"/>
        <c:spPr>
          <a:solidFill>
            <a:srgbClr val="C00000"/>
          </a:solidFill>
        </c:spPr>
      </c:pivotFmt>
      <c:pivotFmt>
        <c:idx val="27"/>
        <c:spPr>
          <a:solidFill>
            <a:srgbClr val="C00000"/>
          </a:solidFill>
        </c:spPr>
      </c:pivotFmt>
      <c:pivotFmt>
        <c:idx val="28"/>
        <c:spPr>
          <a:solidFill>
            <a:srgbClr val="C00000"/>
          </a:solidFill>
        </c:spPr>
      </c:pivotFmt>
      <c:pivotFmt>
        <c:idx val="29"/>
        <c:spPr>
          <a:solidFill>
            <a:srgbClr val="C00000"/>
          </a:solidFill>
        </c:spPr>
      </c:pivotFmt>
      <c:pivotFmt>
        <c:idx val="30"/>
        <c:spPr>
          <a:solidFill>
            <a:srgbClr val="C00000"/>
          </a:solidFill>
        </c:spPr>
      </c:pivotFmt>
      <c:pivotFmt>
        <c:idx val="31"/>
        <c:spPr>
          <a:solidFill>
            <a:srgbClr val="C00000"/>
          </a:solidFill>
        </c:spPr>
      </c:pivotFmt>
      <c:pivotFmt>
        <c:idx val="32"/>
        <c:spPr>
          <a:solidFill>
            <a:srgbClr val="C00000"/>
          </a:solidFill>
        </c:spPr>
      </c:pivotFmt>
      <c:pivotFmt>
        <c:idx val="33"/>
        <c:spPr>
          <a:solidFill>
            <a:srgbClr val="C00000"/>
          </a:solidFill>
        </c:spPr>
      </c:pivotFmt>
    </c:pivotFmts>
    <c:plotArea>
      <c:layout>
        <c:manualLayout>
          <c:layoutTarget val="inner"/>
          <c:xMode val="edge"/>
          <c:yMode val="edge"/>
          <c:x val="0.272037953220449"/>
          <c:y val="0.0355555555555555"/>
          <c:w val="0.711560866838548"/>
          <c:h val="0.90634720480588"/>
        </c:manualLayout>
      </c:layout>
      <c:barChart>
        <c:barDir val="bar"/>
        <c:grouping val="clustered"/>
        <c:varyColors val="0"/>
        <c:ser>
          <c:idx val="0"/>
          <c:order val="0"/>
          <c:tx>
            <c:strRef>
              <c:f>'Concerns Summary and Graph'!$B$3</c:f>
              <c:strCache>
                <c:ptCount val="1"/>
                <c:pt idx="0">
                  <c:v>Total</c:v>
                </c:pt>
              </c:strCache>
            </c:strRef>
          </c:tx>
          <c:invertIfNegative val="0"/>
          <c:dPt>
            <c:idx val="0"/>
            <c:invertIfNegative val="0"/>
            <c:bubble3D val="0"/>
            <c:spPr>
              <a:solidFill>
                <a:srgbClr val="FFC000"/>
              </a:solidFill>
            </c:spPr>
          </c:dPt>
          <c:dPt>
            <c:idx val="1"/>
            <c:invertIfNegative val="0"/>
            <c:bubble3D val="0"/>
            <c:spPr>
              <a:solidFill>
                <a:srgbClr val="FFC000"/>
              </a:solidFill>
            </c:spPr>
          </c:dPt>
          <c:dPt>
            <c:idx val="2"/>
            <c:invertIfNegative val="0"/>
            <c:bubble3D val="0"/>
            <c:spPr>
              <a:solidFill>
                <a:srgbClr val="FFC000"/>
              </a:solidFill>
            </c:spPr>
          </c:dPt>
          <c:dPt>
            <c:idx val="3"/>
            <c:invertIfNegative val="0"/>
            <c:bubble3D val="0"/>
            <c:spPr>
              <a:solidFill>
                <a:srgbClr val="FFC000"/>
              </a:solidFill>
            </c:spPr>
          </c:dPt>
          <c:dPt>
            <c:idx val="4"/>
            <c:invertIfNegative val="0"/>
            <c:bubble3D val="0"/>
            <c:spPr>
              <a:solidFill>
                <a:srgbClr val="FFC000"/>
              </a:solidFill>
            </c:spPr>
          </c:dPt>
          <c:dPt>
            <c:idx val="5"/>
            <c:invertIfNegative val="0"/>
            <c:bubble3D val="0"/>
            <c:spPr>
              <a:solidFill>
                <a:srgbClr val="FFC000"/>
              </a:solidFill>
            </c:spPr>
          </c:dPt>
          <c:dPt>
            <c:idx val="6"/>
            <c:invertIfNegative val="0"/>
            <c:bubble3D val="0"/>
            <c:spPr>
              <a:solidFill>
                <a:srgbClr val="FFC000"/>
              </a:solidFill>
            </c:spPr>
          </c:dPt>
          <c:dPt>
            <c:idx val="7"/>
            <c:invertIfNegative val="0"/>
            <c:bubble3D val="0"/>
            <c:spPr>
              <a:solidFill>
                <a:srgbClr val="C00000"/>
              </a:solidFill>
            </c:spPr>
          </c:dPt>
          <c:dPt>
            <c:idx val="8"/>
            <c:invertIfNegative val="0"/>
            <c:bubble3D val="0"/>
            <c:spPr>
              <a:solidFill>
                <a:srgbClr val="C00000"/>
              </a:solidFill>
            </c:spPr>
          </c:dPt>
          <c:dPt>
            <c:idx val="9"/>
            <c:invertIfNegative val="0"/>
            <c:bubble3D val="0"/>
            <c:spPr>
              <a:solidFill>
                <a:srgbClr val="C00000"/>
              </a:solidFill>
            </c:spPr>
          </c:dPt>
          <c:dPt>
            <c:idx val="10"/>
            <c:invertIfNegative val="0"/>
            <c:bubble3D val="0"/>
            <c:spPr>
              <a:solidFill>
                <a:srgbClr val="C00000"/>
              </a:solidFill>
            </c:spPr>
          </c:dPt>
          <c:dPt>
            <c:idx val="11"/>
            <c:invertIfNegative val="0"/>
            <c:bubble3D val="0"/>
            <c:spPr>
              <a:solidFill>
                <a:srgbClr val="C00000"/>
              </a:solidFill>
            </c:spPr>
          </c:dPt>
          <c:dPt>
            <c:idx val="12"/>
            <c:invertIfNegative val="0"/>
            <c:bubble3D val="0"/>
            <c:spPr>
              <a:solidFill>
                <a:srgbClr val="C00000"/>
              </a:solidFill>
            </c:spPr>
          </c:dPt>
          <c:dPt>
            <c:idx val="13"/>
            <c:invertIfNegative val="0"/>
            <c:bubble3D val="0"/>
            <c:spPr>
              <a:solidFill>
                <a:srgbClr val="C00000"/>
              </a:solidFill>
            </c:spPr>
          </c:dPt>
          <c:dPt>
            <c:idx val="14"/>
            <c:invertIfNegative val="0"/>
            <c:bubble3D val="0"/>
            <c:spPr>
              <a:solidFill>
                <a:srgbClr val="C00000"/>
              </a:solidFill>
            </c:spPr>
          </c:dPt>
          <c:dPt>
            <c:idx val="15"/>
            <c:invertIfNegative val="0"/>
            <c:bubble3D val="0"/>
            <c:spPr>
              <a:solidFill>
                <a:srgbClr val="C00000"/>
              </a:solidFill>
            </c:spPr>
          </c:dPt>
          <c:cat>
            <c:multiLvlStrRef>
              <c:f>'Concerns Summary and Graph'!$A$4:$A$35</c:f>
              <c:multiLvlStrCache>
                <c:ptCount val="28"/>
                <c:lvl>
                  <c:pt idx="0">
                    <c:v>Choosing One Solution</c:v>
                  </c:pt>
                  <c:pt idx="1">
                    <c:v>Cost</c:v>
                  </c:pt>
                  <c:pt idx="2">
                    <c:v>Implementation/Training</c:v>
                  </c:pt>
                  <c:pt idx="3">
                    <c:v>Privacy/Security/Compliance</c:v>
                  </c:pt>
                  <c:pt idx="4">
                    <c:v>Storage</c:v>
                  </c:pt>
                  <c:pt idx="5">
                    <c:v>Support/Administration</c:v>
                  </c:pt>
                  <c:pt idx="6">
                    <c:v>User Adoption</c:v>
                  </c:pt>
                  <c:pt idx="7">
                    <c:v>Company Strategy</c:v>
                  </c:pt>
                  <c:pt idx="8">
                    <c:v>Features/Functionality</c:v>
                  </c:pt>
                  <c:pt idx="9">
                    <c:v>Implementation/Training</c:v>
                  </c:pt>
                  <c:pt idx="10">
                    <c:v>Integration</c:v>
                  </c:pt>
                  <c:pt idx="11">
                    <c:v>Interoperability</c:v>
                  </c:pt>
                  <c:pt idx="12">
                    <c:v>Offline Access</c:v>
                  </c:pt>
                  <c:pt idx="13">
                    <c:v>Privacy/Security/Compliance</c:v>
                  </c:pt>
                  <c:pt idx="14">
                    <c:v>Storage</c:v>
                  </c:pt>
                  <c:pt idx="15">
                    <c:v>Support/Administration</c:v>
                  </c:pt>
                  <c:pt idx="16">
                    <c:v>Company Strategy</c:v>
                  </c:pt>
                  <c:pt idx="17">
                    <c:v>Cost</c:v>
                  </c:pt>
                  <c:pt idx="18">
                    <c:v>Customization</c:v>
                  </c:pt>
                  <c:pt idx="19">
                    <c:v>Implementation/Training</c:v>
                  </c:pt>
                  <c:pt idx="20">
                    <c:v>Innovation</c:v>
                  </c:pt>
                  <c:pt idx="21">
                    <c:v>Integration</c:v>
                  </c:pt>
                  <c:pt idx="22">
                    <c:v>Interoperability</c:v>
                  </c:pt>
                  <c:pt idx="23">
                    <c:v>Open Standards</c:v>
                  </c:pt>
                  <c:pt idx="24">
                    <c:v>Privacy/Security/Compliance</c:v>
                  </c:pt>
                  <c:pt idx="25">
                    <c:v>Storage</c:v>
                  </c:pt>
                  <c:pt idx="26">
                    <c:v>Support/Administration</c:v>
                  </c:pt>
                  <c:pt idx="27">
                    <c:v>User Adoption</c:v>
                  </c:pt>
                </c:lvl>
                <c:lvl>
                  <c:pt idx="0">
                    <c:v>Both</c:v>
                  </c:pt>
                  <c:pt idx="7">
                    <c:v>Google</c:v>
                  </c:pt>
                  <c:pt idx="16">
                    <c:v>Microsoft</c:v>
                  </c:pt>
                </c:lvl>
              </c:multiLvlStrCache>
            </c:multiLvlStrRef>
          </c:cat>
          <c:val>
            <c:numRef>
              <c:f>'Concerns Summary and Graph'!$B$4:$B$35</c:f>
              <c:numCache>
                <c:formatCode>General</c:formatCode>
                <c:ptCount val="28"/>
                <c:pt idx="0">
                  <c:v>7.0</c:v>
                </c:pt>
                <c:pt idx="1">
                  <c:v>5.0</c:v>
                </c:pt>
                <c:pt idx="2">
                  <c:v>7.0</c:v>
                </c:pt>
                <c:pt idx="3">
                  <c:v>25.0</c:v>
                </c:pt>
                <c:pt idx="4">
                  <c:v>6.0</c:v>
                </c:pt>
                <c:pt idx="5">
                  <c:v>2.0</c:v>
                </c:pt>
                <c:pt idx="6">
                  <c:v>3.0</c:v>
                </c:pt>
                <c:pt idx="7">
                  <c:v>2.0</c:v>
                </c:pt>
                <c:pt idx="8">
                  <c:v>9.0</c:v>
                </c:pt>
                <c:pt idx="9">
                  <c:v>12.0</c:v>
                </c:pt>
                <c:pt idx="10">
                  <c:v>12.0</c:v>
                </c:pt>
                <c:pt idx="11">
                  <c:v>2.0</c:v>
                </c:pt>
                <c:pt idx="12">
                  <c:v>4.0</c:v>
                </c:pt>
                <c:pt idx="13">
                  <c:v>13.0</c:v>
                </c:pt>
                <c:pt idx="14">
                  <c:v>13.0</c:v>
                </c:pt>
                <c:pt idx="15">
                  <c:v>18.0</c:v>
                </c:pt>
                <c:pt idx="16">
                  <c:v>3.0</c:v>
                </c:pt>
                <c:pt idx="17">
                  <c:v>1.0</c:v>
                </c:pt>
                <c:pt idx="18">
                  <c:v>2.0</c:v>
                </c:pt>
                <c:pt idx="19">
                  <c:v>1.0</c:v>
                </c:pt>
                <c:pt idx="20">
                  <c:v>9.0</c:v>
                </c:pt>
                <c:pt idx="21">
                  <c:v>6.0</c:v>
                </c:pt>
                <c:pt idx="22">
                  <c:v>59.0</c:v>
                </c:pt>
                <c:pt idx="23">
                  <c:v>13.0</c:v>
                </c:pt>
                <c:pt idx="24">
                  <c:v>7.0</c:v>
                </c:pt>
                <c:pt idx="25">
                  <c:v>1.0</c:v>
                </c:pt>
                <c:pt idx="26">
                  <c:v>13.0</c:v>
                </c:pt>
                <c:pt idx="27">
                  <c:v>5.0</c:v>
                </c:pt>
              </c:numCache>
            </c:numRef>
          </c:val>
        </c:ser>
        <c:dLbls>
          <c:showLegendKey val="0"/>
          <c:showVal val="0"/>
          <c:showCatName val="0"/>
          <c:showSerName val="0"/>
          <c:showPercent val="0"/>
          <c:showBubbleSize val="0"/>
        </c:dLbls>
        <c:gapWidth val="150"/>
        <c:axId val="683099976"/>
        <c:axId val="683103272"/>
      </c:barChart>
      <c:catAx>
        <c:axId val="683099976"/>
        <c:scaling>
          <c:orientation val="minMax"/>
        </c:scaling>
        <c:delete val="0"/>
        <c:axPos val="l"/>
        <c:majorTickMark val="out"/>
        <c:minorTickMark val="none"/>
        <c:tickLblPos val="nextTo"/>
        <c:spPr>
          <a:ln w="15875"/>
        </c:spPr>
        <c:txPr>
          <a:bodyPr/>
          <a:lstStyle/>
          <a:p>
            <a:pPr>
              <a:defRPr sz="1000">
                <a:solidFill>
                  <a:schemeClr val="bg1"/>
                </a:solidFill>
              </a:defRPr>
            </a:pPr>
            <a:endParaRPr lang="en-US"/>
          </a:p>
        </c:txPr>
        <c:crossAx val="683103272"/>
        <c:crosses val="autoZero"/>
        <c:auto val="1"/>
        <c:lblAlgn val="ctr"/>
        <c:lblOffset val="100"/>
        <c:noMultiLvlLbl val="0"/>
      </c:catAx>
      <c:valAx>
        <c:axId val="683103272"/>
        <c:scaling>
          <c:orientation val="minMax"/>
        </c:scaling>
        <c:delete val="0"/>
        <c:axPos val="b"/>
        <c:majorGridlines/>
        <c:numFmt formatCode="General" sourceLinked="1"/>
        <c:majorTickMark val="out"/>
        <c:minorTickMark val="none"/>
        <c:tickLblPos val="nextTo"/>
        <c:txPr>
          <a:bodyPr/>
          <a:lstStyle/>
          <a:p>
            <a:pPr>
              <a:defRPr sz="1400">
                <a:solidFill>
                  <a:schemeClr val="bg1"/>
                </a:solidFill>
              </a:defRPr>
            </a:pPr>
            <a:endParaRPr lang="en-US"/>
          </a:p>
        </c:txPr>
        <c:crossAx val="683099976"/>
        <c:crosses val="autoZero"/>
        <c:crossBetween val="between"/>
      </c:valAx>
    </c:plotArea>
    <c:plotVisOnly val="1"/>
    <c:dispBlanksAs val="gap"/>
    <c:showDLblsOverMax val="0"/>
  </c:chart>
  <c:txPr>
    <a:bodyPr/>
    <a:lstStyle/>
    <a:p>
      <a:pPr>
        <a:defRPr sz="110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[Tech Feedback Session Data.xlsx]Opportunities Summary and Graph!PivotTable3</c:name>
    <c:fmtId val="-1"/>
  </c:pivotSource>
  <c:chart>
    <c:autoTitleDeleted val="1"/>
    <c:pivotFmts>
      <c:pivotFmt>
        <c:idx val="0"/>
        <c:marker>
          <c:symbol val="none"/>
        </c:marker>
      </c:pivotFmt>
      <c:pivotFmt>
        <c:idx val="1"/>
      </c:pivotFmt>
      <c:pivotFmt>
        <c:idx val="2"/>
        <c:spPr>
          <a:solidFill>
            <a:srgbClr val="C00000"/>
          </a:solidFill>
        </c:spPr>
      </c:pivotFmt>
      <c:pivotFmt>
        <c:idx val="3"/>
        <c:spPr>
          <a:solidFill>
            <a:srgbClr val="C00000"/>
          </a:solidFill>
        </c:spPr>
      </c:pivotFmt>
      <c:pivotFmt>
        <c:idx val="4"/>
        <c:spPr>
          <a:solidFill>
            <a:srgbClr val="C00000"/>
          </a:solidFill>
        </c:spPr>
      </c:pivotFmt>
      <c:pivotFmt>
        <c:idx val="5"/>
        <c:spPr>
          <a:solidFill>
            <a:srgbClr val="C00000"/>
          </a:solidFill>
        </c:spPr>
      </c:pivotFmt>
      <c:pivotFmt>
        <c:idx val="6"/>
        <c:spPr>
          <a:solidFill>
            <a:srgbClr val="C00000"/>
          </a:solidFill>
        </c:spPr>
      </c:pivotFmt>
      <c:pivotFmt>
        <c:idx val="7"/>
        <c:spPr>
          <a:solidFill>
            <a:srgbClr val="C00000"/>
          </a:solidFill>
        </c:spPr>
      </c:pivotFmt>
      <c:pivotFmt>
        <c:idx val="8"/>
        <c:spPr>
          <a:solidFill>
            <a:srgbClr val="C00000"/>
          </a:solidFill>
        </c:spPr>
      </c:pivotFmt>
      <c:pivotFmt>
        <c:idx val="9"/>
        <c:spPr>
          <a:solidFill>
            <a:srgbClr val="C00000"/>
          </a:solidFill>
        </c:spPr>
      </c:pivotFmt>
      <c:pivotFmt>
        <c:idx val="10"/>
        <c:spPr>
          <a:solidFill>
            <a:srgbClr val="C00000"/>
          </a:solidFill>
        </c:spPr>
      </c:pivotFmt>
      <c:pivotFmt>
        <c:idx val="11"/>
        <c:spPr>
          <a:solidFill>
            <a:srgbClr val="C00000"/>
          </a:solidFill>
        </c:spPr>
      </c:pivotFmt>
      <c:pivotFmt>
        <c:idx val="12"/>
        <c:spPr>
          <a:solidFill>
            <a:srgbClr val="FFC000"/>
          </a:solidFill>
        </c:spPr>
      </c:pivotFmt>
      <c:pivotFmt>
        <c:idx val="13"/>
        <c:spPr>
          <a:solidFill>
            <a:srgbClr val="FFC000"/>
          </a:solidFill>
        </c:spPr>
      </c:pivotFmt>
      <c:pivotFmt>
        <c:idx val="14"/>
        <c:spPr>
          <a:solidFill>
            <a:srgbClr val="FFC000"/>
          </a:solidFill>
        </c:spPr>
      </c:pivotFmt>
      <c:pivotFmt>
        <c:idx val="15"/>
        <c:spPr>
          <a:solidFill>
            <a:srgbClr val="FFC000"/>
          </a:solidFill>
        </c:spPr>
      </c:pivotFmt>
      <c:pivotFmt>
        <c:idx val="16"/>
        <c:spPr>
          <a:solidFill>
            <a:srgbClr val="FFC000"/>
          </a:solidFill>
        </c:spPr>
      </c:pivotFmt>
      <c:pivotFmt>
        <c:idx val="17"/>
        <c:spPr>
          <a:solidFill>
            <a:srgbClr val="FFC000"/>
          </a:solidFill>
        </c:spPr>
      </c:pivotFmt>
      <c:pivotFmt>
        <c:idx val="18"/>
        <c:marker>
          <c:symbol val="none"/>
        </c:marker>
      </c:pivotFmt>
      <c:pivotFmt>
        <c:idx val="19"/>
        <c:spPr>
          <a:solidFill>
            <a:srgbClr val="FFC000"/>
          </a:solidFill>
        </c:spPr>
      </c:pivotFmt>
      <c:pivotFmt>
        <c:idx val="20"/>
        <c:spPr>
          <a:solidFill>
            <a:srgbClr val="FFC000"/>
          </a:solidFill>
        </c:spPr>
      </c:pivotFmt>
      <c:pivotFmt>
        <c:idx val="21"/>
        <c:spPr>
          <a:solidFill>
            <a:srgbClr val="FFC000"/>
          </a:solidFill>
        </c:spPr>
      </c:pivotFmt>
      <c:pivotFmt>
        <c:idx val="22"/>
        <c:spPr>
          <a:solidFill>
            <a:srgbClr val="FFC000"/>
          </a:solidFill>
        </c:spPr>
      </c:pivotFmt>
      <c:pivotFmt>
        <c:idx val="23"/>
        <c:spPr>
          <a:solidFill>
            <a:srgbClr val="FFC000"/>
          </a:solidFill>
        </c:spPr>
      </c:pivotFmt>
      <c:pivotFmt>
        <c:idx val="24"/>
        <c:spPr>
          <a:solidFill>
            <a:srgbClr val="FFC000"/>
          </a:solidFill>
        </c:spPr>
      </c:pivotFmt>
      <c:pivotFmt>
        <c:idx val="25"/>
        <c:spPr>
          <a:solidFill>
            <a:srgbClr val="C00000"/>
          </a:solidFill>
        </c:spPr>
      </c:pivotFmt>
      <c:pivotFmt>
        <c:idx val="26"/>
        <c:spPr>
          <a:solidFill>
            <a:srgbClr val="C00000"/>
          </a:solidFill>
        </c:spPr>
      </c:pivotFmt>
      <c:pivotFmt>
        <c:idx val="27"/>
        <c:spPr>
          <a:solidFill>
            <a:srgbClr val="C00000"/>
          </a:solidFill>
        </c:spPr>
      </c:pivotFmt>
      <c:pivotFmt>
        <c:idx val="28"/>
        <c:spPr>
          <a:solidFill>
            <a:srgbClr val="C00000"/>
          </a:solidFill>
        </c:spPr>
      </c:pivotFmt>
      <c:pivotFmt>
        <c:idx val="29"/>
        <c:spPr>
          <a:solidFill>
            <a:srgbClr val="C00000"/>
          </a:solidFill>
        </c:spPr>
      </c:pivotFmt>
      <c:pivotFmt>
        <c:idx val="30"/>
        <c:spPr>
          <a:solidFill>
            <a:srgbClr val="C00000"/>
          </a:solidFill>
        </c:spPr>
      </c:pivotFmt>
      <c:pivotFmt>
        <c:idx val="31"/>
        <c:spPr>
          <a:solidFill>
            <a:srgbClr val="C00000"/>
          </a:solidFill>
        </c:spPr>
      </c:pivotFmt>
      <c:pivotFmt>
        <c:idx val="32"/>
        <c:spPr>
          <a:solidFill>
            <a:srgbClr val="C00000"/>
          </a:solidFill>
        </c:spPr>
      </c:pivotFmt>
      <c:pivotFmt>
        <c:idx val="33"/>
        <c:spPr>
          <a:solidFill>
            <a:srgbClr val="C00000"/>
          </a:solidFill>
        </c:spPr>
      </c:pivotFmt>
      <c:pivotFmt>
        <c:idx val="34"/>
        <c:spPr>
          <a:solidFill>
            <a:srgbClr val="C00000"/>
          </a:solidFill>
        </c:spPr>
      </c:pivotFmt>
    </c:pivotFmts>
    <c:plotArea>
      <c:layout/>
      <c:barChart>
        <c:barDir val="bar"/>
        <c:grouping val="clustered"/>
        <c:varyColors val="0"/>
        <c:ser>
          <c:idx val="0"/>
          <c:order val="0"/>
          <c:tx>
            <c:strRef>
              <c:f>'Opportunities Summary and Graph'!$B$3</c:f>
              <c:strCache>
                <c:ptCount val="1"/>
                <c:pt idx="0">
                  <c:v>Total</c:v>
                </c:pt>
              </c:strCache>
            </c:strRef>
          </c:tx>
          <c:invertIfNegative val="0"/>
          <c:dPt>
            <c:idx val="0"/>
            <c:invertIfNegative val="0"/>
            <c:bubble3D val="0"/>
            <c:spPr>
              <a:solidFill>
                <a:srgbClr val="FFC000"/>
              </a:solidFill>
            </c:spPr>
          </c:dPt>
          <c:dPt>
            <c:idx val="1"/>
            <c:invertIfNegative val="0"/>
            <c:bubble3D val="0"/>
            <c:spPr>
              <a:solidFill>
                <a:srgbClr val="FFC000"/>
              </a:solidFill>
            </c:spPr>
          </c:dPt>
          <c:dPt>
            <c:idx val="2"/>
            <c:invertIfNegative val="0"/>
            <c:bubble3D val="0"/>
            <c:spPr>
              <a:solidFill>
                <a:srgbClr val="FFC000"/>
              </a:solidFill>
            </c:spPr>
          </c:dPt>
          <c:dPt>
            <c:idx val="3"/>
            <c:invertIfNegative val="0"/>
            <c:bubble3D val="0"/>
            <c:spPr>
              <a:solidFill>
                <a:srgbClr val="FFC000"/>
              </a:solidFill>
            </c:spPr>
          </c:dPt>
          <c:dPt>
            <c:idx val="4"/>
            <c:invertIfNegative val="0"/>
            <c:bubble3D val="0"/>
            <c:spPr>
              <a:solidFill>
                <a:srgbClr val="FFC000"/>
              </a:solidFill>
            </c:spPr>
          </c:dPt>
          <c:dPt>
            <c:idx val="5"/>
            <c:invertIfNegative val="0"/>
            <c:bubble3D val="0"/>
            <c:spPr>
              <a:solidFill>
                <a:srgbClr val="FFC000"/>
              </a:solidFill>
            </c:spPr>
          </c:dPt>
          <c:dPt>
            <c:idx val="6"/>
            <c:invertIfNegative val="0"/>
            <c:bubble3D val="0"/>
            <c:spPr>
              <a:solidFill>
                <a:srgbClr val="C00000"/>
              </a:solidFill>
            </c:spPr>
          </c:dPt>
          <c:dPt>
            <c:idx val="7"/>
            <c:invertIfNegative val="0"/>
            <c:bubble3D val="0"/>
            <c:spPr>
              <a:solidFill>
                <a:srgbClr val="C00000"/>
              </a:solidFill>
            </c:spPr>
          </c:dPt>
          <c:dPt>
            <c:idx val="8"/>
            <c:invertIfNegative val="0"/>
            <c:bubble3D val="0"/>
            <c:spPr>
              <a:solidFill>
                <a:srgbClr val="C00000"/>
              </a:solidFill>
            </c:spPr>
          </c:dPt>
          <c:dPt>
            <c:idx val="9"/>
            <c:invertIfNegative val="0"/>
            <c:bubble3D val="0"/>
            <c:spPr>
              <a:solidFill>
                <a:srgbClr val="C00000"/>
              </a:solidFill>
            </c:spPr>
          </c:dPt>
          <c:dPt>
            <c:idx val="10"/>
            <c:invertIfNegative val="0"/>
            <c:bubble3D val="0"/>
            <c:spPr>
              <a:solidFill>
                <a:srgbClr val="C00000"/>
              </a:solidFill>
            </c:spPr>
          </c:dPt>
          <c:dPt>
            <c:idx val="11"/>
            <c:invertIfNegative val="0"/>
            <c:bubble3D val="0"/>
            <c:spPr>
              <a:solidFill>
                <a:srgbClr val="C00000"/>
              </a:solidFill>
            </c:spPr>
          </c:dPt>
          <c:dPt>
            <c:idx val="12"/>
            <c:invertIfNegative val="0"/>
            <c:bubble3D val="0"/>
            <c:spPr>
              <a:solidFill>
                <a:srgbClr val="C00000"/>
              </a:solidFill>
            </c:spPr>
          </c:dPt>
          <c:dPt>
            <c:idx val="13"/>
            <c:invertIfNegative val="0"/>
            <c:bubble3D val="0"/>
            <c:spPr>
              <a:solidFill>
                <a:srgbClr val="C00000"/>
              </a:solidFill>
            </c:spPr>
          </c:dPt>
          <c:dPt>
            <c:idx val="14"/>
            <c:invertIfNegative val="0"/>
            <c:bubble3D val="0"/>
            <c:spPr>
              <a:solidFill>
                <a:srgbClr val="C00000"/>
              </a:solidFill>
            </c:spPr>
          </c:dPt>
          <c:dPt>
            <c:idx val="15"/>
            <c:invertIfNegative val="0"/>
            <c:bubble3D val="0"/>
            <c:spPr>
              <a:solidFill>
                <a:srgbClr val="C00000"/>
              </a:solidFill>
            </c:spPr>
          </c:dPt>
          <c:cat>
            <c:multiLvlStrRef>
              <c:f>'Opportunities Summary and Graph'!$A$4:$A$35</c:f>
              <c:multiLvlStrCache>
                <c:ptCount val="28"/>
                <c:lvl>
                  <c:pt idx="0">
                    <c:v>Common Calendaring</c:v>
                  </c:pt>
                  <c:pt idx="1">
                    <c:v>Cost Savings</c:v>
                  </c:pt>
                  <c:pt idx="2">
                    <c:v>Enhance Collaboration</c:v>
                  </c:pt>
                  <c:pt idx="3">
                    <c:v>Interoperability</c:v>
                  </c:pt>
                  <c:pt idx="4">
                    <c:v>Storage</c:v>
                  </c:pt>
                  <c:pt idx="5">
                    <c:v>Support/Administration</c:v>
                  </c:pt>
                  <c:pt idx="6">
                    <c:v>Common Calendaring</c:v>
                  </c:pt>
                  <c:pt idx="7">
                    <c:v>Cost Savings</c:v>
                  </c:pt>
                  <c:pt idx="8">
                    <c:v>Enhance Collaboration</c:v>
                  </c:pt>
                  <c:pt idx="9">
                    <c:v>Features/Functionality</c:v>
                  </c:pt>
                  <c:pt idx="10">
                    <c:v>Innovation</c:v>
                  </c:pt>
                  <c:pt idx="11">
                    <c:v>Integration</c:v>
                  </c:pt>
                  <c:pt idx="12">
                    <c:v>Interoperability</c:v>
                  </c:pt>
                  <c:pt idx="13">
                    <c:v>Open Standards</c:v>
                  </c:pt>
                  <c:pt idx="14">
                    <c:v>Strategic Partnership</c:v>
                  </c:pt>
                  <c:pt idx="15">
                    <c:v>User Adoption</c:v>
                  </c:pt>
                  <c:pt idx="16">
                    <c:v>Common Calendaring</c:v>
                  </c:pt>
                  <c:pt idx="17">
                    <c:v>Cost Savings</c:v>
                  </c:pt>
                  <c:pt idx="18">
                    <c:v>Enhance Collaboration</c:v>
                  </c:pt>
                  <c:pt idx="19">
                    <c:v>Features/Functionality</c:v>
                  </c:pt>
                  <c:pt idx="20">
                    <c:v>Implementation</c:v>
                  </c:pt>
                  <c:pt idx="21">
                    <c:v>Integration</c:v>
                  </c:pt>
                  <c:pt idx="22">
                    <c:v>Offline Access</c:v>
                  </c:pt>
                  <c:pt idx="23">
                    <c:v>Privacy/Security/Compliance</c:v>
                  </c:pt>
                  <c:pt idx="24">
                    <c:v>Storage</c:v>
                  </c:pt>
                  <c:pt idx="25">
                    <c:v>Strategic Partnership</c:v>
                  </c:pt>
                  <c:pt idx="26">
                    <c:v>Support/Administration</c:v>
                  </c:pt>
                  <c:pt idx="27">
                    <c:v>User Adoption</c:v>
                  </c:pt>
                </c:lvl>
                <c:lvl>
                  <c:pt idx="0">
                    <c:v>Both</c:v>
                  </c:pt>
                  <c:pt idx="6">
                    <c:v>Google</c:v>
                  </c:pt>
                  <c:pt idx="16">
                    <c:v>Microsoft</c:v>
                  </c:pt>
                </c:lvl>
              </c:multiLvlStrCache>
            </c:multiLvlStrRef>
          </c:cat>
          <c:val>
            <c:numRef>
              <c:f>'Opportunities Summary and Graph'!$B$4:$B$35</c:f>
              <c:numCache>
                <c:formatCode>General</c:formatCode>
                <c:ptCount val="28"/>
                <c:pt idx="0">
                  <c:v>5.0</c:v>
                </c:pt>
                <c:pt idx="1">
                  <c:v>1.0</c:v>
                </c:pt>
                <c:pt idx="2">
                  <c:v>3.0</c:v>
                </c:pt>
                <c:pt idx="3">
                  <c:v>1.0</c:v>
                </c:pt>
                <c:pt idx="4">
                  <c:v>1.0</c:v>
                </c:pt>
                <c:pt idx="5">
                  <c:v>3.0</c:v>
                </c:pt>
                <c:pt idx="6">
                  <c:v>1.0</c:v>
                </c:pt>
                <c:pt idx="7">
                  <c:v>2.0</c:v>
                </c:pt>
                <c:pt idx="8">
                  <c:v>5.0</c:v>
                </c:pt>
                <c:pt idx="9">
                  <c:v>2.0</c:v>
                </c:pt>
                <c:pt idx="10">
                  <c:v>16.0</c:v>
                </c:pt>
                <c:pt idx="11">
                  <c:v>3.0</c:v>
                </c:pt>
                <c:pt idx="12">
                  <c:v>2.0</c:v>
                </c:pt>
                <c:pt idx="13">
                  <c:v>53.0</c:v>
                </c:pt>
                <c:pt idx="14">
                  <c:v>7.0</c:v>
                </c:pt>
                <c:pt idx="15">
                  <c:v>22.0</c:v>
                </c:pt>
                <c:pt idx="16">
                  <c:v>1.0</c:v>
                </c:pt>
                <c:pt idx="17">
                  <c:v>3.0</c:v>
                </c:pt>
                <c:pt idx="18">
                  <c:v>5.0</c:v>
                </c:pt>
                <c:pt idx="19">
                  <c:v>3.0</c:v>
                </c:pt>
                <c:pt idx="20">
                  <c:v>4.0</c:v>
                </c:pt>
                <c:pt idx="21">
                  <c:v>12.0</c:v>
                </c:pt>
                <c:pt idx="22">
                  <c:v>8.0</c:v>
                </c:pt>
                <c:pt idx="23">
                  <c:v>1.0</c:v>
                </c:pt>
                <c:pt idx="24">
                  <c:v>5.0</c:v>
                </c:pt>
                <c:pt idx="25">
                  <c:v>3.0</c:v>
                </c:pt>
                <c:pt idx="26">
                  <c:v>3.0</c:v>
                </c:pt>
                <c:pt idx="27">
                  <c:v>2.0</c:v>
                </c:pt>
              </c:numCache>
            </c:numRef>
          </c:val>
        </c:ser>
        <c:dLbls>
          <c:showLegendKey val="0"/>
          <c:showVal val="0"/>
          <c:showCatName val="0"/>
          <c:showSerName val="0"/>
          <c:showPercent val="0"/>
          <c:showBubbleSize val="0"/>
        </c:dLbls>
        <c:gapWidth val="150"/>
        <c:axId val="748457544"/>
        <c:axId val="748460744"/>
      </c:barChart>
      <c:catAx>
        <c:axId val="748457544"/>
        <c:scaling>
          <c:orientation val="minMax"/>
        </c:scaling>
        <c:delete val="0"/>
        <c:axPos val="l"/>
        <c:majorTickMark val="out"/>
        <c:minorTickMark val="none"/>
        <c:tickLblPos val="nextTo"/>
        <c:txPr>
          <a:bodyPr/>
          <a:lstStyle/>
          <a:p>
            <a:pPr>
              <a:defRPr sz="900">
                <a:solidFill>
                  <a:schemeClr val="bg1"/>
                </a:solidFill>
              </a:defRPr>
            </a:pPr>
            <a:endParaRPr lang="en-US"/>
          </a:p>
        </c:txPr>
        <c:crossAx val="748460744"/>
        <c:crosses val="autoZero"/>
        <c:auto val="1"/>
        <c:lblAlgn val="ctr"/>
        <c:lblOffset val="100"/>
        <c:noMultiLvlLbl val="0"/>
      </c:catAx>
      <c:valAx>
        <c:axId val="748460744"/>
        <c:scaling>
          <c:orientation val="minMax"/>
        </c:scaling>
        <c:delete val="0"/>
        <c:axPos val="b"/>
        <c:majorGridlines/>
        <c:numFmt formatCode="General" sourceLinked="1"/>
        <c:majorTickMark val="out"/>
        <c:minorTickMark val="none"/>
        <c:tickLblPos val="nextTo"/>
        <c:txPr>
          <a:bodyPr/>
          <a:lstStyle/>
          <a:p>
            <a:pPr>
              <a:defRPr sz="1400">
                <a:solidFill>
                  <a:schemeClr val="bg1"/>
                </a:solidFill>
              </a:defRPr>
            </a:pPr>
            <a:endParaRPr lang="en-US"/>
          </a:p>
        </c:txPr>
        <c:crossAx val="74845754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Participated</c:v>
                </c:pt>
              </c:strCache>
            </c:strRef>
          </c:tx>
          <c:spPr>
            <a:solidFill>
              <a:srgbClr val="FF6600"/>
            </a:solidFill>
          </c:spPr>
          <c:invertIfNegative val="0"/>
          <c:cat>
            <c:strRef>
              <c:f>Sheet1!$A$2:$A$4</c:f>
              <c:strCache>
                <c:ptCount val="3"/>
                <c:pt idx="0">
                  <c:v>Students</c:v>
                </c:pt>
                <c:pt idx="1">
                  <c:v>Staff</c:v>
                </c:pt>
                <c:pt idx="2">
                  <c:v>Faculty</c:v>
                </c:pt>
              </c:strCache>
            </c:strRef>
          </c:cat>
          <c:val>
            <c:numRef>
              <c:f>Sheet1!$B$2:$B$4</c:f>
              <c:numCache>
                <c:formatCode>General</c:formatCode>
                <c:ptCount val="3"/>
                <c:pt idx="0">
                  <c:v>6337.0</c:v>
                </c:pt>
                <c:pt idx="1">
                  <c:v>6504.0</c:v>
                </c:pt>
                <c:pt idx="2">
                  <c:v>1249.0</c:v>
                </c:pt>
              </c:numCache>
            </c:numRef>
          </c:val>
        </c:ser>
        <c:ser>
          <c:idx val="1"/>
          <c:order val="1"/>
          <c:tx>
            <c:strRef>
              <c:f>Sheet1!$C$1</c:f>
              <c:strCache>
                <c:ptCount val="1"/>
                <c:pt idx="0">
                  <c:v>Population</c:v>
                </c:pt>
              </c:strCache>
            </c:strRef>
          </c:tx>
          <c:spPr>
            <a:solidFill>
              <a:srgbClr val="FFE150"/>
            </a:solidFill>
          </c:spPr>
          <c:invertIfNegative val="0"/>
          <c:cat>
            <c:strRef>
              <c:f>Sheet1!$A$2:$A$4</c:f>
              <c:strCache>
                <c:ptCount val="3"/>
                <c:pt idx="0">
                  <c:v>Students</c:v>
                </c:pt>
                <c:pt idx="1">
                  <c:v>Staff</c:v>
                </c:pt>
                <c:pt idx="2">
                  <c:v>Faculty</c:v>
                </c:pt>
              </c:strCache>
            </c:strRef>
          </c:cat>
          <c:val>
            <c:numRef>
              <c:f>Sheet1!$C$2:$C$4</c:f>
              <c:numCache>
                <c:formatCode>General</c:formatCode>
                <c:ptCount val="3"/>
                <c:pt idx="0">
                  <c:v>41995.0</c:v>
                </c:pt>
                <c:pt idx="1">
                  <c:v>34850.0</c:v>
                </c:pt>
                <c:pt idx="2">
                  <c:v>6182.0</c:v>
                </c:pt>
              </c:numCache>
            </c:numRef>
          </c:val>
        </c:ser>
        <c:dLbls>
          <c:showLegendKey val="0"/>
          <c:showVal val="0"/>
          <c:showCatName val="0"/>
          <c:showSerName val="0"/>
          <c:showPercent val="0"/>
          <c:showBubbleSize val="0"/>
        </c:dLbls>
        <c:gapWidth val="55"/>
        <c:gapDepth val="55"/>
        <c:shape val="box"/>
        <c:axId val="748320840"/>
        <c:axId val="748323640"/>
        <c:axId val="0"/>
      </c:bar3DChart>
      <c:catAx>
        <c:axId val="748320840"/>
        <c:scaling>
          <c:orientation val="minMax"/>
        </c:scaling>
        <c:delete val="0"/>
        <c:axPos val="b"/>
        <c:majorTickMark val="none"/>
        <c:minorTickMark val="none"/>
        <c:tickLblPos val="nextTo"/>
        <c:txPr>
          <a:bodyPr/>
          <a:lstStyle/>
          <a:p>
            <a:pPr>
              <a:defRPr>
                <a:solidFill>
                  <a:schemeClr val="bg1"/>
                </a:solidFill>
              </a:defRPr>
            </a:pPr>
            <a:endParaRPr lang="en-US"/>
          </a:p>
        </c:txPr>
        <c:crossAx val="748323640"/>
        <c:crosses val="autoZero"/>
        <c:auto val="1"/>
        <c:lblAlgn val="ctr"/>
        <c:lblOffset val="100"/>
        <c:noMultiLvlLbl val="0"/>
      </c:catAx>
      <c:valAx>
        <c:axId val="748323640"/>
        <c:scaling>
          <c:orientation val="minMax"/>
        </c:scaling>
        <c:delete val="0"/>
        <c:axPos val="l"/>
        <c:majorGridlines/>
        <c:numFmt formatCode="0%" sourceLinked="1"/>
        <c:majorTickMark val="none"/>
        <c:minorTickMark val="none"/>
        <c:tickLblPos val="nextTo"/>
        <c:txPr>
          <a:bodyPr/>
          <a:lstStyle/>
          <a:p>
            <a:pPr>
              <a:defRPr>
                <a:solidFill>
                  <a:schemeClr val="bg1"/>
                </a:solidFill>
              </a:defRPr>
            </a:pPr>
            <a:endParaRPr lang="en-US"/>
          </a:p>
        </c:txPr>
        <c:crossAx val="748320840"/>
        <c:crosses val="autoZero"/>
        <c:crossBetween val="between"/>
      </c:valAx>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59765804916244"/>
          <c:y val="0.0389162561576355"/>
          <c:w val="0.704890062752431"/>
          <c:h val="0.839669524068112"/>
        </c:manualLayout>
      </c:layout>
      <c:lineChart>
        <c:grouping val="standard"/>
        <c:varyColors val="0"/>
        <c:ser>
          <c:idx val="0"/>
          <c:order val="0"/>
          <c:tx>
            <c:strRef>
              <c:f>Sheet1!$B$1</c:f>
              <c:strCache>
                <c:ptCount val="1"/>
                <c:pt idx="0">
                  <c:v>Google</c:v>
                </c:pt>
              </c:strCache>
            </c:strRef>
          </c:tx>
          <c:spPr>
            <a:ln w="101600" cap="rnd" cmpd="sng" algn="ctr">
              <a:solidFill>
                <a:srgbClr val="FF6600"/>
              </a:solidFill>
              <a:prstDash val="solid"/>
              <a:round/>
              <a:headEnd type="none" w="med" len="med"/>
              <a:tailEnd type="none" w="med" len="med"/>
            </a:ln>
          </c:spPr>
          <c:marker>
            <c:symbol val="none"/>
          </c:marker>
          <c:cat>
            <c:strRef>
              <c:f>Sheet1!$A$2:$A$4</c:f>
              <c:strCache>
                <c:ptCount val="3"/>
                <c:pt idx="0">
                  <c:v>Disagree</c:v>
                </c:pt>
                <c:pt idx="1">
                  <c:v>Neutral</c:v>
                </c:pt>
                <c:pt idx="2">
                  <c:v>Agree</c:v>
                </c:pt>
              </c:strCache>
            </c:strRef>
          </c:cat>
          <c:val>
            <c:numRef>
              <c:f>Sheet1!$B$2:$B$4</c:f>
              <c:numCache>
                <c:formatCode>General</c:formatCode>
                <c:ptCount val="3"/>
                <c:pt idx="0">
                  <c:v>8.0</c:v>
                </c:pt>
                <c:pt idx="1">
                  <c:v>16.0</c:v>
                </c:pt>
                <c:pt idx="2">
                  <c:v>75.0</c:v>
                </c:pt>
              </c:numCache>
            </c:numRef>
          </c:val>
          <c:smooth val="0"/>
        </c:ser>
        <c:ser>
          <c:idx val="1"/>
          <c:order val="1"/>
          <c:tx>
            <c:strRef>
              <c:f>Sheet1!$C$1</c:f>
              <c:strCache>
                <c:ptCount val="1"/>
                <c:pt idx="0">
                  <c:v>Microsoft</c:v>
                </c:pt>
              </c:strCache>
            </c:strRef>
          </c:tx>
          <c:spPr>
            <a:ln w="101600" cap="rnd" cmpd="sng" algn="ctr">
              <a:solidFill>
                <a:srgbClr val="FFE708"/>
              </a:solidFill>
              <a:prstDash val="solid"/>
              <a:round/>
              <a:headEnd type="none" w="med" len="med"/>
              <a:tailEnd type="none" w="med" len="med"/>
            </a:ln>
          </c:spPr>
          <c:marker>
            <c:symbol val="none"/>
          </c:marker>
          <c:cat>
            <c:strRef>
              <c:f>Sheet1!$A$2:$A$4</c:f>
              <c:strCache>
                <c:ptCount val="3"/>
                <c:pt idx="0">
                  <c:v>Disagree</c:v>
                </c:pt>
                <c:pt idx="1">
                  <c:v>Neutral</c:v>
                </c:pt>
                <c:pt idx="2">
                  <c:v>Agree</c:v>
                </c:pt>
              </c:strCache>
            </c:strRef>
          </c:cat>
          <c:val>
            <c:numRef>
              <c:f>Sheet1!$C$2:$C$4</c:f>
              <c:numCache>
                <c:formatCode>General</c:formatCode>
                <c:ptCount val="3"/>
                <c:pt idx="0">
                  <c:v>14.0</c:v>
                </c:pt>
                <c:pt idx="1">
                  <c:v>24.0</c:v>
                </c:pt>
                <c:pt idx="2">
                  <c:v>62.0</c:v>
                </c:pt>
              </c:numCache>
            </c:numRef>
          </c:val>
          <c:smooth val="0"/>
        </c:ser>
        <c:dLbls>
          <c:showLegendKey val="0"/>
          <c:showVal val="0"/>
          <c:showCatName val="0"/>
          <c:showSerName val="0"/>
          <c:showPercent val="0"/>
          <c:showBubbleSize val="0"/>
        </c:dLbls>
        <c:marker val="1"/>
        <c:smooth val="0"/>
        <c:axId val="748393560"/>
        <c:axId val="748396760"/>
      </c:lineChart>
      <c:catAx>
        <c:axId val="748393560"/>
        <c:scaling>
          <c:orientation val="minMax"/>
        </c:scaling>
        <c:delete val="0"/>
        <c:axPos val="b"/>
        <c:majorTickMark val="none"/>
        <c:minorTickMark val="none"/>
        <c:tickLblPos val="nextTo"/>
        <c:txPr>
          <a:bodyPr/>
          <a:lstStyle/>
          <a:p>
            <a:pPr>
              <a:defRPr>
                <a:solidFill>
                  <a:schemeClr val="bg1"/>
                </a:solidFill>
              </a:defRPr>
            </a:pPr>
            <a:endParaRPr lang="en-US"/>
          </a:p>
        </c:txPr>
        <c:crossAx val="748396760"/>
        <c:crosses val="autoZero"/>
        <c:auto val="1"/>
        <c:lblAlgn val="ctr"/>
        <c:lblOffset val="100"/>
        <c:noMultiLvlLbl val="0"/>
      </c:catAx>
      <c:valAx>
        <c:axId val="748396760"/>
        <c:scaling>
          <c:orientation val="minMax"/>
        </c:scaling>
        <c:delete val="0"/>
        <c:axPos val="l"/>
        <c:majorGridlines/>
        <c:title>
          <c:tx>
            <c:rich>
              <a:bodyPr/>
              <a:lstStyle/>
              <a:p>
                <a:pPr>
                  <a:defRPr>
                    <a:solidFill>
                      <a:schemeClr val="bg1"/>
                    </a:solidFill>
                  </a:defRPr>
                </a:pPr>
                <a:r>
                  <a:rPr lang="en-US" dirty="0" smtClean="0">
                    <a:solidFill>
                      <a:schemeClr val="bg1"/>
                    </a:solidFill>
                  </a:rPr>
                  <a:t>Percent</a:t>
                </a:r>
                <a:endParaRPr lang="en-US" dirty="0">
                  <a:solidFill>
                    <a:schemeClr val="bg1"/>
                  </a:solidFill>
                </a:endParaRPr>
              </a:p>
            </c:rich>
          </c:tx>
          <c:layout/>
          <c:overlay val="0"/>
        </c:title>
        <c:numFmt formatCode="General" sourceLinked="1"/>
        <c:majorTickMark val="none"/>
        <c:minorTickMark val="none"/>
        <c:tickLblPos val="nextTo"/>
        <c:txPr>
          <a:bodyPr/>
          <a:lstStyle/>
          <a:p>
            <a:pPr>
              <a:defRPr>
                <a:solidFill>
                  <a:schemeClr val="bg1"/>
                </a:solidFill>
              </a:defRPr>
            </a:pPr>
            <a:endParaRPr lang="en-US"/>
          </a:p>
        </c:txPr>
        <c:crossAx val="748393560"/>
        <c:crosses val="autoZero"/>
        <c:crossBetween val="between"/>
      </c:valAx>
    </c:plotArea>
    <c:legend>
      <c:legendPos val="r"/>
      <c:layout>
        <c:manualLayout>
          <c:xMode val="edge"/>
          <c:yMode val="edge"/>
          <c:x val="0.606686723246564"/>
          <c:y val="0.577845700321942"/>
          <c:w val="0.170986830930743"/>
          <c:h val="0.161356124828982"/>
        </c:manualLayout>
      </c:layout>
      <c:overlay val="0"/>
      <c:txPr>
        <a:bodyPr/>
        <a:lstStyle/>
        <a:p>
          <a:pPr>
            <a:defRPr sz="2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lineChart>
        <c:grouping val="standard"/>
        <c:varyColors val="0"/>
        <c:ser>
          <c:idx val="0"/>
          <c:order val="0"/>
          <c:tx>
            <c:strRef>
              <c:f>Sheet1!$B$1</c:f>
              <c:strCache>
                <c:ptCount val="1"/>
                <c:pt idx="0">
                  <c:v>Google</c:v>
                </c:pt>
              </c:strCache>
            </c:strRef>
          </c:tx>
          <c:spPr>
            <a:ln w="101600">
              <a:solidFill>
                <a:srgbClr val="FF6600"/>
              </a:solidFill>
            </a:ln>
          </c:spPr>
          <c:marker>
            <c:symbol val="none"/>
          </c:marker>
          <c:cat>
            <c:strRef>
              <c:f>Sheet1!$A$2:$A$4</c:f>
              <c:strCache>
                <c:ptCount val="3"/>
                <c:pt idx="0">
                  <c:v>Disagree</c:v>
                </c:pt>
                <c:pt idx="1">
                  <c:v>Neutral</c:v>
                </c:pt>
                <c:pt idx="2">
                  <c:v>Agree</c:v>
                </c:pt>
              </c:strCache>
            </c:strRef>
          </c:cat>
          <c:val>
            <c:numRef>
              <c:f>Sheet1!$B$2:$B$4</c:f>
              <c:numCache>
                <c:formatCode>General</c:formatCode>
                <c:ptCount val="3"/>
                <c:pt idx="0">
                  <c:v>4.0</c:v>
                </c:pt>
                <c:pt idx="1">
                  <c:v>12.0</c:v>
                </c:pt>
                <c:pt idx="2">
                  <c:v>84.0</c:v>
                </c:pt>
              </c:numCache>
            </c:numRef>
          </c:val>
          <c:smooth val="0"/>
        </c:ser>
        <c:ser>
          <c:idx val="1"/>
          <c:order val="1"/>
          <c:tx>
            <c:strRef>
              <c:f>Sheet1!$C$1</c:f>
              <c:strCache>
                <c:ptCount val="1"/>
                <c:pt idx="0">
                  <c:v>Microsoft</c:v>
                </c:pt>
              </c:strCache>
            </c:strRef>
          </c:tx>
          <c:spPr>
            <a:ln w="101600">
              <a:solidFill>
                <a:srgbClr val="FFE708"/>
              </a:solidFill>
            </a:ln>
          </c:spPr>
          <c:marker>
            <c:symbol val="none"/>
          </c:marker>
          <c:cat>
            <c:strRef>
              <c:f>Sheet1!$A$2:$A$4</c:f>
              <c:strCache>
                <c:ptCount val="3"/>
                <c:pt idx="0">
                  <c:v>Disagree</c:v>
                </c:pt>
                <c:pt idx="1">
                  <c:v>Neutral</c:v>
                </c:pt>
                <c:pt idx="2">
                  <c:v>Agree</c:v>
                </c:pt>
              </c:strCache>
            </c:strRef>
          </c:cat>
          <c:val>
            <c:numRef>
              <c:f>Sheet1!$C$2:$C$4</c:f>
              <c:numCache>
                <c:formatCode>General</c:formatCode>
                <c:ptCount val="3"/>
                <c:pt idx="0">
                  <c:v>17.0</c:v>
                </c:pt>
                <c:pt idx="1">
                  <c:v>20.0</c:v>
                </c:pt>
                <c:pt idx="2">
                  <c:v>63.0</c:v>
                </c:pt>
              </c:numCache>
            </c:numRef>
          </c:val>
          <c:smooth val="0"/>
        </c:ser>
        <c:dLbls>
          <c:showLegendKey val="0"/>
          <c:showVal val="0"/>
          <c:showCatName val="0"/>
          <c:showSerName val="0"/>
          <c:showPercent val="0"/>
          <c:showBubbleSize val="0"/>
        </c:dLbls>
        <c:marker val="1"/>
        <c:smooth val="0"/>
        <c:axId val="748408712"/>
        <c:axId val="748411912"/>
      </c:lineChart>
      <c:catAx>
        <c:axId val="748408712"/>
        <c:scaling>
          <c:orientation val="minMax"/>
        </c:scaling>
        <c:delete val="0"/>
        <c:axPos val="b"/>
        <c:majorTickMark val="none"/>
        <c:minorTickMark val="none"/>
        <c:tickLblPos val="nextTo"/>
        <c:txPr>
          <a:bodyPr/>
          <a:lstStyle/>
          <a:p>
            <a:pPr>
              <a:defRPr>
                <a:solidFill>
                  <a:schemeClr val="bg1"/>
                </a:solidFill>
              </a:defRPr>
            </a:pPr>
            <a:endParaRPr lang="en-US"/>
          </a:p>
        </c:txPr>
        <c:crossAx val="748411912"/>
        <c:crosses val="autoZero"/>
        <c:auto val="1"/>
        <c:lblAlgn val="ctr"/>
        <c:lblOffset val="100"/>
        <c:noMultiLvlLbl val="0"/>
      </c:catAx>
      <c:valAx>
        <c:axId val="748411912"/>
        <c:scaling>
          <c:orientation val="minMax"/>
        </c:scaling>
        <c:delete val="0"/>
        <c:axPos val="l"/>
        <c:majorGridlines>
          <c:spPr>
            <a:ln>
              <a:solidFill>
                <a:schemeClr val="bg1">
                  <a:lumMod val="85000"/>
                </a:schemeClr>
              </a:solidFill>
            </a:ln>
          </c:spPr>
        </c:majorGridlines>
        <c:title>
          <c:tx>
            <c:rich>
              <a:bodyPr/>
              <a:lstStyle/>
              <a:p>
                <a:pPr>
                  <a:defRPr>
                    <a:solidFill>
                      <a:schemeClr val="bg1"/>
                    </a:solidFill>
                  </a:defRPr>
                </a:pPr>
                <a:r>
                  <a:rPr lang="en-US" dirty="0" smtClean="0">
                    <a:solidFill>
                      <a:schemeClr val="bg1"/>
                    </a:solidFill>
                  </a:rPr>
                  <a:t>Percent</a:t>
                </a:r>
                <a:endParaRPr lang="en-US" dirty="0">
                  <a:solidFill>
                    <a:schemeClr val="bg1"/>
                  </a:solidFill>
                </a:endParaRPr>
              </a:p>
            </c:rich>
          </c:tx>
          <c:layout/>
          <c:overlay val="0"/>
        </c:title>
        <c:numFmt formatCode="General" sourceLinked="1"/>
        <c:majorTickMark val="none"/>
        <c:minorTickMark val="none"/>
        <c:tickLblPos val="nextTo"/>
        <c:txPr>
          <a:bodyPr/>
          <a:lstStyle/>
          <a:p>
            <a:pPr>
              <a:defRPr>
                <a:solidFill>
                  <a:schemeClr val="bg1"/>
                </a:solidFill>
              </a:defRPr>
            </a:pPr>
            <a:endParaRPr lang="en-US"/>
          </a:p>
        </c:txPr>
        <c:crossAx val="748408712"/>
        <c:crosses val="autoZero"/>
        <c:crossBetween val="between"/>
      </c:valAx>
      <c:spPr>
        <a:ln>
          <a:solidFill>
            <a:schemeClr val="bg1">
              <a:lumMod val="85000"/>
            </a:schemeClr>
          </a:solidFill>
        </a:ln>
      </c:spPr>
    </c:plotArea>
    <c:legend>
      <c:legendPos val="r"/>
      <c:layout>
        <c:manualLayout>
          <c:xMode val="edge"/>
          <c:yMode val="edge"/>
          <c:x val="0.571508488148037"/>
          <c:y val="0.605080348779872"/>
          <c:w val="0.169579701526802"/>
          <c:h val="0.168322068676893"/>
        </c:manualLayout>
      </c:layout>
      <c:overlay val="0"/>
      <c:txPr>
        <a:bodyPr/>
        <a:lstStyle/>
        <a:p>
          <a:pPr>
            <a:defRPr sz="2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168208581339891"/>
          <c:y val="0.0366873042656624"/>
          <c:w val="0.704890062752431"/>
          <c:h val="0.848852548155058"/>
        </c:manualLayout>
      </c:layout>
      <c:lineChart>
        <c:grouping val="standard"/>
        <c:varyColors val="0"/>
        <c:ser>
          <c:idx val="0"/>
          <c:order val="0"/>
          <c:tx>
            <c:strRef>
              <c:f>Sheet1!$B$1</c:f>
              <c:strCache>
                <c:ptCount val="1"/>
                <c:pt idx="0">
                  <c:v>Google</c:v>
                </c:pt>
              </c:strCache>
            </c:strRef>
          </c:tx>
          <c:spPr>
            <a:ln w="101600">
              <a:solidFill>
                <a:srgbClr val="FF6600"/>
              </a:solidFill>
            </a:ln>
          </c:spPr>
          <c:marker>
            <c:symbol val="none"/>
          </c:marker>
          <c:cat>
            <c:strRef>
              <c:f>Sheet1!$A$2:$A$4</c:f>
              <c:strCache>
                <c:ptCount val="3"/>
                <c:pt idx="0">
                  <c:v>Disagree</c:v>
                </c:pt>
                <c:pt idx="1">
                  <c:v>Neutral</c:v>
                </c:pt>
                <c:pt idx="2">
                  <c:v>Agree</c:v>
                </c:pt>
              </c:strCache>
            </c:strRef>
          </c:cat>
          <c:val>
            <c:numRef>
              <c:f>Sheet1!$B$2:$B$4</c:f>
              <c:numCache>
                <c:formatCode>General</c:formatCode>
                <c:ptCount val="3"/>
                <c:pt idx="0">
                  <c:v>4.0</c:v>
                </c:pt>
                <c:pt idx="1">
                  <c:v>14.0</c:v>
                </c:pt>
                <c:pt idx="2">
                  <c:v>82.0</c:v>
                </c:pt>
              </c:numCache>
            </c:numRef>
          </c:val>
          <c:smooth val="0"/>
        </c:ser>
        <c:ser>
          <c:idx val="1"/>
          <c:order val="1"/>
          <c:tx>
            <c:strRef>
              <c:f>Sheet1!$C$1</c:f>
              <c:strCache>
                <c:ptCount val="1"/>
                <c:pt idx="0">
                  <c:v>Microsoft</c:v>
                </c:pt>
              </c:strCache>
            </c:strRef>
          </c:tx>
          <c:spPr>
            <a:ln w="101600">
              <a:solidFill>
                <a:srgbClr val="FFE708"/>
              </a:solidFill>
            </a:ln>
          </c:spPr>
          <c:marker>
            <c:symbol val="none"/>
          </c:marker>
          <c:cat>
            <c:strRef>
              <c:f>Sheet1!$A$2:$A$4</c:f>
              <c:strCache>
                <c:ptCount val="3"/>
                <c:pt idx="0">
                  <c:v>Disagree</c:v>
                </c:pt>
                <c:pt idx="1">
                  <c:v>Neutral</c:v>
                </c:pt>
                <c:pt idx="2">
                  <c:v>Agree</c:v>
                </c:pt>
              </c:strCache>
            </c:strRef>
          </c:cat>
          <c:val>
            <c:numRef>
              <c:f>Sheet1!$C$2:$C$4</c:f>
              <c:numCache>
                <c:formatCode>General</c:formatCode>
                <c:ptCount val="3"/>
                <c:pt idx="0">
                  <c:v>16.0</c:v>
                </c:pt>
                <c:pt idx="1">
                  <c:v>22.0</c:v>
                </c:pt>
                <c:pt idx="2">
                  <c:v>62.0</c:v>
                </c:pt>
              </c:numCache>
            </c:numRef>
          </c:val>
          <c:smooth val="0"/>
        </c:ser>
        <c:dLbls>
          <c:showLegendKey val="0"/>
          <c:showVal val="0"/>
          <c:showCatName val="0"/>
          <c:showSerName val="0"/>
          <c:showPercent val="0"/>
          <c:showBubbleSize val="0"/>
        </c:dLbls>
        <c:marker val="1"/>
        <c:smooth val="0"/>
        <c:axId val="682914392"/>
        <c:axId val="682917592"/>
      </c:lineChart>
      <c:catAx>
        <c:axId val="682914392"/>
        <c:scaling>
          <c:orientation val="minMax"/>
        </c:scaling>
        <c:delete val="0"/>
        <c:axPos val="b"/>
        <c:majorTickMark val="none"/>
        <c:minorTickMark val="none"/>
        <c:tickLblPos val="nextTo"/>
        <c:txPr>
          <a:bodyPr anchor="t"/>
          <a:lstStyle/>
          <a:p>
            <a:pPr>
              <a:spcAft>
                <a:spcPts val="0"/>
              </a:spcAft>
              <a:defRPr>
                <a:solidFill>
                  <a:schemeClr val="bg1"/>
                </a:solidFill>
              </a:defRPr>
            </a:pPr>
            <a:endParaRPr lang="en-US"/>
          </a:p>
        </c:txPr>
        <c:crossAx val="682917592"/>
        <c:crosses val="autoZero"/>
        <c:auto val="1"/>
        <c:lblAlgn val="ctr"/>
        <c:lblOffset val="100"/>
        <c:noMultiLvlLbl val="0"/>
      </c:catAx>
      <c:valAx>
        <c:axId val="682917592"/>
        <c:scaling>
          <c:orientation val="minMax"/>
        </c:scaling>
        <c:delete val="0"/>
        <c:axPos val="l"/>
        <c:majorGridlines>
          <c:spPr>
            <a:ln>
              <a:solidFill>
                <a:schemeClr val="bg1">
                  <a:lumMod val="85000"/>
                </a:schemeClr>
              </a:solidFill>
            </a:ln>
          </c:spPr>
        </c:majorGridlines>
        <c:title>
          <c:tx>
            <c:rich>
              <a:bodyPr/>
              <a:lstStyle/>
              <a:p>
                <a:pPr>
                  <a:defRPr>
                    <a:solidFill>
                      <a:schemeClr val="bg1"/>
                    </a:solidFill>
                  </a:defRPr>
                </a:pPr>
                <a:r>
                  <a:rPr lang="en-US" dirty="0" smtClean="0">
                    <a:solidFill>
                      <a:schemeClr val="bg1"/>
                    </a:solidFill>
                  </a:rPr>
                  <a:t>Percent</a:t>
                </a:r>
                <a:endParaRPr lang="en-US" dirty="0">
                  <a:solidFill>
                    <a:schemeClr val="bg1"/>
                  </a:solidFill>
                </a:endParaRPr>
              </a:p>
            </c:rich>
          </c:tx>
          <c:layout/>
          <c:overlay val="0"/>
        </c:title>
        <c:numFmt formatCode="General" sourceLinked="1"/>
        <c:majorTickMark val="none"/>
        <c:minorTickMark val="none"/>
        <c:tickLblPos val="nextTo"/>
        <c:txPr>
          <a:bodyPr/>
          <a:lstStyle/>
          <a:p>
            <a:pPr>
              <a:defRPr>
                <a:solidFill>
                  <a:schemeClr val="bg1"/>
                </a:solidFill>
              </a:defRPr>
            </a:pPr>
            <a:endParaRPr lang="en-US"/>
          </a:p>
        </c:txPr>
        <c:crossAx val="682914392"/>
        <c:crosses val="autoZero"/>
        <c:crossBetween val="between"/>
      </c:valAx>
      <c:spPr>
        <a:ln>
          <a:solidFill>
            <a:schemeClr val="bg1">
              <a:lumMod val="85000"/>
            </a:schemeClr>
          </a:solidFill>
        </a:ln>
      </c:spPr>
    </c:plotArea>
    <c:legend>
      <c:legendPos val="r"/>
      <c:layout>
        <c:manualLayout>
          <c:xMode val="edge"/>
          <c:yMode val="edge"/>
          <c:x val="0.6010582056308"/>
          <c:y val="0.616748342787856"/>
          <c:w val="0.196315160201683"/>
          <c:h val="0.150553509987008"/>
        </c:manualLayout>
      </c:layout>
      <c:overlay val="0"/>
      <c:txPr>
        <a:bodyPr/>
        <a:lstStyle/>
        <a:p>
          <a:pPr algn="r">
            <a:spcAft>
              <a:spcPts val="0"/>
            </a:spcAft>
            <a:defRPr sz="22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79B29-56A5-4D98-AD1A-8EB147AEA0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DEA4A18-8676-4F42-A402-CDCB9F84D633}">
      <dgm:prSet phldrT="[Text]" custT="1"/>
      <dgm:spPr>
        <a:solidFill>
          <a:srgbClr val="459FFF"/>
        </a:solidFill>
      </dgm:spPr>
      <dgm:t>
        <a:bodyPr/>
        <a:lstStyle/>
        <a:p>
          <a:r>
            <a:rPr lang="en-US" sz="1800" b="0" i="0" dirty="0" smtClean="0">
              <a:latin typeface="Gill Sans Light"/>
              <a:cs typeface="Gill Sans Light"/>
            </a:rPr>
            <a:t>June -</a:t>
          </a:r>
          <a:endParaRPr lang="en-US" sz="1800" b="0" i="0" dirty="0">
            <a:latin typeface="Gill Sans Light"/>
            <a:cs typeface="Gill Sans Light"/>
          </a:endParaRPr>
        </a:p>
      </dgm:t>
    </dgm:pt>
    <dgm:pt modelId="{345BC3BE-942C-40C8-9A0A-0FA6047E67B9}" type="parTrans" cxnId="{18B8DAA8-D950-42EE-8354-74019A02C89F}">
      <dgm:prSet/>
      <dgm:spPr/>
      <dgm:t>
        <a:bodyPr/>
        <a:lstStyle/>
        <a:p>
          <a:endParaRPr lang="en-US" sz="1800" b="0" i="0">
            <a:latin typeface="Gill Sans Light"/>
            <a:cs typeface="Gill Sans Light"/>
          </a:endParaRPr>
        </a:p>
      </dgm:t>
    </dgm:pt>
    <dgm:pt modelId="{3A879DC3-9F82-4B54-8799-E34C1081979D}" type="sibTrans" cxnId="{18B8DAA8-D950-42EE-8354-74019A02C89F}">
      <dgm:prSet/>
      <dgm:spPr/>
      <dgm:t>
        <a:bodyPr/>
        <a:lstStyle/>
        <a:p>
          <a:endParaRPr lang="en-US" sz="1800" b="0" i="0">
            <a:latin typeface="Gill Sans Light"/>
            <a:cs typeface="Gill Sans Light"/>
          </a:endParaRPr>
        </a:p>
      </dgm:t>
    </dgm:pt>
    <dgm:pt modelId="{E99367E2-FA3E-4E31-B8B9-6C20716FE2D1}">
      <dgm:prSet custT="1"/>
      <dgm:spPr>
        <a:solidFill>
          <a:srgbClr val="459FFF"/>
        </a:solidFill>
      </dgm:spPr>
      <dgm:t>
        <a:bodyPr/>
        <a:lstStyle/>
        <a:p>
          <a:r>
            <a:rPr lang="en-US" sz="1800" b="0" i="0" dirty="0" smtClean="0">
              <a:latin typeface="Gill Sans Light"/>
              <a:cs typeface="Gill Sans Light"/>
            </a:rPr>
            <a:t>July</a:t>
          </a:r>
        </a:p>
      </dgm:t>
    </dgm:pt>
    <dgm:pt modelId="{0E285C47-B17C-4A2D-A13E-FD797360D621}" type="parTrans" cxnId="{1F509917-05C7-42F1-AECC-AA7463A33B26}">
      <dgm:prSet/>
      <dgm:spPr/>
      <dgm:t>
        <a:bodyPr/>
        <a:lstStyle/>
        <a:p>
          <a:endParaRPr lang="en-US" sz="1800" b="0" i="0">
            <a:latin typeface="Gill Sans Light"/>
            <a:cs typeface="Gill Sans Light"/>
          </a:endParaRPr>
        </a:p>
      </dgm:t>
    </dgm:pt>
    <dgm:pt modelId="{E4C678C7-D0D1-44E4-9960-B2C381BCC504}" type="sibTrans" cxnId="{1F509917-05C7-42F1-AECC-AA7463A33B26}">
      <dgm:prSet/>
      <dgm:spPr/>
      <dgm:t>
        <a:bodyPr/>
        <a:lstStyle/>
        <a:p>
          <a:endParaRPr lang="en-US" sz="1800" b="0" i="0">
            <a:latin typeface="Gill Sans Light"/>
            <a:cs typeface="Gill Sans Light"/>
          </a:endParaRPr>
        </a:p>
      </dgm:t>
    </dgm:pt>
    <dgm:pt modelId="{57AF15DE-AFFE-4AC1-9044-1D0BA0CDFF8F}">
      <dgm:prSet custT="1"/>
      <dgm:spPr>
        <a:solidFill>
          <a:srgbClr val="459FFF"/>
        </a:solidFill>
      </dgm:spPr>
      <dgm:t>
        <a:bodyPr/>
        <a:lstStyle/>
        <a:p>
          <a:r>
            <a:rPr lang="en-US" sz="1800" b="0" i="0" dirty="0" smtClean="0">
              <a:latin typeface="Gill Sans Light"/>
              <a:cs typeface="Gill Sans Light"/>
            </a:rPr>
            <a:t>August -</a:t>
          </a:r>
        </a:p>
      </dgm:t>
    </dgm:pt>
    <dgm:pt modelId="{D333B721-4C8F-4B58-B6EF-FCD994582B0B}" type="parTrans" cxnId="{A420F98C-15BC-40EA-8A1E-19491677DA5D}">
      <dgm:prSet/>
      <dgm:spPr/>
      <dgm:t>
        <a:bodyPr/>
        <a:lstStyle/>
        <a:p>
          <a:endParaRPr lang="en-US" sz="1800" b="0" i="0">
            <a:latin typeface="Gill Sans Light"/>
            <a:cs typeface="Gill Sans Light"/>
          </a:endParaRPr>
        </a:p>
      </dgm:t>
    </dgm:pt>
    <dgm:pt modelId="{D9E51537-3180-4060-B860-34792BC43266}" type="sibTrans" cxnId="{A420F98C-15BC-40EA-8A1E-19491677DA5D}">
      <dgm:prSet/>
      <dgm:spPr/>
      <dgm:t>
        <a:bodyPr/>
        <a:lstStyle/>
        <a:p>
          <a:endParaRPr lang="en-US" sz="1800" b="0" i="0">
            <a:latin typeface="Gill Sans Light"/>
            <a:cs typeface="Gill Sans Light"/>
          </a:endParaRPr>
        </a:p>
      </dgm:t>
    </dgm:pt>
    <dgm:pt modelId="{83547E92-8354-4B5C-A75A-285A868A9CCB}">
      <dgm:prSet custT="1"/>
      <dgm:spPr>
        <a:solidFill>
          <a:srgbClr val="459FFF"/>
        </a:solidFill>
      </dgm:spPr>
      <dgm:t>
        <a:bodyPr/>
        <a:lstStyle/>
        <a:p>
          <a:r>
            <a:rPr lang="en-US" sz="1800" b="0" i="0" dirty="0" smtClean="0">
              <a:latin typeface="Gill Sans Light"/>
              <a:cs typeface="Gill Sans Light"/>
            </a:rPr>
            <a:t>Oct</a:t>
          </a:r>
        </a:p>
      </dgm:t>
    </dgm:pt>
    <dgm:pt modelId="{6B7549C9-F5E6-4BF3-902A-2D4AF299BE46}" type="parTrans" cxnId="{F6521A55-6170-4872-8A55-62F3524A28C2}">
      <dgm:prSet/>
      <dgm:spPr/>
      <dgm:t>
        <a:bodyPr/>
        <a:lstStyle/>
        <a:p>
          <a:endParaRPr lang="en-US" sz="1800" b="0" i="0">
            <a:latin typeface="Gill Sans Light"/>
            <a:cs typeface="Gill Sans Light"/>
          </a:endParaRPr>
        </a:p>
      </dgm:t>
    </dgm:pt>
    <dgm:pt modelId="{9B5DAF85-B2CA-4292-B91E-77F8D863EC0B}" type="sibTrans" cxnId="{F6521A55-6170-4872-8A55-62F3524A28C2}">
      <dgm:prSet/>
      <dgm:spPr/>
      <dgm:t>
        <a:bodyPr/>
        <a:lstStyle/>
        <a:p>
          <a:endParaRPr lang="en-US" sz="1800" b="0" i="0">
            <a:latin typeface="Gill Sans Light"/>
            <a:cs typeface="Gill Sans Light"/>
          </a:endParaRPr>
        </a:p>
      </dgm:t>
    </dgm:pt>
    <dgm:pt modelId="{D25068D1-5492-4AD6-AFCC-6A4473F9CAB7}">
      <dgm:prSet custT="1"/>
      <dgm:spPr>
        <a:solidFill>
          <a:srgbClr val="459FFF"/>
        </a:solidFill>
      </dgm:spPr>
      <dgm:t>
        <a:bodyPr/>
        <a:lstStyle/>
        <a:p>
          <a:r>
            <a:rPr lang="en-US" sz="1800" b="0" i="0" dirty="0" smtClean="0">
              <a:latin typeface="Gill Sans Light"/>
              <a:cs typeface="Gill Sans Light"/>
            </a:rPr>
            <a:t>Nov</a:t>
          </a:r>
        </a:p>
      </dgm:t>
    </dgm:pt>
    <dgm:pt modelId="{EC6815F5-D655-4E67-9611-9E8B4A3565B7}" type="parTrans" cxnId="{DB0DBDAE-8832-4877-80F0-E545B7456BEE}">
      <dgm:prSet/>
      <dgm:spPr/>
      <dgm:t>
        <a:bodyPr/>
        <a:lstStyle/>
        <a:p>
          <a:endParaRPr lang="en-US" sz="1800" b="0" i="0">
            <a:latin typeface="Gill Sans Light"/>
            <a:cs typeface="Gill Sans Light"/>
          </a:endParaRPr>
        </a:p>
      </dgm:t>
    </dgm:pt>
    <dgm:pt modelId="{EFF21FFC-2170-4CA1-9784-24922991A4D3}" type="sibTrans" cxnId="{DB0DBDAE-8832-4877-80F0-E545B7456BEE}">
      <dgm:prSet/>
      <dgm:spPr/>
      <dgm:t>
        <a:bodyPr/>
        <a:lstStyle/>
        <a:p>
          <a:endParaRPr lang="en-US" sz="1800" b="0" i="0">
            <a:latin typeface="Gill Sans Light"/>
            <a:cs typeface="Gill Sans Light"/>
          </a:endParaRPr>
        </a:p>
      </dgm:t>
    </dgm:pt>
    <dgm:pt modelId="{85482337-7EC3-44BD-AE45-39E9923886C4}">
      <dgm:prSet custT="1"/>
      <dgm:spPr>
        <a:solidFill>
          <a:srgbClr val="459FFF"/>
        </a:solidFill>
      </dgm:spPr>
      <dgm:t>
        <a:bodyPr/>
        <a:lstStyle/>
        <a:p>
          <a:r>
            <a:rPr lang="en-US" sz="1800" b="0" i="0" dirty="0" smtClean="0">
              <a:latin typeface="Gill Sans Light"/>
              <a:cs typeface="Gill Sans Light"/>
            </a:rPr>
            <a:t>Nov</a:t>
          </a:r>
        </a:p>
      </dgm:t>
    </dgm:pt>
    <dgm:pt modelId="{93CA5A12-8928-4852-A60F-226CC690B980}" type="parTrans" cxnId="{18D456DF-05D7-438B-81BD-675BBF438CC0}">
      <dgm:prSet/>
      <dgm:spPr/>
      <dgm:t>
        <a:bodyPr/>
        <a:lstStyle/>
        <a:p>
          <a:endParaRPr lang="en-US" sz="1800" b="0" i="0">
            <a:latin typeface="Gill Sans Light"/>
            <a:cs typeface="Gill Sans Light"/>
          </a:endParaRPr>
        </a:p>
      </dgm:t>
    </dgm:pt>
    <dgm:pt modelId="{931E2866-1BCA-41BF-B8A4-B995757F44BE}" type="sibTrans" cxnId="{18D456DF-05D7-438B-81BD-675BBF438CC0}">
      <dgm:prSet/>
      <dgm:spPr/>
      <dgm:t>
        <a:bodyPr/>
        <a:lstStyle/>
        <a:p>
          <a:endParaRPr lang="en-US" sz="1800" b="0" i="0">
            <a:latin typeface="Gill Sans Light"/>
            <a:cs typeface="Gill Sans Light"/>
          </a:endParaRPr>
        </a:p>
      </dgm:t>
    </dgm:pt>
    <dgm:pt modelId="{0A74C43F-D75E-4587-B1C8-561D5FEA2B9A}">
      <dgm:prSet phldrT="[Tex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Requirements sent to vendors</a:t>
          </a:r>
          <a:endParaRPr lang="en-US" sz="1800" b="0" i="0" dirty="0">
            <a:latin typeface="Gill Sans Light"/>
            <a:cs typeface="Gill Sans Light"/>
          </a:endParaRPr>
        </a:p>
      </dgm:t>
    </dgm:pt>
    <dgm:pt modelId="{13937A57-282E-429F-A4BC-F64C4CF2FD02}" type="parTrans" cxnId="{2CD13071-8BA3-4A90-A491-9C3FA9EF8726}">
      <dgm:prSet/>
      <dgm:spPr/>
      <dgm:t>
        <a:bodyPr/>
        <a:lstStyle/>
        <a:p>
          <a:endParaRPr lang="en-US" sz="1800" b="0" i="0">
            <a:latin typeface="Gill Sans Light"/>
            <a:cs typeface="Gill Sans Light"/>
          </a:endParaRPr>
        </a:p>
      </dgm:t>
    </dgm:pt>
    <dgm:pt modelId="{0EB849DC-8098-437C-AB46-D467FA2D8355}" type="sibTrans" cxnId="{2CD13071-8BA3-4A90-A491-9C3FA9EF8726}">
      <dgm:prSet/>
      <dgm:spPr/>
      <dgm:t>
        <a:bodyPr/>
        <a:lstStyle/>
        <a:p>
          <a:endParaRPr lang="en-US" sz="1800" b="0" i="0">
            <a:latin typeface="Gill Sans Light"/>
            <a:cs typeface="Gill Sans Light"/>
          </a:endParaRPr>
        </a:p>
      </dgm:t>
    </dgm:pt>
    <dgm:pt modelId="{AC0BB38D-CEC4-4F59-9285-BDCA0D020606}">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NDA vendor briefings</a:t>
          </a:r>
        </a:p>
      </dgm:t>
    </dgm:pt>
    <dgm:pt modelId="{E45D57AE-3C92-426E-867A-5DC045520510}" type="parTrans" cxnId="{B136F4FF-0842-4FA9-BB50-32A6FEBD904F}">
      <dgm:prSet/>
      <dgm:spPr/>
      <dgm:t>
        <a:bodyPr/>
        <a:lstStyle/>
        <a:p>
          <a:endParaRPr lang="en-US" sz="1800" b="0" i="0">
            <a:latin typeface="Gill Sans Light"/>
            <a:cs typeface="Gill Sans Light"/>
          </a:endParaRPr>
        </a:p>
      </dgm:t>
    </dgm:pt>
    <dgm:pt modelId="{A71A693E-64C4-44B7-A509-C77ADA986A68}" type="sibTrans" cxnId="{B136F4FF-0842-4FA9-BB50-32A6FEBD904F}">
      <dgm:prSet/>
      <dgm:spPr/>
      <dgm:t>
        <a:bodyPr/>
        <a:lstStyle/>
        <a:p>
          <a:endParaRPr lang="en-US" sz="1800" b="0" i="0">
            <a:latin typeface="Gill Sans Light"/>
            <a:cs typeface="Gill Sans Light"/>
          </a:endParaRPr>
        </a:p>
      </dgm:t>
    </dgm:pt>
    <dgm:pt modelId="{8A4E1485-6428-4FBB-AF5C-33E21018442D}">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Accenture business case development</a:t>
          </a:r>
        </a:p>
      </dgm:t>
    </dgm:pt>
    <dgm:pt modelId="{1A2ADCDE-1312-41A2-B907-3A3B8DD1D41E}" type="parTrans" cxnId="{B45D6329-1F37-4C45-BD05-424B61538ABF}">
      <dgm:prSet/>
      <dgm:spPr/>
      <dgm:t>
        <a:bodyPr/>
        <a:lstStyle/>
        <a:p>
          <a:endParaRPr lang="en-US" sz="1800" b="0" i="0">
            <a:latin typeface="Gill Sans Light"/>
            <a:cs typeface="Gill Sans Light"/>
          </a:endParaRPr>
        </a:p>
      </dgm:t>
    </dgm:pt>
    <dgm:pt modelId="{A31FF5AE-911A-4B06-A84B-0C9108C00B96}" type="sibTrans" cxnId="{B45D6329-1F37-4C45-BD05-424B61538ABF}">
      <dgm:prSet/>
      <dgm:spPr/>
      <dgm:t>
        <a:bodyPr/>
        <a:lstStyle/>
        <a:p>
          <a:endParaRPr lang="en-US" sz="1800" b="0" i="0">
            <a:latin typeface="Gill Sans Light"/>
            <a:cs typeface="Gill Sans Light"/>
          </a:endParaRPr>
        </a:p>
      </dgm:t>
    </dgm:pt>
    <dgm:pt modelId="{7CB48D7B-2F2D-46D9-85C3-F1883328276F}">
      <dgm:prSet custT="1"/>
      <dgm:spPr>
        <a:solidFill>
          <a:srgbClr val="459FFF"/>
        </a:solidFill>
      </dgm:spPr>
      <dgm:t>
        <a:bodyPr/>
        <a:lstStyle/>
        <a:p>
          <a:r>
            <a:rPr lang="en-US" sz="1800" b="0" i="0" dirty="0" smtClean="0">
              <a:latin typeface="Gill Sans Light"/>
              <a:cs typeface="Gill Sans Light"/>
            </a:rPr>
            <a:t>Sept - Oct</a:t>
          </a:r>
        </a:p>
      </dgm:t>
    </dgm:pt>
    <dgm:pt modelId="{A3B09425-93D8-4EE4-9374-90281411DC21}" type="parTrans" cxnId="{C04B3685-81BC-410E-B716-DE4369586744}">
      <dgm:prSet/>
      <dgm:spPr/>
      <dgm:t>
        <a:bodyPr/>
        <a:lstStyle/>
        <a:p>
          <a:endParaRPr lang="en-US" sz="1800" b="0" i="0">
            <a:latin typeface="Gill Sans Light"/>
            <a:cs typeface="Gill Sans Light"/>
          </a:endParaRPr>
        </a:p>
      </dgm:t>
    </dgm:pt>
    <dgm:pt modelId="{D8938225-5F5E-42CD-8783-A1B253ADFC01}" type="sibTrans" cxnId="{C04B3685-81BC-410E-B716-DE4369586744}">
      <dgm:prSet/>
      <dgm:spPr/>
      <dgm:t>
        <a:bodyPr/>
        <a:lstStyle/>
        <a:p>
          <a:endParaRPr lang="en-US" sz="1800" b="0" i="0">
            <a:latin typeface="Gill Sans Light"/>
            <a:cs typeface="Gill Sans Light"/>
          </a:endParaRPr>
        </a:p>
      </dgm:t>
    </dgm:pt>
    <dgm:pt modelId="{4F5B7C10-F585-4333-8C8B-37DB25182FC6}">
      <dgm:prSet custT="1"/>
      <dgm:spPr>
        <a:solidFill>
          <a:srgbClr val="FF9022">
            <a:alpha val="90000"/>
          </a:srgbClr>
        </a:solidFill>
        <a:ln>
          <a:solidFill>
            <a:srgbClr val="FFFFFF">
              <a:alpha val="90000"/>
            </a:srgbClr>
          </a:solidFill>
        </a:ln>
      </dgm:spPr>
      <dgm:t>
        <a:bodyPr/>
        <a:lstStyle/>
        <a:p>
          <a:r>
            <a:rPr lang="en-US" sz="1800" b="0" i="0" dirty="0" smtClean="0">
              <a:latin typeface="Gill Sans Light"/>
              <a:cs typeface="Gill Sans Light"/>
            </a:rPr>
            <a:t>Vendor demonstrations</a:t>
          </a:r>
        </a:p>
      </dgm:t>
    </dgm:pt>
    <dgm:pt modelId="{97D3D18A-FB37-4A0C-A645-0C957E66C0CD}" type="parTrans" cxnId="{34FF4A18-C000-4BB4-A373-409AC0253A00}">
      <dgm:prSet/>
      <dgm:spPr/>
      <dgm:t>
        <a:bodyPr/>
        <a:lstStyle/>
        <a:p>
          <a:endParaRPr lang="en-US" sz="1800" b="0" i="0">
            <a:latin typeface="Gill Sans Light"/>
            <a:cs typeface="Gill Sans Light"/>
          </a:endParaRPr>
        </a:p>
      </dgm:t>
    </dgm:pt>
    <dgm:pt modelId="{BD8500C3-9B65-4476-B736-9B3157C6F8C7}" type="sibTrans" cxnId="{34FF4A18-C000-4BB4-A373-409AC0253A00}">
      <dgm:prSet/>
      <dgm:spPr/>
      <dgm:t>
        <a:bodyPr/>
        <a:lstStyle/>
        <a:p>
          <a:endParaRPr lang="en-US" sz="1800" b="0" i="0">
            <a:latin typeface="Gill Sans Light"/>
            <a:cs typeface="Gill Sans Light"/>
          </a:endParaRPr>
        </a:p>
      </dgm:t>
    </dgm:pt>
    <dgm:pt modelId="{E0FB428F-2DCC-45A4-81BF-4F3F65AA654C}">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IT provider feedback session </a:t>
          </a:r>
        </a:p>
      </dgm:t>
    </dgm:pt>
    <dgm:pt modelId="{0BE6C7D5-B0C7-49D3-B173-24A182A8BF48}" type="parTrans" cxnId="{E161631D-07DD-4210-8665-7D88469FEAB8}">
      <dgm:prSet/>
      <dgm:spPr/>
      <dgm:t>
        <a:bodyPr/>
        <a:lstStyle/>
        <a:p>
          <a:endParaRPr lang="en-US" sz="1800" b="0" i="0">
            <a:latin typeface="Gill Sans Light"/>
            <a:cs typeface="Gill Sans Light"/>
          </a:endParaRPr>
        </a:p>
      </dgm:t>
    </dgm:pt>
    <dgm:pt modelId="{330018E9-C5E7-40F5-82C8-F769DD834F8C}" type="sibTrans" cxnId="{E161631D-07DD-4210-8665-7D88469FEAB8}">
      <dgm:prSet/>
      <dgm:spPr/>
      <dgm:t>
        <a:bodyPr/>
        <a:lstStyle/>
        <a:p>
          <a:endParaRPr lang="en-US" sz="1800" b="0" i="0">
            <a:latin typeface="Gill Sans Light"/>
            <a:cs typeface="Gill Sans Light"/>
          </a:endParaRPr>
        </a:p>
      </dgm:t>
    </dgm:pt>
    <dgm:pt modelId="{BAAB215E-2867-47A3-B365-CE04553C8E06}">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Campus wide survey</a:t>
          </a:r>
        </a:p>
      </dgm:t>
    </dgm:pt>
    <dgm:pt modelId="{AEA577F2-4AE4-44A3-B40C-3091B2FB15E8}" type="parTrans" cxnId="{1AB21200-6E52-4FD1-8631-F1DF2291AF6A}">
      <dgm:prSet/>
      <dgm:spPr/>
      <dgm:t>
        <a:bodyPr/>
        <a:lstStyle/>
        <a:p>
          <a:endParaRPr lang="en-US" sz="1800" b="0" i="0">
            <a:latin typeface="Gill Sans Light"/>
            <a:cs typeface="Gill Sans Light"/>
          </a:endParaRPr>
        </a:p>
      </dgm:t>
    </dgm:pt>
    <dgm:pt modelId="{430EB872-53D7-4FF7-87E4-BB0FDC154119}" type="sibTrans" cxnId="{1AB21200-6E52-4FD1-8631-F1DF2291AF6A}">
      <dgm:prSet/>
      <dgm:spPr/>
      <dgm:t>
        <a:bodyPr/>
        <a:lstStyle/>
        <a:p>
          <a:endParaRPr lang="en-US" sz="1800" b="0" i="0">
            <a:latin typeface="Gill Sans Light"/>
            <a:cs typeface="Gill Sans Light"/>
          </a:endParaRPr>
        </a:p>
      </dgm:t>
    </dgm:pt>
    <dgm:pt modelId="{7C26CEA3-AB9A-40EA-A714-1C4508EDE865}">
      <dgm:prSet custT="1"/>
      <dgm:spPr>
        <a:solidFill>
          <a:srgbClr val="459FFF"/>
        </a:solidFill>
      </dgm:spPr>
      <dgm:t>
        <a:bodyPr/>
        <a:lstStyle/>
        <a:p>
          <a:r>
            <a:rPr lang="en-US" sz="1800" b="0" i="0" dirty="0" smtClean="0">
              <a:latin typeface="Gill Sans Light"/>
              <a:cs typeface="Gill Sans Light"/>
            </a:rPr>
            <a:t>Oct</a:t>
          </a:r>
        </a:p>
      </dgm:t>
    </dgm:pt>
    <dgm:pt modelId="{4DF15D0A-58F0-4912-9126-696D1D79D01B}" type="parTrans" cxnId="{AC654382-E322-48BD-A457-ACD147D593E1}">
      <dgm:prSet/>
      <dgm:spPr/>
      <dgm:t>
        <a:bodyPr/>
        <a:lstStyle/>
        <a:p>
          <a:endParaRPr lang="en-US" sz="1800" b="0" i="0">
            <a:latin typeface="Gill Sans Light"/>
            <a:cs typeface="Gill Sans Light"/>
          </a:endParaRPr>
        </a:p>
      </dgm:t>
    </dgm:pt>
    <dgm:pt modelId="{B85A7590-761A-469A-96C4-3012A9C1042F}" type="sibTrans" cxnId="{AC654382-E322-48BD-A457-ACD147D593E1}">
      <dgm:prSet/>
      <dgm:spPr/>
      <dgm:t>
        <a:bodyPr/>
        <a:lstStyle/>
        <a:p>
          <a:endParaRPr lang="en-US" sz="1800" b="0" i="0">
            <a:latin typeface="Gill Sans Light"/>
            <a:cs typeface="Gill Sans Light"/>
          </a:endParaRPr>
        </a:p>
      </dgm:t>
    </dgm:pt>
    <dgm:pt modelId="{10F6DEA0-5670-40DA-9662-533E55F54AAF}">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Business Engagement </a:t>
          </a:r>
          <a:r>
            <a:rPr lang="en-US" sz="1800" b="0" i="0" dirty="0" err="1" smtClean="0">
              <a:latin typeface="Gill Sans Light"/>
              <a:cs typeface="Gill Sans Light"/>
            </a:rPr>
            <a:t>Ctr</a:t>
          </a:r>
          <a:r>
            <a:rPr lang="en-US" sz="1800" b="0" i="0" dirty="0" smtClean="0">
              <a:latin typeface="Gill Sans Light"/>
              <a:cs typeface="Gill Sans Light"/>
            </a:rPr>
            <a:t> &amp; Office of Devel. feedback</a:t>
          </a:r>
        </a:p>
      </dgm:t>
    </dgm:pt>
    <dgm:pt modelId="{4A16189C-B5C4-4C32-AAE4-91500EE05EF1}" type="parTrans" cxnId="{DA91DE58-5F69-400A-B8DD-75B427A00F1C}">
      <dgm:prSet/>
      <dgm:spPr/>
      <dgm:t>
        <a:bodyPr/>
        <a:lstStyle/>
        <a:p>
          <a:endParaRPr lang="en-US" sz="1800" b="0" i="0">
            <a:latin typeface="Gill Sans Light"/>
            <a:cs typeface="Gill Sans Light"/>
          </a:endParaRPr>
        </a:p>
      </dgm:t>
    </dgm:pt>
    <dgm:pt modelId="{AFF36125-90B8-4700-9B7F-7B1412D8CA77}" type="sibTrans" cxnId="{DA91DE58-5F69-400A-B8DD-75B427A00F1C}">
      <dgm:prSet/>
      <dgm:spPr/>
      <dgm:t>
        <a:bodyPr/>
        <a:lstStyle/>
        <a:p>
          <a:endParaRPr lang="en-US" sz="1800" b="0" i="0">
            <a:latin typeface="Gill Sans Light"/>
            <a:cs typeface="Gill Sans Light"/>
          </a:endParaRPr>
        </a:p>
      </dgm:t>
    </dgm:pt>
    <dgm:pt modelId="{27EFF6B0-8D7D-45BB-B56E-9E527F08B23F}">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Faculty collaboration use research</a:t>
          </a:r>
        </a:p>
      </dgm:t>
    </dgm:pt>
    <dgm:pt modelId="{54BEF648-B0FF-419D-9ED2-745ECB5B1BB6}" type="parTrans" cxnId="{A3B4BA96-9C42-41BA-B82E-581D9FFC698E}">
      <dgm:prSet/>
      <dgm:spPr/>
      <dgm:t>
        <a:bodyPr/>
        <a:lstStyle/>
        <a:p>
          <a:endParaRPr lang="en-US" sz="1800" b="0" i="0">
            <a:latin typeface="Gill Sans Light"/>
            <a:cs typeface="Gill Sans Light"/>
          </a:endParaRPr>
        </a:p>
      </dgm:t>
    </dgm:pt>
    <dgm:pt modelId="{5F520379-044C-4FBE-871B-1911DCD8F42A}" type="sibTrans" cxnId="{A3B4BA96-9C42-41BA-B82E-581D9FFC698E}">
      <dgm:prSet/>
      <dgm:spPr/>
      <dgm:t>
        <a:bodyPr/>
        <a:lstStyle/>
        <a:p>
          <a:endParaRPr lang="en-US" sz="1800" b="0" i="0">
            <a:latin typeface="Gill Sans Light"/>
            <a:cs typeface="Gill Sans Light"/>
          </a:endParaRPr>
        </a:p>
      </dgm:t>
    </dgm:pt>
    <dgm:pt modelId="{ED85B33B-ADF1-41E3-9FFA-65195AACA3E6}">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LSA student </a:t>
          </a:r>
          <a:r>
            <a:rPr lang="en-US" sz="1800" b="0" i="0" dirty="0" err="1" smtClean="0">
              <a:latin typeface="Gill Sans Light"/>
              <a:cs typeface="Gill Sans Light"/>
            </a:rPr>
            <a:t>gov</a:t>
          </a:r>
          <a:r>
            <a:rPr lang="en-US" sz="1800" b="0" i="0" dirty="0" smtClean="0">
              <a:latin typeface="Gill Sans Light"/>
              <a:cs typeface="Gill Sans Light"/>
            </a:rPr>
            <a:t>. engagement and resolution</a:t>
          </a:r>
        </a:p>
      </dgm:t>
    </dgm:pt>
    <dgm:pt modelId="{08D3050A-38F2-40E2-B1CE-F37DD6919FA3}" type="parTrans" cxnId="{91789968-949A-4041-BB38-F335841456F0}">
      <dgm:prSet/>
      <dgm:spPr/>
      <dgm:t>
        <a:bodyPr/>
        <a:lstStyle/>
        <a:p>
          <a:endParaRPr lang="en-US" sz="1800" b="0" i="0">
            <a:latin typeface="Gill Sans Light"/>
            <a:cs typeface="Gill Sans Light"/>
          </a:endParaRPr>
        </a:p>
      </dgm:t>
    </dgm:pt>
    <dgm:pt modelId="{701B6B4F-44EE-4EB6-B22B-ABD5E9497091}" type="sibTrans" cxnId="{91789968-949A-4041-BB38-F335841456F0}">
      <dgm:prSet/>
      <dgm:spPr/>
      <dgm:t>
        <a:bodyPr/>
        <a:lstStyle/>
        <a:p>
          <a:endParaRPr lang="en-US" sz="1800" b="0" i="0">
            <a:latin typeface="Gill Sans Light"/>
            <a:cs typeface="Gill Sans Light"/>
          </a:endParaRPr>
        </a:p>
      </dgm:t>
    </dgm:pt>
    <dgm:pt modelId="{62131A5D-775D-4648-A428-227524F3FB6D}">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Start negotiation </a:t>
          </a:r>
          <a:r>
            <a:rPr lang="en-US" sz="1800" b="0" i="0" smtClean="0">
              <a:latin typeface="Gill Sans Light"/>
              <a:cs typeface="Gill Sans Light"/>
            </a:rPr>
            <a:t>process </a:t>
          </a:r>
          <a:endParaRPr lang="en-US" sz="1800" b="0" i="0" dirty="0" smtClean="0">
            <a:latin typeface="Gill Sans Light"/>
            <a:cs typeface="Gill Sans Light"/>
          </a:endParaRPr>
        </a:p>
      </dgm:t>
    </dgm:pt>
    <dgm:pt modelId="{527BBC32-6C54-45C2-9C0C-6E53BED43336}" type="parTrans" cxnId="{48563676-F1C1-4D17-AD9F-4B74DD8682CD}">
      <dgm:prSet/>
      <dgm:spPr/>
      <dgm:t>
        <a:bodyPr/>
        <a:lstStyle/>
        <a:p>
          <a:endParaRPr lang="en-US" sz="1800" b="0" i="0">
            <a:latin typeface="Gill Sans Light"/>
            <a:cs typeface="Gill Sans Light"/>
          </a:endParaRPr>
        </a:p>
      </dgm:t>
    </dgm:pt>
    <dgm:pt modelId="{5B0F88F9-7662-4211-B412-C9EE6D43459C}" type="sibTrans" cxnId="{48563676-F1C1-4D17-AD9F-4B74DD8682CD}">
      <dgm:prSet/>
      <dgm:spPr/>
      <dgm:t>
        <a:bodyPr/>
        <a:lstStyle/>
        <a:p>
          <a:endParaRPr lang="en-US" sz="1800" b="0" i="0">
            <a:latin typeface="Gill Sans Light"/>
            <a:cs typeface="Gill Sans Light"/>
          </a:endParaRPr>
        </a:p>
      </dgm:t>
    </dgm:pt>
    <dgm:pt modelId="{FF0A64B6-BF21-46A6-942D-6B9CF0BA9F4B}">
      <dgm:prSet custT="1"/>
      <dgm:spPr>
        <a:solidFill>
          <a:srgbClr val="459FFF"/>
        </a:solidFill>
      </dgm:spPr>
      <dgm:t>
        <a:bodyPr/>
        <a:lstStyle/>
        <a:p>
          <a:r>
            <a:rPr lang="en-US" sz="1800" b="0" i="0" dirty="0" smtClean="0">
              <a:latin typeface="Gill Sans Light"/>
              <a:cs typeface="Gill Sans Light"/>
            </a:rPr>
            <a:t>June-Oct</a:t>
          </a:r>
        </a:p>
      </dgm:t>
    </dgm:pt>
    <dgm:pt modelId="{062C8F87-86C0-48EC-AE27-C596B9A3F42E}" type="sibTrans" cxnId="{EFBD7CB2-CEB7-40F9-B76D-35402C61906E}">
      <dgm:prSet/>
      <dgm:spPr/>
      <dgm:t>
        <a:bodyPr/>
        <a:lstStyle/>
        <a:p>
          <a:endParaRPr lang="en-US" sz="1800" b="0" i="0">
            <a:latin typeface="Gill Sans Light"/>
            <a:cs typeface="Gill Sans Light"/>
          </a:endParaRPr>
        </a:p>
      </dgm:t>
    </dgm:pt>
    <dgm:pt modelId="{CCD8B6A6-CA56-437E-9F0F-E495BD43F06D}" type="parTrans" cxnId="{EFBD7CB2-CEB7-40F9-B76D-35402C61906E}">
      <dgm:prSet/>
      <dgm:spPr/>
      <dgm:t>
        <a:bodyPr/>
        <a:lstStyle/>
        <a:p>
          <a:endParaRPr lang="en-US" sz="1800" b="0" i="0">
            <a:latin typeface="Gill Sans Light"/>
            <a:cs typeface="Gill Sans Light"/>
          </a:endParaRPr>
        </a:p>
      </dgm:t>
    </dgm:pt>
    <dgm:pt modelId="{84930CA1-1FDF-4D09-927A-656C46CE6F4A}">
      <dgm:prSet custT="1"/>
      <dgm:spPr>
        <a:solidFill>
          <a:srgbClr val="459FFF"/>
        </a:solidFill>
      </dgm:spPr>
      <dgm:t>
        <a:bodyPr/>
        <a:lstStyle/>
        <a:p>
          <a:r>
            <a:rPr lang="en-US" sz="1800" b="0" i="0" dirty="0" smtClean="0">
              <a:latin typeface="Gill Sans Light"/>
              <a:cs typeface="Gill Sans Light"/>
            </a:rPr>
            <a:t>Oct</a:t>
          </a:r>
        </a:p>
      </dgm:t>
    </dgm:pt>
    <dgm:pt modelId="{A664142F-5491-436F-9D06-8BFEA620D4AE}" type="sibTrans" cxnId="{6326E945-DE87-427E-9061-EE244D6171D3}">
      <dgm:prSet/>
      <dgm:spPr/>
      <dgm:t>
        <a:bodyPr/>
        <a:lstStyle/>
        <a:p>
          <a:endParaRPr lang="en-US" sz="1800" b="0" i="0">
            <a:latin typeface="Gill Sans Light"/>
            <a:cs typeface="Gill Sans Light"/>
          </a:endParaRPr>
        </a:p>
      </dgm:t>
    </dgm:pt>
    <dgm:pt modelId="{E85345AD-9F64-4AF6-AF61-1D432B0EA5FE}" type="parTrans" cxnId="{6326E945-DE87-427E-9061-EE244D6171D3}">
      <dgm:prSet/>
      <dgm:spPr/>
      <dgm:t>
        <a:bodyPr/>
        <a:lstStyle/>
        <a:p>
          <a:endParaRPr lang="en-US" sz="1800" b="0" i="0">
            <a:latin typeface="Gill Sans Light"/>
            <a:cs typeface="Gill Sans Light"/>
          </a:endParaRPr>
        </a:p>
      </dgm:t>
    </dgm:pt>
    <dgm:pt modelId="{30F96345-D582-40D2-8366-FB84471251DC}" type="pres">
      <dgm:prSet presAssocID="{48C79B29-56A5-4D98-AD1A-8EB147AEA0CF}" presName="Name0" presStyleCnt="0">
        <dgm:presLayoutVars>
          <dgm:chPref val="3"/>
          <dgm:dir/>
          <dgm:animLvl val="lvl"/>
          <dgm:resizeHandles/>
        </dgm:presLayoutVars>
      </dgm:prSet>
      <dgm:spPr/>
      <dgm:t>
        <a:bodyPr/>
        <a:lstStyle/>
        <a:p>
          <a:endParaRPr lang="en-US"/>
        </a:p>
      </dgm:t>
    </dgm:pt>
    <dgm:pt modelId="{B15B1ABA-B2EC-4D8A-AE08-A7FC2D19FDC4}" type="pres">
      <dgm:prSet presAssocID="{3DEA4A18-8676-4F42-A402-CDCB9F84D633}" presName="horFlow" presStyleCnt="0"/>
      <dgm:spPr/>
      <dgm:t>
        <a:bodyPr/>
        <a:lstStyle/>
        <a:p>
          <a:endParaRPr lang="en-US"/>
        </a:p>
      </dgm:t>
    </dgm:pt>
    <dgm:pt modelId="{5F68A5B7-ED67-4523-B2A2-74958F11AB3C}" type="pres">
      <dgm:prSet presAssocID="{3DEA4A18-8676-4F42-A402-CDCB9F84D633}" presName="bigChev" presStyleLbl="node1" presStyleIdx="0" presStyleCnt="10" custScaleX="164774" custLinFactNeighborX="34416"/>
      <dgm:spPr/>
      <dgm:t>
        <a:bodyPr/>
        <a:lstStyle/>
        <a:p>
          <a:endParaRPr lang="en-US"/>
        </a:p>
      </dgm:t>
    </dgm:pt>
    <dgm:pt modelId="{502C5B5E-5316-4A85-B365-2E2BFCB72E49}" type="pres">
      <dgm:prSet presAssocID="{13937A57-282E-429F-A4BC-F64C4CF2FD02}" presName="parTrans" presStyleCnt="0"/>
      <dgm:spPr/>
      <dgm:t>
        <a:bodyPr/>
        <a:lstStyle/>
        <a:p>
          <a:endParaRPr lang="en-US"/>
        </a:p>
      </dgm:t>
    </dgm:pt>
    <dgm:pt modelId="{244B45B4-5638-4624-AA72-199AD0FA05D6}" type="pres">
      <dgm:prSet presAssocID="{0A74C43F-D75E-4587-B1C8-561D5FEA2B9A}" presName="node" presStyleLbl="alignAccFollowNode1" presStyleIdx="0" presStyleCnt="10" custScaleX="626289" custScaleY="99452">
        <dgm:presLayoutVars>
          <dgm:bulletEnabled val="1"/>
        </dgm:presLayoutVars>
      </dgm:prSet>
      <dgm:spPr/>
      <dgm:t>
        <a:bodyPr/>
        <a:lstStyle/>
        <a:p>
          <a:endParaRPr lang="en-US"/>
        </a:p>
      </dgm:t>
    </dgm:pt>
    <dgm:pt modelId="{807D37EB-EB74-471B-88E4-7A7F9F0131CB}" type="pres">
      <dgm:prSet presAssocID="{3DEA4A18-8676-4F42-A402-CDCB9F84D633}" presName="vSp" presStyleCnt="0"/>
      <dgm:spPr/>
      <dgm:t>
        <a:bodyPr/>
        <a:lstStyle/>
        <a:p>
          <a:endParaRPr lang="en-US"/>
        </a:p>
      </dgm:t>
    </dgm:pt>
    <dgm:pt modelId="{12EDD2E2-5258-4467-948D-B16091C736C0}" type="pres">
      <dgm:prSet presAssocID="{E99367E2-FA3E-4E31-B8B9-6C20716FE2D1}" presName="horFlow" presStyleCnt="0"/>
      <dgm:spPr/>
      <dgm:t>
        <a:bodyPr/>
        <a:lstStyle/>
        <a:p>
          <a:endParaRPr lang="en-US"/>
        </a:p>
      </dgm:t>
    </dgm:pt>
    <dgm:pt modelId="{FCC3776D-5424-41A7-9A40-6B329884FC45}" type="pres">
      <dgm:prSet presAssocID="{E99367E2-FA3E-4E31-B8B9-6C20716FE2D1}" presName="bigChev" presStyleLbl="node1" presStyleIdx="1" presStyleCnt="10" custScaleX="164774" custLinFactNeighborX="34416"/>
      <dgm:spPr/>
      <dgm:t>
        <a:bodyPr/>
        <a:lstStyle/>
        <a:p>
          <a:endParaRPr lang="en-US"/>
        </a:p>
      </dgm:t>
    </dgm:pt>
    <dgm:pt modelId="{13558323-8388-4EAF-8C41-5902F65A1485}" type="pres">
      <dgm:prSet presAssocID="{E45D57AE-3C92-426E-867A-5DC045520510}" presName="parTrans" presStyleCnt="0"/>
      <dgm:spPr/>
      <dgm:t>
        <a:bodyPr/>
        <a:lstStyle/>
        <a:p>
          <a:endParaRPr lang="en-US"/>
        </a:p>
      </dgm:t>
    </dgm:pt>
    <dgm:pt modelId="{C158C36C-62F8-4008-8CC9-1280FCA19E83}" type="pres">
      <dgm:prSet presAssocID="{AC0BB38D-CEC4-4F59-9285-BDCA0D020606}" presName="node" presStyleLbl="alignAccFollowNode1" presStyleIdx="1" presStyleCnt="10" custScaleX="626289" custScaleY="99452">
        <dgm:presLayoutVars>
          <dgm:bulletEnabled val="1"/>
        </dgm:presLayoutVars>
      </dgm:prSet>
      <dgm:spPr/>
      <dgm:t>
        <a:bodyPr/>
        <a:lstStyle/>
        <a:p>
          <a:endParaRPr lang="en-US"/>
        </a:p>
      </dgm:t>
    </dgm:pt>
    <dgm:pt modelId="{97FA71E2-B9DD-4E8C-A3BF-43FB99D7945D}" type="pres">
      <dgm:prSet presAssocID="{E99367E2-FA3E-4E31-B8B9-6C20716FE2D1}" presName="vSp" presStyleCnt="0"/>
      <dgm:spPr/>
      <dgm:t>
        <a:bodyPr/>
        <a:lstStyle/>
        <a:p>
          <a:endParaRPr lang="en-US"/>
        </a:p>
      </dgm:t>
    </dgm:pt>
    <dgm:pt modelId="{E5289D43-D377-4A72-885F-C809543B9E2E}" type="pres">
      <dgm:prSet presAssocID="{57AF15DE-AFFE-4AC1-9044-1D0BA0CDFF8F}" presName="horFlow" presStyleCnt="0"/>
      <dgm:spPr/>
      <dgm:t>
        <a:bodyPr/>
        <a:lstStyle/>
        <a:p>
          <a:endParaRPr lang="en-US"/>
        </a:p>
      </dgm:t>
    </dgm:pt>
    <dgm:pt modelId="{931B71DB-182E-43B8-B2C4-6FDBCB271ED0}" type="pres">
      <dgm:prSet presAssocID="{57AF15DE-AFFE-4AC1-9044-1D0BA0CDFF8F}" presName="bigChev" presStyleLbl="node1" presStyleIdx="2" presStyleCnt="10" custScaleX="164774" custLinFactNeighborX="34416"/>
      <dgm:spPr/>
      <dgm:t>
        <a:bodyPr/>
        <a:lstStyle/>
        <a:p>
          <a:endParaRPr lang="en-US"/>
        </a:p>
      </dgm:t>
    </dgm:pt>
    <dgm:pt modelId="{DE51E2EF-70E4-4945-8052-F88E897F0867}" type="pres">
      <dgm:prSet presAssocID="{1A2ADCDE-1312-41A2-B907-3A3B8DD1D41E}" presName="parTrans" presStyleCnt="0"/>
      <dgm:spPr/>
      <dgm:t>
        <a:bodyPr/>
        <a:lstStyle/>
        <a:p>
          <a:endParaRPr lang="en-US"/>
        </a:p>
      </dgm:t>
    </dgm:pt>
    <dgm:pt modelId="{916E1FF2-C4B3-4147-9EF1-5B59330DFAC7}" type="pres">
      <dgm:prSet presAssocID="{8A4E1485-6428-4FBB-AF5C-33E21018442D}" presName="node" presStyleLbl="alignAccFollowNode1" presStyleIdx="2" presStyleCnt="10" custScaleX="626289" custScaleY="99452">
        <dgm:presLayoutVars>
          <dgm:bulletEnabled val="1"/>
        </dgm:presLayoutVars>
      </dgm:prSet>
      <dgm:spPr/>
      <dgm:t>
        <a:bodyPr/>
        <a:lstStyle/>
        <a:p>
          <a:endParaRPr lang="en-US"/>
        </a:p>
      </dgm:t>
    </dgm:pt>
    <dgm:pt modelId="{5B6773D7-759C-4006-A68B-866518C7DED8}" type="pres">
      <dgm:prSet presAssocID="{57AF15DE-AFFE-4AC1-9044-1D0BA0CDFF8F}" presName="vSp" presStyleCnt="0"/>
      <dgm:spPr/>
      <dgm:t>
        <a:bodyPr/>
        <a:lstStyle/>
        <a:p>
          <a:endParaRPr lang="en-US"/>
        </a:p>
      </dgm:t>
    </dgm:pt>
    <dgm:pt modelId="{00A83150-8F01-42DC-B790-4569037B9D06}" type="pres">
      <dgm:prSet presAssocID="{7CB48D7B-2F2D-46D9-85C3-F1883328276F}" presName="horFlow" presStyleCnt="0"/>
      <dgm:spPr/>
      <dgm:t>
        <a:bodyPr/>
        <a:lstStyle/>
        <a:p>
          <a:endParaRPr lang="en-US"/>
        </a:p>
      </dgm:t>
    </dgm:pt>
    <dgm:pt modelId="{3D42B344-7FD8-470C-82D3-12611ADCBB75}" type="pres">
      <dgm:prSet presAssocID="{7CB48D7B-2F2D-46D9-85C3-F1883328276F}" presName="bigChev" presStyleLbl="node1" presStyleIdx="3" presStyleCnt="10" custScaleX="164774" custLinFactNeighborX="34416"/>
      <dgm:spPr/>
      <dgm:t>
        <a:bodyPr/>
        <a:lstStyle/>
        <a:p>
          <a:endParaRPr lang="en-US"/>
        </a:p>
      </dgm:t>
    </dgm:pt>
    <dgm:pt modelId="{B1847B4B-6D17-410C-B96D-EEB44D77E88C}" type="pres">
      <dgm:prSet presAssocID="{97D3D18A-FB37-4A0C-A645-0C957E66C0CD}" presName="parTrans" presStyleCnt="0"/>
      <dgm:spPr/>
      <dgm:t>
        <a:bodyPr/>
        <a:lstStyle/>
        <a:p>
          <a:endParaRPr lang="en-US"/>
        </a:p>
      </dgm:t>
    </dgm:pt>
    <dgm:pt modelId="{B0ACC33B-62AD-4854-852E-EB7745C292EC}" type="pres">
      <dgm:prSet presAssocID="{4F5B7C10-F585-4333-8C8B-37DB25182FC6}" presName="node" presStyleLbl="alignAccFollowNode1" presStyleIdx="3" presStyleCnt="10" custScaleX="626289" custScaleY="99452">
        <dgm:presLayoutVars>
          <dgm:bulletEnabled val="1"/>
        </dgm:presLayoutVars>
      </dgm:prSet>
      <dgm:spPr/>
      <dgm:t>
        <a:bodyPr/>
        <a:lstStyle/>
        <a:p>
          <a:endParaRPr lang="en-US"/>
        </a:p>
      </dgm:t>
    </dgm:pt>
    <dgm:pt modelId="{4EF5104C-F702-4D9E-A066-CDDC88E2F31B}" type="pres">
      <dgm:prSet presAssocID="{7CB48D7B-2F2D-46D9-85C3-F1883328276F}" presName="vSp" presStyleCnt="0"/>
      <dgm:spPr/>
      <dgm:t>
        <a:bodyPr/>
        <a:lstStyle/>
        <a:p>
          <a:endParaRPr lang="en-US"/>
        </a:p>
      </dgm:t>
    </dgm:pt>
    <dgm:pt modelId="{B82B6422-B5A8-4C96-A4E9-AF1ACD9D098A}" type="pres">
      <dgm:prSet presAssocID="{84930CA1-1FDF-4D09-927A-656C46CE6F4A}" presName="horFlow" presStyleCnt="0"/>
      <dgm:spPr/>
      <dgm:t>
        <a:bodyPr/>
        <a:lstStyle/>
        <a:p>
          <a:endParaRPr lang="en-US"/>
        </a:p>
      </dgm:t>
    </dgm:pt>
    <dgm:pt modelId="{B13A4A23-12C4-4864-85D4-02791BA8DD4B}" type="pres">
      <dgm:prSet presAssocID="{84930CA1-1FDF-4D09-927A-656C46CE6F4A}" presName="bigChev" presStyleLbl="node1" presStyleIdx="4" presStyleCnt="10" custScaleX="164774" custLinFactNeighborX="34416"/>
      <dgm:spPr/>
      <dgm:t>
        <a:bodyPr/>
        <a:lstStyle/>
        <a:p>
          <a:endParaRPr lang="en-US"/>
        </a:p>
      </dgm:t>
    </dgm:pt>
    <dgm:pt modelId="{F184CF3C-FF22-4D39-8B2A-3CF0737EC480}" type="pres">
      <dgm:prSet presAssocID="{0BE6C7D5-B0C7-49D3-B173-24A182A8BF48}" presName="parTrans" presStyleCnt="0"/>
      <dgm:spPr/>
      <dgm:t>
        <a:bodyPr/>
        <a:lstStyle/>
        <a:p>
          <a:endParaRPr lang="en-US"/>
        </a:p>
      </dgm:t>
    </dgm:pt>
    <dgm:pt modelId="{F005BD39-76A7-484B-AB33-D55D430B5993}" type="pres">
      <dgm:prSet presAssocID="{E0FB428F-2DCC-45A4-81BF-4F3F65AA654C}" presName="node" presStyleLbl="alignAccFollowNode1" presStyleIdx="4" presStyleCnt="10" custScaleX="626289" custScaleY="99452">
        <dgm:presLayoutVars>
          <dgm:bulletEnabled val="1"/>
        </dgm:presLayoutVars>
      </dgm:prSet>
      <dgm:spPr/>
      <dgm:t>
        <a:bodyPr/>
        <a:lstStyle/>
        <a:p>
          <a:endParaRPr lang="en-US"/>
        </a:p>
      </dgm:t>
    </dgm:pt>
    <dgm:pt modelId="{F6BA0EDF-03CF-4FAE-9634-73B751B65EC3}" type="pres">
      <dgm:prSet presAssocID="{84930CA1-1FDF-4D09-927A-656C46CE6F4A}" presName="vSp" presStyleCnt="0"/>
      <dgm:spPr/>
      <dgm:t>
        <a:bodyPr/>
        <a:lstStyle/>
        <a:p>
          <a:endParaRPr lang="en-US"/>
        </a:p>
      </dgm:t>
    </dgm:pt>
    <dgm:pt modelId="{FDD87308-9612-4558-B126-0947808F4FA8}" type="pres">
      <dgm:prSet presAssocID="{83547E92-8354-4B5C-A75A-285A868A9CCB}" presName="horFlow" presStyleCnt="0"/>
      <dgm:spPr/>
      <dgm:t>
        <a:bodyPr/>
        <a:lstStyle/>
        <a:p>
          <a:endParaRPr lang="en-US"/>
        </a:p>
      </dgm:t>
    </dgm:pt>
    <dgm:pt modelId="{8067098C-DC39-4198-ACED-7195F0066FBD}" type="pres">
      <dgm:prSet presAssocID="{83547E92-8354-4B5C-A75A-285A868A9CCB}" presName="bigChev" presStyleLbl="node1" presStyleIdx="5" presStyleCnt="10" custScaleX="164774" custLinFactNeighborX="34416"/>
      <dgm:spPr/>
      <dgm:t>
        <a:bodyPr/>
        <a:lstStyle/>
        <a:p>
          <a:endParaRPr lang="en-US"/>
        </a:p>
      </dgm:t>
    </dgm:pt>
    <dgm:pt modelId="{092A8189-77BB-4D69-B2C4-5A5492293F38}" type="pres">
      <dgm:prSet presAssocID="{AEA577F2-4AE4-44A3-B40C-3091B2FB15E8}" presName="parTrans" presStyleCnt="0"/>
      <dgm:spPr/>
      <dgm:t>
        <a:bodyPr/>
        <a:lstStyle/>
        <a:p>
          <a:endParaRPr lang="en-US"/>
        </a:p>
      </dgm:t>
    </dgm:pt>
    <dgm:pt modelId="{D8FBEFE1-81F5-4BA2-AF69-6CB9F8FA96BC}" type="pres">
      <dgm:prSet presAssocID="{BAAB215E-2867-47A3-B365-CE04553C8E06}" presName="node" presStyleLbl="alignAccFollowNode1" presStyleIdx="5" presStyleCnt="10" custScaleX="623593" custScaleY="111901">
        <dgm:presLayoutVars>
          <dgm:bulletEnabled val="1"/>
        </dgm:presLayoutVars>
      </dgm:prSet>
      <dgm:spPr/>
      <dgm:t>
        <a:bodyPr/>
        <a:lstStyle/>
        <a:p>
          <a:endParaRPr lang="en-US"/>
        </a:p>
      </dgm:t>
    </dgm:pt>
    <dgm:pt modelId="{E50182E4-7B93-46A1-804F-E1A8B98AF798}" type="pres">
      <dgm:prSet presAssocID="{83547E92-8354-4B5C-A75A-285A868A9CCB}" presName="vSp" presStyleCnt="0"/>
      <dgm:spPr/>
      <dgm:t>
        <a:bodyPr/>
        <a:lstStyle/>
        <a:p>
          <a:endParaRPr lang="en-US"/>
        </a:p>
      </dgm:t>
    </dgm:pt>
    <dgm:pt modelId="{F7ACA7B0-9C50-4AD1-8FAE-A4A0858A8E9B}" type="pres">
      <dgm:prSet presAssocID="{7C26CEA3-AB9A-40EA-A714-1C4508EDE865}" presName="horFlow" presStyleCnt="0"/>
      <dgm:spPr/>
      <dgm:t>
        <a:bodyPr/>
        <a:lstStyle/>
        <a:p>
          <a:endParaRPr lang="en-US"/>
        </a:p>
      </dgm:t>
    </dgm:pt>
    <dgm:pt modelId="{C8B91367-E802-4DF2-9B4F-79E480C55765}" type="pres">
      <dgm:prSet presAssocID="{7C26CEA3-AB9A-40EA-A714-1C4508EDE865}" presName="bigChev" presStyleLbl="node1" presStyleIdx="6" presStyleCnt="10" custScaleX="164774" custLinFactNeighborX="34416"/>
      <dgm:spPr/>
      <dgm:t>
        <a:bodyPr/>
        <a:lstStyle/>
        <a:p>
          <a:endParaRPr lang="en-US"/>
        </a:p>
      </dgm:t>
    </dgm:pt>
    <dgm:pt modelId="{FC9EC1E4-338F-4130-9D93-F21A24E193AA}" type="pres">
      <dgm:prSet presAssocID="{4A16189C-B5C4-4C32-AAE4-91500EE05EF1}" presName="parTrans" presStyleCnt="0"/>
      <dgm:spPr/>
      <dgm:t>
        <a:bodyPr/>
        <a:lstStyle/>
        <a:p>
          <a:endParaRPr lang="en-US"/>
        </a:p>
      </dgm:t>
    </dgm:pt>
    <dgm:pt modelId="{1C7978B6-842F-44A0-ACF3-5BB5C9041B0F}" type="pres">
      <dgm:prSet presAssocID="{10F6DEA0-5670-40DA-9662-533E55F54AAF}" presName="node" presStyleLbl="alignAccFollowNode1" presStyleIdx="6" presStyleCnt="10" custScaleX="624370" custScaleY="105401">
        <dgm:presLayoutVars>
          <dgm:bulletEnabled val="1"/>
        </dgm:presLayoutVars>
      </dgm:prSet>
      <dgm:spPr/>
      <dgm:t>
        <a:bodyPr/>
        <a:lstStyle/>
        <a:p>
          <a:endParaRPr lang="en-US"/>
        </a:p>
      </dgm:t>
    </dgm:pt>
    <dgm:pt modelId="{4BAF6896-8033-4F94-8517-190040FC1EBB}" type="pres">
      <dgm:prSet presAssocID="{7C26CEA3-AB9A-40EA-A714-1C4508EDE865}" presName="vSp" presStyleCnt="0"/>
      <dgm:spPr/>
      <dgm:t>
        <a:bodyPr/>
        <a:lstStyle/>
        <a:p>
          <a:endParaRPr lang="en-US"/>
        </a:p>
      </dgm:t>
    </dgm:pt>
    <dgm:pt modelId="{AAF535A5-E52A-4241-95CD-F9EB42907991}" type="pres">
      <dgm:prSet presAssocID="{FF0A64B6-BF21-46A6-942D-6B9CF0BA9F4B}" presName="horFlow" presStyleCnt="0"/>
      <dgm:spPr/>
      <dgm:t>
        <a:bodyPr/>
        <a:lstStyle/>
        <a:p>
          <a:endParaRPr lang="en-US"/>
        </a:p>
      </dgm:t>
    </dgm:pt>
    <dgm:pt modelId="{8A4DFA2A-E6AC-4F88-A74E-77D7E6528858}" type="pres">
      <dgm:prSet presAssocID="{FF0A64B6-BF21-46A6-942D-6B9CF0BA9F4B}" presName="bigChev" presStyleLbl="node1" presStyleIdx="7" presStyleCnt="10" custScaleX="164774" custLinFactNeighborX="34416"/>
      <dgm:spPr/>
      <dgm:t>
        <a:bodyPr/>
        <a:lstStyle/>
        <a:p>
          <a:endParaRPr lang="en-US"/>
        </a:p>
      </dgm:t>
    </dgm:pt>
    <dgm:pt modelId="{E604BD25-B448-4FBB-8BA0-E5FEDA9B98B8}" type="pres">
      <dgm:prSet presAssocID="{54BEF648-B0FF-419D-9ED2-745ECB5B1BB6}" presName="parTrans" presStyleCnt="0"/>
      <dgm:spPr/>
      <dgm:t>
        <a:bodyPr/>
        <a:lstStyle/>
        <a:p>
          <a:endParaRPr lang="en-US"/>
        </a:p>
      </dgm:t>
    </dgm:pt>
    <dgm:pt modelId="{6409A70A-A9D6-49E0-AFE2-F4B7304BDA51}" type="pres">
      <dgm:prSet presAssocID="{27EFF6B0-8D7D-45BB-B56E-9E527F08B23F}" presName="node" presStyleLbl="alignAccFollowNode1" presStyleIdx="7" presStyleCnt="10" custScaleX="622117" custScaleY="110634">
        <dgm:presLayoutVars>
          <dgm:bulletEnabled val="1"/>
        </dgm:presLayoutVars>
      </dgm:prSet>
      <dgm:spPr/>
      <dgm:t>
        <a:bodyPr/>
        <a:lstStyle/>
        <a:p>
          <a:endParaRPr lang="en-US"/>
        </a:p>
      </dgm:t>
    </dgm:pt>
    <dgm:pt modelId="{9C349867-DA9A-40D0-BB62-7562C34AAC52}" type="pres">
      <dgm:prSet presAssocID="{FF0A64B6-BF21-46A6-942D-6B9CF0BA9F4B}" presName="vSp" presStyleCnt="0"/>
      <dgm:spPr/>
      <dgm:t>
        <a:bodyPr/>
        <a:lstStyle/>
        <a:p>
          <a:endParaRPr lang="en-US"/>
        </a:p>
      </dgm:t>
    </dgm:pt>
    <dgm:pt modelId="{146B2527-1A7B-4DB8-854F-A1C268DFDBB1}" type="pres">
      <dgm:prSet presAssocID="{D25068D1-5492-4AD6-AFCC-6A4473F9CAB7}" presName="horFlow" presStyleCnt="0"/>
      <dgm:spPr/>
      <dgm:t>
        <a:bodyPr/>
        <a:lstStyle/>
        <a:p>
          <a:endParaRPr lang="en-US"/>
        </a:p>
      </dgm:t>
    </dgm:pt>
    <dgm:pt modelId="{81B1F99A-2793-49FB-85E3-FF2BD0E6765C}" type="pres">
      <dgm:prSet presAssocID="{D25068D1-5492-4AD6-AFCC-6A4473F9CAB7}" presName="bigChev" presStyleLbl="node1" presStyleIdx="8" presStyleCnt="10" custScaleX="164774" custLinFactNeighborX="34416"/>
      <dgm:spPr/>
      <dgm:t>
        <a:bodyPr/>
        <a:lstStyle/>
        <a:p>
          <a:endParaRPr lang="en-US"/>
        </a:p>
      </dgm:t>
    </dgm:pt>
    <dgm:pt modelId="{9BB262F8-E4F8-4A41-8D0E-E2180CC81DB2}" type="pres">
      <dgm:prSet presAssocID="{08D3050A-38F2-40E2-B1CE-F37DD6919FA3}" presName="parTrans" presStyleCnt="0"/>
      <dgm:spPr/>
      <dgm:t>
        <a:bodyPr/>
        <a:lstStyle/>
        <a:p>
          <a:endParaRPr lang="en-US"/>
        </a:p>
      </dgm:t>
    </dgm:pt>
    <dgm:pt modelId="{186DEA53-AE6A-4D05-BB77-522E4553C252}" type="pres">
      <dgm:prSet presAssocID="{ED85B33B-ADF1-41E3-9FFA-65195AACA3E6}" presName="node" presStyleLbl="alignAccFollowNode1" presStyleIdx="8" presStyleCnt="10" custScaleX="626289" custScaleY="99452">
        <dgm:presLayoutVars>
          <dgm:bulletEnabled val="1"/>
        </dgm:presLayoutVars>
      </dgm:prSet>
      <dgm:spPr/>
      <dgm:t>
        <a:bodyPr/>
        <a:lstStyle/>
        <a:p>
          <a:endParaRPr lang="en-US"/>
        </a:p>
      </dgm:t>
    </dgm:pt>
    <dgm:pt modelId="{E088594B-FA47-485A-9636-8CC4D9BEC9FE}" type="pres">
      <dgm:prSet presAssocID="{D25068D1-5492-4AD6-AFCC-6A4473F9CAB7}" presName="vSp" presStyleCnt="0"/>
      <dgm:spPr/>
      <dgm:t>
        <a:bodyPr/>
        <a:lstStyle/>
        <a:p>
          <a:endParaRPr lang="en-US"/>
        </a:p>
      </dgm:t>
    </dgm:pt>
    <dgm:pt modelId="{412B01C7-8341-45EC-ACB6-F2BD9411D111}" type="pres">
      <dgm:prSet presAssocID="{85482337-7EC3-44BD-AE45-39E9923886C4}" presName="horFlow" presStyleCnt="0"/>
      <dgm:spPr/>
      <dgm:t>
        <a:bodyPr/>
        <a:lstStyle/>
        <a:p>
          <a:endParaRPr lang="en-US"/>
        </a:p>
      </dgm:t>
    </dgm:pt>
    <dgm:pt modelId="{5217E592-DA2A-4C72-94D1-0179416D52AF}" type="pres">
      <dgm:prSet presAssocID="{85482337-7EC3-44BD-AE45-39E9923886C4}" presName="bigChev" presStyleLbl="node1" presStyleIdx="9" presStyleCnt="10" custScaleX="164774" custLinFactNeighborX="34416"/>
      <dgm:spPr/>
      <dgm:t>
        <a:bodyPr/>
        <a:lstStyle/>
        <a:p>
          <a:endParaRPr lang="en-US"/>
        </a:p>
      </dgm:t>
    </dgm:pt>
    <dgm:pt modelId="{A5682256-8054-4CA9-8EBA-46536E0ADAA7}" type="pres">
      <dgm:prSet presAssocID="{527BBC32-6C54-45C2-9C0C-6E53BED43336}" presName="parTrans" presStyleCnt="0"/>
      <dgm:spPr/>
      <dgm:t>
        <a:bodyPr/>
        <a:lstStyle/>
        <a:p>
          <a:endParaRPr lang="en-US"/>
        </a:p>
      </dgm:t>
    </dgm:pt>
    <dgm:pt modelId="{F58D8DCF-7DA9-4CEA-BADD-1F08DAE64CF6}" type="pres">
      <dgm:prSet presAssocID="{62131A5D-775D-4648-A428-227524F3FB6D}" presName="node" presStyleLbl="alignAccFollowNode1" presStyleIdx="9" presStyleCnt="10" custScaleX="626289" custScaleY="99452">
        <dgm:presLayoutVars>
          <dgm:bulletEnabled val="1"/>
        </dgm:presLayoutVars>
      </dgm:prSet>
      <dgm:spPr/>
      <dgm:t>
        <a:bodyPr/>
        <a:lstStyle/>
        <a:p>
          <a:endParaRPr lang="en-US"/>
        </a:p>
      </dgm:t>
    </dgm:pt>
  </dgm:ptLst>
  <dgm:cxnLst>
    <dgm:cxn modelId="{F6521A55-6170-4872-8A55-62F3524A28C2}" srcId="{48C79B29-56A5-4D98-AD1A-8EB147AEA0CF}" destId="{83547E92-8354-4B5C-A75A-285A868A9CCB}" srcOrd="5" destOrd="0" parTransId="{6B7549C9-F5E6-4BF3-902A-2D4AF299BE46}" sibTransId="{9B5DAF85-B2CA-4292-B91E-77F8D863EC0B}"/>
    <dgm:cxn modelId="{C1A9F6D1-2BB9-F947-A023-ED77A6CC8D0B}" type="presOf" srcId="{E0FB428F-2DCC-45A4-81BF-4F3F65AA654C}" destId="{F005BD39-76A7-484B-AB33-D55D430B5993}" srcOrd="0" destOrd="0" presId="urn:microsoft.com/office/officeart/2005/8/layout/lProcess3"/>
    <dgm:cxn modelId="{56736DD4-678B-2847-9235-4B2E02501A33}" type="presOf" srcId="{AC0BB38D-CEC4-4F59-9285-BDCA0D020606}" destId="{C158C36C-62F8-4008-8CC9-1280FCA19E83}" srcOrd="0" destOrd="0" presId="urn:microsoft.com/office/officeart/2005/8/layout/lProcess3"/>
    <dgm:cxn modelId="{A420F98C-15BC-40EA-8A1E-19491677DA5D}" srcId="{48C79B29-56A5-4D98-AD1A-8EB147AEA0CF}" destId="{57AF15DE-AFFE-4AC1-9044-1D0BA0CDFF8F}" srcOrd="2" destOrd="0" parTransId="{D333B721-4C8F-4B58-B6EF-FCD994582B0B}" sibTransId="{D9E51537-3180-4060-B860-34792BC43266}"/>
    <dgm:cxn modelId="{10C63B75-8A46-4548-AD7C-C7642613662D}" type="presOf" srcId="{E99367E2-FA3E-4E31-B8B9-6C20716FE2D1}" destId="{FCC3776D-5424-41A7-9A40-6B329884FC45}" srcOrd="0" destOrd="0" presId="urn:microsoft.com/office/officeart/2005/8/layout/lProcess3"/>
    <dgm:cxn modelId="{DA91DE58-5F69-400A-B8DD-75B427A00F1C}" srcId="{7C26CEA3-AB9A-40EA-A714-1C4508EDE865}" destId="{10F6DEA0-5670-40DA-9662-533E55F54AAF}" srcOrd="0" destOrd="0" parTransId="{4A16189C-B5C4-4C32-AAE4-91500EE05EF1}" sibTransId="{AFF36125-90B8-4700-9B7F-7B1412D8CA77}"/>
    <dgm:cxn modelId="{6B22AA5B-BE04-E048-A34B-66BBA9BDA166}" type="presOf" srcId="{ED85B33B-ADF1-41E3-9FFA-65195AACA3E6}" destId="{186DEA53-AE6A-4D05-BB77-522E4553C252}" srcOrd="0" destOrd="0" presId="urn:microsoft.com/office/officeart/2005/8/layout/lProcess3"/>
    <dgm:cxn modelId="{B136F4FF-0842-4FA9-BB50-32A6FEBD904F}" srcId="{E99367E2-FA3E-4E31-B8B9-6C20716FE2D1}" destId="{AC0BB38D-CEC4-4F59-9285-BDCA0D020606}" srcOrd="0" destOrd="0" parTransId="{E45D57AE-3C92-426E-867A-5DC045520510}" sibTransId="{A71A693E-64C4-44B7-A509-C77ADA986A68}"/>
    <dgm:cxn modelId="{3CCE4663-B451-9D48-A2A0-298B37BA62DB}" type="presOf" srcId="{BAAB215E-2867-47A3-B365-CE04553C8E06}" destId="{D8FBEFE1-81F5-4BA2-AF69-6CB9F8FA96BC}" srcOrd="0" destOrd="0" presId="urn:microsoft.com/office/officeart/2005/8/layout/lProcess3"/>
    <dgm:cxn modelId="{DB0DBDAE-8832-4877-80F0-E545B7456BEE}" srcId="{48C79B29-56A5-4D98-AD1A-8EB147AEA0CF}" destId="{D25068D1-5492-4AD6-AFCC-6A4473F9CAB7}" srcOrd="8" destOrd="0" parTransId="{EC6815F5-D655-4E67-9611-9E8B4A3565B7}" sibTransId="{EFF21FFC-2170-4CA1-9784-24922991A4D3}"/>
    <dgm:cxn modelId="{10FAB2F3-2707-5E4C-944C-91212E0CFE86}" type="presOf" srcId="{7C26CEA3-AB9A-40EA-A714-1C4508EDE865}" destId="{C8B91367-E802-4DF2-9B4F-79E480C55765}" srcOrd="0" destOrd="0" presId="urn:microsoft.com/office/officeart/2005/8/layout/lProcess3"/>
    <dgm:cxn modelId="{0437E1A6-C15C-4B40-BD80-8A7C1DD8AC67}" type="presOf" srcId="{57AF15DE-AFFE-4AC1-9044-1D0BA0CDFF8F}" destId="{931B71DB-182E-43B8-B2C4-6FDBCB271ED0}" srcOrd="0" destOrd="0" presId="urn:microsoft.com/office/officeart/2005/8/layout/lProcess3"/>
    <dgm:cxn modelId="{1AB21200-6E52-4FD1-8631-F1DF2291AF6A}" srcId="{83547E92-8354-4B5C-A75A-285A868A9CCB}" destId="{BAAB215E-2867-47A3-B365-CE04553C8E06}" srcOrd="0" destOrd="0" parTransId="{AEA577F2-4AE4-44A3-B40C-3091B2FB15E8}" sibTransId="{430EB872-53D7-4FF7-87E4-BB0FDC154119}"/>
    <dgm:cxn modelId="{6326E945-DE87-427E-9061-EE244D6171D3}" srcId="{48C79B29-56A5-4D98-AD1A-8EB147AEA0CF}" destId="{84930CA1-1FDF-4D09-927A-656C46CE6F4A}" srcOrd="4" destOrd="0" parTransId="{E85345AD-9F64-4AF6-AF61-1D432B0EA5FE}" sibTransId="{A664142F-5491-436F-9D06-8BFEA620D4AE}"/>
    <dgm:cxn modelId="{AC654382-E322-48BD-A457-ACD147D593E1}" srcId="{48C79B29-56A5-4D98-AD1A-8EB147AEA0CF}" destId="{7C26CEA3-AB9A-40EA-A714-1C4508EDE865}" srcOrd="6" destOrd="0" parTransId="{4DF15D0A-58F0-4912-9126-696D1D79D01B}" sibTransId="{B85A7590-761A-469A-96C4-3012A9C1042F}"/>
    <dgm:cxn modelId="{42633D16-6F73-E94A-847F-A8345B11674F}" type="presOf" srcId="{10F6DEA0-5670-40DA-9662-533E55F54AAF}" destId="{1C7978B6-842F-44A0-ACF3-5BB5C9041B0F}" srcOrd="0" destOrd="0" presId="urn:microsoft.com/office/officeart/2005/8/layout/lProcess3"/>
    <dgm:cxn modelId="{865918B1-B6FA-0943-B835-90DFEE8B5CE4}" type="presOf" srcId="{84930CA1-1FDF-4D09-927A-656C46CE6F4A}" destId="{B13A4A23-12C4-4864-85D4-02791BA8DD4B}" srcOrd="0" destOrd="0" presId="urn:microsoft.com/office/officeart/2005/8/layout/lProcess3"/>
    <dgm:cxn modelId="{18B8DAA8-D950-42EE-8354-74019A02C89F}" srcId="{48C79B29-56A5-4D98-AD1A-8EB147AEA0CF}" destId="{3DEA4A18-8676-4F42-A402-CDCB9F84D633}" srcOrd="0" destOrd="0" parTransId="{345BC3BE-942C-40C8-9A0A-0FA6047E67B9}" sibTransId="{3A879DC3-9F82-4B54-8799-E34C1081979D}"/>
    <dgm:cxn modelId="{B45D6329-1F37-4C45-BD05-424B61538ABF}" srcId="{57AF15DE-AFFE-4AC1-9044-1D0BA0CDFF8F}" destId="{8A4E1485-6428-4FBB-AF5C-33E21018442D}" srcOrd="0" destOrd="0" parTransId="{1A2ADCDE-1312-41A2-B907-3A3B8DD1D41E}" sibTransId="{A31FF5AE-911A-4B06-A84B-0C9108C00B96}"/>
    <dgm:cxn modelId="{6E25FDD0-9233-E040-AD93-14AF037D581C}" type="presOf" srcId="{D25068D1-5492-4AD6-AFCC-6A4473F9CAB7}" destId="{81B1F99A-2793-49FB-85E3-FF2BD0E6765C}" srcOrd="0" destOrd="0" presId="urn:microsoft.com/office/officeart/2005/8/layout/lProcess3"/>
    <dgm:cxn modelId="{EFBD7CB2-CEB7-40F9-B76D-35402C61906E}" srcId="{48C79B29-56A5-4D98-AD1A-8EB147AEA0CF}" destId="{FF0A64B6-BF21-46A6-942D-6B9CF0BA9F4B}" srcOrd="7" destOrd="0" parTransId="{CCD8B6A6-CA56-437E-9F0F-E495BD43F06D}" sibTransId="{062C8F87-86C0-48EC-AE27-C596B9A3F42E}"/>
    <dgm:cxn modelId="{F38E95DB-DB04-6C4F-9D99-24CD7B50ED1E}" type="presOf" srcId="{3DEA4A18-8676-4F42-A402-CDCB9F84D633}" destId="{5F68A5B7-ED67-4523-B2A2-74958F11AB3C}" srcOrd="0" destOrd="0" presId="urn:microsoft.com/office/officeart/2005/8/layout/lProcess3"/>
    <dgm:cxn modelId="{2CD13071-8BA3-4A90-A491-9C3FA9EF8726}" srcId="{3DEA4A18-8676-4F42-A402-CDCB9F84D633}" destId="{0A74C43F-D75E-4587-B1C8-561D5FEA2B9A}" srcOrd="0" destOrd="0" parTransId="{13937A57-282E-429F-A4BC-F64C4CF2FD02}" sibTransId="{0EB849DC-8098-437C-AB46-D467FA2D8355}"/>
    <dgm:cxn modelId="{34FF4A18-C000-4BB4-A373-409AC0253A00}" srcId="{7CB48D7B-2F2D-46D9-85C3-F1883328276F}" destId="{4F5B7C10-F585-4333-8C8B-37DB25182FC6}" srcOrd="0" destOrd="0" parTransId="{97D3D18A-FB37-4A0C-A645-0C957E66C0CD}" sibTransId="{BD8500C3-9B65-4476-B736-9B3157C6F8C7}"/>
    <dgm:cxn modelId="{11CCF73A-1B27-D54D-97BA-A1BDDF411B59}" type="presOf" srcId="{85482337-7EC3-44BD-AE45-39E9923886C4}" destId="{5217E592-DA2A-4C72-94D1-0179416D52AF}" srcOrd="0" destOrd="0" presId="urn:microsoft.com/office/officeart/2005/8/layout/lProcess3"/>
    <dgm:cxn modelId="{0906AF24-3AF1-4C46-B5B5-A58009E86FEF}" type="presOf" srcId="{4F5B7C10-F585-4333-8C8B-37DB25182FC6}" destId="{B0ACC33B-62AD-4854-852E-EB7745C292EC}" srcOrd="0" destOrd="0" presId="urn:microsoft.com/office/officeart/2005/8/layout/lProcess3"/>
    <dgm:cxn modelId="{48563676-F1C1-4D17-AD9F-4B74DD8682CD}" srcId="{85482337-7EC3-44BD-AE45-39E9923886C4}" destId="{62131A5D-775D-4648-A428-227524F3FB6D}" srcOrd="0" destOrd="0" parTransId="{527BBC32-6C54-45C2-9C0C-6E53BED43336}" sibTransId="{5B0F88F9-7662-4211-B412-C9EE6D43459C}"/>
    <dgm:cxn modelId="{C850E90E-83B8-014B-8748-7093B6D78544}" type="presOf" srcId="{0A74C43F-D75E-4587-B1C8-561D5FEA2B9A}" destId="{244B45B4-5638-4624-AA72-199AD0FA05D6}" srcOrd="0" destOrd="0" presId="urn:microsoft.com/office/officeart/2005/8/layout/lProcess3"/>
    <dgm:cxn modelId="{11A23BC5-5BDF-A44F-9E49-27103F07B2EE}" type="presOf" srcId="{62131A5D-775D-4648-A428-227524F3FB6D}" destId="{F58D8DCF-7DA9-4CEA-BADD-1F08DAE64CF6}" srcOrd="0" destOrd="0" presId="urn:microsoft.com/office/officeart/2005/8/layout/lProcess3"/>
    <dgm:cxn modelId="{26187DFF-DE9B-AF4A-A429-E1919C4CD8A6}" type="presOf" srcId="{27EFF6B0-8D7D-45BB-B56E-9E527F08B23F}" destId="{6409A70A-A9D6-49E0-AFE2-F4B7304BDA51}" srcOrd="0" destOrd="0" presId="urn:microsoft.com/office/officeart/2005/8/layout/lProcess3"/>
    <dgm:cxn modelId="{18D456DF-05D7-438B-81BD-675BBF438CC0}" srcId="{48C79B29-56A5-4D98-AD1A-8EB147AEA0CF}" destId="{85482337-7EC3-44BD-AE45-39E9923886C4}" srcOrd="9" destOrd="0" parTransId="{93CA5A12-8928-4852-A60F-226CC690B980}" sibTransId="{931E2866-1BCA-41BF-B8A4-B995757F44BE}"/>
    <dgm:cxn modelId="{94A7D577-191E-9541-948E-371DE856948C}" type="presOf" srcId="{48C79B29-56A5-4D98-AD1A-8EB147AEA0CF}" destId="{30F96345-D582-40D2-8366-FB84471251DC}" srcOrd="0" destOrd="0" presId="urn:microsoft.com/office/officeart/2005/8/layout/lProcess3"/>
    <dgm:cxn modelId="{25DF3595-7ACD-614F-A57C-CE24D9417E67}" type="presOf" srcId="{83547E92-8354-4B5C-A75A-285A868A9CCB}" destId="{8067098C-DC39-4198-ACED-7195F0066FBD}" srcOrd="0" destOrd="0" presId="urn:microsoft.com/office/officeart/2005/8/layout/lProcess3"/>
    <dgm:cxn modelId="{E161631D-07DD-4210-8665-7D88469FEAB8}" srcId="{84930CA1-1FDF-4D09-927A-656C46CE6F4A}" destId="{E0FB428F-2DCC-45A4-81BF-4F3F65AA654C}" srcOrd="0" destOrd="0" parTransId="{0BE6C7D5-B0C7-49D3-B173-24A182A8BF48}" sibTransId="{330018E9-C5E7-40F5-82C8-F769DD834F8C}"/>
    <dgm:cxn modelId="{05E0FEED-89E7-5C4F-9D51-62B84A2D3F22}" type="presOf" srcId="{FF0A64B6-BF21-46A6-942D-6B9CF0BA9F4B}" destId="{8A4DFA2A-E6AC-4F88-A74E-77D7E6528858}" srcOrd="0" destOrd="0" presId="urn:microsoft.com/office/officeart/2005/8/layout/lProcess3"/>
    <dgm:cxn modelId="{C04B3685-81BC-410E-B716-DE4369586744}" srcId="{48C79B29-56A5-4D98-AD1A-8EB147AEA0CF}" destId="{7CB48D7B-2F2D-46D9-85C3-F1883328276F}" srcOrd="3" destOrd="0" parTransId="{A3B09425-93D8-4EE4-9374-90281411DC21}" sibTransId="{D8938225-5F5E-42CD-8783-A1B253ADFC01}"/>
    <dgm:cxn modelId="{D3EC599D-7546-3740-AE93-D44BECB9B715}" type="presOf" srcId="{8A4E1485-6428-4FBB-AF5C-33E21018442D}" destId="{916E1FF2-C4B3-4147-9EF1-5B59330DFAC7}" srcOrd="0" destOrd="0" presId="urn:microsoft.com/office/officeart/2005/8/layout/lProcess3"/>
    <dgm:cxn modelId="{1F509917-05C7-42F1-AECC-AA7463A33B26}" srcId="{48C79B29-56A5-4D98-AD1A-8EB147AEA0CF}" destId="{E99367E2-FA3E-4E31-B8B9-6C20716FE2D1}" srcOrd="1" destOrd="0" parTransId="{0E285C47-B17C-4A2D-A13E-FD797360D621}" sibTransId="{E4C678C7-D0D1-44E4-9960-B2C381BCC504}"/>
    <dgm:cxn modelId="{995CFCFE-8F43-7D4F-A2E8-74C03E5C7B7B}" type="presOf" srcId="{7CB48D7B-2F2D-46D9-85C3-F1883328276F}" destId="{3D42B344-7FD8-470C-82D3-12611ADCBB75}" srcOrd="0" destOrd="0" presId="urn:microsoft.com/office/officeart/2005/8/layout/lProcess3"/>
    <dgm:cxn modelId="{A3B4BA96-9C42-41BA-B82E-581D9FFC698E}" srcId="{FF0A64B6-BF21-46A6-942D-6B9CF0BA9F4B}" destId="{27EFF6B0-8D7D-45BB-B56E-9E527F08B23F}" srcOrd="0" destOrd="0" parTransId="{54BEF648-B0FF-419D-9ED2-745ECB5B1BB6}" sibTransId="{5F520379-044C-4FBE-871B-1911DCD8F42A}"/>
    <dgm:cxn modelId="{91789968-949A-4041-BB38-F335841456F0}" srcId="{D25068D1-5492-4AD6-AFCC-6A4473F9CAB7}" destId="{ED85B33B-ADF1-41E3-9FFA-65195AACA3E6}" srcOrd="0" destOrd="0" parTransId="{08D3050A-38F2-40E2-B1CE-F37DD6919FA3}" sibTransId="{701B6B4F-44EE-4EB6-B22B-ABD5E9497091}"/>
    <dgm:cxn modelId="{56A64611-EBBC-9841-8B00-A21635420825}" type="presParOf" srcId="{30F96345-D582-40D2-8366-FB84471251DC}" destId="{B15B1ABA-B2EC-4D8A-AE08-A7FC2D19FDC4}" srcOrd="0" destOrd="0" presId="urn:microsoft.com/office/officeart/2005/8/layout/lProcess3"/>
    <dgm:cxn modelId="{55FDA485-271A-1947-BFC7-412F34CA7E6A}" type="presParOf" srcId="{B15B1ABA-B2EC-4D8A-AE08-A7FC2D19FDC4}" destId="{5F68A5B7-ED67-4523-B2A2-74958F11AB3C}" srcOrd="0" destOrd="0" presId="urn:microsoft.com/office/officeart/2005/8/layout/lProcess3"/>
    <dgm:cxn modelId="{CFAF93FB-E4A7-B148-BA25-E37AD256B1E6}" type="presParOf" srcId="{B15B1ABA-B2EC-4D8A-AE08-A7FC2D19FDC4}" destId="{502C5B5E-5316-4A85-B365-2E2BFCB72E49}" srcOrd="1" destOrd="0" presId="urn:microsoft.com/office/officeart/2005/8/layout/lProcess3"/>
    <dgm:cxn modelId="{5D1A8C32-5F50-484B-B9E9-0E3982A51BF2}" type="presParOf" srcId="{B15B1ABA-B2EC-4D8A-AE08-A7FC2D19FDC4}" destId="{244B45B4-5638-4624-AA72-199AD0FA05D6}" srcOrd="2" destOrd="0" presId="urn:microsoft.com/office/officeart/2005/8/layout/lProcess3"/>
    <dgm:cxn modelId="{7BA97ACF-4F7C-034B-8C49-345B9EF391A0}" type="presParOf" srcId="{30F96345-D582-40D2-8366-FB84471251DC}" destId="{807D37EB-EB74-471B-88E4-7A7F9F0131CB}" srcOrd="1" destOrd="0" presId="urn:microsoft.com/office/officeart/2005/8/layout/lProcess3"/>
    <dgm:cxn modelId="{24204CAD-26B2-D94D-AA89-7EF5A1FF28BE}" type="presParOf" srcId="{30F96345-D582-40D2-8366-FB84471251DC}" destId="{12EDD2E2-5258-4467-948D-B16091C736C0}" srcOrd="2" destOrd="0" presId="urn:microsoft.com/office/officeart/2005/8/layout/lProcess3"/>
    <dgm:cxn modelId="{8115BB9A-60BD-A54A-87B3-BC213ED9F187}" type="presParOf" srcId="{12EDD2E2-5258-4467-948D-B16091C736C0}" destId="{FCC3776D-5424-41A7-9A40-6B329884FC45}" srcOrd="0" destOrd="0" presId="urn:microsoft.com/office/officeart/2005/8/layout/lProcess3"/>
    <dgm:cxn modelId="{3345DF83-39C7-6646-BE32-745A31F6351D}" type="presParOf" srcId="{12EDD2E2-5258-4467-948D-B16091C736C0}" destId="{13558323-8388-4EAF-8C41-5902F65A1485}" srcOrd="1" destOrd="0" presId="urn:microsoft.com/office/officeart/2005/8/layout/lProcess3"/>
    <dgm:cxn modelId="{9C4AB3F8-FA89-324C-A47C-72D82B0AEBB7}" type="presParOf" srcId="{12EDD2E2-5258-4467-948D-B16091C736C0}" destId="{C158C36C-62F8-4008-8CC9-1280FCA19E83}" srcOrd="2" destOrd="0" presId="urn:microsoft.com/office/officeart/2005/8/layout/lProcess3"/>
    <dgm:cxn modelId="{99FA72D5-C9FB-9A4E-876E-6E1DB853A60E}" type="presParOf" srcId="{30F96345-D582-40D2-8366-FB84471251DC}" destId="{97FA71E2-B9DD-4E8C-A3BF-43FB99D7945D}" srcOrd="3" destOrd="0" presId="urn:microsoft.com/office/officeart/2005/8/layout/lProcess3"/>
    <dgm:cxn modelId="{597C6738-5974-1042-B21A-F239B0E0EC50}" type="presParOf" srcId="{30F96345-D582-40D2-8366-FB84471251DC}" destId="{E5289D43-D377-4A72-885F-C809543B9E2E}" srcOrd="4" destOrd="0" presId="urn:microsoft.com/office/officeart/2005/8/layout/lProcess3"/>
    <dgm:cxn modelId="{A5FAF133-7407-DB4C-9FB1-8FB21D16A766}" type="presParOf" srcId="{E5289D43-D377-4A72-885F-C809543B9E2E}" destId="{931B71DB-182E-43B8-B2C4-6FDBCB271ED0}" srcOrd="0" destOrd="0" presId="urn:microsoft.com/office/officeart/2005/8/layout/lProcess3"/>
    <dgm:cxn modelId="{66EAE12F-2CAC-9C4D-BCE9-98A22662AB3E}" type="presParOf" srcId="{E5289D43-D377-4A72-885F-C809543B9E2E}" destId="{DE51E2EF-70E4-4945-8052-F88E897F0867}" srcOrd="1" destOrd="0" presId="urn:microsoft.com/office/officeart/2005/8/layout/lProcess3"/>
    <dgm:cxn modelId="{F3C11F1C-E896-A944-BED5-243CEAFDCEB7}" type="presParOf" srcId="{E5289D43-D377-4A72-885F-C809543B9E2E}" destId="{916E1FF2-C4B3-4147-9EF1-5B59330DFAC7}" srcOrd="2" destOrd="0" presId="urn:microsoft.com/office/officeart/2005/8/layout/lProcess3"/>
    <dgm:cxn modelId="{7C82B69B-8E10-8A49-BFAF-B3D54386666D}" type="presParOf" srcId="{30F96345-D582-40D2-8366-FB84471251DC}" destId="{5B6773D7-759C-4006-A68B-866518C7DED8}" srcOrd="5" destOrd="0" presId="urn:microsoft.com/office/officeart/2005/8/layout/lProcess3"/>
    <dgm:cxn modelId="{A3923260-4084-674C-8A6A-C025C40C8103}" type="presParOf" srcId="{30F96345-D582-40D2-8366-FB84471251DC}" destId="{00A83150-8F01-42DC-B790-4569037B9D06}" srcOrd="6" destOrd="0" presId="urn:microsoft.com/office/officeart/2005/8/layout/lProcess3"/>
    <dgm:cxn modelId="{BCE191CD-7F9F-0240-845F-D66EA182530F}" type="presParOf" srcId="{00A83150-8F01-42DC-B790-4569037B9D06}" destId="{3D42B344-7FD8-470C-82D3-12611ADCBB75}" srcOrd="0" destOrd="0" presId="urn:microsoft.com/office/officeart/2005/8/layout/lProcess3"/>
    <dgm:cxn modelId="{E0D1DE04-64A5-5942-A5CC-20A0C738F764}" type="presParOf" srcId="{00A83150-8F01-42DC-B790-4569037B9D06}" destId="{B1847B4B-6D17-410C-B96D-EEB44D77E88C}" srcOrd="1" destOrd="0" presId="urn:microsoft.com/office/officeart/2005/8/layout/lProcess3"/>
    <dgm:cxn modelId="{0A578B9B-EA28-F040-B0DC-A68B5E5657F6}" type="presParOf" srcId="{00A83150-8F01-42DC-B790-4569037B9D06}" destId="{B0ACC33B-62AD-4854-852E-EB7745C292EC}" srcOrd="2" destOrd="0" presId="urn:microsoft.com/office/officeart/2005/8/layout/lProcess3"/>
    <dgm:cxn modelId="{52011D31-97F5-0F4C-A9EA-EB42C19B7742}" type="presParOf" srcId="{30F96345-D582-40D2-8366-FB84471251DC}" destId="{4EF5104C-F702-4D9E-A066-CDDC88E2F31B}" srcOrd="7" destOrd="0" presId="urn:microsoft.com/office/officeart/2005/8/layout/lProcess3"/>
    <dgm:cxn modelId="{96F26183-BC98-F24A-9FB3-E24E46119DC1}" type="presParOf" srcId="{30F96345-D582-40D2-8366-FB84471251DC}" destId="{B82B6422-B5A8-4C96-A4E9-AF1ACD9D098A}" srcOrd="8" destOrd="0" presId="urn:microsoft.com/office/officeart/2005/8/layout/lProcess3"/>
    <dgm:cxn modelId="{D0AB65F5-4E65-D64F-9D15-CF2043016C3C}" type="presParOf" srcId="{B82B6422-B5A8-4C96-A4E9-AF1ACD9D098A}" destId="{B13A4A23-12C4-4864-85D4-02791BA8DD4B}" srcOrd="0" destOrd="0" presId="urn:microsoft.com/office/officeart/2005/8/layout/lProcess3"/>
    <dgm:cxn modelId="{3D0B2062-792B-5E42-835D-C2802097F2FB}" type="presParOf" srcId="{B82B6422-B5A8-4C96-A4E9-AF1ACD9D098A}" destId="{F184CF3C-FF22-4D39-8B2A-3CF0737EC480}" srcOrd="1" destOrd="0" presId="urn:microsoft.com/office/officeart/2005/8/layout/lProcess3"/>
    <dgm:cxn modelId="{335AD88A-BDB5-9143-96D0-52AA4771B225}" type="presParOf" srcId="{B82B6422-B5A8-4C96-A4E9-AF1ACD9D098A}" destId="{F005BD39-76A7-484B-AB33-D55D430B5993}" srcOrd="2" destOrd="0" presId="urn:microsoft.com/office/officeart/2005/8/layout/lProcess3"/>
    <dgm:cxn modelId="{76F3DC23-0124-CC49-8087-D8ABDB8E27E2}" type="presParOf" srcId="{30F96345-D582-40D2-8366-FB84471251DC}" destId="{F6BA0EDF-03CF-4FAE-9634-73B751B65EC3}" srcOrd="9" destOrd="0" presId="urn:microsoft.com/office/officeart/2005/8/layout/lProcess3"/>
    <dgm:cxn modelId="{99C6E23D-7591-AE4D-87A2-4DA59AEDFBC2}" type="presParOf" srcId="{30F96345-D582-40D2-8366-FB84471251DC}" destId="{FDD87308-9612-4558-B126-0947808F4FA8}" srcOrd="10" destOrd="0" presId="urn:microsoft.com/office/officeart/2005/8/layout/lProcess3"/>
    <dgm:cxn modelId="{3B9C37FC-617B-6A43-83BD-09241364CD19}" type="presParOf" srcId="{FDD87308-9612-4558-B126-0947808F4FA8}" destId="{8067098C-DC39-4198-ACED-7195F0066FBD}" srcOrd="0" destOrd="0" presId="urn:microsoft.com/office/officeart/2005/8/layout/lProcess3"/>
    <dgm:cxn modelId="{C6AA7CF9-6317-314F-AD67-11A58A74D463}" type="presParOf" srcId="{FDD87308-9612-4558-B126-0947808F4FA8}" destId="{092A8189-77BB-4D69-B2C4-5A5492293F38}" srcOrd="1" destOrd="0" presId="urn:microsoft.com/office/officeart/2005/8/layout/lProcess3"/>
    <dgm:cxn modelId="{11F2996F-C9B2-2C48-A93C-99A7724D73DA}" type="presParOf" srcId="{FDD87308-9612-4558-B126-0947808F4FA8}" destId="{D8FBEFE1-81F5-4BA2-AF69-6CB9F8FA96BC}" srcOrd="2" destOrd="0" presId="urn:microsoft.com/office/officeart/2005/8/layout/lProcess3"/>
    <dgm:cxn modelId="{3F43BEFE-A07A-5F46-B700-E1CFF80BDA8C}" type="presParOf" srcId="{30F96345-D582-40D2-8366-FB84471251DC}" destId="{E50182E4-7B93-46A1-804F-E1A8B98AF798}" srcOrd="11" destOrd="0" presId="urn:microsoft.com/office/officeart/2005/8/layout/lProcess3"/>
    <dgm:cxn modelId="{3CAA8141-C3A9-A840-9817-902820F68967}" type="presParOf" srcId="{30F96345-D582-40D2-8366-FB84471251DC}" destId="{F7ACA7B0-9C50-4AD1-8FAE-A4A0858A8E9B}" srcOrd="12" destOrd="0" presId="urn:microsoft.com/office/officeart/2005/8/layout/lProcess3"/>
    <dgm:cxn modelId="{5C51741A-55BB-664A-B930-8ED7DD70904E}" type="presParOf" srcId="{F7ACA7B0-9C50-4AD1-8FAE-A4A0858A8E9B}" destId="{C8B91367-E802-4DF2-9B4F-79E480C55765}" srcOrd="0" destOrd="0" presId="urn:microsoft.com/office/officeart/2005/8/layout/lProcess3"/>
    <dgm:cxn modelId="{47D836B6-A346-1B43-98C7-F447C7505C79}" type="presParOf" srcId="{F7ACA7B0-9C50-4AD1-8FAE-A4A0858A8E9B}" destId="{FC9EC1E4-338F-4130-9D93-F21A24E193AA}" srcOrd="1" destOrd="0" presId="urn:microsoft.com/office/officeart/2005/8/layout/lProcess3"/>
    <dgm:cxn modelId="{7C140E80-A486-6244-AFA5-E79A04FC4DEA}" type="presParOf" srcId="{F7ACA7B0-9C50-4AD1-8FAE-A4A0858A8E9B}" destId="{1C7978B6-842F-44A0-ACF3-5BB5C9041B0F}" srcOrd="2" destOrd="0" presId="urn:microsoft.com/office/officeart/2005/8/layout/lProcess3"/>
    <dgm:cxn modelId="{336289E5-5438-7C46-8098-C35504C5CCC3}" type="presParOf" srcId="{30F96345-D582-40D2-8366-FB84471251DC}" destId="{4BAF6896-8033-4F94-8517-190040FC1EBB}" srcOrd="13" destOrd="0" presId="urn:microsoft.com/office/officeart/2005/8/layout/lProcess3"/>
    <dgm:cxn modelId="{0AAFB42B-621C-6546-A69B-528BB1B2C3C0}" type="presParOf" srcId="{30F96345-D582-40D2-8366-FB84471251DC}" destId="{AAF535A5-E52A-4241-95CD-F9EB42907991}" srcOrd="14" destOrd="0" presId="urn:microsoft.com/office/officeart/2005/8/layout/lProcess3"/>
    <dgm:cxn modelId="{C5F2C477-F05C-8549-A3F2-8D8195996C2A}" type="presParOf" srcId="{AAF535A5-E52A-4241-95CD-F9EB42907991}" destId="{8A4DFA2A-E6AC-4F88-A74E-77D7E6528858}" srcOrd="0" destOrd="0" presId="urn:microsoft.com/office/officeart/2005/8/layout/lProcess3"/>
    <dgm:cxn modelId="{3CFB7D9A-31EE-D94A-88B8-157F11EE3932}" type="presParOf" srcId="{AAF535A5-E52A-4241-95CD-F9EB42907991}" destId="{E604BD25-B448-4FBB-8BA0-E5FEDA9B98B8}" srcOrd="1" destOrd="0" presId="urn:microsoft.com/office/officeart/2005/8/layout/lProcess3"/>
    <dgm:cxn modelId="{F14892DC-E4FE-E940-A500-E248681B216D}" type="presParOf" srcId="{AAF535A5-E52A-4241-95CD-F9EB42907991}" destId="{6409A70A-A9D6-49E0-AFE2-F4B7304BDA51}" srcOrd="2" destOrd="0" presId="urn:microsoft.com/office/officeart/2005/8/layout/lProcess3"/>
    <dgm:cxn modelId="{6C75C91E-84C1-C240-A93D-F8077C87C018}" type="presParOf" srcId="{30F96345-D582-40D2-8366-FB84471251DC}" destId="{9C349867-DA9A-40D0-BB62-7562C34AAC52}" srcOrd="15" destOrd="0" presId="urn:microsoft.com/office/officeart/2005/8/layout/lProcess3"/>
    <dgm:cxn modelId="{9A62EBE9-C599-584C-BF21-F4555D61E57A}" type="presParOf" srcId="{30F96345-D582-40D2-8366-FB84471251DC}" destId="{146B2527-1A7B-4DB8-854F-A1C268DFDBB1}" srcOrd="16" destOrd="0" presId="urn:microsoft.com/office/officeart/2005/8/layout/lProcess3"/>
    <dgm:cxn modelId="{A042564B-3D8F-1E46-8299-E02CE9CBA106}" type="presParOf" srcId="{146B2527-1A7B-4DB8-854F-A1C268DFDBB1}" destId="{81B1F99A-2793-49FB-85E3-FF2BD0E6765C}" srcOrd="0" destOrd="0" presId="urn:microsoft.com/office/officeart/2005/8/layout/lProcess3"/>
    <dgm:cxn modelId="{11615C2F-BA1E-9043-8E54-0E51774C3D69}" type="presParOf" srcId="{146B2527-1A7B-4DB8-854F-A1C268DFDBB1}" destId="{9BB262F8-E4F8-4A41-8D0E-E2180CC81DB2}" srcOrd="1" destOrd="0" presId="urn:microsoft.com/office/officeart/2005/8/layout/lProcess3"/>
    <dgm:cxn modelId="{44ACFF5A-AA63-4F4B-9955-24CDDF68F7B3}" type="presParOf" srcId="{146B2527-1A7B-4DB8-854F-A1C268DFDBB1}" destId="{186DEA53-AE6A-4D05-BB77-522E4553C252}" srcOrd="2" destOrd="0" presId="urn:microsoft.com/office/officeart/2005/8/layout/lProcess3"/>
    <dgm:cxn modelId="{4B401CB3-3ADC-8E47-A2CE-688BF9DBDC7F}" type="presParOf" srcId="{30F96345-D582-40D2-8366-FB84471251DC}" destId="{E088594B-FA47-485A-9636-8CC4D9BEC9FE}" srcOrd="17" destOrd="0" presId="urn:microsoft.com/office/officeart/2005/8/layout/lProcess3"/>
    <dgm:cxn modelId="{353896FD-364D-3846-A9E7-F9F81CB0D111}" type="presParOf" srcId="{30F96345-D582-40D2-8366-FB84471251DC}" destId="{412B01C7-8341-45EC-ACB6-F2BD9411D111}" srcOrd="18" destOrd="0" presId="urn:microsoft.com/office/officeart/2005/8/layout/lProcess3"/>
    <dgm:cxn modelId="{4D76E14F-C2A7-C44B-BD32-6F4E569348DA}" type="presParOf" srcId="{412B01C7-8341-45EC-ACB6-F2BD9411D111}" destId="{5217E592-DA2A-4C72-94D1-0179416D52AF}" srcOrd="0" destOrd="0" presId="urn:microsoft.com/office/officeart/2005/8/layout/lProcess3"/>
    <dgm:cxn modelId="{49F10F07-6C99-D94B-98B2-02439316B1F1}" type="presParOf" srcId="{412B01C7-8341-45EC-ACB6-F2BD9411D111}" destId="{A5682256-8054-4CA9-8EBA-46536E0ADAA7}" srcOrd="1" destOrd="0" presId="urn:microsoft.com/office/officeart/2005/8/layout/lProcess3"/>
    <dgm:cxn modelId="{D8BB1B7E-67DC-714B-B3EF-87BCCA3A5C47}" type="presParOf" srcId="{412B01C7-8341-45EC-ACB6-F2BD9411D111}" destId="{F58D8DCF-7DA9-4CEA-BADD-1F08DAE64CF6}" srcOrd="2" destOrd="0" presId="urn:microsoft.com/office/officeart/2005/8/layout/lProcess3"/>
  </dgm:cxnLst>
  <dgm:bg>
    <a:effectLst>
      <a:outerShdw blurRad="76200" dist="76200" dir="2700000">
        <a:srgbClr val="000000">
          <a:alpha val="42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C79B29-56A5-4D98-AD1A-8EB147AEA0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3DEA4A18-8676-4F42-A402-CDCB9F84D633}">
      <dgm:prSet phldrT="[Text]" custT="1"/>
      <dgm:spPr>
        <a:solidFill>
          <a:srgbClr val="459FFF"/>
        </a:solidFill>
      </dgm:spPr>
      <dgm:t>
        <a:bodyPr/>
        <a:lstStyle/>
        <a:p>
          <a:r>
            <a:rPr lang="en-US" sz="2000" b="0" i="0" dirty="0" smtClean="0">
              <a:latin typeface="Gill Sans Light"/>
              <a:cs typeface="Gill Sans Light"/>
            </a:rPr>
            <a:t>June -</a:t>
          </a:r>
          <a:endParaRPr lang="en-US" sz="2000" b="0" i="0" dirty="0">
            <a:latin typeface="Gill Sans Light"/>
            <a:cs typeface="Gill Sans Light"/>
          </a:endParaRPr>
        </a:p>
      </dgm:t>
    </dgm:pt>
    <dgm:pt modelId="{345BC3BE-942C-40C8-9A0A-0FA6047E67B9}" type="parTrans" cxnId="{18B8DAA8-D950-42EE-8354-74019A02C89F}">
      <dgm:prSet/>
      <dgm:spPr/>
      <dgm:t>
        <a:bodyPr/>
        <a:lstStyle/>
        <a:p>
          <a:endParaRPr lang="en-US" sz="1800" b="0" i="0">
            <a:latin typeface="Gill Sans Light"/>
            <a:cs typeface="Gill Sans Light"/>
          </a:endParaRPr>
        </a:p>
      </dgm:t>
    </dgm:pt>
    <dgm:pt modelId="{3A879DC3-9F82-4B54-8799-E34C1081979D}" type="sibTrans" cxnId="{18B8DAA8-D950-42EE-8354-74019A02C89F}">
      <dgm:prSet/>
      <dgm:spPr/>
      <dgm:t>
        <a:bodyPr/>
        <a:lstStyle/>
        <a:p>
          <a:endParaRPr lang="en-US" sz="1800" b="0" i="0">
            <a:latin typeface="Gill Sans Light"/>
            <a:cs typeface="Gill Sans Light"/>
          </a:endParaRPr>
        </a:p>
      </dgm:t>
    </dgm:pt>
    <dgm:pt modelId="{E99367E2-FA3E-4E31-B8B9-6C20716FE2D1}">
      <dgm:prSet custT="1"/>
      <dgm:spPr>
        <a:solidFill>
          <a:srgbClr val="459FFF"/>
        </a:solidFill>
      </dgm:spPr>
      <dgm:t>
        <a:bodyPr/>
        <a:lstStyle/>
        <a:p>
          <a:r>
            <a:rPr lang="en-US" sz="2000" b="0" i="0" dirty="0" smtClean="0">
              <a:latin typeface="Gill Sans Light"/>
              <a:cs typeface="Gill Sans Light"/>
            </a:rPr>
            <a:t>July</a:t>
          </a:r>
        </a:p>
      </dgm:t>
    </dgm:pt>
    <dgm:pt modelId="{0E285C47-B17C-4A2D-A13E-FD797360D621}" type="parTrans" cxnId="{1F509917-05C7-42F1-AECC-AA7463A33B26}">
      <dgm:prSet/>
      <dgm:spPr/>
      <dgm:t>
        <a:bodyPr/>
        <a:lstStyle/>
        <a:p>
          <a:endParaRPr lang="en-US" sz="1800" b="0" i="0">
            <a:latin typeface="Gill Sans Light"/>
            <a:cs typeface="Gill Sans Light"/>
          </a:endParaRPr>
        </a:p>
      </dgm:t>
    </dgm:pt>
    <dgm:pt modelId="{E4C678C7-D0D1-44E4-9960-B2C381BCC504}" type="sibTrans" cxnId="{1F509917-05C7-42F1-AECC-AA7463A33B26}">
      <dgm:prSet/>
      <dgm:spPr/>
      <dgm:t>
        <a:bodyPr/>
        <a:lstStyle/>
        <a:p>
          <a:endParaRPr lang="en-US" sz="1800" b="0" i="0">
            <a:latin typeface="Gill Sans Light"/>
            <a:cs typeface="Gill Sans Light"/>
          </a:endParaRPr>
        </a:p>
      </dgm:t>
    </dgm:pt>
    <dgm:pt modelId="{57AF15DE-AFFE-4AC1-9044-1D0BA0CDFF8F}">
      <dgm:prSet custT="1"/>
      <dgm:spPr>
        <a:solidFill>
          <a:srgbClr val="459FFF"/>
        </a:solidFill>
      </dgm:spPr>
      <dgm:t>
        <a:bodyPr/>
        <a:lstStyle/>
        <a:p>
          <a:r>
            <a:rPr lang="en-US" sz="2000" b="0" i="0" dirty="0" smtClean="0">
              <a:latin typeface="Gill Sans Light"/>
              <a:cs typeface="Gill Sans Light"/>
            </a:rPr>
            <a:t>August -</a:t>
          </a:r>
        </a:p>
      </dgm:t>
    </dgm:pt>
    <dgm:pt modelId="{D333B721-4C8F-4B58-B6EF-FCD994582B0B}" type="parTrans" cxnId="{A420F98C-15BC-40EA-8A1E-19491677DA5D}">
      <dgm:prSet/>
      <dgm:spPr/>
      <dgm:t>
        <a:bodyPr/>
        <a:lstStyle/>
        <a:p>
          <a:endParaRPr lang="en-US" sz="1800" b="0" i="0">
            <a:latin typeface="Gill Sans Light"/>
            <a:cs typeface="Gill Sans Light"/>
          </a:endParaRPr>
        </a:p>
      </dgm:t>
    </dgm:pt>
    <dgm:pt modelId="{D9E51537-3180-4060-B860-34792BC43266}" type="sibTrans" cxnId="{A420F98C-15BC-40EA-8A1E-19491677DA5D}">
      <dgm:prSet/>
      <dgm:spPr/>
      <dgm:t>
        <a:bodyPr/>
        <a:lstStyle/>
        <a:p>
          <a:endParaRPr lang="en-US" sz="1800" b="0" i="0">
            <a:latin typeface="Gill Sans Light"/>
            <a:cs typeface="Gill Sans Light"/>
          </a:endParaRPr>
        </a:p>
      </dgm:t>
    </dgm:pt>
    <dgm:pt modelId="{83547E92-8354-4B5C-A75A-285A868A9CCB}">
      <dgm:prSet custT="1"/>
      <dgm:spPr>
        <a:solidFill>
          <a:srgbClr val="459FFF"/>
        </a:solidFill>
      </dgm:spPr>
      <dgm:t>
        <a:bodyPr/>
        <a:lstStyle/>
        <a:p>
          <a:r>
            <a:rPr lang="en-US" sz="2000" b="0" i="0" dirty="0" smtClean="0">
              <a:latin typeface="Gill Sans Light"/>
              <a:cs typeface="Gill Sans Light"/>
            </a:rPr>
            <a:t>Oct</a:t>
          </a:r>
        </a:p>
      </dgm:t>
    </dgm:pt>
    <dgm:pt modelId="{6B7549C9-F5E6-4BF3-902A-2D4AF299BE46}" type="parTrans" cxnId="{F6521A55-6170-4872-8A55-62F3524A28C2}">
      <dgm:prSet/>
      <dgm:spPr/>
      <dgm:t>
        <a:bodyPr/>
        <a:lstStyle/>
        <a:p>
          <a:endParaRPr lang="en-US" sz="1800" b="0" i="0">
            <a:latin typeface="Gill Sans Light"/>
            <a:cs typeface="Gill Sans Light"/>
          </a:endParaRPr>
        </a:p>
      </dgm:t>
    </dgm:pt>
    <dgm:pt modelId="{9B5DAF85-B2CA-4292-B91E-77F8D863EC0B}" type="sibTrans" cxnId="{F6521A55-6170-4872-8A55-62F3524A28C2}">
      <dgm:prSet/>
      <dgm:spPr/>
      <dgm:t>
        <a:bodyPr/>
        <a:lstStyle/>
        <a:p>
          <a:endParaRPr lang="en-US" sz="1800" b="0" i="0">
            <a:latin typeface="Gill Sans Light"/>
            <a:cs typeface="Gill Sans Light"/>
          </a:endParaRPr>
        </a:p>
      </dgm:t>
    </dgm:pt>
    <dgm:pt modelId="{D25068D1-5492-4AD6-AFCC-6A4473F9CAB7}">
      <dgm:prSet custT="1"/>
      <dgm:spPr>
        <a:solidFill>
          <a:srgbClr val="459FFF"/>
        </a:solidFill>
      </dgm:spPr>
      <dgm:t>
        <a:bodyPr/>
        <a:lstStyle/>
        <a:p>
          <a:r>
            <a:rPr lang="en-US" sz="2000" b="0" i="0" dirty="0" smtClean="0">
              <a:latin typeface="Gill Sans Light"/>
              <a:cs typeface="Gill Sans Light"/>
            </a:rPr>
            <a:t>Nov</a:t>
          </a:r>
        </a:p>
      </dgm:t>
    </dgm:pt>
    <dgm:pt modelId="{EC6815F5-D655-4E67-9611-9E8B4A3565B7}" type="parTrans" cxnId="{DB0DBDAE-8832-4877-80F0-E545B7456BEE}">
      <dgm:prSet/>
      <dgm:spPr/>
      <dgm:t>
        <a:bodyPr/>
        <a:lstStyle/>
        <a:p>
          <a:endParaRPr lang="en-US" sz="1800" b="0" i="0">
            <a:latin typeface="Gill Sans Light"/>
            <a:cs typeface="Gill Sans Light"/>
          </a:endParaRPr>
        </a:p>
      </dgm:t>
    </dgm:pt>
    <dgm:pt modelId="{EFF21FFC-2170-4CA1-9784-24922991A4D3}" type="sibTrans" cxnId="{DB0DBDAE-8832-4877-80F0-E545B7456BEE}">
      <dgm:prSet/>
      <dgm:spPr/>
      <dgm:t>
        <a:bodyPr/>
        <a:lstStyle/>
        <a:p>
          <a:endParaRPr lang="en-US" sz="1800" b="0" i="0">
            <a:latin typeface="Gill Sans Light"/>
            <a:cs typeface="Gill Sans Light"/>
          </a:endParaRPr>
        </a:p>
      </dgm:t>
    </dgm:pt>
    <dgm:pt modelId="{85482337-7EC3-44BD-AE45-39E9923886C4}">
      <dgm:prSet custT="1"/>
      <dgm:spPr>
        <a:solidFill>
          <a:srgbClr val="459FFF"/>
        </a:solidFill>
      </dgm:spPr>
      <dgm:t>
        <a:bodyPr/>
        <a:lstStyle/>
        <a:p>
          <a:r>
            <a:rPr lang="en-US" sz="2000" b="0" i="0" dirty="0" smtClean="0">
              <a:latin typeface="Gill Sans Light"/>
              <a:cs typeface="Gill Sans Light"/>
            </a:rPr>
            <a:t>Nov</a:t>
          </a:r>
        </a:p>
      </dgm:t>
    </dgm:pt>
    <dgm:pt modelId="{93CA5A12-8928-4852-A60F-226CC690B980}" type="parTrans" cxnId="{18D456DF-05D7-438B-81BD-675BBF438CC0}">
      <dgm:prSet/>
      <dgm:spPr/>
      <dgm:t>
        <a:bodyPr/>
        <a:lstStyle/>
        <a:p>
          <a:endParaRPr lang="en-US" sz="1800" b="0" i="0">
            <a:latin typeface="Gill Sans Light"/>
            <a:cs typeface="Gill Sans Light"/>
          </a:endParaRPr>
        </a:p>
      </dgm:t>
    </dgm:pt>
    <dgm:pt modelId="{931E2866-1BCA-41BF-B8A4-B995757F44BE}" type="sibTrans" cxnId="{18D456DF-05D7-438B-81BD-675BBF438CC0}">
      <dgm:prSet/>
      <dgm:spPr/>
      <dgm:t>
        <a:bodyPr/>
        <a:lstStyle/>
        <a:p>
          <a:endParaRPr lang="en-US" sz="1800" b="0" i="0">
            <a:latin typeface="Gill Sans Light"/>
            <a:cs typeface="Gill Sans Light"/>
          </a:endParaRPr>
        </a:p>
      </dgm:t>
    </dgm:pt>
    <dgm:pt modelId="{0A74C43F-D75E-4587-B1C8-561D5FEA2B9A}">
      <dgm:prSet phldrT="[Tex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Requirements sent to vendors</a:t>
          </a:r>
          <a:endParaRPr lang="en-US" sz="1800" b="0" i="0" dirty="0">
            <a:latin typeface="Gill Sans Light"/>
            <a:cs typeface="Gill Sans Light"/>
          </a:endParaRPr>
        </a:p>
      </dgm:t>
    </dgm:pt>
    <dgm:pt modelId="{13937A57-282E-429F-A4BC-F64C4CF2FD02}" type="parTrans" cxnId="{2CD13071-8BA3-4A90-A491-9C3FA9EF8726}">
      <dgm:prSet/>
      <dgm:spPr/>
      <dgm:t>
        <a:bodyPr/>
        <a:lstStyle/>
        <a:p>
          <a:endParaRPr lang="en-US" sz="1800" b="0" i="0">
            <a:latin typeface="Gill Sans Light"/>
            <a:cs typeface="Gill Sans Light"/>
          </a:endParaRPr>
        </a:p>
      </dgm:t>
    </dgm:pt>
    <dgm:pt modelId="{0EB849DC-8098-437C-AB46-D467FA2D8355}" type="sibTrans" cxnId="{2CD13071-8BA3-4A90-A491-9C3FA9EF8726}">
      <dgm:prSet/>
      <dgm:spPr/>
      <dgm:t>
        <a:bodyPr/>
        <a:lstStyle/>
        <a:p>
          <a:endParaRPr lang="en-US" sz="1800" b="0" i="0">
            <a:latin typeface="Gill Sans Light"/>
            <a:cs typeface="Gill Sans Light"/>
          </a:endParaRPr>
        </a:p>
      </dgm:t>
    </dgm:pt>
    <dgm:pt modelId="{AC0BB38D-CEC4-4F59-9285-BDCA0D020606}">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NDA vendor briefings</a:t>
          </a:r>
        </a:p>
      </dgm:t>
    </dgm:pt>
    <dgm:pt modelId="{E45D57AE-3C92-426E-867A-5DC045520510}" type="parTrans" cxnId="{B136F4FF-0842-4FA9-BB50-32A6FEBD904F}">
      <dgm:prSet/>
      <dgm:spPr/>
      <dgm:t>
        <a:bodyPr/>
        <a:lstStyle/>
        <a:p>
          <a:endParaRPr lang="en-US" sz="1800" b="0" i="0">
            <a:latin typeface="Gill Sans Light"/>
            <a:cs typeface="Gill Sans Light"/>
          </a:endParaRPr>
        </a:p>
      </dgm:t>
    </dgm:pt>
    <dgm:pt modelId="{A71A693E-64C4-44B7-A509-C77ADA986A68}" type="sibTrans" cxnId="{B136F4FF-0842-4FA9-BB50-32A6FEBD904F}">
      <dgm:prSet/>
      <dgm:spPr/>
      <dgm:t>
        <a:bodyPr/>
        <a:lstStyle/>
        <a:p>
          <a:endParaRPr lang="en-US" sz="1800" b="0" i="0">
            <a:latin typeface="Gill Sans Light"/>
            <a:cs typeface="Gill Sans Light"/>
          </a:endParaRPr>
        </a:p>
      </dgm:t>
    </dgm:pt>
    <dgm:pt modelId="{8A4E1485-6428-4FBB-AF5C-33E21018442D}">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Accenture business case development</a:t>
          </a:r>
        </a:p>
      </dgm:t>
    </dgm:pt>
    <dgm:pt modelId="{1A2ADCDE-1312-41A2-B907-3A3B8DD1D41E}" type="parTrans" cxnId="{B45D6329-1F37-4C45-BD05-424B61538ABF}">
      <dgm:prSet/>
      <dgm:spPr/>
      <dgm:t>
        <a:bodyPr/>
        <a:lstStyle/>
        <a:p>
          <a:endParaRPr lang="en-US" sz="1800" b="0" i="0">
            <a:latin typeface="Gill Sans Light"/>
            <a:cs typeface="Gill Sans Light"/>
          </a:endParaRPr>
        </a:p>
      </dgm:t>
    </dgm:pt>
    <dgm:pt modelId="{A31FF5AE-911A-4B06-A84B-0C9108C00B96}" type="sibTrans" cxnId="{B45D6329-1F37-4C45-BD05-424B61538ABF}">
      <dgm:prSet/>
      <dgm:spPr/>
      <dgm:t>
        <a:bodyPr/>
        <a:lstStyle/>
        <a:p>
          <a:endParaRPr lang="en-US" sz="1800" b="0" i="0">
            <a:latin typeface="Gill Sans Light"/>
            <a:cs typeface="Gill Sans Light"/>
          </a:endParaRPr>
        </a:p>
      </dgm:t>
    </dgm:pt>
    <dgm:pt modelId="{7CB48D7B-2F2D-46D9-85C3-F1883328276F}">
      <dgm:prSet custT="1"/>
      <dgm:spPr>
        <a:solidFill>
          <a:srgbClr val="459FFF"/>
        </a:solidFill>
      </dgm:spPr>
      <dgm:t>
        <a:bodyPr/>
        <a:lstStyle/>
        <a:p>
          <a:r>
            <a:rPr lang="en-US" sz="2000" b="0" i="0" dirty="0" smtClean="0">
              <a:latin typeface="Gill Sans Light"/>
              <a:cs typeface="Gill Sans Light"/>
            </a:rPr>
            <a:t>Sept - Oct</a:t>
          </a:r>
        </a:p>
      </dgm:t>
    </dgm:pt>
    <dgm:pt modelId="{A3B09425-93D8-4EE4-9374-90281411DC21}" type="parTrans" cxnId="{C04B3685-81BC-410E-B716-DE4369586744}">
      <dgm:prSet/>
      <dgm:spPr/>
      <dgm:t>
        <a:bodyPr/>
        <a:lstStyle/>
        <a:p>
          <a:endParaRPr lang="en-US" sz="1800" b="0" i="0">
            <a:latin typeface="Gill Sans Light"/>
            <a:cs typeface="Gill Sans Light"/>
          </a:endParaRPr>
        </a:p>
      </dgm:t>
    </dgm:pt>
    <dgm:pt modelId="{D8938225-5F5E-42CD-8783-A1B253ADFC01}" type="sibTrans" cxnId="{C04B3685-81BC-410E-B716-DE4369586744}">
      <dgm:prSet/>
      <dgm:spPr/>
      <dgm:t>
        <a:bodyPr/>
        <a:lstStyle/>
        <a:p>
          <a:endParaRPr lang="en-US" sz="1800" b="0" i="0">
            <a:latin typeface="Gill Sans Light"/>
            <a:cs typeface="Gill Sans Light"/>
          </a:endParaRPr>
        </a:p>
      </dgm:t>
    </dgm:pt>
    <dgm:pt modelId="{4F5B7C10-F585-4333-8C8B-37DB25182FC6}">
      <dgm:prSet custT="1"/>
      <dgm:spPr>
        <a:solidFill>
          <a:srgbClr val="FF9022">
            <a:alpha val="90000"/>
          </a:srgbClr>
        </a:solidFill>
        <a:ln>
          <a:solidFill>
            <a:srgbClr val="FFFFFF">
              <a:alpha val="90000"/>
            </a:srgbClr>
          </a:solidFill>
        </a:ln>
      </dgm:spPr>
      <dgm:t>
        <a:bodyPr/>
        <a:lstStyle/>
        <a:p>
          <a:r>
            <a:rPr lang="en-US" sz="1800" b="0" i="0" dirty="0" smtClean="0">
              <a:latin typeface="Gill Sans Light"/>
              <a:cs typeface="Gill Sans Light"/>
            </a:rPr>
            <a:t>Vendor demonstrations</a:t>
          </a:r>
        </a:p>
      </dgm:t>
    </dgm:pt>
    <dgm:pt modelId="{97D3D18A-FB37-4A0C-A645-0C957E66C0CD}" type="parTrans" cxnId="{34FF4A18-C000-4BB4-A373-409AC0253A00}">
      <dgm:prSet/>
      <dgm:spPr/>
      <dgm:t>
        <a:bodyPr/>
        <a:lstStyle/>
        <a:p>
          <a:endParaRPr lang="en-US" sz="1800" b="0" i="0">
            <a:latin typeface="Gill Sans Light"/>
            <a:cs typeface="Gill Sans Light"/>
          </a:endParaRPr>
        </a:p>
      </dgm:t>
    </dgm:pt>
    <dgm:pt modelId="{BD8500C3-9B65-4476-B736-9B3157C6F8C7}" type="sibTrans" cxnId="{34FF4A18-C000-4BB4-A373-409AC0253A00}">
      <dgm:prSet/>
      <dgm:spPr/>
      <dgm:t>
        <a:bodyPr/>
        <a:lstStyle/>
        <a:p>
          <a:endParaRPr lang="en-US" sz="1800" b="0" i="0">
            <a:latin typeface="Gill Sans Light"/>
            <a:cs typeface="Gill Sans Light"/>
          </a:endParaRPr>
        </a:p>
      </dgm:t>
    </dgm:pt>
    <dgm:pt modelId="{E0FB428F-2DCC-45A4-81BF-4F3F65AA654C}">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IT provider feedback session </a:t>
          </a:r>
        </a:p>
      </dgm:t>
    </dgm:pt>
    <dgm:pt modelId="{0BE6C7D5-B0C7-49D3-B173-24A182A8BF48}" type="parTrans" cxnId="{E161631D-07DD-4210-8665-7D88469FEAB8}">
      <dgm:prSet/>
      <dgm:spPr/>
      <dgm:t>
        <a:bodyPr/>
        <a:lstStyle/>
        <a:p>
          <a:endParaRPr lang="en-US" sz="1800" b="0" i="0">
            <a:latin typeface="Gill Sans Light"/>
            <a:cs typeface="Gill Sans Light"/>
          </a:endParaRPr>
        </a:p>
      </dgm:t>
    </dgm:pt>
    <dgm:pt modelId="{330018E9-C5E7-40F5-82C8-F769DD834F8C}" type="sibTrans" cxnId="{E161631D-07DD-4210-8665-7D88469FEAB8}">
      <dgm:prSet/>
      <dgm:spPr/>
      <dgm:t>
        <a:bodyPr/>
        <a:lstStyle/>
        <a:p>
          <a:endParaRPr lang="en-US" sz="1800" b="0" i="0">
            <a:latin typeface="Gill Sans Light"/>
            <a:cs typeface="Gill Sans Light"/>
          </a:endParaRPr>
        </a:p>
      </dgm:t>
    </dgm:pt>
    <dgm:pt modelId="{BAAB215E-2867-47A3-B365-CE04553C8E06}">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Campus wide survey</a:t>
          </a:r>
        </a:p>
      </dgm:t>
    </dgm:pt>
    <dgm:pt modelId="{AEA577F2-4AE4-44A3-B40C-3091B2FB15E8}" type="parTrans" cxnId="{1AB21200-6E52-4FD1-8631-F1DF2291AF6A}">
      <dgm:prSet/>
      <dgm:spPr/>
      <dgm:t>
        <a:bodyPr/>
        <a:lstStyle/>
        <a:p>
          <a:endParaRPr lang="en-US" sz="1800" b="0" i="0">
            <a:latin typeface="Gill Sans Light"/>
            <a:cs typeface="Gill Sans Light"/>
          </a:endParaRPr>
        </a:p>
      </dgm:t>
    </dgm:pt>
    <dgm:pt modelId="{430EB872-53D7-4FF7-87E4-BB0FDC154119}" type="sibTrans" cxnId="{1AB21200-6E52-4FD1-8631-F1DF2291AF6A}">
      <dgm:prSet/>
      <dgm:spPr/>
      <dgm:t>
        <a:bodyPr/>
        <a:lstStyle/>
        <a:p>
          <a:endParaRPr lang="en-US" sz="1800" b="0" i="0">
            <a:latin typeface="Gill Sans Light"/>
            <a:cs typeface="Gill Sans Light"/>
          </a:endParaRPr>
        </a:p>
      </dgm:t>
    </dgm:pt>
    <dgm:pt modelId="{7C26CEA3-AB9A-40EA-A714-1C4508EDE865}">
      <dgm:prSet custT="1"/>
      <dgm:spPr>
        <a:solidFill>
          <a:srgbClr val="459FFF"/>
        </a:solidFill>
      </dgm:spPr>
      <dgm:t>
        <a:bodyPr/>
        <a:lstStyle/>
        <a:p>
          <a:r>
            <a:rPr lang="en-US" sz="2000" b="0" i="0" dirty="0" smtClean="0">
              <a:latin typeface="Gill Sans Light"/>
              <a:cs typeface="Gill Sans Light"/>
            </a:rPr>
            <a:t>Oct</a:t>
          </a:r>
        </a:p>
      </dgm:t>
    </dgm:pt>
    <dgm:pt modelId="{4DF15D0A-58F0-4912-9126-696D1D79D01B}" type="parTrans" cxnId="{AC654382-E322-48BD-A457-ACD147D593E1}">
      <dgm:prSet/>
      <dgm:spPr/>
      <dgm:t>
        <a:bodyPr/>
        <a:lstStyle/>
        <a:p>
          <a:endParaRPr lang="en-US" sz="1800" b="0" i="0">
            <a:latin typeface="Gill Sans Light"/>
            <a:cs typeface="Gill Sans Light"/>
          </a:endParaRPr>
        </a:p>
      </dgm:t>
    </dgm:pt>
    <dgm:pt modelId="{B85A7590-761A-469A-96C4-3012A9C1042F}" type="sibTrans" cxnId="{AC654382-E322-48BD-A457-ACD147D593E1}">
      <dgm:prSet/>
      <dgm:spPr/>
      <dgm:t>
        <a:bodyPr/>
        <a:lstStyle/>
        <a:p>
          <a:endParaRPr lang="en-US" sz="1800" b="0" i="0">
            <a:latin typeface="Gill Sans Light"/>
            <a:cs typeface="Gill Sans Light"/>
          </a:endParaRPr>
        </a:p>
      </dgm:t>
    </dgm:pt>
    <dgm:pt modelId="{10F6DEA0-5670-40DA-9662-533E55F54AAF}">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Business Engagement </a:t>
          </a:r>
          <a:r>
            <a:rPr lang="en-US" sz="1800" b="0" i="0" dirty="0" err="1" smtClean="0">
              <a:latin typeface="Gill Sans Light"/>
              <a:cs typeface="Gill Sans Light"/>
            </a:rPr>
            <a:t>Ctr</a:t>
          </a:r>
          <a:r>
            <a:rPr lang="en-US" sz="1800" b="0" i="0" dirty="0" smtClean="0">
              <a:latin typeface="Gill Sans Light"/>
              <a:cs typeface="Gill Sans Light"/>
            </a:rPr>
            <a:t> &amp; Office of Devel. feedback</a:t>
          </a:r>
        </a:p>
      </dgm:t>
    </dgm:pt>
    <dgm:pt modelId="{4A16189C-B5C4-4C32-AAE4-91500EE05EF1}" type="parTrans" cxnId="{DA91DE58-5F69-400A-B8DD-75B427A00F1C}">
      <dgm:prSet/>
      <dgm:spPr/>
      <dgm:t>
        <a:bodyPr/>
        <a:lstStyle/>
        <a:p>
          <a:endParaRPr lang="en-US" sz="1800" b="0" i="0">
            <a:latin typeface="Gill Sans Light"/>
            <a:cs typeface="Gill Sans Light"/>
          </a:endParaRPr>
        </a:p>
      </dgm:t>
    </dgm:pt>
    <dgm:pt modelId="{AFF36125-90B8-4700-9B7F-7B1412D8CA77}" type="sibTrans" cxnId="{DA91DE58-5F69-400A-B8DD-75B427A00F1C}">
      <dgm:prSet/>
      <dgm:spPr/>
      <dgm:t>
        <a:bodyPr/>
        <a:lstStyle/>
        <a:p>
          <a:endParaRPr lang="en-US" sz="1800" b="0" i="0">
            <a:latin typeface="Gill Sans Light"/>
            <a:cs typeface="Gill Sans Light"/>
          </a:endParaRPr>
        </a:p>
      </dgm:t>
    </dgm:pt>
    <dgm:pt modelId="{27EFF6B0-8D7D-45BB-B56E-9E527F08B23F}">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Faculty collaboration use research</a:t>
          </a:r>
        </a:p>
      </dgm:t>
    </dgm:pt>
    <dgm:pt modelId="{54BEF648-B0FF-419D-9ED2-745ECB5B1BB6}" type="parTrans" cxnId="{A3B4BA96-9C42-41BA-B82E-581D9FFC698E}">
      <dgm:prSet/>
      <dgm:spPr/>
      <dgm:t>
        <a:bodyPr/>
        <a:lstStyle/>
        <a:p>
          <a:endParaRPr lang="en-US" sz="1800" b="0" i="0">
            <a:latin typeface="Gill Sans Light"/>
            <a:cs typeface="Gill Sans Light"/>
          </a:endParaRPr>
        </a:p>
      </dgm:t>
    </dgm:pt>
    <dgm:pt modelId="{5F520379-044C-4FBE-871B-1911DCD8F42A}" type="sibTrans" cxnId="{A3B4BA96-9C42-41BA-B82E-581D9FFC698E}">
      <dgm:prSet/>
      <dgm:spPr/>
      <dgm:t>
        <a:bodyPr/>
        <a:lstStyle/>
        <a:p>
          <a:endParaRPr lang="en-US" sz="1800" b="0" i="0">
            <a:latin typeface="Gill Sans Light"/>
            <a:cs typeface="Gill Sans Light"/>
          </a:endParaRPr>
        </a:p>
      </dgm:t>
    </dgm:pt>
    <dgm:pt modelId="{ED85B33B-ADF1-41E3-9FFA-65195AACA3E6}">
      <dgm:prSet custT="1"/>
      <dgm:spPr>
        <a:solidFill>
          <a:srgbClr val="FFE960">
            <a:alpha val="90000"/>
          </a:srgbClr>
        </a:solidFill>
        <a:ln>
          <a:solidFill>
            <a:srgbClr val="FFFFFF">
              <a:alpha val="90000"/>
            </a:srgbClr>
          </a:solidFill>
        </a:ln>
      </dgm:spPr>
      <dgm:t>
        <a:bodyPr/>
        <a:lstStyle/>
        <a:p>
          <a:r>
            <a:rPr lang="en-US" sz="1800" b="0" i="0" dirty="0" smtClean="0">
              <a:latin typeface="Gill Sans Light"/>
              <a:cs typeface="Gill Sans Light"/>
            </a:rPr>
            <a:t>LSA student </a:t>
          </a:r>
          <a:r>
            <a:rPr lang="en-US" sz="1800" b="0" i="0" dirty="0" err="1" smtClean="0">
              <a:latin typeface="Gill Sans Light"/>
              <a:cs typeface="Gill Sans Light"/>
            </a:rPr>
            <a:t>gov</a:t>
          </a:r>
          <a:r>
            <a:rPr lang="en-US" sz="1800" b="0" i="0" dirty="0" smtClean="0">
              <a:latin typeface="Gill Sans Light"/>
              <a:cs typeface="Gill Sans Light"/>
            </a:rPr>
            <a:t>. engagement and resolution</a:t>
          </a:r>
        </a:p>
      </dgm:t>
    </dgm:pt>
    <dgm:pt modelId="{08D3050A-38F2-40E2-B1CE-F37DD6919FA3}" type="parTrans" cxnId="{91789968-949A-4041-BB38-F335841456F0}">
      <dgm:prSet/>
      <dgm:spPr/>
      <dgm:t>
        <a:bodyPr/>
        <a:lstStyle/>
        <a:p>
          <a:endParaRPr lang="en-US" sz="1800" b="0" i="0">
            <a:latin typeface="Gill Sans Light"/>
            <a:cs typeface="Gill Sans Light"/>
          </a:endParaRPr>
        </a:p>
      </dgm:t>
    </dgm:pt>
    <dgm:pt modelId="{701B6B4F-44EE-4EB6-B22B-ABD5E9497091}" type="sibTrans" cxnId="{91789968-949A-4041-BB38-F335841456F0}">
      <dgm:prSet/>
      <dgm:spPr/>
      <dgm:t>
        <a:bodyPr/>
        <a:lstStyle/>
        <a:p>
          <a:endParaRPr lang="en-US" sz="1800" b="0" i="0">
            <a:latin typeface="Gill Sans Light"/>
            <a:cs typeface="Gill Sans Light"/>
          </a:endParaRPr>
        </a:p>
      </dgm:t>
    </dgm:pt>
    <dgm:pt modelId="{62131A5D-775D-4648-A428-227524F3FB6D}">
      <dgm:prSet custT="1"/>
      <dgm:spPr>
        <a:solidFill>
          <a:schemeClr val="bg1">
            <a:alpha val="90000"/>
          </a:schemeClr>
        </a:solidFill>
        <a:ln>
          <a:solidFill>
            <a:srgbClr val="FFFFFF">
              <a:alpha val="90000"/>
            </a:srgbClr>
          </a:solidFill>
        </a:ln>
      </dgm:spPr>
      <dgm:t>
        <a:bodyPr/>
        <a:lstStyle/>
        <a:p>
          <a:r>
            <a:rPr lang="en-US" sz="1800" b="0" i="0" dirty="0" smtClean="0">
              <a:latin typeface="Gill Sans Light"/>
              <a:cs typeface="Gill Sans Light"/>
            </a:rPr>
            <a:t>Start negotiation </a:t>
          </a:r>
          <a:r>
            <a:rPr lang="en-US" sz="1800" b="0" i="0" smtClean="0">
              <a:latin typeface="Gill Sans Light"/>
              <a:cs typeface="Gill Sans Light"/>
            </a:rPr>
            <a:t>process </a:t>
          </a:r>
          <a:endParaRPr lang="en-US" sz="1800" b="0" i="0" dirty="0" smtClean="0">
            <a:latin typeface="Gill Sans Light"/>
            <a:cs typeface="Gill Sans Light"/>
          </a:endParaRPr>
        </a:p>
      </dgm:t>
    </dgm:pt>
    <dgm:pt modelId="{527BBC32-6C54-45C2-9C0C-6E53BED43336}" type="parTrans" cxnId="{48563676-F1C1-4D17-AD9F-4B74DD8682CD}">
      <dgm:prSet/>
      <dgm:spPr/>
      <dgm:t>
        <a:bodyPr/>
        <a:lstStyle/>
        <a:p>
          <a:endParaRPr lang="en-US" sz="1800" b="0" i="0">
            <a:latin typeface="Gill Sans Light"/>
            <a:cs typeface="Gill Sans Light"/>
          </a:endParaRPr>
        </a:p>
      </dgm:t>
    </dgm:pt>
    <dgm:pt modelId="{5B0F88F9-7662-4211-B412-C9EE6D43459C}" type="sibTrans" cxnId="{48563676-F1C1-4D17-AD9F-4B74DD8682CD}">
      <dgm:prSet/>
      <dgm:spPr/>
      <dgm:t>
        <a:bodyPr/>
        <a:lstStyle/>
        <a:p>
          <a:endParaRPr lang="en-US" sz="1800" b="0" i="0">
            <a:latin typeface="Gill Sans Light"/>
            <a:cs typeface="Gill Sans Light"/>
          </a:endParaRPr>
        </a:p>
      </dgm:t>
    </dgm:pt>
    <dgm:pt modelId="{FF0A64B6-BF21-46A6-942D-6B9CF0BA9F4B}">
      <dgm:prSet custT="1"/>
      <dgm:spPr>
        <a:solidFill>
          <a:srgbClr val="459FFF"/>
        </a:solidFill>
      </dgm:spPr>
      <dgm:t>
        <a:bodyPr/>
        <a:lstStyle/>
        <a:p>
          <a:r>
            <a:rPr lang="en-US" sz="2000" b="0" i="0" dirty="0" smtClean="0">
              <a:latin typeface="Gill Sans Light"/>
              <a:cs typeface="Gill Sans Light"/>
            </a:rPr>
            <a:t>June-Oct</a:t>
          </a:r>
        </a:p>
      </dgm:t>
    </dgm:pt>
    <dgm:pt modelId="{062C8F87-86C0-48EC-AE27-C596B9A3F42E}" type="sibTrans" cxnId="{EFBD7CB2-CEB7-40F9-B76D-35402C61906E}">
      <dgm:prSet/>
      <dgm:spPr/>
      <dgm:t>
        <a:bodyPr/>
        <a:lstStyle/>
        <a:p>
          <a:endParaRPr lang="en-US" sz="1800" b="0" i="0">
            <a:latin typeface="Gill Sans Light"/>
            <a:cs typeface="Gill Sans Light"/>
          </a:endParaRPr>
        </a:p>
      </dgm:t>
    </dgm:pt>
    <dgm:pt modelId="{CCD8B6A6-CA56-437E-9F0F-E495BD43F06D}" type="parTrans" cxnId="{EFBD7CB2-CEB7-40F9-B76D-35402C61906E}">
      <dgm:prSet/>
      <dgm:spPr/>
      <dgm:t>
        <a:bodyPr/>
        <a:lstStyle/>
        <a:p>
          <a:endParaRPr lang="en-US" sz="1800" b="0" i="0">
            <a:latin typeface="Gill Sans Light"/>
            <a:cs typeface="Gill Sans Light"/>
          </a:endParaRPr>
        </a:p>
      </dgm:t>
    </dgm:pt>
    <dgm:pt modelId="{84930CA1-1FDF-4D09-927A-656C46CE6F4A}">
      <dgm:prSet custT="1"/>
      <dgm:spPr>
        <a:solidFill>
          <a:srgbClr val="459FFF"/>
        </a:solidFill>
      </dgm:spPr>
      <dgm:t>
        <a:bodyPr/>
        <a:lstStyle/>
        <a:p>
          <a:r>
            <a:rPr lang="en-US" sz="2000" b="0" i="0" dirty="0" smtClean="0">
              <a:latin typeface="Gill Sans Light"/>
              <a:cs typeface="Gill Sans Light"/>
            </a:rPr>
            <a:t>Oct</a:t>
          </a:r>
        </a:p>
      </dgm:t>
    </dgm:pt>
    <dgm:pt modelId="{A664142F-5491-436F-9D06-8BFEA620D4AE}" type="sibTrans" cxnId="{6326E945-DE87-427E-9061-EE244D6171D3}">
      <dgm:prSet/>
      <dgm:spPr/>
      <dgm:t>
        <a:bodyPr/>
        <a:lstStyle/>
        <a:p>
          <a:endParaRPr lang="en-US" sz="1800" b="0" i="0">
            <a:latin typeface="Gill Sans Light"/>
            <a:cs typeface="Gill Sans Light"/>
          </a:endParaRPr>
        </a:p>
      </dgm:t>
    </dgm:pt>
    <dgm:pt modelId="{E85345AD-9F64-4AF6-AF61-1D432B0EA5FE}" type="parTrans" cxnId="{6326E945-DE87-427E-9061-EE244D6171D3}">
      <dgm:prSet/>
      <dgm:spPr/>
      <dgm:t>
        <a:bodyPr/>
        <a:lstStyle/>
        <a:p>
          <a:endParaRPr lang="en-US" sz="1800" b="0" i="0">
            <a:latin typeface="Gill Sans Light"/>
            <a:cs typeface="Gill Sans Light"/>
          </a:endParaRPr>
        </a:p>
      </dgm:t>
    </dgm:pt>
    <dgm:pt modelId="{30F96345-D582-40D2-8366-FB84471251DC}" type="pres">
      <dgm:prSet presAssocID="{48C79B29-56A5-4D98-AD1A-8EB147AEA0CF}" presName="Name0" presStyleCnt="0">
        <dgm:presLayoutVars>
          <dgm:chPref val="3"/>
          <dgm:dir/>
          <dgm:animLvl val="lvl"/>
          <dgm:resizeHandles/>
        </dgm:presLayoutVars>
      </dgm:prSet>
      <dgm:spPr/>
      <dgm:t>
        <a:bodyPr/>
        <a:lstStyle/>
        <a:p>
          <a:endParaRPr lang="en-US"/>
        </a:p>
      </dgm:t>
    </dgm:pt>
    <dgm:pt modelId="{B15B1ABA-B2EC-4D8A-AE08-A7FC2D19FDC4}" type="pres">
      <dgm:prSet presAssocID="{3DEA4A18-8676-4F42-A402-CDCB9F84D633}" presName="horFlow" presStyleCnt="0"/>
      <dgm:spPr/>
      <dgm:t>
        <a:bodyPr/>
        <a:lstStyle/>
        <a:p>
          <a:endParaRPr lang="en-US"/>
        </a:p>
      </dgm:t>
    </dgm:pt>
    <dgm:pt modelId="{5F68A5B7-ED67-4523-B2A2-74958F11AB3C}" type="pres">
      <dgm:prSet presAssocID="{3DEA4A18-8676-4F42-A402-CDCB9F84D633}" presName="bigChev" presStyleLbl="node1" presStyleIdx="0" presStyleCnt="10" custScaleX="164774" custLinFactNeighborX="34416"/>
      <dgm:spPr/>
      <dgm:t>
        <a:bodyPr/>
        <a:lstStyle/>
        <a:p>
          <a:endParaRPr lang="en-US"/>
        </a:p>
      </dgm:t>
    </dgm:pt>
    <dgm:pt modelId="{502C5B5E-5316-4A85-B365-2E2BFCB72E49}" type="pres">
      <dgm:prSet presAssocID="{13937A57-282E-429F-A4BC-F64C4CF2FD02}" presName="parTrans" presStyleCnt="0"/>
      <dgm:spPr/>
      <dgm:t>
        <a:bodyPr/>
        <a:lstStyle/>
        <a:p>
          <a:endParaRPr lang="en-US"/>
        </a:p>
      </dgm:t>
    </dgm:pt>
    <dgm:pt modelId="{244B45B4-5638-4624-AA72-199AD0FA05D6}" type="pres">
      <dgm:prSet presAssocID="{0A74C43F-D75E-4587-B1C8-561D5FEA2B9A}" presName="node" presStyleLbl="alignAccFollowNode1" presStyleIdx="0" presStyleCnt="10" custScaleX="626289" custScaleY="99452">
        <dgm:presLayoutVars>
          <dgm:bulletEnabled val="1"/>
        </dgm:presLayoutVars>
      </dgm:prSet>
      <dgm:spPr/>
      <dgm:t>
        <a:bodyPr/>
        <a:lstStyle/>
        <a:p>
          <a:endParaRPr lang="en-US"/>
        </a:p>
      </dgm:t>
    </dgm:pt>
    <dgm:pt modelId="{807D37EB-EB74-471B-88E4-7A7F9F0131CB}" type="pres">
      <dgm:prSet presAssocID="{3DEA4A18-8676-4F42-A402-CDCB9F84D633}" presName="vSp" presStyleCnt="0"/>
      <dgm:spPr/>
      <dgm:t>
        <a:bodyPr/>
        <a:lstStyle/>
        <a:p>
          <a:endParaRPr lang="en-US"/>
        </a:p>
      </dgm:t>
    </dgm:pt>
    <dgm:pt modelId="{12EDD2E2-5258-4467-948D-B16091C736C0}" type="pres">
      <dgm:prSet presAssocID="{E99367E2-FA3E-4E31-B8B9-6C20716FE2D1}" presName="horFlow" presStyleCnt="0"/>
      <dgm:spPr/>
      <dgm:t>
        <a:bodyPr/>
        <a:lstStyle/>
        <a:p>
          <a:endParaRPr lang="en-US"/>
        </a:p>
      </dgm:t>
    </dgm:pt>
    <dgm:pt modelId="{FCC3776D-5424-41A7-9A40-6B329884FC45}" type="pres">
      <dgm:prSet presAssocID="{E99367E2-FA3E-4E31-B8B9-6C20716FE2D1}" presName="bigChev" presStyleLbl="node1" presStyleIdx="1" presStyleCnt="10" custScaleX="164774" custLinFactNeighborX="34416"/>
      <dgm:spPr/>
      <dgm:t>
        <a:bodyPr/>
        <a:lstStyle/>
        <a:p>
          <a:endParaRPr lang="en-US"/>
        </a:p>
      </dgm:t>
    </dgm:pt>
    <dgm:pt modelId="{13558323-8388-4EAF-8C41-5902F65A1485}" type="pres">
      <dgm:prSet presAssocID="{E45D57AE-3C92-426E-867A-5DC045520510}" presName="parTrans" presStyleCnt="0"/>
      <dgm:spPr/>
      <dgm:t>
        <a:bodyPr/>
        <a:lstStyle/>
        <a:p>
          <a:endParaRPr lang="en-US"/>
        </a:p>
      </dgm:t>
    </dgm:pt>
    <dgm:pt modelId="{C158C36C-62F8-4008-8CC9-1280FCA19E83}" type="pres">
      <dgm:prSet presAssocID="{AC0BB38D-CEC4-4F59-9285-BDCA0D020606}" presName="node" presStyleLbl="alignAccFollowNode1" presStyleIdx="1" presStyleCnt="10" custScaleX="626289" custScaleY="99452">
        <dgm:presLayoutVars>
          <dgm:bulletEnabled val="1"/>
        </dgm:presLayoutVars>
      </dgm:prSet>
      <dgm:spPr/>
      <dgm:t>
        <a:bodyPr/>
        <a:lstStyle/>
        <a:p>
          <a:endParaRPr lang="en-US"/>
        </a:p>
      </dgm:t>
    </dgm:pt>
    <dgm:pt modelId="{97FA71E2-B9DD-4E8C-A3BF-43FB99D7945D}" type="pres">
      <dgm:prSet presAssocID="{E99367E2-FA3E-4E31-B8B9-6C20716FE2D1}" presName="vSp" presStyleCnt="0"/>
      <dgm:spPr/>
      <dgm:t>
        <a:bodyPr/>
        <a:lstStyle/>
        <a:p>
          <a:endParaRPr lang="en-US"/>
        </a:p>
      </dgm:t>
    </dgm:pt>
    <dgm:pt modelId="{E5289D43-D377-4A72-885F-C809543B9E2E}" type="pres">
      <dgm:prSet presAssocID="{57AF15DE-AFFE-4AC1-9044-1D0BA0CDFF8F}" presName="horFlow" presStyleCnt="0"/>
      <dgm:spPr/>
      <dgm:t>
        <a:bodyPr/>
        <a:lstStyle/>
        <a:p>
          <a:endParaRPr lang="en-US"/>
        </a:p>
      </dgm:t>
    </dgm:pt>
    <dgm:pt modelId="{931B71DB-182E-43B8-B2C4-6FDBCB271ED0}" type="pres">
      <dgm:prSet presAssocID="{57AF15DE-AFFE-4AC1-9044-1D0BA0CDFF8F}" presName="bigChev" presStyleLbl="node1" presStyleIdx="2" presStyleCnt="10" custScaleX="164774" custLinFactNeighborX="34416"/>
      <dgm:spPr/>
      <dgm:t>
        <a:bodyPr/>
        <a:lstStyle/>
        <a:p>
          <a:endParaRPr lang="en-US"/>
        </a:p>
      </dgm:t>
    </dgm:pt>
    <dgm:pt modelId="{DE51E2EF-70E4-4945-8052-F88E897F0867}" type="pres">
      <dgm:prSet presAssocID="{1A2ADCDE-1312-41A2-B907-3A3B8DD1D41E}" presName="parTrans" presStyleCnt="0"/>
      <dgm:spPr/>
      <dgm:t>
        <a:bodyPr/>
        <a:lstStyle/>
        <a:p>
          <a:endParaRPr lang="en-US"/>
        </a:p>
      </dgm:t>
    </dgm:pt>
    <dgm:pt modelId="{916E1FF2-C4B3-4147-9EF1-5B59330DFAC7}" type="pres">
      <dgm:prSet presAssocID="{8A4E1485-6428-4FBB-AF5C-33E21018442D}" presName="node" presStyleLbl="alignAccFollowNode1" presStyleIdx="2" presStyleCnt="10" custScaleX="626289" custScaleY="99452">
        <dgm:presLayoutVars>
          <dgm:bulletEnabled val="1"/>
        </dgm:presLayoutVars>
      </dgm:prSet>
      <dgm:spPr/>
      <dgm:t>
        <a:bodyPr/>
        <a:lstStyle/>
        <a:p>
          <a:endParaRPr lang="en-US"/>
        </a:p>
      </dgm:t>
    </dgm:pt>
    <dgm:pt modelId="{5B6773D7-759C-4006-A68B-866518C7DED8}" type="pres">
      <dgm:prSet presAssocID="{57AF15DE-AFFE-4AC1-9044-1D0BA0CDFF8F}" presName="vSp" presStyleCnt="0"/>
      <dgm:spPr/>
      <dgm:t>
        <a:bodyPr/>
        <a:lstStyle/>
        <a:p>
          <a:endParaRPr lang="en-US"/>
        </a:p>
      </dgm:t>
    </dgm:pt>
    <dgm:pt modelId="{00A83150-8F01-42DC-B790-4569037B9D06}" type="pres">
      <dgm:prSet presAssocID="{7CB48D7B-2F2D-46D9-85C3-F1883328276F}" presName="horFlow" presStyleCnt="0"/>
      <dgm:spPr/>
      <dgm:t>
        <a:bodyPr/>
        <a:lstStyle/>
        <a:p>
          <a:endParaRPr lang="en-US"/>
        </a:p>
      </dgm:t>
    </dgm:pt>
    <dgm:pt modelId="{3D42B344-7FD8-470C-82D3-12611ADCBB75}" type="pres">
      <dgm:prSet presAssocID="{7CB48D7B-2F2D-46D9-85C3-F1883328276F}" presName="bigChev" presStyleLbl="node1" presStyleIdx="3" presStyleCnt="10" custScaleX="164774" custLinFactNeighborX="34416"/>
      <dgm:spPr/>
      <dgm:t>
        <a:bodyPr/>
        <a:lstStyle/>
        <a:p>
          <a:endParaRPr lang="en-US"/>
        </a:p>
      </dgm:t>
    </dgm:pt>
    <dgm:pt modelId="{B1847B4B-6D17-410C-B96D-EEB44D77E88C}" type="pres">
      <dgm:prSet presAssocID="{97D3D18A-FB37-4A0C-A645-0C957E66C0CD}" presName="parTrans" presStyleCnt="0"/>
      <dgm:spPr/>
      <dgm:t>
        <a:bodyPr/>
        <a:lstStyle/>
        <a:p>
          <a:endParaRPr lang="en-US"/>
        </a:p>
      </dgm:t>
    </dgm:pt>
    <dgm:pt modelId="{B0ACC33B-62AD-4854-852E-EB7745C292EC}" type="pres">
      <dgm:prSet presAssocID="{4F5B7C10-F585-4333-8C8B-37DB25182FC6}" presName="node" presStyleLbl="alignAccFollowNode1" presStyleIdx="3" presStyleCnt="10" custScaleX="626289" custScaleY="99452">
        <dgm:presLayoutVars>
          <dgm:bulletEnabled val="1"/>
        </dgm:presLayoutVars>
      </dgm:prSet>
      <dgm:spPr/>
      <dgm:t>
        <a:bodyPr/>
        <a:lstStyle/>
        <a:p>
          <a:endParaRPr lang="en-US"/>
        </a:p>
      </dgm:t>
    </dgm:pt>
    <dgm:pt modelId="{4EF5104C-F702-4D9E-A066-CDDC88E2F31B}" type="pres">
      <dgm:prSet presAssocID="{7CB48D7B-2F2D-46D9-85C3-F1883328276F}" presName="vSp" presStyleCnt="0"/>
      <dgm:spPr/>
      <dgm:t>
        <a:bodyPr/>
        <a:lstStyle/>
        <a:p>
          <a:endParaRPr lang="en-US"/>
        </a:p>
      </dgm:t>
    </dgm:pt>
    <dgm:pt modelId="{B82B6422-B5A8-4C96-A4E9-AF1ACD9D098A}" type="pres">
      <dgm:prSet presAssocID="{84930CA1-1FDF-4D09-927A-656C46CE6F4A}" presName="horFlow" presStyleCnt="0"/>
      <dgm:spPr/>
      <dgm:t>
        <a:bodyPr/>
        <a:lstStyle/>
        <a:p>
          <a:endParaRPr lang="en-US"/>
        </a:p>
      </dgm:t>
    </dgm:pt>
    <dgm:pt modelId="{B13A4A23-12C4-4864-85D4-02791BA8DD4B}" type="pres">
      <dgm:prSet presAssocID="{84930CA1-1FDF-4D09-927A-656C46CE6F4A}" presName="bigChev" presStyleLbl="node1" presStyleIdx="4" presStyleCnt="10" custScaleX="164774" custLinFactNeighborX="34416"/>
      <dgm:spPr/>
      <dgm:t>
        <a:bodyPr/>
        <a:lstStyle/>
        <a:p>
          <a:endParaRPr lang="en-US"/>
        </a:p>
      </dgm:t>
    </dgm:pt>
    <dgm:pt modelId="{F184CF3C-FF22-4D39-8B2A-3CF0737EC480}" type="pres">
      <dgm:prSet presAssocID="{0BE6C7D5-B0C7-49D3-B173-24A182A8BF48}" presName="parTrans" presStyleCnt="0"/>
      <dgm:spPr/>
      <dgm:t>
        <a:bodyPr/>
        <a:lstStyle/>
        <a:p>
          <a:endParaRPr lang="en-US"/>
        </a:p>
      </dgm:t>
    </dgm:pt>
    <dgm:pt modelId="{F005BD39-76A7-484B-AB33-D55D430B5993}" type="pres">
      <dgm:prSet presAssocID="{E0FB428F-2DCC-45A4-81BF-4F3F65AA654C}" presName="node" presStyleLbl="alignAccFollowNode1" presStyleIdx="4" presStyleCnt="10" custScaleX="626289" custScaleY="99452">
        <dgm:presLayoutVars>
          <dgm:bulletEnabled val="1"/>
        </dgm:presLayoutVars>
      </dgm:prSet>
      <dgm:spPr/>
      <dgm:t>
        <a:bodyPr/>
        <a:lstStyle/>
        <a:p>
          <a:endParaRPr lang="en-US"/>
        </a:p>
      </dgm:t>
    </dgm:pt>
    <dgm:pt modelId="{F6BA0EDF-03CF-4FAE-9634-73B751B65EC3}" type="pres">
      <dgm:prSet presAssocID="{84930CA1-1FDF-4D09-927A-656C46CE6F4A}" presName="vSp" presStyleCnt="0"/>
      <dgm:spPr/>
      <dgm:t>
        <a:bodyPr/>
        <a:lstStyle/>
        <a:p>
          <a:endParaRPr lang="en-US"/>
        </a:p>
      </dgm:t>
    </dgm:pt>
    <dgm:pt modelId="{FDD87308-9612-4558-B126-0947808F4FA8}" type="pres">
      <dgm:prSet presAssocID="{83547E92-8354-4B5C-A75A-285A868A9CCB}" presName="horFlow" presStyleCnt="0"/>
      <dgm:spPr/>
      <dgm:t>
        <a:bodyPr/>
        <a:lstStyle/>
        <a:p>
          <a:endParaRPr lang="en-US"/>
        </a:p>
      </dgm:t>
    </dgm:pt>
    <dgm:pt modelId="{8067098C-DC39-4198-ACED-7195F0066FBD}" type="pres">
      <dgm:prSet presAssocID="{83547E92-8354-4B5C-A75A-285A868A9CCB}" presName="bigChev" presStyleLbl="node1" presStyleIdx="5" presStyleCnt="10" custScaleX="164774" custLinFactNeighborX="34416"/>
      <dgm:spPr/>
      <dgm:t>
        <a:bodyPr/>
        <a:lstStyle/>
        <a:p>
          <a:endParaRPr lang="en-US"/>
        </a:p>
      </dgm:t>
    </dgm:pt>
    <dgm:pt modelId="{092A8189-77BB-4D69-B2C4-5A5492293F38}" type="pres">
      <dgm:prSet presAssocID="{AEA577F2-4AE4-44A3-B40C-3091B2FB15E8}" presName="parTrans" presStyleCnt="0"/>
      <dgm:spPr/>
      <dgm:t>
        <a:bodyPr/>
        <a:lstStyle/>
        <a:p>
          <a:endParaRPr lang="en-US"/>
        </a:p>
      </dgm:t>
    </dgm:pt>
    <dgm:pt modelId="{D8FBEFE1-81F5-4BA2-AF69-6CB9F8FA96BC}" type="pres">
      <dgm:prSet presAssocID="{BAAB215E-2867-47A3-B365-CE04553C8E06}" presName="node" presStyleLbl="alignAccFollowNode1" presStyleIdx="5" presStyleCnt="10" custScaleX="623593" custScaleY="111901">
        <dgm:presLayoutVars>
          <dgm:bulletEnabled val="1"/>
        </dgm:presLayoutVars>
      </dgm:prSet>
      <dgm:spPr/>
      <dgm:t>
        <a:bodyPr/>
        <a:lstStyle/>
        <a:p>
          <a:endParaRPr lang="en-US"/>
        </a:p>
      </dgm:t>
    </dgm:pt>
    <dgm:pt modelId="{E50182E4-7B93-46A1-804F-E1A8B98AF798}" type="pres">
      <dgm:prSet presAssocID="{83547E92-8354-4B5C-A75A-285A868A9CCB}" presName="vSp" presStyleCnt="0"/>
      <dgm:spPr/>
      <dgm:t>
        <a:bodyPr/>
        <a:lstStyle/>
        <a:p>
          <a:endParaRPr lang="en-US"/>
        </a:p>
      </dgm:t>
    </dgm:pt>
    <dgm:pt modelId="{F7ACA7B0-9C50-4AD1-8FAE-A4A0858A8E9B}" type="pres">
      <dgm:prSet presAssocID="{7C26CEA3-AB9A-40EA-A714-1C4508EDE865}" presName="horFlow" presStyleCnt="0"/>
      <dgm:spPr/>
      <dgm:t>
        <a:bodyPr/>
        <a:lstStyle/>
        <a:p>
          <a:endParaRPr lang="en-US"/>
        </a:p>
      </dgm:t>
    </dgm:pt>
    <dgm:pt modelId="{C8B91367-E802-4DF2-9B4F-79E480C55765}" type="pres">
      <dgm:prSet presAssocID="{7C26CEA3-AB9A-40EA-A714-1C4508EDE865}" presName="bigChev" presStyleLbl="node1" presStyleIdx="6" presStyleCnt="10" custScaleX="164774" custLinFactNeighborX="34416"/>
      <dgm:spPr/>
      <dgm:t>
        <a:bodyPr/>
        <a:lstStyle/>
        <a:p>
          <a:endParaRPr lang="en-US"/>
        </a:p>
      </dgm:t>
    </dgm:pt>
    <dgm:pt modelId="{FC9EC1E4-338F-4130-9D93-F21A24E193AA}" type="pres">
      <dgm:prSet presAssocID="{4A16189C-B5C4-4C32-AAE4-91500EE05EF1}" presName="parTrans" presStyleCnt="0"/>
      <dgm:spPr/>
      <dgm:t>
        <a:bodyPr/>
        <a:lstStyle/>
        <a:p>
          <a:endParaRPr lang="en-US"/>
        </a:p>
      </dgm:t>
    </dgm:pt>
    <dgm:pt modelId="{1C7978B6-842F-44A0-ACF3-5BB5C9041B0F}" type="pres">
      <dgm:prSet presAssocID="{10F6DEA0-5670-40DA-9662-533E55F54AAF}" presName="node" presStyleLbl="alignAccFollowNode1" presStyleIdx="6" presStyleCnt="10" custScaleX="624370" custScaleY="105401">
        <dgm:presLayoutVars>
          <dgm:bulletEnabled val="1"/>
        </dgm:presLayoutVars>
      </dgm:prSet>
      <dgm:spPr/>
      <dgm:t>
        <a:bodyPr/>
        <a:lstStyle/>
        <a:p>
          <a:endParaRPr lang="en-US"/>
        </a:p>
      </dgm:t>
    </dgm:pt>
    <dgm:pt modelId="{4BAF6896-8033-4F94-8517-190040FC1EBB}" type="pres">
      <dgm:prSet presAssocID="{7C26CEA3-AB9A-40EA-A714-1C4508EDE865}" presName="vSp" presStyleCnt="0"/>
      <dgm:spPr/>
      <dgm:t>
        <a:bodyPr/>
        <a:lstStyle/>
        <a:p>
          <a:endParaRPr lang="en-US"/>
        </a:p>
      </dgm:t>
    </dgm:pt>
    <dgm:pt modelId="{AAF535A5-E52A-4241-95CD-F9EB42907991}" type="pres">
      <dgm:prSet presAssocID="{FF0A64B6-BF21-46A6-942D-6B9CF0BA9F4B}" presName="horFlow" presStyleCnt="0"/>
      <dgm:spPr/>
      <dgm:t>
        <a:bodyPr/>
        <a:lstStyle/>
        <a:p>
          <a:endParaRPr lang="en-US"/>
        </a:p>
      </dgm:t>
    </dgm:pt>
    <dgm:pt modelId="{8A4DFA2A-E6AC-4F88-A74E-77D7E6528858}" type="pres">
      <dgm:prSet presAssocID="{FF0A64B6-BF21-46A6-942D-6B9CF0BA9F4B}" presName="bigChev" presStyleLbl="node1" presStyleIdx="7" presStyleCnt="10" custScaleX="164774" custLinFactNeighborX="34416"/>
      <dgm:spPr/>
      <dgm:t>
        <a:bodyPr/>
        <a:lstStyle/>
        <a:p>
          <a:endParaRPr lang="en-US"/>
        </a:p>
      </dgm:t>
    </dgm:pt>
    <dgm:pt modelId="{E604BD25-B448-4FBB-8BA0-E5FEDA9B98B8}" type="pres">
      <dgm:prSet presAssocID="{54BEF648-B0FF-419D-9ED2-745ECB5B1BB6}" presName="parTrans" presStyleCnt="0"/>
      <dgm:spPr/>
      <dgm:t>
        <a:bodyPr/>
        <a:lstStyle/>
        <a:p>
          <a:endParaRPr lang="en-US"/>
        </a:p>
      </dgm:t>
    </dgm:pt>
    <dgm:pt modelId="{6409A70A-A9D6-49E0-AFE2-F4B7304BDA51}" type="pres">
      <dgm:prSet presAssocID="{27EFF6B0-8D7D-45BB-B56E-9E527F08B23F}" presName="node" presStyleLbl="alignAccFollowNode1" presStyleIdx="7" presStyleCnt="10" custScaleX="622117" custScaleY="110634">
        <dgm:presLayoutVars>
          <dgm:bulletEnabled val="1"/>
        </dgm:presLayoutVars>
      </dgm:prSet>
      <dgm:spPr/>
      <dgm:t>
        <a:bodyPr/>
        <a:lstStyle/>
        <a:p>
          <a:endParaRPr lang="en-US"/>
        </a:p>
      </dgm:t>
    </dgm:pt>
    <dgm:pt modelId="{9C349867-DA9A-40D0-BB62-7562C34AAC52}" type="pres">
      <dgm:prSet presAssocID="{FF0A64B6-BF21-46A6-942D-6B9CF0BA9F4B}" presName="vSp" presStyleCnt="0"/>
      <dgm:spPr/>
      <dgm:t>
        <a:bodyPr/>
        <a:lstStyle/>
        <a:p>
          <a:endParaRPr lang="en-US"/>
        </a:p>
      </dgm:t>
    </dgm:pt>
    <dgm:pt modelId="{146B2527-1A7B-4DB8-854F-A1C268DFDBB1}" type="pres">
      <dgm:prSet presAssocID="{D25068D1-5492-4AD6-AFCC-6A4473F9CAB7}" presName="horFlow" presStyleCnt="0"/>
      <dgm:spPr/>
      <dgm:t>
        <a:bodyPr/>
        <a:lstStyle/>
        <a:p>
          <a:endParaRPr lang="en-US"/>
        </a:p>
      </dgm:t>
    </dgm:pt>
    <dgm:pt modelId="{81B1F99A-2793-49FB-85E3-FF2BD0E6765C}" type="pres">
      <dgm:prSet presAssocID="{D25068D1-5492-4AD6-AFCC-6A4473F9CAB7}" presName="bigChev" presStyleLbl="node1" presStyleIdx="8" presStyleCnt="10" custScaleX="164774" custLinFactNeighborX="34416"/>
      <dgm:spPr/>
      <dgm:t>
        <a:bodyPr/>
        <a:lstStyle/>
        <a:p>
          <a:endParaRPr lang="en-US"/>
        </a:p>
      </dgm:t>
    </dgm:pt>
    <dgm:pt modelId="{9BB262F8-E4F8-4A41-8D0E-E2180CC81DB2}" type="pres">
      <dgm:prSet presAssocID="{08D3050A-38F2-40E2-B1CE-F37DD6919FA3}" presName="parTrans" presStyleCnt="0"/>
      <dgm:spPr/>
      <dgm:t>
        <a:bodyPr/>
        <a:lstStyle/>
        <a:p>
          <a:endParaRPr lang="en-US"/>
        </a:p>
      </dgm:t>
    </dgm:pt>
    <dgm:pt modelId="{186DEA53-AE6A-4D05-BB77-522E4553C252}" type="pres">
      <dgm:prSet presAssocID="{ED85B33B-ADF1-41E3-9FFA-65195AACA3E6}" presName="node" presStyleLbl="alignAccFollowNode1" presStyleIdx="8" presStyleCnt="10" custScaleX="626289" custScaleY="99452">
        <dgm:presLayoutVars>
          <dgm:bulletEnabled val="1"/>
        </dgm:presLayoutVars>
      </dgm:prSet>
      <dgm:spPr/>
      <dgm:t>
        <a:bodyPr/>
        <a:lstStyle/>
        <a:p>
          <a:endParaRPr lang="en-US"/>
        </a:p>
      </dgm:t>
    </dgm:pt>
    <dgm:pt modelId="{E088594B-FA47-485A-9636-8CC4D9BEC9FE}" type="pres">
      <dgm:prSet presAssocID="{D25068D1-5492-4AD6-AFCC-6A4473F9CAB7}" presName="vSp" presStyleCnt="0"/>
      <dgm:spPr/>
      <dgm:t>
        <a:bodyPr/>
        <a:lstStyle/>
        <a:p>
          <a:endParaRPr lang="en-US"/>
        </a:p>
      </dgm:t>
    </dgm:pt>
    <dgm:pt modelId="{412B01C7-8341-45EC-ACB6-F2BD9411D111}" type="pres">
      <dgm:prSet presAssocID="{85482337-7EC3-44BD-AE45-39E9923886C4}" presName="horFlow" presStyleCnt="0"/>
      <dgm:spPr/>
      <dgm:t>
        <a:bodyPr/>
        <a:lstStyle/>
        <a:p>
          <a:endParaRPr lang="en-US"/>
        </a:p>
      </dgm:t>
    </dgm:pt>
    <dgm:pt modelId="{5217E592-DA2A-4C72-94D1-0179416D52AF}" type="pres">
      <dgm:prSet presAssocID="{85482337-7EC3-44BD-AE45-39E9923886C4}" presName="bigChev" presStyleLbl="node1" presStyleIdx="9" presStyleCnt="10" custScaleX="164774" custLinFactNeighborX="34416"/>
      <dgm:spPr/>
      <dgm:t>
        <a:bodyPr/>
        <a:lstStyle/>
        <a:p>
          <a:endParaRPr lang="en-US"/>
        </a:p>
      </dgm:t>
    </dgm:pt>
    <dgm:pt modelId="{A5682256-8054-4CA9-8EBA-46536E0ADAA7}" type="pres">
      <dgm:prSet presAssocID="{527BBC32-6C54-45C2-9C0C-6E53BED43336}" presName="parTrans" presStyleCnt="0"/>
      <dgm:spPr/>
      <dgm:t>
        <a:bodyPr/>
        <a:lstStyle/>
        <a:p>
          <a:endParaRPr lang="en-US"/>
        </a:p>
      </dgm:t>
    </dgm:pt>
    <dgm:pt modelId="{F58D8DCF-7DA9-4CEA-BADD-1F08DAE64CF6}" type="pres">
      <dgm:prSet presAssocID="{62131A5D-775D-4648-A428-227524F3FB6D}" presName="node" presStyleLbl="alignAccFollowNode1" presStyleIdx="9" presStyleCnt="10" custScaleX="626289" custScaleY="99452">
        <dgm:presLayoutVars>
          <dgm:bulletEnabled val="1"/>
        </dgm:presLayoutVars>
      </dgm:prSet>
      <dgm:spPr/>
      <dgm:t>
        <a:bodyPr/>
        <a:lstStyle/>
        <a:p>
          <a:endParaRPr lang="en-US"/>
        </a:p>
      </dgm:t>
    </dgm:pt>
  </dgm:ptLst>
  <dgm:cxnLst>
    <dgm:cxn modelId="{EFBD7CB2-CEB7-40F9-B76D-35402C61906E}" srcId="{48C79B29-56A5-4D98-AD1A-8EB147AEA0CF}" destId="{FF0A64B6-BF21-46A6-942D-6B9CF0BA9F4B}" srcOrd="7" destOrd="0" parTransId="{CCD8B6A6-CA56-437E-9F0F-E495BD43F06D}" sibTransId="{062C8F87-86C0-48EC-AE27-C596B9A3F42E}"/>
    <dgm:cxn modelId="{A420F98C-15BC-40EA-8A1E-19491677DA5D}" srcId="{48C79B29-56A5-4D98-AD1A-8EB147AEA0CF}" destId="{57AF15DE-AFFE-4AC1-9044-1D0BA0CDFF8F}" srcOrd="2" destOrd="0" parTransId="{D333B721-4C8F-4B58-B6EF-FCD994582B0B}" sibTransId="{D9E51537-3180-4060-B860-34792BC43266}"/>
    <dgm:cxn modelId="{1F509917-05C7-42F1-AECC-AA7463A33B26}" srcId="{48C79B29-56A5-4D98-AD1A-8EB147AEA0CF}" destId="{E99367E2-FA3E-4E31-B8B9-6C20716FE2D1}" srcOrd="1" destOrd="0" parTransId="{0E285C47-B17C-4A2D-A13E-FD797360D621}" sibTransId="{E4C678C7-D0D1-44E4-9960-B2C381BCC504}"/>
    <dgm:cxn modelId="{30A2CD9A-9E65-A44E-9FF8-7AE8444B80EE}" type="presOf" srcId="{57AF15DE-AFFE-4AC1-9044-1D0BA0CDFF8F}" destId="{931B71DB-182E-43B8-B2C4-6FDBCB271ED0}" srcOrd="0" destOrd="0" presId="urn:microsoft.com/office/officeart/2005/8/layout/lProcess3"/>
    <dgm:cxn modelId="{29B56354-B398-E44F-906F-046C1CB20383}" type="presOf" srcId="{27EFF6B0-8D7D-45BB-B56E-9E527F08B23F}" destId="{6409A70A-A9D6-49E0-AFE2-F4B7304BDA51}" srcOrd="0" destOrd="0" presId="urn:microsoft.com/office/officeart/2005/8/layout/lProcess3"/>
    <dgm:cxn modelId="{DA91DE58-5F69-400A-B8DD-75B427A00F1C}" srcId="{7C26CEA3-AB9A-40EA-A714-1C4508EDE865}" destId="{10F6DEA0-5670-40DA-9662-533E55F54AAF}" srcOrd="0" destOrd="0" parTransId="{4A16189C-B5C4-4C32-AAE4-91500EE05EF1}" sibTransId="{AFF36125-90B8-4700-9B7F-7B1412D8CA77}"/>
    <dgm:cxn modelId="{A51C033A-AB53-9846-B427-EBB44700EBCB}" type="presOf" srcId="{ED85B33B-ADF1-41E3-9FFA-65195AACA3E6}" destId="{186DEA53-AE6A-4D05-BB77-522E4553C252}" srcOrd="0" destOrd="0" presId="urn:microsoft.com/office/officeart/2005/8/layout/lProcess3"/>
    <dgm:cxn modelId="{F7B66029-B017-FE47-A6BA-718AC7DB9F3E}" type="presOf" srcId="{83547E92-8354-4B5C-A75A-285A868A9CCB}" destId="{8067098C-DC39-4198-ACED-7195F0066FBD}" srcOrd="0" destOrd="0" presId="urn:microsoft.com/office/officeart/2005/8/layout/lProcess3"/>
    <dgm:cxn modelId="{8E710DA5-D3B6-5D48-92E6-A3BBB8C14CB5}" type="presOf" srcId="{8A4E1485-6428-4FBB-AF5C-33E21018442D}" destId="{916E1FF2-C4B3-4147-9EF1-5B59330DFAC7}" srcOrd="0" destOrd="0" presId="urn:microsoft.com/office/officeart/2005/8/layout/lProcess3"/>
    <dgm:cxn modelId="{B136F4FF-0842-4FA9-BB50-32A6FEBD904F}" srcId="{E99367E2-FA3E-4E31-B8B9-6C20716FE2D1}" destId="{AC0BB38D-CEC4-4F59-9285-BDCA0D020606}" srcOrd="0" destOrd="0" parTransId="{E45D57AE-3C92-426E-867A-5DC045520510}" sibTransId="{A71A693E-64C4-44B7-A509-C77ADA986A68}"/>
    <dgm:cxn modelId="{E161631D-07DD-4210-8665-7D88469FEAB8}" srcId="{84930CA1-1FDF-4D09-927A-656C46CE6F4A}" destId="{E0FB428F-2DCC-45A4-81BF-4F3F65AA654C}" srcOrd="0" destOrd="0" parTransId="{0BE6C7D5-B0C7-49D3-B173-24A182A8BF48}" sibTransId="{330018E9-C5E7-40F5-82C8-F769DD834F8C}"/>
    <dgm:cxn modelId="{1B59BEB2-5816-504D-A41F-956621ED60CC}" type="presOf" srcId="{BAAB215E-2867-47A3-B365-CE04553C8E06}" destId="{D8FBEFE1-81F5-4BA2-AF69-6CB9F8FA96BC}" srcOrd="0" destOrd="0" presId="urn:microsoft.com/office/officeart/2005/8/layout/lProcess3"/>
    <dgm:cxn modelId="{B45D6329-1F37-4C45-BD05-424B61538ABF}" srcId="{57AF15DE-AFFE-4AC1-9044-1D0BA0CDFF8F}" destId="{8A4E1485-6428-4FBB-AF5C-33E21018442D}" srcOrd="0" destOrd="0" parTransId="{1A2ADCDE-1312-41A2-B907-3A3B8DD1D41E}" sibTransId="{A31FF5AE-911A-4B06-A84B-0C9108C00B96}"/>
    <dgm:cxn modelId="{3CA05A52-1CA9-274B-8101-BA1B905923F6}" type="presOf" srcId="{D25068D1-5492-4AD6-AFCC-6A4473F9CAB7}" destId="{81B1F99A-2793-49FB-85E3-FF2BD0E6765C}" srcOrd="0" destOrd="0" presId="urn:microsoft.com/office/officeart/2005/8/layout/lProcess3"/>
    <dgm:cxn modelId="{A3B4BA96-9C42-41BA-B82E-581D9FFC698E}" srcId="{FF0A64B6-BF21-46A6-942D-6B9CF0BA9F4B}" destId="{27EFF6B0-8D7D-45BB-B56E-9E527F08B23F}" srcOrd="0" destOrd="0" parTransId="{54BEF648-B0FF-419D-9ED2-745ECB5B1BB6}" sibTransId="{5F520379-044C-4FBE-871B-1911DCD8F42A}"/>
    <dgm:cxn modelId="{1023AB0C-DA48-974B-98A1-83261B9AF22C}" type="presOf" srcId="{AC0BB38D-CEC4-4F59-9285-BDCA0D020606}" destId="{C158C36C-62F8-4008-8CC9-1280FCA19E83}" srcOrd="0" destOrd="0" presId="urn:microsoft.com/office/officeart/2005/8/layout/lProcess3"/>
    <dgm:cxn modelId="{91789968-949A-4041-BB38-F335841456F0}" srcId="{D25068D1-5492-4AD6-AFCC-6A4473F9CAB7}" destId="{ED85B33B-ADF1-41E3-9FFA-65195AACA3E6}" srcOrd="0" destOrd="0" parTransId="{08D3050A-38F2-40E2-B1CE-F37DD6919FA3}" sibTransId="{701B6B4F-44EE-4EB6-B22B-ABD5E9497091}"/>
    <dgm:cxn modelId="{BFCAA4C7-B1D2-1E4E-83AE-116F00E8BB8D}" type="presOf" srcId="{FF0A64B6-BF21-46A6-942D-6B9CF0BA9F4B}" destId="{8A4DFA2A-E6AC-4F88-A74E-77D7E6528858}" srcOrd="0" destOrd="0" presId="urn:microsoft.com/office/officeart/2005/8/layout/lProcess3"/>
    <dgm:cxn modelId="{3E776CC0-BF04-9642-979D-6C97EFF80CC7}" type="presOf" srcId="{3DEA4A18-8676-4F42-A402-CDCB9F84D633}" destId="{5F68A5B7-ED67-4523-B2A2-74958F11AB3C}" srcOrd="0" destOrd="0" presId="urn:microsoft.com/office/officeart/2005/8/layout/lProcess3"/>
    <dgm:cxn modelId="{8AAE733A-3E95-C140-8CBB-F7BEFACF5FAC}" type="presOf" srcId="{7C26CEA3-AB9A-40EA-A714-1C4508EDE865}" destId="{C8B91367-E802-4DF2-9B4F-79E480C55765}" srcOrd="0" destOrd="0" presId="urn:microsoft.com/office/officeart/2005/8/layout/lProcess3"/>
    <dgm:cxn modelId="{4B26C88C-31C4-7E4F-A2E5-7210FB399A19}" type="presOf" srcId="{48C79B29-56A5-4D98-AD1A-8EB147AEA0CF}" destId="{30F96345-D582-40D2-8366-FB84471251DC}" srcOrd="0" destOrd="0" presId="urn:microsoft.com/office/officeart/2005/8/layout/lProcess3"/>
    <dgm:cxn modelId="{620404AB-EBF6-B04A-97B7-F3091AC3E294}" type="presOf" srcId="{84930CA1-1FDF-4D09-927A-656C46CE6F4A}" destId="{B13A4A23-12C4-4864-85D4-02791BA8DD4B}" srcOrd="0" destOrd="0" presId="urn:microsoft.com/office/officeart/2005/8/layout/lProcess3"/>
    <dgm:cxn modelId="{18B8DAA8-D950-42EE-8354-74019A02C89F}" srcId="{48C79B29-56A5-4D98-AD1A-8EB147AEA0CF}" destId="{3DEA4A18-8676-4F42-A402-CDCB9F84D633}" srcOrd="0" destOrd="0" parTransId="{345BC3BE-942C-40C8-9A0A-0FA6047E67B9}" sibTransId="{3A879DC3-9F82-4B54-8799-E34C1081979D}"/>
    <dgm:cxn modelId="{3D986472-524B-8446-982B-68918560316E}" type="presOf" srcId="{62131A5D-775D-4648-A428-227524F3FB6D}" destId="{F58D8DCF-7DA9-4CEA-BADD-1F08DAE64CF6}" srcOrd="0" destOrd="0" presId="urn:microsoft.com/office/officeart/2005/8/layout/lProcess3"/>
    <dgm:cxn modelId="{396AA08C-187F-7E4D-BCDD-38A4610B84DE}" type="presOf" srcId="{10F6DEA0-5670-40DA-9662-533E55F54AAF}" destId="{1C7978B6-842F-44A0-ACF3-5BB5C9041B0F}" srcOrd="0" destOrd="0" presId="urn:microsoft.com/office/officeart/2005/8/layout/lProcess3"/>
    <dgm:cxn modelId="{B6EA5EEB-5A98-0541-9993-F55EA7471A39}" type="presOf" srcId="{E99367E2-FA3E-4E31-B8B9-6C20716FE2D1}" destId="{FCC3776D-5424-41A7-9A40-6B329884FC45}" srcOrd="0" destOrd="0" presId="urn:microsoft.com/office/officeart/2005/8/layout/lProcess3"/>
    <dgm:cxn modelId="{F6521A55-6170-4872-8A55-62F3524A28C2}" srcId="{48C79B29-56A5-4D98-AD1A-8EB147AEA0CF}" destId="{83547E92-8354-4B5C-A75A-285A868A9CCB}" srcOrd="5" destOrd="0" parTransId="{6B7549C9-F5E6-4BF3-902A-2D4AF299BE46}" sibTransId="{9B5DAF85-B2CA-4292-B91E-77F8D863EC0B}"/>
    <dgm:cxn modelId="{B5CAE110-65F6-364E-9AD0-C1D34EA5FB1B}" type="presOf" srcId="{7CB48D7B-2F2D-46D9-85C3-F1883328276F}" destId="{3D42B344-7FD8-470C-82D3-12611ADCBB75}" srcOrd="0" destOrd="0" presId="urn:microsoft.com/office/officeart/2005/8/layout/lProcess3"/>
    <dgm:cxn modelId="{34FF4A18-C000-4BB4-A373-409AC0253A00}" srcId="{7CB48D7B-2F2D-46D9-85C3-F1883328276F}" destId="{4F5B7C10-F585-4333-8C8B-37DB25182FC6}" srcOrd="0" destOrd="0" parTransId="{97D3D18A-FB37-4A0C-A645-0C957E66C0CD}" sibTransId="{BD8500C3-9B65-4476-B736-9B3157C6F8C7}"/>
    <dgm:cxn modelId="{2CD13071-8BA3-4A90-A491-9C3FA9EF8726}" srcId="{3DEA4A18-8676-4F42-A402-CDCB9F84D633}" destId="{0A74C43F-D75E-4587-B1C8-561D5FEA2B9A}" srcOrd="0" destOrd="0" parTransId="{13937A57-282E-429F-A4BC-F64C4CF2FD02}" sibTransId="{0EB849DC-8098-437C-AB46-D467FA2D8355}"/>
    <dgm:cxn modelId="{DECD6017-5CFD-1247-B82E-C366F3159715}" type="presOf" srcId="{4F5B7C10-F585-4333-8C8B-37DB25182FC6}" destId="{B0ACC33B-62AD-4854-852E-EB7745C292EC}" srcOrd="0" destOrd="0" presId="urn:microsoft.com/office/officeart/2005/8/layout/lProcess3"/>
    <dgm:cxn modelId="{DB0DBDAE-8832-4877-80F0-E545B7456BEE}" srcId="{48C79B29-56A5-4D98-AD1A-8EB147AEA0CF}" destId="{D25068D1-5492-4AD6-AFCC-6A4473F9CAB7}" srcOrd="8" destOrd="0" parTransId="{EC6815F5-D655-4E67-9611-9E8B4A3565B7}" sibTransId="{EFF21FFC-2170-4CA1-9784-24922991A4D3}"/>
    <dgm:cxn modelId="{AC654382-E322-48BD-A457-ACD147D593E1}" srcId="{48C79B29-56A5-4D98-AD1A-8EB147AEA0CF}" destId="{7C26CEA3-AB9A-40EA-A714-1C4508EDE865}" srcOrd="6" destOrd="0" parTransId="{4DF15D0A-58F0-4912-9126-696D1D79D01B}" sibTransId="{B85A7590-761A-469A-96C4-3012A9C1042F}"/>
    <dgm:cxn modelId="{18D456DF-05D7-438B-81BD-675BBF438CC0}" srcId="{48C79B29-56A5-4D98-AD1A-8EB147AEA0CF}" destId="{85482337-7EC3-44BD-AE45-39E9923886C4}" srcOrd="9" destOrd="0" parTransId="{93CA5A12-8928-4852-A60F-226CC690B980}" sibTransId="{931E2866-1BCA-41BF-B8A4-B995757F44BE}"/>
    <dgm:cxn modelId="{1AB21200-6E52-4FD1-8631-F1DF2291AF6A}" srcId="{83547E92-8354-4B5C-A75A-285A868A9CCB}" destId="{BAAB215E-2867-47A3-B365-CE04553C8E06}" srcOrd="0" destOrd="0" parTransId="{AEA577F2-4AE4-44A3-B40C-3091B2FB15E8}" sibTransId="{430EB872-53D7-4FF7-87E4-BB0FDC154119}"/>
    <dgm:cxn modelId="{48563676-F1C1-4D17-AD9F-4B74DD8682CD}" srcId="{85482337-7EC3-44BD-AE45-39E9923886C4}" destId="{62131A5D-775D-4648-A428-227524F3FB6D}" srcOrd="0" destOrd="0" parTransId="{527BBC32-6C54-45C2-9C0C-6E53BED43336}" sibTransId="{5B0F88F9-7662-4211-B412-C9EE6D43459C}"/>
    <dgm:cxn modelId="{AC870ABD-3E9B-C54F-97D8-1C4F87823517}" type="presOf" srcId="{85482337-7EC3-44BD-AE45-39E9923886C4}" destId="{5217E592-DA2A-4C72-94D1-0179416D52AF}" srcOrd="0" destOrd="0" presId="urn:microsoft.com/office/officeart/2005/8/layout/lProcess3"/>
    <dgm:cxn modelId="{BDDF47BA-EE52-5F47-9A95-F5BCDAD1D148}" type="presOf" srcId="{0A74C43F-D75E-4587-B1C8-561D5FEA2B9A}" destId="{244B45B4-5638-4624-AA72-199AD0FA05D6}" srcOrd="0" destOrd="0" presId="urn:microsoft.com/office/officeart/2005/8/layout/lProcess3"/>
    <dgm:cxn modelId="{6313B31B-DE87-9345-A8A9-C8003952EF05}" type="presOf" srcId="{E0FB428F-2DCC-45A4-81BF-4F3F65AA654C}" destId="{F005BD39-76A7-484B-AB33-D55D430B5993}" srcOrd="0" destOrd="0" presId="urn:microsoft.com/office/officeart/2005/8/layout/lProcess3"/>
    <dgm:cxn modelId="{C04B3685-81BC-410E-B716-DE4369586744}" srcId="{48C79B29-56A5-4D98-AD1A-8EB147AEA0CF}" destId="{7CB48D7B-2F2D-46D9-85C3-F1883328276F}" srcOrd="3" destOrd="0" parTransId="{A3B09425-93D8-4EE4-9374-90281411DC21}" sibTransId="{D8938225-5F5E-42CD-8783-A1B253ADFC01}"/>
    <dgm:cxn modelId="{6326E945-DE87-427E-9061-EE244D6171D3}" srcId="{48C79B29-56A5-4D98-AD1A-8EB147AEA0CF}" destId="{84930CA1-1FDF-4D09-927A-656C46CE6F4A}" srcOrd="4" destOrd="0" parTransId="{E85345AD-9F64-4AF6-AF61-1D432B0EA5FE}" sibTransId="{A664142F-5491-436F-9D06-8BFEA620D4AE}"/>
    <dgm:cxn modelId="{F316735C-12B5-B941-8E74-DA97D5355DDE}" type="presParOf" srcId="{30F96345-D582-40D2-8366-FB84471251DC}" destId="{B15B1ABA-B2EC-4D8A-AE08-A7FC2D19FDC4}" srcOrd="0" destOrd="0" presId="urn:microsoft.com/office/officeart/2005/8/layout/lProcess3"/>
    <dgm:cxn modelId="{810DAEB4-1F7D-2647-8407-FFFA5DCFD667}" type="presParOf" srcId="{B15B1ABA-B2EC-4D8A-AE08-A7FC2D19FDC4}" destId="{5F68A5B7-ED67-4523-B2A2-74958F11AB3C}" srcOrd="0" destOrd="0" presId="urn:microsoft.com/office/officeart/2005/8/layout/lProcess3"/>
    <dgm:cxn modelId="{595CC9A2-FC37-274C-8EE0-DDBD1B6835B3}" type="presParOf" srcId="{B15B1ABA-B2EC-4D8A-AE08-A7FC2D19FDC4}" destId="{502C5B5E-5316-4A85-B365-2E2BFCB72E49}" srcOrd="1" destOrd="0" presId="urn:microsoft.com/office/officeart/2005/8/layout/lProcess3"/>
    <dgm:cxn modelId="{91DFF0C7-8744-674F-9C0C-EA97C94540F0}" type="presParOf" srcId="{B15B1ABA-B2EC-4D8A-AE08-A7FC2D19FDC4}" destId="{244B45B4-5638-4624-AA72-199AD0FA05D6}" srcOrd="2" destOrd="0" presId="urn:microsoft.com/office/officeart/2005/8/layout/lProcess3"/>
    <dgm:cxn modelId="{EDBCDDCC-CE9F-BC47-B927-080EB39D6E40}" type="presParOf" srcId="{30F96345-D582-40D2-8366-FB84471251DC}" destId="{807D37EB-EB74-471B-88E4-7A7F9F0131CB}" srcOrd="1" destOrd="0" presId="urn:microsoft.com/office/officeart/2005/8/layout/lProcess3"/>
    <dgm:cxn modelId="{03520D4E-A2F0-EF48-ABD4-DD27E75E68E9}" type="presParOf" srcId="{30F96345-D582-40D2-8366-FB84471251DC}" destId="{12EDD2E2-5258-4467-948D-B16091C736C0}" srcOrd="2" destOrd="0" presId="urn:microsoft.com/office/officeart/2005/8/layout/lProcess3"/>
    <dgm:cxn modelId="{3B8B1E9C-7BBC-5D43-81C2-BDA7121C04A0}" type="presParOf" srcId="{12EDD2E2-5258-4467-948D-B16091C736C0}" destId="{FCC3776D-5424-41A7-9A40-6B329884FC45}" srcOrd="0" destOrd="0" presId="urn:microsoft.com/office/officeart/2005/8/layout/lProcess3"/>
    <dgm:cxn modelId="{C0D17B26-B0B4-6E47-97D5-36D1D0CF95F2}" type="presParOf" srcId="{12EDD2E2-5258-4467-948D-B16091C736C0}" destId="{13558323-8388-4EAF-8C41-5902F65A1485}" srcOrd="1" destOrd="0" presId="urn:microsoft.com/office/officeart/2005/8/layout/lProcess3"/>
    <dgm:cxn modelId="{4D021CA7-1747-D04E-ADAA-74B27C118202}" type="presParOf" srcId="{12EDD2E2-5258-4467-948D-B16091C736C0}" destId="{C158C36C-62F8-4008-8CC9-1280FCA19E83}" srcOrd="2" destOrd="0" presId="urn:microsoft.com/office/officeart/2005/8/layout/lProcess3"/>
    <dgm:cxn modelId="{226ED6E7-78D7-654F-A5D1-464C6C6AA27D}" type="presParOf" srcId="{30F96345-D582-40D2-8366-FB84471251DC}" destId="{97FA71E2-B9DD-4E8C-A3BF-43FB99D7945D}" srcOrd="3" destOrd="0" presId="urn:microsoft.com/office/officeart/2005/8/layout/lProcess3"/>
    <dgm:cxn modelId="{9C58E37C-C264-804E-9325-EAE83C8E4325}" type="presParOf" srcId="{30F96345-D582-40D2-8366-FB84471251DC}" destId="{E5289D43-D377-4A72-885F-C809543B9E2E}" srcOrd="4" destOrd="0" presId="urn:microsoft.com/office/officeart/2005/8/layout/lProcess3"/>
    <dgm:cxn modelId="{1986B674-A313-E741-BA65-0D6D60D9EF82}" type="presParOf" srcId="{E5289D43-D377-4A72-885F-C809543B9E2E}" destId="{931B71DB-182E-43B8-B2C4-6FDBCB271ED0}" srcOrd="0" destOrd="0" presId="urn:microsoft.com/office/officeart/2005/8/layout/lProcess3"/>
    <dgm:cxn modelId="{12A90843-CB51-6E4E-BA35-5B5D9F05E367}" type="presParOf" srcId="{E5289D43-D377-4A72-885F-C809543B9E2E}" destId="{DE51E2EF-70E4-4945-8052-F88E897F0867}" srcOrd="1" destOrd="0" presId="urn:microsoft.com/office/officeart/2005/8/layout/lProcess3"/>
    <dgm:cxn modelId="{807B896A-F682-CC4D-9682-33005EF25B7F}" type="presParOf" srcId="{E5289D43-D377-4A72-885F-C809543B9E2E}" destId="{916E1FF2-C4B3-4147-9EF1-5B59330DFAC7}" srcOrd="2" destOrd="0" presId="urn:microsoft.com/office/officeart/2005/8/layout/lProcess3"/>
    <dgm:cxn modelId="{D025E7F4-848B-744B-ACF9-7488C83E5F09}" type="presParOf" srcId="{30F96345-D582-40D2-8366-FB84471251DC}" destId="{5B6773D7-759C-4006-A68B-866518C7DED8}" srcOrd="5" destOrd="0" presId="urn:microsoft.com/office/officeart/2005/8/layout/lProcess3"/>
    <dgm:cxn modelId="{66B73F99-C27A-E741-A7AE-B64DC4711967}" type="presParOf" srcId="{30F96345-D582-40D2-8366-FB84471251DC}" destId="{00A83150-8F01-42DC-B790-4569037B9D06}" srcOrd="6" destOrd="0" presId="urn:microsoft.com/office/officeart/2005/8/layout/lProcess3"/>
    <dgm:cxn modelId="{3E1D2C21-B1FE-E74E-97FB-E61F5D5420D5}" type="presParOf" srcId="{00A83150-8F01-42DC-B790-4569037B9D06}" destId="{3D42B344-7FD8-470C-82D3-12611ADCBB75}" srcOrd="0" destOrd="0" presId="urn:microsoft.com/office/officeart/2005/8/layout/lProcess3"/>
    <dgm:cxn modelId="{3BBC24F7-795F-6549-BF52-379E498C162A}" type="presParOf" srcId="{00A83150-8F01-42DC-B790-4569037B9D06}" destId="{B1847B4B-6D17-410C-B96D-EEB44D77E88C}" srcOrd="1" destOrd="0" presId="urn:microsoft.com/office/officeart/2005/8/layout/lProcess3"/>
    <dgm:cxn modelId="{A0CFDF72-30DE-7A40-97B6-5CFAD06D7557}" type="presParOf" srcId="{00A83150-8F01-42DC-B790-4569037B9D06}" destId="{B0ACC33B-62AD-4854-852E-EB7745C292EC}" srcOrd="2" destOrd="0" presId="urn:microsoft.com/office/officeart/2005/8/layout/lProcess3"/>
    <dgm:cxn modelId="{3019C79C-556B-6747-989B-70386F1789FB}" type="presParOf" srcId="{30F96345-D582-40D2-8366-FB84471251DC}" destId="{4EF5104C-F702-4D9E-A066-CDDC88E2F31B}" srcOrd="7" destOrd="0" presId="urn:microsoft.com/office/officeart/2005/8/layout/lProcess3"/>
    <dgm:cxn modelId="{89721FA4-46A2-9247-912F-54D666C098B2}" type="presParOf" srcId="{30F96345-D582-40D2-8366-FB84471251DC}" destId="{B82B6422-B5A8-4C96-A4E9-AF1ACD9D098A}" srcOrd="8" destOrd="0" presId="urn:microsoft.com/office/officeart/2005/8/layout/lProcess3"/>
    <dgm:cxn modelId="{43C03390-41DD-AC46-899B-9A4A1232CA3E}" type="presParOf" srcId="{B82B6422-B5A8-4C96-A4E9-AF1ACD9D098A}" destId="{B13A4A23-12C4-4864-85D4-02791BA8DD4B}" srcOrd="0" destOrd="0" presId="urn:microsoft.com/office/officeart/2005/8/layout/lProcess3"/>
    <dgm:cxn modelId="{60A7A15C-937E-CA4C-8B75-7F6550706CF5}" type="presParOf" srcId="{B82B6422-B5A8-4C96-A4E9-AF1ACD9D098A}" destId="{F184CF3C-FF22-4D39-8B2A-3CF0737EC480}" srcOrd="1" destOrd="0" presId="urn:microsoft.com/office/officeart/2005/8/layout/lProcess3"/>
    <dgm:cxn modelId="{93F32A94-B939-D84E-B83D-FE08E338C847}" type="presParOf" srcId="{B82B6422-B5A8-4C96-A4E9-AF1ACD9D098A}" destId="{F005BD39-76A7-484B-AB33-D55D430B5993}" srcOrd="2" destOrd="0" presId="urn:microsoft.com/office/officeart/2005/8/layout/lProcess3"/>
    <dgm:cxn modelId="{6CB7E57D-8FB0-1344-B03F-F32608840CFF}" type="presParOf" srcId="{30F96345-D582-40D2-8366-FB84471251DC}" destId="{F6BA0EDF-03CF-4FAE-9634-73B751B65EC3}" srcOrd="9" destOrd="0" presId="urn:microsoft.com/office/officeart/2005/8/layout/lProcess3"/>
    <dgm:cxn modelId="{D1422530-A778-D742-AB3F-227598D6D229}" type="presParOf" srcId="{30F96345-D582-40D2-8366-FB84471251DC}" destId="{FDD87308-9612-4558-B126-0947808F4FA8}" srcOrd="10" destOrd="0" presId="urn:microsoft.com/office/officeart/2005/8/layout/lProcess3"/>
    <dgm:cxn modelId="{1BA3307B-B969-2448-9ACC-79C35FBE6EA5}" type="presParOf" srcId="{FDD87308-9612-4558-B126-0947808F4FA8}" destId="{8067098C-DC39-4198-ACED-7195F0066FBD}" srcOrd="0" destOrd="0" presId="urn:microsoft.com/office/officeart/2005/8/layout/lProcess3"/>
    <dgm:cxn modelId="{C56E9FA9-E0C9-C74D-A34F-3664C699334B}" type="presParOf" srcId="{FDD87308-9612-4558-B126-0947808F4FA8}" destId="{092A8189-77BB-4D69-B2C4-5A5492293F38}" srcOrd="1" destOrd="0" presId="urn:microsoft.com/office/officeart/2005/8/layout/lProcess3"/>
    <dgm:cxn modelId="{4651492D-1DE6-2F42-AC5E-50DF42A11AD0}" type="presParOf" srcId="{FDD87308-9612-4558-B126-0947808F4FA8}" destId="{D8FBEFE1-81F5-4BA2-AF69-6CB9F8FA96BC}" srcOrd="2" destOrd="0" presId="urn:microsoft.com/office/officeart/2005/8/layout/lProcess3"/>
    <dgm:cxn modelId="{2E1A4677-81DD-9A4E-92BC-ECEC60A1CB01}" type="presParOf" srcId="{30F96345-D582-40D2-8366-FB84471251DC}" destId="{E50182E4-7B93-46A1-804F-E1A8B98AF798}" srcOrd="11" destOrd="0" presId="urn:microsoft.com/office/officeart/2005/8/layout/lProcess3"/>
    <dgm:cxn modelId="{9C1C4179-9616-9A43-915B-2922DF882771}" type="presParOf" srcId="{30F96345-D582-40D2-8366-FB84471251DC}" destId="{F7ACA7B0-9C50-4AD1-8FAE-A4A0858A8E9B}" srcOrd="12" destOrd="0" presId="urn:microsoft.com/office/officeart/2005/8/layout/lProcess3"/>
    <dgm:cxn modelId="{E91DB999-1CD1-2B46-94B8-047B5ABEFEAD}" type="presParOf" srcId="{F7ACA7B0-9C50-4AD1-8FAE-A4A0858A8E9B}" destId="{C8B91367-E802-4DF2-9B4F-79E480C55765}" srcOrd="0" destOrd="0" presId="urn:microsoft.com/office/officeart/2005/8/layout/lProcess3"/>
    <dgm:cxn modelId="{15D7C24A-A16E-B049-8D90-3E946D8154FA}" type="presParOf" srcId="{F7ACA7B0-9C50-4AD1-8FAE-A4A0858A8E9B}" destId="{FC9EC1E4-338F-4130-9D93-F21A24E193AA}" srcOrd="1" destOrd="0" presId="urn:microsoft.com/office/officeart/2005/8/layout/lProcess3"/>
    <dgm:cxn modelId="{85EDFA6E-488E-4949-A1DE-8F400E3964C4}" type="presParOf" srcId="{F7ACA7B0-9C50-4AD1-8FAE-A4A0858A8E9B}" destId="{1C7978B6-842F-44A0-ACF3-5BB5C9041B0F}" srcOrd="2" destOrd="0" presId="urn:microsoft.com/office/officeart/2005/8/layout/lProcess3"/>
    <dgm:cxn modelId="{59696833-5EAA-EF4F-B821-C04EB3F0B4F0}" type="presParOf" srcId="{30F96345-D582-40D2-8366-FB84471251DC}" destId="{4BAF6896-8033-4F94-8517-190040FC1EBB}" srcOrd="13" destOrd="0" presId="urn:microsoft.com/office/officeart/2005/8/layout/lProcess3"/>
    <dgm:cxn modelId="{F199D8C0-E351-BF44-BE80-CEA9A308BD53}" type="presParOf" srcId="{30F96345-D582-40D2-8366-FB84471251DC}" destId="{AAF535A5-E52A-4241-95CD-F9EB42907991}" srcOrd="14" destOrd="0" presId="urn:microsoft.com/office/officeart/2005/8/layout/lProcess3"/>
    <dgm:cxn modelId="{33264744-A0E1-0C44-999A-EAB7EFBAC0D4}" type="presParOf" srcId="{AAF535A5-E52A-4241-95CD-F9EB42907991}" destId="{8A4DFA2A-E6AC-4F88-A74E-77D7E6528858}" srcOrd="0" destOrd="0" presId="urn:microsoft.com/office/officeart/2005/8/layout/lProcess3"/>
    <dgm:cxn modelId="{D6EC6CDD-4A79-6B47-8106-23EEAB183E40}" type="presParOf" srcId="{AAF535A5-E52A-4241-95CD-F9EB42907991}" destId="{E604BD25-B448-4FBB-8BA0-E5FEDA9B98B8}" srcOrd="1" destOrd="0" presId="urn:microsoft.com/office/officeart/2005/8/layout/lProcess3"/>
    <dgm:cxn modelId="{84FE9879-FC1A-4945-A3D3-EBC81D6220C5}" type="presParOf" srcId="{AAF535A5-E52A-4241-95CD-F9EB42907991}" destId="{6409A70A-A9D6-49E0-AFE2-F4B7304BDA51}" srcOrd="2" destOrd="0" presId="urn:microsoft.com/office/officeart/2005/8/layout/lProcess3"/>
    <dgm:cxn modelId="{386F14D2-E707-DD43-9BF1-CB6AA68CFA28}" type="presParOf" srcId="{30F96345-D582-40D2-8366-FB84471251DC}" destId="{9C349867-DA9A-40D0-BB62-7562C34AAC52}" srcOrd="15" destOrd="0" presId="urn:microsoft.com/office/officeart/2005/8/layout/lProcess3"/>
    <dgm:cxn modelId="{1C38AD15-3447-A94B-8D7E-FE3E97C8F9EA}" type="presParOf" srcId="{30F96345-D582-40D2-8366-FB84471251DC}" destId="{146B2527-1A7B-4DB8-854F-A1C268DFDBB1}" srcOrd="16" destOrd="0" presId="urn:microsoft.com/office/officeart/2005/8/layout/lProcess3"/>
    <dgm:cxn modelId="{F27DE41C-C087-BA4E-A452-A36CCD36AE34}" type="presParOf" srcId="{146B2527-1A7B-4DB8-854F-A1C268DFDBB1}" destId="{81B1F99A-2793-49FB-85E3-FF2BD0E6765C}" srcOrd="0" destOrd="0" presId="urn:microsoft.com/office/officeart/2005/8/layout/lProcess3"/>
    <dgm:cxn modelId="{BA2C2753-E9F9-464F-BA28-37F4D2F13B15}" type="presParOf" srcId="{146B2527-1A7B-4DB8-854F-A1C268DFDBB1}" destId="{9BB262F8-E4F8-4A41-8D0E-E2180CC81DB2}" srcOrd="1" destOrd="0" presId="urn:microsoft.com/office/officeart/2005/8/layout/lProcess3"/>
    <dgm:cxn modelId="{14424913-0BF8-2F49-8780-B40477BF4EEB}" type="presParOf" srcId="{146B2527-1A7B-4DB8-854F-A1C268DFDBB1}" destId="{186DEA53-AE6A-4D05-BB77-522E4553C252}" srcOrd="2" destOrd="0" presId="urn:microsoft.com/office/officeart/2005/8/layout/lProcess3"/>
    <dgm:cxn modelId="{DA88527D-473C-6844-894B-69CBB5BA3D23}" type="presParOf" srcId="{30F96345-D582-40D2-8366-FB84471251DC}" destId="{E088594B-FA47-485A-9636-8CC4D9BEC9FE}" srcOrd="17" destOrd="0" presId="urn:microsoft.com/office/officeart/2005/8/layout/lProcess3"/>
    <dgm:cxn modelId="{835A6072-7BD9-0D4B-8DBC-A6CCB4E74D83}" type="presParOf" srcId="{30F96345-D582-40D2-8366-FB84471251DC}" destId="{412B01C7-8341-45EC-ACB6-F2BD9411D111}" srcOrd="18" destOrd="0" presId="urn:microsoft.com/office/officeart/2005/8/layout/lProcess3"/>
    <dgm:cxn modelId="{1C977C4B-FE35-6245-8660-EF416DFF9AD1}" type="presParOf" srcId="{412B01C7-8341-45EC-ACB6-F2BD9411D111}" destId="{5217E592-DA2A-4C72-94D1-0179416D52AF}" srcOrd="0" destOrd="0" presId="urn:microsoft.com/office/officeart/2005/8/layout/lProcess3"/>
    <dgm:cxn modelId="{9CD6BA61-42A2-C147-B79D-6020194B0D78}" type="presParOf" srcId="{412B01C7-8341-45EC-ACB6-F2BD9411D111}" destId="{A5682256-8054-4CA9-8EBA-46536E0ADAA7}" srcOrd="1" destOrd="0" presId="urn:microsoft.com/office/officeart/2005/8/layout/lProcess3"/>
    <dgm:cxn modelId="{936E35C8-F4B8-5A4A-A0B8-52C47CEE1B9D}" type="presParOf" srcId="{412B01C7-8341-45EC-ACB6-F2BD9411D111}" destId="{F58D8DCF-7DA9-4CEA-BADD-1F08DAE64CF6}" srcOrd="2" destOrd="0" presId="urn:microsoft.com/office/officeart/2005/8/layout/lProcess3"/>
  </dgm:cxnLst>
  <dgm:bg>
    <a:effectLst>
      <a:outerShdw blurRad="76200" dist="76200" dir="2700000">
        <a:srgbClr val="000000">
          <a:alpha val="42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A5B7-ED67-4523-B2A2-74958F11AB3C}">
      <dsp:nvSpPr>
        <dsp:cNvPr id="0" name=""/>
        <dsp:cNvSpPr/>
      </dsp:nvSpPr>
      <dsp:spPr>
        <a:xfrm>
          <a:off x="405153" y="2235"/>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June -</a:t>
          </a:r>
          <a:endParaRPr lang="en-US" sz="1800" b="0" i="0" kern="1200" dirty="0">
            <a:latin typeface="Gill Sans Light"/>
            <a:cs typeface="Gill Sans Light"/>
          </a:endParaRPr>
        </a:p>
      </dsp:txBody>
      <dsp:txXfrm>
        <a:off x="616433" y="2235"/>
        <a:ext cx="1318113" cy="422560"/>
      </dsp:txXfrm>
    </dsp:sp>
    <dsp:sp modelId="{244B45B4-5638-4624-AA72-199AD0FA05D6}">
      <dsp:nvSpPr>
        <dsp:cNvPr id="0" name=""/>
        <dsp:cNvSpPr/>
      </dsp:nvSpPr>
      <dsp:spPr>
        <a:xfrm>
          <a:off x="1961230" y="39114"/>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Requirements sent to vendors</a:t>
          </a:r>
          <a:endParaRPr lang="en-US" sz="1800" b="0" i="0" kern="1200" dirty="0">
            <a:latin typeface="Gill Sans Light"/>
            <a:cs typeface="Gill Sans Light"/>
          </a:endParaRPr>
        </a:p>
      </dsp:txBody>
      <dsp:txXfrm>
        <a:off x="2135632" y="39114"/>
        <a:ext cx="5142577" cy="348803"/>
      </dsp:txXfrm>
    </dsp:sp>
    <dsp:sp modelId="{FCC3776D-5424-41A7-9A40-6B329884FC45}">
      <dsp:nvSpPr>
        <dsp:cNvPr id="0" name=""/>
        <dsp:cNvSpPr/>
      </dsp:nvSpPr>
      <dsp:spPr>
        <a:xfrm>
          <a:off x="405153" y="483954"/>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July</a:t>
          </a:r>
        </a:p>
      </dsp:txBody>
      <dsp:txXfrm>
        <a:off x="616433" y="483954"/>
        <a:ext cx="1318113" cy="422560"/>
      </dsp:txXfrm>
    </dsp:sp>
    <dsp:sp modelId="{C158C36C-62F8-4008-8CC9-1280FCA19E83}">
      <dsp:nvSpPr>
        <dsp:cNvPr id="0" name=""/>
        <dsp:cNvSpPr/>
      </dsp:nvSpPr>
      <dsp:spPr>
        <a:xfrm>
          <a:off x="1961230" y="520833"/>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NDA vendor briefings</a:t>
          </a:r>
        </a:p>
      </dsp:txBody>
      <dsp:txXfrm>
        <a:off x="2135632" y="520833"/>
        <a:ext cx="5142577" cy="348803"/>
      </dsp:txXfrm>
    </dsp:sp>
    <dsp:sp modelId="{931B71DB-182E-43B8-B2C4-6FDBCB271ED0}">
      <dsp:nvSpPr>
        <dsp:cNvPr id="0" name=""/>
        <dsp:cNvSpPr/>
      </dsp:nvSpPr>
      <dsp:spPr>
        <a:xfrm>
          <a:off x="405153" y="965673"/>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August -</a:t>
          </a:r>
        </a:p>
      </dsp:txBody>
      <dsp:txXfrm>
        <a:off x="616433" y="965673"/>
        <a:ext cx="1318113" cy="422560"/>
      </dsp:txXfrm>
    </dsp:sp>
    <dsp:sp modelId="{916E1FF2-C4B3-4147-9EF1-5B59330DFAC7}">
      <dsp:nvSpPr>
        <dsp:cNvPr id="0" name=""/>
        <dsp:cNvSpPr/>
      </dsp:nvSpPr>
      <dsp:spPr>
        <a:xfrm>
          <a:off x="1961230" y="1002551"/>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Accenture business case development</a:t>
          </a:r>
        </a:p>
      </dsp:txBody>
      <dsp:txXfrm>
        <a:off x="2135632" y="1002551"/>
        <a:ext cx="5142577" cy="348803"/>
      </dsp:txXfrm>
    </dsp:sp>
    <dsp:sp modelId="{3D42B344-7FD8-470C-82D3-12611ADCBB75}">
      <dsp:nvSpPr>
        <dsp:cNvPr id="0" name=""/>
        <dsp:cNvSpPr/>
      </dsp:nvSpPr>
      <dsp:spPr>
        <a:xfrm>
          <a:off x="405153" y="1447391"/>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Sept - Oct</a:t>
          </a:r>
        </a:p>
      </dsp:txBody>
      <dsp:txXfrm>
        <a:off x="616433" y="1447391"/>
        <a:ext cx="1318113" cy="422560"/>
      </dsp:txXfrm>
    </dsp:sp>
    <dsp:sp modelId="{B0ACC33B-62AD-4854-852E-EB7745C292EC}">
      <dsp:nvSpPr>
        <dsp:cNvPr id="0" name=""/>
        <dsp:cNvSpPr/>
      </dsp:nvSpPr>
      <dsp:spPr>
        <a:xfrm>
          <a:off x="1961230" y="1484270"/>
          <a:ext cx="5491380" cy="348803"/>
        </a:xfrm>
        <a:prstGeom prst="chevron">
          <a:avLst/>
        </a:prstGeom>
        <a:solidFill>
          <a:srgbClr val="FF9022">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Vendor demonstrations</a:t>
          </a:r>
        </a:p>
      </dsp:txBody>
      <dsp:txXfrm>
        <a:off x="2135632" y="1484270"/>
        <a:ext cx="5142577" cy="348803"/>
      </dsp:txXfrm>
    </dsp:sp>
    <dsp:sp modelId="{B13A4A23-12C4-4864-85D4-02791BA8DD4B}">
      <dsp:nvSpPr>
        <dsp:cNvPr id="0" name=""/>
        <dsp:cNvSpPr/>
      </dsp:nvSpPr>
      <dsp:spPr>
        <a:xfrm>
          <a:off x="405153" y="1929110"/>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Oct</a:t>
          </a:r>
        </a:p>
      </dsp:txBody>
      <dsp:txXfrm>
        <a:off x="616433" y="1929110"/>
        <a:ext cx="1318113" cy="422560"/>
      </dsp:txXfrm>
    </dsp:sp>
    <dsp:sp modelId="{F005BD39-76A7-484B-AB33-D55D430B5993}">
      <dsp:nvSpPr>
        <dsp:cNvPr id="0" name=""/>
        <dsp:cNvSpPr/>
      </dsp:nvSpPr>
      <dsp:spPr>
        <a:xfrm>
          <a:off x="1961230" y="1965989"/>
          <a:ext cx="5491380" cy="348803"/>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IT provider feedback session </a:t>
          </a:r>
        </a:p>
      </dsp:txBody>
      <dsp:txXfrm>
        <a:off x="2135632" y="1965989"/>
        <a:ext cx="5142577" cy="348803"/>
      </dsp:txXfrm>
    </dsp:sp>
    <dsp:sp modelId="{8067098C-DC39-4198-ACED-7195F0066FBD}">
      <dsp:nvSpPr>
        <dsp:cNvPr id="0" name=""/>
        <dsp:cNvSpPr/>
      </dsp:nvSpPr>
      <dsp:spPr>
        <a:xfrm>
          <a:off x="405153" y="2410829"/>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Oct</a:t>
          </a:r>
        </a:p>
      </dsp:txBody>
      <dsp:txXfrm>
        <a:off x="616433" y="2410829"/>
        <a:ext cx="1318113" cy="422560"/>
      </dsp:txXfrm>
    </dsp:sp>
    <dsp:sp modelId="{D8FBEFE1-81F5-4BA2-AF69-6CB9F8FA96BC}">
      <dsp:nvSpPr>
        <dsp:cNvPr id="0" name=""/>
        <dsp:cNvSpPr/>
      </dsp:nvSpPr>
      <dsp:spPr>
        <a:xfrm>
          <a:off x="1961230" y="2425876"/>
          <a:ext cx="5467741" cy="392464"/>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Campus wide survey</a:t>
          </a:r>
        </a:p>
      </dsp:txBody>
      <dsp:txXfrm>
        <a:off x="2157462" y="2425876"/>
        <a:ext cx="5075277" cy="392464"/>
      </dsp:txXfrm>
    </dsp:sp>
    <dsp:sp modelId="{C8B91367-E802-4DF2-9B4F-79E480C55765}">
      <dsp:nvSpPr>
        <dsp:cNvPr id="0" name=""/>
        <dsp:cNvSpPr/>
      </dsp:nvSpPr>
      <dsp:spPr>
        <a:xfrm>
          <a:off x="405153" y="2892547"/>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Oct</a:t>
          </a:r>
        </a:p>
      </dsp:txBody>
      <dsp:txXfrm>
        <a:off x="616433" y="2892547"/>
        <a:ext cx="1318113" cy="422560"/>
      </dsp:txXfrm>
    </dsp:sp>
    <dsp:sp modelId="{1C7978B6-842F-44A0-ACF3-5BB5C9041B0F}">
      <dsp:nvSpPr>
        <dsp:cNvPr id="0" name=""/>
        <dsp:cNvSpPr/>
      </dsp:nvSpPr>
      <dsp:spPr>
        <a:xfrm>
          <a:off x="1961230" y="2918994"/>
          <a:ext cx="5474554" cy="369667"/>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Business Engagement </a:t>
          </a:r>
          <a:r>
            <a:rPr lang="en-US" sz="1800" b="0" i="0" kern="1200" dirty="0" err="1" smtClean="0">
              <a:latin typeface="Gill Sans Light"/>
              <a:cs typeface="Gill Sans Light"/>
            </a:rPr>
            <a:t>Ctr</a:t>
          </a:r>
          <a:r>
            <a:rPr lang="en-US" sz="1800" b="0" i="0" kern="1200" dirty="0" smtClean="0">
              <a:latin typeface="Gill Sans Light"/>
              <a:cs typeface="Gill Sans Light"/>
            </a:rPr>
            <a:t> &amp; Office of Devel. feedback</a:t>
          </a:r>
        </a:p>
      </dsp:txBody>
      <dsp:txXfrm>
        <a:off x="2146064" y="2918994"/>
        <a:ext cx="5104887" cy="369667"/>
      </dsp:txXfrm>
    </dsp:sp>
    <dsp:sp modelId="{8A4DFA2A-E6AC-4F88-A74E-77D7E6528858}">
      <dsp:nvSpPr>
        <dsp:cNvPr id="0" name=""/>
        <dsp:cNvSpPr/>
      </dsp:nvSpPr>
      <dsp:spPr>
        <a:xfrm>
          <a:off x="405153" y="3374266"/>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June-Oct</a:t>
          </a:r>
        </a:p>
      </dsp:txBody>
      <dsp:txXfrm>
        <a:off x="616433" y="3374266"/>
        <a:ext cx="1318113" cy="422560"/>
      </dsp:txXfrm>
    </dsp:sp>
    <dsp:sp modelId="{6409A70A-A9D6-49E0-AFE2-F4B7304BDA51}">
      <dsp:nvSpPr>
        <dsp:cNvPr id="0" name=""/>
        <dsp:cNvSpPr/>
      </dsp:nvSpPr>
      <dsp:spPr>
        <a:xfrm>
          <a:off x="1961230" y="3391536"/>
          <a:ext cx="5454799" cy="388021"/>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Faculty collaboration use research</a:t>
          </a:r>
        </a:p>
      </dsp:txBody>
      <dsp:txXfrm>
        <a:off x="2155241" y="3391536"/>
        <a:ext cx="5066778" cy="388021"/>
      </dsp:txXfrm>
    </dsp:sp>
    <dsp:sp modelId="{81B1F99A-2793-49FB-85E3-FF2BD0E6765C}">
      <dsp:nvSpPr>
        <dsp:cNvPr id="0" name=""/>
        <dsp:cNvSpPr/>
      </dsp:nvSpPr>
      <dsp:spPr>
        <a:xfrm>
          <a:off x="405153" y="3855985"/>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Nov</a:t>
          </a:r>
        </a:p>
      </dsp:txBody>
      <dsp:txXfrm>
        <a:off x="616433" y="3855985"/>
        <a:ext cx="1318113" cy="422560"/>
      </dsp:txXfrm>
    </dsp:sp>
    <dsp:sp modelId="{186DEA53-AE6A-4D05-BB77-522E4553C252}">
      <dsp:nvSpPr>
        <dsp:cNvPr id="0" name=""/>
        <dsp:cNvSpPr/>
      </dsp:nvSpPr>
      <dsp:spPr>
        <a:xfrm>
          <a:off x="1961230" y="3892863"/>
          <a:ext cx="5491380" cy="348803"/>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LSA student </a:t>
          </a:r>
          <a:r>
            <a:rPr lang="en-US" sz="1800" b="0" i="0" kern="1200" dirty="0" err="1" smtClean="0">
              <a:latin typeface="Gill Sans Light"/>
              <a:cs typeface="Gill Sans Light"/>
            </a:rPr>
            <a:t>gov</a:t>
          </a:r>
          <a:r>
            <a:rPr lang="en-US" sz="1800" b="0" i="0" kern="1200" dirty="0" smtClean="0">
              <a:latin typeface="Gill Sans Light"/>
              <a:cs typeface="Gill Sans Light"/>
            </a:rPr>
            <a:t>. engagement and resolution</a:t>
          </a:r>
        </a:p>
      </dsp:txBody>
      <dsp:txXfrm>
        <a:off x="2135632" y="3892863"/>
        <a:ext cx="5142577" cy="348803"/>
      </dsp:txXfrm>
    </dsp:sp>
    <dsp:sp modelId="{5217E592-DA2A-4C72-94D1-0179416D52AF}">
      <dsp:nvSpPr>
        <dsp:cNvPr id="0" name=""/>
        <dsp:cNvSpPr/>
      </dsp:nvSpPr>
      <dsp:spPr>
        <a:xfrm>
          <a:off x="405153" y="4337703"/>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Nov</a:t>
          </a:r>
        </a:p>
      </dsp:txBody>
      <dsp:txXfrm>
        <a:off x="616433" y="4337703"/>
        <a:ext cx="1318113" cy="422560"/>
      </dsp:txXfrm>
    </dsp:sp>
    <dsp:sp modelId="{F58D8DCF-7DA9-4CEA-BADD-1F08DAE64CF6}">
      <dsp:nvSpPr>
        <dsp:cNvPr id="0" name=""/>
        <dsp:cNvSpPr/>
      </dsp:nvSpPr>
      <dsp:spPr>
        <a:xfrm>
          <a:off x="1961230" y="4374582"/>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Start negotiation </a:t>
          </a:r>
          <a:r>
            <a:rPr lang="en-US" sz="1800" b="0" i="0" kern="1200" smtClean="0">
              <a:latin typeface="Gill Sans Light"/>
              <a:cs typeface="Gill Sans Light"/>
            </a:rPr>
            <a:t>process </a:t>
          </a:r>
          <a:endParaRPr lang="en-US" sz="1800" b="0" i="0" kern="1200" dirty="0" smtClean="0">
            <a:latin typeface="Gill Sans Light"/>
            <a:cs typeface="Gill Sans Light"/>
          </a:endParaRPr>
        </a:p>
      </dsp:txBody>
      <dsp:txXfrm>
        <a:off x="2135632" y="4374582"/>
        <a:ext cx="5142577" cy="348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8A5B7-ED67-4523-B2A2-74958F11AB3C}">
      <dsp:nvSpPr>
        <dsp:cNvPr id="0" name=""/>
        <dsp:cNvSpPr/>
      </dsp:nvSpPr>
      <dsp:spPr>
        <a:xfrm>
          <a:off x="405153" y="2235"/>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June -</a:t>
          </a:r>
          <a:endParaRPr lang="en-US" sz="2000" b="0" i="0" kern="1200" dirty="0">
            <a:latin typeface="Gill Sans Light"/>
            <a:cs typeface="Gill Sans Light"/>
          </a:endParaRPr>
        </a:p>
      </dsp:txBody>
      <dsp:txXfrm>
        <a:off x="616433" y="2235"/>
        <a:ext cx="1318113" cy="422560"/>
      </dsp:txXfrm>
    </dsp:sp>
    <dsp:sp modelId="{244B45B4-5638-4624-AA72-199AD0FA05D6}">
      <dsp:nvSpPr>
        <dsp:cNvPr id="0" name=""/>
        <dsp:cNvSpPr/>
      </dsp:nvSpPr>
      <dsp:spPr>
        <a:xfrm>
          <a:off x="1961230" y="39114"/>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Requirements sent to vendors</a:t>
          </a:r>
          <a:endParaRPr lang="en-US" sz="1800" b="0" i="0" kern="1200" dirty="0">
            <a:latin typeface="Gill Sans Light"/>
            <a:cs typeface="Gill Sans Light"/>
          </a:endParaRPr>
        </a:p>
      </dsp:txBody>
      <dsp:txXfrm>
        <a:off x="2135632" y="39114"/>
        <a:ext cx="5142577" cy="348803"/>
      </dsp:txXfrm>
    </dsp:sp>
    <dsp:sp modelId="{FCC3776D-5424-41A7-9A40-6B329884FC45}">
      <dsp:nvSpPr>
        <dsp:cNvPr id="0" name=""/>
        <dsp:cNvSpPr/>
      </dsp:nvSpPr>
      <dsp:spPr>
        <a:xfrm>
          <a:off x="405153" y="483954"/>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July</a:t>
          </a:r>
        </a:p>
      </dsp:txBody>
      <dsp:txXfrm>
        <a:off x="616433" y="483954"/>
        <a:ext cx="1318113" cy="422560"/>
      </dsp:txXfrm>
    </dsp:sp>
    <dsp:sp modelId="{C158C36C-62F8-4008-8CC9-1280FCA19E83}">
      <dsp:nvSpPr>
        <dsp:cNvPr id="0" name=""/>
        <dsp:cNvSpPr/>
      </dsp:nvSpPr>
      <dsp:spPr>
        <a:xfrm>
          <a:off x="1961230" y="520833"/>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NDA vendor briefings</a:t>
          </a:r>
        </a:p>
      </dsp:txBody>
      <dsp:txXfrm>
        <a:off x="2135632" y="520833"/>
        <a:ext cx="5142577" cy="348803"/>
      </dsp:txXfrm>
    </dsp:sp>
    <dsp:sp modelId="{931B71DB-182E-43B8-B2C4-6FDBCB271ED0}">
      <dsp:nvSpPr>
        <dsp:cNvPr id="0" name=""/>
        <dsp:cNvSpPr/>
      </dsp:nvSpPr>
      <dsp:spPr>
        <a:xfrm>
          <a:off x="405153" y="965673"/>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August -</a:t>
          </a:r>
        </a:p>
      </dsp:txBody>
      <dsp:txXfrm>
        <a:off x="616433" y="965673"/>
        <a:ext cx="1318113" cy="422560"/>
      </dsp:txXfrm>
    </dsp:sp>
    <dsp:sp modelId="{916E1FF2-C4B3-4147-9EF1-5B59330DFAC7}">
      <dsp:nvSpPr>
        <dsp:cNvPr id="0" name=""/>
        <dsp:cNvSpPr/>
      </dsp:nvSpPr>
      <dsp:spPr>
        <a:xfrm>
          <a:off x="1961230" y="1002551"/>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Accenture business case development</a:t>
          </a:r>
        </a:p>
      </dsp:txBody>
      <dsp:txXfrm>
        <a:off x="2135632" y="1002551"/>
        <a:ext cx="5142577" cy="348803"/>
      </dsp:txXfrm>
    </dsp:sp>
    <dsp:sp modelId="{3D42B344-7FD8-470C-82D3-12611ADCBB75}">
      <dsp:nvSpPr>
        <dsp:cNvPr id="0" name=""/>
        <dsp:cNvSpPr/>
      </dsp:nvSpPr>
      <dsp:spPr>
        <a:xfrm>
          <a:off x="405153" y="1447391"/>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Sept - Oct</a:t>
          </a:r>
        </a:p>
      </dsp:txBody>
      <dsp:txXfrm>
        <a:off x="616433" y="1447391"/>
        <a:ext cx="1318113" cy="422560"/>
      </dsp:txXfrm>
    </dsp:sp>
    <dsp:sp modelId="{B0ACC33B-62AD-4854-852E-EB7745C292EC}">
      <dsp:nvSpPr>
        <dsp:cNvPr id="0" name=""/>
        <dsp:cNvSpPr/>
      </dsp:nvSpPr>
      <dsp:spPr>
        <a:xfrm>
          <a:off x="1961230" y="1484270"/>
          <a:ext cx="5491380" cy="348803"/>
        </a:xfrm>
        <a:prstGeom prst="chevron">
          <a:avLst/>
        </a:prstGeom>
        <a:solidFill>
          <a:srgbClr val="FF9022">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Vendor demonstrations</a:t>
          </a:r>
        </a:p>
      </dsp:txBody>
      <dsp:txXfrm>
        <a:off x="2135632" y="1484270"/>
        <a:ext cx="5142577" cy="348803"/>
      </dsp:txXfrm>
    </dsp:sp>
    <dsp:sp modelId="{B13A4A23-12C4-4864-85D4-02791BA8DD4B}">
      <dsp:nvSpPr>
        <dsp:cNvPr id="0" name=""/>
        <dsp:cNvSpPr/>
      </dsp:nvSpPr>
      <dsp:spPr>
        <a:xfrm>
          <a:off x="405153" y="1929110"/>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Oct</a:t>
          </a:r>
        </a:p>
      </dsp:txBody>
      <dsp:txXfrm>
        <a:off x="616433" y="1929110"/>
        <a:ext cx="1318113" cy="422560"/>
      </dsp:txXfrm>
    </dsp:sp>
    <dsp:sp modelId="{F005BD39-76A7-484B-AB33-D55D430B5993}">
      <dsp:nvSpPr>
        <dsp:cNvPr id="0" name=""/>
        <dsp:cNvSpPr/>
      </dsp:nvSpPr>
      <dsp:spPr>
        <a:xfrm>
          <a:off x="1961230" y="1965989"/>
          <a:ext cx="5491380" cy="348803"/>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IT provider feedback session </a:t>
          </a:r>
        </a:p>
      </dsp:txBody>
      <dsp:txXfrm>
        <a:off x="2135632" y="1965989"/>
        <a:ext cx="5142577" cy="348803"/>
      </dsp:txXfrm>
    </dsp:sp>
    <dsp:sp modelId="{8067098C-DC39-4198-ACED-7195F0066FBD}">
      <dsp:nvSpPr>
        <dsp:cNvPr id="0" name=""/>
        <dsp:cNvSpPr/>
      </dsp:nvSpPr>
      <dsp:spPr>
        <a:xfrm>
          <a:off x="405153" y="2410829"/>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Oct</a:t>
          </a:r>
        </a:p>
      </dsp:txBody>
      <dsp:txXfrm>
        <a:off x="616433" y="2410829"/>
        <a:ext cx="1318113" cy="422560"/>
      </dsp:txXfrm>
    </dsp:sp>
    <dsp:sp modelId="{D8FBEFE1-81F5-4BA2-AF69-6CB9F8FA96BC}">
      <dsp:nvSpPr>
        <dsp:cNvPr id="0" name=""/>
        <dsp:cNvSpPr/>
      </dsp:nvSpPr>
      <dsp:spPr>
        <a:xfrm>
          <a:off x="1961230" y="2425876"/>
          <a:ext cx="5467741" cy="392464"/>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Campus wide survey</a:t>
          </a:r>
        </a:p>
      </dsp:txBody>
      <dsp:txXfrm>
        <a:off x="2157462" y="2425876"/>
        <a:ext cx="5075277" cy="392464"/>
      </dsp:txXfrm>
    </dsp:sp>
    <dsp:sp modelId="{C8B91367-E802-4DF2-9B4F-79E480C55765}">
      <dsp:nvSpPr>
        <dsp:cNvPr id="0" name=""/>
        <dsp:cNvSpPr/>
      </dsp:nvSpPr>
      <dsp:spPr>
        <a:xfrm>
          <a:off x="405153" y="2892547"/>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Oct</a:t>
          </a:r>
        </a:p>
      </dsp:txBody>
      <dsp:txXfrm>
        <a:off x="616433" y="2892547"/>
        <a:ext cx="1318113" cy="422560"/>
      </dsp:txXfrm>
    </dsp:sp>
    <dsp:sp modelId="{1C7978B6-842F-44A0-ACF3-5BB5C9041B0F}">
      <dsp:nvSpPr>
        <dsp:cNvPr id="0" name=""/>
        <dsp:cNvSpPr/>
      </dsp:nvSpPr>
      <dsp:spPr>
        <a:xfrm>
          <a:off x="1961230" y="2918994"/>
          <a:ext cx="5474554" cy="369667"/>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Business Engagement </a:t>
          </a:r>
          <a:r>
            <a:rPr lang="en-US" sz="1800" b="0" i="0" kern="1200" dirty="0" err="1" smtClean="0">
              <a:latin typeface="Gill Sans Light"/>
              <a:cs typeface="Gill Sans Light"/>
            </a:rPr>
            <a:t>Ctr</a:t>
          </a:r>
          <a:r>
            <a:rPr lang="en-US" sz="1800" b="0" i="0" kern="1200" dirty="0" smtClean="0">
              <a:latin typeface="Gill Sans Light"/>
              <a:cs typeface="Gill Sans Light"/>
            </a:rPr>
            <a:t> &amp; Office of Devel. feedback</a:t>
          </a:r>
        </a:p>
      </dsp:txBody>
      <dsp:txXfrm>
        <a:off x="2146064" y="2918994"/>
        <a:ext cx="5104887" cy="369667"/>
      </dsp:txXfrm>
    </dsp:sp>
    <dsp:sp modelId="{8A4DFA2A-E6AC-4F88-A74E-77D7E6528858}">
      <dsp:nvSpPr>
        <dsp:cNvPr id="0" name=""/>
        <dsp:cNvSpPr/>
      </dsp:nvSpPr>
      <dsp:spPr>
        <a:xfrm>
          <a:off x="405153" y="3374266"/>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June-Oct</a:t>
          </a:r>
        </a:p>
      </dsp:txBody>
      <dsp:txXfrm>
        <a:off x="616433" y="3374266"/>
        <a:ext cx="1318113" cy="422560"/>
      </dsp:txXfrm>
    </dsp:sp>
    <dsp:sp modelId="{6409A70A-A9D6-49E0-AFE2-F4B7304BDA51}">
      <dsp:nvSpPr>
        <dsp:cNvPr id="0" name=""/>
        <dsp:cNvSpPr/>
      </dsp:nvSpPr>
      <dsp:spPr>
        <a:xfrm>
          <a:off x="1961230" y="3391536"/>
          <a:ext cx="5454799" cy="388021"/>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Faculty collaboration use research</a:t>
          </a:r>
        </a:p>
      </dsp:txBody>
      <dsp:txXfrm>
        <a:off x="2155241" y="3391536"/>
        <a:ext cx="5066778" cy="388021"/>
      </dsp:txXfrm>
    </dsp:sp>
    <dsp:sp modelId="{81B1F99A-2793-49FB-85E3-FF2BD0E6765C}">
      <dsp:nvSpPr>
        <dsp:cNvPr id="0" name=""/>
        <dsp:cNvSpPr/>
      </dsp:nvSpPr>
      <dsp:spPr>
        <a:xfrm>
          <a:off x="405153" y="3855985"/>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Nov</a:t>
          </a:r>
        </a:p>
      </dsp:txBody>
      <dsp:txXfrm>
        <a:off x="616433" y="3855985"/>
        <a:ext cx="1318113" cy="422560"/>
      </dsp:txXfrm>
    </dsp:sp>
    <dsp:sp modelId="{186DEA53-AE6A-4D05-BB77-522E4553C252}">
      <dsp:nvSpPr>
        <dsp:cNvPr id="0" name=""/>
        <dsp:cNvSpPr/>
      </dsp:nvSpPr>
      <dsp:spPr>
        <a:xfrm>
          <a:off x="1961230" y="3892863"/>
          <a:ext cx="5491380" cy="348803"/>
        </a:xfrm>
        <a:prstGeom prst="chevron">
          <a:avLst/>
        </a:prstGeom>
        <a:solidFill>
          <a:srgbClr val="FFE960">
            <a:alpha val="90000"/>
          </a:srgb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LSA student </a:t>
          </a:r>
          <a:r>
            <a:rPr lang="en-US" sz="1800" b="0" i="0" kern="1200" dirty="0" err="1" smtClean="0">
              <a:latin typeface="Gill Sans Light"/>
              <a:cs typeface="Gill Sans Light"/>
            </a:rPr>
            <a:t>gov</a:t>
          </a:r>
          <a:r>
            <a:rPr lang="en-US" sz="1800" b="0" i="0" kern="1200" dirty="0" smtClean="0">
              <a:latin typeface="Gill Sans Light"/>
              <a:cs typeface="Gill Sans Light"/>
            </a:rPr>
            <a:t>. engagement and resolution</a:t>
          </a:r>
        </a:p>
      </dsp:txBody>
      <dsp:txXfrm>
        <a:off x="2135632" y="3892863"/>
        <a:ext cx="5142577" cy="348803"/>
      </dsp:txXfrm>
    </dsp:sp>
    <dsp:sp modelId="{5217E592-DA2A-4C72-94D1-0179416D52AF}">
      <dsp:nvSpPr>
        <dsp:cNvPr id="0" name=""/>
        <dsp:cNvSpPr/>
      </dsp:nvSpPr>
      <dsp:spPr>
        <a:xfrm>
          <a:off x="405153" y="4337703"/>
          <a:ext cx="1740673" cy="422560"/>
        </a:xfrm>
        <a:prstGeom prst="chevron">
          <a:avLst/>
        </a:prstGeom>
        <a:solidFill>
          <a:srgbClr val="459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0" i="0" kern="1200" dirty="0" smtClean="0">
              <a:latin typeface="Gill Sans Light"/>
              <a:cs typeface="Gill Sans Light"/>
            </a:rPr>
            <a:t>Nov</a:t>
          </a:r>
        </a:p>
      </dsp:txBody>
      <dsp:txXfrm>
        <a:off x="616433" y="4337703"/>
        <a:ext cx="1318113" cy="422560"/>
      </dsp:txXfrm>
    </dsp:sp>
    <dsp:sp modelId="{F58D8DCF-7DA9-4CEA-BADD-1F08DAE64CF6}">
      <dsp:nvSpPr>
        <dsp:cNvPr id="0" name=""/>
        <dsp:cNvSpPr/>
      </dsp:nvSpPr>
      <dsp:spPr>
        <a:xfrm>
          <a:off x="1961230" y="4374582"/>
          <a:ext cx="5491380" cy="348803"/>
        </a:xfrm>
        <a:prstGeom prst="chevron">
          <a:avLst/>
        </a:prstGeom>
        <a:solidFill>
          <a:schemeClr val="bg1">
            <a:alpha val="90000"/>
          </a:schemeClr>
        </a:solidFill>
        <a:ln w="25400" cap="flat" cmpd="sng" algn="ctr">
          <a:solidFill>
            <a:srgbClr val="FFFF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0" i="0" kern="1200" dirty="0" smtClean="0">
              <a:latin typeface="Gill Sans Light"/>
              <a:cs typeface="Gill Sans Light"/>
            </a:rPr>
            <a:t>Start negotiation </a:t>
          </a:r>
          <a:r>
            <a:rPr lang="en-US" sz="1800" b="0" i="0" kern="1200" smtClean="0">
              <a:latin typeface="Gill Sans Light"/>
              <a:cs typeface="Gill Sans Light"/>
            </a:rPr>
            <a:t>process </a:t>
          </a:r>
          <a:endParaRPr lang="en-US" sz="1800" b="0" i="0" kern="1200" dirty="0" smtClean="0">
            <a:latin typeface="Gill Sans Light"/>
            <a:cs typeface="Gill Sans Light"/>
          </a:endParaRPr>
        </a:p>
      </dsp:txBody>
      <dsp:txXfrm>
        <a:off x="2135632" y="4374582"/>
        <a:ext cx="5142577" cy="3488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defRPr>
            </a:lvl1pPr>
          </a:lstStyle>
          <a:p>
            <a:pPr>
              <a:defRPr/>
            </a:pPr>
            <a:fld id="{443E875E-F625-FE44-A9BA-7B09022E4CEA}" type="datetime1">
              <a:rPr lang="en-US"/>
              <a:pPr>
                <a:defRPr/>
              </a:pPr>
              <a:t>10/17/11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defRPr>
            </a:lvl1pPr>
          </a:lstStyle>
          <a:p>
            <a:pPr>
              <a:defRPr/>
            </a:pPr>
            <a:fld id="{EF1EFE53-C690-5944-ABA8-8AA43D562A16}" type="slidenum">
              <a:rPr lang="en-US"/>
              <a:pPr>
                <a:defRPr/>
              </a:pPr>
              <a:t>‹#›</a:t>
            </a:fld>
            <a:endParaRPr lang="en-US"/>
          </a:p>
        </p:txBody>
      </p:sp>
    </p:spTree>
    <p:extLst>
      <p:ext uri="{BB962C8B-B14F-4D97-AF65-F5344CB8AC3E}">
        <p14:creationId xmlns:p14="http://schemas.microsoft.com/office/powerpoint/2010/main" val="1474485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It’s not that building, but it is the perfect background to my story. It used to house a computer – a mainframe serving the entire campus. When the PC era came, the mainframe was dismantled and the building eventually converted for human habitation and given to the School of Information. The Great Centrifuge was the process that eventually moved computing and IT away from the center and into units, with all its implications: good and bad. School of Information really rode this centrifugal force from the beginning. A big part of the reason was that it was a young school, with insatiable appetite for cutting-edge technology, which the central IT could not deliver. Or not deliver quickly enough. So the School moved toward self-sufficiency, which seemed like a quick and easy solution to the problem at hand, but eventually deteriorated into a trap.</a:t>
            </a:r>
          </a:p>
          <a:p>
            <a:pPr eaLnBrk="1" hangingPunct="1">
              <a:spcBef>
                <a:spcPct val="0"/>
              </a:spcBef>
            </a:pPr>
            <a:endParaRPr lang="en-US"/>
          </a:p>
        </p:txBody>
      </p:sp>
      <p:sp>
        <p:nvSpPr>
          <p:cNvPr id="18436" name="Slide Number Placeholder 3"/>
          <p:cNvSpPr>
            <a:spLocks noGrp="1"/>
          </p:cNvSpPr>
          <p:nvPr>
            <p:ph type="sldNum" sz="quarter" idx="5"/>
          </p:nvPr>
        </p:nvSpPr>
        <p:spPr bwMode="auto">
          <a:noFill/>
          <a:ln>
            <a:miter lim="800000"/>
            <a:headEnd/>
            <a:tailEnd/>
          </a:ln>
        </p:spPr>
        <p:txBody>
          <a:bodyPr/>
          <a:lstStyle/>
          <a:p>
            <a:fld id="{CBE18356-70B4-EF4A-9C16-ED1F968F80D5}" type="slidenum">
              <a:rPr lang="en-US">
                <a:latin typeface="Calibri" charset="0"/>
              </a:rPr>
              <a:pPr/>
              <a:t>4</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ts val="1580"/>
              </a:lnSpc>
              <a:buFont typeface="Arial" pitchFamily="34" charset="0"/>
              <a:buNone/>
            </a:pPr>
            <a:r>
              <a:rPr lang="en-US" sz="1200" b="1" dirty="0" smtClean="0">
                <a:solidFill>
                  <a:schemeClr val="bg1"/>
                </a:solidFill>
                <a:latin typeface="Gill Sans Light"/>
                <a:cs typeface="Gill Sans Light"/>
              </a:rPr>
              <a:t>Current</a:t>
            </a:r>
            <a:r>
              <a:rPr lang="en-US" sz="1200" b="1" baseline="0" dirty="0" smtClean="0">
                <a:solidFill>
                  <a:schemeClr val="bg1"/>
                </a:solidFill>
                <a:latin typeface="Gill Sans Light"/>
                <a:cs typeface="Gill Sans Light"/>
              </a:rPr>
              <a:t> IT Service Model</a:t>
            </a:r>
            <a:endParaRPr lang="en-US" sz="1200" b="1" dirty="0" smtClean="0">
              <a:solidFill>
                <a:schemeClr val="bg1"/>
              </a:solidFill>
              <a:latin typeface="Gill Sans Light"/>
              <a:cs typeface="Gill Sans Light"/>
            </a:endParaRPr>
          </a:p>
          <a:p>
            <a:pPr marL="114300" indent="-114300">
              <a:lnSpc>
                <a:spcPts val="1580"/>
              </a:lnSpc>
              <a:buFont typeface="Arial" pitchFamily="34" charset="0"/>
              <a:buChar char="•"/>
            </a:pPr>
            <a:r>
              <a:rPr lang="en-US" sz="1200" dirty="0" smtClean="0">
                <a:solidFill>
                  <a:schemeClr val="bg1"/>
                </a:solidFill>
                <a:latin typeface="Gill Sans Light"/>
                <a:cs typeface="Gill Sans Light"/>
              </a:rPr>
              <a:t>Redundant services are performed across units</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Many Unit IT services compete with central offerings</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Shared service adoption is low </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Central services are fragmented</a:t>
            </a:r>
          </a:p>
          <a:p>
            <a:endParaRPr lang="en-US" dirty="0" smtClean="0"/>
          </a:p>
          <a:p>
            <a:r>
              <a:rPr lang="en-US" b="1" dirty="0" smtClean="0"/>
              <a:t>To-Be IT Service</a:t>
            </a:r>
            <a:r>
              <a:rPr lang="en-US" b="1" baseline="0" dirty="0" smtClean="0"/>
              <a:t> Model Vision</a:t>
            </a:r>
            <a:endParaRPr lang="en-US" b="1" dirty="0" smtClean="0"/>
          </a:p>
          <a:p>
            <a:pPr marL="114300" indent="-114300">
              <a:lnSpc>
                <a:spcPts val="1580"/>
              </a:lnSpc>
              <a:buFont typeface="Arial" pitchFamily="34" charset="0"/>
              <a:buChar char="•"/>
            </a:pPr>
            <a:r>
              <a:rPr lang="en-US" sz="1200" dirty="0" smtClean="0">
                <a:solidFill>
                  <a:schemeClr val="bg1"/>
                </a:solidFill>
                <a:latin typeface="Gill Sans Light"/>
                <a:cs typeface="Gill Sans Light"/>
              </a:rPr>
              <a:t>IT services are optimized, reusable, and extensible</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Unit IT is focused on unique mission-aligned services </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Shared service organizations deliver services to administration and academic user groups</a:t>
            </a:r>
          </a:p>
          <a:p>
            <a:pPr marL="114300" indent="-114300">
              <a:lnSpc>
                <a:spcPts val="1580"/>
              </a:lnSpc>
              <a:buFont typeface="Arial" pitchFamily="34" charset="0"/>
              <a:buChar char="•"/>
            </a:pPr>
            <a:r>
              <a:rPr lang="en-US" sz="1200" dirty="0" smtClean="0">
                <a:solidFill>
                  <a:schemeClr val="bg1"/>
                </a:solidFill>
                <a:latin typeface="Gill Sans Light"/>
                <a:cs typeface="Gill Sans Light"/>
              </a:rPr>
              <a:t>Public good and toll services meet the broad needs of the University</a:t>
            </a:r>
          </a:p>
          <a:p>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Charge is critical. We started without a clear charge and struggled with the decision making. This clarified what we were to do. We are trying to shift to being</a:t>
            </a:r>
            <a:r>
              <a:rPr lang="en-US" baseline="0" dirty="0" smtClean="0"/>
              <a:t> mission focused. New thinking for IT staff.</a:t>
            </a:r>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18</a:t>
            </a:fld>
            <a:endParaRPr lang="de-DE"/>
          </a:p>
        </p:txBody>
      </p:sp>
    </p:spTree>
    <p:extLst>
      <p:ext uri="{BB962C8B-B14F-4D97-AF65-F5344CB8AC3E}">
        <p14:creationId xmlns:p14="http://schemas.microsoft.com/office/powerpoint/2010/main" val="289563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Events that occurred over the course of six months. The highlighted events indicate campus involvement.</a:t>
            </a:r>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19</a:t>
            </a:fld>
            <a:endParaRPr lang="de-DE"/>
          </a:p>
        </p:txBody>
      </p:sp>
    </p:spTree>
    <p:extLst>
      <p:ext uri="{BB962C8B-B14F-4D97-AF65-F5344CB8AC3E}">
        <p14:creationId xmlns:p14="http://schemas.microsoft.com/office/powerpoint/2010/main" val="212263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Website where information was made available to campus.  Note: Each vendor gave three General Session and one Technical Session. Each asked to respond to same outline.</a:t>
            </a:r>
          </a:p>
          <a:p>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20</a:t>
            </a:fld>
            <a:endParaRPr lang="en-US"/>
          </a:p>
        </p:txBody>
      </p:sp>
    </p:spTree>
    <p:extLst>
      <p:ext uri="{BB962C8B-B14F-4D97-AF65-F5344CB8AC3E}">
        <p14:creationId xmlns:p14="http://schemas.microsoft.com/office/powerpoint/2010/main" val="16333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Key Themes for Choice</a:t>
            </a:r>
          </a:p>
          <a:p>
            <a:pPr>
              <a:buNone/>
            </a:pPr>
            <a:endParaRPr lang="en-US" dirty="0" smtClean="0"/>
          </a:p>
          <a:p>
            <a:pPr>
              <a:buNone/>
            </a:pPr>
            <a:r>
              <a:rPr lang="en-US" dirty="0" err="1" smtClean="0"/>
              <a:t>aGoogle</a:t>
            </a:r>
            <a:endParaRPr lang="en-US" dirty="0" smtClean="0"/>
          </a:p>
          <a:p>
            <a:pPr lvl="1"/>
            <a:r>
              <a:rPr lang="en-US" dirty="0" smtClean="0"/>
              <a:t>Open standards and open API</a:t>
            </a:r>
          </a:p>
          <a:p>
            <a:pPr lvl="1"/>
            <a:r>
              <a:rPr lang="en-US" dirty="0" smtClean="0"/>
              <a:t>Students and some faculty already using</a:t>
            </a:r>
          </a:p>
          <a:p>
            <a:pPr lvl="1"/>
            <a:r>
              <a:rPr lang="en-US" dirty="0" smtClean="0"/>
              <a:t>Interface and ease of use</a:t>
            </a:r>
          </a:p>
          <a:p>
            <a:pPr lvl="1"/>
            <a:r>
              <a:rPr lang="en-US" dirty="0" smtClean="0"/>
              <a:t>More open to innovation</a:t>
            </a:r>
          </a:p>
          <a:p>
            <a:pPr>
              <a:buNone/>
            </a:pPr>
            <a:r>
              <a:rPr lang="en-US" dirty="0" smtClean="0"/>
              <a:t>Microsoft</a:t>
            </a:r>
          </a:p>
          <a:p>
            <a:pPr lvl="1"/>
            <a:r>
              <a:rPr lang="en-US" dirty="0" smtClean="0"/>
              <a:t>Offers integration with other MS products</a:t>
            </a:r>
          </a:p>
          <a:p>
            <a:pPr lvl="1"/>
            <a:r>
              <a:rPr lang="en-US" dirty="0" smtClean="0"/>
              <a:t>Medical campus going to Exchange</a:t>
            </a:r>
          </a:p>
          <a:p>
            <a:pPr lvl="1"/>
            <a:r>
              <a:rPr lang="en-US" dirty="0" smtClean="0"/>
              <a:t>Easier Transition and implementation</a:t>
            </a:r>
          </a:p>
          <a:p>
            <a:pPr lvl="1"/>
            <a:r>
              <a:rPr lang="en-US" dirty="0" smtClean="0"/>
              <a:t>More Stability</a:t>
            </a:r>
          </a:p>
          <a:p>
            <a:pPr lvl="1"/>
            <a:r>
              <a:rPr lang="en-US" dirty="0" smtClean="0"/>
              <a:t>Better enables productivity for staff</a:t>
            </a:r>
          </a:p>
          <a:p>
            <a:pPr>
              <a:buNone/>
            </a:pPr>
            <a:r>
              <a:rPr lang="en-US" dirty="0" smtClean="0"/>
              <a:t>Just One</a:t>
            </a:r>
          </a:p>
          <a:p>
            <a:pPr lvl="1"/>
            <a:r>
              <a:rPr lang="en-US" dirty="0" smtClean="0"/>
              <a:t>Going with both will be a mistake.  Not achieve goals and cost more.</a:t>
            </a:r>
          </a:p>
          <a:p>
            <a:pPr>
              <a:buNone/>
            </a:pPr>
            <a:r>
              <a:rPr lang="en-US" dirty="0" smtClean="0"/>
              <a:t>Both</a:t>
            </a:r>
          </a:p>
          <a:p>
            <a:pPr lvl="1"/>
            <a:r>
              <a:rPr lang="en-US" dirty="0" smtClean="0"/>
              <a:t>Google for e-mail and calendar.  MS Office for documents. </a:t>
            </a:r>
          </a:p>
          <a:p>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24</a:t>
            </a:fld>
            <a:endParaRPr lang="en-US"/>
          </a:p>
        </p:txBody>
      </p:sp>
    </p:spTree>
    <p:extLst>
      <p:ext uri="{BB962C8B-B14F-4D97-AF65-F5344CB8AC3E}">
        <p14:creationId xmlns:p14="http://schemas.microsoft.com/office/powerpoint/2010/main" val="3868839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*Count represents the number of red dots and individual votes for each feedback item posted during the Technical Feedback Session on 10/11, Both is an interpretation of answers that appeared to apply to both solutions</a:t>
            </a:r>
          </a:p>
          <a:p>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25</a:t>
            </a:fld>
            <a:endParaRPr lang="en-US"/>
          </a:p>
        </p:txBody>
      </p:sp>
    </p:spTree>
    <p:extLst>
      <p:ext uri="{BB962C8B-B14F-4D97-AF65-F5344CB8AC3E}">
        <p14:creationId xmlns:p14="http://schemas.microsoft.com/office/powerpoint/2010/main" val="349968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confident that the university could establish processes and a contract with this vendor that would protect my privacy and information.</a:t>
            </a:r>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28</a:t>
            </a:fld>
            <a:endParaRPr lang="en-US"/>
          </a:p>
        </p:txBody>
      </p:sp>
    </p:spTree>
    <p:extLst>
      <p:ext uri="{BB962C8B-B14F-4D97-AF65-F5344CB8AC3E}">
        <p14:creationId xmlns:p14="http://schemas.microsoft.com/office/powerpoint/2010/main" val="407053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confident this vendor that would will provide reliable services.</a:t>
            </a:r>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29</a:t>
            </a:fld>
            <a:endParaRPr lang="en-US"/>
          </a:p>
        </p:txBody>
      </p:sp>
    </p:spTree>
    <p:extLst>
      <p:ext uri="{BB962C8B-B14F-4D97-AF65-F5344CB8AC3E}">
        <p14:creationId xmlns:p14="http://schemas.microsoft.com/office/powerpoint/2010/main" val="407053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confident that if this vendor was selected,</a:t>
            </a:r>
            <a:r>
              <a:rPr lang="en-US" baseline="0" dirty="0" smtClean="0"/>
              <a:t> I could collaborate effectively.</a:t>
            </a:r>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30</a:t>
            </a:fld>
            <a:endParaRPr lang="en-US"/>
          </a:p>
        </p:txBody>
      </p:sp>
    </p:spTree>
    <p:extLst>
      <p:ext uri="{BB962C8B-B14F-4D97-AF65-F5344CB8AC3E}">
        <p14:creationId xmlns:p14="http://schemas.microsoft.com/office/powerpoint/2010/main" val="407053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noFill/>
          <a:ln>
            <a:miter lim="800000"/>
            <a:headEnd/>
            <a:tailEnd/>
          </a:ln>
        </p:spPr>
        <p:txBody>
          <a:bodyPr/>
          <a:lstStyle/>
          <a:p>
            <a:fld id="{CBE18356-70B4-EF4A-9C16-ED1F968F80D5}" type="slidenum">
              <a:rPr lang="en-US">
                <a:latin typeface="Calibri" charset="0"/>
              </a:rPr>
              <a:pPr/>
              <a:t>5</a:t>
            </a:fld>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Events that occurred over the course of six months. The highlighted events indicate campus involvement. The LSA student involvement came through the link on the IT </a:t>
            </a:r>
            <a:r>
              <a:rPr lang="en-US" dirty="0" err="1" smtClean="0"/>
              <a:t>Counci</a:t>
            </a:r>
            <a:r>
              <a:rPr lang="en-US" dirty="0" smtClean="0"/>
              <a:t>.</a:t>
            </a:r>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31</a:t>
            </a:fld>
            <a:endParaRPr lang="de-DE"/>
          </a:p>
        </p:txBody>
      </p:sp>
    </p:spTree>
    <p:extLst>
      <p:ext uri="{BB962C8B-B14F-4D97-AF65-F5344CB8AC3E}">
        <p14:creationId xmlns:p14="http://schemas.microsoft.com/office/powerpoint/2010/main" val="212263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 discussed each element in the matrix our final recommendation focused on these elements. Major discussion topics included going with a hybrid solution or select just a single collaboration tool.</a:t>
            </a:r>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33</a:t>
            </a:fld>
            <a:endParaRPr lang="en-US"/>
          </a:p>
        </p:txBody>
      </p:sp>
    </p:spTree>
    <p:extLst>
      <p:ext uri="{BB962C8B-B14F-4D97-AF65-F5344CB8AC3E}">
        <p14:creationId xmlns:p14="http://schemas.microsoft.com/office/powerpoint/2010/main" val="272459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t" hangingPunct="1"/>
            <a:r>
              <a:rPr lang="en-US" b="1" dirty="0"/>
              <a:t>Vote</a:t>
            </a:r>
            <a:endParaRPr lang="en-US" dirty="0"/>
          </a:p>
          <a:p>
            <a:pPr eaLnBrk="1" fontAlgn="t" hangingPunct="1"/>
            <a:r>
              <a:rPr lang="en-US" b="1" dirty="0"/>
              <a:t>Recommendation</a:t>
            </a:r>
            <a:endParaRPr lang="en-US" dirty="0"/>
          </a:p>
          <a:p>
            <a:pPr eaLnBrk="1" fontAlgn="t" hangingPunct="1"/>
            <a:r>
              <a:rPr lang="en-US" dirty="0"/>
              <a:t>8-1</a:t>
            </a:r>
          </a:p>
          <a:p>
            <a:pPr eaLnBrk="1" fontAlgn="t" hangingPunct="1"/>
            <a:r>
              <a:rPr lang="en-US" dirty="0"/>
              <a:t>The university select and invest in one cloud collaboration suite.</a:t>
            </a:r>
          </a:p>
          <a:p>
            <a:pPr eaLnBrk="1" fontAlgn="t" hangingPunct="1"/>
            <a:r>
              <a:rPr lang="en-US" dirty="0"/>
              <a:t>8-1</a:t>
            </a:r>
          </a:p>
          <a:p>
            <a:pPr eaLnBrk="1" fontAlgn="t" hangingPunct="1"/>
            <a:r>
              <a:rPr lang="en-US" dirty="0"/>
              <a:t>The university contract with Google to provide a consistent collaboration environment for all students, staff, and faculty as a public good.  The selection of Google in the cloud does not mean that Microsoft products will not be used at the university. </a:t>
            </a:r>
          </a:p>
          <a:p>
            <a:pPr eaLnBrk="1" fontAlgn="t" hangingPunct="1"/>
            <a:r>
              <a:rPr lang="en-US" dirty="0"/>
              <a:t>9-0</a:t>
            </a:r>
          </a:p>
          <a:p>
            <a:pPr eaLnBrk="1" fontAlgn="t" hangingPunct="1"/>
            <a:r>
              <a:rPr lang="en-US" dirty="0"/>
              <a:t>Single instance of on-premise Exchange available for any department that has a business or security need that cannot be addressed with the Google collaboration suite. </a:t>
            </a:r>
          </a:p>
          <a:p>
            <a:pPr eaLnBrk="1" fontAlgn="t" hangingPunct="1"/>
            <a:r>
              <a:rPr lang="en-US" dirty="0"/>
              <a:t>9-0</a:t>
            </a:r>
          </a:p>
          <a:p>
            <a:pPr eaLnBrk="1" fontAlgn="t" hangingPunct="1"/>
            <a:r>
              <a:rPr lang="en-US" dirty="0"/>
              <a:t>The university should extend its Microsoft site license for practical and economic reasons.  The site license provides Microsoft Office for all faculty and staff for business use and deeply-discounted copies for personal use. Additionally, the site license provides licenses for the on-premise Microsoft server infrastructure needed to run many applications for campus.  During the next renewal cycle in three years, we should evaluate the Microsoft site license and drop any software that does not have campus-wide value.</a:t>
            </a:r>
          </a:p>
          <a:p>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34</a:t>
            </a:fld>
            <a:endParaRPr lang="de-DE"/>
          </a:p>
        </p:txBody>
      </p:sp>
    </p:spTree>
    <p:extLst>
      <p:ext uri="{BB962C8B-B14F-4D97-AF65-F5344CB8AC3E}">
        <p14:creationId xmlns:p14="http://schemas.microsoft.com/office/powerpoint/2010/main" val="558880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a:spLocks noGrp="1" noChangeArrowheads="1"/>
          </p:cNvSpPr>
          <p:nvPr>
            <p:ph type="sldNum" sz="quarter" idx="5"/>
          </p:nvPr>
        </p:nvSpPr>
        <p:spPr bwMode="auto">
          <a:noFill/>
          <a:ln>
            <a:miter lim="800000"/>
            <a:headEnd/>
            <a:tailEnd/>
          </a:ln>
        </p:spPr>
        <p:txBody>
          <a:bodyPr/>
          <a:lstStyle/>
          <a:p>
            <a:fld id="{FA269AD3-DEBA-6343-A117-F1A997C49AE0}" type="slidenum">
              <a:rPr lang="en-US">
                <a:latin typeface="Calibri" charset="0"/>
              </a:rPr>
              <a:pPr/>
              <a:t>35</a:t>
            </a:fld>
            <a:endParaRPr lang="en-US">
              <a:latin typeface="Calibri" charset="0"/>
            </a:endParaRPr>
          </a:p>
        </p:txBody>
      </p:sp>
      <p:sp>
        <p:nvSpPr>
          <p:cNvPr id="29699" name="Rectangle 1"/>
          <p:cNvSpPr>
            <a:spLocks noGrp="1" noRot="1" noChangeAspect="1" noChangeArrowheads="1"/>
          </p:cNvSpPr>
          <p:nvPr>
            <p:ph type="sldImg"/>
          </p:nvPr>
        </p:nvSpPr>
        <p:spPr bwMode="auto">
          <a:noFill/>
          <a:ln>
            <a:solidFill>
              <a:srgbClr val="000000"/>
            </a:solidFill>
            <a:miter lim="800000"/>
            <a:headEnd/>
            <a:tailEnd/>
          </a:ln>
        </p:spPr>
      </p:sp>
      <p:sp>
        <p:nvSpPr>
          <p:cNvPr id="29700" name="Rectangle 2"/>
          <p:cNvSpPr>
            <a:spLocks noGrp="1" noChangeArrowheads="1"/>
          </p:cNvSpPr>
          <p:nvPr>
            <p:ph type="body" idx="1"/>
          </p:nvPr>
        </p:nvSpPr>
        <p:spPr bwMode="auto">
          <a:noFill/>
        </p:spPr>
        <p:txBody>
          <a:bodyPr wrap="square" lIns="0" tIns="0" rIns="0" bIns="0" numCol="1" anchor="t" anchorCtr="0" compatLnSpc="1">
            <a:prstTxWarp prst="textNoShape">
              <a:avLst/>
            </a:prstTxWarp>
          </a:bodyPr>
          <a:lstStyle/>
          <a:p>
            <a:pPr lvl="1" indent="-342900" eaLnBrk="1" hangingPunct="1">
              <a:lnSpc>
                <a:spcPct val="95000"/>
              </a:lnSpc>
              <a:spcBef>
                <a:spcPct val="0"/>
              </a:spcBef>
              <a:buClr>
                <a:srgbClr val="000000"/>
              </a:buClr>
              <a:buFontTx/>
              <a:buChar char="•"/>
            </a:pPr>
            <a:r>
              <a:rPr lang="en-US" sz="1300">
                <a:solidFill>
                  <a:srgbClr val="000000"/>
                </a:solidFill>
                <a:latin typeface="Arial" charset="0"/>
              </a:rPr>
              <a:t>Past governance model based on the number of schools and colleges. Result was major players (Library) with no voice; strong chasm between medical campus and remainder of campus; strong desire for transparency; minimize the voice of administrative computing which had gotten bulk of IT funding for computing for the last 15 years; need for strong sponsorship for research and teaching and learning. </a:t>
            </a:r>
            <a:endParaRPr lang="en-US"/>
          </a:p>
          <a:p>
            <a:pPr lvl="1" indent="-342900" eaLnBrk="1" hangingPunct="1">
              <a:lnSpc>
                <a:spcPct val="95000"/>
              </a:lnSpc>
              <a:spcBef>
                <a:spcPct val="0"/>
              </a:spcBef>
              <a:buClr>
                <a:srgbClr val="000000"/>
              </a:buClr>
              <a:buFontTx/>
              <a:buChar char="•"/>
            </a:pPr>
            <a:r>
              <a:rPr lang="en-US" sz="1300">
                <a:solidFill>
                  <a:srgbClr val="000000"/>
                </a:solidFill>
                <a:latin typeface="Arial" charset="0"/>
              </a:rPr>
              <a:t>Laura was asked to do this by deans. Had built relationships.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4" name="Slide Number Placeholder 3"/>
          <p:cNvSpPr>
            <a:spLocks noGrp="1"/>
          </p:cNvSpPr>
          <p:nvPr>
            <p:ph type="sldNum" sz="quarter" idx="5"/>
          </p:nvPr>
        </p:nvSpPr>
        <p:spPr bwMode="auto">
          <a:noFill/>
          <a:ln>
            <a:miter lim="800000"/>
            <a:headEnd/>
            <a:tailEnd/>
          </a:ln>
        </p:spPr>
        <p:txBody>
          <a:bodyPr/>
          <a:lstStyle/>
          <a:p>
            <a:fld id="{F0859EB4-9813-3441-BBDE-AC51688C2907}" type="slidenum">
              <a:rPr lang="en-US">
                <a:latin typeface="Calibri" charset="0"/>
              </a:rPr>
              <a:pPr/>
              <a:t>6</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2532" name="Slide Number Placeholder 3"/>
          <p:cNvSpPr>
            <a:spLocks noGrp="1"/>
          </p:cNvSpPr>
          <p:nvPr>
            <p:ph type="sldNum" sz="quarter" idx="5"/>
          </p:nvPr>
        </p:nvSpPr>
        <p:spPr bwMode="auto">
          <a:noFill/>
          <a:ln>
            <a:miter lim="800000"/>
            <a:headEnd/>
            <a:tailEnd/>
          </a:ln>
        </p:spPr>
        <p:txBody>
          <a:bodyPr/>
          <a:lstStyle/>
          <a:p>
            <a:fld id="{F1980073-F55D-C84D-9BA2-D8D0A2C7296E}" type="slidenum">
              <a:rPr lang="en-US">
                <a:latin typeface="Calibri" charset="0"/>
              </a:rPr>
              <a:pPr/>
              <a:t>7</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4580" name="Slide Number Placeholder 3"/>
          <p:cNvSpPr>
            <a:spLocks noGrp="1"/>
          </p:cNvSpPr>
          <p:nvPr>
            <p:ph type="sldNum" sz="quarter" idx="5"/>
          </p:nvPr>
        </p:nvSpPr>
        <p:spPr bwMode="auto">
          <a:noFill/>
          <a:ln>
            <a:miter lim="800000"/>
            <a:headEnd/>
            <a:tailEnd/>
          </a:ln>
        </p:spPr>
        <p:txBody>
          <a:bodyPr/>
          <a:lstStyle/>
          <a:p>
            <a:fld id="{AD60D665-B6B4-3A4A-85C9-5FC14495EF74}" type="slidenum">
              <a:rPr lang="en-US">
                <a:latin typeface="Calibri" charset="0"/>
              </a:rPr>
              <a:pPr/>
              <a:t>8</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6628" name="Slide Number Placeholder 3"/>
          <p:cNvSpPr>
            <a:spLocks noGrp="1"/>
          </p:cNvSpPr>
          <p:nvPr>
            <p:ph type="sldNum" sz="quarter" idx="5"/>
          </p:nvPr>
        </p:nvSpPr>
        <p:spPr bwMode="auto">
          <a:noFill/>
          <a:ln>
            <a:miter lim="800000"/>
            <a:headEnd/>
            <a:tailEnd/>
          </a:ln>
        </p:spPr>
        <p:txBody>
          <a:bodyPr/>
          <a:lstStyle/>
          <a:p>
            <a:fld id="{96C4BA93-3EDC-0846-9455-E7F0B120E510}" type="slidenum">
              <a:rPr lang="en-US">
                <a:latin typeface="Calibri" charset="0"/>
              </a:rPr>
              <a:pPr/>
              <a:t>9</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1EFE53-C690-5944-ABA8-8AA43D562A16}" type="slidenum">
              <a:rPr lang="en-US" smtClean="0"/>
              <a:pPr>
                <a:defRPr/>
              </a:pPr>
              <a:t>11</a:t>
            </a:fld>
            <a:endParaRPr lang="en-US"/>
          </a:p>
        </p:txBody>
      </p:sp>
    </p:spTree>
    <p:extLst>
      <p:ext uri="{BB962C8B-B14F-4D97-AF65-F5344CB8AC3E}">
        <p14:creationId xmlns:p14="http://schemas.microsoft.com/office/powerpoint/2010/main" val="223509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 the process: Unit IT Steering Committee &gt; IT Council &gt; IT Executive Committee</a:t>
            </a:r>
            <a:endParaRPr lang="en-US" dirty="0"/>
          </a:p>
        </p:txBody>
      </p:sp>
      <p:sp>
        <p:nvSpPr>
          <p:cNvPr id="4" name="Date Placeholder 3"/>
          <p:cNvSpPr>
            <a:spLocks noGrp="1"/>
          </p:cNvSpPr>
          <p:nvPr>
            <p:ph type="dt" idx="10"/>
          </p:nvPr>
        </p:nvSpPr>
        <p:spPr/>
        <p:txBody>
          <a:bodyPr/>
          <a:lstStyle/>
          <a:p>
            <a:pPr>
              <a:defRPr/>
            </a:pPr>
            <a:fld id="{2BD4CEAF-2498-40C8-8233-E322E80E1C1F}" type="datetime3">
              <a:rPr lang="en-US" smtClean="0"/>
              <a:pPr>
                <a:defRPr/>
              </a:pPr>
              <a:t>17 October 2011</a:t>
            </a:fld>
            <a:endParaRPr lang="de-DE"/>
          </a:p>
        </p:txBody>
      </p:sp>
      <p:sp>
        <p:nvSpPr>
          <p:cNvPr id="5" name="Footer Placeholder 4"/>
          <p:cNvSpPr>
            <a:spLocks noGrp="1"/>
          </p:cNvSpPr>
          <p:nvPr>
            <p:ph type="ftr" sz="quarter" idx="11"/>
          </p:nvPr>
        </p:nvSpPr>
        <p:spPr/>
        <p:txBody>
          <a:bodyPr/>
          <a:lstStyle/>
          <a:p>
            <a:pPr>
              <a:defRPr/>
            </a:pPr>
            <a:r>
              <a:rPr lang="de-DE" smtClean="0"/>
              <a:t>GMAC confidential</a:t>
            </a:r>
            <a:endParaRPr lang="de-DE"/>
          </a:p>
        </p:txBody>
      </p:sp>
      <p:sp>
        <p:nvSpPr>
          <p:cNvPr id="6" name="Slide Number Placeholder 5"/>
          <p:cNvSpPr>
            <a:spLocks noGrp="1"/>
          </p:cNvSpPr>
          <p:nvPr>
            <p:ph type="sldNum" sz="quarter" idx="12"/>
          </p:nvPr>
        </p:nvSpPr>
        <p:spPr/>
        <p:txBody>
          <a:bodyPr/>
          <a:lstStyle/>
          <a:p>
            <a:pPr>
              <a:defRPr/>
            </a:pPr>
            <a:fld id="{A4FC7884-DCB3-43D3-BE11-96355B40DA95}" type="slidenum">
              <a:rPr lang="de-DE" smtClean="0"/>
              <a:pPr>
                <a:defRPr/>
              </a:pPr>
              <a:t>12</a:t>
            </a:fld>
            <a:endParaRPr lang="de-DE"/>
          </a:p>
        </p:txBody>
      </p:sp>
    </p:spTree>
    <p:extLst>
      <p:ext uri="{BB962C8B-B14F-4D97-AF65-F5344CB8AC3E}">
        <p14:creationId xmlns:p14="http://schemas.microsoft.com/office/powerpoint/2010/main" val="361076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p:cNvSpPr>
            <a:spLocks noGrp="1" noChangeArrowheads="1"/>
          </p:cNvSpPr>
          <p:nvPr>
            <p:ph type="sldNum" sz="quarter" idx="5"/>
          </p:nvPr>
        </p:nvSpPr>
        <p:spPr bwMode="auto">
          <a:noFill/>
          <a:ln>
            <a:miter lim="800000"/>
            <a:headEnd/>
            <a:tailEnd/>
          </a:ln>
        </p:spPr>
        <p:txBody>
          <a:bodyPr/>
          <a:lstStyle/>
          <a:p>
            <a:fld id="{F954AEC0-E167-3F44-95D4-0A8A4580C900}" type="slidenum">
              <a:rPr lang="en-US">
                <a:latin typeface="Calibri" charset="0"/>
              </a:rPr>
              <a:pPr/>
              <a:t>13</a:t>
            </a:fld>
            <a:endParaRPr lang="en-US">
              <a:latin typeface="Calibri" charset="0"/>
            </a:endParaRPr>
          </a:p>
        </p:txBody>
      </p:sp>
      <p:sp>
        <p:nvSpPr>
          <p:cNvPr id="31747" name="Rectangle 1"/>
          <p:cNvSpPr>
            <a:spLocks noGrp="1" noRot="1" noChangeAspect="1" noChangeArrowheads="1"/>
          </p:cNvSpPr>
          <p:nvPr>
            <p:ph type="sldImg"/>
          </p:nvPr>
        </p:nvSpPr>
        <p:spPr bwMode="auto">
          <a:noFill/>
          <a:ln>
            <a:solidFill>
              <a:srgbClr val="000000"/>
            </a:solidFill>
            <a:miter lim="800000"/>
            <a:headEnd/>
            <a:tailEnd/>
          </a:ln>
        </p:spPr>
      </p:sp>
      <p:sp>
        <p:nvSpPr>
          <p:cNvPr id="31748" name="Rectangle 2"/>
          <p:cNvSpPr>
            <a:spLocks noGrp="1" noChangeArrowheads="1"/>
          </p:cNvSpPr>
          <p:nvPr>
            <p:ph type="body" idx="1"/>
          </p:nvPr>
        </p:nvSpPr>
        <p:spPr bwMode="auto">
          <a:noFill/>
        </p:spPr>
        <p:txBody>
          <a:bodyPr wrap="square" lIns="0" tIns="0" rIns="0" bIns="0" numCol="1" anchor="t" anchorCtr="0" compatLnSpc="1">
            <a:prstTxWarp prst="textNoShape">
              <a:avLst/>
            </a:prstTxWarp>
          </a:bodyPr>
          <a:lstStyle/>
          <a:p>
            <a:pPr lvl="1" indent="-342900" eaLnBrk="1" hangingPunct="1">
              <a:lnSpc>
                <a:spcPct val="95000"/>
              </a:lnSpc>
              <a:spcBef>
                <a:spcPct val="0"/>
              </a:spcBef>
              <a:buClr>
                <a:srgbClr val="000000"/>
              </a:buClr>
              <a:buFontTx/>
              <a:buChar char="•"/>
            </a:pPr>
            <a:r>
              <a:rPr lang="en-US" sz="1300">
                <a:solidFill>
                  <a:srgbClr val="000000"/>
                </a:solidFill>
                <a:latin typeface="Arial" charset="0"/>
              </a:rPr>
              <a:t>Involved faculty who were world renown leaders (Dan Atkins and Deborah Ball)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75F120C-D334-CE47-8A23-30430C840393}" type="datetime1">
              <a:rPr lang="en-US"/>
              <a:pPr>
                <a:defRPr/>
              </a:pPr>
              <a:t>10/17/11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A9F9601-6A2D-8042-B9E9-EDA9B3D7972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9A45DC-1C51-5047-A5FB-E3E9CE2745F4}" type="datetime1">
              <a:rPr lang="en-US"/>
              <a:pPr>
                <a:defRPr/>
              </a:pPr>
              <a:t>10/17/11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809C98B-80FB-F049-B7A5-0C0DD1EC47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D11D3C-6A6F-7A48-A53F-C05C3F9F3AC4}" type="datetime1">
              <a:rPr lang="en-US"/>
              <a:pPr>
                <a:defRPr/>
              </a:pPr>
              <a:t>10/17/11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A1DB81-7D83-4B45-A24E-1788D48C92D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2125" y="1565753"/>
            <a:ext cx="8458200" cy="4946172"/>
          </a:xfrm>
        </p:spPr>
        <p:txBody>
          <a:bodyPr/>
          <a:lstStyle>
            <a:lvl1pPr>
              <a:defRPr sz="1600"/>
            </a:lvl1pPr>
            <a:lvl2pPr>
              <a:defRPr sz="1400"/>
            </a:lvl2pPr>
            <a:lvl3pPr>
              <a:defRPr sz="1200"/>
            </a:lvl3pPr>
            <a:lvl4pPr>
              <a:defRPr sz="1100"/>
            </a:lvl4pPr>
            <a:lvl5pPr>
              <a:defRPr sz="10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1"/>
          <p:cNvSpPr>
            <a:spLocks noGrp="1"/>
          </p:cNvSpPr>
          <p:nvPr>
            <p:ph type="title" idx="10"/>
          </p:nvPr>
        </p:nvSpPr>
        <p:spPr>
          <a:xfrm>
            <a:off x="1452563" y="192066"/>
            <a:ext cx="7234237" cy="685800"/>
          </a:xfrm>
        </p:spPr>
        <p:txBody>
          <a:bodyPr anchor="b"/>
          <a:lstStyle/>
          <a:p>
            <a:r>
              <a:rPr lang="en-US" dirty="0" smtClean="0"/>
              <a:t>Click to edit Master title style</a:t>
            </a:r>
            <a:endParaRPr lang="en-US" dirty="0"/>
          </a:p>
        </p:txBody>
      </p:sp>
    </p:spTree>
    <p:extLst>
      <p:ext uri="{BB962C8B-B14F-4D97-AF65-F5344CB8AC3E}">
        <p14:creationId xmlns:p14="http://schemas.microsoft.com/office/powerpoint/2010/main" val="126908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2802AB-C284-B94C-ADF3-C8F8ACFE5556}" type="datetime1">
              <a:rPr lang="en-US"/>
              <a:pPr>
                <a:defRPr/>
              </a:pPr>
              <a:t>10/17/11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F72CCC3-D717-D04F-B6D3-477C1B38A5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A82F96B-A621-A743-94F9-C74A75CF3D83}" type="datetime1">
              <a:rPr lang="en-US"/>
              <a:pPr>
                <a:defRPr/>
              </a:pPr>
              <a:t>10/17/11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41FABB-7253-604D-8B2E-6F9A266B9D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B2646BA-2BEA-9840-A2AA-E089F9AAE08B}" type="datetime1">
              <a:rPr lang="en-US"/>
              <a:pPr>
                <a:defRPr/>
              </a:pPr>
              <a:t>10/17/11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82FA29-5FD3-D049-AFAF-7940F5EB4A9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5A37C61-071A-D04B-999D-078049E6816F}" type="datetime1">
              <a:rPr lang="en-US"/>
              <a:pPr>
                <a:defRPr/>
              </a:pPr>
              <a:t>10/17/11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BE4C333-D21E-0547-8C4F-B1395265BC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AAEC50E-68F7-544C-AE99-12FCEB72B172}" type="datetime1">
              <a:rPr lang="en-US"/>
              <a:pPr>
                <a:defRPr/>
              </a:pPr>
              <a:t>10/17/11</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161FC7-0259-084E-A37F-AD8FE941E0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4373834-CF5E-FA48-8ADC-AAB1A5DF1F92}" type="datetime1">
              <a:rPr lang="en-US"/>
              <a:pPr>
                <a:defRPr/>
              </a:pPr>
              <a:t>10/17/11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BEC6FB0-3029-024F-AF3B-CD748ECCB1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9BBDA71-FF84-0C47-B23C-DFA3CDF64882}" type="datetime1">
              <a:rPr lang="en-US"/>
              <a:pPr>
                <a:defRPr/>
              </a:pPr>
              <a:t>10/17/11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FD70C79-4890-824F-89A5-98AC06618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F14568C-622B-574F-B425-6CC93C938A4F}" type="datetime1">
              <a:rPr lang="en-US"/>
              <a:pPr>
                <a:defRPr/>
              </a:pPr>
              <a:t>10/17/11</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56898E-2BFE-3C40-BCC5-57137B4BECA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gradFill flip="none" rotWithShape="1">
            <a:gsLst>
              <a:gs pos="0">
                <a:srgbClr val="446DA3"/>
              </a:gs>
              <a:gs pos="100000">
                <a:srgbClr val="000000"/>
              </a:gs>
            </a:gsLst>
            <a:lin ang="162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smtClean="0">
              <a:ln>
                <a:noFill/>
              </a:ln>
              <a:solidFill>
                <a:schemeClr val="tx1"/>
              </a:solidFill>
              <a:effectLst/>
              <a:latin typeface="Gill Sans Light"/>
              <a:cs typeface="Gill Sans Light"/>
            </a:endParaRPr>
          </a:p>
        </p:txBody>
      </p:sp>
      <p:sp>
        <p:nvSpPr>
          <p:cNvPr id="1026" name="Title Placeholder 1"/>
          <p:cNvSpPr>
            <a:spLocks noGrp="1"/>
          </p:cNvSpPr>
          <p:nvPr>
            <p:ph type="title"/>
          </p:nvPr>
        </p:nvSpPr>
        <p:spPr bwMode="auto">
          <a:xfrm>
            <a:off x="663955" y="274638"/>
            <a:ext cx="780316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63955" y="1600200"/>
            <a:ext cx="7832704"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ounded Rectangle 7"/>
          <p:cNvSpPr/>
          <p:nvPr/>
        </p:nvSpPr>
        <p:spPr bwMode="auto">
          <a:xfrm>
            <a:off x="146653" y="127158"/>
            <a:ext cx="402167" cy="347129"/>
          </a:xfrm>
          <a:prstGeom prst="roundRect">
            <a:avLst/>
          </a:prstGeom>
          <a:ln>
            <a:headEnd type="none" w="med" len="med"/>
            <a:tailEnd type="none" w="med" len="med"/>
          </a:ln>
          <a:effectLst>
            <a:reflection stA="50000" endPos="49000" dist="12700" dir="5400000" sy="-100000" algn="bl" rotWithShape="0"/>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pic>
        <p:nvPicPr>
          <p:cNvPr id="9" name="Picture 8" descr="M bluey.png"/>
          <p:cNvPicPr>
            <a:picLocks noChangeAspect="1"/>
          </p:cNvPicPr>
          <p:nvPr/>
        </p:nvPicPr>
        <p:blipFill>
          <a:blip r:embed="rId14" cstate="print">
            <a:biLevel thresh="50000"/>
            <a:lum bright="-100000"/>
          </a:blip>
          <a:stretch>
            <a:fillRect/>
          </a:stretch>
        </p:blipFill>
        <p:spPr>
          <a:xfrm>
            <a:off x="163575" y="164171"/>
            <a:ext cx="372545" cy="273102"/>
          </a:xfrm>
          <a:prstGeom prst="rect">
            <a:avLst/>
          </a:prstGeom>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0" fontAlgn="base" hangingPunct="0">
        <a:spcBef>
          <a:spcPct val="0"/>
        </a:spcBef>
        <a:spcAft>
          <a:spcPct val="0"/>
        </a:spcAft>
        <a:defRPr sz="3200" b="0" i="0" kern="1200">
          <a:solidFill>
            <a:srgbClr val="FFFFFF"/>
          </a:solidFill>
          <a:latin typeface="Gill Sans Light"/>
          <a:ea typeface="ＭＳ Ｐゴシック" charset="-128"/>
          <a:cs typeface="Gill Sans Light"/>
        </a:defRPr>
      </a:lvl1pPr>
      <a:lvl2pPr algn="ctr" rtl="0" eaLnBrk="0" fontAlgn="base" hangingPunct="0">
        <a:spcBef>
          <a:spcPct val="0"/>
        </a:spcBef>
        <a:spcAft>
          <a:spcPct val="0"/>
        </a:spcAft>
        <a:defRPr sz="4400">
          <a:solidFill>
            <a:schemeClr val="tx1"/>
          </a:solidFill>
          <a:latin typeface="Calibri" pitchFamily="-1"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1"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1"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1"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1"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pitchFamily="-1"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pitchFamily="-1"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pitchFamily="-1"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p:txBody>
          <a:bodyPr/>
          <a:lstStyle/>
          <a:p>
            <a:pPr algn="ctr" eaLnBrk="1" hangingPunct="1"/>
            <a:r>
              <a:rPr lang="en-US" sz="4400"/>
              <a:t>Using IT Governance to Make Hard Decisions</a:t>
            </a:r>
          </a:p>
        </p:txBody>
      </p:sp>
      <p:sp>
        <p:nvSpPr>
          <p:cNvPr id="5" name="Subtitle 4"/>
          <p:cNvSpPr>
            <a:spLocks noGrp="1"/>
          </p:cNvSpPr>
          <p:nvPr>
            <p:ph type="subTitle" idx="1"/>
          </p:nvPr>
        </p:nvSpPr>
        <p:spPr>
          <a:xfrm>
            <a:off x="838200" y="4318000"/>
            <a:ext cx="7467600" cy="914400"/>
          </a:xfrm>
        </p:spPr>
        <p:txBody>
          <a:bodyPr rtlCol="0">
            <a:normAutofit fontScale="92500" lnSpcReduction="10000"/>
          </a:bodyPr>
          <a:lstStyle/>
          <a:p>
            <a:pPr eaLnBrk="1" fontAlgn="auto" hangingPunct="1">
              <a:spcAft>
                <a:spcPts val="0"/>
              </a:spcAft>
              <a:buFont typeface="Arial" pitchFamily="34" charset="0"/>
              <a:buNone/>
              <a:defRPr/>
            </a:pPr>
            <a:r>
              <a:rPr lang="en-US" sz="2800" dirty="0" smtClean="0">
                <a:solidFill>
                  <a:schemeClr val="accent4"/>
                </a:solidFill>
                <a:ea typeface="+mn-ea"/>
                <a:cs typeface="+mn-cs"/>
              </a:rPr>
              <a:t>EDUCAUSE 2011</a:t>
            </a:r>
          </a:p>
          <a:p>
            <a:pPr eaLnBrk="1" fontAlgn="auto" hangingPunct="1">
              <a:spcAft>
                <a:spcPts val="0"/>
              </a:spcAft>
              <a:buFont typeface="Arial" pitchFamily="34" charset="0"/>
              <a:buNone/>
              <a:defRPr/>
            </a:pPr>
            <a:r>
              <a:rPr lang="en-US" sz="2800" dirty="0" smtClean="0">
                <a:solidFill>
                  <a:schemeClr val="accent4"/>
                </a:solidFill>
                <a:ea typeface="+mn-ea"/>
                <a:cs typeface="+mn-cs"/>
              </a:rPr>
              <a:t>Cindy Wells, Lynn Johnson &amp; </a:t>
            </a:r>
            <a:r>
              <a:rPr lang="en-US" sz="2800" dirty="0" err="1" smtClean="0">
                <a:solidFill>
                  <a:schemeClr val="accent4"/>
                </a:solidFill>
                <a:ea typeface="+mn-ea"/>
                <a:cs typeface="+mn-cs"/>
              </a:rPr>
              <a:t>Vlad</a:t>
            </a:r>
            <a:r>
              <a:rPr lang="en-US" sz="2800" dirty="0" smtClean="0">
                <a:solidFill>
                  <a:schemeClr val="accent4"/>
                </a:solidFill>
                <a:ea typeface="+mn-ea"/>
                <a:cs typeface="+mn-cs"/>
              </a:rPr>
              <a:t> </a:t>
            </a:r>
            <a:r>
              <a:rPr lang="en-US" sz="2800" dirty="0" err="1" smtClean="0">
                <a:solidFill>
                  <a:schemeClr val="accent4"/>
                </a:solidFill>
                <a:ea typeface="+mn-ea"/>
                <a:cs typeface="+mn-cs"/>
              </a:rPr>
              <a:t>Wielbut</a:t>
            </a:r>
            <a:endParaRPr lang="en-US" sz="2800" dirty="0">
              <a:solidFill>
                <a:schemeClr val="accent4"/>
              </a:solidFill>
              <a:ea typeface="+mn-ea"/>
              <a:cs typeface="+mn-cs"/>
            </a:endParaRPr>
          </a:p>
        </p:txBody>
      </p:sp>
      <p:pic>
        <p:nvPicPr>
          <p:cNvPr id="21" name="Picture 20" descr="logo.jpg"/>
          <p:cNvPicPr>
            <a:picLocks noChangeAspect="1"/>
          </p:cNvPicPr>
          <p:nvPr/>
        </p:nvPicPr>
        <p:blipFill>
          <a:blip r:embed="rId2"/>
          <a:stretch>
            <a:fillRect/>
          </a:stretch>
        </p:blipFill>
        <p:spPr>
          <a:xfrm>
            <a:off x="7059345" y="5957442"/>
            <a:ext cx="1410002" cy="5543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 Governance @ U-M  </a:t>
            </a:r>
            <a:br>
              <a:rPr lang="en-US" dirty="0" smtClean="0"/>
            </a:br>
            <a:endParaRPr lang="en-US" dirty="0"/>
          </a:p>
        </p:txBody>
      </p:sp>
      <p:sp>
        <p:nvSpPr>
          <p:cNvPr id="5" name="Text Placeholder 4"/>
          <p:cNvSpPr>
            <a:spLocks noGrp="1"/>
          </p:cNvSpPr>
          <p:nvPr>
            <p:ph type="body" idx="1"/>
          </p:nvPr>
        </p:nvSpPr>
        <p:spPr/>
        <p:txBody>
          <a:bodyPr/>
          <a:lstStyle/>
          <a:p>
            <a:r>
              <a:rPr lang="en-US" dirty="0" smtClean="0"/>
              <a:t>Cindy Wells</a:t>
            </a:r>
          </a:p>
          <a:p>
            <a:r>
              <a:rPr lang="en-US" dirty="0" smtClean="0"/>
              <a:t>Deputy Chief Information Officer</a:t>
            </a:r>
          </a:p>
          <a:p>
            <a:r>
              <a:rPr lang="en-US" dirty="0" smtClean="0"/>
              <a:t>Medical School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499" y="551526"/>
            <a:ext cx="6751657" cy="1200329"/>
          </a:xfrm>
          <a:prstGeom prst="rect">
            <a:avLst/>
          </a:prstGeom>
          <a:noFill/>
        </p:spPr>
        <p:txBody>
          <a:bodyPr wrap="square" rtlCol="0">
            <a:spAutoFit/>
          </a:bodyPr>
          <a:lstStyle/>
          <a:p>
            <a:pPr algn="r"/>
            <a:r>
              <a:rPr lang="en-US" sz="3600" dirty="0" smtClean="0">
                <a:solidFill>
                  <a:srgbClr val="FFFFFF"/>
                </a:solidFill>
                <a:latin typeface="Gill Sans Light"/>
                <a:cs typeface="Gill Sans Light"/>
              </a:rPr>
              <a:t>Transforming IT – Mission Focused Investments</a:t>
            </a:r>
            <a:endParaRPr lang="en-US" sz="3600" dirty="0">
              <a:solidFill>
                <a:srgbClr val="FFFFFF"/>
              </a:solidFill>
              <a:latin typeface="Gill Sans Light"/>
              <a:cs typeface="Gill Sans Light"/>
            </a:endParaRPr>
          </a:p>
        </p:txBody>
      </p:sp>
      <p:sp>
        <p:nvSpPr>
          <p:cNvPr id="4" name="Rectangle 3"/>
          <p:cNvSpPr/>
          <p:nvPr/>
        </p:nvSpPr>
        <p:spPr>
          <a:xfrm>
            <a:off x="2644775" y="4002088"/>
            <a:ext cx="4151313" cy="541337"/>
          </a:xfrm>
          <a:prstGeom prst="rect">
            <a:avLst/>
          </a:prstGeom>
          <a:solidFill>
            <a:srgbClr val="800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Arial" charset="0"/>
              <a:ea typeface="Arial" charset="0"/>
              <a:cs typeface="Arial" charset="0"/>
            </a:endParaRPr>
          </a:p>
        </p:txBody>
      </p:sp>
      <p:sp>
        <p:nvSpPr>
          <p:cNvPr id="5" name="TextBox 6"/>
          <p:cNvSpPr txBox="1">
            <a:spLocks noChangeArrowheads="1"/>
          </p:cNvSpPr>
          <p:nvPr/>
        </p:nvSpPr>
        <p:spPr bwMode="auto">
          <a:xfrm>
            <a:off x="2667000" y="4043363"/>
            <a:ext cx="4114800" cy="400050"/>
          </a:xfrm>
          <a:prstGeom prst="rect">
            <a:avLst/>
          </a:prstGeom>
          <a:noFill/>
          <a:ln w="9525">
            <a:noFill/>
            <a:miter lim="800000"/>
            <a:headEnd/>
            <a:tailEnd/>
          </a:ln>
        </p:spPr>
        <p:txBody>
          <a:bodyPr>
            <a:prstTxWarp prst="textNoShape">
              <a:avLst/>
            </a:prstTxWarp>
            <a:spAutoFit/>
          </a:bodyPr>
          <a:lstStyle/>
          <a:p>
            <a:pPr algn="ctr"/>
            <a:r>
              <a:rPr lang="en-US" sz="2000" dirty="0">
                <a:solidFill>
                  <a:schemeClr val="bg1"/>
                </a:solidFill>
                <a:latin typeface="Helvetica" charset="0"/>
                <a:ea typeface="Helvetica" charset="0"/>
                <a:cs typeface="Helvetica" charset="0"/>
              </a:rPr>
              <a:t>Shared Infrastructure</a:t>
            </a:r>
          </a:p>
        </p:txBody>
      </p:sp>
      <p:sp>
        <p:nvSpPr>
          <p:cNvPr id="7" name="Rectangle 6"/>
          <p:cNvSpPr/>
          <p:nvPr/>
        </p:nvSpPr>
        <p:spPr>
          <a:xfrm>
            <a:off x="2767013" y="3292475"/>
            <a:ext cx="1716087" cy="619125"/>
          </a:xfrm>
          <a:prstGeom prst="rect">
            <a:avLst/>
          </a:prstGeom>
          <a:solidFill>
            <a:srgbClr val="669CF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Arial" charset="0"/>
              <a:ea typeface="Arial" charset="0"/>
              <a:cs typeface="Arial" charset="0"/>
            </a:endParaRPr>
          </a:p>
        </p:txBody>
      </p:sp>
      <p:sp>
        <p:nvSpPr>
          <p:cNvPr id="9" name="TextBox 4"/>
          <p:cNvSpPr txBox="1">
            <a:spLocks noChangeArrowheads="1"/>
          </p:cNvSpPr>
          <p:nvPr/>
        </p:nvSpPr>
        <p:spPr bwMode="auto">
          <a:xfrm>
            <a:off x="2819400" y="3328988"/>
            <a:ext cx="1600200" cy="523875"/>
          </a:xfrm>
          <a:prstGeom prst="rect">
            <a:avLst/>
          </a:prstGeom>
          <a:noFill/>
          <a:ln w="9525">
            <a:noFill/>
            <a:miter lim="800000"/>
            <a:headEnd/>
            <a:tailEnd/>
          </a:ln>
        </p:spPr>
        <p:txBody>
          <a:bodyPr>
            <a:prstTxWarp prst="textNoShape">
              <a:avLst/>
            </a:prstTxWarp>
            <a:spAutoFit/>
          </a:bodyPr>
          <a:lstStyle/>
          <a:p>
            <a:pPr algn="ctr"/>
            <a:r>
              <a:rPr lang="en-US" sz="1400" dirty="0">
                <a:solidFill>
                  <a:schemeClr val="bg1"/>
                </a:solidFill>
                <a:latin typeface="Helvetica" charset="0"/>
                <a:ea typeface="Helvetica" charset="0"/>
                <a:cs typeface="Helvetica" charset="0"/>
              </a:rPr>
              <a:t>Unit Products</a:t>
            </a:r>
          </a:p>
          <a:p>
            <a:pPr algn="ctr"/>
            <a:r>
              <a:rPr lang="en-US" sz="1400" dirty="0">
                <a:solidFill>
                  <a:schemeClr val="bg1"/>
                </a:solidFill>
                <a:latin typeface="Helvetica" charset="0"/>
                <a:ea typeface="Helvetica" charset="0"/>
                <a:cs typeface="Helvetica" charset="0"/>
              </a:rPr>
              <a:t>And Services</a:t>
            </a:r>
          </a:p>
        </p:txBody>
      </p:sp>
      <p:sp>
        <p:nvSpPr>
          <p:cNvPr id="10" name="Rectangle 9"/>
          <p:cNvSpPr/>
          <p:nvPr/>
        </p:nvSpPr>
        <p:spPr>
          <a:xfrm>
            <a:off x="4545013" y="3292475"/>
            <a:ext cx="2155825" cy="619125"/>
          </a:xfrm>
          <a:prstGeom prst="rect">
            <a:avLst/>
          </a:prstGeom>
          <a:solidFill>
            <a:srgbClr val="327DA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Arial" charset="0"/>
              <a:ea typeface="Arial" charset="0"/>
              <a:cs typeface="Arial" charset="0"/>
            </a:endParaRPr>
          </a:p>
        </p:txBody>
      </p:sp>
      <p:sp>
        <p:nvSpPr>
          <p:cNvPr id="11" name="TextBox 12"/>
          <p:cNvSpPr txBox="1">
            <a:spLocks noChangeArrowheads="1"/>
          </p:cNvSpPr>
          <p:nvPr/>
        </p:nvSpPr>
        <p:spPr bwMode="auto">
          <a:xfrm>
            <a:off x="4572000" y="3328988"/>
            <a:ext cx="2133600" cy="523875"/>
          </a:xfrm>
          <a:prstGeom prst="rect">
            <a:avLst/>
          </a:prstGeom>
          <a:noFill/>
          <a:ln w="9525">
            <a:noFill/>
            <a:miter lim="800000"/>
            <a:headEnd/>
            <a:tailEnd/>
          </a:ln>
        </p:spPr>
        <p:txBody>
          <a:bodyPr>
            <a:prstTxWarp prst="textNoShape">
              <a:avLst/>
            </a:prstTxWarp>
            <a:spAutoFit/>
          </a:bodyPr>
          <a:lstStyle/>
          <a:p>
            <a:pPr algn="ctr"/>
            <a:r>
              <a:rPr lang="en-US" sz="1400" dirty="0">
                <a:solidFill>
                  <a:srgbClr val="FFFFFF"/>
                </a:solidFill>
                <a:ea typeface="Arial" charset="0"/>
                <a:cs typeface="Arial" charset="0"/>
              </a:rPr>
              <a:t>Shared Products</a:t>
            </a:r>
          </a:p>
          <a:p>
            <a:pPr algn="ctr"/>
            <a:r>
              <a:rPr lang="en-US" sz="1400" dirty="0">
                <a:solidFill>
                  <a:srgbClr val="FFFFFF"/>
                </a:solidFill>
                <a:ea typeface="Arial" charset="0"/>
                <a:cs typeface="Arial" charset="0"/>
              </a:rPr>
              <a:t>and Services</a:t>
            </a:r>
          </a:p>
        </p:txBody>
      </p:sp>
      <p:sp>
        <p:nvSpPr>
          <p:cNvPr id="12" name="Up Arrow 11"/>
          <p:cNvSpPr/>
          <p:nvPr/>
        </p:nvSpPr>
        <p:spPr>
          <a:xfrm>
            <a:off x="3514725" y="1676400"/>
            <a:ext cx="482600" cy="54133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13" name="Up Arrow 12"/>
          <p:cNvSpPr/>
          <p:nvPr/>
        </p:nvSpPr>
        <p:spPr>
          <a:xfrm>
            <a:off x="4397375" y="1676400"/>
            <a:ext cx="481013" cy="54133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14" name="Up Arrow 13"/>
          <p:cNvSpPr/>
          <p:nvPr/>
        </p:nvSpPr>
        <p:spPr>
          <a:xfrm>
            <a:off x="5294313" y="1676400"/>
            <a:ext cx="484187" cy="54133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15" name="Rectangle 14"/>
          <p:cNvSpPr/>
          <p:nvPr/>
        </p:nvSpPr>
        <p:spPr>
          <a:xfrm rot="10800000">
            <a:off x="1524000" y="5105400"/>
            <a:ext cx="6248400" cy="53340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Arial" charset="0"/>
              <a:ea typeface="Arial" charset="0"/>
              <a:cs typeface="Arial" charset="0"/>
            </a:endParaRPr>
          </a:p>
        </p:txBody>
      </p:sp>
      <p:grpSp>
        <p:nvGrpSpPr>
          <p:cNvPr id="16" name="Group 26"/>
          <p:cNvGrpSpPr>
            <a:grpSpLocks/>
          </p:cNvGrpSpPr>
          <p:nvPr/>
        </p:nvGrpSpPr>
        <p:grpSpPr bwMode="auto">
          <a:xfrm>
            <a:off x="2968625" y="4602163"/>
            <a:ext cx="3435350" cy="406400"/>
            <a:chOff x="1910551" y="4114800"/>
            <a:chExt cx="4839694" cy="573378"/>
          </a:xfrm>
        </p:grpSpPr>
        <p:sp>
          <p:nvSpPr>
            <p:cNvPr id="17" name="Up Arrow 16"/>
            <p:cNvSpPr/>
            <p:nvPr/>
          </p:nvSpPr>
          <p:spPr>
            <a:xfrm>
              <a:off x="1910551" y="4114800"/>
              <a:ext cx="679883" cy="57337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18" name="Up Arrow 17"/>
            <p:cNvSpPr/>
            <p:nvPr/>
          </p:nvSpPr>
          <p:spPr>
            <a:xfrm>
              <a:off x="3990456" y="4114800"/>
              <a:ext cx="679883" cy="57337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19" name="Up Arrow 18"/>
            <p:cNvSpPr/>
            <p:nvPr/>
          </p:nvSpPr>
          <p:spPr>
            <a:xfrm>
              <a:off x="6070362" y="4114800"/>
              <a:ext cx="679883" cy="573378"/>
            </a:xfrm>
            <a:prstGeom prst="upArrow">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grpSp>
      <p:sp>
        <p:nvSpPr>
          <p:cNvPr id="20" name="Freeform 19"/>
          <p:cNvSpPr/>
          <p:nvPr/>
        </p:nvSpPr>
        <p:spPr>
          <a:xfrm>
            <a:off x="3160713" y="2057400"/>
            <a:ext cx="2859087" cy="121920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6435 w 43733"/>
              <a:gd name="connsiteY9" fmla="*/ 26195 h 44465"/>
              <a:gd name="connsiteX10" fmla="*/ 37593 w 43733"/>
              <a:gd name="connsiteY10" fmla="*/ 30550 h 44465"/>
              <a:gd name="connsiteX11" fmla="*/ 42011 w 43733"/>
              <a:gd name="connsiteY11" fmla="*/ 15814 h 44465"/>
              <a:gd name="connsiteX12" fmla="*/ 40563 w 43733"/>
              <a:gd name="connsiteY12" fmla="*/ 18490 h 44465"/>
              <a:gd name="connsiteX13" fmla="*/ 38537 w 43733"/>
              <a:gd name="connsiteY13" fmla="*/ 5886 h 44465"/>
              <a:gd name="connsiteX14" fmla="*/ 38613 w 43733"/>
              <a:gd name="connsiteY14" fmla="*/ 7150 h 44465"/>
              <a:gd name="connsiteX15" fmla="*/ 29291 w 43733"/>
              <a:gd name="connsiteY15" fmla="*/ 4412 h 44465"/>
              <a:gd name="connsiteX16" fmla="*/ 30033 w 43733"/>
              <a:gd name="connsiteY16" fmla="*/ 2800 h 44465"/>
              <a:gd name="connsiteX17" fmla="*/ 22354 w 43733"/>
              <a:gd name="connsiteY17" fmla="*/ 5180 h 44465"/>
              <a:gd name="connsiteX18" fmla="*/ 22713 w 43733"/>
              <a:gd name="connsiteY18" fmla="*/ 3790 h 44465"/>
              <a:gd name="connsiteX19" fmla="*/ 14213 w 43733"/>
              <a:gd name="connsiteY19" fmla="*/ 5652 h 44465"/>
              <a:gd name="connsiteX20" fmla="*/ 15513 w 43733"/>
              <a:gd name="connsiteY20" fmla="*/ 7000 h 44465"/>
              <a:gd name="connsiteX21" fmla="*/ 4340 w 43733"/>
              <a:gd name="connsiteY21" fmla="*/ 16249 h 44465"/>
              <a:gd name="connsiteX22" fmla="*/ 4113 w 43733"/>
              <a:gd name="connsiteY22"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6435 w 43733"/>
              <a:gd name="connsiteY9" fmla="*/ 26195 h 44465"/>
              <a:gd name="connsiteX10" fmla="*/ 37469 w 43733"/>
              <a:gd name="connsiteY10" fmla="*/ 26195 h 44465"/>
              <a:gd name="connsiteX11" fmla="*/ 37593 w 43733"/>
              <a:gd name="connsiteY11" fmla="*/ 30550 h 44465"/>
              <a:gd name="connsiteX12" fmla="*/ 42011 w 43733"/>
              <a:gd name="connsiteY12" fmla="*/ 15814 h 44465"/>
              <a:gd name="connsiteX13" fmla="*/ 40563 w 43733"/>
              <a:gd name="connsiteY13" fmla="*/ 18490 h 44465"/>
              <a:gd name="connsiteX14" fmla="*/ 38537 w 43733"/>
              <a:gd name="connsiteY14" fmla="*/ 5886 h 44465"/>
              <a:gd name="connsiteX15" fmla="*/ 38613 w 43733"/>
              <a:gd name="connsiteY15" fmla="*/ 7150 h 44465"/>
              <a:gd name="connsiteX16" fmla="*/ 29291 w 43733"/>
              <a:gd name="connsiteY16" fmla="*/ 4412 h 44465"/>
              <a:gd name="connsiteX17" fmla="*/ 30033 w 43733"/>
              <a:gd name="connsiteY17" fmla="*/ 2800 h 44465"/>
              <a:gd name="connsiteX18" fmla="*/ 22354 w 43733"/>
              <a:gd name="connsiteY18" fmla="*/ 5180 h 44465"/>
              <a:gd name="connsiteX19" fmla="*/ 22713 w 43733"/>
              <a:gd name="connsiteY19" fmla="*/ 3790 h 44465"/>
              <a:gd name="connsiteX20" fmla="*/ 14213 w 43733"/>
              <a:gd name="connsiteY20" fmla="*/ 5652 h 44465"/>
              <a:gd name="connsiteX21" fmla="*/ 15513 w 43733"/>
              <a:gd name="connsiteY21" fmla="*/ 7000 h 44465"/>
              <a:gd name="connsiteX22" fmla="*/ 4340 w 43733"/>
              <a:gd name="connsiteY22" fmla="*/ 16249 h 44465"/>
              <a:gd name="connsiteX23" fmla="*/ 4113 w 43733"/>
              <a:gd name="connsiteY23"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6435 w 43733"/>
              <a:gd name="connsiteY9" fmla="*/ 26195 h 44465"/>
              <a:gd name="connsiteX10" fmla="*/ 37593 w 43733"/>
              <a:gd name="connsiteY10" fmla="*/ 30550 h 44465"/>
              <a:gd name="connsiteX11" fmla="*/ 42011 w 43733"/>
              <a:gd name="connsiteY11" fmla="*/ 15814 h 44465"/>
              <a:gd name="connsiteX12" fmla="*/ 40563 w 43733"/>
              <a:gd name="connsiteY12" fmla="*/ 18490 h 44465"/>
              <a:gd name="connsiteX13" fmla="*/ 38537 w 43733"/>
              <a:gd name="connsiteY13" fmla="*/ 5886 h 44465"/>
              <a:gd name="connsiteX14" fmla="*/ 38613 w 43733"/>
              <a:gd name="connsiteY14" fmla="*/ 7150 h 44465"/>
              <a:gd name="connsiteX15" fmla="*/ 29291 w 43733"/>
              <a:gd name="connsiteY15" fmla="*/ 4412 h 44465"/>
              <a:gd name="connsiteX16" fmla="*/ 30033 w 43733"/>
              <a:gd name="connsiteY16" fmla="*/ 2800 h 44465"/>
              <a:gd name="connsiteX17" fmla="*/ 22354 w 43733"/>
              <a:gd name="connsiteY17" fmla="*/ 5180 h 44465"/>
              <a:gd name="connsiteX18" fmla="*/ 22713 w 43733"/>
              <a:gd name="connsiteY18" fmla="*/ 3790 h 44465"/>
              <a:gd name="connsiteX19" fmla="*/ 14213 w 43733"/>
              <a:gd name="connsiteY19" fmla="*/ 5652 h 44465"/>
              <a:gd name="connsiteX20" fmla="*/ 15513 w 43733"/>
              <a:gd name="connsiteY20" fmla="*/ 7000 h 44465"/>
              <a:gd name="connsiteX21" fmla="*/ 4340 w 43733"/>
              <a:gd name="connsiteY21" fmla="*/ 16249 h 44465"/>
              <a:gd name="connsiteX22" fmla="*/ 4113 w 43733"/>
              <a:gd name="connsiteY22"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34342 w 43733"/>
              <a:gd name="connsiteY8" fmla="*/ 23414 h 44465"/>
              <a:gd name="connsiteX9" fmla="*/ 37593 w 43733"/>
              <a:gd name="connsiteY9" fmla="*/ 30550 h 44465"/>
              <a:gd name="connsiteX10" fmla="*/ 42011 w 43733"/>
              <a:gd name="connsiteY10" fmla="*/ 15814 h 44465"/>
              <a:gd name="connsiteX11" fmla="*/ 40563 w 43733"/>
              <a:gd name="connsiteY11" fmla="*/ 18490 h 44465"/>
              <a:gd name="connsiteX12" fmla="*/ 38537 w 43733"/>
              <a:gd name="connsiteY12" fmla="*/ 5886 h 44465"/>
              <a:gd name="connsiteX13" fmla="*/ 38613 w 43733"/>
              <a:gd name="connsiteY13" fmla="*/ 7150 h 44465"/>
              <a:gd name="connsiteX14" fmla="*/ 29291 w 43733"/>
              <a:gd name="connsiteY14" fmla="*/ 4412 h 44465"/>
              <a:gd name="connsiteX15" fmla="*/ 30033 w 43733"/>
              <a:gd name="connsiteY15" fmla="*/ 2800 h 44465"/>
              <a:gd name="connsiteX16" fmla="*/ 22354 w 43733"/>
              <a:gd name="connsiteY16" fmla="*/ 5180 h 44465"/>
              <a:gd name="connsiteX17" fmla="*/ 22713 w 43733"/>
              <a:gd name="connsiteY17" fmla="*/ 3790 h 44465"/>
              <a:gd name="connsiteX18" fmla="*/ 14213 w 43733"/>
              <a:gd name="connsiteY18" fmla="*/ 5652 h 44465"/>
              <a:gd name="connsiteX19" fmla="*/ 15513 w 43733"/>
              <a:gd name="connsiteY19" fmla="*/ 7000 h 44465"/>
              <a:gd name="connsiteX20" fmla="*/ 4340 w 43733"/>
              <a:gd name="connsiteY20" fmla="*/ 16249 h 44465"/>
              <a:gd name="connsiteX21" fmla="*/ 4113 w 43733"/>
              <a:gd name="connsiteY21"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4906 w 43733"/>
              <a:gd name="connsiteY0" fmla="*/ 26637 h 44465"/>
              <a:gd name="connsiteX1" fmla="*/ 2373 w 43733"/>
              <a:gd name="connsiteY1" fmla="*/ 25840 h 44465"/>
              <a:gd name="connsiteX2" fmla="*/ 7141 w 43733"/>
              <a:gd name="connsiteY2" fmla="*/ 35359 h 44465"/>
              <a:gd name="connsiteX3" fmla="*/ 6033 w 43733"/>
              <a:gd name="connsiteY3" fmla="*/ 35740 h 44465"/>
              <a:gd name="connsiteX4" fmla="*/ 16691 w 43733"/>
              <a:gd name="connsiteY4" fmla="*/ 39550 h 44465"/>
              <a:gd name="connsiteX5" fmla="*/ 16023 w 43733"/>
              <a:gd name="connsiteY5" fmla="*/ 37810 h 44465"/>
              <a:gd name="connsiteX6" fmla="*/ 29040 w 43733"/>
              <a:gd name="connsiteY6" fmla="*/ 35211 h 44465"/>
              <a:gd name="connsiteX7" fmla="*/ 28773 w 43733"/>
              <a:gd name="connsiteY7" fmla="*/ 37120 h 44465"/>
              <a:gd name="connsiteX8" fmla="*/ 42011 w 43733"/>
              <a:gd name="connsiteY8" fmla="*/ 15814 h 44465"/>
              <a:gd name="connsiteX9" fmla="*/ 40563 w 43733"/>
              <a:gd name="connsiteY9" fmla="*/ 18490 h 44465"/>
              <a:gd name="connsiteX10" fmla="*/ 38537 w 43733"/>
              <a:gd name="connsiteY10" fmla="*/ 5886 h 44465"/>
              <a:gd name="connsiteX11" fmla="*/ 38613 w 43733"/>
              <a:gd name="connsiteY11" fmla="*/ 7150 h 44465"/>
              <a:gd name="connsiteX12" fmla="*/ 29291 w 43733"/>
              <a:gd name="connsiteY12" fmla="*/ 4412 h 44465"/>
              <a:gd name="connsiteX13" fmla="*/ 30033 w 43733"/>
              <a:gd name="connsiteY13" fmla="*/ 2800 h 44465"/>
              <a:gd name="connsiteX14" fmla="*/ 22354 w 43733"/>
              <a:gd name="connsiteY14" fmla="*/ 5180 h 44465"/>
              <a:gd name="connsiteX15" fmla="*/ 22713 w 43733"/>
              <a:gd name="connsiteY15" fmla="*/ 3790 h 44465"/>
              <a:gd name="connsiteX16" fmla="*/ 14213 w 43733"/>
              <a:gd name="connsiteY16" fmla="*/ 5652 h 44465"/>
              <a:gd name="connsiteX17" fmla="*/ 15513 w 43733"/>
              <a:gd name="connsiteY17" fmla="*/ 7000 h 44465"/>
              <a:gd name="connsiteX18" fmla="*/ 4340 w 43733"/>
              <a:gd name="connsiteY18" fmla="*/ 16249 h 44465"/>
              <a:gd name="connsiteX19" fmla="*/ 4113 w 43733"/>
              <a:gd name="connsiteY19"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7141 w 43733"/>
              <a:gd name="connsiteY0" fmla="*/ 35359 h 44465"/>
              <a:gd name="connsiteX1" fmla="*/ 6033 w 43733"/>
              <a:gd name="connsiteY1" fmla="*/ 35740 h 44465"/>
              <a:gd name="connsiteX2" fmla="*/ 16691 w 43733"/>
              <a:gd name="connsiteY2" fmla="*/ 39550 h 44465"/>
              <a:gd name="connsiteX3" fmla="*/ 16023 w 43733"/>
              <a:gd name="connsiteY3" fmla="*/ 37810 h 44465"/>
              <a:gd name="connsiteX4" fmla="*/ 29040 w 43733"/>
              <a:gd name="connsiteY4" fmla="*/ 35211 h 44465"/>
              <a:gd name="connsiteX5" fmla="*/ 28773 w 43733"/>
              <a:gd name="connsiteY5" fmla="*/ 37120 h 44465"/>
              <a:gd name="connsiteX6" fmla="*/ 42011 w 43733"/>
              <a:gd name="connsiteY6" fmla="*/ 15814 h 44465"/>
              <a:gd name="connsiteX7" fmla="*/ 40563 w 43733"/>
              <a:gd name="connsiteY7" fmla="*/ 18490 h 44465"/>
              <a:gd name="connsiteX8" fmla="*/ 38537 w 43733"/>
              <a:gd name="connsiteY8" fmla="*/ 5886 h 44465"/>
              <a:gd name="connsiteX9" fmla="*/ 38613 w 43733"/>
              <a:gd name="connsiteY9" fmla="*/ 7150 h 44465"/>
              <a:gd name="connsiteX10" fmla="*/ 29291 w 43733"/>
              <a:gd name="connsiteY10" fmla="*/ 4412 h 44465"/>
              <a:gd name="connsiteX11" fmla="*/ 30033 w 43733"/>
              <a:gd name="connsiteY11" fmla="*/ 2800 h 44465"/>
              <a:gd name="connsiteX12" fmla="*/ 22354 w 43733"/>
              <a:gd name="connsiteY12" fmla="*/ 5180 h 44465"/>
              <a:gd name="connsiteX13" fmla="*/ 22713 w 43733"/>
              <a:gd name="connsiteY13" fmla="*/ 3790 h 44465"/>
              <a:gd name="connsiteX14" fmla="*/ 14213 w 43733"/>
              <a:gd name="connsiteY14" fmla="*/ 5652 h 44465"/>
              <a:gd name="connsiteX15" fmla="*/ 15513 w 43733"/>
              <a:gd name="connsiteY15" fmla="*/ 7000 h 44465"/>
              <a:gd name="connsiteX16" fmla="*/ 4340 w 43733"/>
              <a:gd name="connsiteY16" fmla="*/ 16249 h 44465"/>
              <a:gd name="connsiteX17" fmla="*/ 4113 w 43733"/>
              <a:gd name="connsiteY17" fmla="*/ 14830 h 44465"/>
              <a:gd name="connsiteX0" fmla="*/ 4113 w 43733"/>
              <a:gd name="connsiteY0" fmla="*/ 14830 h 44465"/>
              <a:gd name="connsiteX1" fmla="*/ 5836 w 43733"/>
              <a:gd name="connsiteY1" fmla="*/ 7367 h 44465"/>
              <a:gd name="connsiteX2" fmla="*/ 14218 w 43733"/>
              <a:gd name="connsiteY2" fmla="*/ 5662 h 44465"/>
              <a:gd name="connsiteX3" fmla="*/ 22669 w 43733"/>
              <a:gd name="connsiteY3" fmla="*/ 3892 h 44465"/>
              <a:gd name="connsiteX4" fmla="*/ 25962 w 43733"/>
              <a:gd name="connsiteY4" fmla="*/ 660 h 44465"/>
              <a:gd name="connsiteX5" fmla="*/ 30046 w 43733"/>
              <a:gd name="connsiteY5" fmla="*/ 2941 h 44465"/>
              <a:gd name="connsiteX6" fmla="*/ 35676 w 43733"/>
              <a:gd name="connsiteY6" fmla="*/ 1150 h 44465"/>
              <a:gd name="connsiteX7" fmla="*/ 38531 w 43733"/>
              <a:gd name="connsiteY7" fmla="*/ 6036 h 44465"/>
              <a:gd name="connsiteX8" fmla="*/ 42195 w 43733"/>
              <a:gd name="connsiteY8" fmla="*/ 10778 h 44465"/>
              <a:gd name="connsiteX9" fmla="*/ 42031 w 43733"/>
              <a:gd name="connsiteY9" fmla="*/ 15920 h 44465"/>
              <a:gd name="connsiteX10" fmla="*/ 43229 w 43733"/>
              <a:gd name="connsiteY10" fmla="*/ 23782 h 44465"/>
              <a:gd name="connsiteX11" fmla="*/ 37617 w 43733"/>
              <a:gd name="connsiteY11" fmla="*/ 30664 h 44465"/>
              <a:gd name="connsiteX12" fmla="*/ 35608 w 43733"/>
              <a:gd name="connsiteY12" fmla="*/ 36561 h 44465"/>
              <a:gd name="connsiteX13" fmla="*/ 28768 w 43733"/>
              <a:gd name="connsiteY13" fmla="*/ 37275 h 44465"/>
              <a:gd name="connsiteX14" fmla="*/ 23880 w 43733"/>
              <a:gd name="connsiteY14" fmla="*/ 43566 h 44465"/>
              <a:gd name="connsiteX15" fmla="*/ 16693 w 43733"/>
              <a:gd name="connsiteY15" fmla="*/ 39726 h 44465"/>
              <a:gd name="connsiteX16" fmla="*/ 6017 w 43733"/>
              <a:gd name="connsiteY16" fmla="*/ 35932 h 44465"/>
              <a:gd name="connsiteX17" fmla="*/ 1323 w 43733"/>
              <a:gd name="connsiteY17" fmla="*/ 31710 h 44465"/>
              <a:gd name="connsiteX18" fmla="*/ 2326 w 43733"/>
              <a:gd name="connsiteY18" fmla="*/ 26011 h 44465"/>
              <a:gd name="connsiteX19" fmla="*/ 208 w 43733"/>
              <a:gd name="connsiteY19" fmla="*/ 20164 h 44465"/>
              <a:gd name="connsiteX20" fmla="*/ 4076 w 43733"/>
              <a:gd name="connsiteY20" fmla="*/ 14967 h 44465"/>
              <a:gd name="connsiteX21" fmla="*/ 4113 w 43733"/>
              <a:gd name="connsiteY21" fmla="*/ 14830 h 44465"/>
              <a:gd name="connsiteX0" fmla="*/ 7141 w 43733"/>
              <a:gd name="connsiteY0" fmla="*/ 35359 h 44465"/>
              <a:gd name="connsiteX1" fmla="*/ 6033 w 43733"/>
              <a:gd name="connsiteY1" fmla="*/ 35740 h 44465"/>
              <a:gd name="connsiteX2" fmla="*/ 16691 w 43733"/>
              <a:gd name="connsiteY2" fmla="*/ 39550 h 44465"/>
              <a:gd name="connsiteX3" fmla="*/ 16023 w 43733"/>
              <a:gd name="connsiteY3" fmla="*/ 37810 h 44465"/>
              <a:gd name="connsiteX4" fmla="*/ 29040 w 43733"/>
              <a:gd name="connsiteY4" fmla="*/ 35211 h 44465"/>
              <a:gd name="connsiteX5" fmla="*/ 28773 w 43733"/>
              <a:gd name="connsiteY5" fmla="*/ 37120 h 44465"/>
              <a:gd name="connsiteX6" fmla="*/ 38537 w 43733"/>
              <a:gd name="connsiteY6" fmla="*/ 5886 h 44465"/>
              <a:gd name="connsiteX7" fmla="*/ 38613 w 43733"/>
              <a:gd name="connsiteY7" fmla="*/ 7150 h 44465"/>
              <a:gd name="connsiteX8" fmla="*/ 29291 w 43733"/>
              <a:gd name="connsiteY8" fmla="*/ 4412 h 44465"/>
              <a:gd name="connsiteX9" fmla="*/ 30033 w 43733"/>
              <a:gd name="connsiteY9" fmla="*/ 2800 h 44465"/>
              <a:gd name="connsiteX10" fmla="*/ 22354 w 43733"/>
              <a:gd name="connsiteY10" fmla="*/ 5180 h 44465"/>
              <a:gd name="connsiteX11" fmla="*/ 22713 w 43733"/>
              <a:gd name="connsiteY11" fmla="*/ 3790 h 44465"/>
              <a:gd name="connsiteX12" fmla="*/ 14213 w 43733"/>
              <a:gd name="connsiteY12" fmla="*/ 5652 h 44465"/>
              <a:gd name="connsiteX13" fmla="*/ 15513 w 43733"/>
              <a:gd name="connsiteY13" fmla="*/ 7000 h 44465"/>
              <a:gd name="connsiteX14" fmla="*/ 4340 w 43733"/>
              <a:gd name="connsiteY14" fmla="*/ 16249 h 44465"/>
              <a:gd name="connsiteX15" fmla="*/ 4113 w 43733"/>
              <a:gd name="connsiteY15" fmla="*/ 14830 h 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44465">
                <a:moveTo>
                  <a:pt x="4113" y="14830"/>
                </a:moveTo>
                <a:cubicBezTo>
                  <a:pt x="3842" y="12117"/>
                  <a:pt x="4474" y="9381"/>
                  <a:pt x="5836" y="7367"/>
                </a:cubicBezTo>
                <a:cubicBezTo>
                  <a:pt x="7988" y="4186"/>
                  <a:pt x="11477" y="3477"/>
                  <a:pt x="14218" y="5662"/>
                </a:cubicBezTo>
                <a:cubicBezTo>
                  <a:pt x="15891" y="1369"/>
                  <a:pt x="20127" y="482"/>
                  <a:pt x="22669" y="3892"/>
                </a:cubicBezTo>
                <a:cubicBezTo>
                  <a:pt x="23310" y="2143"/>
                  <a:pt x="24541" y="934"/>
                  <a:pt x="25962" y="660"/>
                </a:cubicBezTo>
                <a:cubicBezTo>
                  <a:pt x="27526" y="358"/>
                  <a:pt x="29088" y="1230"/>
                  <a:pt x="30046" y="2941"/>
                </a:cubicBezTo>
                <a:cubicBezTo>
                  <a:pt x="31428" y="727"/>
                  <a:pt x="33714" y="0"/>
                  <a:pt x="35676" y="1150"/>
                </a:cubicBezTo>
                <a:cubicBezTo>
                  <a:pt x="37171" y="2026"/>
                  <a:pt x="38243" y="3860"/>
                  <a:pt x="38531" y="6036"/>
                </a:cubicBezTo>
                <a:cubicBezTo>
                  <a:pt x="40259" y="6678"/>
                  <a:pt x="41635" y="8458"/>
                  <a:pt x="42195" y="10778"/>
                </a:cubicBezTo>
                <a:cubicBezTo>
                  <a:pt x="42602" y="12462"/>
                  <a:pt x="42544" y="14291"/>
                  <a:pt x="42031" y="15920"/>
                </a:cubicBezTo>
                <a:cubicBezTo>
                  <a:pt x="43292" y="18154"/>
                  <a:pt x="43733" y="21050"/>
                  <a:pt x="43229" y="23782"/>
                </a:cubicBezTo>
                <a:cubicBezTo>
                  <a:pt x="42559" y="27414"/>
                  <a:pt x="40341" y="30134"/>
                  <a:pt x="37617" y="30664"/>
                </a:cubicBezTo>
                <a:cubicBezTo>
                  <a:pt x="37604" y="32931"/>
                  <a:pt x="36871" y="35081"/>
                  <a:pt x="35608" y="36561"/>
                </a:cubicBezTo>
                <a:cubicBezTo>
                  <a:pt x="33689" y="38810"/>
                  <a:pt x="30917" y="39099"/>
                  <a:pt x="28768" y="37275"/>
                </a:cubicBezTo>
                <a:cubicBezTo>
                  <a:pt x="28073" y="40408"/>
                  <a:pt x="26212" y="42803"/>
                  <a:pt x="23880" y="43566"/>
                </a:cubicBezTo>
                <a:cubicBezTo>
                  <a:pt x="21132" y="44465"/>
                  <a:pt x="18264" y="42933"/>
                  <a:pt x="16693" y="39726"/>
                </a:cubicBezTo>
                <a:cubicBezTo>
                  <a:pt x="12985" y="42770"/>
                  <a:pt x="8169" y="41059"/>
                  <a:pt x="6017" y="35932"/>
                </a:cubicBezTo>
                <a:cubicBezTo>
                  <a:pt x="3903" y="36269"/>
                  <a:pt x="1918" y="34484"/>
                  <a:pt x="1323" y="31710"/>
                </a:cubicBezTo>
                <a:cubicBezTo>
                  <a:pt x="892" y="29703"/>
                  <a:pt x="1273" y="27537"/>
                  <a:pt x="2326" y="26011"/>
                </a:cubicBezTo>
                <a:cubicBezTo>
                  <a:pt x="832" y="24814"/>
                  <a:pt x="0" y="22517"/>
                  <a:pt x="208" y="20164"/>
                </a:cubicBezTo>
                <a:cubicBezTo>
                  <a:pt x="452" y="17409"/>
                  <a:pt x="2058" y="15251"/>
                  <a:pt x="4076" y="14967"/>
                </a:cubicBezTo>
                <a:cubicBezTo>
                  <a:pt x="4088" y="14921"/>
                  <a:pt x="4101" y="14876"/>
                  <a:pt x="4113" y="14830"/>
                </a:cubicBezTo>
                <a:close/>
              </a:path>
              <a:path w="43733" h="44465" fill="none" extrusionOk="0">
                <a:moveTo>
                  <a:pt x="7141" y="35359"/>
                </a:moveTo>
                <a:cubicBezTo>
                  <a:pt x="6786" y="35552"/>
                  <a:pt x="6413" y="35680"/>
                  <a:pt x="6033" y="35740"/>
                </a:cubicBezTo>
                <a:moveTo>
                  <a:pt x="16691" y="39550"/>
                </a:moveTo>
                <a:cubicBezTo>
                  <a:pt x="16424" y="39004"/>
                  <a:pt x="16200" y="38421"/>
                  <a:pt x="16023" y="37810"/>
                </a:cubicBezTo>
                <a:moveTo>
                  <a:pt x="29040" y="35211"/>
                </a:moveTo>
                <a:cubicBezTo>
                  <a:pt x="29001" y="35858"/>
                  <a:pt x="28911" y="36498"/>
                  <a:pt x="28773" y="37120"/>
                </a:cubicBezTo>
                <a:moveTo>
                  <a:pt x="38537" y="5886"/>
                </a:moveTo>
                <a:cubicBezTo>
                  <a:pt x="38592" y="6303"/>
                  <a:pt x="38618" y="6726"/>
                  <a:pt x="38613" y="7150"/>
                </a:cubicBezTo>
                <a:moveTo>
                  <a:pt x="29291" y="4412"/>
                </a:moveTo>
                <a:cubicBezTo>
                  <a:pt x="29480" y="3829"/>
                  <a:pt x="29729" y="3286"/>
                  <a:pt x="30033" y="2800"/>
                </a:cubicBezTo>
                <a:moveTo>
                  <a:pt x="22354" y="5180"/>
                </a:moveTo>
                <a:cubicBezTo>
                  <a:pt x="22431" y="4698"/>
                  <a:pt x="22552" y="4231"/>
                  <a:pt x="22713" y="3790"/>
                </a:cubicBezTo>
                <a:moveTo>
                  <a:pt x="14213" y="5652"/>
                </a:moveTo>
                <a:cubicBezTo>
                  <a:pt x="14685" y="6028"/>
                  <a:pt x="15121" y="6481"/>
                  <a:pt x="15513" y="7000"/>
                </a:cubicBezTo>
                <a:moveTo>
                  <a:pt x="4340" y="16249"/>
                </a:moveTo>
                <a:cubicBezTo>
                  <a:pt x="4237" y="15785"/>
                  <a:pt x="4161" y="15311"/>
                  <a:pt x="4113" y="14830"/>
                </a:cubicBezTo>
              </a:path>
            </a:pathLst>
          </a:custGeom>
          <a:gradFill flip="none" rotWithShape="1">
            <a:gsLst>
              <a:gs pos="0">
                <a:srgbClr val="EEE3B9"/>
              </a:gs>
              <a:gs pos="100000">
                <a:srgbClr val="FFFFFF"/>
              </a:gs>
            </a:gsLst>
            <a:lin ang="5400000" scaled="0"/>
            <a:tileRect/>
          </a:gradFill>
          <a:ln w="254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ＭＳ Ｐゴシック" charset="-128"/>
              <a:cs typeface="ＭＳ Ｐゴシック" charset="-128"/>
            </a:endParaRPr>
          </a:p>
        </p:txBody>
      </p:sp>
      <p:sp>
        <p:nvSpPr>
          <p:cNvPr id="21" name="TextBox 3"/>
          <p:cNvSpPr txBox="1">
            <a:spLocks noChangeArrowheads="1"/>
          </p:cNvSpPr>
          <p:nvPr/>
        </p:nvSpPr>
        <p:spPr bwMode="auto">
          <a:xfrm>
            <a:off x="3294063" y="2438400"/>
            <a:ext cx="2687637" cy="400050"/>
          </a:xfrm>
          <a:prstGeom prst="rect">
            <a:avLst/>
          </a:prstGeom>
          <a:noFill/>
          <a:ln w="9525">
            <a:noFill/>
            <a:miter lim="800000"/>
            <a:headEnd/>
            <a:tailEnd/>
          </a:ln>
        </p:spPr>
        <p:txBody>
          <a:bodyPr>
            <a:prstTxWarp prst="textNoShape">
              <a:avLst/>
            </a:prstTxWarp>
            <a:spAutoFit/>
          </a:bodyPr>
          <a:lstStyle/>
          <a:p>
            <a:pPr algn="ctr"/>
            <a:r>
              <a:rPr lang="en-US" sz="2000" b="1" dirty="0">
                <a:latin typeface="Helvetica" charset="0"/>
                <a:ea typeface="Helvetica" charset="0"/>
                <a:cs typeface="Helvetica" charset="0"/>
              </a:rPr>
              <a:t>NextGen Michigan</a:t>
            </a:r>
          </a:p>
        </p:txBody>
      </p:sp>
      <p:sp>
        <p:nvSpPr>
          <p:cNvPr id="22" name="TextBox 14"/>
          <p:cNvSpPr txBox="1">
            <a:spLocks noChangeArrowheads="1"/>
          </p:cNvSpPr>
          <p:nvPr/>
        </p:nvSpPr>
        <p:spPr bwMode="auto">
          <a:xfrm>
            <a:off x="2590800" y="5151438"/>
            <a:ext cx="3962400" cy="400050"/>
          </a:xfrm>
          <a:prstGeom prst="rect">
            <a:avLst/>
          </a:prstGeom>
          <a:noFill/>
          <a:ln w="9525">
            <a:noFill/>
            <a:miter lim="800000"/>
            <a:headEnd/>
            <a:tailEnd/>
          </a:ln>
        </p:spPr>
        <p:txBody>
          <a:bodyPr>
            <a:prstTxWarp prst="textNoShape">
              <a:avLst/>
            </a:prstTxWarp>
            <a:spAutoFit/>
          </a:bodyPr>
          <a:lstStyle/>
          <a:p>
            <a:pPr algn="ctr"/>
            <a:r>
              <a:rPr lang="en-US" sz="2000" dirty="0">
                <a:solidFill>
                  <a:srgbClr val="FFFFFF"/>
                </a:solidFill>
                <a:ea typeface="Arial" charset="0"/>
                <a:cs typeface="Arial" charset="0"/>
              </a:rPr>
              <a:t>Rationalize IT Across Campus</a:t>
            </a:r>
          </a:p>
        </p:txBody>
      </p:sp>
      <p:sp>
        <p:nvSpPr>
          <p:cNvPr id="23" name="Rounded Rectangle 22"/>
          <p:cNvSpPr>
            <a:spLocks noChangeArrowheads="1"/>
          </p:cNvSpPr>
          <p:nvPr/>
        </p:nvSpPr>
        <p:spPr bwMode="auto">
          <a:xfrm>
            <a:off x="1836738" y="5202238"/>
            <a:ext cx="771525" cy="338137"/>
          </a:xfrm>
          <a:prstGeom prst="roundRect">
            <a:avLst>
              <a:gd name="adj" fmla="val 16667"/>
            </a:avLst>
          </a:prstGeom>
          <a:solidFill>
            <a:srgbClr val="008000"/>
          </a:solidFill>
          <a:ln w="25400">
            <a:solidFill>
              <a:schemeClr val="bg1"/>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mn-lt"/>
            </a:endParaRPr>
          </a:p>
        </p:txBody>
      </p:sp>
      <p:sp>
        <p:nvSpPr>
          <p:cNvPr id="24" name="Rectangle 23"/>
          <p:cNvSpPr/>
          <p:nvPr/>
        </p:nvSpPr>
        <p:spPr>
          <a:xfrm rot="10800000">
            <a:off x="1143000" y="5751513"/>
            <a:ext cx="7086600" cy="649287"/>
          </a:xfrm>
          <a:prstGeom prst="rect">
            <a:avLst/>
          </a:prstGeom>
          <a:solidFill>
            <a:srgbClr val="FF0000"/>
          </a:solidFill>
          <a:ln w="254000" cap="sq" cmpd="sng">
            <a:solidFill>
              <a:srgbClr val="FF0000"/>
            </a:solidFill>
            <a:prstDash val="solid"/>
          </a:ln>
          <a:effectLst>
            <a:outerShdw blurRad="50800" dist="114300" dir="2700000" algn="tl" rotWithShape="0">
              <a:schemeClr val="tx1">
                <a:alpha val="50000"/>
              </a:scheme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sz="1800" dirty="0">
              <a:solidFill>
                <a:srgbClr val="FFFFFF"/>
              </a:solidFill>
              <a:latin typeface="Arial" charset="0"/>
              <a:ea typeface="Arial" charset="0"/>
              <a:cs typeface="Arial" charset="0"/>
            </a:endParaRPr>
          </a:p>
        </p:txBody>
      </p:sp>
      <p:sp>
        <p:nvSpPr>
          <p:cNvPr id="25" name="TextBox 18"/>
          <p:cNvSpPr txBox="1">
            <a:spLocks noChangeArrowheads="1"/>
          </p:cNvSpPr>
          <p:nvPr/>
        </p:nvSpPr>
        <p:spPr bwMode="auto">
          <a:xfrm>
            <a:off x="1725613" y="5189538"/>
            <a:ext cx="990600" cy="307975"/>
          </a:xfrm>
          <a:prstGeom prst="rect">
            <a:avLst/>
          </a:prstGeom>
          <a:noFill/>
          <a:ln w="9525">
            <a:noFill/>
            <a:miter lim="800000"/>
            <a:headEnd/>
            <a:tailEnd/>
          </a:ln>
        </p:spPr>
        <p:txBody>
          <a:bodyPr>
            <a:prstTxWarp prst="textNoShape">
              <a:avLst/>
            </a:prstTxWarp>
            <a:spAutoFit/>
          </a:bodyPr>
          <a:lstStyle/>
          <a:p>
            <a:pPr algn="ctr"/>
            <a:r>
              <a:rPr lang="en-US" sz="1400" dirty="0">
                <a:solidFill>
                  <a:srgbClr val="FFFFFF"/>
                </a:solidFill>
                <a:latin typeface="Helvetica" charset="0"/>
                <a:ea typeface="Helvetica" charset="0"/>
                <a:cs typeface="Helvetica" charset="0"/>
              </a:rPr>
              <a:t>ITS</a:t>
            </a:r>
          </a:p>
        </p:txBody>
      </p:sp>
      <p:sp>
        <p:nvSpPr>
          <p:cNvPr id="26" name="Rounded Rectangle 25"/>
          <p:cNvSpPr>
            <a:spLocks noChangeArrowheads="1"/>
          </p:cNvSpPr>
          <p:nvPr/>
        </p:nvSpPr>
        <p:spPr bwMode="auto">
          <a:xfrm>
            <a:off x="6621463" y="5202238"/>
            <a:ext cx="879475" cy="338137"/>
          </a:xfrm>
          <a:prstGeom prst="roundRect">
            <a:avLst>
              <a:gd name="adj" fmla="val 16667"/>
            </a:avLst>
          </a:prstGeom>
          <a:solidFill>
            <a:srgbClr val="008000"/>
          </a:solidFill>
          <a:ln w="25400">
            <a:solidFill>
              <a:schemeClr val="bg1"/>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mn-lt"/>
            </a:endParaRPr>
          </a:p>
        </p:txBody>
      </p:sp>
      <p:sp>
        <p:nvSpPr>
          <p:cNvPr id="27" name="TextBox 23"/>
          <p:cNvSpPr txBox="1">
            <a:spLocks noChangeArrowheads="1"/>
          </p:cNvSpPr>
          <p:nvPr/>
        </p:nvSpPr>
        <p:spPr bwMode="auto">
          <a:xfrm>
            <a:off x="6596063" y="5189538"/>
            <a:ext cx="914400" cy="323850"/>
          </a:xfrm>
          <a:prstGeom prst="rect">
            <a:avLst/>
          </a:prstGeom>
          <a:noFill/>
          <a:ln w="9525">
            <a:noFill/>
            <a:miter lim="800000"/>
            <a:headEnd/>
            <a:tailEnd/>
          </a:ln>
        </p:spPr>
        <p:txBody>
          <a:bodyPr>
            <a:prstTxWarp prst="textNoShape">
              <a:avLst/>
            </a:prstTxWarp>
            <a:spAutoFit/>
          </a:bodyPr>
          <a:lstStyle/>
          <a:p>
            <a:pPr algn="ctr"/>
            <a:r>
              <a:rPr lang="en-US" sz="1500" dirty="0">
                <a:solidFill>
                  <a:srgbClr val="FFFFFF"/>
                </a:solidFill>
                <a:latin typeface="Helvetica" charset="0"/>
                <a:ea typeface="Helvetica" charset="0"/>
                <a:cs typeface="Helvetica" charset="0"/>
              </a:rPr>
              <a:t>Campus</a:t>
            </a:r>
          </a:p>
        </p:txBody>
      </p:sp>
      <p:grpSp>
        <p:nvGrpSpPr>
          <p:cNvPr id="28" name="Group 27"/>
          <p:cNvGrpSpPr/>
          <p:nvPr/>
        </p:nvGrpSpPr>
        <p:grpSpPr>
          <a:xfrm>
            <a:off x="1600200" y="5834063"/>
            <a:ext cx="6172200" cy="523875"/>
            <a:chOff x="1600200" y="5834063"/>
            <a:chExt cx="6172200" cy="523875"/>
          </a:xfrm>
        </p:grpSpPr>
        <p:sp>
          <p:nvSpPr>
            <p:cNvPr id="29" name="TextBox 8"/>
            <p:cNvSpPr txBox="1">
              <a:spLocks noChangeArrowheads="1"/>
            </p:cNvSpPr>
            <p:nvPr/>
          </p:nvSpPr>
          <p:spPr bwMode="auto">
            <a:xfrm>
              <a:off x="3313113" y="5837238"/>
              <a:ext cx="2935287" cy="400050"/>
            </a:xfrm>
            <a:prstGeom prst="rect">
              <a:avLst/>
            </a:prstGeom>
            <a:noFill/>
            <a:ln w="9525">
              <a:noFill/>
              <a:miter lim="800000"/>
              <a:headEnd/>
              <a:tailEnd/>
            </a:ln>
          </p:spPr>
          <p:txBody>
            <a:bodyPr>
              <a:prstTxWarp prst="textNoShape">
                <a:avLst/>
              </a:prstTxWarp>
              <a:spAutoFit/>
            </a:bodyPr>
            <a:lstStyle/>
            <a:p>
              <a:pPr algn="ctr"/>
              <a:r>
                <a:rPr lang="en-US" sz="2000" b="1" dirty="0">
                  <a:solidFill>
                    <a:srgbClr val="FFCC00"/>
                  </a:solidFill>
                  <a:ea typeface="Arial" charset="0"/>
                  <a:cs typeface="Arial" charset="0"/>
                </a:rPr>
                <a:t>Alignment and Culture</a:t>
              </a:r>
            </a:p>
          </p:txBody>
        </p:sp>
        <p:sp>
          <p:nvSpPr>
            <p:cNvPr id="30" name="Rounded Rectangle 29"/>
            <p:cNvSpPr>
              <a:spLocks noChangeArrowheads="1"/>
            </p:cNvSpPr>
            <p:nvPr/>
          </p:nvSpPr>
          <p:spPr bwMode="auto">
            <a:xfrm>
              <a:off x="1679575" y="5842000"/>
              <a:ext cx="1404938" cy="503238"/>
            </a:xfrm>
            <a:prstGeom prst="roundRect">
              <a:avLst>
                <a:gd name="adj" fmla="val 16667"/>
              </a:avLst>
            </a:prstGeom>
            <a:solidFill>
              <a:srgbClr val="FF0000"/>
            </a:solidFill>
            <a:ln w="25400">
              <a:solidFill>
                <a:srgbClr val="FFCC00"/>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mn-lt"/>
              </a:endParaRPr>
            </a:p>
          </p:txBody>
        </p:sp>
        <p:sp>
          <p:nvSpPr>
            <p:cNvPr id="31" name="Rounded Rectangle 30"/>
            <p:cNvSpPr>
              <a:spLocks noChangeArrowheads="1"/>
            </p:cNvSpPr>
            <p:nvPr/>
          </p:nvSpPr>
          <p:spPr bwMode="auto">
            <a:xfrm>
              <a:off x="6365875" y="5842000"/>
              <a:ext cx="1404938" cy="503238"/>
            </a:xfrm>
            <a:prstGeom prst="roundRect">
              <a:avLst>
                <a:gd name="adj" fmla="val 16667"/>
              </a:avLst>
            </a:prstGeom>
            <a:solidFill>
              <a:srgbClr val="FF0000"/>
            </a:solidFill>
            <a:ln w="25400">
              <a:solidFill>
                <a:srgbClr val="FFCC00"/>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rgbClr val="FFFFFF"/>
                </a:solidFill>
                <a:latin typeface="+mn-lt"/>
              </a:endParaRPr>
            </a:p>
          </p:txBody>
        </p:sp>
        <p:sp>
          <p:nvSpPr>
            <p:cNvPr id="32" name="TextBox 23"/>
            <p:cNvSpPr txBox="1">
              <a:spLocks noChangeArrowheads="1"/>
            </p:cNvSpPr>
            <p:nvPr/>
          </p:nvSpPr>
          <p:spPr bwMode="auto">
            <a:xfrm>
              <a:off x="6324600" y="5916613"/>
              <a:ext cx="1447800" cy="323850"/>
            </a:xfrm>
            <a:prstGeom prst="rect">
              <a:avLst/>
            </a:prstGeom>
            <a:noFill/>
            <a:ln w="9525">
              <a:noFill/>
              <a:miter lim="800000"/>
              <a:headEnd/>
              <a:tailEnd/>
            </a:ln>
          </p:spPr>
          <p:txBody>
            <a:bodyPr>
              <a:prstTxWarp prst="textNoShape">
                <a:avLst/>
              </a:prstTxWarp>
              <a:spAutoFit/>
            </a:bodyPr>
            <a:lstStyle/>
            <a:p>
              <a:pPr algn="ctr"/>
              <a:r>
                <a:rPr lang="en-US" sz="1500" b="1" dirty="0">
                  <a:solidFill>
                    <a:srgbClr val="FFCC00"/>
                  </a:solidFill>
                  <a:latin typeface="Helvetica" charset="0"/>
                  <a:ea typeface="Helvetica" charset="0"/>
                  <a:cs typeface="Helvetica" charset="0"/>
                </a:rPr>
                <a:t>Governance</a:t>
              </a:r>
            </a:p>
          </p:txBody>
        </p:sp>
        <p:sp>
          <p:nvSpPr>
            <p:cNvPr id="33" name="TextBox 18"/>
            <p:cNvSpPr txBox="1">
              <a:spLocks noChangeArrowheads="1"/>
            </p:cNvSpPr>
            <p:nvPr/>
          </p:nvSpPr>
          <p:spPr bwMode="auto">
            <a:xfrm>
              <a:off x="1600200" y="5834063"/>
              <a:ext cx="1524000" cy="523875"/>
            </a:xfrm>
            <a:prstGeom prst="rect">
              <a:avLst/>
            </a:prstGeom>
            <a:noFill/>
            <a:ln w="9525">
              <a:noFill/>
              <a:miter lim="800000"/>
              <a:headEnd/>
              <a:tailEnd/>
            </a:ln>
          </p:spPr>
          <p:txBody>
            <a:bodyPr>
              <a:prstTxWarp prst="textNoShape">
                <a:avLst/>
              </a:prstTxWarp>
              <a:spAutoFit/>
            </a:bodyPr>
            <a:lstStyle/>
            <a:p>
              <a:pPr algn="ctr"/>
              <a:r>
                <a:rPr lang="en-US" sz="1400" b="1" dirty="0">
                  <a:solidFill>
                    <a:srgbClr val="FFCC00"/>
                  </a:solidFill>
                  <a:latin typeface="Helvetica" charset="0"/>
                  <a:ea typeface="Helvetica" charset="0"/>
                  <a:cs typeface="Helvetica" charset="0"/>
                </a:rPr>
                <a:t>Organizational</a:t>
              </a:r>
            </a:p>
            <a:p>
              <a:pPr algn="ctr"/>
              <a:r>
                <a:rPr lang="en-US" sz="1400" b="1" dirty="0">
                  <a:solidFill>
                    <a:srgbClr val="FFCC00"/>
                  </a:solidFill>
                  <a:latin typeface="Helvetica" charset="0"/>
                  <a:ea typeface="Helvetica" charset="0"/>
                  <a:cs typeface="Helvetica" charset="0"/>
                </a:rPr>
                <a:t>Structure</a:t>
              </a:r>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75"/>
          <p:cNvGrpSpPr/>
          <p:nvPr/>
        </p:nvGrpSpPr>
        <p:grpSpPr>
          <a:xfrm>
            <a:off x="3187133" y="1822720"/>
            <a:ext cx="3387485" cy="3147041"/>
            <a:chOff x="3187133" y="1810022"/>
            <a:chExt cx="3387485" cy="3147041"/>
          </a:xfrm>
          <a:solidFill>
            <a:srgbClr val="FF3931"/>
          </a:solidFill>
        </p:grpSpPr>
        <p:sp>
          <p:nvSpPr>
            <p:cNvPr id="16" name="Left-Right Arrow 15"/>
            <p:cNvSpPr/>
            <p:nvPr/>
          </p:nvSpPr>
          <p:spPr bwMode="auto">
            <a:xfrm rot="1899911">
              <a:off x="3607297" y="239993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64" name="Left-Right Arrow 63"/>
            <p:cNvSpPr/>
            <p:nvPr/>
          </p:nvSpPr>
          <p:spPr bwMode="auto">
            <a:xfrm rot="669382">
              <a:off x="3222561" y="2939849"/>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65" name="Left-Right Arrow 64"/>
            <p:cNvSpPr/>
            <p:nvPr/>
          </p:nvSpPr>
          <p:spPr bwMode="auto">
            <a:xfrm rot="21181553">
              <a:off x="3187133" y="3561011"/>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67" name="Left-Right Arrow 66"/>
            <p:cNvSpPr/>
            <p:nvPr/>
          </p:nvSpPr>
          <p:spPr bwMode="auto">
            <a:xfrm rot="20972408">
              <a:off x="5972333" y="2918680"/>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68" name="Left-Right Arrow 67"/>
            <p:cNvSpPr/>
            <p:nvPr/>
          </p:nvSpPr>
          <p:spPr bwMode="auto">
            <a:xfrm rot="20014443">
              <a:off x="5633714" y="239993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0" name="Left-Right Arrow 69"/>
            <p:cNvSpPr/>
            <p:nvPr/>
          </p:nvSpPr>
          <p:spPr bwMode="auto">
            <a:xfrm rot="5400000">
              <a:off x="4612435" y="2007705"/>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1" name="Left-Right Arrow 70"/>
            <p:cNvSpPr/>
            <p:nvPr/>
          </p:nvSpPr>
          <p:spPr bwMode="auto">
            <a:xfrm rot="300497">
              <a:off x="6023937" y="359487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2" name="Left-Right Arrow 71"/>
            <p:cNvSpPr/>
            <p:nvPr/>
          </p:nvSpPr>
          <p:spPr bwMode="auto">
            <a:xfrm rot="20093568">
              <a:off x="3498438" y="4171810"/>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3" name="Left-Right Arrow 72"/>
            <p:cNvSpPr/>
            <p:nvPr/>
          </p:nvSpPr>
          <p:spPr bwMode="auto">
            <a:xfrm rot="1652717">
              <a:off x="5702205" y="4145211"/>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4" name="Left-Right Arrow 73"/>
            <p:cNvSpPr/>
            <p:nvPr/>
          </p:nvSpPr>
          <p:spPr bwMode="auto">
            <a:xfrm rot="3416491">
              <a:off x="5264371" y="4522305"/>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5" name="Left-Right Arrow 74"/>
            <p:cNvSpPr/>
            <p:nvPr/>
          </p:nvSpPr>
          <p:spPr bwMode="auto">
            <a:xfrm rot="6776151">
              <a:off x="4045167" y="4547704"/>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grpSp>
      <p:sp>
        <p:nvSpPr>
          <p:cNvPr id="12" name="Oval 11"/>
          <p:cNvSpPr/>
          <p:nvPr/>
        </p:nvSpPr>
        <p:spPr bwMode="auto">
          <a:xfrm>
            <a:off x="3746324" y="2499109"/>
            <a:ext cx="2277562" cy="1885178"/>
          </a:xfrm>
          <a:prstGeom prst="ellipse">
            <a:avLst/>
          </a:prstGeom>
          <a:gradFill>
            <a:gsLst>
              <a:gs pos="0">
                <a:srgbClr val="FFD130"/>
              </a:gs>
              <a:gs pos="100000">
                <a:schemeClr val="bg1"/>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a:xfrm>
            <a:off x="3633159" y="2841534"/>
            <a:ext cx="2503893" cy="1200329"/>
          </a:xfrm>
          <a:prstGeom prst="rect">
            <a:avLst/>
          </a:prstGeom>
          <a:noFill/>
          <a:ln>
            <a:noFill/>
          </a:ln>
        </p:spPr>
        <p:txBody>
          <a:bodyPr wrap="square" rtlCol="0">
            <a:spAutoFit/>
          </a:bodyPr>
          <a:lstStyle/>
          <a:p>
            <a:pPr algn="ctr"/>
            <a:r>
              <a:rPr lang="en-US" sz="1800" b="0">
                <a:solidFill>
                  <a:srgbClr val="0F3661"/>
                </a:solidFill>
                <a:latin typeface="Gill Sans"/>
                <a:cs typeface="Gill Sans"/>
              </a:rPr>
              <a:t>UNIVERSITY</a:t>
            </a:r>
          </a:p>
          <a:p>
            <a:pPr algn="ctr"/>
            <a:r>
              <a:rPr lang="en-US" sz="1800" b="0">
                <a:solidFill>
                  <a:srgbClr val="0F3661"/>
                </a:solidFill>
                <a:latin typeface="Gill Sans"/>
                <a:cs typeface="Gill Sans"/>
              </a:rPr>
              <a:t>INFORMATION</a:t>
            </a:r>
          </a:p>
          <a:p>
            <a:pPr algn="ctr"/>
            <a:r>
              <a:rPr lang="en-US" sz="1800" b="0">
                <a:solidFill>
                  <a:srgbClr val="0F3661"/>
                </a:solidFill>
                <a:latin typeface="Gill Sans"/>
                <a:cs typeface="Gill Sans"/>
              </a:rPr>
              <a:t>TECHNOLOGY</a:t>
            </a:r>
          </a:p>
          <a:p>
            <a:pPr algn="ctr"/>
            <a:r>
              <a:rPr lang="en-US" sz="1800" b="0">
                <a:solidFill>
                  <a:srgbClr val="0F3661"/>
                </a:solidFill>
                <a:latin typeface="Gill Sans"/>
                <a:cs typeface="Gill Sans"/>
              </a:rPr>
              <a:t>COUNCIL</a:t>
            </a:r>
          </a:p>
        </p:txBody>
      </p:sp>
      <p:grpSp>
        <p:nvGrpSpPr>
          <p:cNvPr id="10" name="Group 41"/>
          <p:cNvGrpSpPr/>
          <p:nvPr/>
        </p:nvGrpSpPr>
        <p:grpSpPr>
          <a:xfrm>
            <a:off x="3563578" y="1402314"/>
            <a:ext cx="2673852" cy="359450"/>
            <a:chOff x="3248886" y="1620832"/>
            <a:chExt cx="2673852" cy="359450"/>
          </a:xfrm>
        </p:grpSpPr>
        <p:sp>
          <p:nvSpPr>
            <p:cNvPr id="6" name="Rounded Rectangle 5"/>
            <p:cNvSpPr/>
            <p:nvPr/>
          </p:nvSpPr>
          <p:spPr bwMode="auto">
            <a:xfrm>
              <a:off x="3248886" y="1620832"/>
              <a:ext cx="2673852" cy="359450"/>
            </a:xfrm>
            <a:prstGeom prst="roundRect">
              <a:avLst/>
            </a:prstGeom>
            <a:gradFill>
              <a:gsLst>
                <a:gs pos="0">
                  <a:srgbClr val="459FFF"/>
                </a:gs>
                <a:gs pos="60000">
                  <a:schemeClr val="accent1">
                    <a:tint val="37000"/>
                    <a:satMod val="300000"/>
                  </a:schemeClr>
                </a:gs>
                <a:gs pos="100000">
                  <a:schemeClr val="accent1">
                    <a:tint val="15000"/>
                    <a:satMod val="350000"/>
                  </a:schemeClr>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6" name="TextBox 25"/>
            <p:cNvSpPr txBox="1"/>
            <p:nvPr/>
          </p:nvSpPr>
          <p:spPr>
            <a:xfrm>
              <a:off x="3261981" y="1645898"/>
              <a:ext cx="2647660" cy="292388"/>
            </a:xfrm>
            <a:prstGeom prst="rect">
              <a:avLst/>
            </a:prstGeom>
            <a:noFill/>
          </p:spPr>
          <p:txBody>
            <a:bodyPr wrap="square" rtlCol="0">
              <a:spAutoFit/>
            </a:bodyPr>
            <a:lstStyle/>
            <a:p>
              <a:pPr algn="ctr"/>
              <a:r>
                <a:rPr lang="en-US" sz="1300" b="0">
                  <a:latin typeface="Gill Sans"/>
                  <a:cs typeface="Gill Sans"/>
                </a:rPr>
                <a:t>University IT Executive Committee</a:t>
              </a:r>
            </a:p>
          </p:txBody>
        </p:sp>
      </p:grpSp>
      <p:grpSp>
        <p:nvGrpSpPr>
          <p:cNvPr id="50" name="Group 49"/>
          <p:cNvGrpSpPr/>
          <p:nvPr/>
        </p:nvGrpSpPr>
        <p:grpSpPr>
          <a:xfrm>
            <a:off x="2281893" y="5033832"/>
            <a:ext cx="4851555" cy="351255"/>
            <a:chOff x="2281893" y="4932234"/>
            <a:chExt cx="4851555" cy="351255"/>
          </a:xfrm>
        </p:grpSpPr>
        <p:grpSp>
          <p:nvGrpSpPr>
            <p:cNvPr id="23" name="Group 59"/>
            <p:cNvGrpSpPr/>
            <p:nvPr/>
          </p:nvGrpSpPr>
          <p:grpSpPr>
            <a:xfrm>
              <a:off x="5529386" y="4932234"/>
              <a:ext cx="1604062" cy="351255"/>
              <a:chOff x="5236718" y="4426065"/>
              <a:chExt cx="1604062" cy="351255"/>
            </a:xfrm>
          </p:grpSpPr>
          <p:sp>
            <p:nvSpPr>
              <p:cNvPr id="13" name="Rounded Rectangle 12"/>
              <p:cNvSpPr/>
              <p:nvPr/>
            </p:nvSpPr>
            <p:spPr bwMode="auto">
              <a:xfrm>
                <a:off x="5236718" y="4426065"/>
                <a:ext cx="1604062" cy="351255"/>
              </a:xfrm>
              <a:prstGeom prst="roundRect">
                <a:avLst/>
              </a:prstGeom>
              <a:gradFill>
                <a:gsLst>
                  <a:gs pos="1000">
                    <a:schemeClr val="bg1">
                      <a:lumMod val="75000"/>
                    </a:schemeClr>
                  </a:gs>
                  <a:gs pos="100000">
                    <a:schemeClr val="bg1"/>
                  </a:gs>
                </a:gsLst>
              </a:gra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7" name="TextBox 36"/>
              <p:cNvSpPr txBox="1"/>
              <p:nvPr/>
            </p:nvSpPr>
            <p:spPr>
              <a:xfrm>
                <a:off x="5259021" y="4451918"/>
                <a:ext cx="1557797" cy="301438"/>
              </a:xfrm>
              <a:prstGeom prst="rect">
                <a:avLst/>
              </a:prstGeom>
              <a:noFill/>
            </p:spPr>
            <p:txBody>
              <a:bodyPr wrap="square" rtlCol="0">
                <a:spAutoFit/>
              </a:bodyPr>
              <a:lstStyle/>
              <a:p>
                <a:pPr algn="ctr"/>
                <a:r>
                  <a:rPr lang="en-US" sz="1300" b="0">
                    <a:latin typeface="Gill Sans"/>
                    <a:cs typeface="Gill Sans"/>
                  </a:rPr>
                  <a:t>Administration</a:t>
                </a:r>
              </a:p>
            </p:txBody>
          </p:sp>
        </p:grpSp>
        <p:grpSp>
          <p:nvGrpSpPr>
            <p:cNvPr id="24" name="Group 76"/>
            <p:cNvGrpSpPr/>
            <p:nvPr/>
          </p:nvGrpSpPr>
          <p:grpSpPr>
            <a:xfrm>
              <a:off x="2281893" y="4932234"/>
              <a:ext cx="2918266" cy="351255"/>
              <a:chOff x="2281893" y="5021134"/>
              <a:chExt cx="2918266" cy="351255"/>
            </a:xfrm>
          </p:grpSpPr>
          <p:sp>
            <p:nvSpPr>
              <p:cNvPr id="38" name="Rounded Rectangle 37"/>
              <p:cNvSpPr/>
              <p:nvPr/>
            </p:nvSpPr>
            <p:spPr bwMode="auto">
              <a:xfrm>
                <a:off x="2315528" y="5021134"/>
                <a:ext cx="2840672" cy="351255"/>
              </a:xfrm>
              <a:prstGeom prst="roundRect">
                <a:avLst/>
              </a:prstGeom>
              <a:gradFill>
                <a:gsLst>
                  <a:gs pos="1000">
                    <a:schemeClr val="bg1">
                      <a:lumMod val="75000"/>
                    </a:schemeClr>
                  </a:gs>
                  <a:gs pos="100000">
                    <a:schemeClr val="bg1"/>
                  </a:gs>
                </a:gsLst>
              </a:gra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9" name="TextBox 38"/>
              <p:cNvSpPr txBox="1"/>
              <p:nvPr/>
            </p:nvSpPr>
            <p:spPr>
              <a:xfrm>
                <a:off x="2281893" y="5046988"/>
                <a:ext cx="2918266" cy="292388"/>
              </a:xfrm>
              <a:prstGeom prst="rect">
                <a:avLst/>
              </a:prstGeom>
              <a:noFill/>
            </p:spPr>
            <p:txBody>
              <a:bodyPr wrap="square" rtlCol="0">
                <a:spAutoFit/>
              </a:bodyPr>
              <a:lstStyle/>
              <a:p>
                <a:pPr algn="ctr"/>
                <a:r>
                  <a:rPr lang="en-US" sz="1300" b="0">
                    <a:latin typeface="Gill Sans"/>
                    <a:cs typeface="Gill Sans"/>
                  </a:rPr>
                  <a:t>Information &amp; Infrastructure Assurance</a:t>
                </a:r>
              </a:p>
            </p:txBody>
          </p:sp>
        </p:grpSp>
      </p:grpSp>
      <p:grpSp>
        <p:nvGrpSpPr>
          <p:cNvPr id="25" name="Group 79"/>
          <p:cNvGrpSpPr/>
          <p:nvPr/>
        </p:nvGrpSpPr>
        <p:grpSpPr>
          <a:xfrm>
            <a:off x="931439" y="4311243"/>
            <a:ext cx="2511046" cy="347532"/>
            <a:chOff x="931439" y="4298545"/>
            <a:chExt cx="2511046" cy="347532"/>
          </a:xfrm>
        </p:grpSpPr>
        <p:sp>
          <p:nvSpPr>
            <p:cNvPr id="8" name="Rounded Rectangle 7"/>
            <p:cNvSpPr/>
            <p:nvPr/>
          </p:nvSpPr>
          <p:spPr bwMode="auto">
            <a:xfrm>
              <a:off x="931439" y="4298545"/>
              <a:ext cx="2511046" cy="347532"/>
            </a:xfrm>
            <a:prstGeom prst="roundRect">
              <a:avLst/>
            </a:prstGeom>
            <a:gradFill>
              <a:gsLst>
                <a:gs pos="0">
                  <a:srgbClr val="FF893F"/>
                </a:gs>
                <a:gs pos="100000">
                  <a:srgbClr val="FFC2A3"/>
                </a:gs>
              </a:gsLst>
            </a:gra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3" name="TextBox 42"/>
            <p:cNvSpPr txBox="1"/>
            <p:nvPr/>
          </p:nvSpPr>
          <p:spPr>
            <a:xfrm>
              <a:off x="946820" y="4313417"/>
              <a:ext cx="2480283" cy="292388"/>
            </a:xfrm>
            <a:prstGeom prst="rect">
              <a:avLst/>
            </a:prstGeom>
            <a:noFill/>
          </p:spPr>
          <p:txBody>
            <a:bodyPr wrap="square" rtlCol="0">
              <a:spAutoFit/>
            </a:bodyPr>
            <a:lstStyle/>
            <a:p>
              <a:pPr algn="ctr"/>
              <a:r>
                <a:rPr lang="en-US" sz="1300" b="0">
                  <a:latin typeface="Gill Sans"/>
                  <a:cs typeface="Gill Sans"/>
                </a:rPr>
                <a:t>Deans, Faculty &amp; Students</a:t>
              </a:r>
            </a:p>
          </p:txBody>
        </p:sp>
      </p:grpSp>
      <p:grpSp>
        <p:nvGrpSpPr>
          <p:cNvPr id="51" name="Group 50"/>
          <p:cNvGrpSpPr/>
          <p:nvPr/>
        </p:nvGrpSpPr>
        <p:grpSpPr>
          <a:xfrm>
            <a:off x="491255" y="2060439"/>
            <a:ext cx="3077504" cy="1831475"/>
            <a:chOff x="491255" y="1958841"/>
            <a:chExt cx="3077504" cy="1831475"/>
          </a:xfrm>
        </p:grpSpPr>
        <p:grpSp>
          <p:nvGrpSpPr>
            <p:cNvPr id="3" name="Group 78"/>
            <p:cNvGrpSpPr/>
            <p:nvPr/>
          </p:nvGrpSpPr>
          <p:grpSpPr>
            <a:xfrm>
              <a:off x="1040903" y="1958841"/>
              <a:ext cx="2527856" cy="340202"/>
              <a:chOff x="1040903" y="2047741"/>
              <a:chExt cx="2527856" cy="340202"/>
            </a:xfrm>
          </p:grpSpPr>
          <p:sp>
            <p:nvSpPr>
              <p:cNvPr id="9" name="Rounded Rectangle 8"/>
              <p:cNvSpPr/>
              <p:nvPr/>
            </p:nvSpPr>
            <p:spPr bwMode="auto">
              <a:xfrm>
                <a:off x="1040904" y="2047741"/>
                <a:ext cx="2524764"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1040903" y="2071648"/>
                <a:ext cx="2527856" cy="292388"/>
              </a:xfrm>
              <a:prstGeom prst="rect">
                <a:avLst/>
              </a:prstGeom>
              <a:noFill/>
            </p:spPr>
            <p:txBody>
              <a:bodyPr wrap="square" rtlCol="0">
                <a:spAutoFit/>
              </a:bodyPr>
              <a:lstStyle/>
              <a:p>
                <a:pPr algn="ctr"/>
                <a:r>
                  <a:rPr lang="en-US" sz="1300" b="0">
                    <a:latin typeface="Gill Sans"/>
                    <a:cs typeface="Gill Sans"/>
                  </a:rPr>
                  <a:t>Information &amp; Technology Services</a:t>
                </a:r>
              </a:p>
            </p:txBody>
          </p:sp>
        </p:grpSp>
        <p:grpSp>
          <p:nvGrpSpPr>
            <p:cNvPr id="4" name="Group 77"/>
            <p:cNvGrpSpPr/>
            <p:nvPr/>
          </p:nvGrpSpPr>
          <p:grpSpPr>
            <a:xfrm>
              <a:off x="638629" y="2701948"/>
              <a:ext cx="2527856" cy="340202"/>
              <a:chOff x="638629" y="2790848"/>
              <a:chExt cx="2527856" cy="340202"/>
            </a:xfrm>
          </p:grpSpPr>
          <p:sp>
            <p:nvSpPr>
              <p:cNvPr id="18" name="Rounded Rectangle 17"/>
              <p:cNvSpPr/>
              <p:nvPr/>
            </p:nvSpPr>
            <p:spPr bwMode="auto">
              <a:xfrm>
                <a:off x="749300" y="2790848"/>
                <a:ext cx="2303424"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9" name="TextBox 18"/>
              <p:cNvSpPr txBox="1"/>
              <p:nvPr/>
            </p:nvSpPr>
            <p:spPr>
              <a:xfrm>
                <a:off x="638629" y="2814755"/>
                <a:ext cx="2527856" cy="292388"/>
              </a:xfrm>
              <a:prstGeom prst="rect">
                <a:avLst/>
              </a:prstGeom>
              <a:noFill/>
            </p:spPr>
            <p:txBody>
              <a:bodyPr wrap="square" rtlCol="0">
                <a:spAutoFit/>
              </a:bodyPr>
              <a:lstStyle/>
              <a:p>
                <a:pPr algn="ctr"/>
                <a:r>
                  <a:rPr lang="en-US" sz="1300" b="0">
                    <a:latin typeface="Gill Sans"/>
                    <a:cs typeface="Gill Sans"/>
                  </a:rPr>
                  <a:t>Unit IT Steering Committee</a:t>
                </a:r>
              </a:p>
            </p:txBody>
          </p:sp>
        </p:grpSp>
        <p:grpSp>
          <p:nvGrpSpPr>
            <p:cNvPr id="7" name="Group 80"/>
            <p:cNvGrpSpPr/>
            <p:nvPr/>
          </p:nvGrpSpPr>
          <p:grpSpPr>
            <a:xfrm>
              <a:off x="491255" y="3450114"/>
              <a:ext cx="2678304" cy="340202"/>
              <a:chOff x="491255" y="3539014"/>
              <a:chExt cx="2678304" cy="340202"/>
            </a:xfrm>
          </p:grpSpPr>
          <p:sp>
            <p:nvSpPr>
              <p:cNvPr id="20" name="Rounded Rectangle 19"/>
              <p:cNvSpPr/>
              <p:nvPr/>
            </p:nvSpPr>
            <p:spPr bwMode="auto">
              <a:xfrm>
                <a:off x="511213" y="3539014"/>
                <a:ext cx="2635298"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1" name="TextBox 20"/>
              <p:cNvSpPr txBox="1"/>
              <p:nvPr/>
            </p:nvSpPr>
            <p:spPr>
              <a:xfrm>
                <a:off x="491255" y="3550221"/>
                <a:ext cx="2678304" cy="292388"/>
              </a:xfrm>
              <a:prstGeom prst="rect">
                <a:avLst/>
              </a:prstGeom>
              <a:noFill/>
            </p:spPr>
            <p:txBody>
              <a:bodyPr wrap="square" rtlCol="0">
                <a:spAutoFit/>
              </a:bodyPr>
              <a:lstStyle/>
              <a:p>
                <a:pPr algn="ctr"/>
                <a:r>
                  <a:rPr lang="en-US" sz="1300" b="0">
                    <a:latin typeface="Gill Sans"/>
                    <a:cs typeface="Gill Sans"/>
                  </a:rPr>
                  <a:t>Medical Ctr. Information Technology</a:t>
                </a:r>
              </a:p>
            </p:txBody>
          </p:sp>
        </p:grpSp>
      </p:grpSp>
      <p:grpSp>
        <p:nvGrpSpPr>
          <p:cNvPr id="49" name="Group 48"/>
          <p:cNvGrpSpPr/>
          <p:nvPr/>
        </p:nvGrpSpPr>
        <p:grpSpPr>
          <a:xfrm>
            <a:off x="6230109" y="2117136"/>
            <a:ext cx="2180071" cy="2551347"/>
            <a:chOff x="6230109" y="2015538"/>
            <a:chExt cx="2180071" cy="2551347"/>
          </a:xfrm>
        </p:grpSpPr>
        <p:grpSp>
          <p:nvGrpSpPr>
            <p:cNvPr id="2" name="Group 87"/>
            <p:cNvGrpSpPr/>
            <p:nvPr/>
          </p:nvGrpSpPr>
          <p:grpSpPr>
            <a:xfrm>
              <a:off x="6298958" y="4199938"/>
              <a:ext cx="1793722" cy="366947"/>
              <a:chOff x="6298958" y="4288838"/>
              <a:chExt cx="1793722" cy="366947"/>
            </a:xfrm>
          </p:grpSpPr>
          <p:sp>
            <p:nvSpPr>
              <p:cNvPr id="34" name="Rounded Rectangle 33"/>
              <p:cNvSpPr/>
              <p:nvPr/>
            </p:nvSpPr>
            <p:spPr bwMode="auto">
              <a:xfrm>
                <a:off x="6298958" y="42888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5" name="TextBox 34"/>
              <p:cNvSpPr txBox="1"/>
              <p:nvPr/>
            </p:nvSpPr>
            <p:spPr>
              <a:xfrm>
                <a:off x="6314921" y="4321765"/>
                <a:ext cx="1761797" cy="301436"/>
              </a:xfrm>
              <a:prstGeom prst="rect">
                <a:avLst/>
              </a:prstGeom>
              <a:noFill/>
            </p:spPr>
            <p:txBody>
              <a:bodyPr wrap="square" rtlCol="0">
                <a:spAutoFit/>
              </a:bodyPr>
              <a:lstStyle/>
              <a:p>
                <a:pPr algn="ctr"/>
                <a:r>
                  <a:rPr lang="en-US" sz="1300" b="0">
                    <a:latin typeface="Gill Sans"/>
                    <a:cs typeface="Gill Sans"/>
                  </a:rPr>
                  <a:t>Patient Care</a:t>
                </a:r>
              </a:p>
            </p:txBody>
          </p:sp>
        </p:grpSp>
        <p:grpSp>
          <p:nvGrpSpPr>
            <p:cNvPr id="11" name="Group 84"/>
            <p:cNvGrpSpPr/>
            <p:nvPr/>
          </p:nvGrpSpPr>
          <p:grpSpPr>
            <a:xfrm>
              <a:off x="6230109" y="2015538"/>
              <a:ext cx="1799071" cy="366947"/>
              <a:chOff x="6230109" y="2104438"/>
              <a:chExt cx="1799071" cy="366947"/>
            </a:xfrm>
          </p:grpSpPr>
          <p:sp>
            <p:nvSpPr>
              <p:cNvPr id="84" name="Rounded Rectangle 83"/>
              <p:cNvSpPr/>
              <p:nvPr/>
            </p:nvSpPr>
            <p:spPr bwMode="auto">
              <a:xfrm>
                <a:off x="6235458" y="21044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9" name="TextBox 28"/>
              <p:cNvSpPr txBox="1"/>
              <p:nvPr/>
            </p:nvSpPr>
            <p:spPr>
              <a:xfrm>
                <a:off x="6230109" y="2119563"/>
                <a:ext cx="1773777" cy="292388"/>
              </a:xfrm>
              <a:prstGeom prst="rect">
                <a:avLst/>
              </a:prstGeom>
              <a:noFill/>
            </p:spPr>
            <p:txBody>
              <a:bodyPr wrap="square" rtlCol="0">
                <a:spAutoFit/>
              </a:bodyPr>
              <a:lstStyle/>
              <a:p>
                <a:pPr algn="ctr"/>
                <a:r>
                  <a:rPr lang="en-US" sz="1300" b="0">
                    <a:latin typeface="Gill Sans"/>
                    <a:cs typeface="Gill Sans"/>
                  </a:rPr>
                  <a:t>Teaching &amp; Learning</a:t>
                </a:r>
              </a:p>
            </p:txBody>
          </p:sp>
        </p:grpSp>
        <p:grpSp>
          <p:nvGrpSpPr>
            <p:cNvPr id="15" name="Group 85"/>
            <p:cNvGrpSpPr/>
            <p:nvPr/>
          </p:nvGrpSpPr>
          <p:grpSpPr>
            <a:xfrm>
              <a:off x="6565658" y="2714038"/>
              <a:ext cx="1793722" cy="366947"/>
              <a:chOff x="6565658" y="2802938"/>
              <a:chExt cx="1793722" cy="366947"/>
            </a:xfrm>
          </p:grpSpPr>
          <p:sp>
            <p:nvSpPr>
              <p:cNvPr id="83" name="Rounded Rectangle 82"/>
              <p:cNvSpPr/>
              <p:nvPr/>
            </p:nvSpPr>
            <p:spPr bwMode="auto">
              <a:xfrm>
                <a:off x="6565658" y="28029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1" name="TextBox 30"/>
              <p:cNvSpPr txBox="1"/>
              <p:nvPr/>
            </p:nvSpPr>
            <p:spPr>
              <a:xfrm>
                <a:off x="6573409" y="2830545"/>
                <a:ext cx="1761797" cy="301435"/>
              </a:xfrm>
              <a:prstGeom prst="rect">
                <a:avLst/>
              </a:prstGeom>
              <a:noFill/>
            </p:spPr>
            <p:txBody>
              <a:bodyPr wrap="square" rtlCol="0">
                <a:spAutoFit/>
              </a:bodyPr>
              <a:lstStyle/>
              <a:p>
                <a:pPr algn="ctr"/>
                <a:r>
                  <a:rPr lang="en-US" sz="1300" b="0">
                    <a:latin typeface="Gill Sans"/>
                    <a:cs typeface="Gill Sans"/>
                  </a:rPr>
                  <a:t>Knowledge</a:t>
                </a:r>
              </a:p>
            </p:txBody>
          </p:sp>
        </p:grpSp>
        <p:grpSp>
          <p:nvGrpSpPr>
            <p:cNvPr id="22" name="Group 86"/>
            <p:cNvGrpSpPr/>
            <p:nvPr/>
          </p:nvGrpSpPr>
          <p:grpSpPr>
            <a:xfrm>
              <a:off x="6616458" y="3463338"/>
              <a:ext cx="1793722" cy="366947"/>
              <a:chOff x="6616458" y="3552238"/>
              <a:chExt cx="1793722" cy="366947"/>
            </a:xfrm>
          </p:grpSpPr>
          <p:sp>
            <p:nvSpPr>
              <p:cNvPr id="82" name="Rounded Rectangle 81"/>
              <p:cNvSpPr/>
              <p:nvPr/>
            </p:nvSpPr>
            <p:spPr bwMode="auto">
              <a:xfrm>
                <a:off x="6616458" y="35522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3" name="TextBox 32"/>
              <p:cNvSpPr txBox="1"/>
              <p:nvPr/>
            </p:nvSpPr>
            <p:spPr>
              <a:xfrm>
                <a:off x="6628171" y="3578866"/>
                <a:ext cx="1725856" cy="292388"/>
              </a:xfrm>
              <a:prstGeom prst="rect">
                <a:avLst/>
              </a:prstGeom>
              <a:noFill/>
            </p:spPr>
            <p:txBody>
              <a:bodyPr wrap="square" rtlCol="0">
                <a:spAutoFit/>
              </a:bodyPr>
              <a:lstStyle/>
              <a:p>
                <a:pPr algn="ctr"/>
                <a:r>
                  <a:rPr lang="en-US" sz="1300" b="0">
                    <a:latin typeface="Gill Sans"/>
                    <a:cs typeface="Gill Sans"/>
                  </a:rPr>
                  <a:t>Research</a:t>
                </a:r>
              </a:p>
            </p:txBody>
          </p:sp>
        </p:grpSp>
      </p:grpSp>
    </p:spTree>
    <p:extLst>
      <p:ext uri="{BB962C8B-B14F-4D97-AF65-F5344CB8AC3E}">
        <p14:creationId xmlns:p14="http://schemas.microsoft.com/office/powerpoint/2010/main" val="426912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0" decel="50000" fill="hold" nodeType="clickEffect">
                                  <p:stCondLst>
                                    <p:cond delay="0"/>
                                  </p:stCondLst>
                                  <p:childTnLst>
                                    <p:animScale>
                                      <p:cBhvr>
                                        <p:cTn id="6" dur="2000" fill="hold"/>
                                        <p:tgtEl>
                                          <p:spTgt spid="4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ccel="50000" decel="50000" fill="hold" nodeType="clickEffect">
                                  <p:stCondLst>
                                    <p:cond delay="0"/>
                                  </p:stCondLst>
                                  <p:childTnLst>
                                    <p:animScale>
                                      <p:cBhvr>
                                        <p:cTn id="10" dur="2000" fill="hold"/>
                                        <p:tgtEl>
                                          <p:spTgt spid="49"/>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ccel="50000" decel="50000" fill="hold" nodeType="clickEffect">
                                  <p:stCondLst>
                                    <p:cond delay="0"/>
                                  </p:stCondLst>
                                  <p:childTnLst>
                                    <p:animScale>
                                      <p:cBhvr>
                                        <p:cTn id="14" dur="2000" fill="hold"/>
                                        <p:tgtEl>
                                          <p:spTgt spid="5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accel="50000" decel="50000" fill="hold" nodeType="clickEffect">
                                  <p:stCondLst>
                                    <p:cond delay="0"/>
                                  </p:stCondLst>
                                  <p:childTnLst>
                                    <p:animScale>
                                      <p:cBhvr>
                                        <p:cTn id="18" dur="2000" fill="hold"/>
                                        <p:tgtEl>
                                          <p:spTgt spid="50"/>
                                        </p:tgtEl>
                                      </p:cBhvr>
                                      <p:by x="50000" y="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accel="50000" decel="50000" fill="hold" nodeType="clickEffect">
                                  <p:stCondLst>
                                    <p:cond delay="0"/>
                                  </p:stCondLst>
                                  <p:childTnLst>
                                    <p:animScale>
                                      <p:cBhvr>
                                        <p:cTn id="22" dur="2000" fill="hold"/>
                                        <p:tgtEl>
                                          <p:spTgt spid="2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accel="50000" decel="50000" fill="hold" nodeType="clickEffect">
                                  <p:stCondLst>
                                    <p:cond delay="0"/>
                                  </p:stCondLst>
                                  <p:childTnLst>
                                    <p:animScale>
                                      <p:cBhvr>
                                        <p:cTn id="26" dur="2000" fill="hold"/>
                                        <p:tgtEl>
                                          <p:spTgt spid="25"/>
                                        </p:tgtEl>
                                      </p:cBhvr>
                                      <p:by x="50000" y="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accel="50000" decel="50000" fill="hold" nodeType="clickEffect">
                                  <p:stCondLst>
                                    <p:cond delay="0"/>
                                  </p:stCondLst>
                                  <p:childTnLst>
                                    <p:animScale>
                                      <p:cBhvr>
                                        <p:cTn id="30" dur="2000" fill="hold"/>
                                        <p:tgtEl>
                                          <p:spTgt spid="51"/>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accel="50000" decel="50000" fill="hold" nodeType="clickEffect">
                                  <p:stCondLst>
                                    <p:cond delay="0"/>
                                  </p:stCondLst>
                                  <p:childTnLst>
                                    <p:animScale>
                                      <p:cBhvr>
                                        <p:cTn id="34" dur="2000" fill="hold"/>
                                        <p:tgtEl>
                                          <p:spTgt spid="5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5"/>
          <p:cNvSpPr txBox="1">
            <a:spLocks/>
          </p:cNvSpPr>
          <p:nvPr/>
        </p:nvSpPr>
        <p:spPr bwMode="auto">
          <a:xfrm>
            <a:off x="3365500" y="274638"/>
            <a:ext cx="510162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Gill Sans Light"/>
                <a:ea typeface="ＭＳ Ｐゴシック" charset="-128"/>
                <a:cs typeface="Gill Sans Light"/>
              </a:rPr>
              <a:t>Faculty Driven Governance</a:t>
            </a:r>
          </a:p>
        </p:txBody>
      </p:sp>
      <p:sp>
        <p:nvSpPr>
          <p:cNvPr id="83" name="Rounded Rectangle 82"/>
          <p:cNvSpPr/>
          <p:nvPr/>
        </p:nvSpPr>
        <p:spPr bwMode="auto">
          <a:xfrm>
            <a:off x="6298958" y="4598684"/>
            <a:ext cx="1793722" cy="366947"/>
          </a:xfrm>
          <a:prstGeom prst="roundRect">
            <a:avLst/>
          </a:prstGeom>
          <a:gradFill>
            <a:gsLst>
              <a:gs pos="0">
                <a:srgbClr val="927FCF"/>
              </a:gs>
              <a:gs pos="100000">
                <a:srgbClr val="E1E6FF"/>
              </a:gs>
            </a:gsLst>
          </a:gradFill>
          <a:ln w="63500" cap="flat" cmpd="sng" algn="ctr">
            <a:solidFill>
              <a:srgbClr val="FF0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84" name="TextBox 83"/>
          <p:cNvSpPr txBox="1"/>
          <p:nvPr/>
        </p:nvSpPr>
        <p:spPr>
          <a:xfrm>
            <a:off x="6314921" y="4631611"/>
            <a:ext cx="1761797" cy="301436"/>
          </a:xfrm>
          <a:prstGeom prst="rect">
            <a:avLst/>
          </a:prstGeom>
          <a:noFill/>
          <a:ln>
            <a:noFill/>
          </a:ln>
        </p:spPr>
        <p:txBody>
          <a:bodyPr wrap="square" rtlCol="0">
            <a:spAutoFit/>
          </a:bodyPr>
          <a:lstStyle/>
          <a:p>
            <a:pPr algn="ctr"/>
            <a:r>
              <a:rPr lang="en-US" sz="1300" b="0">
                <a:latin typeface="Gill Sans"/>
                <a:cs typeface="Gill Sans"/>
              </a:rPr>
              <a:t>Patient Care</a:t>
            </a:r>
          </a:p>
        </p:txBody>
      </p:sp>
      <p:sp>
        <p:nvSpPr>
          <p:cNvPr id="85" name="Oval 84"/>
          <p:cNvSpPr/>
          <p:nvPr/>
        </p:nvSpPr>
        <p:spPr bwMode="auto">
          <a:xfrm>
            <a:off x="3746324" y="2796257"/>
            <a:ext cx="2277562" cy="1885178"/>
          </a:xfrm>
          <a:prstGeom prst="ellipse">
            <a:avLst/>
          </a:prstGeom>
          <a:gradFill>
            <a:gsLst>
              <a:gs pos="0">
                <a:srgbClr val="FFD130"/>
              </a:gs>
              <a:gs pos="100000">
                <a:schemeClr val="bg1"/>
              </a:gs>
            </a:gsLst>
          </a:gradFill>
          <a:ln w="63500" cap="flat" cmpd="sng" algn="ctr">
            <a:solidFill>
              <a:srgbClr val="FF0000"/>
            </a:solid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86" name="TextBox 85"/>
          <p:cNvSpPr txBox="1"/>
          <p:nvPr/>
        </p:nvSpPr>
        <p:spPr>
          <a:xfrm>
            <a:off x="3633159" y="3138682"/>
            <a:ext cx="2503893" cy="1200329"/>
          </a:xfrm>
          <a:prstGeom prst="rect">
            <a:avLst/>
          </a:prstGeom>
          <a:noFill/>
          <a:ln>
            <a:noFill/>
          </a:ln>
        </p:spPr>
        <p:txBody>
          <a:bodyPr wrap="square" rtlCol="0">
            <a:spAutoFit/>
          </a:bodyPr>
          <a:lstStyle/>
          <a:p>
            <a:pPr algn="ctr"/>
            <a:r>
              <a:rPr lang="en-US" sz="1800" b="0">
                <a:solidFill>
                  <a:srgbClr val="0F3661"/>
                </a:solidFill>
                <a:latin typeface="Gill Sans"/>
                <a:cs typeface="Gill Sans"/>
              </a:rPr>
              <a:t>UNIVERSITY</a:t>
            </a:r>
          </a:p>
          <a:p>
            <a:pPr algn="ctr"/>
            <a:r>
              <a:rPr lang="en-US" sz="1800" b="0">
                <a:solidFill>
                  <a:srgbClr val="0F3661"/>
                </a:solidFill>
                <a:latin typeface="Gill Sans"/>
                <a:cs typeface="Gill Sans"/>
              </a:rPr>
              <a:t>INFORMATION</a:t>
            </a:r>
          </a:p>
          <a:p>
            <a:pPr algn="ctr"/>
            <a:r>
              <a:rPr lang="en-US" sz="1800" b="0">
                <a:solidFill>
                  <a:srgbClr val="0F3661"/>
                </a:solidFill>
                <a:latin typeface="Gill Sans"/>
                <a:cs typeface="Gill Sans"/>
              </a:rPr>
              <a:t>TECHNOLOGY</a:t>
            </a:r>
          </a:p>
          <a:p>
            <a:pPr algn="ctr"/>
            <a:r>
              <a:rPr lang="en-US" sz="1800" b="0">
                <a:solidFill>
                  <a:srgbClr val="0F3661"/>
                </a:solidFill>
                <a:latin typeface="Gill Sans"/>
                <a:cs typeface="Gill Sans"/>
              </a:rPr>
              <a:t>COUNCIL</a:t>
            </a:r>
          </a:p>
        </p:txBody>
      </p:sp>
      <p:sp>
        <p:nvSpPr>
          <p:cNvPr id="88" name="Rounded Rectangle 87"/>
          <p:cNvSpPr/>
          <p:nvPr/>
        </p:nvSpPr>
        <p:spPr bwMode="auto">
          <a:xfrm>
            <a:off x="749300" y="2357587"/>
            <a:ext cx="2816368"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w="63500" cap="flat" cmpd="sng" algn="ctr">
            <a:noFill/>
            <a:prstDash val="solid"/>
            <a:round/>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89" name="TextBox 88"/>
          <p:cNvSpPr txBox="1"/>
          <p:nvPr/>
        </p:nvSpPr>
        <p:spPr>
          <a:xfrm>
            <a:off x="638630" y="2381494"/>
            <a:ext cx="2930130" cy="292388"/>
          </a:xfrm>
          <a:prstGeom prst="rect">
            <a:avLst/>
          </a:prstGeom>
          <a:noFill/>
          <a:ln>
            <a:noFill/>
          </a:ln>
        </p:spPr>
        <p:txBody>
          <a:bodyPr wrap="square" rtlCol="0">
            <a:spAutoFit/>
          </a:bodyPr>
          <a:lstStyle/>
          <a:p>
            <a:pPr algn="ctr"/>
            <a:r>
              <a:rPr lang="en-US" sz="1300" b="0" dirty="0">
                <a:latin typeface="Gill Sans"/>
                <a:cs typeface="Gill Sans"/>
              </a:rPr>
              <a:t>Information &amp; Technology Services</a:t>
            </a:r>
          </a:p>
        </p:txBody>
      </p:sp>
      <p:sp>
        <p:nvSpPr>
          <p:cNvPr id="91" name="Rounded Rectangle 90"/>
          <p:cNvSpPr/>
          <p:nvPr/>
        </p:nvSpPr>
        <p:spPr bwMode="auto">
          <a:xfrm>
            <a:off x="749300" y="3100694"/>
            <a:ext cx="2303424"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w="57150" cmpd="sng">
            <a:solidFill>
              <a:srgbClr val="FF000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92" name="TextBox 91"/>
          <p:cNvSpPr txBox="1"/>
          <p:nvPr/>
        </p:nvSpPr>
        <p:spPr>
          <a:xfrm>
            <a:off x="740229" y="3124601"/>
            <a:ext cx="2193471" cy="291701"/>
          </a:xfrm>
          <a:prstGeom prst="rect">
            <a:avLst/>
          </a:prstGeom>
          <a:noFill/>
        </p:spPr>
        <p:txBody>
          <a:bodyPr wrap="square" rtlCol="0">
            <a:spAutoFit/>
          </a:bodyPr>
          <a:lstStyle/>
          <a:p>
            <a:pPr algn="ctr"/>
            <a:r>
              <a:rPr lang="en-US" sz="1300" b="0" dirty="0">
                <a:latin typeface="Gill Sans"/>
                <a:cs typeface="Gill Sans"/>
              </a:rPr>
              <a:t>Unit IT Steering Committee</a:t>
            </a:r>
          </a:p>
        </p:txBody>
      </p:sp>
      <p:sp>
        <p:nvSpPr>
          <p:cNvPr id="94" name="Rounded Rectangle 93"/>
          <p:cNvSpPr/>
          <p:nvPr/>
        </p:nvSpPr>
        <p:spPr bwMode="auto">
          <a:xfrm>
            <a:off x="285750" y="3848860"/>
            <a:ext cx="2860761"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95" name="TextBox 94"/>
          <p:cNvSpPr txBox="1"/>
          <p:nvPr/>
        </p:nvSpPr>
        <p:spPr>
          <a:xfrm>
            <a:off x="285750" y="3860067"/>
            <a:ext cx="2883809" cy="292388"/>
          </a:xfrm>
          <a:prstGeom prst="rect">
            <a:avLst/>
          </a:prstGeom>
          <a:noFill/>
        </p:spPr>
        <p:txBody>
          <a:bodyPr wrap="square" rtlCol="0">
            <a:spAutoFit/>
          </a:bodyPr>
          <a:lstStyle/>
          <a:p>
            <a:pPr algn="ctr"/>
            <a:r>
              <a:rPr lang="en-US" sz="1300" b="0" dirty="0">
                <a:latin typeface="Gill Sans"/>
                <a:cs typeface="Gill Sans"/>
              </a:rPr>
              <a:t>Medical Ctr. Information Technology</a:t>
            </a:r>
          </a:p>
        </p:txBody>
      </p:sp>
      <p:sp>
        <p:nvSpPr>
          <p:cNvPr id="97" name="Rounded Rectangle 96"/>
          <p:cNvSpPr/>
          <p:nvPr/>
        </p:nvSpPr>
        <p:spPr bwMode="auto">
          <a:xfrm>
            <a:off x="3443334" y="1690997"/>
            <a:ext cx="2673852" cy="359450"/>
          </a:xfrm>
          <a:prstGeom prst="roundRect">
            <a:avLst/>
          </a:prstGeom>
          <a:gradFill>
            <a:gsLst>
              <a:gs pos="0">
                <a:srgbClr val="459FFF"/>
              </a:gs>
              <a:gs pos="60000">
                <a:schemeClr val="accent1">
                  <a:tint val="37000"/>
                  <a:satMod val="300000"/>
                </a:schemeClr>
              </a:gs>
              <a:gs pos="100000">
                <a:schemeClr val="accent1">
                  <a:tint val="15000"/>
                  <a:satMod val="350000"/>
                </a:schemeClr>
              </a:gs>
            </a:gsLst>
          </a:gradFill>
          <a:ln w="63500" cap="flat" cmpd="sng" algn="ctr">
            <a:solidFill>
              <a:srgbClr val="FF0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98" name="TextBox 97"/>
          <p:cNvSpPr txBox="1"/>
          <p:nvPr/>
        </p:nvSpPr>
        <p:spPr>
          <a:xfrm>
            <a:off x="3365500" y="1724528"/>
            <a:ext cx="2858833" cy="292388"/>
          </a:xfrm>
          <a:prstGeom prst="rect">
            <a:avLst/>
          </a:prstGeom>
          <a:noFill/>
          <a:ln>
            <a:noFill/>
          </a:ln>
        </p:spPr>
        <p:txBody>
          <a:bodyPr wrap="square" rtlCol="0">
            <a:spAutoFit/>
          </a:bodyPr>
          <a:lstStyle/>
          <a:p>
            <a:pPr algn="ctr"/>
            <a:r>
              <a:rPr lang="en-US" sz="1300" b="0" dirty="0">
                <a:latin typeface="Gill Sans"/>
                <a:cs typeface="Gill Sans"/>
              </a:rPr>
              <a:t>University IT Executive Committee</a:t>
            </a:r>
          </a:p>
        </p:txBody>
      </p:sp>
      <p:sp>
        <p:nvSpPr>
          <p:cNvPr id="100" name="Rounded Rectangle 99"/>
          <p:cNvSpPr/>
          <p:nvPr/>
        </p:nvSpPr>
        <p:spPr bwMode="auto">
          <a:xfrm>
            <a:off x="6235458" y="2414284"/>
            <a:ext cx="1793722" cy="366947"/>
          </a:xfrm>
          <a:prstGeom prst="roundRect">
            <a:avLst/>
          </a:prstGeom>
          <a:gradFill>
            <a:gsLst>
              <a:gs pos="0">
                <a:srgbClr val="927FCF"/>
              </a:gs>
              <a:gs pos="100000">
                <a:srgbClr val="E1E6FF"/>
              </a:gs>
            </a:gsLst>
          </a:gradFill>
          <a:ln w="63500" cap="flat" cmpd="sng" algn="ctr">
            <a:solidFill>
              <a:srgbClr val="FF0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01" name="TextBox 100"/>
          <p:cNvSpPr txBox="1"/>
          <p:nvPr/>
        </p:nvSpPr>
        <p:spPr>
          <a:xfrm>
            <a:off x="6230109" y="2429409"/>
            <a:ext cx="1773777" cy="292388"/>
          </a:xfrm>
          <a:prstGeom prst="rect">
            <a:avLst/>
          </a:prstGeom>
          <a:noFill/>
          <a:ln>
            <a:noFill/>
          </a:ln>
        </p:spPr>
        <p:txBody>
          <a:bodyPr wrap="square" rtlCol="0">
            <a:spAutoFit/>
          </a:bodyPr>
          <a:lstStyle/>
          <a:p>
            <a:pPr algn="ctr"/>
            <a:r>
              <a:rPr lang="en-US" sz="1300" b="0" dirty="0">
                <a:latin typeface="Gill Sans"/>
                <a:cs typeface="Gill Sans"/>
              </a:rPr>
              <a:t>Teaching &amp; Learning</a:t>
            </a:r>
          </a:p>
        </p:txBody>
      </p:sp>
      <p:sp>
        <p:nvSpPr>
          <p:cNvPr id="103" name="Rounded Rectangle 102"/>
          <p:cNvSpPr/>
          <p:nvPr/>
        </p:nvSpPr>
        <p:spPr bwMode="auto">
          <a:xfrm>
            <a:off x="6565658" y="3112784"/>
            <a:ext cx="1793722" cy="366947"/>
          </a:xfrm>
          <a:prstGeom prst="roundRect">
            <a:avLst/>
          </a:prstGeom>
          <a:gradFill>
            <a:gsLst>
              <a:gs pos="0">
                <a:srgbClr val="927FCF"/>
              </a:gs>
              <a:gs pos="100000">
                <a:srgbClr val="E1E6FF"/>
              </a:gs>
            </a:gsLst>
          </a:gradFill>
          <a:ln w="63500" cap="flat" cmpd="sng" algn="ctr">
            <a:solidFill>
              <a:srgbClr val="FF0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04" name="TextBox 103"/>
          <p:cNvSpPr txBox="1"/>
          <p:nvPr/>
        </p:nvSpPr>
        <p:spPr>
          <a:xfrm>
            <a:off x="6586109" y="3153091"/>
            <a:ext cx="1761797" cy="301435"/>
          </a:xfrm>
          <a:prstGeom prst="rect">
            <a:avLst/>
          </a:prstGeom>
          <a:noFill/>
          <a:ln>
            <a:noFill/>
          </a:ln>
        </p:spPr>
        <p:txBody>
          <a:bodyPr wrap="square" rtlCol="0">
            <a:spAutoFit/>
          </a:bodyPr>
          <a:lstStyle/>
          <a:p>
            <a:pPr algn="ctr"/>
            <a:r>
              <a:rPr lang="en-US" sz="1300" b="0" dirty="0">
                <a:latin typeface="Gill Sans"/>
                <a:cs typeface="Gill Sans"/>
              </a:rPr>
              <a:t>Knowledge</a:t>
            </a:r>
          </a:p>
        </p:txBody>
      </p:sp>
      <p:sp>
        <p:nvSpPr>
          <p:cNvPr id="106" name="Rounded Rectangle 105"/>
          <p:cNvSpPr/>
          <p:nvPr/>
        </p:nvSpPr>
        <p:spPr bwMode="auto">
          <a:xfrm>
            <a:off x="6616458" y="3862084"/>
            <a:ext cx="1793722" cy="366947"/>
          </a:xfrm>
          <a:prstGeom prst="roundRect">
            <a:avLst/>
          </a:prstGeom>
          <a:gradFill>
            <a:gsLst>
              <a:gs pos="0">
                <a:srgbClr val="927FCF"/>
              </a:gs>
              <a:gs pos="100000">
                <a:srgbClr val="E1E6FF"/>
              </a:gs>
            </a:gsLst>
          </a:gradFill>
          <a:ln w="63500" cap="flat" cmpd="sng" algn="ctr">
            <a:solidFill>
              <a:srgbClr val="FF0000"/>
            </a:solidFill>
            <a:prstDash val="solid"/>
            <a:rou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07" name="TextBox 106"/>
          <p:cNvSpPr txBox="1"/>
          <p:nvPr/>
        </p:nvSpPr>
        <p:spPr>
          <a:xfrm>
            <a:off x="6628171" y="3888712"/>
            <a:ext cx="1725856" cy="292388"/>
          </a:xfrm>
          <a:prstGeom prst="rect">
            <a:avLst/>
          </a:prstGeom>
          <a:noFill/>
          <a:ln>
            <a:noFill/>
          </a:ln>
        </p:spPr>
        <p:txBody>
          <a:bodyPr wrap="square" rtlCol="0">
            <a:spAutoFit/>
          </a:bodyPr>
          <a:lstStyle/>
          <a:p>
            <a:pPr algn="ctr"/>
            <a:r>
              <a:rPr lang="en-US" sz="1300" b="0">
                <a:latin typeface="Gill Sans"/>
                <a:cs typeface="Gill Sans"/>
              </a:rPr>
              <a:t>Research</a:t>
            </a:r>
          </a:p>
        </p:txBody>
      </p:sp>
      <p:sp>
        <p:nvSpPr>
          <p:cNvPr id="109" name="Rounded Rectangle 108"/>
          <p:cNvSpPr/>
          <p:nvPr/>
        </p:nvSpPr>
        <p:spPr bwMode="auto">
          <a:xfrm>
            <a:off x="5529386" y="5330980"/>
            <a:ext cx="1604062" cy="351255"/>
          </a:xfrm>
          <a:prstGeom prst="roundRect">
            <a:avLst/>
          </a:prstGeom>
          <a:gradFill>
            <a:gsLst>
              <a:gs pos="1000">
                <a:schemeClr val="bg1">
                  <a:lumMod val="75000"/>
                </a:schemeClr>
              </a:gs>
              <a:gs pos="100000">
                <a:schemeClr val="bg1"/>
              </a:gs>
            </a:gsLst>
          </a:gra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10" name="TextBox 109"/>
          <p:cNvSpPr txBox="1"/>
          <p:nvPr/>
        </p:nvSpPr>
        <p:spPr>
          <a:xfrm>
            <a:off x="5551689" y="5356833"/>
            <a:ext cx="1557797" cy="301438"/>
          </a:xfrm>
          <a:prstGeom prst="rect">
            <a:avLst/>
          </a:prstGeom>
          <a:noFill/>
        </p:spPr>
        <p:txBody>
          <a:bodyPr wrap="square" rtlCol="0">
            <a:spAutoFit/>
          </a:bodyPr>
          <a:lstStyle/>
          <a:p>
            <a:pPr algn="ctr"/>
            <a:r>
              <a:rPr lang="en-US" sz="1300" b="0">
                <a:latin typeface="Gill Sans"/>
                <a:cs typeface="Gill Sans"/>
              </a:rPr>
              <a:t>Administration</a:t>
            </a:r>
          </a:p>
        </p:txBody>
      </p:sp>
      <p:sp>
        <p:nvSpPr>
          <p:cNvPr id="112" name="Rounded Rectangle 111"/>
          <p:cNvSpPr/>
          <p:nvPr/>
        </p:nvSpPr>
        <p:spPr bwMode="auto">
          <a:xfrm>
            <a:off x="2098060" y="5330980"/>
            <a:ext cx="3058139" cy="351255"/>
          </a:xfrm>
          <a:prstGeom prst="roundRect">
            <a:avLst/>
          </a:prstGeom>
          <a:gradFill>
            <a:gsLst>
              <a:gs pos="1000">
                <a:schemeClr val="bg1">
                  <a:lumMod val="75000"/>
                </a:schemeClr>
              </a:gs>
              <a:gs pos="100000">
                <a:schemeClr val="bg1"/>
              </a:gs>
            </a:gsLst>
          </a:gradFill>
          <a:ln w="63500" cap="flat" cmpd="sng" algn="ctr">
            <a:solidFill>
              <a:srgbClr val="FF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13" name="TextBox 112"/>
          <p:cNvSpPr txBox="1"/>
          <p:nvPr/>
        </p:nvSpPr>
        <p:spPr>
          <a:xfrm>
            <a:off x="2000250" y="5356834"/>
            <a:ext cx="3199909" cy="292388"/>
          </a:xfrm>
          <a:prstGeom prst="rect">
            <a:avLst/>
          </a:prstGeom>
          <a:noFill/>
          <a:ln>
            <a:noFill/>
          </a:ln>
        </p:spPr>
        <p:txBody>
          <a:bodyPr wrap="square" rtlCol="0">
            <a:spAutoFit/>
          </a:bodyPr>
          <a:lstStyle/>
          <a:p>
            <a:pPr algn="ctr"/>
            <a:r>
              <a:rPr lang="en-US" sz="1300" b="0" dirty="0">
                <a:latin typeface="Gill Sans"/>
                <a:cs typeface="Gill Sans"/>
              </a:rPr>
              <a:t>Information &amp; Infrastructure Assurance</a:t>
            </a:r>
          </a:p>
        </p:txBody>
      </p:sp>
      <p:sp>
        <p:nvSpPr>
          <p:cNvPr id="115" name="Rounded Rectangle 114"/>
          <p:cNvSpPr/>
          <p:nvPr/>
        </p:nvSpPr>
        <p:spPr bwMode="auto">
          <a:xfrm>
            <a:off x="842539" y="4608391"/>
            <a:ext cx="2511046" cy="347532"/>
          </a:xfrm>
          <a:prstGeom prst="roundRect">
            <a:avLst/>
          </a:prstGeom>
          <a:gradFill>
            <a:gsLst>
              <a:gs pos="0">
                <a:srgbClr val="FF893F"/>
              </a:gs>
              <a:gs pos="100000">
                <a:srgbClr val="FFC2A3"/>
              </a:gs>
            </a:gsLst>
          </a:gra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16" name="TextBox 115"/>
          <p:cNvSpPr txBox="1"/>
          <p:nvPr/>
        </p:nvSpPr>
        <p:spPr>
          <a:xfrm>
            <a:off x="857920" y="4623263"/>
            <a:ext cx="2480283" cy="292388"/>
          </a:xfrm>
          <a:prstGeom prst="rect">
            <a:avLst/>
          </a:prstGeom>
          <a:noFill/>
        </p:spPr>
        <p:txBody>
          <a:bodyPr wrap="square" rtlCol="0">
            <a:spAutoFit/>
          </a:bodyPr>
          <a:lstStyle/>
          <a:p>
            <a:pPr algn="ctr"/>
            <a:r>
              <a:rPr lang="en-US" sz="1300" b="0" dirty="0">
                <a:latin typeface="Gill Sans"/>
                <a:cs typeface="Gill Sans"/>
              </a:rPr>
              <a:t>Deans, </a:t>
            </a:r>
            <a:r>
              <a:rPr lang="en-US" sz="1300" b="0" dirty="0" smtClean="0">
                <a:latin typeface="Gill Sans"/>
                <a:cs typeface="Gill Sans"/>
              </a:rPr>
              <a:t>Faculty </a:t>
            </a:r>
            <a:r>
              <a:rPr lang="en-US" sz="1300" b="0" dirty="0">
                <a:latin typeface="Gill Sans"/>
                <a:cs typeface="Gill Sans"/>
              </a:rPr>
              <a:t>&amp; Students</a:t>
            </a:r>
          </a:p>
        </p:txBody>
      </p:sp>
      <p:grpSp>
        <p:nvGrpSpPr>
          <p:cNvPr id="129" name="Group 128"/>
          <p:cNvGrpSpPr/>
          <p:nvPr/>
        </p:nvGrpSpPr>
        <p:grpSpPr>
          <a:xfrm>
            <a:off x="3187133" y="2119868"/>
            <a:ext cx="3387485" cy="3147041"/>
            <a:chOff x="3187133" y="2221466"/>
            <a:chExt cx="3387485" cy="3147041"/>
          </a:xfrm>
          <a:solidFill>
            <a:srgbClr val="FF3931"/>
          </a:solidFill>
        </p:grpSpPr>
        <p:sp>
          <p:nvSpPr>
            <p:cNvPr id="118" name="Left-Right Arrow 117"/>
            <p:cNvSpPr/>
            <p:nvPr/>
          </p:nvSpPr>
          <p:spPr bwMode="auto">
            <a:xfrm rot="1899911">
              <a:off x="3607297" y="2811382"/>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19" name="Left-Right Arrow 118"/>
            <p:cNvSpPr/>
            <p:nvPr/>
          </p:nvSpPr>
          <p:spPr bwMode="auto">
            <a:xfrm rot="669382">
              <a:off x="3222561" y="3351293"/>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0" name="Left-Right Arrow 119"/>
            <p:cNvSpPr/>
            <p:nvPr/>
          </p:nvSpPr>
          <p:spPr bwMode="auto">
            <a:xfrm rot="21181553">
              <a:off x="3187133" y="3972455"/>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1" name="Left-Right Arrow 120"/>
            <p:cNvSpPr/>
            <p:nvPr/>
          </p:nvSpPr>
          <p:spPr bwMode="auto">
            <a:xfrm rot="20972408">
              <a:off x="5972333" y="3330124"/>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2" name="Left-Right Arrow 121"/>
            <p:cNvSpPr/>
            <p:nvPr/>
          </p:nvSpPr>
          <p:spPr bwMode="auto">
            <a:xfrm rot="20014443">
              <a:off x="5633714" y="2811382"/>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3" name="Left-Right Arrow 122"/>
            <p:cNvSpPr/>
            <p:nvPr/>
          </p:nvSpPr>
          <p:spPr bwMode="auto">
            <a:xfrm rot="5400000">
              <a:off x="4612435" y="2419149"/>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4" name="Left-Right Arrow 123"/>
            <p:cNvSpPr/>
            <p:nvPr/>
          </p:nvSpPr>
          <p:spPr bwMode="auto">
            <a:xfrm rot="300497">
              <a:off x="6023937" y="4006322"/>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5" name="Left-Right Arrow 124"/>
            <p:cNvSpPr/>
            <p:nvPr/>
          </p:nvSpPr>
          <p:spPr bwMode="auto">
            <a:xfrm rot="20093568">
              <a:off x="3498438" y="4583254"/>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6" name="Left-Right Arrow 125"/>
            <p:cNvSpPr/>
            <p:nvPr/>
          </p:nvSpPr>
          <p:spPr bwMode="auto">
            <a:xfrm rot="1652717">
              <a:off x="5702205" y="4556655"/>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7" name="Left-Right Arrow 126"/>
            <p:cNvSpPr/>
            <p:nvPr/>
          </p:nvSpPr>
          <p:spPr bwMode="auto">
            <a:xfrm rot="3416491">
              <a:off x="5264371" y="4933749"/>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28" name="Left-Right Arrow 127"/>
            <p:cNvSpPr/>
            <p:nvPr/>
          </p:nvSpPr>
          <p:spPr bwMode="auto">
            <a:xfrm rot="6776151">
              <a:off x="4045167" y="4959148"/>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grpSp>
      <p:grpSp>
        <p:nvGrpSpPr>
          <p:cNvPr id="130" name="Group 129"/>
          <p:cNvGrpSpPr/>
          <p:nvPr/>
        </p:nvGrpSpPr>
        <p:grpSpPr>
          <a:xfrm>
            <a:off x="5016500" y="5207002"/>
            <a:ext cx="279400" cy="279400"/>
            <a:chOff x="4991100" y="5270500"/>
            <a:chExt cx="317500" cy="317500"/>
          </a:xfrm>
        </p:grpSpPr>
        <p:sp>
          <p:nvSpPr>
            <p:cNvPr id="71" name="Oval 70"/>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74" name="Straight Connector 73"/>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a:off x="5966072" y="1535726"/>
            <a:ext cx="279400" cy="279400"/>
            <a:chOff x="4991100" y="5270500"/>
            <a:chExt cx="317500" cy="317500"/>
          </a:xfrm>
        </p:grpSpPr>
        <p:sp>
          <p:nvSpPr>
            <p:cNvPr id="149" name="Oval 148"/>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50" name="Straight Connector 149"/>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a:off x="7886703" y="2271350"/>
            <a:ext cx="279400" cy="279400"/>
            <a:chOff x="4991100" y="5270500"/>
            <a:chExt cx="317500" cy="317500"/>
          </a:xfrm>
        </p:grpSpPr>
        <p:sp>
          <p:nvSpPr>
            <p:cNvPr id="153" name="Oval 152"/>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54" name="Straight Connector 153"/>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56" name="Group 155"/>
          <p:cNvGrpSpPr/>
          <p:nvPr/>
        </p:nvGrpSpPr>
        <p:grpSpPr>
          <a:xfrm>
            <a:off x="8216900" y="2971802"/>
            <a:ext cx="279400" cy="279400"/>
            <a:chOff x="4991100" y="5270500"/>
            <a:chExt cx="317500" cy="317500"/>
          </a:xfrm>
        </p:grpSpPr>
        <p:sp>
          <p:nvSpPr>
            <p:cNvPr id="157" name="Oval 156"/>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58" name="Straight Connector 157"/>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0" name="Group 159"/>
          <p:cNvGrpSpPr/>
          <p:nvPr/>
        </p:nvGrpSpPr>
        <p:grpSpPr>
          <a:xfrm>
            <a:off x="8280400" y="3733802"/>
            <a:ext cx="279400" cy="279400"/>
            <a:chOff x="4991100" y="5270500"/>
            <a:chExt cx="317500" cy="317500"/>
          </a:xfrm>
        </p:grpSpPr>
        <p:sp>
          <p:nvSpPr>
            <p:cNvPr id="161" name="Oval 160"/>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62" name="Straight Connector 161"/>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7950200" y="4483102"/>
            <a:ext cx="279400" cy="279400"/>
            <a:chOff x="4991100" y="5270500"/>
            <a:chExt cx="317500" cy="317500"/>
          </a:xfrm>
        </p:grpSpPr>
        <p:sp>
          <p:nvSpPr>
            <p:cNvPr id="165" name="Oval 164"/>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66" name="Straight Connector 165"/>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4749800" y="2882902"/>
            <a:ext cx="279400" cy="279400"/>
            <a:chOff x="4991100" y="5270500"/>
            <a:chExt cx="317500" cy="317500"/>
          </a:xfrm>
        </p:grpSpPr>
        <p:sp>
          <p:nvSpPr>
            <p:cNvPr id="169" name="Oval 168"/>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70" name="Straight Connector 169"/>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3200400" y="4477240"/>
            <a:ext cx="279400" cy="279400"/>
            <a:chOff x="4991100" y="5270500"/>
            <a:chExt cx="317500" cy="317500"/>
          </a:xfrm>
        </p:grpSpPr>
        <p:sp>
          <p:nvSpPr>
            <p:cNvPr id="173" name="Oval 172"/>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74" name="Straight Connector 173"/>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73" name="Rounded Rectangle 72"/>
          <p:cNvSpPr/>
          <p:nvPr/>
        </p:nvSpPr>
        <p:spPr bwMode="auto">
          <a:xfrm>
            <a:off x="6261100" y="6004080"/>
            <a:ext cx="330200" cy="295122"/>
          </a:xfrm>
          <a:prstGeom prst="roundRect">
            <a:avLst/>
          </a:prstGeom>
          <a:gradFill>
            <a:gsLst>
              <a:gs pos="1000">
                <a:schemeClr val="bg1">
                  <a:lumMod val="75000"/>
                </a:schemeClr>
              </a:gs>
              <a:gs pos="100000">
                <a:schemeClr val="bg1"/>
              </a:gs>
            </a:gsLst>
          </a:gradFill>
          <a:ln w="63500" cap="flat" cmpd="sng" algn="ctr">
            <a:solidFill>
              <a:srgbClr val="FF0000"/>
            </a:solidFill>
            <a:prstDash val="solid"/>
            <a:round/>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grpSp>
        <p:nvGrpSpPr>
          <p:cNvPr id="75" name="Group 74"/>
          <p:cNvGrpSpPr/>
          <p:nvPr/>
        </p:nvGrpSpPr>
        <p:grpSpPr>
          <a:xfrm>
            <a:off x="6299200" y="6375402"/>
            <a:ext cx="279400" cy="279400"/>
            <a:chOff x="4991100" y="5270500"/>
            <a:chExt cx="317500" cy="317500"/>
          </a:xfrm>
        </p:grpSpPr>
        <p:sp>
          <p:nvSpPr>
            <p:cNvPr id="76" name="Oval 75"/>
            <p:cNvSpPr/>
            <p:nvPr/>
          </p:nvSpPr>
          <p:spPr>
            <a:xfrm>
              <a:off x="4991100" y="5270500"/>
              <a:ext cx="317500" cy="317500"/>
            </a:xfrm>
            <a:prstGeom prst="ellipse">
              <a:avLst/>
            </a:prstGeom>
            <a:ln w="19050" cap="flat" cmpd="sng" algn="ctr">
              <a:solidFill>
                <a:schemeClr val="accent6">
                  <a:lumMod val="60000"/>
                  <a:lumOff val="40000"/>
                </a:schemeClr>
              </a:solidFill>
              <a:prstDash val="solid"/>
              <a:round/>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78" name="Straight Connector 77"/>
            <p:cNvCxnSpPr/>
            <p:nvPr/>
          </p:nvCxnSpPr>
          <p:spPr>
            <a:xfrm rot="5400000">
              <a:off x="5033122" y="5424581"/>
              <a:ext cx="233456" cy="2335"/>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flipV="1">
              <a:off x="5032538" y="5429250"/>
              <a:ext cx="234624" cy="1168"/>
            </a:xfrm>
            <a:prstGeom prst="line">
              <a:avLst/>
            </a:prstGeom>
            <a:ln w="381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6553200" y="5994402"/>
            <a:ext cx="2044700" cy="292388"/>
          </a:xfrm>
          <a:prstGeom prst="rect">
            <a:avLst/>
          </a:prstGeom>
          <a:noFill/>
        </p:spPr>
        <p:txBody>
          <a:bodyPr wrap="square" rtlCol="0">
            <a:spAutoFit/>
          </a:bodyPr>
          <a:lstStyle/>
          <a:p>
            <a:r>
              <a:rPr lang="en-US" sz="1300" dirty="0" smtClean="0">
                <a:latin typeface="Gill Sans"/>
                <a:cs typeface="Gill Sans"/>
              </a:rPr>
              <a:t>Faculty Chair</a:t>
            </a:r>
            <a:endParaRPr lang="en-US" sz="1300" dirty="0">
              <a:latin typeface="Gill Sans"/>
              <a:cs typeface="Gill Sans"/>
            </a:endParaRPr>
          </a:p>
        </p:txBody>
      </p:sp>
      <p:sp>
        <p:nvSpPr>
          <p:cNvPr id="81" name="TextBox 80"/>
          <p:cNvSpPr txBox="1"/>
          <p:nvPr/>
        </p:nvSpPr>
        <p:spPr>
          <a:xfrm>
            <a:off x="6515100" y="6324603"/>
            <a:ext cx="2400300" cy="292388"/>
          </a:xfrm>
          <a:prstGeom prst="rect">
            <a:avLst/>
          </a:prstGeom>
          <a:noFill/>
        </p:spPr>
        <p:txBody>
          <a:bodyPr wrap="square" rtlCol="0">
            <a:spAutoFit/>
          </a:bodyPr>
          <a:lstStyle/>
          <a:p>
            <a:r>
              <a:rPr lang="en-US" sz="1300" dirty="0" smtClean="0">
                <a:latin typeface="Gill Sans"/>
                <a:cs typeface="Gill Sans"/>
              </a:rPr>
              <a:t>Additional Faculty Members</a:t>
            </a:r>
            <a:endParaRPr lang="en-US" sz="1300" dirty="0">
              <a:latin typeface="Gill Sans"/>
              <a:cs typeface="Gill Sans"/>
            </a:endParaRPr>
          </a:p>
        </p:txBody>
      </p:sp>
    </p:spTree>
    <p:extLst>
      <p:ext uri="{BB962C8B-B14F-4D97-AF65-F5344CB8AC3E}">
        <p14:creationId xmlns:p14="http://schemas.microsoft.com/office/powerpoint/2010/main" val="3339338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28700"/>
            <a:ext cx="9144000" cy="582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74616" y="1035297"/>
            <a:ext cx="7370884" cy="707886"/>
          </a:xfrm>
          <a:prstGeom prst="rect">
            <a:avLst/>
          </a:prstGeom>
        </p:spPr>
        <p:txBody>
          <a:bodyPr wrap="square">
            <a:spAutoFit/>
          </a:bodyPr>
          <a:lstStyle/>
          <a:p>
            <a:pPr algn="r"/>
            <a:r>
              <a:rPr lang="en-US" sz="2000" dirty="0" smtClean="0">
                <a:latin typeface="Gill Sans Light"/>
                <a:cs typeface="Gill Sans Light"/>
              </a:rPr>
              <a:t>Service differentiation occurs in the Mission Services layer and</a:t>
            </a:r>
          </a:p>
          <a:p>
            <a:pPr algn="r"/>
            <a:r>
              <a:rPr lang="en-US" sz="2000" dirty="0" smtClean="0">
                <a:latin typeface="Gill Sans Light"/>
                <a:cs typeface="Gill Sans Light"/>
              </a:rPr>
              <a:t>should be built on a common IT foundation.   </a:t>
            </a:r>
            <a:endParaRPr lang="en-US" sz="2000" dirty="0">
              <a:latin typeface="Gill Sans Light"/>
              <a:cs typeface="Gill Sans Light"/>
            </a:endParaRPr>
          </a:p>
        </p:txBody>
      </p:sp>
      <p:pic>
        <p:nvPicPr>
          <p:cNvPr id="2" name="Picture 3"/>
          <p:cNvPicPr>
            <a:picLocks noChangeAspect="1" noChangeArrowheads="1"/>
          </p:cNvPicPr>
          <p:nvPr/>
        </p:nvPicPr>
        <p:blipFill>
          <a:blip r:embed="rId3" cstate="print"/>
          <a:srcRect/>
          <a:stretch>
            <a:fillRect/>
          </a:stretch>
        </p:blipFill>
        <p:spPr bwMode="auto">
          <a:xfrm>
            <a:off x="584200" y="1880667"/>
            <a:ext cx="7975600" cy="4696866"/>
          </a:xfrm>
          <a:prstGeom prst="rect">
            <a:avLst/>
          </a:prstGeom>
          <a:noFill/>
          <a:ln w="9525">
            <a:noFill/>
            <a:miter lim="800000"/>
            <a:headEnd/>
            <a:tailEnd/>
          </a:ln>
          <a:effectLst/>
        </p:spPr>
      </p:pic>
      <p:sp>
        <p:nvSpPr>
          <p:cNvPr id="5" name="Title 2"/>
          <p:cNvSpPr txBox="1">
            <a:spLocks/>
          </p:cNvSpPr>
          <p:nvPr/>
        </p:nvSpPr>
        <p:spPr bwMode="auto">
          <a:xfrm>
            <a:off x="889000" y="241300"/>
            <a:ext cx="7569199"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800" dirty="0" smtClean="0">
                <a:solidFill>
                  <a:srgbClr val="FFFFFF"/>
                </a:solidFill>
                <a:latin typeface="Gill Sans Light"/>
                <a:cs typeface="Gill Sans Light"/>
              </a:rPr>
              <a:t>2010</a:t>
            </a:r>
            <a:r>
              <a:rPr kumimoji="0" lang="en-US" sz="2800" b="0" i="0" u="none" strike="noStrike" kern="1200" cap="none" spc="0" normalizeH="0" baseline="0" noProof="0" dirty="0" smtClean="0">
                <a:ln>
                  <a:noFill/>
                </a:ln>
                <a:solidFill>
                  <a:srgbClr val="FFFFFF"/>
                </a:solidFill>
                <a:effectLst/>
                <a:uLnTx/>
                <a:uFillTx/>
                <a:latin typeface="Gill Sans Light"/>
                <a:ea typeface="ＭＳ Ｐゴシック" charset="-128"/>
                <a:cs typeface="Gill Sans Light"/>
              </a:rPr>
              <a:t> State of IT at UM:</a:t>
            </a:r>
            <a:r>
              <a:rPr kumimoji="0" lang="en-US" sz="2800" b="0" i="0" u="none" strike="noStrike" kern="1200" cap="none" spc="0" normalizeH="0" noProof="0" dirty="0" smtClean="0">
                <a:ln>
                  <a:noFill/>
                </a:ln>
                <a:solidFill>
                  <a:srgbClr val="FFFFFF"/>
                </a:solidFill>
                <a:effectLst/>
                <a:uLnTx/>
                <a:uFillTx/>
                <a:latin typeface="Gill Sans Light"/>
                <a:ea typeface="ＭＳ Ｐゴシック" charset="-128"/>
                <a:cs typeface="Gill Sans Light"/>
              </a:rPr>
              <a:t> Fragmented &amp; Inefficient</a:t>
            </a:r>
            <a:endParaRPr kumimoji="0" lang="en-US" sz="2800" b="0" i="0" u="none" strike="noStrike" kern="1200" cap="none" spc="0" normalizeH="0" baseline="0" noProof="0" dirty="0">
              <a:ln>
                <a:noFill/>
              </a:ln>
              <a:solidFill>
                <a:srgbClr val="FFFFFF"/>
              </a:solidFill>
              <a:effectLst/>
              <a:uLnTx/>
              <a:uFillTx/>
              <a:latin typeface="Gill Sans Light"/>
              <a:ea typeface="ＭＳ Ｐゴシック" charset="-128"/>
              <a:cs typeface="Gill Sans Light"/>
            </a:endParaRPr>
          </a:p>
        </p:txBody>
      </p:sp>
      <p:pic>
        <p:nvPicPr>
          <p:cNvPr id="8" name="Picture 7" descr="fragment.jpg"/>
          <p:cNvPicPr>
            <a:picLocks noChangeAspect="1"/>
          </p:cNvPicPr>
          <p:nvPr/>
        </p:nvPicPr>
        <p:blipFill>
          <a:blip r:embed="rId4"/>
          <a:stretch>
            <a:fillRect/>
          </a:stretch>
        </p:blipFill>
        <p:spPr>
          <a:xfrm>
            <a:off x="601668" y="5288163"/>
            <a:ext cx="3739896" cy="1088136"/>
          </a:xfrm>
          <a:prstGeom prst="rect">
            <a:avLst/>
          </a:prstGeom>
        </p:spPr>
      </p:pic>
    </p:spTree>
    <p:extLst>
      <p:ext uri="{BB962C8B-B14F-4D97-AF65-F5344CB8AC3E}">
        <p14:creationId xmlns:p14="http://schemas.microsoft.com/office/powerpoint/2010/main" val="2629250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par>
                                <p:cTn id="11" presetID="6" presetClass="emph" presetSubtype="0" accel="50000" decel="50000" fill="hold" nodeType="withEffect">
                                  <p:stCondLst>
                                    <p:cond delay="0"/>
                                  </p:stCondLst>
                                  <p:childTnLst>
                                    <p:animScale>
                                      <p:cBhvr>
                                        <p:cTn id="12" dur="2000" fill="hold"/>
                                        <p:tgtEl>
                                          <p:spTgt spid="8"/>
                                        </p:tgtEl>
                                      </p:cBhvr>
                                      <p:by x="150000" y="150000"/>
                                    </p:animScale>
                                  </p:childTnLst>
                                </p:cTn>
                              </p:par>
                              <p:par>
                                <p:cTn id="13" presetID="0" presetClass="path" presetSubtype="0" accel="50000" decel="50000" fill="hold" nodeType="withEffect">
                                  <p:stCondLst>
                                    <p:cond delay="0"/>
                                  </p:stCondLst>
                                  <p:childTnLst>
                                    <p:animMotion origin="layout" path="M 2.77778E-6 5.92593E-6 L 0.22535 -0.33333 " pathEditMode="relative" ptsTypes="AA">
                                      <p:cBhvr>
                                        <p:cTn id="14"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604104" y="2610736"/>
            <a:ext cx="2137925" cy="3335073"/>
          </a:xfrm>
          <a:prstGeom prst="rect">
            <a:avLst/>
          </a:prstGeom>
          <a:gradFill>
            <a:gsLst>
              <a:gs pos="15000">
                <a:schemeClr val="tx2">
                  <a:lumMod val="75000"/>
                  <a:lumOff val="25000"/>
                </a:schemeClr>
              </a:gs>
              <a:gs pos="100000">
                <a:srgbClr val="92B6DF"/>
              </a:gs>
            </a:gsLst>
          </a:gra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cs typeface="Calibri"/>
            </a:endParaRPr>
          </a:p>
        </p:txBody>
      </p:sp>
      <p:sp>
        <p:nvSpPr>
          <p:cNvPr id="35" name="Rectangle 34"/>
          <p:cNvSpPr/>
          <p:nvPr/>
        </p:nvSpPr>
        <p:spPr>
          <a:xfrm>
            <a:off x="3367898" y="2605519"/>
            <a:ext cx="5150870" cy="3343938"/>
          </a:xfrm>
          <a:prstGeom prst="rect">
            <a:avLst/>
          </a:prstGeom>
          <a:gradFill>
            <a:gsLst>
              <a:gs pos="15000">
                <a:schemeClr val="tx2">
                  <a:lumMod val="75000"/>
                  <a:lumOff val="25000"/>
                </a:schemeClr>
              </a:gs>
              <a:gs pos="100000">
                <a:srgbClr val="92B6DF"/>
              </a:gs>
            </a:gsLst>
          </a:gra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idx="10"/>
          </p:nvPr>
        </p:nvSpPr>
        <p:spPr>
          <a:xfrm>
            <a:off x="1452563" y="192066"/>
            <a:ext cx="6954837" cy="685800"/>
          </a:xfrm>
        </p:spPr>
        <p:txBody>
          <a:bodyPr/>
          <a:lstStyle/>
          <a:p>
            <a:r>
              <a:rPr lang="en-US" dirty="0" smtClean="0"/>
              <a:t>IT Service Vision</a:t>
            </a:r>
            <a:endParaRPr lang="en-US" dirty="0"/>
          </a:p>
        </p:txBody>
      </p:sp>
      <p:sp>
        <p:nvSpPr>
          <p:cNvPr id="4" name="TextBox 3"/>
          <p:cNvSpPr txBox="1"/>
          <p:nvPr/>
        </p:nvSpPr>
        <p:spPr>
          <a:xfrm>
            <a:off x="830385" y="838749"/>
            <a:ext cx="7577015" cy="585203"/>
          </a:xfrm>
          <a:prstGeom prst="rect">
            <a:avLst/>
          </a:prstGeom>
          <a:noFill/>
        </p:spPr>
        <p:txBody>
          <a:bodyPr wrap="square" rtlCol="0">
            <a:spAutoFit/>
          </a:bodyPr>
          <a:lstStyle/>
          <a:p>
            <a:pPr algn="r" fontAlgn="auto">
              <a:lnSpc>
                <a:spcPts val="1860"/>
              </a:lnSpc>
              <a:spcBef>
                <a:spcPts val="0"/>
              </a:spcBef>
              <a:spcAft>
                <a:spcPts val="0"/>
              </a:spcAft>
              <a:defRPr/>
            </a:pPr>
            <a:r>
              <a:rPr lang="en-US" sz="1800" dirty="0" smtClean="0">
                <a:solidFill>
                  <a:srgbClr val="FFFFFF"/>
                </a:solidFill>
                <a:latin typeface="Gill Sans Light"/>
                <a:cs typeface="Gill Sans Light"/>
              </a:rPr>
              <a:t>The IT vision is to increase use of shared providers to manage reusable, extensible services and allow Unit IT to focus on mission-aligned services. </a:t>
            </a:r>
          </a:p>
        </p:txBody>
      </p:sp>
      <p:sp>
        <p:nvSpPr>
          <p:cNvPr id="37" name="Isosceles Triangle 36"/>
          <p:cNvSpPr/>
          <p:nvPr/>
        </p:nvSpPr>
        <p:spPr bwMode="auto">
          <a:xfrm rot="5400000">
            <a:off x="1883479" y="4047736"/>
            <a:ext cx="2324550" cy="421926"/>
          </a:xfrm>
          <a:prstGeom prst="triangle">
            <a:avLst/>
          </a:prstGeom>
          <a:gradFill flip="none" rotWithShape="1">
            <a:gsLst>
              <a:gs pos="0">
                <a:schemeClr val="bg1"/>
              </a:gs>
              <a:gs pos="100000">
                <a:schemeClr val="bg1">
                  <a:lumMod val="7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p:txBody>
      </p:sp>
      <p:sp>
        <p:nvSpPr>
          <p:cNvPr id="40" name="TextBox 39"/>
          <p:cNvSpPr txBox="1"/>
          <p:nvPr/>
        </p:nvSpPr>
        <p:spPr>
          <a:xfrm>
            <a:off x="353926" y="2177447"/>
            <a:ext cx="2615918" cy="338554"/>
          </a:xfrm>
          <a:prstGeom prst="rect">
            <a:avLst/>
          </a:prstGeom>
          <a:noFill/>
        </p:spPr>
        <p:txBody>
          <a:bodyPr wrap="square" rtlCol="0">
            <a:spAutoFit/>
          </a:bodyPr>
          <a:lstStyle/>
          <a:p>
            <a:pPr marL="114300" indent="-114300" algn="ctr"/>
            <a:r>
              <a:rPr lang="en-US" sz="1600" dirty="0" smtClean="0">
                <a:solidFill>
                  <a:srgbClr val="FFFFFF"/>
                </a:solidFill>
                <a:latin typeface="Gill Sans Light"/>
                <a:cs typeface="Gill Sans Light"/>
              </a:rPr>
              <a:t>2010 IT Service Model</a:t>
            </a:r>
            <a:endParaRPr lang="en-US" sz="1600" dirty="0">
              <a:solidFill>
                <a:srgbClr val="FFFFFF"/>
              </a:solidFill>
              <a:latin typeface="Gill Sans Light"/>
              <a:cs typeface="Gill Sans Light"/>
            </a:endParaRPr>
          </a:p>
        </p:txBody>
      </p:sp>
      <p:sp>
        <p:nvSpPr>
          <p:cNvPr id="41" name="TextBox 40"/>
          <p:cNvSpPr txBox="1"/>
          <p:nvPr/>
        </p:nvSpPr>
        <p:spPr>
          <a:xfrm>
            <a:off x="3403657" y="2177447"/>
            <a:ext cx="5118128" cy="338554"/>
          </a:xfrm>
          <a:prstGeom prst="rect">
            <a:avLst/>
          </a:prstGeom>
          <a:noFill/>
        </p:spPr>
        <p:txBody>
          <a:bodyPr wrap="square" rtlCol="0">
            <a:spAutoFit/>
          </a:bodyPr>
          <a:lstStyle/>
          <a:p>
            <a:pPr marL="114300" indent="-114300" algn="ctr"/>
            <a:r>
              <a:rPr lang="en-US" sz="1600" dirty="0" smtClean="0">
                <a:solidFill>
                  <a:schemeClr val="bg1"/>
                </a:solidFill>
                <a:latin typeface="Gill Sans Light"/>
                <a:cs typeface="Gill Sans Light"/>
              </a:rPr>
              <a:t>To-Be IT Service Model Vision</a:t>
            </a:r>
            <a:endParaRPr lang="en-US" sz="1600" dirty="0">
              <a:solidFill>
                <a:schemeClr val="bg1"/>
              </a:solidFill>
              <a:latin typeface="Gill Sans Light"/>
              <a:cs typeface="Gill Sans Light"/>
            </a:endParaRPr>
          </a:p>
        </p:txBody>
      </p:sp>
      <p:sp>
        <p:nvSpPr>
          <p:cNvPr id="75" name="Rectangle 74"/>
          <p:cNvSpPr/>
          <p:nvPr/>
        </p:nvSpPr>
        <p:spPr bwMode="auto">
          <a:xfrm>
            <a:off x="1154029" y="4343682"/>
            <a:ext cx="1499202" cy="1511107"/>
          </a:xfrm>
          <a:prstGeom prst="rect">
            <a:avLst/>
          </a:prstGeom>
          <a:solidFill>
            <a:schemeClr val="tx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endParaRPr lang="en-US" sz="1200" dirty="0" smtClean="0">
              <a:latin typeface="Calibri"/>
              <a:cs typeface="Calibri"/>
            </a:endParaRPr>
          </a:p>
          <a:p>
            <a:pPr algn="ctr"/>
            <a:endParaRPr lang="en-US" sz="1200" dirty="0" smtClean="0">
              <a:latin typeface="Calibri"/>
              <a:cs typeface="Calibri"/>
            </a:endParaRPr>
          </a:p>
          <a:p>
            <a:pPr algn="ctr"/>
            <a:endParaRPr lang="en-US" sz="1200" dirty="0" smtClean="0">
              <a:latin typeface="Calibri"/>
              <a:cs typeface="Calibri"/>
            </a:endParaRPr>
          </a:p>
          <a:p>
            <a:pPr algn="ctr"/>
            <a:endParaRPr lang="en-US" sz="1200" dirty="0" smtClean="0">
              <a:latin typeface="Calibri"/>
              <a:cs typeface="Calibri"/>
            </a:endParaRPr>
          </a:p>
          <a:p>
            <a:pPr algn="ctr"/>
            <a:endParaRPr lang="en-US" sz="1200" dirty="0" smtClean="0">
              <a:latin typeface="Calibri"/>
              <a:cs typeface="Calibri"/>
            </a:endParaRPr>
          </a:p>
          <a:p>
            <a:pPr algn="ctr"/>
            <a:endParaRPr lang="en-US" sz="1200" dirty="0" smtClean="0">
              <a:latin typeface="Calibri"/>
              <a:cs typeface="Calibri"/>
            </a:endParaRPr>
          </a:p>
          <a:p>
            <a:pPr algn="ctr"/>
            <a:r>
              <a:rPr lang="en-US" sz="1200" dirty="0" smtClean="0">
                <a:latin typeface="Calibri"/>
                <a:cs typeface="Calibri"/>
              </a:rPr>
              <a:t>Central Services</a:t>
            </a:r>
          </a:p>
        </p:txBody>
      </p:sp>
      <p:sp>
        <p:nvSpPr>
          <p:cNvPr id="76" name="Rectangle 75"/>
          <p:cNvSpPr/>
          <p:nvPr/>
        </p:nvSpPr>
        <p:spPr bwMode="auto">
          <a:xfrm rot="16200000">
            <a:off x="-691438" y="4079769"/>
            <a:ext cx="3157480" cy="392561"/>
          </a:xfrm>
          <a:prstGeom prst="rect">
            <a:avLst/>
          </a:prstGeom>
          <a:solidFill>
            <a:schemeClr val="tx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200" dirty="0" smtClean="0">
                <a:latin typeface="Calibri"/>
                <a:cs typeface="Calibri"/>
              </a:rPr>
              <a:t>Unit Services</a:t>
            </a:r>
          </a:p>
        </p:txBody>
      </p:sp>
      <p:sp>
        <p:nvSpPr>
          <p:cNvPr id="77" name="Rectangle 76"/>
          <p:cNvSpPr/>
          <p:nvPr/>
        </p:nvSpPr>
        <p:spPr bwMode="auto">
          <a:xfrm rot="16200000">
            <a:off x="553418" y="3293609"/>
            <a:ext cx="1585158" cy="392561"/>
          </a:xfrm>
          <a:prstGeom prst="rect">
            <a:avLst/>
          </a:prstGeom>
          <a:solidFill>
            <a:srgbClr val="9FC6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200" dirty="0" smtClean="0">
                <a:latin typeface="Calibri"/>
                <a:cs typeface="Calibri"/>
              </a:rPr>
              <a:t>Unit Services</a:t>
            </a:r>
          </a:p>
        </p:txBody>
      </p:sp>
      <p:sp>
        <p:nvSpPr>
          <p:cNvPr id="78" name="Rectangle 77"/>
          <p:cNvSpPr/>
          <p:nvPr/>
        </p:nvSpPr>
        <p:spPr bwMode="auto">
          <a:xfrm>
            <a:off x="1616538" y="3912112"/>
            <a:ext cx="1036692" cy="370356"/>
          </a:xfrm>
          <a:prstGeom prst="rect">
            <a:avLst/>
          </a:prstGeom>
          <a:solidFill>
            <a:srgbClr val="9FC6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lnSpc>
                <a:spcPts val="1240"/>
              </a:lnSpc>
            </a:pPr>
            <a:r>
              <a:rPr lang="en-US" sz="1200" dirty="0" smtClean="0">
                <a:latin typeface="Calibri"/>
                <a:cs typeface="Calibri"/>
              </a:rPr>
              <a:t>Shared Service</a:t>
            </a:r>
          </a:p>
        </p:txBody>
      </p:sp>
      <p:sp>
        <p:nvSpPr>
          <p:cNvPr id="79" name="Rectangle 78"/>
          <p:cNvSpPr/>
          <p:nvPr/>
        </p:nvSpPr>
        <p:spPr bwMode="auto">
          <a:xfrm rot="16200000">
            <a:off x="1826874" y="3019093"/>
            <a:ext cx="1148140" cy="504572"/>
          </a:xfrm>
          <a:prstGeom prst="rect">
            <a:avLst/>
          </a:prstGeom>
          <a:solidFill>
            <a:srgbClr val="9FC6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200" dirty="0" smtClean="0">
                <a:latin typeface="Calibri"/>
                <a:cs typeface="Calibri"/>
              </a:rPr>
              <a:t>Unit Services</a:t>
            </a:r>
          </a:p>
        </p:txBody>
      </p:sp>
      <p:sp>
        <p:nvSpPr>
          <p:cNvPr id="80" name="Rectangle 79"/>
          <p:cNvSpPr/>
          <p:nvPr/>
        </p:nvSpPr>
        <p:spPr bwMode="auto">
          <a:xfrm rot="16200000">
            <a:off x="1271397" y="3034324"/>
            <a:ext cx="1148139" cy="474110"/>
          </a:xfrm>
          <a:prstGeom prst="rect">
            <a:avLst/>
          </a:prstGeom>
          <a:solidFill>
            <a:srgbClr val="9FC6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200" dirty="0" smtClean="0">
                <a:latin typeface="Calibri"/>
                <a:cs typeface="Calibri"/>
              </a:rPr>
              <a:t>Unit Services</a:t>
            </a:r>
          </a:p>
        </p:txBody>
      </p:sp>
      <p:sp>
        <p:nvSpPr>
          <p:cNvPr id="81" name="Rectangle 80"/>
          <p:cNvSpPr/>
          <p:nvPr/>
        </p:nvSpPr>
        <p:spPr bwMode="auto">
          <a:xfrm rot="16200000">
            <a:off x="1103339" y="4512126"/>
            <a:ext cx="614839" cy="392561"/>
          </a:xfrm>
          <a:prstGeom prst="rect">
            <a:avLst/>
          </a:prstGeom>
          <a:solidFill>
            <a:schemeClr val="tx2">
              <a:lumMod val="25000"/>
              <a:lumOff val="75000"/>
            </a:schemeClr>
          </a:solidFill>
          <a:ln w="9525" cap="flat" cmpd="sng" algn="ctr">
            <a:solidFill>
              <a:schemeClr val="tx2">
                <a:lumMod val="50000"/>
                <a:lumOff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US" sz="1200" dirty="0" smtClean="0">
                <a:latin typeface="Calibri"/>
                <a:cs typeface="Calibri"/>
              </a:rPr>
              <a:t>Service</a:t>
            </a:r>
          </a:p>
        </p:txBody>
      </p:sp>
      <p:sp>
        <p:nvSpPr>
          <p:cNvPr id="82" name="Rectangle 81"/>
          <p:cNvSpPr/>
          <p:nvPr/>
        </p:nvSpPr>
        <p:spPr bwMode="auto">
          <a:xfrm rot="16200000">
            <a:off x="1579879" y="4512126"/>
            <a:ext cx="614839" cy="392561"/>
          </a:xfrm>
          <a:prstGeom prst="rect">
            <a:avLst/>
          </a:prstGeom>
          <a:solidFill>
            <a:schemeClr val="tx2">
              <a:lumMod val="25000"/>
              <a:lumOff val="75000"/>
            </a:schemeClr>
          </a:solidFill>
          <a:ln w="9525" cap="flat" cmpd="sng" algn="ctr">
            <a:solidFill>
              <a:schemeClr val="tx2">
                <a:lumMod val="50000"/>
                <a:lumOff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US" sz="1200" dirty="0" smtClean="0">
                <a:latin typeface="Calibri"/>
                <a:cs typeface="Calibri"/>
              </a:rPr>
              <a:t>Service</a:t>
            </a:r>
          </a:p>
        </p:txBody>
      </p:sp>
      <p:sp>
        <p:nvSpPr>
          <p:cNvPr id="83" name="Rectangle 82"/>
          <p:cNvSpPr/>
          <p:nvPr/>
        </p:nvSpPr>
        <p:spPr bwMode="auto">
          <a:xfrm>
            <a:off x="1211983" y="5070151"/>
            <a:ext cx="869124" cy="328364"/>
          </a:xfrm>
          <a:prstGeom prst="rect">
            <a:avLst/>
          </a:prstGeom>
          <a:solidFill>
            <a:schemeClr val="tx2">
              <a:lumMod val="25000"/>
              <a:lumOff val="75000"/>
            </a:schemeClr>
          </a:solidFill>
          <a:ln w="9525" cap="flat" cmpd="sng" algn="ctr">
            <a:solidFill>
              <a:schemeClr val="tx2">
                <a:lumMod val="50000"/>
                <a:lumOff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US" sz="1200" dirty="0" smtClean="0">
                <a:latin typeface="Calibri"/>
                <a:cs typeface="Calibri"/>
              </a:rPr>
              <a:t>Service</a:t>
            </a:r>
          </a:p>
        </p:txBody>
      </p:sp>
      <p:sp>
        <p:nvSpPr>
          <p:cNvPr id="84" name="Rectangle 83"/>
          <p:cNvSpPr/>
          <p:nvPr/>
        </p:nvSpPr>
        <p:spPr bwMode="auto">
          <a:xfrm rot="16200000">
            <a:off x="1867544" y="4701000"/>
            <a:ext cx="992589" cy="392561"/>
          </a:xfrm>
          <a:prstGeom prst="rect">
            <a:avLst/>
          </a:prstGeom>
          <a:solidFill>
            <a:schemeClr val="tx2">
              <a:lumMod val="25000"/>
              <a:lumOff val="75000"/>
            </a:schemeClr>
          </a:solidFill>
          <a:ln w="9525" cap="flat" cmpd="sng" algn="ctr">
            <a:solidFill>
              <a:schemeClr val="tx2">
                <a:lumMod val="50000"/>
                <a:lumOff val="50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en-US" sz="1200" dirty="0" smtClean="0">
                <a:latin typeface="Calibri"/>
                <a:cs typeface="Calibri"/>
              </a:rPr>
              <a:t>Service</a:t>
            </a:r>
          </a:p>
        </p:txBody>
      </p:sp>
      <p:sp>
        <p:nvSpPr>
          <p:cNvPr id="34" name="TextBox 33"/>
          <p:cNvSpPr txBox="1"/>
          <p:nvPr/>
        </p:nvSpPr>
        <p:spPr>
          <a:xfrm>
            <a:off x="6770181" y="2733934"/>
            <a:ext cx="1299202" cy="615553"/>
          </a:xfrm>
          <a:prstGeom prst="rect">
            <a:avLst/>
          </a:prstGeom>
          <a:noFill/>
        </p:spPr>
        <p:txBody>
          <a:bodyPr wrap="square" rtlCol="0">
            <a:spAutoFit/>
          </a:bodyPr>
          <a:lstStyle/>
          <a:p>
            <a:pPr marL="114300" indent="-114300" algn="ctr"/>
            <a:r>
              <a:rPr lang="en-US" sz="1200" dirty="0" smtClean="0">
                <a:solidFill>
                  <a:schemeClr val="bg1"/>
                </a:solidFill>
                <a:latin typeface="Gill Sans"/>
                <a:cs typeface="Gill Sans"/>
              </a:rPr>
              <a:t>UNIQUE</a:t>
            </a:r>
          </a:p>
          <a:p>
            <a:pPr marL="114300" indent="-114300" algn="ctr"/>
            <a:r>
              <a:rPr lang="en-US" sz="1050" dirty="0" smtClean="0">
                <a:solidFill>
                  <a:schemeClr val="bg1"/>
                </a:solidFill>
                <a:latin typeface="Calibri"/>
                <a:cs typeface="Calibri"/>
              </a:rPr>
              <a:t>(Services used </a:t>
            </a:r>
          </a:p>
          <a:p>
            <a:pPr marL="114300" indent="-114300" algn="ctr"/>
            <a:r>
              <a:rPr lang="en-US" sz="1050" dirty="0" smtClean="0">
                <a:solidFill>
                  <a:schemeClr val="bg1"/>
                </a:solidFill>
                <a:latin typeface="Calibri"/>
                <a:cs typeface="Calibri"/>
              </a:rPr>
              <a:t>by </a:t>
            </a:r>
            <a:r>
              <a:rPr lang="en-US" sz="1050" b="1" dirty="0" smtClean="0">
                <a:solidFill>
                  <a:schemeClr val="bg1"/>
                </a:solidFill>
                <a:latin typeface="Calibri"/>
                <a:cs typeface="Calibri"/>
              </a:rPr>
              <a:t>one</a:t>
            </a:r>
            <a:r>
              <a:rPr lang="en-US" sz="1050" dirty="0" smtClean="0">
                <a:solidFill>
                  <a:schemeClr val="bg1"/>
                </a:solidFill>
                <a:latin typeface="Calibri"/>
                <a:cs typeface="Calibri"/>
              </a:rPr>
              <a:t> unit)</a:t>
            </a:r>
            <a:endParaRPr lang="en-US" sz="1050" dirty="0">
              <a:solidFill>
                <a:schemeClr val="bg1"/>
              </a:solidFill>
              <a:latin typeface="Calibri"/>
              <a:cs typeface="Calibri"/>
            </a:endParaRPr>
          </a:p>
        </p:txBody>
      </p:sp>
      <p:cxnSp>
        <p:nvCxnSpPr>
          <p:cNvPr id="45" name="Straight Arrow Connector 44"/>
          <p:cNvCxnSpPr/>
          <p:nvPr/>
        </p:nvCxnSpPr>
        <p:spPr>
          <a:xfrm rot="5400000" flipH="1" flipV="1">
            <a:off x="6736799" y="4281642"/>
            <a:ext cx="2771810" cy="1588"/>
          </a:xfrm>
          <a:prstGeom prst="straightConnector1">
            <a:avLst/>
          </a:prstGeom>
          <a:ln>
            <a:solidFill>
              <a:srgbClr val="FFFFFF"/>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10800000" flipV="1">
            <a:off x="3788421" y="2816559"/>
            <a:ext cx="2529358" cy="1826347"/>
          </a:xfrm>
          <a:prstGeom prst="straightConnector1">
            <a:avLst/>
          </a:prstGeom>
          <a:ln>
            <a:solidFill>
              <a:srgbClr val="FFFFFF"/>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5654247" y="3413607"/>
            <a:ext cx="1262366" cy="622393"/>
          </a:xfrm>
          <a:prstGeom prst="rect">
            <a:avLst/>
          </a:prstGeom>
          <a:noFill/>
        </p:spPr>
        <p:txBody>
          <a:bodyPr wrap="square" rtlCol="0">
            <a:spAutoFit/>
          </a:bodyPr>
          <a:lstStyle/>
          <a:p>
            <a:pPr marL="114300" indent="-114300" algn="ctr">
              <a:lnSpc>
                <a:spcPts val="1140"/>
              </a:lnSpc>
            </a:pPr>
            <a:r>
              <a:rPr lang="en-US" sz="1200" dirty="0" smtClean="0">
                <a:solidFill>
                  <a:schemeClr val="bg1"/>
                </a:solidFill>
                <a:latin typeface="Gill Sans"/>
                <a:cs typeface="Gill Sans"/>
              </a:rPr>
              <a:t>COMMUNITY</a:t>
            </a:r>
          </a:p>
          <a:p>
            <a:pPr marL="114300" indent="-114300" algn="ctr">
              <a:lnSpc>
                <a:spcPts val="1040"/>
              </a:lnSpc>
            </a:pPr>
            <a:r>
              <a:rPr lang="en-US" sz="1000" dirty="0" smtClean="0">
                <a:solidFill>
                  <a:schemeClr val="bg1"/>
                </a:solidFill>
                <a:latin typeface="Calibri"/>
                <a:cs typeface="Calibri"/>
              </a:rPr>
              <a:t>(Services used by </a:t>
            </a:r>
            <a:r>
              <a:rPr lang="en-US" sz="1000" b="1" dirty="0" smtClean="0">
                <a:solidFill>
                  <a:schemeClr val="bg1"/>
                </a:solidFill>
                <a:latin typeface="Calibri"/>
                <a:cs typeface="Calibri"/>
              </a:rPr>
              <a:t>segment </a:t>
            </a:r>
            <a:r>
              <a:rPr lang="en-US" sz="1000" dirty="0" smtClean="0">
                <a:solidFill>
                  <a:schemeClr val="bg1"/>
                </a:solidFill>
                <a:latin typeface="Calibri"/>
                <a:cs typeface="Calibri"/>
              </a:rPr>
              <a:t>of common users)</a:t>
            </a:r>
            <a:endParaRPr lang="en-US" sz="1000" dirty="0">
              <a:solidFill>
                <a:schemeClr val="bg1"/>
              </a:solidFill>
              <a:latin typeface="Calibri"/>
              <a:cs typeface="Calibri"/>
            </a:endParaRPr>
          </a:p>
        </p:txBody>
      </p:sp>
      <p:sp>
        <p:nvSpPr>
          <p:cNvPr id="54" name="TextBox 53"/>
          <p:cNvSpPr txBox="1"/>
          <p:nvPr/>
        </p:nvSpPr>
        <p:spPr>
          <a:xfrm>
            <a:off x="4631132" y="4125246"/>
            <a:ext cx="1056932" cy="600164"/>
          </a:xfrm>
          <a:prstGeom prst="rect">
            <a:avLst/>
          </a:prstGeom>
          <a:noFill/>
        </p:spPr>
        <p:txBody>
          <a:bodyPr wrap="square" rtlCol="0">
            <a:spAutoFit/>
          </a:bodyPr>
          <a:lstStyle/>
          <a:p>
            <a:pPr marL="114300" indent="-114300" algn="ctr"/>
            <a:r>
              <a:rPr lang="en-US" sz="1200" dirty="0" smtClean="0">
                <a:solidFill>
                  <a:schemeClr val="bg1"/>
                </a:solidFill>
                <a:latin typeface="Gill Sans"/>
                <a:cs typeface="Gill Sans"/>
              </a:rPr>
              <a:t>TOLL</a:t>
            </a:r>
          </a:p>
          <a:p>
            <a:pPr marL="114300" indent="-114300" algn="ctr"/>
            <a:r>
              <a:rPr lang="en-US" sz="1050" dirty="0" smtClean="0">
                <a:solidFill>
                  <a:schemeClr val="bg1"/>
                </a:solidFill>
                <a:latin typeface="Calibri"/>
                <a:cs typeface="Calibri"/>
              </a:rPr>
              <a:t>(Services used </a:t>
            </a:r>
          </a:p>
          <a:p>
            <a:pPr marL="114300" indent="-114300" algn="ctr"/>
            <a:r>
              <a:rPr lang="en-US" sz="1050" dirty="0" smtClean="0">
                <a:solidFill>
                  <a:schemeClr val="bg1"/>
                </a:solidFill>
                <a:latin typeface="Calibri"/>
                <a:cs typeface="Calibri"/>
              </a:rPr>
              <a:t>by </a:t>
            </a:r>
            <a:r>
              <a:rPr lang="en-US" sz="1050" b="1" dirty="0" smtClean="0">
                <a:solidFill>
                  <a:schemeClr val="bg1"/>
                </a:solidFill>
                <a:latin typeface="Calibri"/>
                <a:cs typeface="Calibri"/>
              </a:rPr>
              <a:t>most </a:t>
            </a:r>
            <a:r>
              <a:rPr lang="en-US" sz="1050" dirty="0" smtClean="0">
                <a:solidFill>
                  <a:schemeClr val="bg1"/>
                </a:solidFill>
                <a:latin typeface="Calibri"/>
                <a:cs typeface="Calibri"/>
              </a:rPr>
              <a:t>units)</a:t>
            </a:r>
            <a:endParaRPr lang="en-US" sz="1050" dirty="0">
              <a:solidFill>
                <a:schemeClr val="bg1"/>
              </a:solidFill>
              <a:latin typeface="Calibri"/>
              <a:cs typeface="Calibri"/>
            </a:endParaRPr>
          </a:p>
        </p:txBody>
      </p:sp>
      <p:sp>
        <p:nvSpPr>
          <p:cNvPr id="56" name="TextBox 55"/>
          <p:cNvSpPr txBox="1"/>
          <p:nvPr/>
        </p:nvSpPr>
        <p:spPr>
          <a:xfrm>
            <a:off x="3457111" y="4912642"/>
            <a:ext cx="1099309" cy="710451"/>
          </a:xfrm>
          <a:prstGeom prst="rect">
            <a:avLst/>
          </a:prstGeom>
          <a:noFill/>
        </p:spPr>
        <p:txBody>
          <a:bodyPr wrap="square" rtlCol="0">
            <a:spAutoFit/>
          </a:bodyPr>
          <a:lstStyle/>
          <a:p>
            <a:pPr marL="114300" indent="-114300" algn="ctr">
              <a:lnSpc>
                <a:spcPts val="1240"/>
              </a:lnSpc>
            </a:pPr>
            <a:r>
              <a:rPr lang="en-US" sz="1200" dirty="0" smtClean="0">
                <a:solidFill>
                  <a:schemeClr val="bg1"/>
                </a:solidFill>
                <a:latin typeface="Gill Sans"/>
                <a:cs typeface="Gill Sans"/>
              </a:rPr>
              <a:t>PUBLIC</a:t>
            </a:r>
          </a:p>
          <a:p>
            <a:pPr marL="114300" indent="-114300" algn="ctr">
              <a:lnSpc>
                <a:spcPts val="1240"/>
              </a:lnSpc>
            </a:pPr>
            <a:r>
              <a:rPr lang="en-US" sz="1200" dirty="0" smtClean="0">
                <a:solidFill>
                  <a:schemeClr val="bg1"/>
                </a:solidFill>
                <a:latin typeface="Gill Sans"/>
                <a:cs typeface="Gill Sans"/>
              </a:rPr>
              <a:t>GOOD</a:t>
            </a:r>
          </a:p>
          <a:p>
            <a:pPr marL="114300" indent="-114300" algn="ctr">
              <a:lnSpc>
                <a:spcPts val="1240"/>
              </a:lnSpc>
            </a:pPr>
            <a:r>
              <a:rPr lang="en-US" sz="1050" dirty="0" smtClean="0">
                <a:solidFill>
                  <a:schemeClr val="bg1"/>
                </a:solidFill>
                <a:latin typeface="Calibri"/>
                <a:cs typeface="Calibri"/>
              </a:rPr>
              <a:t>(Services used </a:t>
            </a:r>
          </a:p>
          <a:p>
            <a:pPr marL="114300" indent="-114300" algn="ctr">
              <a:lnSpc>
                <a:spcPts val="1240"/>
              </a:lnSpc>
            </a:pPr>
            <a:r>
              <a:rPr lang="en-US" sz="1050" dirty="0" smtClean="0">
                <a:solidFill>
                  <a:schemeClr val="bg1"/>
                </a:solidFill>
                <a:latin typeface="Calibri"/>
                <a:cs typeface="Calibri"/>
              </a:rPr>
              <a:t>by </a:t>
            </a:r>
            <a:r>
              <a:rPr lang="en-US" sz="1050" b="1" dirty="0" smtClean="0">
                <a:solidFill>
                  <a:schemeClr val="bg1"/>
                </a:solidFill>
                <a:latin typeface="Calibri"/>
                <a:cs typeface="Calibri"/>
              </a:rPr>
              <a:t>all</a:t>
            </a:r>
            <a:r>
              <a:rPr lang="en-US" sz="1050" dirty="0" smtClean="0">
                <a:solidFill>
                  <a:schemeClr val="bg1"/>
                </a:solidFill>
                <a:latin typeface="Calibri"/>
                <a:cs typeface="Calibri"/>
              </a:rPr>
              <a:t> units)</a:t>
            </a:r>
            <a:endParaRPr lang="en-US" sz="1050" dirty="0">
              <a:solidFill>
                <a:schemeClr val="bg1"/>
              </a:solidFill>
              <a:latin typeface="Calibri"/>
              <a:cs typeface="Calibri"/>
            </a:endParaRPr>
          </a:p>
        </p:txBody>
      </p:sp>
      <p:sp>
        <p:nvSpPr>
          <p:cNvPr id="57" name="TextBox 56"/>
          <p:cNvSpPr txBox="1"/>
          <p:nvPr/>
        </p:nvSpPr>
        <p:spPr>
          <a:xfrm rot="19473418">
            <a:off x="3872858" y="3497615"/>
            <a:ext cx="1957149" cy="307777"/>
          </a:xfrm>
          <a:prstGeom prst="rect">
            <a:avLst/>
          </a:prstGeom>
          <a:noFill/>
        </p:spPr>
        <p:txBody>
          <a:bodyPr wrap="square" rtlCol="0">
            <a:spAutoFit/>
          </a:bodyPr>
          <a:lstStyle/>
          <a:p>
            <a:pPr marL="114300" indent="-114300" algn="ctr"/>
            <a:r>
              <a:rPr lang="en-US" sz="1400" kern="1300" spc="100" dirty="0" smtClean="0">
                <a:solidFill>
                  <a:schemeClr val="bg1"/>
                </a:solidFill>
                <a:latin typeface="Gill Sans Light"/>
                <a:cs typeface="Gill Sans Light"/>
              </a:rPr>
              <a:t>Innovation Path</a:t>
            </a:r>
            <a:endParaRPr lang="en-US" sz="1200" kern="1300" spc="100" dirty="0">
              <a:solidFill>
                <a:schemeClr val="bg1"/>
              </a:solidFill>
              <a:latin typeface="Gill Sans Light"/>
              <a:cs typeface="Gill Sans Light"/>
            </a:endParaRPr>
          </a:p>
        </p:txBody>
      </p:sp>
      <p:sp>
        <p:nvSpPr>
          <p:cNvPr id="58" name="TextBox 57"/>
          <p:cNvSpPr txBox="1"/>
          <p:nvPr/>
        </p:nvSpPr>
        <p:spPr>
          <a:xfrm rot="16200000">
            <a:off x="7204654" y="4224460"/>
            <a:ext cx="2113624" cy="307777"/>
          </a:xfrm>
          <a:prstGeom prst="rect">
            <a:avLst/>
          </a:prstGeom>
          <a:noFill/>
        </p:spPr>
        <p:txBody>
          <a:bodyPr wrap="square" rtlCol="0">
            <a:spAutoFit/>
          </a:bodyPr>
          <a:lstStyle/>
          <a:p>
            <a:pPr marL="114300" indent="-114300" algn="ctr"/>
            <a:r>
              <a:rPr lang="en-US" sz="1400" dirty="0" smtClean="0">
                <a:solidFill>
                  <a:schemeClr val="bg1"/>
                </a:solidFill>
                <a:latin typeface="Gill Sans Light"/>
                <a:cs typeface="Gill Sans Light"/>
              </a:rPr>
              <a:t>Service Retirement Path</a:t>
            </a:r>
            <a:endParaRPr lang="en-US" sz="1200" dirty="0">
              <a:solidFill>
                <a:schemeClr val="bg1"/>
              </a:solidFill>
              <a:latin typeface="Gill Sans Light"/>
              <a:cs typeface="Gill Sans Light"/>
            </a:endParaRPr>
          </a:p>
        </p:txBody>
      </p:sp>
      <p:sp>
        <p:nvSpPr>
          <p:cNvPr id="59" name="Rectangle 58"/>
          <p:cNvSpPr/>
          <p:nvPr/>
        </p:nvSpPr>
        <p:spPr>
          <a:xfrm>
            <a:off x="3478458" y="4878624"/>
            <a:ext cx="1077962" cy="789717"/>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883110" y="2704559"/>
            <a:ext cx="1105265" cy="658661"/>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4609786" y="4105568"/>
            <a:ext cx="1099307" cy="68768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5750050" y="3416580"/>
            <a:ext cx="1077962" cy="608296"/>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4599113" y="4876935"/>
            <a:ext cx="3389263" cy="791406"/>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391980" y="5713760"/>
            <a:ext cx="1900869" cy="200055"/>
          </a:xfrm>
          <a:prstGeom prst="rect">
            <a:avLst/>
          </a:prstGeom>
          <a:noFill/>
        </p:spPr>
        <p:txBody>
          <a:bodyPr wrap="square" rtlCol="0">
            <a:spAutoFit/>
          </a:bodyPr>
          <a:lstStyle/>
          <a:p>
            <a:pPr marL="114300" indent="-114300"/>
            <a:r>
              <a:rPr lang="en-US" sz="700" i="1" dirty="0" smtClean="0">
                <a:solidFill>
                  <a:schemeClr val="tx2">
                    <a:lumMod val="25000"/>
                    <a:lumOff val="75000"/>
                  </a:schemeClr>
                </a:solidFill>
                <a:latin typeface="Gill Sans Light"/>
                <a:cs typeface="Gill Sans Light"/>
              </a:rPr>
              <a:t>© 2010 Accenture LLP All rights reserved.</a:t>
            </a:r>
            <a:endParaRPr lang="en-US" sz="600" i="1" dirty="0">
              <a:solidFill>
                <a:schemeClr val="tx2">
                  <a:lumMod val="25000"/>
                  <a:lumOff val="75000"/>
                </a:schemeClr>
              </a:solidFill>
              <a:latin typeface="Gill Sans Light"/>
              <a:cs typeface="Gill Sans Light"/>
            </a:endParaRPr>
          </a:p>
        </p:txBody>
      </p:sp>
      <p:sp>
        <p:nvSpPr>
          <p:cNvPr id="66" name="Rectangle 65"/>
          <p:cNvSpPr/>
          <p:nvPr/>
        </p:nvSpPr>
        <p:spPr>
          <a:xfrm>
            <a:off x="5754764" y="4099577"/>
            <a:ext cx="2233612" cy="696665"/>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6872438" y="3427252"/>
            <a:ext cx="1115937" cy="597624"/>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Up Arrow 27"/>
          <p:cNvSpPr/>
          <p:nvPr/>
        </p:nvSpPr>
        <p:spPr>
          <a:xfrm>
            <a:off x="4653077" y="4854677"/>
            <a:ext cx="1096537" cy="813664"/>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0" name="Up Arrow 29"/>
          <p:cNvSpPr/>
          <p:nvPr/>
        </p:nvSpPr>
        <p:spPr>
          <a:xfrm>
            <a:off x="5751473" y="4135478"/>
            <a:ext cx="1096537" cy="1532863"/>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1" name="Up Arrow 30"/>
          <p:cNvSpPr/>
          <p:nvPr/>
        </p:nvSpPr>
        <p:spPr>
          <a:xfrm>
            <a:off x="6874466" y="3432228"/>
            <a:ext cx="1096537" cy="2236113"/>
          </a:xfrm>
          <a:prstGeom prs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9" name="TextBox 28"/>
          <p:cNvSpPr txBox="1"/>
          <p:nvPr/>
        </p:nvSpPr>
        <p:spPr>
          <a:xfrm>
            <a:off x="7058230" y="4519000"/>
            <a:ext cx="718076" cy="276999"/>
          </a:xfrm>
          <a:prstGeom prst="rect">
            <a:avLst/>
          </a:prstGeom>
          <a:noFill/>
        </p:spPr>
        <p:txBody>
          <a:bodyPr wrap="square" rtlCol="0">
            <a:spAutoFit/>
          </a:bodyPr>
          <a:lstStyle/>
          <a:p>
            <a:pPr marL="114300" indent="-114300" algn="ctr"/>
            <a:r>
              <a:rPr lang="en-US" sz="1200" dirty="0" smtClean="0">
                <a:solidFill>
                  <a:schemeClr val="tx2">
                    <a:lumMod val="75000"/>
                    <a:lumOff val="25000"/>
                  </a:schemeClr>
                </a:solidFill>
                <a:latin typeface="Gill Sans"/>
                <a:cs typeface="Gill Sans"/>
              </a:rPr>
              <a:t>Reuse</a:t>
            </a:r>
            <a:endParaRPr lang="en-US" sz="1200" dirty="0">
              <a:solidFill>
                <a:schemeClr val="tx2">
                  <a:lumMod val="75000"/>
                  <a:lumOff val="25000"/>
                </a:schemeClr>
              </a:solidFill>
              <a:latin typeface="Gill Sans"/>
              <a:cs typeface="Gill Sans"/>
            </a:endParaRPr>
          </a:p>
        </p:txBody>
      </p:sp>
      <p:sp>
        <p:nvSpPr>
          <p:cNvPr id="32" name="TextBox 31"/>
          <p:cNvSpPr txBox="1"/>
          <p:nvPr/>
        </p:nvSpPr>
        <p:spPr>
          <a:xfrm>
            <a:off x="5946637" y="4933808"/>
            <a:ext cx="706208" cy="276999"/>
          </a:xfrm>
          <a:prstGeom prst="rect">
            <a:avLst/>
          </a:prstGeom>
          <a:noFill/>
        </p:spPr>
        <p:txBody>
          <a:bodyPr wrap="square" rtlCol="0">
            <a:spAutoFit/>
          </a:bodyPr>
          <a:lstStyle/>
          <a:p>
            <a:pPr marL="114300" indent="-114300" algn="ctr"/>
            <a:r>
              <a:rPr lang="en-US" sz="1200" dirty="0" smtClean="0">
                <a:solidFill>
                  <a:schemeClr val="tx2">
                    <a:lumMod val="75000"/>
                    <a:lumOff val="25000"/>
                  </a:schemeClr>
                </a:solidFill>
                <a:latin typeface="Gill Sans"/>
                <a:cs typeface="Gill Sans"/>
              </a:rPr>
              <a:t>Reuse</a:t>
            </a:r>
            <a:endParaRPr lang="en-US" sz="1200" dirty="0">
              <a:solidFill>
                <a:schemeClr val="tx2">
                  <a:lumMod val="75000"/>
                  <a:lumOff val="25000"/>
                </a:schemeClr>
              </a:solidFill>
              <a:latin typeface="Gill Sans"/>
              <a:cs typeface="Gill Sans"/>
            </a:endParaRPr>
          </a:p>
        </p:txBody>
      </p:sp>
      <p:sp>
        <p:nvSpPr>
          <p:cNvPr id="33" name="TextBox 32"/>
          <p:cNvSpPr txBox="1"/>
          <p:nvPr/>
        </p:nvSpPr>
        <p:spPr>
          <a:xfrm>
            <a:off x="4844873" y="5275143"/>
            <a:ext cx="713818" cy="276999"/>
          </a:xfrm>
          <a:prstGeom prst="rect">
            <a:avLst/>
          </a:prstGeom>
          <a:noFill/>
        </p:spPr>
        <p:txBody>
          <a:bodyPr wrap="square" rtlCol="0">
            <a:spAutoFit/>
          </a:bodyPr>
          <a:lstStyle/>
          <a:p>
            <a:pPr marL="114300" indent="-114300" algn="ctr"/>
            <a:r>
              <a:rPr lang="en-US" sz="1200" dirty="0" smtClean="0">
                <a:solidFill>
                  <a:schemeClr val="tx2">
                    <a:lumMod val="75000"/>
                    <a:lumOff val="25000"/>
                  </a:schemeClr>
                </a:solidFill>
                <a:latin typeface="Gill Sans"/>
                <a:cs typeface="Gill Sans"/>
              </a:rPr>
              <a:t>Reuse</a:t>
            </a:r>
            <a:endParaRPr lang="en-US" sz="1200" dirty="0">
              <a:solidFill>
                <a:schemeClr val="tx2">
                  <a:lumMod val="75000"/>
                  <a:lumOff val="25000"/>
                </a:schemeClr>
              </a:solidFill>
              <a:latin typeface="Gill Sans"/>
              <a:cs typeface="Gill Sans"/>
            </a:endParaRPr>
          </a:p>
        </p:txBody>
      </p:sp>
    </p:spTree>
    <p:extLst>
      <p:ext uri="{BB962C8B-B14F-4D97-AF65-F5344CB8AC3E}">
        <p14:creationId xmlns:p14="http://schemas.microsoft.com/office/powerpoint/2010/main" val="5199612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1115943" y="1556031"/>
            <a:ext cx="7292112" cy="4050853"/>
          </a:xfrm>
          <a:prstGeom prst="rect">
            <a:avLst/>
          </a:prstGeom>
          <a:noFill/>
          <a:ln w="9525">
            <a:noFill/>
            <a:miter lim="800000"/>
            <a:headEnd/>
            <a:tailEnd/>
          </a:ln>
        </p:spPr>
        <p:txBody>
          <a:bodyPr wrap="square" lIns="0" tIns="0" rIns="0" bIns="0">
            <a:prstTxWarp prst="textNoShape">
              <a:avLst/>
            </a:prstTxWarp>
            <a:spAutoFit/>
          </a:bodyPr>
          <a:lstStyle/>
          <a:p>
            <a:pPr lvl="1" indent="-342900">
              <a:lnSpc>
                <a:spcPct val="95000"/>
              </a:lnSpc>
              <a:spcAft>
                <a:spcPts val="600"/>
              </a:spcAft>
              <a:buClr>
                <a:schemeClr val="bg1"/>
              </a:buClr>
              <a:buSzPct val="100000"/>
              <a:buFont typeface="Wingdings" charset="2"/>
              <a:buChar char="§"/>
            </a:pPr>
            <a:r>
              <a:rPr lang="en-US" sz="2800" dirty="0" smtClean="0">
                <a:solidFill>
                  <a:srgbClr val="FFFFFF"/>
                </a:solidFill>
                <a:latin typeface="Gill Sans Light"/>
                <a:cs typeface="Gill Sans Light"/>
              </a:rPr>
              <a:t>IT Rationalization</a:t>
            </a:r>
          </a:p>
          <a:p>
            <a:pPr lvl="1" indent="-342900">
              <a:lnSpc>
                <a:spcPct val="95000"/>
              </a:lnSpc>
              <a:spcAft>
                <a:spcPts val="600"/>
              </a:spcAft>
              <a:buClr>
                <a:schemeClr val="bg1"/>
              </a:buClr>
              <a:buSzPct val="100000"/>
              <a:buFont typeface="Wingdings" charset="2"/>
              <a:buChar char="§"/>
            </a:pPr>
            <a:r>
              <a:rPr lang="en-US" sz="2800" dirty="0" smtClean="0">
                <a:solidFill>
                  <a:srgbClr val="FFFFFF"/>
                </a:solidFill>
                <a:latin typeface="Gill Sans Light"/>
                <a:cs typeface="Gill Sans Light"/>
              </a:rPr>
              <a:t>Collaborative </a:t>
            </a:r>
            <a:r>
              <a:rPr lang="en-US" sz="2800" dirty="0">
                <a:solidFill>
                  <a:srgbClr val="FFFFFF"/>
                </a:solidFill>
                <a:latin typeface="Gill Sans Light"/>
                <a:cs typeface="Gill Sans Light"/>
              </a:rPr>
              <a:t>Learning Environment</a:t>
            </a:r>
          </a:p>
          <a:p>
            <a:pPr marL="857250" lvl="2" indent="-285750">
              <a:lnSpc>
                <a:spcPct val="95000"/>
              </a:lnSpc>
              <a:spcAft>
                <a:spcPts val="600"/>
              </a:spcAft>
              <a:buClr>
                <a:schemeClr val="bg1"/>
              </a:buClr>
              <a:buSzPct val="100000"/>
              <a:buFont typeface="Arial"/>
              <a:buChar char="•"/>
            </a:pPr>
            <a:r>
              <a:rPr lang="en-US" sz="2400" dirty="0">
                <a:solidFill>
                  <a:srgbClr val="FFFFFF"/>
                </a:solidFill>
                <a:latin typeface="Gill Sans Light"/>
                <a:cs typeface="Gill Sans Light"/>
              </a:rPr>
              <a:t>Sakai 3 Development</a:t>
            </a:r>
          </a:p>
          <a:p>
            <a:pPr lvl="1" indent="-342900">
              <a:lnSpc>
                <a:spcPct val="95000"/>
              </a:lnSpc>
              <a:spcAft>
                <a:spcPts val="600"/>
              </a:spcAft>
              <a:buClr>
                <a:schemeClr val="bg1"/>
              </a:buClr>
              <a:buSzPct val="100000"/>
              <a:buFont typeface="Wingdings" charset="2"/>
              <a:buChar char="§"/>
            </a:pPr>
            <a:r>
              <a:rPr lang="en-US" sz="2800" dirty="0">
                <a:solidFill>
                  <a:srgbClr val="FFFFFF"/>
                </a:solidFill>
                <a:latin typeface="Gill Sans Light"/>
                <a:cs typeface="Gill Sans Light"/>
              </a:rPr>
              <a:t>CIRRUS Project (Computing and Information Resources for Research as a Utility Service) </a:t>
            </a:r>
          </a:p>
          <a:p>
            <a:pPr marL="857250" lvl="2" indent="-285750">
              <a:lnSpc>
                <a:spcPct val="95000"/>
              </a:lnSpc>
              <a:spcAft>
                <a:spcPts val="600"/>
              </a:spcAft>
              <a:buClr>
                <a:schemeClr val="bg1"/>
              </a:buClr>
              <a:buSzPct val="100000"/>
              <a:buFont typeface="Arial"/>
              <a:buChar char="•"/>
            </a:pPr>
            <a:r>
              <a:rPr lang="en-US" sz="2400" dirty="0">
                <a:solidFill>
                  <a:srgbClr val="FFFFFF"/>
                </a:solidFill>
                <a:latin typeface="Gill Sans Light"/>
                <a:cs typeface="Gill Sans Light"/>
              </a:rPr>
              <a:t>HPC shared cluster and data centers </a:t>
            </a:r>
          </a:p>
          <a:p>
            <a:pPr lvl="1" indent="-342900">
              <a:lnSpc>
                <a:spcPct val="95000"/>
              </a:lnSpc>
              <a:spcAft>
                <a:spcPts val="600"/>
              </a:spcAft>
              <a:buClr>
                <a:schemeClr val="bg1"/>
              </a:buClr>
              <a:buSzPct val="100000"/>
              <a:buFont typeface="Wingdings" charset="2"/>
              <a:buChar char="§"/>
            </a:pPr>
            <a:r>
              <a:rPr lang="en-US" sz="2800" dirty="0" err="1">
                <a:solidFill>
                  <a:srgbClr val="FFFFFF"/>
                </a:solidFill>
                <a:latin typeface="Gill Sans Light"/>
                <a:cs typeface="Gill Sans Light"/>
              </a:rPr>
              <a:t>MiChart</a:t>
            </a:r>
            <a:endParaRPr lang="en-US" sz="2800" dirty="0">
              <a:solidFill>
                <a:srgbClr val="FFFFFF"/>
              </a:solidFill>
              <a:latin typeface="Gill Sans Light"/>
              <a:cs typeface="Gill Sans Light"/>
            </a:endParaRPr>
          </a:p>
          <a:p>
            <a:pPr marL="857250" lvl="2" indent="-285750">
              <a:lnSpc>
                <a:spcPct val="95000"/>
              </a:lnSpc>
              <a:spcAft>
                <a:spcPts val="600"/>
              </a:spcAft>
              <a:buClr>
                <a:schemeClr val="bg1"/>
              </a:buClr>
              <a:buSzPct val="100000"/>
              <a:buFont typeface="Arial"/>
              <a:buChar char="•"/>
            </a:pPr>
            <a:r>
              <a:rPr lang="en-US" sz="2400" dirty="0">
                <a:solidFill>
                  <a:srgbClr val="FFFFFF"/>
                </a:solidFill>
                <a:latin typeface="Gill Sans Light"/>
                <a:cs typeface="Gill Sans Light"/>
              </a:rPr>
              <a:t>EPIC electronic medical record </a:t>
            </a:r>
            <a:endParaRPr lang="en-US" sz="2400" dirty="0">
              <a:solidFill>
                <a:srgbClr val="FFFFFF"/>
              </a:solidFill>
              <a:latin typeface="Gill Sans Light"/>
              <a:ea typeface="Arial" charset="0"/>
              <a:cs typeface="Gill Sans Light"/>
            </a:endParaRPr>
          </a:p>
          <a:p>
            <a:pPr lvl="1" indent="-342900">
              <a:lnSpc>
                <a:spcPct val="95000"/>
              </a:lnSpc>
              <a:spcAft>
                <a:spcPts val="600"/>
              </a:spcAft>
              <a:buClr>
                <a:schemeClr val="bg1"/>
              </a:buClr>
              <a:buSzPct val="100000"/>
              <a:buFont typeface="Wingdings" charset="2"/>
              <a:buChar char="§"/>
            </a:pPr>
            <a:r>
              <a:rPr lang="en-US" sz="2800" dirty="0" smtClean="0">
                <a:solidFill>
                  <a:srgbClr val="FFFFFF"/>
                </a:solidFill>
                <a:latin typeface="Gill Sans Light"/>
                <a:ea typeface="Arial" charset="0"/>
                <a:cs typeface="Gill Sans Light"/>
              </a:rPr>
              <a:t>Google </a:t>
            </a:r>
            <a:r>
              <a:rPr lang="en-US" sz="2800" dirty="0" err="1">
                <a:solidFill>
                  <a:srgbClr val="FFFFFF"/>
                </a:solidFill>
                <a:latin typeface="Gill Sans Light"/>
                <a:ea typeface="Arial" charset="0"/>
                <a:cs typeface="Gill Sans Light"/>
              </a:rPr>
              <a:t>NextGen</a:t>
            </a:r>
            <a:r>
              <a:rPr lang="en-US" sz="2800" dirty="0">
                <a:solidFill>
                  <a:srgbClr val="FFFFFF"/>
                </a:solidFill>
                <a:latin typeface="Gill Sans Light"/>
                <a:ea typeface="Arial" charset="0"/>
                <a:cs typeface="Gill Sans Light"/>
              </a:rPr>
              <a:t> Collaborative </a:t>
            </a:r>
            <a:r>
              <a:rPr lang="en-US" sz="2800" dirty="0" smtClean="0">
                <a:solidFill>
                  <a:srgbClr val="FFFFFF"/>
                </a:solidFill>
                <a:latin typeface="Gill Sans Light"/>
                <a:ea typeface="Arial" charset="0"/>
                <a:cs typeface="Gill Sans Light"/>
              </a:rPr>
              <a:t>Environment</a:t>
            </a:r>
            <a:endParaRPr lang="en-US" sz="2800" dirty="0">
              <a:solidFill>
                <a:srgbClr val="FFFFFF"/>
              </a:solidFill>
              <a:latin typeface="Gill Sans Light"/>
              <a:ea typeface="Arial" charset="0"/>
              <a:cs typeface="Gill Sans Light"/>
            </a:endParaRPr>
          </a:p>
        </p:txBody>
      </p:sp>
      <p:sp>
        <p:nvSpPr>
          <p:cNvPr id="3" name="Rectangle 2"/>
          <p:cNvSpPr/>
          <p:nvPr/>
        </p:nvSpPr>
        <p:spPr>
          <a:xfrm>
            <a:off x="1676400" y="530961"/>
            <a:ext cx="6711705" cy="646331"/>
          </a:xfrm>
          <a:prstGeom prst="rect">
            <a:avLst/>
          </a:prstGeom>
        </p:spPr>
        <p:txBody>
          <a:bodyPr wrap="square">
            <a:spAutoFit/>
          </a:bodyPr>
          <a:lstStyle/>
          <a:p>
            <a:pPr algn="r"/>
            <a:r>
              <a:rPr lang="en-US" sz="3600" dirty="0">
                <a:solidFill>
                  <a:srgbClr val="FFFFFF"/>
                </a:solidFill>
                <a:latin typeface="Gill Sans Light"/>
                <a:cs typeface="Gill Sans Light"/>
              </a:rPr>
              <a:t>Major </a:t>
            </a:r>
            <a:r>
              <a:rPr lang="en-US" sz="3600" dirty="0" smtClean="0">
                <a:solidFill>
                  <a:srgbClr val="FFFFFF"/>
                </a:solidFill>
                <a:latin typeface="Gill Sans Light"/>
                <a:cs typeface="Gill Sans Light"/>
              </a:rPr>
              <a:t>Strategic Sponsored </a:t>
            </a:r>
            <a:r>
              <a:rPr lang="en-US" sz="3600" dirty="0">
                <a:solidFill>
                  <a:srgbClr val="FFFFFF"/>
                </a:solidFill>
                <a:latin typeface="Gill Sans Light"/>
                <a:cs typeface="Gill Sans Light"/>
              </a:rPr>
              <a:t>Initiatives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Collaboration Tools:</a:t>
            </a:r>
            <a:br>
              <a:rPr lang="en-US" dirty="0" smtClean="0"/>
            </a:br>
            <a:r>
              <a:rPr lang="en-US" dirty="0" smtClean="0"/>
              <a:t>Our first big step</a:t>
            </a:r>
            <a:br>
              <a:rPr lang="en-US" dirty="0" smtClean="0"/>
            </a:br>
            <a:endParaRPr lang="en-US" dirty="0"/>
          </a:p>
        </p:txBody>
      </p:sp>
      <p:sp>
        <p:nvSpPr>
          <p:cNvPr id="5" name="Text Placeholder 4"/>
          <p:cNvSpPr>
            <a:spLocks noGrp="1"/>
          </p:cNvSpPr>
          <p:nvPr>
            <p:ph type="body" idx="1"/>
          </p:nvPr>
        </p:nvSpPr>
        <p:spPr/>
        <p:txBody>
          <a:bodyPr/>
          <a:lstStyle/>
          <a:p>
            <a:r>
              <a:rPr lang="en-US" dirty="0" smtClean="0"/>
              <a:t>Lynn Johnson, PhD</a:t>
            </a:r>
          </a:p>
          <a:p>
            <a:r>
              <a:rPr lang="en-US" dirty="0" smtClean="0"/>
              <a:t>Professor &amp; Asst. Dean for Informatics and Innovation</a:t>
            </a:r>
          </a:p>
          <a:p>
            <a:r>
              <a:rPr lang="en-US" dirty="0" smtClean="0"/>
              <a:t>School of Dentistry</a:t>
            </a:r>
          </a:p>
          <a:p>
            <a:endParaRPr lang="en-US" dirty="0"/>
          </a:p>
        </p:txBody>
      </p:sp>
      <p:sp>
        <p:nvSpPr>
          <p:cNvPr id="4" name="TextBox 3"/>
          <p:cNvSpPr txBox="1"/>
          <p:nvPr/>
        </p:nvSpPr>
        <p:spPr>
          <a:xfrm>
            <a:off x="1739900" y="190500"/>
            <a:ext cx="5307500" cy="369332"/>
          </a:xfrm>
          <a:prstGeom prst="rect">
            <a:avLst/>
          </a:prstGeom>
          <a:noFill/>
        </p:spPr>
        <p:txBody>
          <a:bodyPr wrap="none" rtlCol="0">
            <a:spAutoFit/>
          </a:bodyPr>
          <a:lstStyle/>
          <a:p>
            <a:r>
              <a:rPr lang="en-US" dirty="0">
                <a:solidFill>
                  <a:schemeClr val="bg1"/>
                </a:solidFill>
              </a:rPr>
              <a:t>http://</a:t>
            </a:r>
            <a:r>
              <a:rPr lang="en-US" dirty="0" err="1">
                <a:solidFill>
                  <a:schemeClr val="bg1"/>
                </a:solidFill>
              </a:rPr>
              <a:t>nextgen.umich.edu</a:t>
            </a:r>
            <a:r>
              <a:rPr lang="en-US" dirty="0">
                <a:solidFill>
                  <a:schemeClr val="bg1"/>
                </a:solidFill>
              </a:rPr>
              <a:t>/collaboration/</a:t>
            </a:r>
            <a:r>
              <a:rPr lang="en-US" dirty="0" err="1">
                <a:solidFill>
                  <a:schemeClr val="bg1"/>
                </a:solidFill>
              </a:rPr>
              <a:t>selection.php</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98475"/>
            <a:ext cx="6894287" cy="420688"/>
          </a:xfrm>
        </p:spPr>
        <p:txBody>
          <a:bodyPr/>
          <a:lstStyle/>
          <a:p>
            <a:r>
              <a:rPr lang="en-US" dirty="0" smtClean="0"/>
              <a:t>IT Council </a:t>
            </a:r>
            <a:r>
              <a:rPr lang="en-US" i="1" dirty="0" smtClean="0">
                <a:solidFill>
                  <a:schemeClr val="accent4"/>
                </a:solidFill>
                <a:latin typeface="Gill Sans"/>
                <a:cs typeface="Gill Sans"/>
              </a:rPr>
              <a:t>Charge</a:t>
            </a:r>
            <a:endParaRPr lang="en-US" i="1" dirty="0">
              <a:solidFill>
                <a:schemeClr val="accent4"/>
              </a:solidFill>
              <a:latin typeface="Gill Sans"/>
              <a:cs typeface="Gill Sans"/>
            </a:endParaRPr>
          </a:p>
        </p:txBody>
      </p:sp>
      <p:sp>
        <p:nvSpPr>
          <p:cNvPr id="3" name="Content Placeholder 2"/>
          <p:cNvSpPr>
            <a:spLocks noGrp="1"/>
          </p:cNvSpPr>
          <p:nvPr>
            <p:ph idx="1"/>
          </p:nvPr>
        </p:nvSpPr>
        <p:spPr>
          <a:xfrm>
            <a:off x="783950" y="1560513"/>
            <a:ext cx="7698792" cy="4789487"/>
          </a:xfrm>
        </p:spPr>
        <p:txBody>
          <a:bodyPr/>
          <a:lstStyle/>
          <a:p>
            <a:pPr lvl="0">
              <a:buFont typeface="+mj-lt"/>
              <a:buAutoNum type="arabicPeriod"/>
            </a:pPr>
            <a:r>
              <a:rPr lang="en-US" sz="2300" dirty="0" smtClean="0"/>
              <a:t>To provide the U-M community a contemporary, </a:t>
            </a:r>
            <a:r>
              <a:rPr lang="en-US" sz="2300" dirty="0" err="1" smtClean="0"/>
              <a:t>tailorable</a:t>
            </a:r>
            <a:r>
              <a:rPr lang="en-US" sz="2300" dirty="0" smtClean="0"/>
              <a:t>, extensible, secure, and </a:t>
            </a:r>
            <a:r>
              <a:rPr lang="en-US" sz="2300" dirty="0" smtClean="0">
                <a:solidFill>
                  <a:srgbClr val="FFB400"/>
                </a:solidFill>
              </a:rPr>
              <a:t>continually improving personal productivity and group collaboration </a:t>
            </a:r>
            <a:r>
              <a:rPr lang="en-US" sz="2300" dirty="0" smtClean="0"/>
              <a:t>environment that reduces as many barriers as possible to collaboration in carrying out our academic mission anytime, anyplace, and with anyone in the world having Internet access</a:t>
            </a:r>
            <a:r>
              <a:rPr lang="en-US" sz="2300" b="1" dirty="0" smtClean="0">
                <a:solidFill>
                  <a:schemeClr val="bg1"/>
                </a:solidFill>
              </a:rPr>
              <a:t>.</a:t>
            </a:r>
            <a:r>
              <a:rPr lang="en-US" sz="2300" b="1" dirty="0" smtClean="0">
                <a:solidFill>
                  <a:srgbClr val="FFFF00"/>
                </a:solidFill>
              </a:rPr>
              <a:t> </a:t>
            </a:r>
            <a:r>
              <a:rPr lang="en-US" sz="2300" b="1" i="1" dirty="0" smtClean="0">
                <a:solidFill>
                  <a:srgbClr val="FFB400"/>
                </a:solidFill>
              </a:rPr>
              <a:t>The focus of this environment should be to serve the direct academic mission of the university, but if it can also serve the administrative functions that serve this mission, all the better.</a:t>
            </a:r>
          </a:p>
          <a:p>
            <a:pPr lvl="0">
              <a:buFont typeface="+mj-lt"/>
              <a:buAutoNum type="arabicPeriod"/>
            </a:pPr>
            <a:endParaRPr lang="en-US" sz="2300" dirty="0" smtClean="0"/>
          </a:p>
          <a:p>
            <a:pPr lvl="0">
              <a:buFont typeface="+mj-lt"/>
              <a:buAutoNum type="arabicPeriod"/>
            </a:pPr>
            <a:r>
              <a:rPr lang="en-US" sz="2300" dirty="0" smtClean="0"/>
              <a:t>To provide this environment in the </a:t>
            </a:r>
            <a:r>
              <a:rPr lang="en-US" sz="2300" b="1" i="1" dirty="0" smtClean="0">
                <a:solidFill>
                  <a:srgbClr val="FFB400"/>
                </a:solidFill>
              </a:rPr>
              <a:t>most</a:t>
            </a:r>
            <a:r>
              <a:rPr lang="en-US" sz="2300" b="1" dirty="0" smtClean="0">
                <a:solidFill>
                  <a:srgbClr val="FFB400"/>
                </a:solidFill>
              </a:rPr>
              <a:t> </a:t>
            </a:r>
            <a:r>
              <a:rPr lang="en-US" sz="2300" b="1" i="1" dirty="0" smtClean="0">
                <a:solidFill>
                  <a:srgbClr val="FFB400"/>
                </a:solidFill>
              </a:rPr>
              <a:t>cost-effective </a:t>
            </a:r>
            <a:r>
              <a:rPr lang="en-US" sz="2300" dirty="0" smtClean="0"/>
              <a:t>way possible consistent with the above goals.</a:t>
            </a:r>
            <a:endParaRPr lang="en-US" sz="2300" dirty="0"/>
          </a:p>
        </p:txBody>
      </p:sp>
      <p:sp>
        <p:nvSpPr>
          <p:cNvPr id="6" name="Donut 5"/>
          <p:cNvSpPr/>
          <p:nvPr/>
        </p:nvSpPr>
        <p:spPr bwMode="auto">
          <a:xfrm>
            <a:off x="409222" y="2652889"/>
            <a:ext cx="917222" cy="945444"/>
          </a:xfrm>
          <a:prstGeom prst="don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762000" y="2596444"/>
            <a:ext cx="1072444" cy="91722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44" y="520700"/>
            <a:ext cx="5740400" cy="406400"/>
          </a:xfrm>
        </p:spPr>
        <p:txBody>
          <a:bodyPr/>
          <a:lstStyle/>
          <a:p>
            <a:r>
              <a:rPr lang="en-US" sz="3200" dirty="0" smtClean="0"/>
              <a:t>Process</a:t>
            </a:r>
            <a:endParaRPr lang="en-US" sz="3200" dirty="0"/>
          </a:p>
        </p:txBody>
      </p:sp>
      <p:graphicFrame>
        <p:nvGraphicFramePr>
          <p:cNvPr id="4" name="Diagram 3"/>
          <p:cNvGraphicFramePr/>
          <p:nvPr>
            <p:extLst>
              <p:ext uri="{D42A27DB-BD31-4B8C-83A1-F6EECF244321}">
                <p14:modId xmlns:p14="http://schemas.microsoft.com/office/powerpoint/2010/main" val="2152897315"/>
              </p:ext>
            </p:extLst>
          </p:nvPr>
        </p:nvGraphicFramePr>
        <p:xfrm>
          <a:off x="723900" y="1460500"/>
          <a:ext cx="7810500"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Agenda</a:t>
            </a:r>
          </a:p>
        </p:txBody>
      </p:sp>
      <p:sp>
        <p:nvSpPr>
          <p:cNvPr id="15363" name="Content Placeholder 2"/>
          <p:cNvSpPr>
            <a:spLocks noGrp="1"/>
          </p:cNvSpPr>
          <p:nvPr>
            <p:ph idx="1"/>
          </p:nvPr>
        </p:nvSpPr>
        <p:spPr>
          <a:xfrm>
            <a:off x="749300" y="2098600"/>
            <a:ext cx="7645400" cy="3885105"/>
          </a:xfrm>
        </p:spPr>
        <p:txBody>
          <a:bodyPr/>
          <a:lstStyle/>
          <a:p>
            <a:pPr algn="ctr" eaLnBrk="1" hangingPunct="1">
              <a:spcAft>
                <a:spcPts val="2400"/>
              </a:spcAft>
              <a:buNone/>
            </a:pPr>
            <a:r>
              <a:rPr lang="en-US" dirty="0">
                <a:solidFill>
                  <a:schemeClr val="bg1"/>
                </a:solidFill>
              </a:rPr>
              <a:t>1990-2010: The Way We </a:t>
            </a:r>
            <a:r>
              <a:rPr lang="en-US" dirty="0" smtClean="0">
                <a:solidFill>
                  <a:schemeClr val="bg1"/>
                </a:solidFill>
              </a:rPr>
              <a:t>Were</a:t>
            </a:r>
            <a:endParaRPr lang="en-US" dirty="0">
              <a:solidFill>
                <a:srgbClr val="FFB400"/>
              </a:solidFill>
            </a:endParaRPr>
          </a:p>
          <a:p>
            <a:pPr algn="ctr" eaLnBrk="1" hangingPunct="1">
              <a:spcAft>
                <a:spcPts val="2400"/>
              </a:spcAft>
              <a:buNone/>
            </a:pPr>
            <a:r>
              <a:rPr lang="en-US" dirty="0">
                <a:solidFill>
                  <a:schemeClr val="bg1"/>
                </a:solidFill>
              </a:rPr>
              <a:t>IT Governance @ </a:t>
            </a:r>
            <a:r>
              <a:rPr lang="en-US" dirty="0" smtClean="0">
                <a:solidFill>
                  <a:schemeClr val="bg1"/>
                </a:solidFill>
              </a:rPr>
              <a:t>U-M</a:t>
            </a:r>
            <a:endParaRPr lang="en-US" dirty="0">
              <a:solidFill>
                <a:srgbClr val="FFB400"/>
              </a:solidFill>
            </a:endParaRPr>
          </a:p>
          <a:p>
            <a:pPr algn="ctr" eaLnBrk="1" hangingPunct="1">
              <a:spcAft>
                <a:spcPts val="2400"/>
              </a:spcAft>
              <a:buNone/>
            </a:pPr>
            <a:r>
              <a:rPr lang="en-US" dirty="0">
                <a:solidFill>
                  <a:schemeClr val="bg1"/>
                </a:solidFill>
              </a:rPr>
              <a:t>Collaboration Tools: Our First Big </a:t>
            </a:r>
            <a:r>
              <a:rPr lang="en-US" dirty="0" smtClean="0">
                <a:solidFill>
                  <a:schemeClr val="bg1"/>
                </a:solidFill>
              </a:rPr>
              <a:t>Step</a:t>
            </a:r>
            <a:endParaRPr lang="en-US" dirty="0">
              <a:solidFill>
                <a:srgbClr val="FFB400"/>
              </a:solidFill>
            </a:endParaRPr>
          </a:p>
          <a:p>
            <a:pPr algn="ctr" eaLnBrk="1" hangingPunct="1">
              <a:spcAft>
                <a:spcPts val="2400"/>
              </a:spcAft>
              <a:buNone/>
            </a:pPr>
            <a:r>
              <a:rPr lang="en-US" dirty="0">
                <a:solidFill>
                  <a:schemeClr val="bg1"/>
                </a:solidFill>
              </a:rPr>
              <a:t>Q&amp;A</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Demonstrations</a:t>
            </a:r>
            <a:endParaRPr lang="en-US" dirty="0"/>
          </a:p>
        </p:txBody>
      </p:sp>
      <p:pic>
        <p:nvPicPr>
          <p:cNvPr id="4" name="Picture 3" descr="Collaboration Vendors Sc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6259" y="1259340"/>
            <a:ext cx="6304834" cy="4921327"/>
          </a:xfrm>
          <a:prstGeom prst="rect">
            <a:avLst/>
          </a:prstGeom>
          <a:effectLst>
            <a:outerShdw blurRad="152400" dist="88900" dir="2700000">
              <a:srgbClr val="000000">
                <a:alpha val="31000"/>
              </a:srgbClr>
            </a:outerShdw>
          </a:effectLst>
        </p:spPr>
      </p:pic>
      <p:sp>
        <p:nvSpPr>
          <p:cNvPr id="5" name="TextBox 4"/>
          <p:cNvSpPr txBox="1"/>
          <p:nvPr/>
        </p:nvSpPr>
        <p:spPr>
          <a:xfrm>
            <a:off x="1446769" y="6336271"/>
            <a:ext cx="5319447" cy="369332"/>
          </a:xfrm>
          <a:prstGeom prst="rect">
            <a:avLst/>
          </a:prstGeom>
          <a:noFill/>
        </p:spPr>
        <p:txBody>
          <a:bodyPr wrap="none" rtlCol="0">
            <a:spAutoFit/>
          </a:bodyPr>
          <a:lstStyle/>
          <a:p>
            <a:r>
              <a:rPr lang="en-US" sz="1800" b="0" dirty="0">
                <a:solidFill>
                  <a:schemeClr val="bg1"/>
                </a:solidFill>
                <a:latin typeface="Gill Sans Light"/>
                <a:cs typeface="Gill Sans Light"/>
              </a:rPr>
              <a:t>http://</a:t>
            </a:r>
            <a:r>
              <a:rPr lang="en-US" sz="1800" b="0" dirty="0" err="1">
                <a:solidFill>
                  <a:schemeClr val="bg1"/>
                </a:solidFill>
                <a:latin typeface="Gill Sans Light"/>
                <a:cs typeface="Gill Sans Light"/>
              </a:rPr>
              <a:t>nextgen.umich.edu</a:t>
            </a:r>
            <a:r>
              <a:rPr lang="en-US" sz="1800" b="0" dirty="0">
                <a:solidFill>
                  <a:schemeClr val="bg1"/>
                </a:solidFill>
                <a:latin typeface="Gill Sans Light"/>
                <a:cs typeface="Gill Sans Light"/>
              </a:rPr>
              <a:t>/collaboration/session-</a:t>
            </a:r>
            <a:r>
              <a:rPr lang="en-US" sz="1800" b="0" dirty="0" err="1">
                <a:solidFill>
                  <a:schemeClr val="bg1"/>
                </a:solidFill>
                <a:latin typeface="Gill Sans Light"/>
                <a:cs typeface="Gill Sans Light"/>
              </a:rPr>
              <a:t>video.php</a:t>
            </a:r>
            <a:endParaRPr lang="en-US" sz="1800" b="0" dirty="0">
              <a:solidFill>
                <a:schemeClr val="bg1"/>
              </a:solidFill>
              <a:latin typeface="Gill Sans Light"/>
              <a:cs typeface="Gill Sans Light"/>
            </a:endParaRPr>
          </a:p>
        </p:txBody>
      </p:sp>
    </p:spTree>
    <p:extLst>
      <p:ext uri="{BB962C8B-B14F-4D97-AF65-F5344CB8AC3E}">
        <p14:creationId xmlns:p14="http://schemas.microsoft.com/office/powerpoint/2010/main" val="30726231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22275"/>
            <a:ext cx="7023100" cy="420688"/>
          </a:xfrm>
        </p:spPr>
        <p:txBody>
          <a:bodyPr/>
          <a:lstStyle/>
          <a:p>
            <a:r>
              <a:rPr lang="en-US" sz="2800" dirty="0" smtClean="0"/>
              <a:t>Google Video</a:t>
            </a:r>
            <a:endParaRPr lang="en-US" sz="2800" dirty="0"/>
          </a:p>
        </p:txBody>
      </p:sp>
      <p:pic>
        <p:nvPicPr>
          <p:cNvPr id="4" name="Content Placeholder 3" descr="Google Spreadsheet.png"/>
          <p:cNvPicPr>
            <a:picLocks noGrp="1" noChangeAspect="1"/>
          </p:cNvPicPr>
          <p:nvPr>
            <p:ph idx="1"/>
          </p:nvPr>
        </p:nvPicPr>
        <p:blipFill>
          <a:blip r:embed="rId2" cstate="print">
            <a:extLst>
              <a:ext uri="{28A0092B-C50C-407E-A947-70E740481C1C}">
                <a14:useLocalDpi xmlns:a14="http://schemas.microsoft.com/office/drawing/2010/main" val="0"/>
              </a:ext>
            </a:extLst>
          </a:blip>
          <a:srcRect t="706" b="706"/>
          <a:stretch>
            <a:fillRect/>
          </a:stretch>
        </p:blipFill>
        <p:spPr>
          <a:xfrm>
            <a:off x="698500" y="1198032"/>
            <a:ext cx="7804249" cy="4908415"/>
          </a:xfrm>
          <a:effectLst>
            <a:outerShdw blurRad="127000" dist="114300" dir="2700000">
              <a:srgbClr val="000000">
                <a:alpha val="43000"/>
              </a:srgbClr>
            </a:outerShdw>
          </a:effectLst>
        </p:spPr>
      </p:pic>
    </p:spTree>
    <p:extLst>
      <p:ext uri="{BB962C8B-B14F-4D97-AF65-F5344CB8AC3E}">
        <p14:creationId xmlns:p14="http://schemas.microsoft.com/office/powerpoint/2010/main" val="17843224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98475"/>
            <a:ext cx="7061200" cy="420688"/>
          </a:xfrm>
        </p:spPr>
        <p:txBody>
          <a:bodyPr/>
          <a:lstStyle/>
          <a:p>
            <a:r>
              <a:rPr lang="en-US" sz="2800" dirty="0" smtClean="0"/>
              <a:t>Microsoft Video</a:t>
            </a:r>
            <a:endParaRPr lang="en-US" sz="2800" dirty="0"/>
          </a:p>
        </p:txBody>
      </p:sp>
      <p:pic>
        <p:nvPicPr>
          <p:cNvPr id="3" name="Picture 2" descr="Collaboration-Microsoft Screen.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91" y="1083735"/>
            <a:ext cx="8401716" cy="5621867"/>
          </a:xfrm>
          <a:prstGeom prst="rect">
            <a:avLst/>
          </a:prstGeom>
        </p:spPr>
      </p:pic>
    </p:spTree>
    <p:extLst>
      <p:ext uri="{BB962C8B-B14F-4D97-AF65-F5344CB8AC3E}">
        <p14:creationId xmlns:p14="http://schemas.microsoft.com/office/powerpoint/2010/main" val="150875579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 Provider Feedback Session</a:t>
            </a:r>
            <a:endParaRPr lang="en-US" sz="2800" dirty="0"/>
          </a:p>
        </p:txBody>
      </p:sp>
      <p:pic>
        <p:nvPicPr>
          <p:cNvPr id="4" name="Content Placeholder 3" descr="post-its.JPG"/>
          <p:cNvPicPr>
            <a:picLocks noGrp="1" noChangeAspect="1"/>
          </p:cNvPicPr>
          <p:nvPr>
            <p:ph idx="1"/>
          </p:nvPr>
        </p:nvPicPr>
        <p:blipFill>
          <a:blip r:embed="rId2" cstate="print">
            <a:lum bright="13000" contrast="15000"/>
            <a:extLst>
              <a:ext uri="{28A0092B-C50C-407E-A947-70E740481C1C}">
                <a14:useLocalDpi xmlns:a14="http://schemas.microsoft.com/office/drawing/2010/main" val="0"/>
              </a:ext>
            </a:extLst>
          </a:blip>
          <a:srcRect t="8071" r="38602" b="8071"/>
          <a:stretch>
            <a:fillRect/>
          </a:stretch>
        </p:blipFill>
        <p:spPr>
          <a:xfrm>
            <a:off x="4278313" y="1321653"/>
            <a:ext cx="4865687" cy="4984235"/>
          </a:xfrm>
        </p:spPr>
      </p:pic>
      <p:pic>
        <p:nvPicPr>
          <p:cNvPr id="5" name="Picture 4" descr="World Cafe.jpg"/>
          <p:cNvPicPr>
            <a:picLocks noChangeAspect="1"/>
          </p:cNvPicPr>
          <p:nvPr/>
        </p:nvPicPr>
        <p:blipFill rotWithShape="1">
          <a:blip r:embed="rId3" cstate="print">
            <a:extLst>
              <a:ext uri="{28A0092B-C50C-407E-A947-70E740481C1C}">
                <a14:useLocalDpi xmlns:a14="http://schemas.microsoft.com/office/drawing/2010/main" val="0"/>
              </a:ext>
            </a:extLst>
          </a:blip>
          <a:srcRect l="18901" t="36852" r="37612"/>
          <a:stretch/>
        </p:blipFill>
        <p:spPr>
          <a:xfrm>
            <a:off x="0" y="1321653"/>
            <a:ext cx="4570412" cy="4977547"/>
          </a:xfrm>
          <a:prstGeom prst="rect">
            <a:avLst/>
          </a:prstGeom>
        </p:spPr>
      </p:pic>
      <p:sp>
        <p:nvSpPr>
          <p:cNvPr id="6" name="TextBox 5"/>
          <p:cNvSpPr txBox="1"/>
          <p:nvPr/>
        </p:nvSpPr>
        <p:spPr>
          <a:xfrm>
            <a:off x="4660900" y="6320135"/>
            <a:ext cx="4191000" cy="246221"/>
          </a:xfrm>
          <a:prstGeom prst="rect">
            <a:avLst/>
          </a:prstGeom>
          <a:noFill/>
        </p:spPr>
        <p:txBody>
          <a:bodyPr wrap="square" rtlCol="0">
            <a:spAutoFit/>
          </a:bodyPr>
          <a:lstStyle/>
          <a:p>
            <a:r>
              <a:rPr lang="en-US" sz="1000" b="0" dirty="0" smtClean="0">
                <a:solidFill>
                  <a:srgbClr val="FFFFFF"/>
                </a:solidFill>
                <a:latin typeface="Gill Sans Light"/>
                <a:cs typeface="Gill Sans Light"/>
              </a:rPr>
              <a:t>Image courtesy of </a:t>
            </a:r>
            <a:r>
              <a:rPr lang="en-US" sz="1000" b="0" dirty="0" err="1" smtClean="0">
                <a:solidFill>
                  <a:srgbClr val="FFFFFF"/>
                </a:solidFill>
                <a:latin typeface="Gill Sans Light"/>
                <a:cs typeface="Gill Sans Light"/>
              </a:rPr>
              <a:t>lynjohns</a:t>
            </a:r>
            <a:r>
              <a:rPr lang="en-US" sz="1000" b="0" dirty="0" smtClean="0">
                <a:solidFill>
                  <a:srgbClr val="FFFFFF"/>
                </a:solidFill>
                <a:latin typeface="Gill Sans Light"/>
                <a:cs typeface="Gill Sans Light"/>
              </a:rPr>
              <a:t> under a Creative Commons license: BY</a:t>
            </a:r>
            <a:endParaRPr lang="en-US" sz="1000" b="0" dirty="0">
              <a:solidFill>
                <a:srgbClr val="FFFFFF"/>
              </a:solidFill>
              <a:latin typeface="Gill Sans Light"/>
              <a:cs typeface="Gill Sans Light"/>
            </a:endParaRPr>
          </a:p>
        </p:txBody>
      </p:sp>
      <p:sp>
        <p:nvSpPr>
          <p:cNvPr id="7" name="TextBox 6"/>
          <p:cNvSpPr txBox="1"/>
          <p:nvPr/>
        </p:nvSpPr>
        <p:spPr>
          <a:xfrm>
            <a:off x="38100" y="6320135"/>
            <a:ext cx="4216400" cy="246221"/>
          </a:xfrm>
          <a:prstGeom prst="rect">
            <a:avLst/>
          </a:prstGeom>
          <a:noFill/>
        </p:spPr>
        <p:txBody>
          <a:bodyPr wrap="square" rtlCol="0">
            <a:spAutoFit/>
          </a:bodyPr>
          <a:lstStyle/>
          <a:p>
            <a:r>
              <a:rPr lang="en-US" sz="1000" b="0" dirty="0" smtClean="0">
                <a:solidFill>
                  <a:srgbClr val="FFFFFF"/>
                </a:solidFill>
                <a:latin typeface="Gill Sans Light"/>
                <a:cs typeface="Gill Sans Light"/>
              </a:rPr>
              <a:t>Image courtesy of </a:t>
            </a:r>
            <a:r>
              <a:rPr lang="en-US" sz="1000" b="0" dirty="0" err="1" smtClean="0">
                <a:solidFill>
                  <a:srgbClr val="FFFFFF"/>
                </a:solidFill>
                <a:latin typeface="Gill Sans Light"/>
                <a:cs typeface="Gill Sans Light"/>
              </a:rPr>
              <a:t>blueoxen</a:t>
            </a:r>
            <a:r>
              <a:rPr lang="en-US" sz="1000" b="0" dirty="0" smtClean="0">
                <a:solidFill>
                  <a:srgbClr val="FFFFFF"/>
                </a:solidFill>
                <a:latin typeface="Gill Sans Light"/>
                <a:cs typeface="Gill Sans Light"/>
              </a:rPr>
              <a:t> under a Creative Commons license: BY-SA</a:t>
            </a:r>
            <a:endParaRPr lang="en-US" sz="1000" b="0" dirty="0">
              <a:solidFill>
                <a:srgbClr val="FFFFFF"/>
              </a:solidFill>
              <a:latin typeface="Gill Sans Light"/>
              <a:cs typeface="Gill Sans Light"/>
            </a:endParaRPr>
          </a:p>
        </p:txBody>
      </p:sp>
    </p:spTree>
    <p:extLst>
      <p:ext uri="{BB962C8B-B14F-4D97-AF65-F5344CB8AC3E}">
        <p14:creationId xmlns:p14="http://schemas.microsoft.com/office/powerpoint/2010/main" val="14879201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things considered, which suite better enables </a:t>
            </a:r>
            <a:r>
              <a:rPr lang="en-US" sz="2800" dirty="0"/>
              <a:t>c</a:t>
            </a:r>
            <a:r>
              <a:rPr lang="en-US" sz="2800" dirty="0" smtClean="0"/>
              <a:t>ollaboration for your constituents?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292393"/>
              </p:ext>
            </p:extLst>
          </p:nvPr>
        </p:nvGraphicFramePr>
        <p:xfrm>
          <a:off x="-254001" y="1269647"/>
          <a:ext cx="9042402" cy="5588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58294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0100" y="1346200"/>
            <a:ext cx="7607300" cy="4660900"/>
          </a:xfrm>
          <a:prstGeom prst="rect">
            <a:avLst/>
          </a:prstGeom>
          <a:solidFill>
            <a:srgbClr val="FFFFFF">
              <a:alpha val="9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1" name="Content Placeholder 20"/>
          <p:cNvGraphicFramePr>
            <a:graphicFrameLocks noGrp="1"/>
          </p:cNvGraphicFramePr>
          <p:nvPr>
            <p:ph idx="1"/>
            <p:extLst>
              <p:ext uri="{D42A27DB-BD31-4B8C-83A1-F6EECF244321}">
                <p14:modId xmlns:p14="http://schemas.microsoft.com/office/powerpoint/2010/main" val="3442598806"/>
              </p:ext>
            </p:extLst>
          </p:nvPr>
        </p:nvGraphicFramePr>
        <p:xfrm>
          <a:off x="806450" y="1308100"/>
          <a:ext cx="7753350" cy="51460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25500" y="465138"/>
            <a:ext cx="7658100" cy="487362"/>
          </a:xfrm>
        </p:spPr>
        <p:txBody>
          <a:bodyPr>
            <a:normAutofit fontScale="90000"/>
          </a:bodyPr>
          <a:lstStyle/>
          <a:p>
            <a:pPr lvl="0"/>
            <a:r>
              <a:rPr lang="en-US" sz="2700" dirty="0"/>
              <a:t>What concerns you the most about each of the suites</a:t>
            </a:r>
            <a:r>
              <a:rPr lang="en-US" sz="2700" dirty="0" smtClean="0"/>
              <a:t>?</a:t>
            </a:r>
            <a:endParaRPr lang="en-US" dirty="0"/>
          </a:p>
        </p:txBody>
      </p:sp>
      <p:cxnSp>
        <p:nvCxnSpPr>
          <p:cNvPr id="14" name="Straight Connector 13"/>
          <p:cNvCxnSpPr/>
          <p:nvPr/>
        </p:nvCxnSpPr>
        <p:spPr>
          <a:xfrm>
            <a:off x="809438" y="3434159"/>
            <a:ext cx="7607300" cy="1588"/>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00100" y="4919897"/>
            <a:ext cx="7607300" cy="1588"/>
          </a:xfrm>
          <a:prstGeom prst="line">
            <a:avLst/>
          </a:prstGeom>
          <a:ln w="635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91532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6300" y="1790700"/>
            <a:ext cx="7404100" cy="4152900"/>
          </a:xfrm>
          <a:prstGeom prst="rect">
            <a:avLst/>
          </a:prstGeom>
          <a:solidFill>
            <a:srgbClr val="FFFFFF">
              <a:alpha val="9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nvPr>
        </p:nvGraphicFramePr>
        <p:xfrm>
          <a:off x="800100" y="1663700"/>
          <a:ext cx="77089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104900" y="528638"/>
            <a:ext cx="7251700" cy="639762"/>
          </a:xfrm>
        </p:spPr>
        <p:txBody>
          <a:bodyPr>
            <a:normAutofit fontScale="90000"/>
          </a:bodyPr>
          <a:lstStyle/>
          <a:p>
            <a:pPr lvl="0"/>
            <a:r>
              <a:rPr lang="en-US" sz="2700" dirty="0"/>
              <a:t>What opportunities or new possibilities would be provided by each of the collaborative suites</a:t>
            </a:r>
            <a:r>
              <a:rPr lang="en-US" sz="2700" dirty="0" smtClean="0"/>
              <a:t>?</a:t>
            </a:r>
            <a:endParaRPr lang="en-US" dirty="0"/>
          </a:p>
        </p:txBody>
      </p:sp>
      <p:cxnSp>
        <p:nvCxnSpPr>
          <p:cNvPr id="11" name="Straight Connector 10"/>
          <p:cNvCxnSpPr/>
          <p:nvPr/>
        </p:nvCxnSpPr>
        <p:spPr>
          <a:xfrm>
            <a:off x="876300" y="3630345"/>
            <a:ext cx="7404100" cy="1588"/>
          </a:xfrm>
          <a:prstGeom prst="line">
            <a:avLst/>
          </a:prstGeom>
          <a:ln w="317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63600" y="5140903"/>
            <a:ext cx="7404100" cy="1588"/>
          </a:xfrm>
          <a:prstGeom prst="line">
            <a:avLst/>
          </a:prstGeom>
          <a:ln w="317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7747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Survey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5242795"/>
              </p:ext>
            </p:extLst>
          </p:nvPr>
        </p:nvGraphicFramePr>
        <p:xfrm>
          <a:off x="355601" y="1210734"/>
          <a:ext cx="8343900" cy="49916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320367"/>
            <a:ext cx="8699818" cy="369332"/>
          </a:xfrm>
          <a:prstGeom prst="rect">
            <a:avLst/>
          </a:prstGeom>
          <a:noFill/>
          <a:ln>
            <a:noFill/>
          </a:ln>
        </p:spPr>
        <p:txBody>
          <a:bodyPr wrap="none" rtlCol="0">
            <a:spAutoFit/>
          </a:bodyPr>
          <a:lstStyle/>
          <a:p>
            <a:r>
              <a:rPr lang="en-US" dirty="0">
                <a:solidFill>
                  <a:schemeClr val="bg1"/>
                </a:solidFill>
              </a:rPr>
              <a:t>http://</a:t>
            </a:r>
            <a:r>
              <a:rPr lang="en-US" dirty="0" err="1">
                <a:solidFill>
                  <a:schemeClr val="bg1"/>
                </a:solidFill>
              </a:rPr>
              <a:t>nextgen.umich.edu</a:t>
            </a:r>
            <a:r>
              <a:rPr lang="en-US" dirty="0">
                <a:solidFill>
                  <a:schemeClr val="bg1"/>
                </a:solidFill>
              </a:rPr>
              <a:t>/collaboration/</a:t>
            </a:r>
            <a:r>
              <a:rPr lang="en-US" dirty="0" err="1">
                <a:solidFill>
                  <a:schemeClr val="bg1"/>
                </a:solidFill>
              </a:rPr>
              <a:t>Collaboration_Tools_Campus_Survey_Results.pdf</a:t>
            </a:r>
            <a:endParaRPr lang="en-US" dirty="0">
              <a:solidFill>
                <a:schemeClr val="bg1"/>
              </a:solidFill>
            </a:endParaRPr>
          </a:p>
        </p:txBody>
      </p:sp>
    </p:spTree>
    <p:extLst>
      <p:ext uri="{BB962C8B-B14F-4D97-AF65-F5344CB8AC3E}">
        <p14:creationId xmlns:p14="http://schemas.microsoft.com/office/powerpoint/2010/main" val="8722627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67576" y="1567434"/>
            <a:ext cx="6370522" cy="4325365"/>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8803062" cy="1143000"/>
          </a:xfrm>
        </p:spPr>
        <p:txBody>
          <a:bodyPr/>
          <a:lstStyle/>
          <a:p>
            <a:r>
              <a:rPr lang="en-US" sz="2400" dirty="0"/>
              <a:t>I am confident that the university could establish processes </a:t>
            </a:r>
            <a:r>
              <a:rPr lang="en-US" sz="2400" dirty="0" smtClean="0"/>
              <a:t>&amp; a </a:t>
            </a:r>
            <a:r>
              <a:rPr lang="en-US" sz="2400" dirty="0"/>
              <a:t>contract with this vendor that would protect my privacy </a:t>
            </a:r>
            <a:r>
              <a:rPr lang="en-US" sz="2400" dirty="0" smtClean="0"/>
              <a:t>&amp; information</a:t>
            </a:r>
            <a:r>
              <a:rPr lang="en-US" sz="2400" dirty="0"/>
              <a: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963989"/>
              </p:ext>
            </p:extLst>
          </p:nvPr>
        </p:nvGraphicFramePr>
        <p:xfrm>
          <a:off x="118533" y="1358901"/>
          <a:ext cx="9025467" cy="5156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00200" y="1843088"/>
            <a:ext cx="6311900" cy="1588"/>
          </a:xfrm>
          <a:prstGeom prst="line">
            <a:avLst/>
          </a:prstGeom>
          <a:ln w="101600" cap="rnd"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3024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80275" y="1482767"/>
            <a:ext cx="6370522" cy="4460833"/>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5255" y="177861"/>
            <a:ext cx="7121145" cy="1143000"/>
          </a:xfrm>
        </p:spPr>
        <p:txBody>
          <a:bodyPr/>
          <a:lstStyle/>
          <a:p>
            <a:r>
              <a:rPr lang="en-US" sz="2800" dirty="0"/>
              <a:t>I am confident this vendor </a:t>
            </a:r>
            <a:r>
              <a:rPr lang="en-US" sz="2800" dirty="0" smtClean="0"/>
              <a:t>would provide </a:t>
            </a:r>
            <a:r>
              <a:rPr lang="en-US" sz="2800" dirty="0"/>
              <a:t>reliable services.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1614769"/>
              </p:ext>
            </p:extLst>
          </p:nvPr>
        </p:nvGraphicFramePr>
        <p:xfrm>
          <a:off x="596243" y="1274234"/>
          <a:ext cx="9025467" cy="52959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625599" y="2225676"/>
            <a:ext cx="6282267" cy="1588"/>
          </a:xfrm>
          <a:prstGeom prst="line">
            <a:avLst/>
          </a:prstGeom>
          <a:ln w="101600" cap="rnd">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6685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1990-2010:  </a:t>
            </a:r>
            <a:br>
              <a:rPr lang="en-US" dirty="0" smtClean="0"/>
            </a:br>
            <a:r>
              <a:rPr lang="en-US" dirty="0" smtClean="0"/>
              <a:t>The Way We Were</a:t>
            </a:r>
            <a:br>
              <a:rPr lang="en-US" dirty="0" smtClean="0"/>
            </a:br>
            <a:endParaRPr lang="en-US" dirty="0"/>
          </a:p>
        </p:txBody>
      </p:sp>
      <p:sp>
        <p:nvSpPr>
          <p:cNvPr id="5" name="Text Placeholder 4"/>
          <p:cNvSpPr>
            <a:spLocks noGrp="1"/>
          </p:cNvSpPr>
          <p:nvPr>
            <p:ph type="body" idx="1"/>
          </p:nvPr>
        </p:nvSpPr>
        <p:spPr/>
        <p:txBody>
          <a:bodyPr/>
          <a:lstStyle/>
          <a:p>
            <a:r>
              <a:rPr lang="en-US" dirty="0" smtClean="0"/>
              <a:t>Vlad Wielbut</a:t>
            </a:r>
          </a:p>
          <a:p>
            <a:r>
              <a:rPr lang="en-US" dirty="0" smtClean="0"/>
              <a:t>Director of Informatics and Computing Services</a:t>
            </a:r>
          </a:p>
          <a:p>
            <a:r>
              <a:rPr lang="en-US" dirty="0" smtClean="0"/>
              <a:t>School of Public Health</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2976" y="1478534"/>
            <a:ext cx="6370522" cy="4481999"/>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3955" y="173628"/>
            <a:ext cx="7337045" cy="1143000"/>
          </a:xfrm>
        </p:spPr>
        <p:txBody>
          <a:bodyPr/>
          <a:lstStyle/>
          <a:p>
            <a:r>
              <a:rPr lang="en-US" sz="2800" dirty="0"/>
              <a:t>I am confident that if this vendor was selected, I could collaborate effectively.</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4035924"/>
              </p:ext>
            </p:extLst>
          </p:nvPr>
        </p:nvGraphicFramePr>
        <p:xfrm>
          <a:off x="69688" y="1270001"/>
          <a:ext cx="9025467" cy="5304692"/>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638300" y="2216233"/>
            <a:ext cx="6299200" cy="1588"/>
          </a:xfrm>
          <a:prstGeom prst="line">
            <a:avLst/>
          </a:prstGeom>
          <a:ln w="101600" cap="rnd">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6685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1544" y="520700"/>
            <a:ext cx="5740400" cy="406400"/>
          </a:xfrm>
        </p:spPr>
        <p:txBody>
          <a:bodyPr/>
          <a:lstStyle/>
          <a:p>
            <a:r>
              <a:rPr lang="en-US" sz="3200" dirty="0" smtClean="0"/>
              <a:t>Process</a:t>
            </a:r>
            <a:endParaRPr lang="en-US" sz="3200" dirty="0"/>
          </a:p>
        </p:txBody>
      </p:sp>
      <p:graphicFrame>
        <p:nvGraphicFramePr>
          <p:cNvPr id="4" name="Diagram 3"/>
          <p:cNvGraphicFramePr/>
          <p:nvPr>
            <p:extLst>
              <p:ext uri="{D42A27DB-BD31-4B8C-83A1-F6EECF244321}">
                <p14:modId xmlns:p14="http://schemas.microsoft.com/office/powerpoint/2010/main" val="2060434382"/>
              </p:ext>
            </p:extLst>
          </p:nvPr>
        </p:nvGraphicFramePr>
        <p:xfrm>
          <a:off x="723900" y="1460500"/>
          <a:ext cx="7810500"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18936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1681876" y="1605535"/>
            <a:ext cx="6370522" cy="4202734"/>
          </a:xfrm>
          <a:prstGeom prst="rect">
            <a:avLst/>
          </a:prstGeom>
          <a:solidFill>
            <a:schemeClr val="bg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3994335" y="2552126"/>
            <a:ext cx="4055885" cy="1588"/>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006732" y="3034550"/>
            <a:ext cx="4055885" cy="1588"/>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968500" y="274638"/>
            <a:ext cx="6130322" cy="1143000"/>
          </a:xfrm>
        </p:spPr>
        <p:txBody>
          <a:bodyPr/>
          <a:lstStyle/>
          <a:p>
            <a:r>
              <a:rPr lang="en-US" dirty="0" smtClean="0"/>
              <a:t>Costs/Savings</a:t>
            </a:r>
            <a:endParaRPr lang="en-US" dirty="0"/>
          </a:p>
        </p:txBody>
      </p:sp>
      <p:sp>
        <p:nvSpPr>
          <p:cNvPr id="6" name="Rectangle 5"/>
          <p:cNvSpPr/>
          <p:nvPr/>
        </p:nvSpPr>
        <p:spPr>
          <a:xfrm>
            <a:off x="1681876" y="1618235"/>
            <a:ext cx="6370522" cy="4202734"/>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81876" y="5331762"/>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81876" y="3477654"/>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81876" y="3947281"/>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81876" y="4416908"/>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81876" y="3029771"/>
            <a:ext cx="678189" cy="1588"/>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81876" y="4866953"/>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81876" y="2556993"/>
            <a:ext cx="678189" cy="1588"/>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81876" y="2092679"/>
            <a:ext cx="6370521" cy="1765"/>
          </a:xfrm>
          <a:prstGeom prst="line">
            <a:avLst/>
          </a:prstGeom>
          <a:ln w="9525"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959213" y="1369155"/>
            <a:ext cx="711541" cy="4676067"/>
          </a:xfrm>
          <a:prstGeom prst="rect">
            <a:avLst/>
          </a:prstGeom>
          <a:noFill/>
        </p:spPr>
        <p:txBody>
          <a:bodyPr wrap="square" rtlCol="0">
            <a:spAutoFit/>
          </a:bodyPr>
          <a:lstStyle/>
          <a:p>
            <a:pPr algn="r">
              <a:lnSpc>
                <a:spcPts val="2460"/>
              </a:lnSpc>
              <a:spcAft>
                <a:spcPts val="1200"/>
              </a:spcAft>
            </a:pPr>
            <a:r>
              <a:rPr lang="en-US">
                <a:solidFill>
                  <a:schemeClr val="bg1"/>
                </a:solidFill>
              </a:rPr>
              <a:t>$12</a:t>
            </a:r>
          </a:p>
          <a:p>
            <a:pPr algn="r">
              <a:lnSpc>
                <a:spcPts val="2460"/>
              </a:lnSpc>
              <a:spcAft>
                <a:spcPts val="1200"/>
              </a:spcAft>
            </a:pPr>
            <a:r>
              <a:rPr lang="en-US">
                <a:solidFill>
                  <a:schemeClr val="bg1"/>
                </a:solidFill>
              </a:rPr>
              <a:t>$10</a:t>
            </a:r>
          </a:p>
          <a:p>
            <a:pPr algn="r">
              <a:lnSpc>
                <a:spcPts val="2460"/>
              </a:lnSpc>
              <a:spcAft>
                <a:spcPts val="1200"/>
              </a:spcAft>
            </a:pPr>
            <a:r>
              <a:rPr lang="en-US">
                <a:solidFill>
                  <a:schemeClr val="bg1"/>
                </a:solidFill>
              </a:rPr>
              <a:t>$8</a:t>
            </a:r>
          </a:p>
          <a:p>
            <a:pPr algn="r">
              <a:lnSpc>
                <a:spcPts val="2460"/>
              </a:lnSpc>
              <a:spcAft>
                <a:spcPts val="1200"/>
              </a:spcAft>
            </a:pPr>
            <a:r>
              <a:rPr lang="en-US">
                <a:solidFill>
                  <a:schemeClr val="bg1"/>
                </a:solidFill>
              </a:rPr>
              <a:t>$6</a:t>
            </a:r>
          </a:p>
          <a:p>
            <a:pPr algn="r">
              <a:lnSpc>
                <a:spcPts val="2460"/>
              </a:lnSpc>
              <a:spcAft>
                <a:spcPts val="1200"/>
              </a:spcAft>
            </a:pPr>
            <a:r>
              <a:rPr lang="en-US">
                <a:solidFill>
                  <a:schemeClr val="bg1"/>
                </a:solidFill>
              </a:rPr>
              <a:t>$4</a:t>
            </a:r>
          </a:p>
          <a:p>
            <a:pPr algn="r">
              <a:lnSpc>
                <a:spcPts val="2460"/>
              </a:lnSpc>
              <a:spcAft>
                <a:spcPts val="1200"/>
              </a:spcAft>
            </a:pPr>
            <a:r>
              <a:rPr lang="en-US">
                <a:solidFill>
                  <a:schemeClr val="bg1"/>
                </a:solidFill>
              </a:rPr>
              <a:t>$2</a:t>
            </a:r>
          </a:p>
          <a:p>
            <a:pPr algn="r">
              <a:lnSpc>
                <a:spcPts val="2460"/>
              </a:lnSpc>
              <a:spcAft>
                <a:spcPts val="1200"/>
              </a:spcAft>
            </a:pPr>
            <a:r>
              <a:rPr lang="en-US">
                <a:solidFill>
                  <a:schemeClr val="bg1"/>
                </a:solidFill>
              </a:rPr>
              <a:t>$0</a:t>
            </a:r>
          </a:p>
          <a:p>
            <a:pPr algn="r">
              <a:lnSpc>
                <a:spcPts val="2460"/>
              </a:lnSpc>
              <a:spcAft>
                <a:spcPts val="1200"/>
              </a:spcAft>
            </a:pPr>
            <a:r>
              <a:rPr lang="en-US">
                <a:solidFill>
                  <a:srgbClr val="FF0000"/>
                </a:solidFill>
              </a:rPr>
              <a:t>($2)</a:t>
            </a:r>
          </a:p>
          <a:p>
            <a:pPr algn="r">
              <a:lnSpc>
                <a:spcPts val="2460"/>
              </a:lnSpc>
              <a:spcAft>
                <a:spcPts val="1200"/>
              </a:spcAft>
            </a:pPr>
            <a:r>
              <a:rPr lang="en-US">
                <a:solidFill>
                  <a:srgbClr val="FF0000"/>
                </a:solidFill>
              </a:rPr>
              <a:t>($4)</a:t>
            </a:r>
          </a:p>
          <a:p>
            <a:pPr algn="r">
              <a:lnSpc>
                <a:spcPts val="2460"/>
              </a:lnSpc>
              <a:spcAft>
                <a:spcPts val="1200"/>
              </a:spcAft>
            </a:pPr>
            <a:r>
              <a:rPr lang="en-US">
                <a:solidFill>
                  <a:srgbClr val="FF0000"/>
                </a:solidFill>
              </a:rPr>
              <a:t>($6)</a:t>
            </a:r>
          </a:p>
        </p:txBody>
      </p:sp>
      <p:sp>
        <p:nvSpPr>
          <p:cNvPr id="18" name="TextBox 17"/>
          <p:cNvSpPr txBox="1"/>
          <p:nvPr/>
        </p:nvSpPr>
        <p:spPr>
          <a:xfrm rot="16200000">
            <a:off x="169849" y="3344348"/>
            <a:ext cx="1503568" cy="400110"/>
          </a:xfrm>
          <a:prstGeom prst="rect">
            <a:avLst/>
          </a:prstGeom>
          <a:noFill/>
        </p:spPr>
        <p:txBody>
          <a:bodyPr wrap="square" rtlCol="0">
            <a:spAutoFit/>
          </a:bodyPr>
          <a:lstStyle/>
          <a:p>
            <a:pPr algn="ctr">
              <a:spcAft>
                <a:spcPts val="1200"/>
              </a:spcAft>
            </a:pPr>
            <a:r>
              <a:rPr lang="en-US" sz="2000">
                <a:solidFill>
                  <a:schemeClr val="bg1"/>
                </a:solidFill>
              </a:rPr>
              <a:t>Millions</a:t>
            </a:r>
            <a:endParaRPr lang="en-US" sz="2000">
              <a:solidFill>
                <a:srgbClr val="FF0000"/>
              </a:solidFill>
            </a:endParaRPr>
          </a:p>
        </p:txBody>
      </p:sp>
      <p:sp>
        <p:nvSpPr>
          <p:cNvPr id="19" name="TextBox 18"/>
          <p:cNvSpPr txBox="1"/>
          <p:nvPr/>
        </p:nvSpPr>
        <p:spPr>
          <a:xfrm>
            <a:off x="2865782" y="2296869"/>
            <a:ext cx="1503568" cy="969496"/>
          </a:xfrm>
          <a:prstGeom prst="rect">
            <a:avLst/>
          </a:prstGeom>
          <a:noFill/>
        </p:spPr>
        <p:txBody>
          <a:bodyPr wrap="square" rtlCol="0">
            <a:spAutoFit/>
          </a:bodyPr>
          <a:lstStyle/>
          <a:p>
            <a:pPr>
              <a:spcAft>
                <a:spcPts val="0"/>
              </a:spcAft>
            </a:pPr>
            <a:r>
              <a:rPr lang="en-US" sz="1900">
                <a:solidFill>
                  <a:schemeClr val="bg1"/>
                </a:solidFill>
              </a:rPr>
              <a:t>Google</a:t>
            </a:r>
          </a:p>
          <a:p>
            <a:pPr>
              <a:spcAft>
                <a:spcPts val="0"/>
              </a:spcAft>
            </a:pPr>
            <a:r>
              <a:rPr lang="en-US" sz="1900">
                <a:solidFill>
                  <a:schemeClr val="bg1"/>
                </a:solidFill>
              </a:rPr>
              <a:t>Microsoft</a:t>
            </a:r>
          </a:p>
          <a:p>
            <a:pPr>
              <a:spcAft>
                <a:spcPts val="0"/>
              </a:spcAft>
            </a:pPr>
            <a:r>
              <a:rPr lang="en-US" sz="1900">
                <a:solidFill>
                  <a:schemeClr val="bg1"/>
                </a:solidFill>
              </a:rPr>
              <a:t>Hybrid</a:t>
            </a:r>
            <a:endParaRPr lang="en-US" sz="1900">
              <a:solidFill>
                <a:srgbClr val="FF0000"/>
              </a:solidFill>
            </a:endParaRPr>
          </a:p>
        </p:txBody>
      </p:sp>
      <p:sp>
        <p:nvSpPr>
          <p:cNvPr id="20" name="TextBox 19"/>
          <p:cNvSpPr txBox="1"/>
          <p:nvPr/>
        </p:nvSpPr>
        <p:spPr>
          <a:xfrm>
            <a:off x="1659011" y="5892986"/>
            <a:ext cx="686642" cy="369332"/>
          </a:xfrm>
          <a:prstGeom prst="rect">
            <a:avLst/>
          </a:prstGeom>
          <a:noFill/>
        </p:spPr>
        <p:txBody>
          <a:bodyPr wrap="square" rtlCol="0">
            <a:spAutoFit/>
          </a:bodyPr>
          <a:lstStyle/>
          <a:p>
            <a:pPr algn="ctr">
              <a:spcAft>
                <a:spcPts val="0"/>
              </a:spcAft>
            </a:pPr>
            <a:r>
              <a:rPr lang="en-US">
                <a:solidFill>
                  <a:schemeClr val="bg1"/>
                </a:solidFill>
              </a:rPr>
              <a:t>YR1</a:t>
            </a:r>
            <a:endParaRPr lang="en-US">
              <a:solidFill>
                <a:srgbClr val="FF0000"/>
              </a:solidFill>
            </a:endParaRPr>
          </a:p>
        </p:txBody>
      </p:sp>
      <p:sp>
        <p:nvSpPr>
          <p:cNvPr id="21" name="Freeform 20"/>
          <p:cNvSpPr/>
          <p:nvPr/>
        </p:nvSpPr>
        <p:spPr>
          <a:xfrm>
            <a:off x="2004294" y="2062968"/>
            <a:ext cx="5770158" cy="2712876"/>
          </a:xfrm>
          <a:custGeom>
            <a:avLst/>
            <a:gdLst>
              <a:gd name="connsiteX0" fmla="*/ 0 w 5190142"/>
              <a:gd name="connsiteY0" fmla="*/ 2250164 h 2440178"/>
              <a:gd name="connsiteX1" fmla="*/ 580016 w 5190142"/>
              <a:gd name="connsiteY1" fmla="*/ 2440178 h 2440178"/>
              <a:gd name="connsiteX2" fmla="*/ 1180032 w 5190142"/>
              <a:gd name="connsiteY2" fmla="*/ 2400175 h 2440178"/>
              <a:gd name="connsiteX3" fmla="*/ 5190142 w 5190142"/>
              <a:gd name="connsiteY3" fmla="*/ 0 h 2440178"/>
            </a:gdLst>
            <a:ahLst/>
            <a:cxnLst>
              <a:cxn ang="0">
                <a:pos x="connsiteX0" y="connsiteY0"/>
              </a:cxn>
              <a:cxn ang="0">
                <a:pos x="connsiteX1" y="connsiteY1"/>
              </a:cxn>
              <a:cxn ang="0">
                <a:pos x="connsiteX2" y="connsiteY2"/>
              </a:cxn>
              <a:cxn ang="0">
                <a:pos x="connsiteX3" y="connsiteY3"/>
              </a:cxn>
            </a:cxnLst>
            <a:rect l="l" t="t" r="r" b="b"/>
            <a:pathLst>
              <a:path w="5190142" h="2440178">
                <a:moveTo>
                  <a:pt x="0" y="2250164"/>
                </a:moveTo>
                <a:lnTo>
                  <a:pt x="580016" y="2440178"/>
                </a:lnTo>
                <a:lnTo>
                  <a:pt x="1180032" y="2400175"/>
                </a:lnTo>
                <a:lnTo>
                  <a:pt x="5190142" y="0"/>
                </a:lnTo>
              </a:path>
            </a:pathLst>
          </a:custGeom>
          <a:ln w="101600" cap="rnd">
            <a:solidFill>
              <a:srgbClr val="FFE70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2015411" y="1873957"/>
            <a:ext cx="5747922" cy="2857414"/>
          </a:xfrm>
          <a:custGeom>
            <a:avLst/>
            <a:gdLst>
              <a:gd name="connsiteX0" fmla="*/ 0 w 5170141"/>
              <a:gd name="connsiteY0" fmla="*/ 2420176 h 2570187"/>
              <a:gd name="connsiteX1" fmla="*/ 560015 w 5170141"/>
              <a:gd name="connsiteY1" fmla="*/ 2570187 h 2570187"/>
              <a:gd name="connsiteX2" fmla="*/ 1150031 w 5170141"/>
              <a:gd name="connsiteY2" fmla="*/ 2520183 h 2570187"/>
              <a:gd name="connsiteX3" fmla="*/ 5170141 w 5170141"/>
              <a:gd name="connsiteY3" fmla="*/ 0 h 2570187"/>
            </a:gdLst>
            <a:ahLst/>
            <a:cxnLst>
              <a:cxn ang="0">
                <a:pos x="connsiteX0" y="connsiteY0"/>
              </a:cxn>
              <a:cxn ang="0">
                <a:pos x="connsiteX1" y="connsiteY1"/>
              </a:cxn>
              <a:cxn ang="0">
                <a:pos x="connsiteX2" y="connsiteY2"/>
              </a:cxn>
              <a:cxn ang="0">
                <a:pos x="connsiteX3" y="connsiteY3"/>
              </a:cxn>
            </a:cxnLst>
            <a:rect l="l" t="t" r="r" b="b"/>
            <a:pathLst>
              <a:path w="5170141" h="2570187">
                <a:moveTo>
                  <a:pt x="0" y="2420176"/>
                </a:moveTo>
                <a:lnTo>
                  <a:pt x="560015" y="2570187"/>
                </a:lnTo>
                <a:lnTo>
                  <a:pt x="1150031" y="2520183"/>
                </a:lnTo>
                <a:lnTo>
                  <a:pt x="5170141" y="0"/>
                </a:lnTo>
              </a:path>
            </a:pathLst>
          </a:custGeom>
          <a:ln w="101600" cap="rnd">
            <a:solidFill>
              <a:srgbClr val="FF66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937586" y="4675779"/>
            <a:ext cx="5747923" cy="589273"/>
          </a:xfrm>
          <a:custGeom>
            <a:avLst/>
            <a:gdLst>
              <a:gd name="connsiteX0" fmla="*/ 0 w 5170142"/>
              <a:gd name="connsiteY0" fmla="*/ 0 h 530039"/>
              <a:gd name="connsiteX1" fmla="*/ 570016 w 5170142"/>
              <a:gd name="connsiteY1" fmla="*/ 390029 h 530039"/>
              <a:gd name="connsiteX2" fmla="*/ 1150032 w 5170142"/>
              <a:gd name="connsiteY2" fmla="*/ 530039 h 530039"/>
              <a:gd name="connsiteX3" fmla="*/ 5170142 w 5170142"/>
              <a:gd name="connsiteY3" fmla="*/ 380028 h 530039"/>
            </a:gdLst>
            <a:ahLst/>
            <a:cxnLst>
              <a:cxn ang="0">
                <a:pos x="connsiteX0" y="connsiteY0"/>
              </a:cxn>
              <a:cxn ang="0">
                <a:pos x="connsiteX1" y="connsiteY1"/>
              </a:cxn>
              <a:cxn ang="0">
                <a:pos x="connsiteX2" y="connsiteY2"/>
              </a:cxn>
              <a:cxn ang="0">
                <a:pos x="connsiteX3" y="connsiteY3"/>
              </a:cxn>
            </a:cxnLst>
            <a:rect l="l" t="t" r="r" b="b"/>
            <a:pathLst>
              <a:path w="5170142" h="530039">
                <a:moveTo>
                  <a:pt x="0" y="0"/>
                </a:moveTo>
                <a:lnTo>
                  <a:pt x="570016" y="390029"/>
                </a:lnTo>
                <a:lnTo>
                  <a:pt x="1150032" y="530039"/>
                </a:lnTo>
                <a:lnTo>
                  <a:pt x="5170142" y="380028"/>
                </a:lnTo>
              </a:path>
            </a:pathLst>
          </a:custGeom>
          <a:ln w="101600" cap="rnd">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6108810" y="5892986"/>
            <a:ext cx="686642" cy="369332"/>
          </a:xfrm>
          <a:prstGeom prst="rect">
            <a:avLst/>
          </a:prstGeom>
          <a:noFill/>
        </p:spPr>
        <p:txBody>
          <a:bodyPr wrap="square" rtlCol="0">
            <a:spAutoFit/>
          </a:bodyPr>
          <a:lstStyle/>
          <a:p>
            <a:pPr algn="ctr">
              <a:spcAft>
                <a:spcPts val="0"/>
              </a:spcAft>
            </a:pPr>
            <a:r>
              <a:rPr lang="en-US">
                <a:solidFill>
                  <a:schemeClr val="bg1"/>
                </a:solidFill>
              </a:rPr>
              <a:t>YR8</a:t>
            </a:r>
            <a:endParaRPr lang="en-US">
              <a:solidFill>
                <a:srgbClr val="FF0000"/>
              </a:solidFill>
            </a:endParaRPr>
          </a:p>
        </p:txBody>
      </p:sp>
      <p:sp>
        <p:nvSpPr>
          <p:cNvPr id="25" name="TextBox 24"/>
          <p:cNvSpPr txBox="1"/>
          <p:nvPr/>
        </p:nvSpPr>
        <p:spPr>
          <a:xfrm>
            <a:off x="6745193" y="5892986"/>
            <a:ext cx="686642" cy="369332"/>
          </a:xfrm>
          <a:prstGeom prst="rect">
            <a:avLst/>
          </a:prstGeom>
          <a:noFill/>
        </p:spPr>
        <p:txBody>
          <a:bodyPr wrap="square" rtlCol="0">
            <a:spAutoFit/>
          </a:bodyPr>
          <a:lstStyle/>
          <a:p>
            <a:pPr algn="ctr">
              <a:spcAft>
                <a:spcPts val="0"/>
              </a:spcAft>
            </a:pPr>
            <a:r>
              <a:rPr lang="en-US">
                <a:solidFill>
                  <a:schemeClr val="bg1"/>
                </a:solidFill>
              </a:rPr>
              <a:t>YR9</a:t>
            </a:r>
            <a:endParaRPr lang="en-US">
              <a:solidFill>
                <a:srgbClr val="FF0000"/>
              </a:solidFill>
            </a:endParaRPr>
          </a:p>
        </p:txBody>
      </p:sp>
      <p:sp>
        <p:nvSpPr>
          <p:cNvPr id="26" name="TextBox 25"/>
          <p:cNvSpPr txBox="1"/>
          <p:nvPr/>
        </p:nvSpPr>
        <p:spPr>
          <a:xfrm>
            <a:off x="7303747" y="5892986"/>
            <a:ext cx="756475" cy="369332"/>
          </a:xfrm>
          <a:prstGeom prst="rect">
            <a:avLst/>
          </a:prstGeom>
          <a:noFill/>
        </p:spPr>
        <p:txBody>
          <a:bodyPr wrap="square" rtlCol="0">
            <a:spAutoFit/>
          </a:bodyPr>
          <a:lstStyle/>
          <a:p>
            <a:pPr algn="ctr">
              <a:spcAft>
                <a:spcPts val="0"/>
              </a:spcAft>
            </a:pPr>
            <a:r>
              <a:rPr lang="en-US">
                <a:solidFill>
                  <a:schemeClr val="bg1"/>
                </a:solidFill>
              </a:rPr>
              <a:t>YR10</a:t>
            </a:r>
            <a:endParaRPr lang="en-US">
              <a:solidFill>
                <a:srgbClr val="FF0000"/>
              </a:solidFill>
            </a:endParaRPr>
          </a:p>
        </p:txBody>
      </p:sp>
      <p:sp>
        <p:nvSpPr>
          <p:cNvPr id="27" name="TextBox 26"/>
          <p:cNvSpPr txBox="1"/>
          <p:nvPr/>
        </p:nvSpPr>
        <p:spPr>
          <a:xfrm>
            <a:off x="4196542" y="5892986"/>
            <a:ext cx="686642" cy="369332"/>
          </a:xfrm>
          <a:prstGeom prst="rect">
            <a:avLst/>
          </a:prstGeom>
          <a:noFill/>
        </p:spPr>
        <p:txBody>
          <a:bodyPr wrap="square" rtlCol="0">
            <a:spAutoFit/>
          </a:bodyPr>
          <a:lstStyle/>
          <a:p>
            <a:pPr algn="ctr">
              <a:spcAft>
                <a:spcPts val="0"/>
              </a:spcAft>
            </a:pPr>
            <a:r>
              <a:rPr lang="en-US">
                <a:solidFill>
                  <a:schemeClr val="bg1"/>
                </a:solidFill>
              </a:rPr>
              <a:t>YR5</a:t>
            </a:r>
            <a:endParaRPr lang="en-US">
              <a:solidFill>
                <a:srgbClr val="FF0000"/>
              </a:solidFill>
            </a:endParaRPr>
          </a:p>
        </p:txBody>
      </p:sp>
      <p:sp>
        <p:nvSpPr>
          <p:cNvPr id="28" name="TextBox 27"/>
          <p:cNvSpPr txBox="1"/>
          <p:nvPr/>
        </p:nvSpPr>
        <p:spPr>
          <a:xfrm>
            <a:off x="4821804" y="5892986"/>
            <a:ext cx="686642" cy="369332"/>
          </a:xfrm>
          <a:prstGeom prst="rect">
            <a:avLst/>
          </a:prstGeom>
          <a:noFill/>
        </p:spPr>
        <p:txBody>
          <a:bodyPr wrap="square" rtlCol="0">
            <a:spAutoFit/>
          </a:bodyPr>
          <a:lstStyle/>
          <a:p>
            <a:pPr algn="ctr">
              <a:spcAft>
                <a:spcPts val="0"/>
              </a:spcAft>
            </a:pPr>
            <a:r>
              <a:rPr lang="en-US">
                <a:solidFill>
                  <a:schemeClr val="bg1"/>
                </a:solidFill>
              </a:rPr>
              <a:t>YR6</a:t>
            </a:r>
            <a:endParaRPr lang="en-US">
              <a:solidFill>
                <a:srgbClr val="FF0000"/>
              </a:solidFill>
            </a:endParaRPr>
          </a:p>
        </p:txBody>
      </p:sp>
      <p:sp>
        <p:nvSpPr>
          <p:cNvPr id="29" name="TextBox 28"/>
          <p:cNvSpPr txBox="1"/>
          <p:nvPr/>
        </p:nvSpPr>
        <p:spPr>
          <a:xfrm>
            <a:off x="5447068" y="5892986"/>
            <a:ext cx="686642" cy="369332"/>
          </a:xfrm>
          <a:prstGeom prst="rect">
            <a:avLst/>
          </a:prstGeom>
          <a:noFill/>
        </p:spPr>
        <p:txBody>
          <a:bodyPr wrap="square" rtlCol="0">
            <a:spAutoFit/>
          </a:bodyPr>
          <a:lstStyle/>
          <a:p>
            <a:pPr algn="ctr">
              <a:spcAft>
                <a:spcPts val="0"/>
              </a:spcAft>
            </a:pPr>
            <a:r>
              <a:rPr lang="en-US">
                <a:solidFill>
                  <a:schemeClr val="bg1"/>
                </a:solidFill>
              </a:rPr>
              <a:t>YR7</a:t>
            </a:r>
            <a:endParaRPr lang="en-US">
              <a:solidFill>
                <a:srgbClr val="FF0000"/>
              </a:solidFill>
            </a:endParaRPr>
          </a:p>
        </p:txBody>
      </p:sp>
      <p:sp>
        <p:nvSpPr>
          <p:cNvPr id="30" name="TextBox 29"/>
          <p:cNvSpPr txBox="1"/>
          <p:nvPr/>
        </p:nvSpPr>
        <p:spPr>
          <a:xfrm>
            <a:off x="2295392" y="5892986"/>
            <a:ext cx="686642" cy="369332"/>
          </a:xfrm>
          <a:prstGeom prst="rect">
            <a:avLst/>
          </a:prstGeom>
          <a:noFill/>
        </p:spPr>
        <p:txBody>
          <a:bodyPr wrap="square" rtlCol="0">
            <a:spAutoFit/>
          </a:bodyPr>
          <a:lstStyle/>
          <a:p>
            <a:pPr algn="ctr">
              <a:spcAft>
                <a:spcPts val="0"/>
              </a:spcAft>
            </a:pPr>
            <a:r>
              <a:rPr lang="en-US">
                <a:solidFill>
                  <a:schemeClr val="bg1"/>
                </a:solidFill>
              </a:rPr>
              <a:t>YR2</a:t>
            </a:r>
            <a:endParaRPr lang="en-US">
              <a:solidFill>
                <a:srgbClr val="FF0000"/>
              </a:solidFill>
            </a:endParaRPr>
          </a:p>
        </p:txBody>
      </p:sp>
      <p:sp>
        <p:nvSpPr>
          <p:cNvPr id="31" name="TextBox 30"/>
          <p:cNvSpPr txBox="1"/>
          <p:nvPr/>
        </p:nvSpPr>
        <p:spPr>
          <a:xfrm>
            <a:off x="2887301" y="5892986"/>
            <a:ext cx="686642" cy="369332"/>
          </a:xfrm>
          <a:prstGeom prst="rect">
            <a:avLst/>
          </a:prstGeom>
          <a:noFill/>
        </p:spPr>
        <p:txBody>
          <a:bodyPr wrap="square" rtlCol="0">
            <a:spAutoFit/>
          </a:bodyPr>
          <a:lstStyle/>
          <a:p>
            <a:pPr algn="ctr">
              <a:spcAft>
                <a:spcPts val="0"/>
              </a:spcAft>
            </a:pPr>
            <a:r>
              <a:rPr lang="en-US">
                <a:solidFill>
                  <a:schemeClr val="bg1"/>
                </a:solidFill>
              </a:rPr>
              <a:t>YR3</a:t>
            </a:r>
            <a:endParaRPr lang="en-US">
              <a:solidFill>
                <a:srgbClr val="FF0000"/>
              </a:solidFill>
            </a:endParaRPr>
          </a:p>
        </p:txBody>
      </p:sp>
      <p:sp>
        <p:nvSpPr>
          <p:cNvPr id="32" name="TextBox 31"/>
          <p:cNvSpPr txBox="1"/>
          <p:nvPr/>
        </p:nvSpPr>
        <p:spPr>
          <a:xfrm>
            <a:off x="3568152" y="5892986"/>
            <a:ext cx="686642" cy="369332"/>
          </a:xfrm>
          <a:prstGeom prst="rect">
            <a:avLst/>
          </a:prstGeom>
          <a:noFill/>
        </p:spPr>
        <p:txBody>
          <a:bodyPr wrap="square" rtlCol="0">
            <a:spAutoFit/>
          </a:bodyPr>
          <a:lstStyle/>
          <a:p>
            <a:pPr algn="ctr">
              <a:spcAft>
                <a:spcPts val="0"/>
              </a:spcAft>
            </a:pPr>
            <a:r>
              <a:rPr lang="en-US">
                <a:solidFill>
                  <a:schemeClr val="bg1"/>
                </a:solidFill>
              </a:rPr>
              <a:t>YR4</a:t>
            </a:r>
            <a:endParaRPr lang="en-US">
              <a:solidFill>
                <a:srgbClr val="FF0000"/>
              </a:solidFill>
            </a:endParaRPr>
          </a:p>
        </p:txBody>
      </p:sp>
      <p:grpSp>
        <p:nvGrpSpPr>
          <p:cNvPr id="47" name="Group 46"/>
          <p:cNvGrpSpPr/>
          <p:nvPr/>
        </p:nvGrpSpPr>
        <p:grpSpPr>
          <a:xfrm>
            <a:off x="2496657" y="2506585"/>
            <a:ext cx="313419" cy="598584"/>
            <a:chOff x="2476657" y="2570085"/>
            <a:chExt cx="411360" cy="598584"/>
          </a:xfrm>
        </p:grpSpPr>
        <p:cxnSp>
          <p:nvCxnSpPr>
            <p:cNvPr id="34" name="Straight Connector 33"/>
            <p:cNvCxnSpPr/>
            <p:nvPr/>
          </p:nvCxnSpPr>
          <p:spPr>
            <a:xfrm>
              <a:off x="2476657" y="2570085"/>
              <a:ext cx="411360" cy="1765"/>
            </a:xfrm>
            <a:prstGeom prst="line">
              <a:avLst/>
            </a:prstGeom>
            <a:ln w="101600" cap="rnd">
              <a:solidFill>
                <a:srgbClr val="FF66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476657" y="2874055"/>
              <a:ext cx="411360" cy="1765"/>
            </a:xfrm>
            <a:prstGeom prst="line">
              <a:avLst/>
            </a:prstGeom>
            <a:ln w="101600" cap="rnd">
              <a:solidFill>
                <a:srgbClr val="FFE708"/>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2476657" y="3166904"/>
              <a:ext cx="411360" cy="1765"/>
            </a:xfrm>
            <a:prstGeom prst="line">
              <a:avLst/>
            </a:prstGeom>
            <a:ln w="101600" cap="rnd">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91003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98475"/>
            <a:ext cx="7124187" cy="420688"/>
          </a:xfrm>
        </p:spPr>
        <p:txBody>
          <a:bodyPr/>
          <a:lstStyle/>
          <a:p>
            <a:r>
              <a:rPr lang="en-US" sz="2800" dirty="0" smtClean="0"/>
              <a:t>Decision-Making Process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448935"/>
              </p:ext>
            </p:extLst>
          </p:nvPr>
        </p:nvGraphicFramePr>
        <p:xfrm>
          <a:off x="570954" y="2282536"/>
          <a:ext cx="7958395" cy="2738606"/>
        </p:xfrm>
        <a:graphic>
          <a:graphicData uri="http://schemas.openxmlformats.org/drawingml/2006/table">
            <a:tbl>
              <a:tblPr firstRow="1" firstCol="1" bandRow="1">
                <a:effectLst>
                  <a:outerShdw blurRad="76200" dist="76200" dir="2700000">
                    <a:srgbClr val="000000">
                      <a:alpha val="43000"/>
                    </a:srgbClr>
                  </a:outerShdw>
                </a:effectLst>
                <a:tableStyleId>{5C22544A-7EE6-4342-B048-85BDC9FD1C3A}</a:tableStyleId>
              </a:tblPr>
              <a:tblGrid>
                <a:gridCol w="1326399"/>
                <a:gridCol w="1249704"/>
                <a:gridCol w="1245789"/>
                <a:gridCol w="1037041"/>
                <a:gridCol w="1584688"/>
                <a:gridCol w="1514774"/>
              </a:tblGrid>
              <a:tr h="909806">
                <a:tc>
                  <a:txBody>
                    <a:bodyPr/>
                    <a:lstStyle/>
                    <a:p>
                      <a:pPr algn="ctr"/>
                      <a:endParaRPr lang="en-US" sz="1200" b="0" i="0" dirty="0" smtClean="0">
                        <a:solidFill>
                          <a:srgbClr val="000000"/>
                        </a:solidFill>
                        <a:latin typeface="Gill Sans"/>
                        <a:cs typeface="Gill Sans"/>
                      </a:endParaRPr>
                    </a:p>
                    <a:p>
                      <a:pPr algn="l"/>
                      <a:r>
                        <a:rPr lang="en-US" sz="1200" b="0" i="0" dirty="0" smtClean="0">
                          <a:solidFill>
                            <a:srgbClr val="000000"/>
                          </a:solidFill>
                          <a:latin typeface="Gill Sans"/>
                          <a:cs typeface="Gill Sans"/>
                        </a:rPr>
                        <a:t>Mission Domains</a:t>
                      </a:r>
                    </a:p>
                    <a:p>
                      <a:pPr algn="ctr"/>
                      <a:endParaRPr lang="en-US" sz="1200" b="0" i="0" dirty="0" smtClean="0">
                        <a:solidFill>
                          <a:srgbClr val="000000"/>
                        </a:solidFill>
                        <a:latin typeface="Gill Sans"/>
                        <a:cs typeface="Gill Sans"/>
                      </a:endParaRPr>
                    </a:p>
                    <a:p>
                      <a:pPr algn="l"/>
                      <a:r>
                        <a:rPr lang="en-US" sz="1200" b="0" i="0" dirty="0" smtClean="0">
                          <a:solidFill>
                            <a:srgbClr val="000000"/>
                          </a:solidFill>
                          <a:latin typeface="Gill Sans"/>
                          <a:cs typeface="Gill Sans"/>
                        </a:rPr>
                        <a:t>Constituency</a:t>
                      </a:r>
                      <a:endParaRPr lang="en-US" sz="1200" b="0" i="0" dirty="0">
                        <a:solidFill>
                          <a:srgbClr val="000000"/>
                        </a:solidFill>
                        <a:latin typeface="Gill Sans"/>
                        <a:cs typeface="Gill Sans"/>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gn="ctr"/>
                      <a:r>
                        <a:rPr lang="en-US" sz="1600" b="0" i="0" dirty="0" smtClean="0">
                          <a:solidFill>
                            <a:srgbClr val="000000"/>
                          </a:solidFill>
                          <a:latin typeface="Gill Sans"/>
                          <a:cs typeface="Gill Sans"/>
                        </a:rPr>
                        <a:t>Teaching &amp; Learning</a:t>
                      </a:r>
                      <a:endParaRPr lang="en-US" sz="1600" b="0" i="0" dirty="0">
                        <a:solidFill>
                          <a:srgbClr val="000000"/>
                        </a:solidFill>
                        <a:latin typeface="Gill Sans"/>
                        <a:cs typeface="Gill San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gn="ctr"/>
                      <a:r>
                        <a:rPr lang="en-US" sz="1600" b="0" i="0" dirty="0" smtClean="0">
                          <a:solidFill>
                            <a:srgbClr val="000000"/>
                          </a:solidFill>
                          <a:latin typeface="Gill Sans"/>
                          <a:cs typeface="Gill Sans"/>
                        </a:rPr>
                        <a:t>Research</a:t>
                      </a:r>
                      <a:endParaRPr lang="en-US" sz="1600" b="0" i="0" dirty="0">
                        <a:solidFill>
                          <a:srgbClr val="000000"/>
                        </a:solidFill>
                        <a:latin typeface="Gill Sans"/>
                        <a:cs typeface="Gill San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gn="ctr"/>
                      <a:r>
                        <a:rPr lang="en-US" sz="1600" b="0" i="0" dirty="0" smtClean="0">
                          <a:solidFill>
                            <a:srgbClr val="000000"/>
                          </a:solidFill>
                          <a:latin typeface="Gill Sans"/>
                          <a:cs typeface="Gill Sans"/>
                        </a:rPr>
                        <a:t>Patient Care</a:t>
                      </a:r>
                      <a:endParaRPr lang="en-US" sz="1600" b="0" i="0" dirty="0">
                        <a:solidFill>
                          <a:srgbClr val="000000"/>
                        </a:solidFill>
                        <a:latin typeface="Gill Sans"/>
                        <a:cs typeface="Gill San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gn="ctr"/>
                      <a:r>
                        <a:rPr lang="en-US" sz="1600" b="0" i="0" dirty="0" smtClean="0">
                          <a:solidFill>
                            <a:srgbClr val="000000"/>
                          </a:solidFill>
                          <a:latin typeface="Gill Sans"/>
                          <a:cs typeface="Gill Sans"/>
                        </a:rPr>
                        <a:t>Knowledge </a:t>
                      </a:r>
                      <a:r>
                        <a:rPr lang="en-US" sz="1600" b="0" i="0" dirty="0" err="1" smtClean="0">
                          <a:solidFill>
                            <a:srgbClr val="000000"/>
                          </a:solidFill>
                          <a:latin typeface="Gill Sans"/>
                          <a:cs typeface="Gill Sans"/>
                        </a:rPr>
                        <a:t>Curation</a:t>
                      </a:r>
                      <a:r>
                        <a:rPr lang="en-US" sz="1600" b="0" i="0" dirty="0" smtClean="0">
                          <a:solidFill>
                            <a:srgbClr val="000000"/>
                          </a:solidFill>
                          <a:latin typeface="Gill Sans"/>
                          <a:cs typeface="Gill Sans"/>
                        </a:rPr>
                        <a:t> &amp; Dissemination</a:t>
                      </a:r>
                      <a:endParaRPr lang="en-US" sz="1600" b="0" i="0" dirty="0">
                        <a:solidFill>
                          <a:srgbClr val="000000"/>
                        </a:solidFill>
                        <a:latin typeface="Gill Sans"/>
                        <a:cs typeface="Gill Sans"/>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gn="ctr"/>
                      <a:r>
                        <a:rPr lang="en-US" sz="1600" b="0" i="0" dirty="0" smtClean="0">
                          <a:solidFill>
                            <a:srgbClr val="000000"/>
                          </a:solidFill>
                          <a:latin typeface="Gill Sans"/>
                          <a:cs typeface="Gill Sans"/>
                        </a:rPr>
                        <a:t>Administration</a:t>
                      </a:r>
                      <a:endParaRPr lang="en-US" sz="1600" b="0" i="0" dirty="0">
                        <a:solidFill>
                          <a:srgbClr val="000000"/>
                        </a:solidFill>
                        <a:latin typeface="Gill Sans"/>
                        <a:cs typeface="Gill Sans"/>
                      </a:endParaRPr>
                    </a:p>
                  </a:txBody>
                  <a:tcPr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r>
              <a:tr h="322125">
                <a:tc>
                  <a:txBody>
                    <a:bodyPr/>
                    <a:lstStyle/>
                    <a:p>
                      <a:pPr algn="ctr"/>
                      <a:r>
                        <a:rPr lang="en-US" sz="1600" b="0" i="0" dirty="0" smtClean="0">
                          <a:solidFill>
                            <a:srgbClr val="000000"/>
                          </a:solidFill>
                          <a:latin typeface="Gill Sans Light"/>
                          <a:cs typeface="Gill Sans Light"/>
                        </a:rPr>
                        <a:t>Students</a:t>
                      </a: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solidFill>
                  </a:tcPr>
                </a:tc>
                <a:tc>
                  <a:txBody>
                    <a:bodyPr/>
                    <a:lstStyle/>
                    <a:p>
                      <a:pPr algn="ctr"/>
                      <a:endParaRPr lang="en-US"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r>
              <a:tr h="322125">
                <a:tc>
                  <a:txBody>
                    <a:bodyPr/>
                    <a:lstStyle/>
                    <a:p>
                      <a:pPr algn="ctr"/>
                      <a:r>
                        <a:rPr lang="en-US" sz="1600" b="0" i="0" dirty="0" smtClean="0">
                          <a:solidFill>
                            <a:srgbClr val="000000"/>
                          </a:solidFill>
                          <a:latin typeface="Gill Sans Light"/>
                          <a:cs typeface="Gill Sans Light"/>
                        </a:rPr>
                        <a:t>Faculty</a:t>
                      </a: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sz="1600"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solidFill>
                  </a:tcPr>
                </a:tc>
                <a:tc>
                  <a:txBody>
                    <a:bodyPr/>
                    <a:lstStyle/>
                    <a:p>
                      <a:pPr algn="ctr"/>
                      <a:endParaRPr lang="en-US"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3"/>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r>
              <a:tr h="322125">
                <a:tc>
                  <a:txBody>
                    <a:bodyPr/>
                    <a:lstStyle/>
                    <a:p>
                      <a:pPr algn="ctr"/>
                      <a:r>
                        <a:rPr lang="en-US" sz="1600" b="0" i="0" dirty="0" smtClean="0">
                          <a:solidFill>
                            <a:srgbClr val="000000"/>
                          </a:solidFill>
                          <a:latin typeface="Gill Sans Light"/>
                          <a:cs typeface="Gill Sans Light"/>
                        </a:rPr>
                        <a:t>Staff</a:t>
                      </a: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sz="1600"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r>
              <a:tr h="322125">
                <a:tc>
                  <a:txBody>
                    <a:bodyPr/>
                    <a:lstStyle/>
                    <a:p>
                      <a:pPr algn="ctr"/>
                      <a:r>
                        <a:rPr lang="en-US" sz="1600" b="0" i="0" dirty="0" smtClean="0">
                          <a:solidFill>
                            <a:srgbClr val="000000"/>
                          </a:solidFill>
                          <a:latin typeface="Gill Sans Light"/>
                          <a:cs typeface="Gill Sans Light"/>
                        </a:rPr>
                        <a:t>Alumni</a:t>
                      </a: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sz="1600"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r>
              <a:tr h="322125">
                <a:tc>
                  <a:txBody>
                    <a:bodyPr/>
                    <a:lstStyle/>
                    <a:p>
                      <a:pPr algn="ctr"/>
                      <a:r>
                        <a:rPr lang="en-US" sz="1600" b="0" i="0" dirty="0" smtClean="0">
                          <a:solidFill>
                            <a:srgbClr val="000000"/>
                          </a:solidFill>
                          <a:latin typeface="Gill Sans Light"/>
                          <a:cs typeface="Gill Sans Light"/>
                        </a:rPr>
                        <a:t>Leadership</a:t>
                      </a:r>
                      <a:endParaRPr lang="en-US" sz="1600"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sz="1600"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algn="ctr"/>
                      <a:endParaRPr lang="en-US" b="0" i="0" dirty="0">
                        <a:solidFill>
                          <a:srgbClr val="000000"/>
                        </a:solidFill>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r>
            </a:tbl>
          </a:graphicData>
        </a:graphic>
      </p:graphicFrame>
      <p:sp>
        <p:nvSpPr>
          <p:cNvPr id="5" name="Right Arrow 4"/>
          <p:cNvSpPr/>
          <p:nvPr/>
        </p:nvSpPr>
        <p:spPr bwMode="auto">
          <a:xfrm>
            <a:off x="1765300" y="2565996"/>
            <a:ext cx="317500" cy="113704"/>
          </a:xfrm>
          <a:prstGeom prst="rightArrow">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6" name="Bent Arrow 5"/>
          <p:cNvSpPr/>
          <p:nvPr/>
        </p:nvSpPr>
        <p:spPr bwMode="auto">
          <a:xfrm rot="5400000">
            <a:off x="1570924" y="2980625"/>
            <a:ext cx="204040" cy="210111"/>
          </a:xfrm>
          <a:prstGeom prst="bentArrow">
            <a:avLst>
              <a:gd name="adj1" fmla="val 25000"/>
              <a:gd name="adj2" fmla="val 25000"/>
              <a:gd name="adj3" fmla="val 25000"/>
              <a:gd name="adj4" fmla="val 43750"/>
            </a:avLst>
          </a:prstGeom>
          <a:solidFill>
            <a:schemeClr val="tx2">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1175898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98475"/>
            <a:ext cx="6953377" cy="420688"/>
          </a:xfrm>
        </p:spPr>
        <p:txBody>
          <a:bodyPr/>
          <a:lstStyle/>
          <a:p>
            <a:r>
              <a:rPr lang="en-US" dirty="0" smtClean="0"/>
              <a:t>Recommendations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0696455"/>
              </p:ext>
            </p:extLst>
          </p:nvPr>
        </p:nvGraphicFramePr>
        <p:xfrm>
          <a:off x="1548056" y="2229141"/>
          <a:ext cx="6044714" cy="2834640"/>
        </p:xfrm>
        <a:graphic>
          <a:graphicData uri="http://schemas.openxmlformats.org/drawingml/2006/table">
            <a:tbl>
              <a:tblPr firstRow="1" bandRow="1">
                <a:effectLst>
                  <a:outerShdw blurRad="76200" dist="76200" dir="2700000">
                    <a:srgbClr val="000000">
                      <a:alpha val="43000"/>
                    </a:srgbClr>
                  </a:outerShdw>
                </a:effectLst>
                <a:tableStyleId>{91EBBBCC-DAD2-459C-BE2E-F6DE35CF9A28}</a:tableStyleId>
              </a:tblPr>
              <a:tblGrid>
                <a:gridCol w="894477"/>
                <a:gridCol w="5150237"/>
              </a:tblGrid>
              <a:tr h="370840">
                <a:tc>
                  <a:txBody>
                    <a:bodyPr/>
                    <a:lstStyle/>
                    <a:p>
                      <a:pPr algn="ctr">
                        <a:lnSpc>
                          <a:spcPct val="150000"/>
                        </a:lnSpc>
                        <a:spcBef>
                          <a:spcPts val="0"/>
                        </a:spcBef>
                        <a:spcAft>
                          <a:spcPts val="0"/>
                        </a:spcAft>
                      </a:pPr>
                      <a:r>
                        <a:rPr lang="en-US" sz="2400" b="0" i="0" dirty="0" smtClean="0">
                          <a:solidFill>
                            <a:schemeClr val="tx1"/>
                          </a:solidFill>
                          <a:latin typeface="Gill Sans"/>
                          <a:cs typeface="Gill Sans"/>
                        </a:rPr>
                        <a:t>Vote</a:t>
                      </a:r>
                      <a:endParaRPr lang="en-US" sz="2400" b="0" i="0" dirty="0">
                        <a:solidFill>
                          <a:schemeClr val="tx1"/>
                        </a:solidFill>
                        <a:latin typeface="Gill Sans"/>
                        <a:cs typeface="Gill Sans"/>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c>
                  <a:txBody>
                    <a:bodyPr/>
                    <a:lstStyle/>
                    <a:p>
                      <a:pPr>
                        <a:lnSpc>
                          <a:spcPct val="150000"/>
                        </a:lnSpc>
                        <a:spcBef>
                          <a:spcPts val="0"/>
                        </a:spcBef>
                        <a:spcAft>
                          <a:spcPts val="0"/>
                        </a:spcAft>
                      </a:pPr>
                      <a:r>
                        <a:rPr lang="en-US" sz="2400" b="0" i="0" dirty="0" smtClean="0">
                          <a:solidFill>
                            <a:schemeClr val="tx1"/>
                          </a:solidFill>
                          <a:latin typeface="Gill Sans"/>
                          <a:cs typeface="Gill Sans"/>
                        </a:rPr>
                        <a:t>Recommendation</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960"/>
                    </a:solidFill>
                  </a:tcPr>
                </a:tc>
              </a:tr>
              <a:tr h="370840">
                <a:tc>
                  <a:txBody>
                    <a:bodyPr/>
                    <a:lstStyle/>
                    <a:p>
                      <a:pPr algn="ctr">
                        <a:lnSpc>
                          <a:spcPct val="150000"/>
                        </a:lnSpc>
                        <a:spcBef>
                          <a:spcPts val="0"/>
                        </a:spcBef>
                        <a:spcAft>
                          <a:spcPts val="0"/>
                        </a:spcAft>
                      </a:pPr>
                      <a:r>
                        <a:rPr lang="en-US" sz="2000" b="0" i="0" u="none" strike="noStrike" kern="1200" dirty="0" smtClean="0">
                          <a:latin typeface="Gill Sans Light"/>
                          <a:cs typeface="Gill Sans Light"/>
                        </a:rPr>
                        <a:t>8-1</a:t>
                      </a:r>
                      <a:endParaRPr lang="en-US" sz="2000" b="0" i="0" dirty="0">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lvl="0">
                        <a:lnSpc>
                          <a:spcPct val="150000"/>
                        </a:lnSpc>
                        <a:spcBef>
                          <a:spcPts val="0"/>
                        </a:spcBef>
                        <a:spcAft>
                          <a:spcPts val="0"/>
                        </a:spcAft>
                      </a:pPr>
                      <a:r>
                        <a:rPr lang="en-US" sz="2000" b="0" i="0" u="none" strike="noStrike" kern="1200" dirty="0" smtClean="0">
                          <a:latin typeface="Gill Sans Light"/>
                          <a:cs typeface="Gill Sans Light"/>
                        </a:rPr>
                        <a:t>Select</a:t>
                      </a:r>
                      <a:r>
                        <a:rPr lang="en-US" sz="2000" b="0" i="0" u="none" strike="noStrike" kern="1200" baseline="0" dirty="0" smtClean="0">
                          <a:latin typeface="Gill Sans Light"/>
                          <a:cs typeface="Gill Sans Light"/>
                        </a:rPr>
                        <a:t> </a:t>
                      </a:r>
                      <a:r>
                        <a:rPr lang="en-US" sz="2000" b="0" i="0" u="none" strike="noStrike" kern="1200" dirty="0" smtClean="0">
                          <a:latin typeface="Gill Sans Light"/>
                          <a:cs typeface="Gill Sans Light"/>
                        </a:rPr>
                        <a:t>one cloud collaboration suite.</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r>
              <a:tr h="370840">
                <a:tc>
                  <a:txBody>
                    <a:bodyPr/>
                    <a:lstStyle/>
                    <a:p>
                      <a:pPr algn="ctr">
                        <a:lnSpc>
                          <a:spcPct val="150000"/>
                        </a:lnSpc>
                        <a:spcBef>
                          <a:spcPts val="0"/>
                        </a:spcBef>
                        <a:spcAft>
                          <a:spcPts val="0"/>
                        </a:spcAft>
                      </a:pPr>
                      <a:r>
                        <a:rPr lang="en-US" sz="2000" b="0" i="0" u="none" strike="noStrike" kern="1200" dirty="0" smtClean="0">
                          <a:latin typeface="Gill Sans Light"/>
                          <a:cs typeface="Gill Sans Light"/>
                        </a:rPr>
                        <a:t>8-1</a:t>
                      </a:r>
                      <a:endParaRPr lang="en-US" sz="2000" b="0" i="0" dirty="0">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c>
                  <a:txBody>
                    <a:bodyPr/>
                    <a:lstStyle/>
                    <a:p>
                      <a:pPr lvl="0">
                        <a:lnSpc>
                          <a:spcPct val="150000"/>
                        </a:lnSpc>
                        <a:spcBef>
                          <a:spcPts val="0"/>
                        </a:spcBef>
                        <a:spcAft>
                          <a:spcPts val="0"/>
                        </a:spcAft>
                      </a:pPr>
                      <a:r>
                        <a:rPr lang="en-US" sz="2000" b="0" i="0" u="none" strike="noStrike" kern="1200" dirty="0" smtClean="0">
                          <a:latin typeface="Gill Sans Light"/>
                          <a:cs typeface="Gill Sans Light"/>
                        </a:rPr>
                        <a:t>Contract with Google</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bg1">
                        <a:lumMod val="95000"/>
                      </a:schemeClr>
                    </a:solidFill>
                  </a:tcPr>
                </a:tc>
              </a:tr>
              <a:tr h="370840">
                <a:tc>
                  <a:txBody>
                    <a:bodyPr/>
                    <a:lstStyle/>
                    <a:p>
                      <a:pPr algn="ctr">
                        <a:lnSpc>
                          <a:spcPct val="150000"/>
                        </a:lnSpc>
                        <a:spcBef>
                          <a:spcPts val="0"/>
                        </a:spcBef>
                        <a:spcAft>
                          <a:spcPts val="0"/>
                        </a:spcAft>
                      </a:pPr>
                      <a:r>
                        <a:rPr lang="en-US" sz="2000" b="0" i="0" dirty="0" smtClean="0">
                          <a:latin typeface="Gill Sans Light"/>
                          <a:cs typeface="Gill Sans Light"/>
                        </a:rPr>
                        <a:t>9-0</a:t>
                      </a:r>
                      <a:endParaRPr lang="en-US" sz="2000" b="0" i="0" dirty="0">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c>
                  <a:txBody>
                    <a:bodyPr/>
                    <a:lstStyle/>
                    <a:p>
                      <a:pPr lvl="0">
                        <a:lnSpc>
                          <a:spcPct val="150000"/>
                        </a:lnSpc>
                        <a:spcBef>
                          <a:spcPts val="0"/>
                        </a:spcBef>
                        <a:spcAft>
                          <a:spcPts val="0"/>
                        </a:spcAft>
                      </a:pPr>
                      <a:r>
                        <a:rPr lang="en-US" sz="2000" b="0" i="0" u="none" strike="noStrike" kern="1200" dirty="0" smtClean="0">
                          <a:latin typeface="Gill Sans Light"/>
                          <a:cs typeface="Gill Sans Light"/>
                        </a:rPr>
                        <a:t>Single instance of on-premise Exchange  </a:t>
                      </a: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8F9"/>
                    </a:solidFill>
                  </a:tcPr>
                </a:tc>
              </a:tr>
              <a:tr h="370840">
                <a:tc>
                  <a:txBody>
                    <a:bodyPr/>
                    <a:lstStyle/>
                    <a:p>
                      <a:pPr algn="ctr">
                        <a:lnSpc>
                          <a:spcPct val="150000"/>
                        </a:lnSpc>
                        <a:spcBef>
                          <a:spcPts val="0"/>
                        </a:spcBef>
                        <a:spcAft>
                          <a:spcPts val="0"/>
                        </a:spcAft>
                      </a:pPr>
                      <a:r>
                        <a:rPr lang="en-US" sz="2000" b="0" i="0" u="none" strike="noStrike" kern="1200" dirty="0" smtClean="0">
                          <a:latin typeface="Gill Sans Light"/>
                          <a:cs typeface="Gill Sans Light"/>
                        </a:rPr>
                        <a:t>9-0</a:t>
                      </a:r>
                      <a:endParaRPr lang="en-US" sz="2000" b="0" i="0" dirty="0">
                        <a:latin typeface="Gill Sans Light"/>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c>
                  <a:txBody>
                    <a:bodyPr/>
                    <a:lstStyle/>
                    <a:p>
                      <a:pPr lvl="0">
                        <a:lnSpc>
                          <a:spcPct val="150000"/>
                        </a:lnSpc>
                        <a:spcBef>
                          <a:spcPts val="0"/>
                        </a:spcBef>
                        <a:spcAft>
                          <a:spcPts val="0"/>
                        </a:spcAft>
                      </a:pPr>
                      <a:r>
                        <a:rPr lang="en-US" sz="2000" b="0" i="0" u="none" strike="noStrike" kern="1200" dirty="0" smtClean="0">
                          <a:latin typeface="Gill Sans Light"/>
                          <a:cs typeface="Gill Sans Light"/>
                        </a:rPr>
                        <a:t>Extend Microsoft site license.   </a:t>
                      </a:r>
                      <a:endParaRPr lang="en-US" sz="2000" b="0" i="0" u="none" strike="noStrike" kern="1200" dirty="0" smtClean="0">
                        <a:solidFill>
                          <a:schemeClr val="dk1"/>
                        </a:solidFill>
                        <a:latin typeface="Gill Sans Light"/>
                        <a:ea typeface="+mn-ea"/>
                        <a:cs typeface="Gill Sans Light"/>
                      </a:endParaRPr>
                    </a:p>
                  </a:txBody>
                  <a:tcP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2F2F2"/>
                    </a:solidFill>
                  </a:tcPr>
                </a:tc>
              </a:tr>
            </a:tbl>
          </a:graphicData>
        </a:graphic>
      </p:graphicFrame>
      <p:sp>
        <p:nvSpPr>
          <p:cNvPr id="3" name="TextBox 2"/>
          <p:cNvSpPr txBox="1"/>
          <p:nvPr/>
        </p:nvSpPr>
        <p:spPr>
          <a:xfrm>
            <a:off x="321733" y="6011334"/>
            <a:ext cx="8584401" cy="369332"/>
          </a:xfrm>
          <a:prstGeom prst="rect">
            <a:avLst/>
          </a:prstGeom>
          <a:noFill/>
        </p:spPr>
        <p:txBody>
          <a:bodyPr wrap="none" rtlCol="0">
            <a:spAutoFit/>
          </a:bodyPr>
          <a:lstStyle/>
          <a:p>
            <a:r>
              <a:rPr lang="en-US" dirty="0">
                <a:solidFill>
                  <a:schemeClr val="bg1"/>
                </a:solidFill>
              </a:rPr>
              <a:t>http://</a:t>
            </a:r>
            <a:r>
              <a:rPr lang="en-US" dirty="0" err="1">
                <a:solidFill>
                  <a:schemeClr val="bg1"/>
                </a:solidFill>
              </a:rPr>
              <a:t>nextgen.umich.edu</a:t>
            </a:r>
            <a:r>
              <a:rPr lang="en-US" dirty="0">
                <a:solidFill>
                  <a:schemeClr val="bg1"/>
                </a:solidFill>
              </a:rPr>
              <a:t>/collaboration/U-</a:t>
            </a:r>
            <a:r>
              <a:rPr lang="en-US" dirty="0" err="1">
                <a:solidFill>
                  <a:schemeClr val="bg1"/>
                </a:solidFill>
              </a:rPr>
              <a:t>M_Collaboration_Suite_Recommendation.pdf</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187133" y="2221466"/>
            <a:ext cx="3387485" cy="3147041"/>
            <a:chOff x="3187133" y="1810022"/>
            <a:chExt cx="3387485" cy="3147041"/>
          </a:xfrm>
          <a:solidFill>
            <a:srgbClr val="FF3931"/>
          </a:solidFill>
        </p:grpSpPr>
        <p:sp>
          <p:nvSpPr>
            <p:cNvPr id="43" name="Left-Right Arrow 42"/>
            <p:cNvSpPr/>
            <p:nvPr/>
          </p:nvSpPr>
          <p:spPr bwMode="auto">
            <a:xfrm rot="1899911">
              <a:off x="3607297" y="239993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4" name="Left-Right Arrow 43"/>
            <p:cNvSpPr/>
            <p:nvPr/>
          </p:nvSpPr>
          <p:spPr bwMode="auto">
            <a:xfrm rot="669382">
              <a:off x="3222561" y="2939849"/>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5" name="Left-Right Arrow 44"/>
            <p:cNvSpPr/>
            <p:nvPr/>
          </p:nvSpPr>
          <p:spPr bwMode="auto">
            <a:xfrm rot="21181553">
              <a:off x="3187133" y="3561011"/>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6" name="Left-Right Arrow 45"/>
            <p:cNvSpPr/>
            <p:nvPr/>
          </p:nvSpPr>
          <p:spPr bwMode="auto">
            <a:xfrm rot="20972408">
              <a:off x="5972333" y="2918680"/>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7" name="Left-Right Arrow 46"/>
            <p:cNvSpPr/>
            <p:nvPr/>
          </p:nvSpPr>
          <p:spPr bwMode="auto">
            <a:xfrm rot="20014443">
              <a:off x="5633714" y="239993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8" name="Left-Right Arrow 47"/>
            <p:cNvSpPr/>
            <p:nvPr/>
          </p:nvSpPr>
          <p:spPr bwMode="auto">
            <a:xfrm rot="5400000">
              <a:off x="4612435" y="2007705"/>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9" name="Left-Right Arrow 48"/>
            <p:cNvSpPr/>
            <p:nvPr/>
          </p:nvSpPr>
          <p:spPr bwMode="auto">
            <a:xfrm rot="300497">
              <a:off x="6023937" y="3594878"/>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50" name="Left-Right Arrow 49"/>
            <p:cNvSpPr/>
            <p:nvPr/>
          </p:nvSpPr>
          <p:spPr bwMode="auto">
            <a:xfrm rot="20093568">
              <a:off x="3498438" y="4171810"/>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51" name="Left-Right Arrow 50"/>
            <p:cNvSpPr/>
            <p:nvPr/>
          </p:nvSpPr>
          <p:spPr bwMode="auto">
            <a:xfrm rot="1652717">
              <a:off x="5702205" y="4145211"/>
              <a:ext cx="550681" cy="211541"/>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52" name="Left-Right Arrow 51"/>
            <p:cNvSpPr/>
            <p:nvPr/>
          </p:nvSpPr>
          <p:spPr bwMode="auto">
            <a:xfrm rot="3416491">
              <a:off x="5264371" y="4522305"/>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53" name="Left-Right Arrow 52"/>
            <p:cNvSpPr/>
            <p:nvPr/>
          </p:nvSpPr>
          <p:spPr bwMode="auto">
            <a:xfrm rot="6776151">
              <a:off x="4045167" y="4547704"/>
              <a:ext cx="607042" cy="211676"/>
            </a:xfrm>
            <a:prstGeom prst="leftRightArrow">
              <a:avLst/>
            </a:prstGeom>
            <a:grpFill/>
            <a:ln w="12700" cap="flat" cmpd="sng" algn="ctr">
              <a:noFill/>
              <a:prstDash val="solid"/>
              <a:round/>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grpSp>
      <p:sp>
        <p:nvSpPr>
          <p:cNvPr id="6" name="Title 5"/>
          <p:cNvSpPr>
            <a:spLocks noGrp="1"/>
          </p:cNvSpPr>
          <p:nvPr>
            <p:ph type="title"/>
          </p:nvPr>
        </p:nvSpPr>
        <p:spPr>
          <a:xfrm>
            <a:off x="3365500" y="274638"/>
            <a:ext cx="5101622" cy="1143000"/>
          </a:xfrm>
        </p:spPr>
        <p:txBody>
          <a:bodyPr/>
          <a:lstStyle/>
          <a:p>
            <a:r>
              <a:rPr lang="en-US"/>
              <a:t>IT Governance @ U-M</a:t>
            </a:r>
          </a:p>
        </p:txBody>
      </p:sp>
      <p:grpSp>
        <p:nvGrpSpPr>
          <p:cNvPr id="57" name="Group 56"/>
          <p:cNvGrpSpPr/>
          <p:nvPr/>
        </p:nvGrpSpPr>
        <p:grpSpPr>
          <a:xfrm>
            <a:off x="3633159" y="2897855"/>
            <a:ext cx="2503893" cy="1885178"/>
            <a:chOff x="3633159" y="2897855"/>
            <a:chExt cx="2503893" cy="1885178"/>
          </a:xfrm>
        </p:grpSpPr>
        <p:sp>
          <p:nvSpPr>
            <p:cNvPr id="10" name="Oval 9"/>
            <p:cNvSpPr/>
            <p:nvPr/>
          </p:nvSpPr>
          <p:spPr bwMode="auto">
            <a:xfrm>
              <a:off x="3746324" y="2897855"/>
              <a:ext cx="2277562" cy="1885178"/>
            </a:xfrm>
            <a:prstGeom prst="ellipse">
              <a:avLst/>
            </a:prstGeom>
            <a:gradFill>
              <a:gsLst>
                <a:gs pos="0">
                  <a:srgbClr val="FFD130"/>
                </a:gs>
                <a:gs pos="100000">
                  <a:schemeClr val="bg1"/>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3633159" y="3240280"/>
              <a:ext cx="2503893" cy="1200329"/>
            </a:xfrm>
            <a:prstGeom prst="rect">
              <a:avLst/>
            </a:prstGeom>
            <a:noFill/>
            <a:ln>
              <a:noFill/>
            </a:ln>
          </p:spPr>
          <p:txBody>
            <a:bodyPr wrap="square" rtlCol="0">
              <a:spAutoFit/>
            </a:bodyPr>
            <a:lstStyle/>
            <a:p>
              <a:pPr algn="ctr"/>
              <a:r>
                <a:rPr lang="en-US" sz="1800" b="0" dirty="0">
                  <a:solidFill>
                    <a:srgbClr val="0F3661"/>
                  </a:solidFill>
                  <a:latin typeface="Gill Sans"/>
                  <a:cs typeface="Gill Sans"/>
                </a:rPr>
                <a:t>UNIVERSITY</a:t>
              </a:r>
            </a:p>
            <a:p>
              <a:pPr algn="ctr"/>
              <a:r>
                <a:rPr lang="en-US" sz="1800" b="0" dirty="0">
                  <a:solidFill>
                    <a:srgbClr val="0F3661"/>
                  </a:solidFill>
                  <a:latin typeface="Gill Sans"/>
                  <a:cs typeface="Gill Sans"/>
                </a:rPr>
                <a:t>INFORMATION</a:t>
              </a:r>
            </a:p>
            <a:p>
              <a:pPr algn="ctr"/>
              <a:r>
                <a:rPr lang="en-US" sz="1800" b="0" dirty="0">
                  <a:solidFill>
                    <a:srgbClr val="0F3661"/>
                  </a:solidFill>
                  <a:latin typeface="Gill Sans"/>
                  <a:cs typeface="Gill Sans"/>
                </a:rPr>
                <a:t>TECHNOLOGY</a:t>
              </a:r>
            </a:p>
            <a:p>
              <a:pPr algn="ctr"/>
              <a:r>
                <a:rPr lang="en-US" sz="1800" b="0" dirty="0">
                  <a:solidFill>
                    <a:srgbClr val="0F3661"/>
                  </a:solidFill>
                  <a:latin typeface="Gill Sans"/>
                  <a:cs typeface="Gill Sans"/>
                </a:rPr>
                <a:t>COUNCIL</a:t>
              </a:r>
            </a:p>
          </p:txBody>
        </p:sp>
      </p:grpSp>
      <p:grpSp>
        <p:nvGrpSpPr>
          <p:cNvPr id="15" name="Group 14"/>
          <p:cNvGrpSpPr/>
          <p:nvPr/>
        </p:nvGrpSpPr>
        <p:grpSpPr>
          <a:xfrm>
            <a:off x="638629" y="3202292"/>
            <a:ext cx="2527856" cy="340202"/>
            <a:chOff x="638629" y="2790848"/>
            <a:chExt cx="2527856" cy="340202"/>
          </a:xfrm>
        </p:grpSpPr>
        <p:sp>
          <p:nvSpPr>
            <p:cNvPr id="16" name="Rounded Rectangle 15"/>
            <p:cNvSpPr/>
            <p:nvPr/>
          </p:nvSpPr>
          <p:spPr bwMode="auto">
            <a:xfrm>
              <a:off x="749300" y="2790848"/>
              <a:ext cx="2303424"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8629" y="2814755"/>
              <a:ext cx="2527856" cy="292388"/>
            </a:xfrm>
            <a:prstGeom prst="rect">
              <a:avLst/>
            </a:prstGeom>
            <a:noFill/>
          </p:spPr>
          <p:txBody>
            <a:bodyPr wrap="square" rtlCol="0">
              <a:spAutoFit/>
            </a:bodyPr>
            <a:lstStyle/>
            <a:p>
              <a:pPr algn="ctr"/>
              <a:r>
                <a:rPr lang="en-US" sz="1300" b="0">
                  <a:latin typeface="Gill Sans"/>
                  <a:cs typeface="Gill Sans"/>
                </a:rPr>
                <a:t>Unit IT Steering Committee</a:t>
              </a:r>
            </a:p>
          </p:txBody>
        </p:sp>
      </p:grpSp>
      <p:grpSp>
        <p:nvGrpSpPr>
          <p:cNvPr id="58" name="Group 57"/>
          <p:cNvGrpSpPr/>
          <p:nvPr/>
        </p:nvGrpSpPr>
        <p:grpSpPr>
          <a:xfrm>
            <a:off x="3563578" y="1801060"/>
            <a:ext cx="2875322" cy="359450"/>
            <a:chOff x="3563578" y="1801060"/>
            <a:chExt cx="2875322" cy="359450"/>
          </a:xfrm>
        </p:grpSpPr>
        <p:sp>
          <p:nvSpPr>
            <p:cNvPr id="22" name="Rounded Rectangle 21"/>
            <p:cNvSpPr/>
            <p:nvPr/>
          </p:nvSpPr>
          <p:spPr bwMode="auto">
            <a:xfrm>
              <a:off x="3563578" y="1801060"/>
              <a:ext cx="2875322" cy="359450"/>
            </a:xfrm>
            <a:prstGeom prst="roundRect">
              <a:avLst/>
            </a:prstGeom>
            <a:gradFill>
              <a:gsLst>
                <a:gs pos="0">
                  <a:srgbClr val="459FFF"/>
                </a:gs>
                <a:gs pos="60000">
                  <a:schemeClr val="accent1">
                    <a:tint val="37000"/>
                    <a:satMod val="300000"/>
                  </a:schemeClr>
                </a:gs>
                <a:gs pos="100000">
                  <a:schemeClr val="accent1">
                    <a:tint val="15000"/>
                    <a:satMod val="350000"/>
                  </a:schemeClr>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3" name="TextBox 22"/>
            <p:cNvSpPr txBox="1"/>
            <p:nvPr/>
          </p:nvSpPr>
          <p:spPr>
            <a:xfrm>
              <a:off x="3577660" y="1826126"/>
              <a:ext cx="2847156" cy="292388"/>
            </a:xfrm>
            <a:prstGeom prst="rect">
              <a:avLst/>
            </a:prstGeom>
            <a:noFill/>
          </p:spPr>
          <p:txBody>
            <a:bodyPr wrap="square" rtlCol="0">
              <a:spAutoFit/>
            </a:bodyPr>
            <a:lstStyle/>
            <a:p>
              <a:pPr algn="ctr"/>
              <a:r>
                <a:rPr lang="en-US" sz="1300" b="0">
                  <a:latin typeface="Gill Sans"/>
                  <a:cs typeface="Gill Sans"/>
                </a:rPr>
                <a:t>University IT Executive Committee</a:t>
              </a:r>
            </a:p>
          </p:txBody>
        </p:sp>
      </p:grpSp>
      <p:grpSp>
        <p:nvGrpSpPr>
          <p:cNvPr id="59" name="Group 58"/>
          <p:cNvGrpSpPr/>
          <p:nvPr/>
        </p:nvGrpSpPr>
        <p:grpSpPr>
          <a:xfrm>
            <a:off x="314325" y="2459185"/>
            <a:ext cx="8095855" cy="3324648"/>
            <a:chOff x="314325" y="2459185"/>
            <a:chExt cx="8095855" cy="3324648"/>
          </a:xfrm>
        </p:grpSpPr>
        <p:grpSp>
          <p:nvGrpSpPr>
            <p:cNvPr id="12" name="Group 11"/>
            <p:cNvGrpSpPr/>
            <p:nvPr/>
          </p:nvGrpSpPr>
          <p:grpSpPr>
            <a:xfrm>
              <a:off x="838200" y="2459185"/>
              <a:ext cx="2730559" cy="340202"/>
              <a:chOff x="1040903" y="2047741"/>
              <a:chExt cx="2527856" cy="340202"/>
            </a:xfrm>
          </p:grpSpPr>
          <p:sp>
            <p:nvSpPr>
              <p:cNvPr id="13" name="Rounded Rectangle 12"/>
              <p:cNvSpPr/>
              <p:nvPr/>
            </p:nvSpPr>
            <p:spPr bwMode="auto">
              <a:xfrm>
                <a:off x="1040904" y="2047741"/>
                <a:ext cx="2524764"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14" name="TextBox 13"/>
              <p:cNvSpPr txBox="1"/>
              <p:nvPr/>
            </p:nvSpPr>
            <p:spPr>
              <a:xfrm>
                <a:off x="1040903" y="2071648"/>
                <a:ext cx="2527856" cy="292388"/>
              </a:xfrm>
              <a:prstGeom prst="rect">
                <a:avLst/>
              </a:prstGeom>
              <a:noFill/>
            </p:spPr>
            <p:txBody>
              <a:bodyPr wrap="square" rtlCol="0">
                <a:spAutoFit/>
              </a:bodyPr>
              <a:lstStyle/>
              <a:p>
                <a:pPr algn="ctr"/>
                <a:r>
                  <a:rPr lang="en-US" sz="1300" b="0">
                    <a:latin typeface="Gill Sans"/>
                    <a:cs typeface="Gill Sans"/>
                  </a:rPr>
                  <a:t>Information &amp; Technology Services</a:t>
                </a:r>
              </a:p>
            </p:txBody>
          </p:sp>
        </p:grpSp>
        <p:grpSp>
          <p:nvGrpSpPr>
            <p:cNvPr id="18" name="Group 17"/>
            <p:cNvGrpSpPr/>
            <p:nvPr/>
          </p:nvGrpSpPr>
          <p:grpSpPr>
            <a:xfrm>
              <a:off x="314325" y="3950458"/>
              <a:ext cx="2855234" cy="340202"/>
              <a:chOff x="491255" y="3539014"/>
              <a:chExt cx="2678304" cy="340202"/>
            </a:xfrm>
          </p:grpSpPr>
          <p:sp>
            <p:nvSpPr>
              <p:cNvPr id="19" name="Rounded Rectangle 18"/>
              <p:cNvSpPr/>
              <p:nvPr/>
            </p:nvSpPr>
            <p:spPr bwMode="auto">
              <a:xfrm>
                <a:off x="511213" y="3539014"/>
                <a:ext cx="2635298" cy="340202"/>
              </a:xfrm>
              <a:prstGeom prst="roundRect">
                <a:avLst/>
              </a:prstGeom>
              <a:gradFill>
                <a:gsLst>
                  <a:gs pos="0">
                    <a:srgbClr val="6DE058"/>
                  </a:gs>
                  <a:gs pos="65000">
                    <a:schemeClr val="accent5">
                      <a:tint val="37000"/>
                      <a:satMod val="300000"/>
                    </a:schemeClr>
                  </a:gs>
                  <a:gs pos="100000">
                    <a:schemeClr val="accent5">
                      <a:tint val="15000"/>
                      <a:satMod val="350000"/>
                    </a:schemeClr>
                  </a:gs>
                </a:gsLst>
              </a:gra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0" name="TextBox 19"/>
              <p:cNvSpPr txBox="1"/>
              <p:nvPr/>
            </p:nvSpPr>
            <p:spPr>
              <a:xfrm>
                <a:off x="491255" y="3550221"/>
                <a:ext cx="2678304" cy="292388"/>
              </a:xfrm>
              <a:prstGeom prst="rect">
                <a:avLst/>
              </a:prstGeom>
              <a:noFill/>
            </p:spPr>
            <p:txBody>
              <a:bodyPr wrap="square" rtlCol="0">
                <a:spAutoFit/>
              </a:bodyPr>
              <a:lstStyle/>
              <a:p>
                <a:pPr algn="ctr"/>
                <a:r>
                  <a:rPr lang="en-US" sz="1300" b="0">
                    <a:latin typeface="Gill Sans"/>
                    <a:cs typeface="Gill Sans"/>
                  </a:rPr>
                  <a:t>Medical Ctr. Information Technology</a:t>
                </a:r>
              </a:p>
            </p:txBody>
          </p:sp>
        </p:grpSp>
        <p:grpSp>
          <p:nvGrpSpPr>
            <p:cNvPr id="7" name="Group 6"/>
            <p:cNvGrpSpPr/>
            <p:nvPr/>
          </p:nvGrpSpPr>
          <p:grpSpPr>
            <a:xfrm>
              <a:off x="6298958" y="4700282"/>
              <a:ext cx="1793722" cy="366947"/>
              <a:chOff x="6298958" y="4288838"/>
              <a:chExt cx="1793722" cy="366947"/>
            </a:xfrm>
          </p:grpSpPr>
          <p:sp>
            <p:nvSpPr>
              <p:cNvPr id="8" name="Rounded Rectangle 7"/>
              <p:cNvSpPr/>
              <p:nvPr/>
            </p:nvSpPr>
            <p:spPr bwMode="auto">
              <a:xfrm>
                <a:off x="6298958" y="42888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9" name="TextBox 8"/>
              <p:cNvSpPr txBox="1"/>
              <p:nvPr/>
            </p:nvSpPr>
            <p:spPr>
              <a:xfrm>
                <a:off x="6314921" y="4321765"/>
                <a:ext cx="1761797" cy="301436"/>
              </a:xfrm>
              <a:prstGeom prst="rect">
                <a:avLst/>
              </a:prstGeom>
              <a:noFill/>
            </p:spPr>
            <p:txBody>
              <a:bodyPr wrap="square" rtlCol="0">
                <a:spAutoFit/>
              </a:bodyPr>
              <a:lstStyle/>
              <a:p>
                <a:pPr algn="ctr"/>
                <a:r>
                  <a:rPr lang="en-US" sz="1300" b="0">
                    <a:latin typeface="Gill Sans"/>
                    <a:cs typeface="Gill Sans"/>
                  </a:rPr>
                  <a:t>Patient Care</a:t>
                </a:r>
              </a:p>
            </p:txBody>
          </p:sp>
        </p:grpSp>
        <p:grpSp>
          <p:nvGrpSpPr>
            <p:cNvPr id="24" name="Group 23"/>
            <p:cNvGrpSpPr/>
            <p:nvPr/>
          </p:nvGrpSpPr>
          <p:grpSpPr>
            <a:xfrm>
              <a:off x="6230109" y="2515882"/>
              <a:ext cx="1799071" cy="366947"/>
              <a:chOff x="6230109" y="2104438"/>
              <a:chExt cx="1799071" cy="366947"/>
            </a:xfrm>
          </p:grpSpPr>
          <p:sp>
            <p:nvSpPr>
              <p:cNvPr id="25" name="Rounded Rectangle 24"/>
              <p:cNvSpPr/>
              <p:nvPr/>
            </p:nvSpPr>
            <p:spPr bwMode="auto">
              <a:xfrm>
                <a:off x="6235458" y="21044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6" name="TextBox 25"/>
              <p:cNvSpPr txBox="1"/>
              <p:nvPr/>
            </p:nvSpPr>
            <p:spPr>
              <a:xfrm>
                <a:off x="6230109" y="2119563"/>
                <a:ext cx="1773777" cy="292388"/>
              </a:xfrm>
              <a:prstGeom prst="rect">
                <a:avLst/>
              </a:prstGeom>
              <a:noFill/>
            </p:spPr>
            <p:txBody>
              <a:bodyPr wrap="square" rtlCol="0">
                <a:spAutoFit/>
              </a:bodyPr>
              <a:lstStyle/>
              <a:p>
                <a:pPr algn="ctr"/>
                <a:r>
                  <a:rPr lang="en-US" sz="1300" b="0">
                    <a:latin typeface="Gill Sans"/>
                    <a:cs typeface="Gill Sans"/>
                  </a:rPr>
                  <a:t>Teaching &amp; Learning</a:t>
                </a:r>
              </a:p>
            </p:txBody>
          </p:sp>
        </p:grpSp>
        <p:grpSp>
          <p:nvGrpSpPr>
            <p:cNvPr id="27" name="Group 26"/>
            <p:cNvGrpSpPr/>
            <p:nvPr/>
          </p:nvGrpSpPr>
          <p:grpSpPr>
            <a:xfrm>
              <a:off x="6565658" y="3214382"/>
              <a:ext cx="1793722" cy="366947"/>
              <a:chOff x="6565658" y="2802938"/>
              <a:chExt cx="1793722" cy="366947"/>
            </a:xfrm>
          </p:grpSpPr>
          <p:sp>
            <p:nvSpPr>
              <p:cNvPr id="28" name="Rounded Rectangle 27"/>
              <p:cNvSpPr/>
              <p:nvPr/>
            </p:nvSpPr>
            <p:spPr bwMode="auto">
              <a:xfrm>
                <a:off x="6565658" y="28029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29" name="TextBox 28"/>
              <p:cNvSpPr txBox="1"/>
              <p:nvPr/>
            </p:nvSpPr>
            <p:spPr>
              <a:xfrm>
                <a:off x="6573409" y="2830545"/>
                <a:ext cx="1761797" cy="301435"/>
              </a:xfrm>
              <a:prstGeom prst="rect">
                <a:avLst/>
              </a:prstGeom>
              <a:noFill/>
            </p:spPr>
            <p:txBody>
              <a:bodyPr wrap="square" rtlCol="0">
                <a:spAutoFit/>
              </a:bodyPr>
              <a:lstStyle/>
              <a:p>
                <a:pPr algn="ctr"/>
                <a:r>
                  <a:rPr lang="en-US" sz="1300" b="0">
                    <a:latin typeface="Gill Sans"/>
                    <a:cs typeface="Gill Sans"/>
                  </a:rPr>
                  <a:t>Knowledge</a:t>
                </a:r>
              </a:p>
            </p:txBody>
          </p:sp>
        </p:grpSp>
        <p:grpSp>
          <p:nvGrpSpPr>
            <p:cNvPr id="30" name="Group 29"/>
            <p:cNvGrpSpPr/>
            <p:nvPr/>
          </p:nvGrpSpPr>
          <p:grpSpPr>
            <a:xfrm>
              <a:off x="6616458" y="3963682"/>
              <a:ext cx="1793722" cy="366947"/>
              <a:chOff x="6616458" y="3552238"/>
              <a:chExt cx="1793722" cy="366947"/>
            </a:xfrm>
          </p:grpSpPr>
          <p:sp>
            <p:nvSpPr>
              <p:cNvPr id="31" name="Rounded Rectangle 30"/>
              <p:cNvSpPr/>
              <p:nvPr/>
            </p:nvSpPr>
            <p:spPr bwMode="auto">
              <a:xfrm>
                <a:off x="6616458" y="3552238"/>
                <a:ext cx="1793722" cy="366947"/>
              </a:xfrm>
              <a:prstGeom prst="roundRect">
                <a:avLst/>
              </a:prstGeom>
              <a:gradFill>
                <a:gsLst>
                  <a:gs pos="0">
                    <a:srgbClr val="927FCF"/>
                  </a:gs>
                  <a:gs pos="100000">
                    <a:srgbClr val="E1E6FF"/>
                  </a:gs>
                </a:gsLs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2" name="TextBox 31"/>
              <p:cNvSpPr txBox="1"/>
              <p:nvPr/>
            </p:nvSpPr>
            <p:spPr>
              <a:xfrm>
                <a:off x="6628171" y="3578866"/>
                <a:ext cx="1725856" cy="292388"/>
              </a:xfrm>
              <a:prstGeom prst="rect">
                <a:avLst/>
              </a:prstGeom>
              <a:noFill/>
            </p:spPr>
            <p:txBody>
              <a:bodyPr wrap="square" rtlCol="0">
                <a:spAutoFit/>
              </a:bodyPr>
              <a:lstStyle/>
              <a:p>
                <a:pPr algn="ctr"/>
                <a:r>
                  <a:rPr lang="en-US" sz="1300" b="0">
                    <a:latin typeface="Gill Sans"/>
                    <a:cs typeface="Gill Sans"/>
                  </a:rPr>
                  <a:t>Research</a:t>
                </a:r>
              </a:p>
            </p:txBody>
          </p:sp>
        </p:grpSp>
        <p:grpSp>
          <p:nvGrpSpPr>
            <p:cNvPr id="33" name="Group 32"/>
            <p:cNvGrpSpPr/>
            <p:nvPr/>
          </p:nvGrpSpPr>
          <p:grpSpPr>
            <a:xfrm>
              <a:off x="5529386" y="5432578"/>
              <a:ext cx="1604062" cy="351255"/>
              <a:chOff x="5236718" y="4426065"/>
              <a:chExt cx="1604062" cy="351255"/>
            </a:xfrm>
          </p:grpSpPr>
          <p:sp>
            <p:nvSpPr>
              <p:cNvPr id="34" name="Rounded Rectangle 33"/>
              <p:cNvSpPr/>
              <p:nvPr/>
            </p:nvSpPr>
            <p:spPr bwMode="auto">
              <a:xfrm>
                <a:off x="5236718" y="4426065"/>
                <a:ext cx="1604062" cy="351255"/>
              </a:xfrm>
              <a:prstGeom prst="roundRect">
                <a:avLst/>
              </a:prstGeom>
              <a:gradFill>
                <a:gsLst>
                  <a:gs pos="1000">
                    <a:schemeClr val="bg1">
                      <a:lumMod val="75000"/>
                    </a:schemeClr>
                  </a:gs>
                  <a:gs pos="100000">
                    <a:schemeClr val="bg1"/>
                  </a:gs>
                </a:gsLst>
              </a:gra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5" name="TextBox 34"/>
              <p:cNvSpPr txBox="1"/>
              <p:nvPr/>
            </p:nvSpPr>
            <p:spPr>
              <a:xfrm>
                <a:off x="5259021" y="4451918"/>
                <a:ext cx="1557797" cy="301438"/>
              </a:xfrm>
              <a:prstGeom prst="rect">
                <a:avLst/>
              </a:prstGeom>
              <a:noFill/>
            </p:spPr>
            <p:txBody>
              <a:bodyPr wrap="square" rtlCol="0">
                <a:spAutoFit/>
              </a:bodyPr>
              <a:lstStyle/>
              <a:p>
                <a:pPr algn="ctr"/>
                <a:r>
                  <a:rPr lang="en-US" sz="1300" b="0">
                    <a:latin typeface="Gill Sans"/>
                    <a:cs typeface="Gill Sans"/>
                  </a:rPr>
                  <a:t>Administration</a:t>
                </a:r>
              </a:p>
            </p:txBody>
          </p:sp>
        </p:grpSp>
        <p:grpSp>
          <p:nvGrpSpPr>
            <p:cNvPr id="36" name="Group 35"/>
            <p:cNvGrpSpPr/>
            <p:nvPr/>
          </p:nvGrpSpPr>
          <p:grpSpPr>
            <a:xfrm>
              <a:off x="2095500" y="5432578"/>
              <a:ext cx="3104659" cy="351255"/>
              <a:chOff x="2281893" y="5021134"/>
              <a:chExt cx="2918266" cy="351255"/>
            </a:xfrm>
          </p:grpSpPr>
          <p:sp>
            <p:nvSpPr>
              <p:cNvPr id="37" name="Rounded Rectangle 36"/>
              <p:cNvSpPr/>
              <p:nvPr/>
            </p:nvSpPr>
            <p:spPr bwMode="auto">
              <a:xfrm>
                <a:off x="2315528" y="5021134"/>
                <a:ext cx="2840672" cy="351255"/>
              </a:xfrm>
              <a:prstGeom prst="roundRect">
                <a:avLst/>
              </a:prstGeom>
              <a:gradFill>
                <a:gsLst>
                  <a:gs pos="1000">
                    <a:schemeClr val="bg1">
                      <a:lumMod val="75000"/>
                    </a:schemeClr>
                  </a:gs>
                  <a:gs pos="100000">
                    <a:schemeClr val="bg1"/>
                  </a:gs>
                </a:gsLst>
              </a:gra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38" name="TextBox 37"/>
              <p:cNvSpPr txBox="1"/>
              <p:nvPr/>
            </p:nvSpPr>
            <p:spPr>
              <a:xfrm>
                <a:off x="2281893" y="5046988"/>
                <a:ext cx="2918266" cy="292388"/>
              </a:xfrm>
              <a:prstGeom prst="rect">
                <a:avLst/>
              </a:prstGeom>
              <a:noFill/>
            </p:spPr>
            <p:txBody>
              <a:bodyPr wrap="square" rtlCol="0">
                <a:spAutoFit/>
              </a:bodyPr>
              <a:lstStyle/>
              <a:p>
                <a:pPr algn="ctr"/>
                <a:r>
                  <a:rPr lang="en-US" sz="1300" b="0">
                    <a:latin typeface="Gill Sans"/>
                    <a:cs typeface="Gill Sans"/>
                  </a:rPr>
                  <a:t>Information &amp; Infrastructure Assurance</a:t>
                </a:r>
              </a:p>
            </p:txBody>
          </p:sp>
        </p:grpSp>
        <p:grpSp>
          <p:nvGrpSpPr>
            <p:cNvPr id="39" name="Group 38"/>
            <p:cNvGrpSpPr/>
            <p:nvPr/>
          </p:nvGrpSpPr>
          <p:grpSpPr>
            <a:xfrm>
              <a:off x="931439" y="4709989"/>
              <a:ext cx="2511046" cy="347532"/>
              <a:chOff x="931439" y="4298545"/>
              <a:chExt cx="2511046" cy="347532"/>
            </a:xfrm>
          </p:grpSpPr>
          <p:sp>
            <p:nvSpPr>
              <p:cNvPr id="40" name="Rounded Rectangle 39"/>
              <p:cNvSpPr/>
              <p:nvPr/>
            </p:nvSpPr>
            <p:spPr bwMode="auto">
              <a:xfrm>
                <a:off x="931439" y="4298545"/>
                <a:ext cx="2511046" cy="347532"/>
              </a:xfrm>
              <a:prstGeom prst="roundRect">
                <a:avLst/>
              </a:prstGeom>
              <a:gradFill>
                <a:gsLst>
                  <a:gs pos="0">
                    <a:srgbClr val="FF893F"/>
                  </a:gs>
                  <a:gs pos="100000">
                    <a:srgbClr val="FFC2A3"/>
                  </a:gs>
                </a:gsLst>
              </a:gra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p:txBody>
          </p:sp>
          <p:sp>
            <p:nvSpPr>
              <p:cNvPr id="41" name="TextBox 40"/>
              <p:cNvSpPr txBox="1"/>
              <p:nvPr/>
            </p:nvSpPr>
            <p:spPr>
              <a:xfrm>
                <a:off x="946820" y="4313417"/>
                <a:ext cx="2480283" cy="292388"/>
              </a:xfrm>
              <a:prstGeom prst="rect">
                <a:avLst/>
              </a:prstGeom>
              <a:noFill/>
            </p:spPr>
            <p:txBody>
              <a:bodyPr wrap="square" rtlCol="0">
                <a:spAutoFit/>
              </a:bodyPr>
              <a:lstStyle/>
              <a:p>
                <a:pPr algn="ctr"/>
                <a:r>
                  <a:rPr lang="en-US" sz="1300" b="0" dirty="0">
                    <a:latin typeface="Gill Sans"/>
                    <a:cs typeface="Gill Sans"/>
                  </a:rPr>
                  <a:t>Deans, </a:t>
                </a:r>
                <a:r>
                  <a:rPr lang="en-US" sz="1300" b="0" dirty="0" smtClean="0">
                    <a:latin typeface="Gill Sans"/>
                    <a:cs typeface="Gill Sans"/>
                  </a:rPr>
                  <a:t>Faculty </a:t>
                </a:r>
                <a:r>
                  <a:rPr lang="en-US" sz="1300" b="0" dirty="0">
                    <a:latin typeface="Gill Sans"/>
                    <a:cs typeface="Gill Sans"/>
                  </a:rPr>
                  <a:t>&amp; Students</a:t>
                </a:r>
              </a:p>
            </p:txBody>
          </p:sp>
        </p:grpSp>
      </p:grpSp>
    </p:spTree>
    <p:extLst>
      <p:ext uri="{BB962C8B-B14F-4D97-AF65-F5344CB8AC3E}">
        <p14:creationId xmlns:p14="http://schemas.microsoft.com/office/powerpoint/2010/main" val="2122655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9"/>
                                        </p:tgtEl>
                                        <p:attrNameLst>
                                          <p:attrName>style.opacity</p:attrName>
                                        </p:attrNameLst>
                                      </p:cBhvr>
                                      <p:to>
                                        <p:strVal val="0.5"/>
                                      </p:to>
                                    </p:set>
                                    <p:animEffect filter="image" prLst="opacity: 0.5">
                                      <p:cBhvr rctx="IE">
                                        <p:cTn id="7" dur="indefinite"/>
                                        <p:tgtEl>
                                          <p:spTgt spid="59"/>
                                        </p:tgtEl>
                                      </p:cBhvr>
                                    </p:animEffect>
                                  </p:childTnLst>
                                </p:cTn>
                              </p:par>
                              <p:par>
                                <p:cTn id="8" presetID="6" presetClass="emph" presetSubtype="0" accel="50000" decel="50000" fill="hold" nodeType="withEffect">
                                  <p:stCondLst>
                                    <p:cond delay="0"/>
                                  </p:stCondLst>
                                  <p:childTnLst>
                                    <p:animScale>
                                      <p:cBhvr>
                                        <p:cTn id="9" dur="1000" fill="hold"/>
                                        <p:tgtEl>
                                          <p:spTgt spid="1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 presetClass="emph" presetSubtype="0" accel="50000" decel="50000" fill="hold" nodeType="clickEffect">
                                  <p:stCondLst>
                                    <p:cond delay="0"/>
                                  </p:stCondLst>
                                  <p:childTnLst>
                                    <p:animScale>
                                      <p:cBhvr>
                                        <p:cTn id="13" dur="1000" fill="hold"/>
                                        <p:tgtEl>
                                          <p:spTgt spid="57"/>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accel="50000" decel="50000" fill="hold" nodeType="clickEffect">
                                  <p:stCondLst>
                                    <p:cond delay="0"/>
                                  </p:stCondLst>
                                  <p:childTnLst>
                                    <p:animScale>
                                      <p:cBhvr>
                                        <p:cTn id="17" dur="1000" fill="hold"/>
                                        <p:tgtEl>
                                          <p:spTgt spid="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lstStyle/>
          <a:p>
            <a:endParaRPr lang="en-US"/>
          </a:p>
        </p:txBody>
      </p:sp>
      <p:pic>
        <p:nvPicPr>
          <p:cNvPr id="19" name="Picture 18" descr="logo.jpg"/>
          <p:cNvPicPr>
            <a:picLocks noChangeAspect="1"/>
          </p:cNvPicPr>
          <p:nvPr/>
        </p:nvPicPr>
        <p:blipFill>
          <a:blip r:embed="rId2"/>
          <a:stretch>
            <a:fillRect/>
          </a:stretch>
        </p:blipFill>
        <p:spPr>
          <a:xfrm>
            <a:off x="7059345" y="5957442"/>
            <a:ext cx="1410002" cy="554360"/>
          </a:xfrm>
          <a:prstGeom prst="rect">
            <a:avLst/>
          </a:prstGeom>
        </p:spPr>
      </p:pic>
    </p:spTree>
    <p:extLst>
      <p:ext uri="{BB962C8B-B14F-4D97-AF65-F5344CB8AC3E}">
        <p14:creationId xmlns:p14="http://schemas.microsoft.com/office/powerpoint/2010/main" val="29595530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p:cNvPicPr>
          <p:nvPr/>
        </p:nvPicPr>
        <p:blipFill>
          <a:blip r:embed="rId3" cstate="print">
            <a:lum contrast="15000"/>
          </a:blip>
          <a:srcRect t="8137" b="7015"/>
          <a:stretch>
            <a:fillRect/>
          </a:stretch>
        </p:blipFill>
        <p:spPr bwMode="auto">
          <a:xfrm>
            <a:off x="0" y="1039163"/>
            <a:ext cx="9144000" cy="5818837"/>
          </a:xfrm>
          <a:prstGeom prst="rect">
            <a:avLst/>
          </a:prstGeom>
          <a:noFill/>
          <a:ln w="9525">
            <a:noFill/>
            <a:miter lim="800000"/>
            <a:headEnd/>
            <a:tailEnd/>
          </a:ln>
        </p:spPr>
      </p:pic>
      <p:sp>
        <p:nvSpPr>
          <p:cNvPr id="17411" name="Title 1"/>
          <p:cNvSpPr>
            <a:spLocks noGrp="1"/>
          </p:cNvSpPr>
          <p:nvPr>
            <p:ph type="title"/>
          </p:nvPr>
        </p:nvSpPr>
        <p:spPr>
          <a:xfrm>
            <a:off x="3713397" y="358965"/>
            <a:ext cx="4820137" cy="718687"/>
          </a:xfrm>
        </p:spPr>
        <p:txBody>
          <a:bodyPr anchor="t"/>
          <a:lstStyle/>
          <a:p>
            <a:pPr eaLnBrk="1" hangingPunct="1">
              <a:lnSpc>
                <a:spcPts val="3620"/>
              </a:lnSpc>
            </a:pPr>
            <a:r>
              <a:rPr lang="en-US"/>
              <a:t>The Great Centrifuge</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3713397" y="358965"/>
            <a:ext cx="4820137" cy="718687"/>
          </a:xfrm>
        </p:spPr>
        <p:txBody>
          <a:bodyPr anchor="t"/>
          <a:lstStyle/>
          <a:p>
            <a:pPr eaLnBrk="1" hangingPunct="1">
              <a:lnSpc>
                <a:spcPts val="3620"/>
              </a:lnSpc>
            </a:pPr>
            <a:r>
              <a:rPr lang="en-US"/>
              <a:t>The Great Centrifuge</a:t>
            </a:r>
          </a:p>
        </p:txBody>
      </p:sp>
      <p:sp>
        <p:nvSpPr>
          <p:cNvPr id="4" name="Content Placeholder 2"/>
          <p:cNvSpPr txBox="1">
            <a:spLocks/>
          </p:cNvSpPr>
          <p:nvPr/>
        </p:nvSpPr>
        <p:spPr>
          <a:xfrm>
            <a:off x="1109688" y="1401930"/>
            <a:ext cx="6708884" cy="2966870"/>
          </a:xfrm>
          <a:prstGeom prst="rect">
            <a:avLst/>
          </a:prstGeom>
        </p:spPr>
        <p:txBody>
          <a:bodyPr/>
          <a:lst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From mainframe to PCs</a:t>
            </a:r>
          </a:p>
          <a:p>
            <a:r>
              <a:rPr lang="en-US" sz="2800" dirty="0" smtClean="0"/>
              <a:t>IT shifts from center to units</a:t>
            </a:r>
          </a:p>
          <a:p>
            <a:r>
              <a:rPr lang="en-US" sz="2800" dirty="0" smtClean="0"/>
              <a:t>Central IT provider unable to deliver cutting-edge technology quickly</a:t>
            </a:r>
          </a:p>
          <a:p>
            <a:r>
              <a:rPr lang="en-US" sz="2800" dirty="0" smtClean="0"/>
              <a:t>Units move toward self-sufficiency</a:t>
            </a:r>
            <a:endParaRPr lang="en-US" sz="2800" dirty="0"/>
          </a:p>
        </p:txBody>
      </p:sp>
    </p:spTree>
    <p:extLst>
      <p:ext uri="{BB962C8B-B14F-4D97-AF65-F5344CB8AC3E}">
        <p14:creationId xmlns:p14="http://schemas.microsoft.com/office/powerpoint/2010/main" val="41971447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2433338" y="196742"/>
            <a:ext cx="6308566" cy="803362"/>
          </a:xfrm>
        </p:spPr>
        <p:txBody>
          <a:bodyPr/>
          <a:lstStyle/>
          <a:p>
            <a:pPr eaLnBrk="1" hangingPunct="1"/>
            <a:r>
              <a:rPr lang="en-US">
                <a:solidFill>
                  <a:schemeClr val="bg1"/>
                </a:solidFill>
              </a:rPr>
              <a:t>The Trap of Self-sufficiency</a:t>
            </a:r>
          </a:p>
        </p:txBody>
      </p:sp>
      <p:sp>
        <p:nvSpPr>
          <p:cNvPr id="4" name="Content Placeholder 2"/>
          <p:cNvSpPr txBox="1">
            <a:spLocks/>
          </p:cNvSpPr>
          <p:nvPr/>
        </p:nvSpPr>
        <p:spPr>
          <a:xfrm>
            <a:off x="1109688" y="1401930"/>
            <a:ext cx="6708884" cy="3881270"/>
          </a:xfrm>
          <a:prstGeom prst="rect">
            <a:avLst/>
          </a:prstGeom>
        </p:spPr>
        <p:txBody>
          <a:bodyPr/>
          <a:lst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Units, even small ones, do everything internally</a:t>
            </a:r>
            <a:endParaRPr lang="en-US" sz="2800" dirty="0"/>
          </a:p>
          <a:p>
            <a:r>
              <a:rPr lang="en-US" sz="2800" dirty="0" smtClean="0"/>
              <a:t>It is inefficient</a:t>
            </a:r>
          </a:p>
          <a:p>
            <a:r>
              <a:rPr lang="en-US" sz="2800" dirty="0" smtClean="0"/>
              <a:t>It is difficult to get out of</a:t>
            </a:r>
          </a:p>
          <a:p>
            <a:r>
              <a:rPr lang="en-US" sz="2800" dirty="0" smtClean="0"/>
              <a:t>Some things are incompatible </a:t>
            </a:r>
            <a:r>
              <a:rPr lang="en-US" sz="2800" dirty="0"/>
              <a:t>w</a:t>
            </a:r>
            <a:r>
              <a:rPr lang="en-US" sz="2800" dirty="0" smtClean="0"/>
              <a:t>ith the rest of the campus</a:t>
            </a:r>
          </a:p>
        </p:txBody>
      </p:sp>
    </p:spTree>
    <p:extLst>
      <p:ext uri="{BB962C8B-B14F-4D97-AF65-F5344CB8AC3E}">
        <p14:creationId xmlns:p14="http://schemas.microsoft.com/office/powerpoint/2010/main" val="849861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39985" y="62954"/>
            <a:ext cx="5330937" cy="1143000"/>
          </a:xfrm>
        </p:spPr>
        <p:txBody>
          <a:bodyPr/>
          <a:lstStyle/>
          <a:p>
            <a:pPr eaLnBrk="1" hangingPunct="1"/>
            <a:r>
              <a:rPr lang="en-US"/>
              <a:t>The Server Invasion</a:t>
            </a:r>
          </a:p>
        </p:txBody>
      </p:sp>
      <p:sp>
        <p:nvSpPr>
          <p:cNvPr id="4" name="Content Placeholder 2"/>
          <p:cNvSpPr txBox="1">
            <a:spLocks/>
          </p:cNvSpPr>
          <p:nvPr/>
        </p:nvSpPr>
        <p:spPr>
          <a:xfrm>
            <a:off x="1109688" y="1401930"/>
            <a:ext cx="6708884" cy="2966870"/>
          </a:xfrm>
          <a:prstGeom prst="rect">
            <a:avLst/>
          </a:prstGeom>
        </p:spPr>
        <p:txBody>
          <a:bodyPr/>
          <a:lst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Standard for the 1990’s and beyond: “Have a problem? Get a server!”</a:t>
            </a:r>
          </a:p>
          <a:p>
            <a:r>
              <a:rPr lang="en-US" sz="2800" dirty="0" smtClean="0"/>
              <a:t>Proliferation of sub-standard “server rooms”</a:t>
            </a:r>
          </a:p>
          <a:p>
            <a:r>
              <a:rPr lang="en-US" sz="2800" dirty="0" smtClean="0"/>
              <a:t>May work fine for a while, but this is high-risk</a:t>
            </a:r>
          </a:p>
        </p:txBody>
      </p:sp>
    </p:spTree>
    <p:extLst>
      <p:ext uri="{BB962C8B-B14F-4D97-AF65-F5344CB8AC3E}">
        <p14:creationId xmlns:p14="http://schemas.microsoft.com/office/powerpoint/2010/main" val="26645449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444532" y="101442"/>
            <a:ext cx="4022590" cy="1143000"/>
          </a:xfrm>
        </p:spPr>
        <p:txBody>
          <a:bodyPr/>
          <a:lstStyle/>
          <a:p>
            <a:pPr eaLnBrk="1" hangingPunct="1"/>
            <a:r>
              <a:rPr lang="en-US"/>
              <a:t>The Improvising</a:t>
            </a:r>
          </a:p>
        </p:txBody>
      </p:sp>
      <p:sp>
        <p:nvSpPr>
          <p:cNvPr id="5" name="Content Placeholder 2"/>
          <p:cNvSpPr txBox="1">
            <a:spLocks/>
          </p:cNvSpPr>
          <p:nvPr/>
        </p:nvSpPr>
        <p:spPr>
          <a:xfrm>
            <a:off x="1109688" y="1401930"/>
            <a:ext cx="6708884" cy="4211470"/>
          </a:xfrm>
          <a:prstGeom prst="rect">
            <a:avLst/>
          </a:prstGeom>
        </p:spPr>
        <p:txBody>
          <a:bodyPr/>
          <a:lst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How do we get out of the trap of self-sufficiency?</a:t>
            </a:r>
          </a:p>
          <a:p>
            <a:r>
              <a:rPr lang="en-US" sz="2800" dirty="0" smtClean="0"/>
              <a:t>Not enough manpower or know-how in units do everything</a:t>
            </a:r>
          </a:p>
          <a:p>
            <a:r>
              <a:rPr lang="en-US" sz="2800" dirty="0" smtClean="0"/>
              <a:t>Smaller units band together to try and share resources – with limited success</a:t>
            </a:r>
          </a:p>
          <a:p>
            <a:r>
              <a:rPr lang="en-US" sz="2800" dirty="0" smtClean="0"/>
              <a:t>IT Commons is formed – campus-wide venue for all units; lots of discussions, not a lot of action</a:t>
            </a:r>
            <a:endParaRPr lang="en-US" sz="2800" dirty="0"/>
          </a:p>
        </p:txBody>
      </p:sp>
    </p:spTree>
    <p:extLst>
      <p:ext uri="{BB962C8B-B14F-4D97-AF65-F5344CB8AC3E}">
        <p14:creationId xmlns:p14="http://schemas.microsoft.com/office/powerpoint/2010/main" val="8425269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4"/>
          <p:cNvSpPr>
            <a:spLocks noGrp="1"/>
          </p:cNvSpPr>
          <p:nvPr>
            <p:ph type="title"/>
          </p:nvPr>
        </p:nvSpPr>
        <p:spPr>
          <a:xfrm>
            <a:off x="5868324" y="230540"/>
            <a:ext cx="2448341" cy="838200"/>
          </a:xfrm>
        </p:spPr>
        <p:txBody>
          <a:bodyPr/>
          <a:lstStyle/>
          <a:p>
            <a:pPr eaLnBrk="1" hangingPunct="1"/>
            <a:r>
              <a:rPr lang="en-US"/>
              <a:t>The Plunge</a:t>
            </a:r>
          </a:p>
        </p:txBody>
      </p:sp>
      <p:sp>
        <p:nvSpPr>
          <p:cNvPr id="4" name="Content Placeholder 2"/>
          <p:cNvSpPr txBox="1">
            <a:spLocks/>
          </p:cNvSpPr>
          <p:nvPr/>
        </p:nvSpPr>
        <p:spPr>
          <a:xfrm>
            <a:off x="889000" y="1401930"/>
            <a:ext cx="7289800" cy="4909970"/>
          </a:xfrm>
          <a:prstGeom prst="rect">
            <a:avLst/>
          </a:prstGeom>
        </p:spPr>
        <p:txBody>
          <a:bodyPr/>
          <a:lstStyle>
            <a:lvl1pPr marL="342900" indent="-342900" algn="l" rtl="0" eaLnBrk="0" fontAlgn="base" hangingPunct="0">
              <a:spcBef>
                <a:spcPct val="20000"/>
              </a:spcBef>
              <a:spcAft>
                <a:spcPct val="0"/>
              </a:spcAft>
              <a:buFont typeface="Arial" charset="0"/>
              <a:buChar char="•"/>
              <a:defRPr sz="3200" b="0" i="0" kern="1200">
                <a:solidFill>
                  <a:srgbClr val="FFFFFF"/>
                </a:solidFill>
                <a:latin typeface="Gill Sans Light"/>
                <a:ea typeface="ＭＳ Ｐゴシック" charset="-128"/>
                <a:cs typeface="Gill Sans Light"/>
              </a:defRPr>
            </a:lvl1pPr>
            <a:lvl2pPr marL="742950" indent="-285750" algn="l" rtl="0" eaLnBrk="0" fontAlgn="base" hangingPunct="0">
              <a:spcBef>
                <a:spcPct val="20000"/>
              </a:spcBef>
              <a:spcAft>
                <a:spcPct val="0"/>
              </a:spcAft>
              <a:buFont typeface="Arial" charset="0"/>
              <a:buChar char="–"/>
              <a:defRPr sz="2800" b="0" i="0" kern="1200">
                <a:solidFill>
                  <a:srgbClr val="FFFFFF"/>
                </a:solidFill>
                <a:latin typeface="Gill Sans Light"/>
                <a:ea typeface="ＭＳ Ｐゴシック" charset="-128"/>
                <a:cs typeface="Gill Sans Light"/>
              </a:defRPr>
            </a:lvl2pPr>
            <a:lvl3pPr marL="1143000" indent="-228600" algn="l" rtl="0" eaLnBrk="0" fontAlgn="base" hangingPunct="0">
              <a:spcBef>
                <a:spcPct val="20000"/>
              </a:spcBef>
              <a:spcAft>
                <a:spcPct val="0"/>
              </a:spcAft>
              <a:buFont typeface="Arial" charset="0"/>
              <a:buChar char="•"/>
              <a:defRPr sz="2400" b="0" i="0" kern="1200">
                <a:solidFill>
                  <a:srgbClr val="FFFFFF"/>
                </a:solidFill>
                <a:latin typeface="Gill Sans Light"/>
                <a:ea typeface="ＭＳ Ｐゴシック" charset="-128"/>
                <a:cs typeface="Gill Sans Light"/>
              </a:defRPr>
            </a:lvl3pPr>
            <a:lvl4pPr marL="16002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4pPr>
            <a:lvl5pPr marL="2057400" indent="-228600" algn="l" rtl="0" eaLnBrk="0" fontAlgn="base" hangingPunct="0">
              <a:spcBef>
                <a:spcPct val="20000"/>
              </a:spcBef>
              <a:spcAft>
                <a:spcPct val="0"/>
              </a:spcAft>
              <a:buFont typeface="Arial" charset="0"/>
              <a:buChar char="»"/>
              <a:defRPr sz="2000" b="0" i="0" kern="1200">
                <a:solidFill>
                  <a:srgbClr val="FFFFFF"/>
                </a:solidFill>
                <a:latin typeface="Gill Sans Light"/>
                <a:ea typeface="ＭＳ Ｐゴシック" charset="-128"/>
                <a:cs typeface="Gill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Getting “commodity” services out of units</a:t>
            </a:r>
          </a:p>
          <a:p>
            <a:r>
              <a:rPr lang="en-US" sz="2800" dirty="0" smtClean="0"/>
              <a:t>“Low-hanging fruits”: file storage, web services, network, data centers, HPC</a:t>
            </a:r>
          </a:p>
          <a:p>
            <a:r>
              <a:rPr lang="en-US" sz="2800" dirty="0" smtClean="0"/>
              <a:t>More challenging: end-user computing, network “to-the-jack”, lecture capture</a:t>
            </a:r>
          </a:p>
          <a:p>
            <a:r>
              <a:rPr lang="en-US" sz="2800" dirty="0" smtClean="0"/>
              <a:t>Will the ability to innovate remain within units?</a:t>
            </a:r>
          </a:p>
          <a:p>
            <a:r>
              <a:rPr lang="en-US" sz="2800" dirty="0" smtClean="0"/>
              <a:t>Will the savings be re-invested in unit IT?</a:t>
            </a:r>
            <a:endParaRPr lang="en-US" sz="2800" dirty="0"/>
          </a:p>
        </p:txBody>
      </p:sp>
    </p:spTree>
    <p:extLst>
      <p:ext uri="{BB962C8B-B14F-4D97-AF65-F5344CB8AC3E}">
        <p14:creationId xmlns:p14="http://schemas.microsoft.com/office/powerpoint/2010/main" val="40850509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DUCAUSE others-2">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EDUCAUSE others-2.potx</Template>
  <TotalTime>9554</TotalTime>
  <Words>2064</Words>
  <Application>Microsoft Macintosh PowerPoint</Application>
  <PresentationFormat>On-screen Show (4:3)</PresentationFormat>
  <Paragraphs>370</Paragraphs>
  <Slides>36</Slides>
  <Notes>23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EDUCAUSE others-2</vt:lpstr>
      <vt:lpstr>Using IT Governance to Make Hard Decisions</vt:lpstr>
      <vt:lpstr>Agenda</vt:lpstr>
      <vt:lpstr>1990-2010:   The Way We Were </vt:lpstr>
      <vt:lpstr>The Great Centrifuge</vt:lpstr>
      <vt:lpstr>The Great Centrifuge</vt:lpstr>
      <vt:lpstr>The Trap of Self-sufficiency</vt:lpstr>
      <vt:lpstr>The Server Invasion</vt:lpstr>
      <vt:lpstr>The Improvising</vt:lpstr>
      <vt:lpstr>The Plunge</vt:lpstr>
      <vt:lpstr>IT Governance @ U-M   </vt:lpstr>
      <vt:lpstr>PowerPoint Presentation</vt:lpstr>
      <vt:lpstr>PowerPoint Presentation</vt:lpstr>
      <vt:lpstr>PowerPoint Presentation</vt:lpstr>
      <vt:lpstr>PowerPoint Presentation</vt:lpstr>
      <vt:lpstr>IT Service Vision</vt:lpstr>
      <vt:lpstr>PowerPoint Presentation</vt:lpstr>
      <vt:lpstr>Collaboration Tools: Our first big step </vt:lpstr>
      <vt:lpstr>IT Council Charge</vt:lpstr>
      <vt:lpstr>Process</vt:lpstr>
      <vt:lpstr>Vendor Demonstrations</vt:lpstr>
      <vt:lpstr>Google Video</vt:lpstr>
      <vt:lpstr>Microsoft Video</vt:lpstr>
      <vt:lpstr>IT Provider Feedback Session</vt:lpstr>
      <vt:lpstr>All things considered, which suite better enables collaboration for your constituents?</vt:lpstr>
      <vt:lpstr>What concerns you the most about each of the suites?</vt:lpstr>
      <vt:lpstr>What opportunities or new possibilities would be provided by each of the collaborative suites?</vt:lpstr>
      <vt:lpstr>Campus Survey</vt:lpstr>
      <vt:lpstr>I am confident that the university could establish processes &amp; a contract with this vendor that would protect my privacy &amp; information.</vt:lpstr>
      <vt:lpstr>I am confident this vendor would provide reliable services.</vt:lpstr>
      <vt:lpstr>I am confident that if this vendor was selected, I could collaborate effectively.</vt:lpstr>
      <vt:lpstr>Process</vt:lpstr>
      <vt:lpstr>Costs/Savings</vt:lpstr>
      <vt:lpstr>Decision-Making Process</vt:lpstr>
      <vt:lpstr>Recommendations</vt:lpstr>
      <vt:lpstr>IT Governance @ U-M</vt:lpstr>
      <vt:lpstr>Questions?</vt:lpstr>
    </vt:vector>
  </TitlesOfParts>
  <Company>U of M Dentistry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IT Governance to Make Hard Decisions</dc:title>
  <dc:creator>Chris Jung</dc:creator>
  <cp:lastModifiedBy>Lynn Johnson</cp:lastModifiedBy>
  <cp:revision>132</cp:revision>
  <dcterms:created xsi:type="dcterms:W3CDTF">2011-10-17T13:11:25Z</dcterms:created>
  <dcterms:modified xsi:type="dcterms:W3CDTF">2011-10-20T17:21:23Z</dcterms:modified>
</cp:coreProperties>
</file>