
<file path=[Content_Types].xml><?xml version="1.0" encoding="utf-8"?>
<Types xmlns="http://schemas.openxmlformats.org/package/2006/content-types">
  <Default Extension="png" ContentType="image/png"/>
  <Default Extension="pdf" ContentType="application/pd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9"/>
  </p:notesMasterIdLst>
  <p:handoutMasterIdLst>
    <p:handoutMasterId r:id="rId20"/>
  </p:handoutMasterIdLst>
  <p:sldIdLst>
    <p:sldId id="257" r:id="rId3"/>
    <p:sldId id="271" r:id="rId4"/>
    <p:sldId id="273" r:id="rId5"/>
    <p:sldId id="274" r:id="rId6"/>
    <p:sldId id="275" r:id="rId7"/>
    <p:sldId id="276" r:id="rId8"/>
    <p:sldId id="277" r:id="rId9"/>
    <p:sldId id="278" r:id="rId10"/>
    <p:sldId id="279" r:id="rId11"/>
    <p:sldId id="269" r:id="rId12"/>
    <p:sldId id="258" r:id="rId13"/>
    <p:sldId id="259" r:id="rId14"/>
    <p:sldId id="260" r:id="rId15"/>
    <p:sldId id="261" r:id="rId16"/>
    <p:sldId id="270" r:id="rId17"/>
    <p:sldId id="280" r:id="rId18"/>
  </p:sldIdLst>
  <p:sldSz cx="9144000" cy="6858000" type="screen4x3"/>
  <p:notesSz cx="7010400" cy="92964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2486" autoAdjust="0"/>
  </p:normalViewPr>
  <p:slideViewPr>
    <p:cSldViewPr>
      <p:cViewPr varScale="1">
        <p:scale>
          <a:sx n="99" d="100"/>
          <a:sy n="99" d="100"/>
        </p:scale>
        <p:origin x="-1690" y="-67"/>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9C38445-3EB6-479F-B663-E1636AD80F08}" type="datetimeFigureOut">
              <a:rPr lang="en-US" smtClean="0"/>
              <a:t>11/2/2011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478A5DBE-9A4D-4591-8052-40012C07104D}" type="slidenum">
              <a:rPr lang="en-US" smtClean="0"/>
              <a:t>‹#›</a:t>
            </a:fld>
            <a:endParaRPr lang="en-US"/>
          </a:p>
        </p:txBody>
      </p:sp>
    </p:spTree>
    <p:extLst>
      <p:ext uri="{BB962C8B-B14F-4D97-AF65-F5344CB8AC3E}">
        <p14:creationId xmlns:p14="http://schemas.microsoft.com/office/powerpoint/2010/main" val="36068452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6DB103B-B978-40D6-ACF3-321A8712A58C}" type="datetimeFigureOut">
              <a:rPr lang="en-US" smtClean="0"/>
              <a:t>11/2/2011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A32BFE1-B321-4E3F-803D-7F5275DBAEF7}" type="slidenum">
              <a:rPr lang="en-US" smtClean="0"/>
              <a:t>‹#›</a:t>
            </a:fld>
            <a:endParaRPr lang="en-US"/>
          </a:p>
        </p:txBody>
      </p:sp>
    </p:spTree>
    <p:extLst>
      <p:ext uri="{BB962C8B-B14F-4D97-AF65-F5344CB8AC3E}">
        <p14:creationId xmlns:p14="http://schemas.microsoft.com/office/powerpoint/2010/main" val="2969874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6FA281B-0946-C245-AF81-6D816C0F4E58}" type="slidenum">
              <a:rPr lang="en-US" smtClean="0">
                <a:solidFill>
                  <a:prstClr val="black"/>
                </a:solidFill>
              </a:rPr>
              <a:pPr>
                <a:defRPr/>
              </a:pPr>
              <a:t>1</a:t>
            </a:fld>
            <a:endParaRPr lang="en-US">
              <a:solidFill>
                <a:prstClr val="black"/>
              </a:solidFill>
            </a:endParaRPr>
          </a:p>
        </p:txBody>
      </p:sp>
    </p:spTree>
    <p:extLst>
      <p:ext uri="{BB962C8B-B14F-4D97-AF65-F5344CB8AC3E}">
        <p14:creationId xmlns:p14="http://schemas.microsoft.com/office/powerpoint/2010/main" val="23498887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32BFE1-B321-4E3F-803D-7F5275DBAEF7}" type="slidenum">
              <a:rPr lang="en-US" smtClean="0"/>
              <a:t>14</a:t>
            </a:fld>
            <a:endParaRPr lang="en-US"/>
          </a:p>
        </p:txBody>
      </p:sp>
    </p:spTree>
    <p:extLst>
      <p:ext uri="{BB962C8B-B14F-4D97-AF65-F5344CB8AC3E}">
        <p14:creationId xmlns:p14="http://schemas.microsoft.com/office/powerpoint/2010/main" val="28534733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6FA281B-0946-C245-AF81-6D816C0F4E58}" type="slidenum">
              <a:rPr lang="en-US" smtClean="0">
                <a:solidFill>
                  <a:prstClr val="black"/>
                </a:solidFill>
              </a:rPr>
              <a:pPr>
                <a:defRPr/>
              </a:pPr>
              <a:t>16</a:t>
            </a:fld>
            <a:endParaRPr lang="en-US">
              <a:solidFill>
                <a:prstClr val="black"/>
              </a:solidFill>
            </a:endParaRPr>
          </a:p>
        </p:txBody>
      </p:sp>
    </p:spTree>
    <p:extLst>
      <p:ext uri="{BB962C8B-B14F-4D97-AF65-F5344CB8AC3E}">
        <p14:creationId xmlns:p14="http://schemas.microsoft.com/office/powerpoint/2010/main" val="2349888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32BFE1-B321-4E3F-803D-7F5275DBAEF7}"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107708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61B2F4-28B8-47AF-9695-C12E56174314}" type="slidenum">
              <a:rPr lang="en-US" smtClean="0">
                <a:solidFill>
                  <a:prstClr val="black"/>
                </a:solidFill>
              </a:rPr>
              <a:pPr/>
              <a:t>4</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F1C9436-D6D0-4FD1-9EB1-34F5170A624F}" type="slidenum">
              <a:rPr lang="en-US" smtClean="0">
                <a:solidFill>
                  <a:prstClr val="black"/>
                </a:solidFill>
              </a:rPr>
              <a:pPr>
                <a:defRPr/>
              </a:pPr>
              <a:t>5</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61B2F4-28B8-47AF-9695-C12E56174314}" type="slidenum">
              <a:rPr lang="en-US" smtClean="0">
                <a:solidFill>
                  <a:prstClr val="black"/>
                </a:solidFill>
              </a:rPr>
              <a:pPr/>
              <a:t>6</a:t>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61B2F4-28B8-47AF-9695-C12E56174314}" type="slidenum">
              <a:rPr lang="en-US" smtClean="0">
                <a:solidFill>
                  <a:prstClr val="black"/>
                </a:solidFill>
              </a:rPr>
              <a:pPr/>
              <a:t>7</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61B2F4-28B8-47AF-9695-C12E56174314}" type="slidenum">
              <a:rPr lang="en-US" smtClean="0">
                <a:solidFill>
                  <a:prstClr val="black"/>
                </a:solidFill>
              </a:rPr>
              <a:pPr/>
              <a:t>8</a:t>
            </a:fld>
            <a:endParaRPr 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61B2F4-28B8-47AF-9695-C12E56174314}" type="slidenum">
              <a:rPr lang="en-US" smtClean="0">
                <a:solidFill>
                  <a:prstClr val="black"/>
                </a:solidFill>
              </a:rPr>
              <a:pPr/>
              <a:t>9</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32BFE1-B321-4E3F-803D-7F5275DBAEF7}" type="slidenum">
              <a:rPr lang="en-US" smtClean="0"/>
              <a:t>11</a:t>
            </a:fld>
            <a:endParaRPr lang="en-US"/>
          </a:p>
        </p:txBody>
      </p:sp>
    </p:spTree>
    <p:extLst>
      <p:ext uri="{BB962C8B-B14F-4D97-AF65-F5344CB8AC3E}">
        <p14:creationId xmlns:p14="http://schemas.microsoft.com/office/powerpoint/2010/main" val="18080147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d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133350"/>
            <a:ext cx="9144000" cy="585311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US">
              <a:solidFill>
                <a:srgbClr val="FFFFFF"/>
              </a:solidFill>
              <a:ea typeface="ＭＳ Ｐゴシック" charset="-128"/>
              <a:cs typeface="ＭＳ Ｐゴシック" charset="-128"/>
            </a:endParaRPr>
          </a:p>
        </p:txBody>
      </p:sp>
      <p:pic>
        <p:nvPicPr>
          <p:cNvPr id="5" name="Picture 9" descr="logopp.jpg"/>
          <p:cNvPicPr>
            <a:picLocks noChangeAspect="1"/>
          </p:cNvPicPr>
          <p:nvPr userDrawn="1"/>
        </p:nvPicPr>
        <p:blipFill>
          <a:blip r:embed="rId2"/>
          <a:srcRect/>
          <a:stretch>
            <a:fillRect/>
          </a:stretch>
        </p:blipFill>
        <p:spPr bwMode="auto">
          <a:xfrm>
            <a:off x="5165725" y="4349750"/>
            <a:ext cx="3368675" cy="1563688"/>
          </a:xfrm>
          <a:prstGeom prst="rect">
            <a:avLst/>
          </a:prstGeom>
          <a:noFill/>
          <a:ln w="9525">
            <a:noFill/>
            <a:miter lim="800000"/>
            <a:headEnd/>
            <a:tailEnd/>
          </a:ln>
        </p:spPr>
      </p:pic>
      <p:sp>
        <p:nvSpPr>
          <p:cNvPr id="2" name="Title 1"/>
          <p:cNvSpPr>
            <a:spLocks noGrp="1"/>
          </p:cNvSpPr>
          <p:nvPr>
            <p:ph type="ctrTitle"/>
          </p:nvPr>
        </p:nvSpPr>
        <p:spPr>
          <a:xfrm>
            <a:off x="235190" y="815355"/>
            <a:ext cx="8338410" cy="1470025"/>
          </a:xfrm>
        </p:spPr>
        <p:txBody>
          <a:bodyPr/>
          <a:lstStyle>
            <a:lvl1pPr algn="r">
              <a:defRPr sz="3300"/>
            </a:lvl1pPr>
          </a:lstStyle>
          <a:p>
            <a:r>
              <a:rPr lang="en-US" dirty="0" smtClean="0"/>
              <a:t>Click to edit Master title style</a:t>
            </a:r>
            <a:endParaRPr lang="en-US" dirty="0"/>
          </a:p>
        </p:txBody>
      </p:sp>
      <p:sp>
        <p:nvSpPr>
          <p:cNvPr id="3" name="Subtitle 2"/>
          <p:cNvSpPr>
            <a:spLocks noGrp="1"/>
          </p:cNvSpPr>
          <p:nvPr>
            <p:ph type="subTitle" idx="1"/>
          </p:nvPr>
        </p:nvSpPr>
        <p:spPr>
          <a:xfrm>
            <a:off x="2165755" y="2008445"/>
            <a:ext cx="6400800" cy="1219200"/>
          </a:xfrm>
        </p:spPr>
        <p:txBody>
          <a:bodyPr>
            <a:normAutofit/>
          </a:bodyPr>
          <a:lstStyle>
            <a:lvl1pPr marL="0" indent="0" algn="r">
              <a:buNone/>
              <a:defRPr sz="2000">
                <a:solidFill>
                  <a:srgbClr val="4C4C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8B932A81-A55D-B14A-87F9-64399E3EB008}" type="datetime1">
              <a:rPr lang="en-US"/>
              <a:pPr>
                <a:defRPr/>
              </a:pPr>
              <a:t>11/2/2011</a:t>
            </a:fld>
            <a:endParaRPr lang="en-US" dirty="0"/>
          </a:p>
        </p:txBody>
      </p:sp>
      <p:sp>
        <p:nvSpPr>
          <p:cNvPr id="7" name="Slide Number Placeholder 5"/>
          <p:cNvSpPr>
            <a:spLocks noGrp="1"/>
          </p:cNvSpPr>
          <p:nvPr userDrawn="1">
            <p:ph type="sldNum" sz="quarter" idx="11"/>
          </p:nvPr>
        </p:nvSpPr>
        <p:spPr/>
        <p:txBody>
          <a:bodyPr/>
          <a:lstStyle>
            <a:lvl1pPr>
              <a:defRPr/>
            </a:lvl1pPr>
          </a:lstStyle>
          <a:p>
            <a:pPr>
              <a:defRPr/>
            </a:pPr>
            <a:fld id="{72BC5229-8E32-E645-895C-4316DCBFA239}" type="slidenum">
              <a:rPr lang="en-US"/>
              <a:pPr>
                <a:defRPr/>
              </a:pPr>
              <a:t>‹#›</a:t>
            </a:fld>
            <a:endParaRPr lang="en-US"/>
          </a:p>
        </p:txBody>
      </p:sp>
    </p:spTree>
    <p:extLst>
      <p:ext uri="{BB962C8B-B14F-4D97-AF65-F5344CB8AC3E}">
        <p14:creationId xmlns:p14="http://schemas.microsoft.com/office/powerpoint/2010/main" val="1103275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8"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9"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0" name="Picture 9"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3402512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8"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9"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0" name="Picture 9"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567303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133350"/>
            <a:ext cx="9144000" cy="585311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US">
              <a:solidFill>
                <a:srgbClr val="FFFFFF"/>
              </a:solidFill>
              <a:ea typeface="ＭＳ Ｐゴシック" charset="-128"/>
              <a:cs typeface="ＭＳ Ｐゴシック" charset="-128"/>
            </a:endParaRPr>
          </a:p>
        </p:txBody>
      </p:sp>
      <p:pic>
        <p:nvPicPr>
          <p:cNvPr id="5" name="Picture 9" descr="logopp.jpg"/>
          <p:cNvPicPr>
            <a:picLocks noChangeAspect="1"/>
          </p:cNvPicPr>
          <p:nvPr userDrawn="1"/>
        </p:nvPicPr>
        <p:blipFill>
          <a:blip r:embed="rId2"/>
          <a:srcRect/>
          <a:stretch>
            <a:fillRect/>
          </a:stretch>
        </p:blipFill>
        <p:spPr bwMode="auto">
          <a:xfrm>
            <a:off x="5165725" y="4349750"/>
            <a:ext cx="3368675" cy="1563688"/>
          </a:xfrm>
          <a:prstGeom prst="rect">
            <a:avLst/>
          </a:prstGeom>
          <a:noFill/>
          <a:ln w="9525">
            <a:noFill/>
            <a:miter lim="800000"/>
            <a:headEnd/>
            <a:tailEnd/>
          </a:ln>
        </p:spPr>
      </p:pic>
      <p:sp>
        <p:nvSpPr>
          <p:cNvPr id="2" name="Title 1"/>
          <p:cNvSpPr>
            <a:spLocks noGrp="1"/>
          </p:cNvSpPr>
          <p:nvPr>
            <p:ph type="ctrTitle"/>
          </p:nvPr>
        </p:nvSpPr>
        <p:spPr>
          <a:xfrm>
            <a:off x="235190" y="815355"/>
            <a:ext cx="8338410" cy="1470025"/>
          </a:xfrm>
        </p:spPr>
        <p:txBody>
          <a:bodyPr/>
          <a:lstStyle>
            <a:lvl1pPr algn="r">
              <a:defRPr sz="3300"/>
            </a:lvl1pPr>
          </a:lstStyle>
          <a:p>
            <a:r>
              <a:rPr lang="en-US" dirty="0" smtClean="0"/>
              <a:t>Click to edit Master title style</a:t>
            </a:r>
            <a:endParaRPr lang="en-US" dirty="0"/>
          </a:p>
        </p:txBody>
      </p:sp>
      <p:sp>
        <p:nvSpPr>
          <p:cNvPr id="3" name="Subtitle 2"/>
          <p:cNvSpPr>
            <a:spLocks noGrp="1"/>
          </p:cNvSpPr>
          <p:nvPr>
            <p:ph type="subTitle" idx="1"/>
          </p:nvPr>
        </p:nvSpPr>
        <p:spPr>
          <a:xfrm>
            <a:off x="2165755" y="2008445"/>
            <a:ext cx="6400800" cy="1219200"/>
          </a:xfrm>
        </p:spPr>
        <p:txBody>
          <a:bodyPr>
            <a:normAutofit/>
          </a:bodyPr>
          <a:lstStyle>
            <a:lvl1pPr marL="0" indent="0" algn="r">
              <a:buNone/>
              <a:defRPr sz="2000">
                <a:solidFill>
                  <a:srgbClr val="4C4C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8B932A81-A55D-B14A-87F9-64399E3EB008}" type="datetime1">
              <a:rPr lang="en-US"/>
              <a:pPr>
                <a:defRPr/>
              </a:pPr>
              <a:t>11/2/2011</a:t>
            </a:fld>
            <a:endParaRPr lang="en-US" dirty="0"/>
          </a:p>
        </p:txBody>
      </p:sp>
      <p:sp>
        <p:nvSpPr>
          <p:cNvPr id="7" name="Slide Number Placeholder 5"/>
          <p:cNvSpPr>
            <a:spLocks noGrp="1"/>
          </p:cNvSpPr>
          <p:nvPr userDrawn="1">
            <p:ph type="sldNum" sz="quarter" idx="11"/>
          </p:nvPr>
        </p:nvSpPr>
        <p:spPr/>
        <p:txBody>
          <a:bodyPr/>
          <a:lstStyle>
            <a:lvl1pPr>
              <a:defRPr/>
            </a:lvl1pPr>
          </a:lstStyle>
          <a:p>
            <a:pPr>
              <a:defRPr/>
            </a:pPr>
            <a:fld id="{72BC5229-8E32-E645-895C-4316DCBFA239}" type="slidenum">
              <a:rPr lang="en-US"/>
              <a:pPr>
                <a:defRPr/>
              </a:pPr>
              <a:t>‹#›</a:t>
            </a:fld>
            <a:endParaRPr lang="en-US"/>
          </a:p>
        </p:txBody>
      </p:sp>
    </p:spTree>
    <p:extLst>
      <p:ext uri="{BB962C8B-B14F-4D97-AF65-F5344CB8AC3E}">
        <p14:creationId xmlns:p14="http://schemas.microsoft.com/office/powerpoint/2010/main" val="3515231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5"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6"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7"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663759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8"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9"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1"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8050150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9"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10"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2"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4116110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11"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12"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4"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4403053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7"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8"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0"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40933134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0"/>
            <a:ext cx="9144000" cy="60198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US">
              <a:solidFill>
                <a:srgbClr val="FFFFFF"/>
              </a:solidFill>
              <a:ea typeface="ＭＳ Ｐゴシック" charset="-128"/>
              <a:cs typeface="ＭＳ Ｐゴシック" charset="-128"/>
            </a:endParaRPr>
          </a:p>
        </p:txBody>
      </p:sp>
      <p:sp>
        <p:nvSpPr>
          <p:cNvPr id="6"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7"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8"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9"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2152778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9"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10"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2"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2718071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5"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6"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8" name="Picture 7"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1568903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9"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10"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2"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22972530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8"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9"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1"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42060381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8"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9"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1" name="Picture 5" descr="VPITCIO.H.cream-trans.gif"/>
          <p:cNvPicPr>
            <a:picLocks noChangeAspect="1"/>
          </p:cNvPicPr>
          <p:nvPr userDrawn="1"/>
        </p:nvPicPr>
        <p:blipFill>
          <a:blip r:embed="rId2"/>
          <a:srcRect/>
          <a:stretch>
            <a:fillRect/>
          </a:stretch>
        </p:blipFill>
        <p:spPr bwMode="auto">
          <a:xfrm>
            <a:off x="166688" y="6273800"/>
            <a:ext cx="2228850" cy="508000"/>
          </a:xfrm>
          <a:prstGeom prst="rect">
            <a:avLst/>
          </a:prstGeom>
          <a:noFill/>
          <a:ln w="9525">
            <a:noFill/>
            <a:miter lim="800000"/>
            <a:headEnd/>
            <a:tailEnd/>
          </a:ln>
        </p:spPr>
      </p:pic>
    </p:spTree>
    <p:extLst>
      <p:ext uri="{BB962C8B-B14F-4D97-AF65-F5344CB8AC3E}">
        <p14:creationId xmlns:p14="http://schemas.microsoft.com/office/powerpoint/2010/main" val="29583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8"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9"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0" name="Picture 9"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2639910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9"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10"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1" name="Picture 10"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3596291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11"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12"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3" name="Picture 12"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179182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7"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8"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9" name="Picture 8"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561444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0"/>
            <a:ext cx="9144000" cy="60198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base">
              <a:spcBef>
                <a:spcPct val="0"/>
              </a:spcBef>
              <a:spcAft>
                <a:spcPct val="0"/>
              </a:spcAft>
              <a:defRPr/>
            </a:pPr>
            <a:endParaRPr lang="en-US">
              <a:solidFill>
                <a:srgbClr val="FFFFFF"/>
              </a:solidFill>
              <a:ea typeface="ＭＳ Ｐゴシック" charset="-128"/>
              <a:cs typeface="ＭＳ Ｐゴシック" charset="-128"/>
            </a:endParaRPr>
          </a:p>
        </p:txBody>
      </p:sp>
      <p:sp>
        <p:nvSpPr>
          <p:cNvPr id="6"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7"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8"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9" name="Picture 8"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1556015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9"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10"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1" name="Picture 10"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1623486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6155266" y="6356350"/>
            <a:ext cx="2133600" cy="365125"/>
          </a:xfrm>
        </p:spPr>
        <p:txBody>
          <a:bodyPr/>
          <a:lstStyle>
            <a:lvl1pPr>
              <a:defRPr>
                <a:solidFill>
                  <a:srgbClr val="FFFFFF"/>
                </a:solidFill>
              </a:defRPr>
            </a:lvl1pPr>
          </a:lstStyle>
          <a:p>
            <a:pPr>
              <a:defRPr/>
            </a:pPr>
            <a:fld id="{5635A765-D575-FA46-A41B-CAB3F8AFCABF}" type="datetime1">
              <a:rPr lang="en-US" smtClean="0"/>
              <a:pPr>
                <a:defRPr/>
              </a:pPr>
              <a:t>11/2/2011</a:t>
            </a:fld>
            <a:endParaRPr lang="en-US" dirty="0"/>
          </a:p>
        </p:txBody>
      </p:sp>
      <p:sp>
        <p:nvSpPr>
          <p:cNvPr id="9" name="Footer Placeholder 4"/>
          <p:cNvSpPr>
            <a:spLocks noGrp="1"/>
          </p:cNvSpPr>
          <p:nvPr>
            <p:ph type="ftr" sz="quarter" idx="11"/>
          </p:nvPr>
        </p:nvSpPr>
        <p:spPr>
          <a:xfrm>
            <a:off x="2446867" y="6356350"/>
            <a:ext cx="3572933" cy="365125"/>
          </a:xfrm>
        </p:spPr>
        <p:txBody>
          <a:bodyPr/>
          <a:lstStyle>
            <a:lvl1pPr algn="l">
              <a:defRPr>
                <a:solidFill>
                  <a:srgbClr val="FFFFFF"/>
                </a:solidFill>
              </a:defRPr>
            </a:lvl1pPr>
          </a:lstStyle>
          <a:p>
            <a:pPr>
              <a:defRPr/>
            </a:pPr>
            <a:endParaRPr lang="en-US" dirty="0"/>
          </a:p>
        </p:txBody>
      </p:sp>
      <p:sp>
        <p:nvSpPr>
          <p:cNvPr id="10" name="Slide Number Placeholder 5"/>
          <p:cNvSpPr>
            <a:spLocks noGrp="1"/>
          </p:cNvSpPr>
          <p:nvPr>
            <p:ph type="sldNum" sz="quarter" idx="12"/>
          </p:nvPr>
        </p:nvSpPr>
        <p:spPr>
          <a:xfrm>
            <a:off x="8288866" y="6356350"/>
            <a:ext cx="397933" cy="365125"/>
          </a:xfrm>
        </p:spPr>
        <p:txBody>
          <a:bodyPr/>
          <a:lstStyle>
            <a:lvl1pPr>
              <a:defRPr/>
            </a:lvl1pPr>
          </a:lstStyle>
          <a:p>
            <a:pPr>
              <a:defRPr/>
            </a:pPr>
            <a:fld id="{3FCC9DFE-152E-9040-B076-1029403C79C9}" type="slidenum">
              <a:rPr lang="en-US"/>
              <a:pPr>
                <a:defRPr/>
              </a:pPr>
              <a:t>‹#›</a:t>
            </a:fld>
            <a:endParaRPr lang="en-US"/>
          </a:p>
        </p:txBody>
      </p:sp>
      <p:pic>
        <p:nvPicPr>
          <p:cNvPr id="11" name="Picture 10" descr="LoyolaU_Logo_Horz_PMS_C.eps"/>
          <p:cNvPicPr>
            <a:picLocks noChangeAspect="1"/>
          </p:cNvPicPr>
          <p:nvPr userDrawn="1"/>
        </p:nvPicPr>
        <mc:AlternateContent xmlns:mc="http://schemas.openxmlformats.org/markup-compatibility/2006">
          <mc:Choice xmlns:ma="http://schemas.microsoft.com/office/mac/drawingml/2008/main" xmlns:mv="urn:schemas-microsoft-com:mac:vml" xmlns="" Requires="ma">
            <p:blipFill>
              <a:blip r:embed="rId2">
                <a:lum bright="2000" contrast="2000"/>
              </a:blip>
              <a:stretch>
                <a:fillRect/>
              </a:stretch>
            </p:blipFill>
          </mc:Choice>
          <mc:Fallback>
            <p:blipFill>
              <a:blip r:embed="rId3">
                <a:lum bright="2000" contrast="2000"/>
              </a:blip>
              <a:stretch>
                <a:fillRect/>
              </a:stretch>
            </p:blipFill>
          </mc:Fallback>
        </mc:AlternateContent>
        <p:spPr>
          <a:xfrm>
            <a:off x="533403" y="6341538"/>
            <a:ext cx="1418336" cy="386080"/>
          </a:xfrm>
          <a:prstGeom prst="rect">
            <a:avLst/>
          </a:prstGeom>
        </p:spPr>
      </p:pic>
    </p:spTree>
    <p:extLst>
      <p:ext uri="{BB962C8B-B14F-4D97-AF65-F5344CB8AC3E}">
        <p14:creationId xmlns:p14="http://schemas.microsoft.com/office/powerpoint/2010/main" val="1933084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81000"/>
            <a:ext cx="83820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defTabSz="457200" fontAlgn="base">
              <a:spcBef>
                <a:spcPct val="0"/>
              </a:spcBef>
              <a:spcAft>
                <a:spcPct val="0"/>
              </a:spcAft>
              <a:defRPr/>
            </a:pPr>
            <a:fld id="{2CF04B88-D7C6-2C4A-8CF8-BC0C27BF4CFE}" type="datetime1">
              <a:rPr lang="en-US">
                <a:ea typeface="ＭＳ Ｐゴシック" charset="-128"/>
              </a:rPr>
              <a:pPr defTabSz="457200" fontAlgn="base">
                <a:spcBef>
                  <a:spcPct val="0"/>
                </a:spcBef>
                <a:spcAft>
                  <a:spcPct val="0"/>
                </a:spcAft>
                <a:defRPr/>
              </a:pPr>
              <a:t>11/2/2011</a:t>
            </a:fld>
            <a:endParaRPr lang="en-US" dirty="0">
              <a:ea typeface="ＭＳ Ｐゴシック" charset="-128"/>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cs typeface="ＭＳ Ｐゴシック" charset="-128"/>
              </a:defRPr>
            </a:lvl1pPr>
          </a:lstStyle>
          <a:p>
            <a:pPr defTabSz="457200" fontAlgn="base">
              <a:spcBef>
                <a:spcPct val="0"/>
              </a:spcBef>
              <a:spcAft>
                <a:spcPct val="0"/>
              </a:spcAft>
              <a:defRPr/>
            </a:pPr>
            <a:endParaRPr lang="en-US">
              <a:ea typeface="ＭＳ Ｐゴシック" charset="-128"/>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pPr defTabSz="457200" fontAlgn="base">
              <a:spcBef>
                <a:spcPct val="0"/>
              </a:spcBef>
              <a:spcAft>
                <a:spcPct val="0"/>
              </a:spcAft>
              <a:defRPr/>
            </a:pPr>
            <a:fld id="{5E8AAC72-D010-9E41-8AA4-85174D9E7C7F}" type="slidenum">
              <a:rPr lang="en-US">
                <a:ea typeface="ＭＳ Ｐゴシック" charset="-128"/>
              </a:rPr>
              <a:pPr defTabSz="457200" fontAlgn="base">
                <a:spcBef>
                  <a:spcPct val="0"/>
                </a:spcBef>
                <a:spcAft>
                  <a:spcPct val="0"/>
                </a:spcAft>
                <a:defRPr/>
              </a:pPr>
              <a:t>‹#›</a:t>
            </a:fld>
            <a:endParaRPr lang="en-US">
              <a:ea typeface="ＭＳ Ｐゴシック" charset="-128"/>
            </a:endParaRPr>
          </a:p>
        </p:txBody>
      </p:sp>
      <p:pic>
        <p:nvPicPr>
          <p:cNvPr id="1031" name="Picture 13" descr="dotspp.jpg"/>
          <p:cNvPicPr>
            <a:picLocks noChangeAspect="1"/>
          </p:cNvPicPr>
          <p:nvPr userDrawn="1"/>
        </p:nvPicPr>
        <p:blipFill>
          <a:blip r:embed="rId13"/>
          <a:srcRect/>
          <a:stretch>
            <a:fillRect/>
          </a:stretch>
        </p:blipFill>
        <p:spPr bwMode="auto">
          <a:xfrm>
            <a:off x="8723313" y="5091113"/>
            <a:ext cx="231775" cy="876300"/>
          </a:xfrm>
          <a:prstGeom prst="rect">
            <a:avLst/>
          </a:prstGeom>
          <a:noFill/>
          <a:ln w="9525">
            <a:noFill/>
            <a:miter lim="800000"/>
            <a:headEnd/>
            <a:tailEnd/>
          </a:ln>
        </p:spPr>
      </p:pic>
      <p:pic>
        <p:nvPicPr>
          <p:cNvPr id="1032" name="Picture 14" descr="bluebarpp.jpg"/>
          <p:cNvPicPr>
            <a:picLocks noChangeAspect="1"/>
          </p:cNvPicPr>
          <p:nvPr userDrawn="1"/>
        </p:nvPicPr>
        <p:blipFill>
          <a:blip r:embed="rId14"/>
          <a:srcRect b="26750"/>
          <a:stretch>
            <a:fillRect/>
          </a:stretch>
        </p:blipFill>
        <p:spPr bwMode="auto">
          <a:xfrm>
            <a:off x="0" y="6239000"/>
            <a:ext cx="9144000" cy="618999"/>
          </a:xfrm>
          <a:prstGeom prst="rect">
            <a:avLst/>
          </a:prstGeom>
          <a:noFill/>
          <a:ln w="9525">
            <a:noFill/>
            <a:miter lim="800000"/>
            <a:headEnd/>
            <a:tailEnd/>
          </a:ln>
        </p:spPr>
      </p:pic>
    </p:spTree>
    <p:extLst>
      <p:ext uri="{BB962C8B-B14F-4D97-AF65-F5344CB8AC3E}">
        <p14:creationId xmlns:p14="http://schemas.microsoft.com/office/powerpoint/2010/main" val="26093137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0" fontAlgn="base" hangingPunct="0">
        <a:spcBef>
          <a:spcPct val="0"/>
        </a:spcBef>
        <a:spcAft>
          <a:spcPct val="0"/>
        </a:spcAft>
        <a:defRPr sz="3000" b="1" kern="1200" cap="all">
          <a:solidFill>
            <a:srgbClr val="1B7B8B"/>
          </a:solidFill>
          <a:latin typeface="Arial"/>
          <a:ea typeface="ＭＳ Ｐゴシック" pitchFamily="48" charset="-128"/>
          <a:cs typeface="Arial"/>
        </a:defRPr>
      </a:lvl1pPr>
      <a:lvl2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2pPr>
      <a:lvl3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3pPr>
      <a:lvl4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4pPr>
      <a:lvl5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5pPr>
      <a:lvl6pPr marL="457200" algn="l" defTabSz="457200" rtl="0" fontAlgn="base">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fontAlgn="base">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fontAlgn="base">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fontAlgn="base">
        <a:spcBef>
          <a:spcPct val="0"/>
        </a:spcBef>
        <a:spcAft>
          <a:spcPct val="0"/>
        </a:spcAft>
        <a:defRPr sz="3000" b="1">
          <a:solidFill>
            <a:srgbClr val="FC7F1D"/>
          </a:solidFill>
          <a:latin typeface="Arial" pitchFamily="48" charset="0"/>
          <a:ea typeface="ＭＳ Ｐゴシック" pitchFamily="48" charset="-128"/>
        </a:defRPr>
      </a:lvl9pPr>
    </p:titleStyle>
    <p:bodyStyle>
      <a:lvl1pPr marL="230188" indent="-230188" algn="l" defTabSz="457200" rtl="0" eaLnBrk="0" fontAlgn="base" hangingPunct="0">
        <a:spcBef>
          <a:spcPct val="20000"/>
        </a:spcBef>
        <a:spcAft>
          <a:spcPct val="0"/>
        </a:spcAft>
        <a:buClr>
          <a:srgbClr val="1B7B8B"/>
        </a:buClr>
        <a:buSzPct val="80000"/>
        <a:buFont typeface="Arial" charset="0"/>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
          <a:srgbClr val="1B7B8B"/>
        </a:buClr>
        <a:buSzPct val="80000"/>
        <a:buFont typeface="Arial" charset="0"/>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1B7B8B"/>
        </a:buClr>
        <a:buSzPct val="80000"/>
        <a:buFont typeface="Arial" charset="0"/>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
          <a:srgbClr val="1B7B8B"/>
        </a:buClr>
        <a:buSzPct val="80000"/>
        <a:buFont typeface="Arial" charset="0"/>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1B7B8B"/>
        </a:buClr>
        <a:buSzPct val="80000"/>
        <a:buFont typeface="Arial" charset="0"/>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81000"/>
            <a:ext cx="83820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defTabSz="457200" fontAlgn="base">
              <a:spcBef>
                <a:spcPct val="0"/>
              </a:spcBef>
              <a:spcAft>
                <a:spcPct val="0"/>
              </a:spcAft>
              <a:defRPr/>
            </a:pPr>
            <a:fld id="{2CF04B88-D7C6-2C4A-8CF8-BC0C27BF4CFE}" type="datetime1">
              <a:rPr lang="en-US">
                <a:ea typeface="ＭＳ Ｐゴシック" charset="-128"/>
              </a:rPr>
              <a:pPr defTabSz="457200" fontAlgn="base">
                <a:spcBef>
                  <a:spcPct val="0"/>
                </a:spcBef>
                <a:spcAft>
                  <a:spcPct val="0"/>
                </a:spcAft>
                <a:defRPr/>
              </a:pPr>
              <a:t>11/2/2011</a:t>
            </a:fld>
            <a:endParaRPr lang="en-US" dirty="0">
              <a:ea typeface="ＭＳ Ｐゴシック" charset="-128"/>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cs typeface="ＭＳ Ｐゴシック" charset="-128"/>
              </a:defRPr>
            </a:lvl1pPr>
          </a:lstStyle>
          <a:p>
            <a:pPr defTabSz="457200" fontAlgn="base">
              <a:spcBef>
                <a:spcPct val="0"/>
              </a:spcBef>
              <a:spcAft>
                <a:spcPct val="0"/>
              </a:spcAft>
              <a:defRPr/>
            </a:pPr>
            <a:endParaRPr lang="en-US">
              <a:ea typeface="ＭＳ Ｐゴシック" charset="-128"/>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pPr defTabSz="457200" fontAlgn="base">
              <a:spcBef>
                <a:spcPct val="0"/>
              </a:spcBef>
              <a:spcAft>
                <a:spcPct val="0"/>
              </a:spcAft>
              <a:defRPr/>
            </a:pPr>
            <a:fld id="{5E8AAC72-D010-9E41-8AA4-85174D9E7C7F}" type="slidenum">
              <a:rPr lang="en-US">
                <a:ea typeface="ＭＳ Ｐゴシック" charset="-128"/>
              </a:rPr>
              <a:pPr defTabSz="457200" fontAlgn="base">
                <a:spcBef>
                  <a:spcPct val="0"/>
                </a:spcBef>
                <a:spcAft>
                  <a:spcPct val="0"/>
                </a:spcAft>
                <a:defRPr/>
              </a:pPr>
              <a:t>‹#›</a:t>
            </a:fld>
            <a:endParaRPr lang="en-US">
              <a:ea typeface="ＭＳ Ｐゴシック" charset="-128"/>
            </a:endParaRPr>
          </a:p>
        </p:txBody>
      </p:sp>
      <p:pic>
        <p:nvPicPr>
          <p:cNvPr id="1031" name="Picture 13" descr="dotspp.jpg"/>
          <p:cNvPicPr>
            <a:picLocks noChangeAspect="1"/>
          </p:cNvPicPr>
          <p:nvPr userDrawn="1"/>
        </p:nvPicPr>
        <p:blipFill>
          <a:blip r:embed="rId13"/>
          <a:srcRect/>
          <a:stretch>
            <a:fillRect/>
          </a:stretch>
        </p:blipFill>
        <p:spPr bwMode="auto">
          <a:xfrm>
            <a:off x="8723313" y="5091113"/>
            <a:ext cx="231775" cy="876300"/>
          </a:xfrm>
          <a:prstGeom prst="rect">
            <a:avLst/>
          </a:prstGeom>
          <a:noFill/>
          <a:ln w="9525">
            <a:noFill/>
            <a:miter lim="800000"/>
            <a:headEnd/>
            <a:tailEnd/>
          </a:ln>
        </p:spPr>
      </p:pic>
      <p:pic>
        <p:nvPicPr>
          <p:cNvPr id="1032" name="Picture 14" descr="bluebarpp.jpg"/>
          <p:cNvPicPr>
            <a:picLocks noChangeAspect="1"/>
          </p:cNvPicPr>
          <p:nvPr userDrawn="1"/>
        </p:nvPicPr>
        <p:blipFill>
          <a:blip r:embed="rId14"/>
          <a:srcRect b="26750"/>
          <a:stretch>
            <a:fillRect/>
          </a:stretch>
        </p:blipFill>
        <p:spPr bwMode="auto">
          <a:xfrm>
            <a:off x="0" y="6239000"/>
            <a:ext cx="9144000" cy="618999"/>
          </a:xfrm>
          <a:prstGeom prst="rect">
            <a:avLst/>
          </a:prstGeom>
          <a:noFill/>
          <a:ln w="9525">
            <a:noFill/>
            <a:miter lim="800000"/>
            <a:headEnd/>
            <a:tailEnd/>
          </a:ln>
        </p:spPr>
      </p:pic>
    </p:spTree>
    <p:extLst>
      <p:ext uri="{BB962C8B-B14F-4D97-AF65-F5344CB8AC3E}">
        <p14:creationId xmlns:p14="http://schemas.microsoft.com/office/powerpoint/2010/main" val="21718826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0" fontAlgn="base" hangingPunct="0">
        <a:spcBef>
          <a:spcPct val="0"/>
        </a:spcBef>
        <a:spcAft>
          <a:spcPct val="0"/>
        </a:spcAft>
        <a:defRPr sz="3000" b="1" kern="1200" cap="all">
          <a:solidFill>
            <a:srgbClr val="1B7B8B"/>
          </a:solidFill>
          <a:latin typeface="Arial"/>
          <a:ea typeface="ＭＳ Ｐゴシック" pitchFamily="48" charset="-128"/>
          <a:cs typeface="Arial"/>
        </a:defRPr>
      </a:lvl1pPr>
      <a:lvl2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2pPr>
      <a:lvl3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3pPr>
      <a:lvl4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4pPr>
      <a:lvl5pPr algn="l" defTabSz="457200" rtl="0" eaLnBrk="0" fontAlgn="base" hangingPunct="0">
        <a:spcBef>
          <a:spcPct val="0"/>
        </a:spcBef>
        <a:spcAft>
          <a:spcPct val="0"/>
        </a:spcAft>
        <a:defRPr sz="3000" b="1">
          <a:solidFill>
            <a:srgbClr val="1B7B8B"/>
          </a:solidFill>
          <a:latin typeface="Arial" pitchFamily="48" charset="0"/>
          <a:ea typeface="ＭＳ Ｐゴシック" pitchFamily="48" charset="-128"/>
          <a:cs typeface="Arial" charset="0"/>
        </a:defRPr>
      </a:lvl5pPr>
      <a:lvl6pPr marL="457200" algn="l" defTabSz="457200" rtl="0" fontAlgn="base">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fontAlgn="base">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fontAlgn="base">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fontAlgn="base">
        <a:spcBef>
          <a:spcPct val="0"/>
        </a:spcBef>
        <a:spcAft>
          <a:spcPct val="0"/>
        </a:spcAft>
        <a:defRPr sz="3000" b="1">
          <a:solidFill>
            <a:srgbClr val="FC7F1D"/>
          </a:solidFill>
          <a:latin typeface="Arial" pitchFamily="48" charset="0"/>
          <a:ea typeface="ＭＳ Ｐゴシック" pitchFamily="48" charset="-128"/>
        </a:defRPr>
      </a:lvl9pPr>
    </p:titleStyle>
    <p:bodyStyle>
      <a:lvl1pPr marL="230188" indent="-230188" algn="l" defTabSz="457200" rtl="0" eaLnBrk="0" fontAlgn="base" hangingPunct="0">
        <a:spcBef>
          <a:spcPct val="20000"/>
        </a:spcBef>
        <a:spcAft>
          <a:spcPct val="0"/>
        </a:spcAft>
        <a:buClr>
          <a:srgbClr val="1B7B8B"/>
        </a:buClr>
        <a:buSzPct val="80000"/>
        <a:buFont typeface="Arial" charset="0"/>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
          <a:srgbClr val="1B7B8B"/>
        </a:buClr>
        <a:buSzPct val="80000"/>
        <a:buFont typeface="Arial" charset="0"/>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1B7B8B"/>
        </a:buClr>
        <a:buSzPct val="80000"/>
        <a:buFont typeface="Arial" charset="0"/>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
          <a:srgbClr val="1B7B8B"/>
        </a:buClr>
        <a:buSzPct val="80000"/>
        <a:buFont typeface="Arial" charset="0"/>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1B7B8B"/>
        </a:buClr>
        <a:buSzPct val="80000"/>
        <a:buFont typeface="Arial" charset="0"/>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d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bwMode="auto">
          <a:xfrm>
            <a:off x="152400" y="838200"/>
            <a:ext cx="8339138" cy="1470025"/>
          </a:xfrm>
        </p:spPr>
        <p:txBody>
          <a:bodyPr>
            <a:normAutofit/>
          </a:bodyPr>
          <a:lstStyle/>
          <a:p>
            <a:pPr eaLnBrk="1" hangingPunct="1"/>
            <a:r>
              <a:rPr lang="en-US" cap="none" dirty="0" smtClean="0">
                <a:latin typeface="Arial" charset="0"/>
                <a:ea typeface="ＭＳ Ｐゴシック" charset="-128"/>
              </a:rPr>
              <a:t>Unexpected Outcomes from the </a:t>
            </a:r>
            <a:br>
              <a:rPr lang="en-US" cap="none" dirty="0" smtClean="0">
                <a:latin typeface="Arial" charset="0"/>
                <a:ea typeface="ＭＳ Ｐゴシック" charset="-128"/>
              </a:rPr>
            </a:br>
            <a:r>
              <a:rPr lang="en-US" cap="none" dirty="0" smtClean="0">
                <a:latin typeface="Arial" charset="0"/>
                <a:ea typeface="ＭＳ Ｐゴシック" charset="-128"/>
              </a:rPr>
              <a:t>Cost-Cutting Era</a:t>
            </a:r>
            <a:endParaRPr lang="en-US" cap="none" dirty="0">
              <a:latin typeface="Arial" charset="0"/>
              <a:ea typeface="ＭＳ Ｐゴシック" charset="-128"/>
            </a:endParaRPr>
          </a:p>
        </p:txBody>
      </p:sp>
      <p:sp>
        <p:nvSpPr>
          <p:cNvPr id="15363" name="Subtitle 2"/>
          <p:cNvSpPr>
            <a:spLocks noGrp="1"/>
          </p:cNvSpPr>
          <p:nvPr>
            <p:ph type="subTitle" idx="1"/>
          </p:nvPr>
        </p:nvSpPr>
        <p:spPr>
          <a:xfrm>
            <a:off x="762000" y="3733800"/>
            <a:ext cx="3685032" cy="663277"/>
          </a:xfrm>
        </p:spPr>
        <p:txBody>
          <a:bodyPr/>
          <a:lstStyle/>
          <a:p>
            <a:pPr algn="l" eaLnBrk="1" hangingPunct="1"/>
            <a:r>
              <a:rPr lang="en-US" b="1" i="1" dirty="0" smtClean="0">
                <a:solidFill>
                  <a:schemeClr val="tx1"/>
                </a:solidFill>
                <a:latin typeface="Arial" charset="0"/>
                <a:ea typeface="ＭＳ Ｐゴシック" charset="-128"/>
              </a:rPr>
              <a:t>Louise Finn, CIO</a:t>
            </a:r>
          </a:p>
        </p:txBody>
      </p:sp>
      <p:pic>
        <p:nvPicPr>
          <p:cNvPr id="6" name="Picture 5" descr="LoyolaU_Logo_Horz_PMS_C.eps"/>
          <p:cNvPicPr>
            <a:picLocks noChangeAspect="1"/>
          </p:cNvPicPr>
          <p:nvPr/>
        </p:nvPicPr>
        <mc:AlternateContent xmlns:mc="http://schemas.openxmlformats.org/markup-compatibility/2006">
          <mc:Choice xmlns:ma="http://schemas.microsoft.com/office/mac/drawingml/2008/main" xmlns:mv="urn:schemas-microsoft-com:mac:vml" xmlns="" Requires="ma">
            <p:blipFill>
              <a:blip r:embed="rId3">
                <a:lum bright="2000" contrast="2000"/>
              </a:blip>
              <a:stretch>
                <a:fillRect/>
              </a:stretch>
            </p:blipFill>
          </mc:Choice>
          <mc:Fallback>
            <p:blipFill>
              <a:blip r:embed="rId4">
                <a:lum bright="2000" contrast="2000"/>
              </a:blip>
              <a:stretch>
                <a:fillRect/>
              </a:stretch>
            </p:blipFill>
          </mc:Fallback>
        </mc:AlternateContent>
        <p:spPr>
          <a:xfrm>
            <a:off x="786384" y="4114800"/>
            <a:ext cx="2676095" cy="728450"/>
          </a:xfrm>
          <a:prstGeom prst="rect">
            <a:avLst/>
          </a:prstGeom>
        </p:spPr>
      </p:pic>
      <p:sp>
        <p:nvSpPr>
          <p:cNvPr id="2" name="TextBox 1"/>
          <p:cNvSpPr txBox="1"/>
          <p:nvPr/>
        </p:nvSpPr>
        <p:spPr>
          <a:xfrm>
            <a:off x="600504" y="5383955"/>
            <a:ext cx="6538850" cy="707886"/>
          </a:xfrm>
          <a:prstGeom prst="rect">
            <a:avLst/>
          </a:prstGeom>
          <a:noFill/>
        </p:spPr>
        <p:txBody>
          <a:bodyPr wrap="square" rtlCol="0">
            <a:spAutoFit/>
          </a:bodyPr>
          <a:lstStyle/>
          <a:p>
            <a:pPr defTabSz="457200" fontAlgn="base">
              <a:spcBef>
                <a:spcPct val="0"/>
              </a:spcBef>
              <a:spcAft>
                <a:spcPct val="0"/>
              </a:spcAft>
            </a:pPr>
            <a:r>
              <a:rPr lang="en-US" sz="1000" i="1" dirty="0">
                <a:solidFill>
                  <a:prstClr val="black"/>
                </a:solidFill>
                <a:latin typeface="Arial" charset="0"/>
                <a:ea typeface="ＭＳ Ｐゴシック" charset="-128"/>
              </a:rPr>
              <a:t>Copyright Louise </a:t>
            </a:r>
            <a:r>
              <a:rPr lang="en-US" sz="1000" i="1" dirty="0" smtClean="0">
                <a:solidFill>
                  <a:prstClr val="black"/>
                </a:solidFill>
                <a:latin typeface="Arial" charset="0"/>
                <a:ea typeface="ＭＳ Ｐゴシック" charset="-128"/>
              </a:rPr>
              <a:t>Finn and Laurie </a:t>
            </a:r>
            <a:r>
              <a:rPr lang="en-US" sz="1000" i="1" dirty="0" err="1" smtClean="0">
                <a:solidFill>
                  <a:prstClr val="black"/>
                </a:solidFill>
                <a:latin typeface="Arial" charset="0"/>
                <a:ea typeface="ＭＳ Ｐゴシック" charset="-128"/>
              </a:rPr>
              <a:t>Antolovic</a:t>
            </a:r>
            <a:r>
              <a:rPr lang="en-US" sz="1000" i="1" dirty="0" smtClean="0">
                <a:solidFill>
                  <a:prstClr val="black"/>
                </a:solidFill>
                <a:latin typeface="Arial" charset="0"/>
                <a:ea typeface="ＭＳ Ｐゴシック" charset="-128"/>
              </a:rPr>
              <a:t>, 2011. This </a:t>
            </a:r>
            <a:r>
              <a:rPr lang="en-US" sz="1000" i="1" dirty="0">
                <a:solidFill>
                  <a:prstClr val="black"/>
                </a:solidFill>
                <a:latin typeface="Arial" charset="0"/>
                <a:ea typeface="ＭＳ Ｐゴシック" charset="-128"/>
              </a:rPr>
              <a:t>work is the intellectual property of the </a:t>
            </a:r>
            <a:r>
              <a:rPr lang="en-US" sz="1000" i="1" dirty="0" smtClean="0">
                <a:solidFill>
                  <a:prstClr val="black"/>
                </a:solidFill>
                <a:latin typeface="Arial" charset="0"/>
                <a:ea typeface="ＭＳ Ｐゴシック" charset="-128"/>
              </a:rPr>
              <a:t>authors. </a:t>
            </a:r>
            <a:r>
              <a:rPr lang="en-US" sz="1000" i="1" dirty="0">
                <a:solidFill>
                  <a:prstClr val="black"/>
                </a:solidFill>
                <a:latin typeface="Arial" charset="0"/>
                <a:ea typeface="ＭＳ Ｐゴシック" charset="-128"/>
              </a:rPr>
              <a:t>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t>
            </a:r>
            <a:r>
              <a:rPr lang="en-US" sz="1000" i="1" dirty="0" smtClean="0">
                <a:solidFill>
                  <a:prstClr val="black"/>
                </a:solidFill>
                <a:latin typeface="Arial" charset="0"/>
                <a:ea typeface="ＭＳ Ｐゴシック" charset="-128"/>
              </a:rPr>
              <a:t>authors.</a:t>
            </a:r>
            <a:endParaRPr lang="en-US" sz="1000" i="1" dirty="0">
              <a:solidFill>
                <a:prstClr val="black"/>
              </a:solidFill>
              <a:latin typeface="Arial" charset="0"/>
              <a:ea typeface="ＭＳ Ｐゴシック" charset="-128"/>
            </a:endParaRP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2743201"/>
            <a:ext cx="3107929" cy="67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43712" y="1981200"/>
            <a:ext cx="3733800" cy="954107"/>
          </a:xfrm>
          <a:prstGeom prst="rect">
            <a:avLst/>
          </a:prstGeom>
          <a:noFill/>
        </p:spPr>
        <p:txBody>
          <a:bodyPr wrap="square" rtlCol="0">
            <a:spAutoFit/>
          </a:bodyPr>
          <a:lstStyle/>
          <a:p>
            <a:endParaRPr lang="en-US" b="1" i="1" dirty="0" smtClean="0">
              <a:latin typeface="Arial" charset="0"/>
              <a:ea typeface="ＭＳ Ｐゴシック" charset="-128"/>
            </a:endParaRPr>
          </a:p>
          <a:p>
            <a:r>
              <a:rPr lang="en-US" sz="2000" b="1" i="1" dirty="0" smtClean="0">
                <a:latin typeface="Arial" charset="0"/>
                <a:ea typeface="ＭＳ Ｐゴシック" charset="-128"/>
              </a:rPr>
              <a:t>Laurie </a:t>
            </a:r>
            <a:r>
              <a:rPr lang="en-US" sz="2000" b="1" i="1" dirty="0" err="1">
                <a:latin typeface="Arial" charset="0"/>
                <a:ea typeface="ＭＳ Ｐゴシック" charset="-128"/>
              </a:rPr>
              <a:t>Antolovic</a:t>
            </a:r>
            <a:r>
              <a:rPr lang="en-US" sz="2000" b="1" i="1" dirty="0">
                <a:latin typeface="Arial" charset="0"/>
                <a:ea typeface="ＭＳ Ｐゴシック" charset="-128"/>
              </a:rPr>
              <a:t>, Deputy CIO </a:t>
            </a:r>
          </a:p>
          <a:p>
            <a:endParaRPr lang="en-US" dirty="0"/>
          </a:p>
        </p:txBody>
      </p:sp>
    </p:spTree>
    <p:extLst>
      <p:ext uri="{BB962C8B-B14F-4D97-AF65-F5344CB8AC3E}">
        <p14:creationId xmlns:p14="http://schemas.microsoft.com/office/powerpoint/2010/main" val="5980800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 Question #2</a:t>
            </a:r>
            <a:endParaRPr lang="en-US" dirty="0"/>
          </a:p>
        </p:txBody>
      </p:sp>
      <p:sp>
        <p:nvSpPr>
          <p:cNvPr id="3" name="Content Placeholder 2"/>
          <p:cNvSpPr>
            <a:spLocks noGrp="1"/>
          </p:cNvSpPr>
          <p:nvPr>
            <p:ph idx="1"/>
          </p:nvPr>
        </p:nvSpPr>
        <p:spPr>
          <a:xfrm>
            <a:off x="457200" y="1447800"/>
            <a:ext cx="8382000" cy="4678363"/>
          </a:xfrm>
        </p:spPr>
        <p:txBody>
          <a:bodyPr/>
          <a:lstStyle/>
          <a:p>
            <a:pPr marL="0" indent="0">
              <a:buNone/>
            </a:pPr>
            <a:r>
              <a:rPr lang="en-US" sz="3200" dirty="0" smtClean="0"/>
              <a:t>Based upon information you are hearing on campus and looking to the year ahead, do you expect your budget to:</a:t>
            </a:r>
          </a:p>
          <a:p>
            <a:pPr marL="1430337" lvl="3" indent="-514350">
              <a:lnSpc>
                <a:spcPct val="150000"/>
              </a:lnSpc>
              <a:buFont typeface="+mj-lt"/>
              <a:buAutoNum type="alphaLcPeriod"/>
            </a:pPr>
            <a:r>
              <a:rPr lang="en-US" sz="3200" dirty="0" smtClean="0"/>
              <a:t>Stay the same</a:t>
            </a:r>
          </a:p>
          <a:p>
            <a:pPr marL="1430337" lvl="3" indent="-514350">
              <a:lnSpc>
                <a:spcPct val="150000"/>
              </a:lnSpc>
              <a:buFont typeface="+mj-lt"/>
              <a:buAutoNum type="alphaLcPeriod"/>
            </a:pPr>
            <a:r>
              <a:rPr lang="en-US" sz="3200" dirty="0" smtClean="0"/>
              <a:t>Decrease</a:t>
            </a:r>
          </a:p>
          <a:p>
            <a:pPr marL="1430337" lvl="3" indent="-514350">
              <a:lnSpc>
                <a:spcPct val="150000"/>
              </a:lnSpc>
              <a:buFont typeface="+mj-lt"/>
              <a:buAutoNum type="alphaLcPeriod"/>
            </a:pPr>
            <a:r>
              <a:rPr lang="en-US" sz="3200" dirty="0" smtClean="0"/>
              <a:t>Increase</a:t>
            </a:r>
          </a:p>
          <a:p>
            <a:pPr marL="1430337" lvl="3" indent="-514350">
              <a:lnSpc>
                <a:spcPct val="150000"/>
              </a:lnSpc>
              <a:buFont typeface="+mj-lt"/>
              <a:buAutoNum type="alphaLcPeriod"/>
            </a:pPr>
            <a:r>
              <a:rPr lang="en-US" sz="3200" dirty="0" smtClean="0"/>
              <a:t>Not sure</a:t>
            </a:r>
            <a:endParaRPr lang="en-US" sz="3200" dirty="0"/>
          </a:p>
        </p:txBody>
      </p:sp>
    </p:spTree>
    <p:extLst>
      <p:ext uri="{BB962C8B-B14F-4D97-AF65-F5344CB8AC3E}">
        <p14:creationId xmlns:p14="http://schemas.microsoft.com/office/powerpoint/2010/main" val="900216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Loyola University </a:t>
            </a:r>
            <a:r>
              <a:rPr lang="en-US" dirty="0" err="1" smtClean="0"/>
              <a:t>MAryland</a:t>
            </a:r>
            <a:endParaRPr lang="en-US" dirty="0"/>
          </a:p>
        </p:txBody>
      </p:sp>
      <p:sp>
        <p:nvSpPr>
          <p:cNvPr id="3" name="Content Placeholder 2"/>
          <p:cNvSpPr>
            <a:spLocks noGrp="1"/>
          </p:cNvSpPr>
          <p:nvPr>
            <p:ph idx="1"/>
          </p:nvPr>
        </p:nvSpPr>
        <p:spPr>
          <a:xfrm>
            <a:off x="457200" y="1295400"/>
            <a:ext cx="8382000" cy="4830763"/>
          </a:xfrm>
        </p:spPr>
        <p:txBody>
          <a:bodyPr/>
          <a:lstStyle/>
          <a:p>
            <a:r>
              <a:rPr lang="en-US" dirty="0" smtClean="0">
                <a:effectLst>
                  <a:outerShdw blurRad="38100" dist="38100" dir="2700000" algn="tl">
                    <a:srgbClr val="000000">
                      <a:alpha val="43137"/>
                    </a:srgbClr>
                  </a:outerShdw>
                </a:effectLst>
              </a:rPr>
              <a:t>Round I</a:t>
            </a:r>
          </a:p>
          <a:p>
            <a:pPr lvl="1"/>
            <a:r>
              <a:rPr lang="en-US" dirty="0" smtClean="0"/>
              <a:t>Trimmed budgets (Op 5%)</a:t>
            </a:r>
          </a:p>
          <a:p>
            <a:pPr lvl="1"/>
            <a:r>
              <a:rPr lang="en-US" dirty="0" smtClean="0"/>
              <a:t>Re-negotiated contracts</a:t>
            </a:r>
          </a:p>
          <a:p>
            <a:pPr lvl="1"/>
            <a:r>
              <a:rPr lang="en-US" dirty="0" smtClean="0"/>
              <a:t>Postponed upgrades or lifecycle refreshes</a:t>
            </a:r>
          </a:p>
          <a:p>
            <a:pPr lvl="1"/>
            <a:r>
              <a:rPr lang="en-US" dirty="0" smtClean="0"/>
              <a:t>Returned $1M to General Fund</a:t>
            </a:r>
          </a:p>
          <a:p>
            <a:r>
              <a:rPr lang="en-US" dirty="0" smtClean="0">
                <a:effectLst>
                  <a:outerShdw blurRad="38100" dist="38100" dir="2700000" algn="tl">
                    <a:srgbClr val="000000">
                      <a:alpha val="43137"/>
                    </a:srgbClr>
                  </a:outerShdw>
                </a:effectLst>
              </a:rPr>
              <a:t>Round II</a:t>
            </a:r>
          </a:p>
          <a:p>
            <a:pPr lvl="1"/>
            <a:r>
              <a:rPr lang="en-US" dirty="0" smtClean="0"/>
              <a:t>Further trimmed budgets (Cap 20%)</a:t>
            </a:r>
          </a:p>
          <a:p>
            <a:pPr lvl="1"/>
            <a:r>
              <a:rPr lang="en-US" dirty="0" smtClean="0"/>
              <a:t>Cut </a:t>
            </a:r>
            <a:r>
              <a:rPr lang="en-US" dirty="0"/>
              <a:t>our services and hours</a:t>
            </a:r>
          </a:p>
          <a:p>
            <a:pPr lvl="1"/>
            <a:r>
              <a:rPr lang="en-US" dirty="0"/>
              <a:t>Retired marginal </a:t>
            </a:r>
            <a:r>
              <a:rPr lang="en-US" dirty="0" smtClean="0"/>
              <a:t>systems</a:t>
            </a:r>
          </a:p>
          <a:p>
            <a:pPr lvl="1"/>
            <a:r>
              <a:rPr lang="en-US" dirty="0" smtClean="0"/>
              <a:t>Reduced printing</a:t>
            </a:r>
          </a:p>
          <a:p>
            <a:pPr lvl="1"/>
            <a:r>
              <a:rPr lang="en-US" dirty="0" smtClean="0"/>
              <a:t>Postponed network lifecycle refresh</a:t>
            </a:r>
          </a:p>
        </p:txBody>
      </p:sp>
    </p:spTree>
    <p:extLst>
      <p:ext uri="{BB962C8B-B14F-4D97-AF65-F5344CB8AC3E}">
        <p14:creationId xmlns:p14="http://schemas.microsoft.com/office/powerpoint/2010/main" val="11648960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happened at Loyola?</a:t>
            </a:r>
            <a:endParaRPr lang="en-US" dirty="0"/>
          </a:p>
        </p:txBody>
      </p:sp>
      <p:sp>
        <p:nvSpPr>
          <p:cNvPr id="3" name="Content Placeholder 2"/>
          <p:cNvSpPr>
            <a:spLocks noGrp="1"/>
          </p:cNvSpPr>
          <p:nvPr>
            <p:ph idx="1"/>
          </p:nvPr>
        </p:nvSpPr>
        <p:spPr/>
        <p:txBody>
          <a:bodyPr/>
          <a:lstStyle/>
          <a:p>
            <a:pPr marL="0" indent="0">
              <a:buNone/>
            </a:pPr>
            <a:r>
              <a:rPr lang="en-US" dirty="0" smtClean="0"/>
              <a:t>In parallel with Rounds I &amp; II,  we kicked off one big project; </a:t>
            </a:r>
          </a:p>
          <a:p>
            <a:pPr marL="288925" lvl="1" indent="0">
              <a:buNone/>
            </a:pPr>
            <a:endParaRPr lang="en-US" sz="3200" dirty="0" smtClean="0"/>
          </a:p>
          <a:p>
            <a:pPr marL="288925" lvl="1" indent="0" algn="ctr">
              <a:buNone/>
            </a:pPr>
            <a:r>
              <a:rPr lang="en-US" sz="4000" dirty="0" smtClean="0">
                <a:effectLst>
                  <a:outerShdw blurRad="38100" dist="38100" dir="2700000" algn="tl">
                    <a:srgbClr val="000000">
                      <a:alpha val="43137"/>
                    </a:srgbClr>
                  </a:outerShdw>
                </a:effectLst>
              </a:rPr>
              <a:t>“The Paperless University”</a:t>
            </a:r>
          </a:p>
          <a:p>
            <a:pPr marL="288925" lvl="1" indent="0" algn="ctr">
              <a:buNone/>
            </a:pPr>
            <a:endParaRPr lang="en-US" sz="4000" dirty="0">
              <a:effectLst>
                <a:outerShdw blurRad="38100" dist="38100" dir="2700000" algn="tl">
                  <a:srgbClr val="000000">
                    <a:alpha val="43137"/>
                  </a:srgbClr>
                </a:outerShdw>
              </a:effectLst>
            </a:endParaRPr>
          </a:p>
          <a:p>
            <a:pPr marL="288925" lvl="1" indent="0">
              <a:buNone/>
            </a:pPr>
            <a:r>
              <a:rPr lang="en-US" sz="3200" dirty="0" smtClean="0"/>
              <a:t>Themes were; </a:t>
            </a:r>
          </a:p>
          <a:p>
            <a:pPr marL="288925" lvl="1" indent="0">
              <a:buNone/>
            </a:pPr>
            <a:r>
              <a:rPr lang="en-US" sz="3200" i="1" dirty="0" smtClean="0"/>
              <a:t>sustainability</a:t>
            </a:r>
            <a:r>
              <a:rPr lang="en-US" sz="3200" dirty="0" smtClean="0"/>
              <a:t> and </a:t>
            </a:r>
            <a:r>
              <a:rPr lang="en-US" sz="3200" i="1" dirty="0" smtClean="0"/>
              <a:t>operational efficiency</a:t>
            </a:r>
            <a:endParaRPr lang="en-US" sz="3200" i="1" dirty="0"/>
          </a:p>
        </p:txBody>
      </p:sp>
    </p:spTree>
    <p:extLst>
      <p:ext uri="{BB962C8B-B14F-4D97-AF65-F5344CB8AC3E}">
        <p14:creationId xmlns:p14="http://schemas.microsoft.com/office/powerpoint/2010/main" val="31644109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didn’t surprise us….</a:t>
            </a:r>
            <a:endParaRPr lang="en-US" dirty="0"/>
          </a:p>
        </p:txBody>
      </p:sp>
      <p:sp>
        <p:nvSpPr>
          <p:cNvPr id="3" name="Content Placeholder 2"/>
          <p:cNvSpPr>
            <a:spLocks noGrp="1"/>
          </p:cNvSpPr>
          <p:nvPr>
            <p:ph idx="1"/>
          </p:nvPr>
        </p:nvSpPr>
        <p:spPr/>
        <p:txBody>
          <a:bodyPr/>
          <a:lstStyle/>
          <a:p>
            <a:r>
              <a:rPr lang="en-US" dirty="0" smtClean="0"/>
              <a:t>Paperless admission process for both undergraduate and graduate programs was designed and implemented.</a:t>
            </a:r>
          </a:p>
          <a:p>
            <a:pPr>
              <a:lnSpc>
                <a:spcPct val="150000"/>
              </a:lnSpc>
            </a:pPr>
            <a:r>
              <a:rPr lang="en-US" dirty="0" smtClean="0"/>
              <a:t>Business process improvement was utilized</a:t>
            </a:r>
          </a:p>
          <a:p>
            <a:pPr>
              <a:lnSpc>
                <a:spcPct val="150000"/>
              </a:lnSpc>
            </a:pPr>
            <a:r>
              <a:rPr lang="en-US" dirty="0" smtClean="0"/>
              <a:t>The paper disappeared</a:t>
            </a:r>
          </a:p>
          <a:p>
            <a:pPr>
              <a:lnSpc>
                <a:spcPct val="150000"/>
              </a:lnSpc>
            </a:pPr>
            <a:r>
              <a:rPr lang="en-US" dirty="0" smtClean="0"/>
              <a:t>Processing times were cut drastically</a:t>
            </a:r>
          </a:p>
          <a:p>
            <a:pPr>
              <a:lnSpc>
                <a:spcPct val="150000"/>
              </a:lnSpc>
            </a:pPr>
            <a:r>
              <a:rPr lang="en-US" dirty="0" smtClean="0"/>
              <a:t>Better incoming class</a:t>
            </a:r>
          </a:p>
          <a:p>
            <a:endParaRPr lang="en-US" dirty="0"/>
          </a:p>
        </p:txBody>
      </p:sp>
    </p:spTree>
    <p:extLst>
      <p:ext uri="{BB962C8B-B14F-4D97-AF65-F5344CB8AC3E}">
        <p14:creationId xmlns:p14="http://schemas.microsoft.com/office/powerpoint/2010/main" val="4170735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surprise us?	</a:t>
            </a:r>
            <a:endParaRPr lang="en-US" dirty="0"/>
          </a:p>
        </p:txBody>
      </p:sp>
      <p:sp>
        <p:nvSpPr>
          <p:cNvPr id="3" name="Content Placeholder 2"/>
          <p:cNvSpPr>
            <a:spLocks noGrp="1"/>
          </p:cNvSpPr>
          <p:nvPr>
            <p:ph idx="1"/>
          </p:nvPr>
        </p:nvSpPr>
        <p:spPr/>
        <p:txBody>
          <a:bodyPr/>
          <a:lstStyle/>
          <a:p>
            <a:pPr marL="0" indent="0">
              <a:buNone/>
            </a:pPr>
            <a:r>
              <a:rPr lang="en-US" dirty="0" smtClean="0">
                <a:solidFill>
                  <a:schemeClr val="accent5">
                    <a:lumMod val="75000"/>
                  </a:schemeClr>
                </a:solidFill>
              </a:rPr>
              <a:t>The Paperless University –  became </a:t>
            </a:r>
            <a:r>
              <a:rPr lang="en-US" i="1" dirty="0" smtClean="0">
                <a:solidFill>
                  <a:schemeClr val="accent5">
                    <a:lumMod val="75000"/>
                  </a:schemeClr>
                </a:solidFill>
              </a:rPr>
              <a:t>personal </a:t>
            </a:r>
          </a:p>
          <a:p>
            <a:r>
              <a:rPr lang="en-US" dirty="0" smtClean="0"/>
              <a:t>Ownership was taken to a new level</a:t>
            </a:r>
          </a:p>
          <a:p>
            <a:r>
              <a:rPr lang="en-US" dirty="0"/>
              <a:t>Personal </a:t>
            </a:r>
            <a:r>
              <a:rPr lang="en-US" dirty="0" smtClean="0"/>
              <a:t>productivity became </a:t>
            </a:r>
            <a:r>
              <a:rPr lang="en-US" i="1" dirty="0" smtClean="0"/>
              <a:t>cool </a:t>
            </a:r>
            <a:endParaRPr lang="en-US" i="1" dirty="0"/>
          </a:p>
          <a:p>
            <a:pPr lvl="1"/>
            <a:r>
              <a:rPr lang="en-US" dirty="0" smtClean="0"/>
              <a:t>Smartphones and tablets, lunch &amp; learns</a:t>
            </a:r>
          </a:p>
          <a:p>
            <a:r>
              <a:rPr lang="en-US" dirty="0" smtClean="0"/>
              <a:t>Personal accountability</a:t>
            </a:r>
          </a:p>
          <a:p>
            <a:pPr lvl="1"/>
            <a:r>
              <a:rPr lang="en-US" dirty="0" smtClean="0"/>
              <a:t>Opportunities for Business Process Improvement surfaced everywhere with a commitment on a personal level</a:t>
            </a:r>
          </a:p>
          <a:p>
            <a:pPr lvl="1"/>
            <a:r>
              <a:rPr lang="en-US" dirty="0" smtClean="0"/>
              <a:t>Even faculty have jumped in to provide ideas and savings</a:t>
            </a:r>
          </a:p>
          <a:p>
            <a:pPr lvl="1"/>
            <a:endParaRPr lang="en-US" dirty="0"/>
          </a:p>
        </p:txBody>
      </p:sp>
    </p:spTree>
    <p:extLst>
      <p:ext uri="{BB962C8B-B14F-4D97-AF65-F5344CB8AC3E}">
        <p14:creationId xmlns:p14="http://schemas.microsoft.com/office/powerpoint/2010/main" val="30974916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 Question #3</a:t>
            </a:r>
            <a:endParaRPr lang="en-US" dirty="0"/>
          </a:p>
        </p:txBody>
      </p:sp>
      <p:sp>
        <p:nvSpPr>
          <p:cNvPr id="3" name="Content Placeholder 2"/>
          <p:cNvSpPr>
            <a:spLocks noGrp="1"/>
          </p:cNvSpPr>
          <p:nvPr>
            <p:ph idx="1"/>
          </p:nvPr>
        </p:nvSpPr>
        <p:spPr/>
        <p:txBody>
          <a:bodyPr/>
          <a:lstStyle/>
          <a:p>
            <a:pPr marL="0" indent="0">
              <a:buNone/>
            </a:pPr>
            <a:r>
              <a:rPr lang="en-US" sz="3200" dirty="0" smtClean="0"/>
              <a:t>Has cost cutting become a shared activity (beyond IT) on your campus?</a:t>
            </a:r>
          </a:p>
          <a:p>
            <a:pPr marL="795337" lvl="1" indent="-514350">
              <a:lnSpc>
                <a:spcPct val="150000"/>
              </a:lnSpc>
              <a:buFont typeface="+mj-lt"/>
              <a:buAutoNum type="alphaLcPeriod"/>
            </a:pPr>
            <a:r>
              <a:rPr lang="en-US" dirty="0" smtClean="0"/>
              <a:t>Yes, but only because it was mandated</a:t>
            </a:r>
          </a:p>
          <a:p>
            <a:pPr marL="795337" lvl="1" indent="-514350">
              <a:buFont typeface="+mj-lt"/>
              <a:buAutoNum type="alphaLcPeriod"/>
            </a:pPr>
            <a:r>
              <a:rPr lang="en-US" dirty="0" smtClean="0"/>
              <a:t>Yes, we continue to find new ways to cut costs on our own</a:t>
            </a:r>
          </a:p>
          <a:p>
            <a:pPr marL="795337" lvl="1" indent="-514350">
              <a:buFont typeface="+mj-lt"/>
              <a:buAutoNum type="alphaLcPeriod"/>
            </a:pPr>
            <a:r>
              <a:rPr lang="en-US" dirty="0" smtClean="0"/>
              <a:t>No, only those that had their budget cut have been impacted</a:t>
            </a:r>
          </a:p>
          <a:p>
            <a:pPr marL="795337" lvl="1" indent="-514350">
              <a:lnSpc>
                <a:spcPct val="150000"/>
              </a:lnSpc>
              <a:buFont typeface="+mj-lt"/>
              <a:buAutoNum type="alphaLcPeriod"/>
            </a:pPr>
            <a:r>
              <a:rPr lang="en-US" dirty="0" smtClean="0"/>
              <a:t>Not sure</a:t>
            </a:r>
            <a:endParaRPr lang="en-US" dirty="0"/>
          </a:p>
        </p:txBody>
      </p:sp>
    </p:spTree>
    <p:extLst>
      <p:ext uri="{BB962C8B-B14F-4D97-AF65-F5344CB8AC3E}">
        <p14:creationId xmlns:p14="http://schemas.microsoft.com/office/powerpoint/2010/main" val="6152319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bwMode="auto">
          <a:xfrm>
            <a:off x="234950" y="815975"/>
            <a:ext cx="8339138" cy="2003425"/>
          </a:xfrm>
        </p:spPr>
        <p:txBody>
          <a:bodyPr>
            <a:normAutofit/>
          </a:bodyPr>
          <a:lstStyle/>
          <a:p>
            <a:pPr eaLnBrk="1" hangingPunct="1"/>
            <a:r>
              <a:rPr lang="en-US" sz="4800" cap="none" dirty="0" smtClean="0">
                <a:latin typeface="Arial" charset="0"/>
                <a:ea typeface="ＭＳ Ｐゴシック" charset="-128"/>
              </a:rPr>
              <a:t>THANK YOU</a:t>
            </a:r>
            <a:endParaRPr lang="en-US" sz="4800" cap="none" dirty="0">
              <a:latin typeface="Arial" charset="0"/>
              <a:ea typeface="ＭＳ Ｐゴシック" charset="-128"/>
            </a:endParaRPr>
          </a:p>
        </p:txBody>
      </p:sp>
      <p:sp>
        <p:nvSpPr>
          <p:cNvPr id="15363" name="Subtitle 2"/>
          <p:cNvSpPr>
            <a:spLocks noGrp="1"/>
          </p:cNvSpPr>
          <p:nvPr>
            <p:ph type="subTitle" idx="1"/>
          </p:nvPr>
        </p:nvSpPr>
        <p:spPr>
          <a:xfrm>
            <a:off x="926123" y="2895600"/>
            <a:ext cx="7640027" cy="1295400"/>
          </a:xfrm>
        </p:spPr>
        <p:txBody>
          <a:bodyPr>
            <a:normAutofit/>
          </a:bodyPr>
          <a:lstStyle/>
          <a:p>
            <a:pPr algn="l" eaLnBrk="1" hangingPunct="1"/>
            <a:r>
              <a:rPr lang="en-US" i="1" dirty="0">
                <a:solidFill>
                  <a:schemeClr val="tx1"/>
                </a:solidFill>
                <a:latin typeface="Arial" charset="0"/>
                <a:ea typeface="ＭＳ Ｐゴシック" charset="-128"/>
              </a:rPr>
              <a:t>Laurie </a:t>
            </a:r>
            <a:r>
              <a:rPr lang="en-US" i="1" dirty="0" err="1">
                <a:solidFill>
                  <a:schemeClr val="tx1"/>
                </a:solidFill>
                <a:latin typeface="Arial" charset="0"/>
                <a:ea typeface="ＭＳ Ｐゴシック" charset="-128"/>
              </a:rPr>
              <a:t>Antolovic</a:t>
            </a:r>
            <a:r>
              <a:rPr lang="en-US" i="1" dirty="0" smtClean="0">
                <a:solidFill>
                  <a:schemeClr val="tx1"/>
                </a:solidFill>
                <a:latin typeface="Arial" charset="0"/>
                <a:ea typeface="ＭＳ Ｐゴシック" charset="-128"/>
              </a:rPr>
              <a:t>, lantolov@iu.edu</a:t>
            </a:r>
            <a:endParaRPr lang="en-US" i="1" dirty="0">
              <a:solidFill>
                <a:schemeClr val="tx1"/>
              </a:solidFill>
              <a:latin typeface="Arial" charset="0"/>
              <a:ea typeface="ＭＳ Ｐゴシック" charset="-128"/>
            </a:endParaRPr>
          </a:p>
          <a:p>
            <a:pPr algn="l" eaLnBrk="1" hangingPunct="1"/>
            <a:r>
              <a:rPr lang="en-US" i="1" dirty="0" smtClean="0">
                <a:solidFill>
                  <a:schemeClr val="tx1"/>
                </a:solidFill>
                <a:latin typeface="Arial" charset="0"/>
                <a:ea typeface="ＭＳ Ｐゴシック" charset="-128"/>
              </a:rPr>
              <a:t>Louise Finn, lafinn@loyola.edu</a:t>
            </a:r>
          </a:p>
        </p:txBody>
      </p:sp>
      <p:sp>
        <p:nvSpPr>
          <p:cNvPr id="2" name="TextBox 1"/>
          <p:cNvSpPr txBox="1"/>
          <p:nvPr/>
        </p:nvSpPr>
        <p:spPr>
          <a:xfrm>
            <a:off x="600504" y="5383955"/>
            <a:ext cx="6538850" cy="707886"/>
          </a:xfrm>
          <a:prstGeom prst="rect">
            <a:avLst/>
          </a:prstGeom>
          <a:noFill/>
        </p:spPr>
        <p:txBody>
          <a:bodyPr wrap="square" rtlCol="0">
            <a:spAutoFit/>
          </a:bodyPr>
          <a:lstStyle/>
          <a:p>
            <a:pPr defTabSz="457200" fontAlgn="base">
              <a:spcBef>
                <a:spcPct val="0"/>
              </a:spcBef>
              <a:spcAft>
                <a:spcPct val="0"/>
              </a:spcAft>
            </a:pPr>
            <a:r>
              <a:rPr lang="en-US" sz="1000" i="1" dirty="0">
                <a:solidFill>
                  <a:prstClr val="black"/>
                </a:solidFill>
                <a:latin typeface="Arial" charset="0"/>
                <a:ea typeface="ＭＳ Ｐゴシック" charset="-128"/>
              </a:rPr>
              <a:t>Copyright Louise </a:t>
            </a:r>
            <a:r>
              <a:rPr lang="en-US" sz="1000" i="1" dirty="0" smtClean="0">
                <a:solidFill>
                  <a:prstClr val="black"/>
                </a:solidFill>
                <a:latin typeface="Arial" charset="0"/>
                <a:ea typeface="ＭＳ Ｐゴシック" charset="-128"/>
              </a:rPr>
              <a:t>Finn and Laurie </a:t>
            </a:r>
            <a:r>
              <a:rPr lang="en-US" sz="1000" i="1" dirty="0" err="1" smtClean="0">
                <a:solidFill>
                  <a:prstClr val="black"/>
                </a:solidFill>
                <a:latin typeface="Arial" charset="0"/>
                <a:ea typeface="ＭＳ Ｐゴシック" charset="-128"/>
              </a:rPr>
              <a:t>Antolovic</a:t>
            </a:r>
            <a:r>
              <a:rPr lang="en-US" sz="1000" i="1" dirty="0" smtClean="0">
                <a:solidFill>
                  <a:prstClr val="black"/>
                </a:solidFill>
                <a:latin typeface="Arial" charset="0"/>
                <a:ea typeface="ＭＳ Ｐゴシック" charset="-128"/>
              </a:rPr>
              <a:t>, </a:t>
            </a:r>
            <a:r>
              <a:rPr lang="en-US" sz="1000" i="1" dirty="0">
                <a:solidFill>
                  <a:prstClr val="black"/>
                </a:solidFill>
                <a:latin typeface="Arial" charset="0"/>
                <a:ea typeface="ＭＳ Ｐゴシック" charset="-128"/>
              </a:rPr>
              <a:t>2011. This work is the intellectual property of the </a:t>
            </a:r>
            <a:r>
              <a:rPr lang="en-US" sz="1000" i="1" dirty="0" smtClean="0">
                <a:solidFill>
                  <a:prstClr val="black"/>
                </a:solidFill>
                <a:latin typeface="Arial" charset="0"/>
                <a:ea typeface="ＭＳ Ｐゴシック" charset="-128"/>
              </a:rPr>
              <a:t>authors. </a:t>
            </a:r>
            <a:r>
              <a:rPr lang="en-US" sz="1000" i="1" dirty="0">
                <a:solidFill>
                  <a:prstClr val="black"/>
                </a:solidFill>
                <a:latin typeface="Arial" charset="0"/>
                <a:ea typeface="ＭＳ Ｐゴシック" charset="-128"/>
              </a:rPr>
              <a:t>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t>
            </a:r>
            <a:r>
              <a:rPr lang="en-US" sz="1000" i="1" dirty="0" smtClean="0">
                <a:solidFill>
                  <a:prstClr val="black"/>
                </a:solidFill>
                <a:latin typeface="Arial" charset="0"/>
                <a:ea typeface="ＭＳ Ｐゴシック" charset="-128"/>
              </a:rPr>
              <a:t>authors.</a:t>
            </a:r>
            <a:endParaRPr lang="en-US" sz="1000" i="1" dirty="0">
              <a:solidFill>
                <a:prstClr val="black"/>
              </a:solidFill>
              <a:latin typeface="Arial" charset="0"/>
              <a:ea typeface="ＭＳ Ｐゴシック" charset="-128"/>
            </a:endParaRPr>
          </a:p>
        </p:txBody>
      </p:sp>
    </p:spTree>
    <p:extLst>
      <p:ext uri="{BB962C8B-B14F-4D97-AF65-F5344CB8AC3E}">
        <p14:creationId xmlns:p14="http://schemas.microsoft.com/office/powerpoint/2010/main" val="1698248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 Question #1</a:t>
            </a:r>
            <a:endParaRPr lang="en-US" dirty="0"/>
          </a:p>
        </p:txBody>
      </p:sp>
      <p:sp>
        <p:nvSpPr>
          <p:cNvPr id="3" name="Content Placeholder 2"/>
          <p:cNvSpPr>
            <a:spLocks noGrp="1"/>
          </p:cNvSpPr>
          <p:nvPr>
            <p:ph idx="1"/>
          </p:nvPr>
        </p:nvSpPr>
        <p:spPr/>
        <p:txBody>
          <a:bodyPr/>
          <a:lstStyle/>
          <a:p>
            <a:pPr marL="0" indent="0">
              <a:buNone/>
            </a:pPr>
            <a:r>
              <a:rPr lang="en-US" dirty="0" smtClean="0"/>
              <a:t>With regard to your annual budget process, what happened this year on your campus?</a:t>
            </a:r>
          </a:p>
          <a:p>
            <a:pPr marL="1084262" lvl="2" indent="-457200">
              <a:lnSpc>
                <a:spcPct val="200000"/>
              </a:lnSpc>
              <a:buFont typeface="+mj-lt"/>
              <a:buAutoNum type="alphaLcPeriod"/>
            </a:pPr>
            <a:r>
              <a:rPr lang="en-US" sz="2400" dirty="0" smtClean="0"/>
              <a:t>My budget increased</a:t>
            </a:r>
            <a:endParaRPr lang="en-US" sz="2400" dirty="0"/>
          </a:p>
          <a:p>
            <a:pPr marL="1084262" lvl="2" indent="-457200">
              <a:lnSpc>
                <a:spcPct val="200000"/>
              </a:lnSpc>
              <a:buFont typeface="+mj-lt"/>
              <a:buAutoNum type="alphaLcPeriod"/>
            </a:pPr>
            <a:r>
              <a:rPr lang="en-US" sz="2400" dirty="0" smtClean="0"/>
              <a:t>My budget decreased</a:t>
            </a:r>
          </a:p>
          <a:p>
            <a:pPr marL="1084262" lvl="2" indent="-457200">
              <a:lnSpc>
                <a:spcPct val="200000"/>
              </a:lnSpc>
              <a:buFont typeface="+mj-lt"/>
              <a:buAutoNum type="alphaLcPeriod"/>
            </a:pPr>
            <a:r>
              <a:rPr lang="en-US" sz="2400" dirty="0" smtClean="0"/>
              <a:t>My budget stayed the same </a:t>
            </a:r>
          </a:p>
          <a:p>
            <a:pPr marL="1084262" lvl="2" indent="-457200">
              <a:lnSpc>
                <a:spcPct val="200000"/>
              </a:lnSpc>
              <a:buFont typeface="+mj-lt"/>
              <a:buAutoNum type="alphaLcPeriod"/>
            </a:pPr>
            <a:r>
              <a:rPr lang="en-US" sz="2400" dirty="0" smtClean="0"/>
              <a:t>Not sure</a:t>
            </a:r>
            <a:endParaRPr lang="en-US" sz="2400" dirty="0"/>
          </a:p>
          <a:p>
            <a:endParaRPr lang="en-US" dirty="0"/>
          </a:p>
        </p:txBody>
      </p:sp>
      <p:sp>
        <p:nvSpPr>
          <p:cNvPr id="4" name="Rectangle 1"/>
          <p:cNvSpPr>
            <a:spLocks noChangeArrowheads="1"/>
          </p:cNvSpPr>
          <p:nvPr/>
        </p:nvSpPr>
        <p:spPr bwMode="auto">
          <a:xfrm>
            <a:off x="0" y="90100"/>
            <a:ext cx="2231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1F497D"/>
                </a:solidFill>
                <a:effectLst/>
                <a:latin typeface="Times New Roman" pitchFamily="18"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32523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Indiana University</a:t>
            </a:r>
            <a:endParaRPr lang="en-US" dirty="0"/>
          </a:p>
        </p:txBody>
      </p:sp>
      <p:sp>
        <p:nvSpPr>
          <p:cNvPr id="3" name="Content Placeholder 2"/>
          <p:cNvSpPr>
            <a:spLocks noGrp="1"/>
          </p:cNvSpPr>
          <p:nvPr>
            <p:ph idx="1"/>
          </p:nvPr>
        </p:nvSpPr>
        <p:spPr/>
        <p:txBody>
          <a:bodyPr/>
          <a:lstStyle/>
          <a:p>
            <a:pPr marL="0" indent="0" algn="ctr">
              <a:buNone/>
            </a:pPr>
            <a:endParaRPr lang="en-US" sz="3200" dirty="0" smtClean="0"/>
          </a:p>
          <a:p>
            <a:pPr marL="0" indent="0" algn="ctr">
              <a:buNone/>
            </a:pPr>
            <a:r>
              <a:rPr lang="en-US" sz="3200" dirty="0" smtClean="0"/>
              <a:t>University </a:t>
            </a:r>
            <a:r>
              <a:rPr lang="en-US" sz="3200" dirty="0"/>
              <a:t>Information Technology </a:t>
            </a:r>
            <a:r>
              <a:rPr lang="en-US" sz="3200" dirty="0" smtClean="0"/>
              <a:t>Services</a:t>
            </a:r>
          </a:p>
          <a:p>
            <a:pPr marL="0" indent="0" algn="ctr">
              <a:buNone/>
            </a:pPr>
            <a:endParaRPr lang="en-US" dirty="0"/>
          </a:p>
          <a:p>
            <a:pPr marL="0" indent="0" algn="ctr">
              <a:buNone/>
            </a:pPr>
            <a:r>
              <a:rPr lang="en-US" dirty="0" smtClean="0"/>
              <a:t>Cutting </a:t>
            </a:r>
            <a:r>
              <a:rPr lang="en-US" dirty="0"/>
              <a:t>Costs</a:t>
            </a:r>
          </a:p>
          <a:p>
            <a:pPr marL="0" indent="0" algn="ctr">
              <a:buNone/>
            </a:pPr>
            <a:r>
              <a:rPr lang="en-US" dirty="0"/>
              <a:t>Reinvesting </a:t>
            </a:r>
            <a:r>
              <a:rPr lang="en-US" dirty="0" smtClean="0"/>
              <a:t>Savings</a:t>
            </a:r>
            <a:endParaRPr lang="en-US" dirty="0"/>
          </a:p>
          <a:p>
            <a:pPr marL="288925" lvl="1" indent="0" algn="ctr">
              <a:buNone/>
            </a:pPr>
            <a:r>
              <a:rPr lang="en-US" sz="2800" dirty="0" smtClean="0"/>
              <a:t>A Predictable Cycle</a:t>
            </a:r>
            <a:endParaRPr lang="en-US" sz="2800" dirty="0"/>
          </a:p>
        </p:txBody>
      </p:sp>
    </p:spTree>
    <p:extLst>
      <p:ext uri="{BB962C8B-B14F-4D97-AF65-F5344CB8AC3E}">
        <p14:creationId xmlns:p14="http://schemas.microsoft.com/office/powerpoint/2010/main" val="10858036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839200" cy="1295400"/>
          </a:xfrm>
        </p:spPr>
        <p:txBody>
          <a:bodyPr>
            <a:normAutofit/>
          </a:bodyPr>
          <a:lstStyle/>
          <a:p>
            <a:pPr algn="ctr"/>
            <a:r>
              <a:rPr lang="en-US" sz="2800" dirty="0" smtClean="0"/>
              <a:t>UITS Expenditure Review Committee “ERC”</a:t>
            </a:r>
            <a:endParaRPr lang="en-US" sz="2800" dirty="0"/>
          </a:p>
        </p:txBody>
      </p:sp>
      <p:sp>
        <p:nvSpPr>
          <p:cNvPr id="3" name="Content Placeholder 2"/>
          <p:cNvSpPr>
            <a:spLocks noGrp="1"/>
          </p:cNvSpPr>
          <p:nvPr>
            <p:ph idx="1"/>
          </p:nvPr>
        </p:nvSpPr>
        <p:spPr/>
        <p:txBody>
          <a:bodyPr>
            <a:normAutofit/>
          </a:bodyPr>
          <a:lstStyle/>
          <a:p>
            <a:r>
              <a:rPr lang="en-US" dirty="0" smtClean="0"/>
              <a:t>Good Stewardship</a:t>
            </a:r>
          </a:p>
          <a:p>
            <a:pPr marL="288925" lvl="1" indent="0">
              <a:buNone/>
            </a:pPr>
            <a:r>
              <a:rPr lang="en-US" dirty="0"/>
              <a:t>	</a:t>
            </a:r>
            <a:r>
              <a:rPr lang="en-US" dirty="0" smtClean="0"/>
              <a:t>Pruning and Reallocating</a:t>
            </a:r>
          </a:p>
          <a:p>
            <a:pPr lvl="1"/>
            <a:endParaRPr lang="en-US" dirty="0" smtClean="0"/>
          </a:p>
          <a:p>
            <a:r>
              <a:rPr lang="en-US" dirty="0" smtClean="0"/>
              <a:t>Started in FY 97-98 </a:t>
            </a:r>
          </a:p>
          <a:p>
            <a:pPr>
              <a:buNone/>
            </a:pPr>
            <a:endParaRPr lang="en-US" dirty="0" smtClean="0"/>
          </a:p>
          <a:p>
            <a:r>
              <a:rPr lang="en-US" dirty="0" smtClean="0"/>
              <a:t>ERC4 is a five-year process; 5% reallocation every year for five years; total 25%</a:t>
            </a:r>
          </a:p>
          <a:p>
            <a:endParaRPr lang="en-US" dirty="0" smtClean="0"/>
          </a:p>
          <a:p>
            <a:r>
              <a:rPr lang="en-US" dirty="0" smtClean="0"/>
              <a:t>FY 10-11 is the fifth year of ERC4</a:t>
            </a:r>
          </a:p>
          <a:p>
            <a:pPr>
              <a:buNone/>
            </a:pPr>
            <a:endParaRPr lang="en-US" dirty="0" smtClean="0"/>
          </a:p>
        </p:txBody>
      </p:sp>
    </p:spTree>
    <p:extLst>
      <p:ext uri="{BB962C8B-B14F-4D97-AF65-F5344CB8AC3E}">
        <p14:creationId xmlns:p14="http://schemas.microsoft.com/office/powerpoint/2010/main" val="35216001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ERC Reallocation Cumulative Effect</a:t>
            </a:r>
            <a:endParaRPr lang="en-US" sz="2800" dirty="0"/>
          </a:p>
        </p:txBody>
      </p:sp>
      <p:sp>
        <p:nvSpPr>
          <p:cNvPr id="11" name="Slide Number Placeholder 10"/>
          <p:cNvSpPr>
            <a:spLocks noGrp="1"/>
          </p:cNvSpPr>
          <p:nvPr>
            <p:ph type="sldNum" sz="quarter" idx="12"/>
          </p:nvPr>
        </p:nvSpPr>
        <p:spPr/>
        <p:txBody>
          <a:bodyPr/>
          <a:lstStyle/>
          <a:p>
            <a:fld id="{011B4732-A958-4363-AEBA-60F158A5B05D}" type="slidenum">
              <a:rPr lang="en-US" smtClean="0"/>
              <a:pPr/>
              <a:t>5</a:t>
            </a:fld>
            <a:endParaRPr lang="en-US"/>
          </a:p>
        </p:txBody>
      </p:sp>
      <p:sp>
        <p:nvSpPr>
          <p:cNvPr id="5" name="TextBox 4"/>
          <p:cNvSpPr txBox="1"/>
          <p:nvPr/>
        </p:nvSpPr>
        <p:spPr>
          <a:xfrm>
            <a:off x="3048000" y="1219200"/>
            <a:ext cx="2963333" cy="338554"/>
          </a:xfrm>
          <a:prstGeom prst="rect">
            <a:avLst/>
          </a:prstGeom>
          <a:noFill/>
        </p:spPr>
        <p:txBody>
          <a:bodyPr wrap="square" rtlCol="0">
            <a:spAutoFit/>
          </a:bodyPr>
          <a:lstStyle/>
          <a:p>
            <a:pPr algn="ctr"/>
            <a:r>
              <a:rPr lang="en-US" sz="1600" dirty="0" smtClean="0">
                <a:solidFill>
                  <a:srgbClr val="000000"/>
                </a:solidFill>
              </a:rPr>
              <a:t>$ in 000’s</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809" y="1586329"/>
            <a:ext cx="8367713" cy="4007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2406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458200" cy="1143000"/>
          </a:xfrm>
        </p:spPr>
        <p:txBody>
          <a:bodyPr>
            <a:normAutofit/>
          </a:bodyPr>
          <a:lstStyle/>
          <a:p>
            <a:pPr algn="ctr"/>
            <a:r>
              <a:rPr lang="en-US" dirty="0" smtClean="0"/>
              <a:t>Select Savings Reinvestments </a:t>
            </a:r>
            <a:r>
              <a:rPr lang="en-US" dirty="0"/>
              <a:t/>
            </a:r>
            <a:br>
              <a:rPr lang="en-US" dirty="0"/>
            </a:br>
            <a:r>
              <a:rPr lang="en-US" dirty="0" smtClean="0"/>
              <a:t>1990’s</a:t>
            </a:r>
            <a:endParaRPr lang="en-US" dirty="0"/>
          </a:p>
        </p:txBody>
      </p:sp>
      <p:sp>
        <p:nvSpPr>
          <p:cNvPr id="3" name="Content Placeholder 2"/>
          <p:cNvSpPr>
            <a:spLocks noGrp="1"/>
          </p:cNvSpPr>
          <p:nvPr>
            <p:ph idx="1"/>
          </p:nvPr>
        </p:nvSpPr>
        <p:spPr/>
        <p:txBody>
          <a:bodyPr>
            <a:normAutofit/>
          </a:bodyPr>
          <a:lstStyle/>
          <a:p>
            <a:r>
              <a:rPr lang="en-US" dirty="0" smtClean="0"/>
              <a:t>Security</a:t>
            </a:r>
          </a:p>
          <a:p>
            <a:r>
              <a:rPr lang="en-US" dirty="0" smtClean="0"/>
              <a:t>24-hour support</a:t>
            </a:r>
          </a:p>
          <a:p>
            <a:r>
              <a:rPr lang="en-US" dirty="0" smtClean="0"/>
              <a:t>More IT Classrooms</a:t>
            </a:r>
          </a:p>
          <a:p>
            <a:r>
              <a:rPr lang="en-US" dirty="0" smtClean="0"/>
              <a:t>More Student Technology Centers/IC’s</a:t>
            </a:r>
          </a:p>
          <a:p>
            <a:r>
              <a:rPr lang="en-US" dirty="0" smtClean="0"/>
              <a:t>Disaster Recovery/Business Continuity</a:t>
            </a:r>
          </a:p>
          <a:p>
            <a:r>
              <a:rPr lang="en-US" dirty="0" smtClean="0"/>
              <a:t>Web Content Management Systems</a:t>
            </a:r>
          </a:p>
          <a:p>
            <a:r>
              <a:rPr lang="en-US" dirty="0" smtClean="0"/>
              <a:t>Enterprise Software Licensing (MS, Adobe, etc.)</a:t>
            </a:r>
          </a:p>
          <a:p>
            <a:pPr>
              <a:buNone/>
            </a:pPr>
            <a:endParaRPr lang="en-US" dirty="0"/>
          </a:p>
        </p:txBody>
      </p:sp>
    </p:spTree>
    <p:extLst>
      <p:ext uri="{BB962C8B-B14F-4D97-AF65-F5344CB8AC3E}">
        <p14:creationId xmlns:p14="http://schemas.microsoft.com/office/powerpoint/2010/main" val="171750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1143000"/>
          </a:xfrm>
        </p:spPr>
        <p:txBody>
          <a:bodyPr>
            <a:normAutofit/>
          </a:bodyPr>
          <a:lstStyle/>
          <a:p>
            <a:pPr algn="ctr"/>
            <a:r>
              <a:rPr lang="en-US" sz="2800" dirty="0" smtClean="0"/>
              <a:t>Select Savings Reinvestments</a:t>
            </a:r>
            <a:br>
              <a:rPr lang="en-US" sz="2800" dirty="0" smtClean="0"/>
            </a:br>
            <a:r>
              <a:rPr lang="en-US" sz="2800" dirty="0" smtClean="0"/>
              <a:t>early 2000’s</a:t>
            </a:r>
            <a:endParaRPr lang="en-US" sz="2800" dirty="0"/>
          </a:p>
        </p:txBody>
      </p:sp>
      <p:sp>
        <p:nvSpPr>
          <p:cNvPr id="3" name="Content Placeholder 2"/>
          <p:cNvSpPr>
            <a:spLocks noGrp="1"/>
          </p:cNvSpPr>
          <p:nvPr>
            <p:ph idx="1"/>
          </p:nvPr>
        </p:nvSpPr>
        <p:spPr/>
        <p:txBody>
          <a:bodyPr>
            <a:normAutofit/>
          </a:bodyPr>
          <a:lstStyle/>
          <a:p>
            <a:r>
              <a:rPr lang="en-US" dirty="0" smtClean="0"/>
              <a:t>Podcasting</a:t>
            </a:r>
          </a:p>
          <a:p>
            <a:r>
              <a:rPr lang="en-US" dirty="0" smtClean="0"/>
              <a:t>Classroom Course Capture</a:t>
            </a:r>
          </a:p>
          <a:p>
            <a:r>
              <a:rPr lang="en-US" dirty="0" smtClean="0"/>
              <a:t>Spam Filter</a:t>
            </a:r>
          </a:p>
          <a:p>
            <a:r>
              <a:rPr lang="en-US" dirty="0" smtClean="0"/>
              <a:t>Unified Messaging (OCS)</a:t>
            </a:r>
          </a:p>
          <a:p>
            <a:r>
              <a:rPr lang="en-US" dirty="0" smtClean="0"/>
              <a:t>Server/Storage Virtualization</a:t>
            </a:r>
          </a:p>
          <a:p>
            <a:r>
              <a:rPr lang="en-US" dirty="0" smtClean="0"/>
              <a:t>Mobility/Mobile Applications</a:t>
            </a:r>
          </a:p>
          <a:p>
            <a:r>
              <a:rPr lang="en-US" dirty="0" smtClean="0"/>
              <a:t>Data Center </a:t>
            </a:r>
          </a:p>
          <a:p>
            <a:r>
              <a:rPr lang="en-US" dirty="0" smtClean="0"/>
              <a:t>Cover University/Campus Mandated Budget Cuts</a:t>
            </a:r>
          </a:p>
          <a:p>
            <a:endParaRPr lang="en-US" dirty="0"/>
          </a:p>
        </p:txBody>
      </p:sp>
    </p:spTree>
    <p:extLst>
      <p:ext uri="{BB962C8B-B14F-4D97-AF65-F5344CB8AC3E}">
        <p14:creationId xmlns:p14="http://schemas.microsoft.com/office/powerpoint/2010/main" val="37288224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Savings Reinvestments</a:t>
            </a:r>
            <a:br>
              <a:rPr lang="en-US" sz="2800" dirty="0" smtClean="0"/>
            </a:br>
            <a:r>
              <a:rPr lang="en-US" sz="2800" dirty="0" smtClean="0"/>
              <a:t> 2000’s</a:t>
            </a:r>
            <a:endParaRPr lang="en-US" sz="2800" dirty="0"/>
          </a:p>
        </p:txBody>
      </p:sp>
      <p:sp>
        <p:nvSpPr>
          <p:cNvPr id="3" name="Content Placeholder 2"/>
          <p:cNvSpPr>
            <a:spLocks noGrp="1"/>
          </p:cNvSpPr>
          <p:nvPr>
            <p:ph idx="1"/>
          </p:nvPr>
        </p:nvSpPr>
        <p:spPr/>
        <p:txBody>
          <a:bodyPr/>
          <a:lstStyle/>
          <a:p>
            <a:r>
              <a:rPr lang="en-US" dirty="0" smtClean="0"/>
              <a:t>Research/Life Sciences Support</a:t>
            </a:r>
          </a:p>
          <a:p>
            <a:pPr lvl="1"/>
            <a:r>
              <a:rPr lang="en-US" dirty="0" smtClean="0"/>
              <a:t>Data Center Research Infrastructure</a:t>
            </a:r>
          </a:p>
          <a:p>
            <a:pPr lvl="1"/>
            <a:r>
              <a:rPr lang="en-US" dirty="0" smtClean="0"/>
              <a:t>High Performance Computing</a:t>
            </a:r>
          </a:p>
          <a:p>
            <a:pPr lvl="1"/>
            <a:r>
              <a:rPr lang="en-US" dirty="0" smtClean="0"/>
              <a:t>Massive Data Storage</a:t>
            </a:r>
          </a:p>
          <a:p>
            <a:pPr lvl="1"/>
            <a:r>
              <a:rPr lang="en-US" dirty="0" smtClean="0"/>
              <a:t>Visualization</a:t>
            </a:r>
          </a:p>
          <a:p>
            <a:pPr lvl="1"/>
            <a:r>
              <a:rPr lang="en-US" dirty="0" smtClean="0"/>
              <a:t>Discipline-specific support</a:t>
            </a:r>
          </a:p>
          <a:p>
            <a:endParaRPr lang="en-US" dirty="0"/>
          </a:p>
        </p:txBody>
      </p:sp>
    </p:spTree>
    <p:extLst>
      <p:ext uri="{BB962C8B-B14F-4D97-AF65-F5344CB8AC3E}">
        <p14:creationId xmlns:p14="http://schemas.microsoft.com/office/powerpoint/2010/main" val="1270045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Major Reinvestments</a:t>
            </a:r>
            <a:br>
              <a:rPr lang="en-US" dirty="0" smtClean="0"/>
            </a:br>
            <a:endParaRPr lang="en-US" dirty="0"/>
          </a:p>
        </p:txBody>
      </p:sp>
      <p:sp>
        <p:nvSpPr>
          <p:cNvPr id="3" name="Content Placeholder 2"/>
          <p:cNvSpPr>
            <a:spLocks noGrp="1"/>
          </p:cNvSpPr>
          <p:nvPr>
            <p:ph idx="1"/>
          </p:nvPr>
        </p:nvSpPr>
        <p:spPr/>
        <p:txBody>
          <a:bodyPr/>
          <a:lstStyle/>
          <a:p>
            <a:r>
              <a:rPr lang="en-US" dirty="0" smtClean="0"/>
              <a:t>Implement new IU IT Strategic Plan:  </a:t>
            </a:r>
            <a:r>
              <a:rPr lang="en-US" i="1" dirty="0" smtClean="0"/>
              <a:t>Empowering People</a:t>
            </a:r>
            <a:r>
              <a:rPr lang="en-US" dirty="0" smtClean="0"/>
              <a:t>:  Estimated cost $317M over six years; $192M identified from potential reallocations.</a:t>
            </a:r>
          </a:p>
          <a:p>
            <a:pPr lvl="1"/>
            <a:r>
              <a:rPr lang="en-US" dirty="0"/>
              <a:t>Network Master Plan </a:t>
            </a:r>
          </a:p>
          <a:p>
            <a:pPr marL="457200" lvl="1" indent="0">
              <a:buNone/>
            </a:pPr>
            <a:r>
              <a:rPr lang="en-US" dirty="0"/>
              <a:t> </a:t>
            </a:r>
            <a:r>
              <a:rPr lang="en-US" dirty="0" smtClean="0"/>
              <a:t>   $</a:t>
            </a:r>
            <a:r>
              <a:rPr lang="en-US" dirty="0"/>
              <a:t>172M over 10 years </a:t>
            </a:r>
            <a:endParaRPr lang="en-US" dirty="0" smtClean="0"/>
          </a:p>
          <a:p>
            <a:pPr marL="457200" lvl="1" indent="0">
              <a:buNone/>
            </a:pPr>
            <a:endParaRPr lang="en-US" dirty="0"/>
          </a:p>
          <a:p>
            <a:pPr marL="457200" lvl="1" indent="0" algn="ctr">
              <a:buNone/>
            </a:pPr>
            <a:r>
              <a:rPr lang="en-US" sz="2800" dirty="0" smtClean="0">
                <a:solidFill>
                  <a:srgbClr val="CD0346"/>
                </a:solidFill>
              </a:rPr>
              <a:t>We made continuous cost cutting and reinvesting a key organizational competency.</a:t>
            </a:r>
            <a:endParaRPr lang="en-US" sz="2800" dirty="0">
              <a:solidFill>
                <a:srgbClr val="CD0346"/>
              </a:solidFill>
            </a:endParaRPr>
          </a:p>
          <a:p>
            <a:pPr lvl="1"/>
            <a:endParaRPr lang="en-US" dirty="0" smtClean="0"/>
          </a:p>
        </p:txBody>
      </p:sp>
    </p:spTree>
    <p:extLst>
      <p:ext uri="{BB962C8B-B14F-4D97-AF65-F5344CB8AC3E}">
        <p14:creationId xmlns:p14="http://schemas.microsoft.com/office/powerpoint/2010/main" val="18397778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Unexpected Outcomes from the &amp;#x0D;&amp;#x0A;Cost-Cutting Era&amp;quot;&quot;/&gt;&lt;property id=&quot;20307&quot; value=&quot;257&quot;/&gt;&lt;/object&gt;&lt;object type=&quot;3&quot; unique_id=&quot;10005&quot;&gt;&lt;property id=&quot;20148&quot; value=&quot;5&quot;/&gt;&lt;property id=&quot;20300&quot; value=&quot;Slide 2 - &amp;quot;Poll Question #1&amp;quot;&quot;/&gt;&lt;property id=&quot;20307&quot; value=&quot;271&quot;/&gt;&lt;/object&gt;&lt;object type=&quot;3&quot; unique_id=&quot;10006&quot;&gt;&lt;property id=&quot;20148&quot; value=&quot;5&quot;/&gt;&lt;property id=&quot;20300&quot; value=&quot;Slide 3 - &amp;quot;Indiana University&amp;quot;&quot;/&gt;&lt;property id=&quot;20307&quot; value=&quot;273&quot;/&gt;&lt;/object&gt;&lt;object type=&quot;3&quot; unique_id=&quot;10007&quot;&gt;&lt;property id=&quot;20148&quot; value=&quot;5&quot;/&gt;&lt;property id=&quot;20300&quot; value=&quot;Slide 4 - &amp;quot;UITS Expenditure Review Committee “ERC”&amp;quot;&quot;/&gt;&lt;property id=&quot;20307&quot; value=&quot;274&quot;/&gt;&lt;/object&gt;&lt;object type=&quot;3&quot; unique_id=&quot;10008&quot;&gt;&lt;property id=&quot;20148&quot; value=&quot;5&quot;/&gt;&lt;property id=&quot;20300&quot; value=&quot;Slide 5 - &amp;quot;ERC Reallocation Cumulative Effect&amp;quot;&quot;/&gt;&lt;property id=&quot;20307&quot; value=&quot;275&quot;/&gt;&lt;/object&gt;&lt;object type=&quot;3&quot; unique_id=&quot;10009&quot;&gt;&lt;property id=&quot;20148&quot; value=&quot;5&quot;/&gt;&lt;property id=&quot;20300&quot; value=&quot;Slide 6 - &amp;quot;Select Savings Reinvestments &amp;#x0D;&amp;#x0A;1990’s&amp;quot;&quot;/&gt;&lt;property id=&quot;20307&quot; value=&quot;276&quot;/&gt;&lt;/object&gt;&lt;object type=&quot;3&quot; unique_id=&quot;10010&quot;&gt;&lt;property id=&quot;20148&quot; value=&quot;5&quot;/&gt;&lt;property id=&quot;20300&quot; value=&quot;Slide 7 - &amp;quot;Select Savings Reinvestments&amp;#x0D;&amp;#x0A;early 2000’s&amp;quot;&quot;/&gt;&lt;property id=&quot;20307&quot; value=&quot;277&quot;/&gt;&lt;/object&gt;&lt;object type=&quot;3&quot; unique_id=&quot;10011&quot;&gt;&lt;property id=&quot;20148&quot; value=&quot;5&quot;/&gt;&lt;property id=&quot;20300&quot; value=&quot;Slide 8 - &amp;quot;Savings Reinvestments&amp;#x0D;&amp;#x0A; 2000’s&amp;quot;&quot;/&gt;&lt;property id=&quot;20307&quot; value=&quot;278&quot;/&gt;&lt;/object&gt;&lt;object type=&quot;3&quot; unique_id=&quot;10012&quot;&gt;&lt;property id=&quot;20148&quot; value=&quot;5&quot;/&gt;&lt;property id=&quot;20300&quot; value=&quot;Slide 9 - &amp;quot;Major Reinvestments&amp;#x0D;&amp;#x0A;&amp;quot;&quot;/&gt;&lt;property id=&quot;20307&quot; value=&quot;279&quot;/&gt;&lt;/object&gt;&lt;object type=&quot;3&quot; unique_id=&quot;10013&quot;&gt;&lt;property id=&quot;20148&quot; value=&quot;5&quot;/&gt;&lt;property id=&quot;20300&quot; value=&quot;Slide 10 - &amp;quot;Poll Question #2&amp;quot;&quot;/&gt;&lt;property id=&quot;20307&quot; value=&quot;269&quot;/&gt;&lt;/object&gt;&lt;object type=&quot;3&quot; unique_id=&quot;10014&quot;&gt;&lt;property id=&quot;20148&quot; value=&quot;5&quot;/&gt;&lt;property id=&quot;20300&quot; value=&quot;Slide 11 - &amp;quot;Loyola University MAryland&amp;quot;&quot;/&gt;&lt;property id=&quot;20307&quot; value=&quot;258&quot;/&gt;&lt;/object&gt;&lt;object type=&quot;3&quot; unique_id=&quot;10015&quot;&gt;&lt;property id=&quot;20148&quot; value=&quot;5&quot;/&gt;&lt;property id=&quot;20300&quot; value=&quot;Slide 12 - &amp;quot;What happened at Loyola?&amp;quot;&quot;/&gt;&lt;property id=&quot;20307&quot; value=&quot;259&quot;/&gt;&lt;/object&gt;&lt;object type=&quot;3&quot; unique_id=&quot;10016&quot;&gt;&lt;property id=&quot;20148&quot; value=&quot;5&quot;/&gt;&lt;property id=&quot;20300&quot; value=&quot;Slide 13 - &amp;quot;What didn’t surprise us….&amp;quot;&quot;/&gt;&lt;property id=&quot;20307&quot; value=&quot;260&quot;/&gt;&lt;/object&gt;&lt;object type=&quot;3&quot; unique_id=&quot;10017&quot;&gt;&lt;property id=&quot;20148&quot; value=&quot;5&quot;/&gt;&lt;property id=&quot;20300&quot; value=&quot;Slide 14 - &amp;quot;What did surprise us?&amp;amp;#x09;&amp;quot;&quot;/&gt;&lt;property id=&quot;20307&quot; value=&quot;261&quot;/&gt;&lt;/object&gt;&lt;object type=&quot;3&quot; unique_id=&quot;10018&quot;&gt;&lt;property id=&quot;20148&quot; value=&quot;5&quot;/&gt;&lt;property id=&quot;20300&quot; value=&quot;Slide 15 - &amp;quot;Poll Question #3&amp;quot;&quot;/&gt;&lt;property id=&quot;20307&quot; value=&quot;270&quot;/&gt;&lt;/object&gt;&lt;object type=&quot;3&quot; unique_id=&quot;10019&quot;&gt;&lt;property id=&quot;20148&quot; value=&quot;5&quot;/&gt;&lt;property id=&quot;20300&quot; value=&quot;Slide 16 - &amp;quot;THANK YOU&amp;quot;&quot;/&gt;&lt;property id=&quot;20307&quot; value=&quot;280&quot;/&gt;&lt;/object&gt;&lt;/object&gt;&lt;/object&gt;&lt;/database&gt;"/>
  <p:tag name="SECTOMILLISECCONVERTED"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2679</TotalTime>
  <Words>618</Words>
  <Application>Microsoft Office PowerPoint</Application>
  <PresentationFormat>On-screen Show (4:3)</PresentationFormat>
  <Paragraphs>121</Paragraphs>
  <Slides>16</Slides>
  <Notes>11</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1_Office Theme</vt:lpstr>
      <vt:lpstr>2_Office Theme</vt:lpstr>
      <vt:lpstr>Unexpected Outcomes from the  Cost-Cutting Era</vt:lpstr>
      <vt:lpstr>Poll Question #1</vt:lpstr>
      <vt:lpstr>Indiana University</vt:lpstr>
      <vt:lpstr>UITS Expenditure Review Committee “ERC”</vt:lpstr>
      <vt:lpstr>ERC Reallocation Cumulative Effect</vt:lpstr>
      <vt:lpstr>Select Savings Reinvestments  1990’s</vt:lpstr>
      <vt:lpstr>Select Savings Reinvestments early 2000’s</vt:lpstr>
      <vt:lpstr>Savings Reinvestments  2000’s</vt:lpstr>
      <vt:lpstr>Major Reinvestments </vt:lpstr>
      <vt:lpstr>Poll Question #2</vt:lpstr>
      <vt:lpstr>Loyola University MAryland</vt:lpstr>
      <vt:lpstr>What happened at Loyola?</vt:lpstr>
      <vt:lpstr>What didn’t surprise us….</vt:lpstr>
      <vt:lpstr>What did surprise us? </vt:lpstr>
      <vt:lpstr>Poll Question #3</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Unexpected Outcomes from the Budget Cutting Era</dc:title>
  <dc:creator>Louise Finn</dc:creator>
  <cp:lastModifiedBy>Victoria Fanning</cp:lastModifiedBy>
  <cp:revision>20</cp:revision>
  <cp:lastPrinted>2011-10-13T20:43:38Z</cp:lastPrinted>
  <dcterms:created xsi:type="dcterms:W3CDTF">2011-10-11T02:06:35Z</dcterms:created>
  <dcterms:modified xsi:type="dcterms:W3CDTF">2011-11-02T16:47:08Z</dcterms:modified>
</cp:coreProperties>
</file>