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70" r:id="rId1"/>
  </p:sldMasterIdLst>
  <p:notesMasterIdLst>
    <p:notesMasterId r:id="rId9"/>
  </p:notesMasterIdLst>
  <p:sldIdLst>
    <p:sldId id="256" r:id="rId2"/>
    <p:sldId id="265" r:id="rId3"/>
    <p:sldId id="266" r:id="rId4"/>
    <p:sldId id="267" r:id="rId5"/>
    <p:sldId id="264" r:id="rId6"/>
    <p:sldId id="262" r:id="rId7"/>
    <p:sldId id="263" r:id="rId8"/>
  </p:sldIdLst>
  <p:sldSz cx="13004800" cy="9753600"/>
  <p:notesSz cx="6858000" cy="9144000"/>
  <p:custDataLst>
    <p:tags r:id="rId10"/>
  </p:custDataLst>
  <p:defaultTextStyle>
    <a:defPPr>
      <a:defRPr lang="en-US"/>
    </a:defPPr>
    <a:lvl1pPr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1pPr>
    <a:lvl2pPr marL="3429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2pPr>
    <a:lvl3pPr marL="6858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3pPr>
    <a:lvl4pPr marL="10287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4pPr>
    <a:lvl5pPr marL="1371600" algn="ctr" defTabSz="584200" rtl="0" fontAlgn="base" hangingPunct="0">
      <a:spcBef>
        <a:spcPct val="0"/>
      </a:spcBef>
      <a:spcAft>
        <a:spcPct val="0"/>
      </a:spcAft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5pPr>
    <a:lvl6pPr marL="22860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6pPr>
    <a:lvl7pPr marL="27432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7pPr>
    <a:lvl8pPr marL="32004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8pPr>
    <a:lvl9pPr marL="3657600" algn="l" defTabSz="914400" rtl="0" eaLnBrk="1" latinLnBrk="0" hangingPunct="1">
      <a:defRPr sz="3600" kern="1200">
        <a:solidFill>
          <a:srgbClr val="000000"/>
        </a:solidFill>
        <a:latin typeface="Helvetica Light" charset="0"/>
        <a:ea typeface="Helvetica Light" charset="0"/>
        <a:cs typeface="Helvetica Light" charset="0"/>
        <a:sym typeface="Helvetica Light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413" y="-106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halkboard SE" charset="0"/>
              </a:rPr>
              <a:t>Click to edit Master text styles</a:t>
            </a:r>
          </a:p>
          <a:p>
            <a:pPr lvl="1"/>
            <a:r>
              <a:rPr lang="en-US" smtClean="0">
                <a:sym typeface="Chalkboard SE" charset="0"/>
              </a:rPr>
              <a:t>Second level</a:t>
            </a:r>
          </a:p>
          <a:p>
            <a:pPr lvl="2"/>
            <a:r>
              <a:rPr lang="en-US" smtClean="0">
                <a:sym typeface="Chalkboard SE" charset="0"/>
              </a:rPr>
              <a:t>Third level</a:t>
            </a:r>
          </a:p>
          <a:p>
            <a:pPr lvl="3"/>
            <a:r>
              <a:rPr lang="en-US" smtClean="0">
                <a:sym typeface="Chalkboard SE" charset="0"/>
              </a:rPr>
              <a:t>Fourth level</a:t>
            </a:r>
          </a:p>
          <a:p>
            <a:pPr lvl="4"/>
            <a:r>
              <a:rPr lang="en-US" smtClean="0">
                <a:sym typeface="Chalkboard SE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248193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Chalkboard SE" charset="0"/>
        <a:ea typeface="Chalkboard SE" charset="0"/>
        <a:cs typeface="Chalkboard SE" charset="0"/>
        <a:sym typeface="Chalkboard SE" charset="0"/>
      </a:defRPr>
    </a:lvl1pPr>
    <a:lvl2pPr marL="3429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Chalkboard SE" charset="0"/>
        <a:ea typeface="Chalkboard SE" charset="0"/>
        <a:cs typeface="Chalkboard SE" charset="0"/>
        <a:sym typeface="Chalkboard SE" charset="0"/>
      </a:defRPr>
    </a:lvl2pPr>
    <a:lvl3pPr marL="6858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Chalkboard SE" charset="0"/>
        <a:ea typeface="Chalkboard SE" charset="0"/>
        <a:cs typeface="Chalkboard SE" charset="0"/>
        <a:sym typeface="Chalkboard SE" charset="0"/>
      </a:defRPr>
    </a:lvl3pPr>
    <a:lvl4pPr marL="10287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Chalkboard SE" charset="0"/>
        <a:ea typeface="Chalkboard SE" charset="0"/>
        <a:cs typeface="Chalkboard SE" charset="0"/>
        <a:sym typeface="Chalkboard SE" charset="0"/>
      </a:defRPr>
    </a:lvl4pPr>
    <a:lvl5pPr marL="1371600" algn="l" defTabSz="457200" rtl="0" fontAlgn="base" hangingPunct="0">
      <a:lnSpc>
        <a:spcPts val="3500"/>
      </a:lnSpc>
      <a:spcBef>
        <a:spcPct val="0"/>
      </a:spcBef>
      <a:spcAft>
        <a:spcPct val="0"/>
      </a:spcAft>
      <a:defRPr sz="2400" kern="1200">
        <a:solidFill>
          <a:srgbClr val="572E2D"/>
        </a:solidFill>
        <a:latin typeface="Chalkboard SE" charset="0"/>
        <a:ea typeface="Chalkboard SE" charset="0"/>
        <a:cs typeface="Chalkboard SE" charset="0"/>
        <a:sym typeface="Chalkboard SE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50240" y="3034454"/>
            <a:ext cx="11704320" cy="3034453"/>
          </a:xfrm>
        </p:spPr>
        <p:txBody>
          <a:bodyPr>
            <a:noAutofit/>
          </a:bodyPr>
          <a:lstStyle>
            <a:lvl1pPr algn="ctr">
              <a:defRPr sz="9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8886613"/>
            <a:ext cx="13004800" cy="866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rtlCol="0" anchor="ctr"/>
          <a:lstStyle/>
          <a:p>
            <a:pPr algn="ctr"/>
            <a:endParaRPr lang="en-US"/>
          </a:p>
        </p:txBody>
      </p:sp>
      <p:pic>
        <p:nvPicPr>
          <p:cNvPr id="9" name="Picture 8" descr="educause new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9470" y="1192107"/>
            <a:ext cx="4305860" cy="97536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0720" y="6394027"/>
            <a:ext cx="9103360" cy="26009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290" y="6267592"/>
            <a:ext cx="11054080" cy="1937173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290" y="4133993"/>
            <a:ext cx="11054080" cy="213359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023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" y="2275841"/>
            <a:ext cx="5743787" cy="6436925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0773" y="2275841"/>
            <a:ext cx="5743787" cy="6436925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240" y="2183272"/>
            <a:ext cx="5746045" cy="90988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0230" indent="0">
              <a:buNone/>
              <a:defRPr sz="2800" b="1"/>
            </a:lvl2pPr>
            <a:lvl3pPr marL="1300460" indent="0">
              <a:buNone/>
              <a:defRPr sz="2600" b="1"/>
            </a:lvl3pPr>
            <a:lvl4pPr marL="1950690" indent="0">
              <a:buNone/>
              <a:defRPr sz="2300" b="1"/>
            </a:lvl4pPr>
            <a:lvl5pPr marL="2600919" indent="0">
              <a:buNone/>
              <a:defRPr sz="2300" b="1"/>
            </a:lvl5pPr>
            <a:lvl6pPr marL="3251149" indent="0">
              <a:buNone/>
              <a:defRPr sz="2300" b="1"/>
            </a:lvl6pPr>
            <a:lvl7pPr marL="3901379" indent="0">
              <a:buNone/>
              <a:defRPr sz="2300" b="1"/>
            </a:lvl7pPr>
            <a:lvl8pPr marL="4551609" indent="0">
              <a:buNone/>
              <a:defRPr sz="2300" b="1"/>
            </a:lvl8pPr>
            <a:lvl9pPr marL="5201839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240" y="3093155"/>
            <a:ext cx="5746045" cy="5619610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6259" y="2183272"/>
            <a:ext cx="5748302" cy="90988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0230" indent="0">
              <a:buNone/>
              <a:defRPr sz="2800" b="1"/>
            </a:lvl2pPr>
            <a:lvl3pPr marL="1300460" indent="0">
              <a:buNone/>
              <a:defRPr sz="2600" b="1"/>
            </a:lvl3pPr>
            <a:lvl4pPr marL="1950690" indent="0">
              <a:buNone/>
              <a:defRPr sz="2300" b="1"/>
            </a:lvl4pPr>
            <a:lvl5pPr marL="2600919" indent="0">
              <a:buNone/>
              <a:defRPr sz="2300" b="1"/>
            </a:lvl5pPr>
            <a:lvl6pPr marL="3251149" indent="0">
              <a:buNone/>
              <a:defRPr sz="2300" b="1"/>
            </a:lvl6pPr>
            <a:lvl7pPr marL="3901379" indent="0">
              <a:buNone/>
              <a:defRPr sz="2300" b="1"/>
            </a:lvl7pPr>
            <a:lvl8pPr marL="4551609" indent="0">
              <a:buNone/>
              <a:defRPr sz="2300" b="1"/>
            </a:lvl8pPr>
            <a:lvl9pPr marL="5201839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6259" y="3093155"/>
            <a:ext cx="5748302" cy="5619610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1" y="388338"/>
            <a:ext cx="4278490" cy="165269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516" y="388339"/>
            <a:ext cx="7270044" cy="8324427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241" y="2041032"/>
            <a:ext cx="4278490" cy="6671734"/>
          </a:xfrm>
        </p:spPr>
        <p:txBody>
          <a:bodyPr/>
          <a:lstStyle>
            <a:lvl1pPr marL="0" indent="0">
              <a:buNone/>
              <a:defRPr sz="2000"/>
            </a:lvl1pPr>
            <a:lvl2pPr marL="650230" indent="0">
              <a:buNone/>
              <a:defRPr sz="1700"/>
            </a:lvl2pPr>
            <a:lvl3pPr marL="1300460" indent="0">
              <a:buNone/>
              <a:defRPr sz="1400"/>
            </a:lvl3pPr>
            <a:lvl4pPr marL="1950690" indent="0">
              <a:buNone/>
              <a:defRPr sz="1300"/>
            </a:lvl4pPr>
            <a:lvl5pPr marL="2600919" indent="0">
              <a:buNone/>
              <a:defRPr sz="1300"/>
            </a:lvl5pPr>
            <a:lvl6pPr marL="3251149" indent="0">
              <a:buNone/>
              <a:defRPr sz="1300"/>
            </a:lvl6pPr>
            <a:lvl7pPr marL="3901379" indent="0">
              <a:buNone/>
              <a:defRPr sz="1300"/>
            </a:lvl7pPr>
            <a:lvl8pPr marL="4551609" indent="0">
              <a:buNone/>
              <a:defRPr sz="1300"/>
            </a:lvl8pPr>
            <a:lvl9pPr marL="5201839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032" y="6827520"/>
            <a:ext cx="7802880" cy="806027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032" y="871502"/>
            <a:ext cx="7802880" cy="5852160"/>
          </a:xfrm>
        </p:spPr>
        <p:txBody>
          <a:bodyPr/>
          <a:lstStyle>
            <a:lvl1pPr marL="0" indent="0">
              <a:buNone/>
              <a:defRPr sz="4600"/>
            </a:lvl1pPr>
            <a:lvl2pPr marL="650230" indent="0">
              <a:buNone/>
              <a:defRPr sz="4000"/>
            </a:lvl2pPr>
            <a:lvl3pPr marL="1300460" indent="0">
              <a:buNone/>
              <a:defRPr sz="3400"/>
            </a:lvl3pPr>
            <a:lvl4pPr marL="1950690" indent="0">
              <a:buNone/>
              <a:defRPr sz="2800"/>
            </a:lvl4pPr>
            <a:lvl5pPr marL="2600919" indent="0">
              <a:buNone/>
              <a:defRPr sz="2800"/>
            </a:lvl5pPr>
            <a:lvl6pPr marL="3251149" indent="0">
              <a:buNone/>
              <a:defRPr sz="2800"/>
            </a:lvl6pPr>
            <a:lvl7pPr marL="3901379" indent="0">
              <a:buNone/>
              <a:defRPr sz="2800"/>
            </a:lvl7pPr>
            <a:lvl8pPr marL="4551609" indent="0">
              <a:buNone/>
              <a:defRPr sz="2800"/>
            </a:lvl8pPr>
            <a:lvl9pPr marL="5201839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032" y="7633547"/>
            <a:ext cx="7802880" cy="1144693"/>
          </a:xfrm>
        </p:spPr>
        <p:txBody>
          <a:bodyPr/>
          <a:lstStyle>
            <a:lvl1pPr marL="0" indent="0">
              <a:buNone/>
              <a:defRPr sz="2000"/>
            </a:lvl1pPr>
            <a:lvl2pPr marL="650230" indent="0">
              <a:buNone/>
              <a:defRPr sz="1700"/>
            </a:lvl2pPr>
            <a:lvl3pPr marL="1300460" indent="0">
              <a:buNone/>
              <a:defRPr sz="1400"/>
            </a:lvl3pPr>
            <a:lvl4pPr marL="1950690" indent="0">
              <a:buNone/>
              <a:defRPr sz="1300"/>
            </a:lvl4pPr>
            <a:lvl5pPr marL="2600919" indent="0">
              <a:buNone/>
              <a:defRPr sz="1300"/>
            </a:lvl5pPr>
            <a:lvl6pPr marL="3251149" indent="0">
              <a:buNone/>
              <a:defRPr sz="1300"/>
            </a:lvl6pPr>
            <a:lvl7pPr marL="3901379" indent="0">
              <a:buNone/>
              <a:defRPr sz="1300"/>
            </a:lvl7pPr>
            <a:lvl8pPr marL="4551609" indent="0">
              <a:buNone/>
              <a:defRPr sz="1300"/>
            </a:lvl8pPr>
            <a:lvl9pPr marL="5201839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1625600"/>
          </a:xfrm>
          <a:prstGeom prst="rect">
            <a:avLst/>
          </a:prstGeom>
        </p:spPr>
        <p:txBody>
          <a:bodyPr vert="horz" lIns="130046" tIns="65023" rIns="130046" bIns="6502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240" y="2275841"/>
            <a:ext cx="11704320" cy="6436925"/>
          </a:xfrm>
          <a:prstGeom prst="rect">
            <a:avLst/>
          </a:prstGeom>
        </p:spPr>
        <p:txBody>
          <a:bodyPr vert="horz" lIns="130046" tIns="65023" rIns="130046" bIns="65023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0" y="9204494"/>
            <a:ext cx="13004800" cy="1083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educause new logo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0444786" y="8981009"/>
            <a:ext cx="2451641" cy="55534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08373" y="9237947"/>
            <a:ext cx="1950720" cy="350181"/>
          </a:xfrm>
          <a:prstGeom prst="rect">
            <a:avLst/>
          </a:prstGeom>
          <a:noFill/>
        </p:spPr>
        <p:txBody>
          <a:bodyPr wrap="square" lIns="130046" tIns="65023" rIns="130046" bIns="65023" rtlCol="0" anchor="ctr">
            <a:spAutoFit/>
          </a:bodyPr>
          <a:lstStyle/>
          <a:p>
            <a:pPr algn="ctr">
              <a:spcBef>
                <a:spcPts val="0"/>
              </a:spcBef>
            </a:pPr>
            <a:fld id="{0F4A911F-4681-48A7-98B8-3081A7BB7AC2}" type="datetime1">
              <a:rPr lang="en-US" sz="1400" smtClean="0"/>
              <a:pPr algn="ctr">
                <a:spcBef>
                  <a:spcPts val="0"/>
                </a:spcBef>
              </a:pPr>
              <a:t>10/21/2011</a:t>
            </a:fld>
            <a:r>
              <a:rPr lang="en-US" sz="1400" baseline="0" dirty="0" smtClean="0"/>
              <a:t>: </a:t>
            </a:r>
            <a:fld id="{17235837-935F-4D69-B506-0DBDCBA0AC30}" type="slidenum">
              <a:rPr lang="en-US" sz="1400" smtClean="0"/>
              <a:pPr algn="ctr">
                <a:spcBef>
                  <a:spcPts val="0"/>
                </a:spcBef>
              </a:pPr>
              <a:t>‹#›</a:t>
            </a:fld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108373" y="9057325"/>
            <a:ext cx="1950720" cy="350181"/>
          </a:xfrm>
          <a:prstGeom prst="rect">
            <a:avLst/>
          </a:prstGeom>
          <a:noFill/>
        </p:spPr>
        <p:txBody>
          <a:bodyPr wrap="square" lIns="130046" tIns="65023" rIns="130046" bIns="65023" rtlCol="0" anchor="ctr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baseline="0" dirty="0" smtClean="0"/>
              <a:t>© 2011 GA Jackson</a:t>
            </a:r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txStyles>
    <p:titleStyle>
      <a:lvl1pPr algn="l" defTabSz="1300460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ctr" defTabSz="1300460" rtl="0" eaLnBrk="1" latinLnBrk="0" hangingPunct="1">
        <a:spcBef>
          <a:spcPts val="1200"/>
        </a:spcBef>
        <a:buClr>
          <a:srgbClr val="FF0000"/>
        </a:buClr>
        <a:buFont typeface="Arial" pitchFamily="34" charset="0"/>
        <a:buNone/>
        <a:defRPr sz="4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0" indent="0" algn="ctr" defTabSz="1300460" rtl="0" eaLnBrk="1" latinLnBrk="0" hangingPunct="1">
        <a:spcBef>
          <a:spcPts val="0"/>
        </a:spcBef>
        <a:buFont typeface="Arial" pitchFamily="34" charset="0"/>
        <a:buNone/>
        <a:defRPr sz="3200" b="0" i="1" kern="1200">
          <a:solidFill>
            <a:srgbClr val="C00000"/>
          </a:solidFill>
          <a:latin typeface="Arial" pitchFamily="34" charset="0"/>
          <a:ea typeface="+mn-ea"/>
          <a:cs typeface="Arial" pitchFamily="34" charset="0"/>
        </a:defRPr>
      </a:lvl2pPr>
      <a:lvl3pPr marL="2600919" indent="-650230" algn="l" defTabSz="1300460" rtl="0" eaLnBrk="1" latinLnBrk="0" hangingPunct="1">
        <a:spcBef>
          <a:spcPts val="0"/>
        </a:spcBef>
        <a:buFont typeface="Arial" pitchFamily="34" charset="0"/>
        <a:buNone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3251149" indent="-650230" algn="l" defTabSz="1300460" rtl="0" eaLnBrk="1" latinLnBrk="0" hangingPunct="1">
        <a:spcBef>
          <a:spcPts val="0"/>
        </a:spcBef>
        <a:buFont typeface="Arial" pitchFamily="34" charset="0"/>
        <a:buNone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3901379" indent="-650230" algn="l" defTabSz="1300460" rtl="0" eaLnBrk="1" latinLnBrk="0" hangingPunct="1">
        <a:spcBef>
          <a:spcPts val="0"/>
        </a:spcBef>
        <a:buFont typeface="Arial" pitchFamily="34" charset="0"/>
        <a:buNone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3576264" indent="-325115" algn="l" defTabSz="13004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6494" indent="-325115" algn="l" defTabSz="13004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6724" indent="-325115" algn="l" defTabSz="13004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6954" indent="-325115" algn="l" defTabSz="13004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Line 1"/>
          <p:cNvSpPr>
            <a:spLocks noChangeShapeType="1"/>
          </p:cNvSpPr>
          <p:nvPr/>
        </p:nvSpPr>
        <p:spPr bwMode="auto">
          <a:xfrm flipV="1">
            <a:off x="0" y="9204325"/>
            <a:ext cx="13004800" cy="107950"/>
          </a:xfrm>
          <a:prstGeom prst="line">
            <a:avLst/>
          </a:prstGeom>
          <a:noFill/>
          <a:ln w="13546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074" name="Picture 2" descr="image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4163" y="8980488"/>
            <a:ext cx="2451100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5" name="Rectangle 3"/>
          <p:cNvSpPr>
            <a:spLocks/>
          </p:cNvSpPr>
          <p:nvPr/>
        </p:nvSpPr>
        <p:spPr bwMode="auto">
          <a:xfrm>
            <a:off x="107950" y="9224963"/>
            <a:ext cx="1951038" cy="37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>
            <a:spAutoFit/>
          </a:bodyPr>
          <a:lstStyle/>
          <a:p>
            <a:pPr defTabSz="1300163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9/19/11: 1</a:t>
            </a:r>
            <a:endParaRPr lang="en-US"/>
          </a:p>
        </p:txBody>
      </p:sp>
      <p:sp>
        <p:nvSpPr>
          <p:cNvPr id="3076" name="Rectangle 4"/>
          <p:cNvSpPr>
            <a:spLocks/>
          </p:cNvSpPr>
          <p:nvPr/>
        </p:nvSpPr>
        <p:spPr bwMode="auto">
          <a:xfrm>
            <a:off x="107950" y="9045575"/>
            <a:ext cx="1951038" cy="37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>
            <a:spAutoFit/>
          </a:bodyPr>
          <a:lstStyle/>
          <a:p>
            <a:pPr defTabSz="1300163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© 2011 GA Jackson</a:t>
            </a:r>
            <a:endParaRPr lang="en-US"/>
          </a:p>
        </p:txBody>
      </p:sp>
      <p:sp>
        <p:nvSpPr>
          <p:cNvPr id="3077" name="Rectangle 5"/>
          <p:cNvSpPr>
            <a:spLocks/>
          </p:cNvSpPr>
          <p:nvPr/>
        </p:nvSpPr>
        <p:spPr bwMode="auto">
          <a:xfrm>
            <a:off x="0" y="8885238"/>
            <a:ext cx="13004800" cy="86836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pic>
        <p:nvPicPr>
          <p:cNvPr id="3078" name="Picture 6" descr="image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163" y="1190625"/>
            <a:ext cx="4306887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ym typeface="Helvetica" charset="0"/>
              </a:rPr>
              <a:t>Policy</a:t>
            </a:r>
            <a:endParaRPr lang="en-US" dirty="0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>
                <a:sym typeface="Helvetica" charset="0"/>
              </a:rPr>
              <a:t>What, Who, Issues, Changes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267854"/>
            <a:ext cx="13004800" cy="9268259"/>
            <a:chOff x="0" y="267854"/>
            <a:chExt cx="13004800" cy="9268259"/>
          </a:xfrm>
        </p:grpSpPr>
        <p:sp>
          <p:nvSpPr>
            <p:cNvPr id="6" name="Rounded Rectangle 5"/>
            <p:cNvSpPr/>
            <p:nvPr/>
          </p:nvSpPr>
          <p:spPr>
            <a:xfrm>
              <a:off x="101600" y="1188720"/>
              <a:ext cx="11155680" cy="795528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l"/>
              <a:r>
                <a:rPr lang="en-US" b="1" dirty="0" smtClean="0"/>
                <a:t>Public Policy</a:t>
              </a:r>
              <a:endParaRPr lang="en-US" b="1" dirty="0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1778000" y="267854"/>
              <a:ext cx="11155680" cy="7955280"/>
            </a:xfrm>
            <a:prstGeom prst="roundRect">
              <a:avLst/>
            </a:prstGeom>
            <a:solidFill>
              <a:schemeClr val="tx1">
                <a:lumMod val="50000"/>
                <a:lumOff val="50000"/>
                <a:alpha val="6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r"/>
              <a:r>
                <a:rPr lang="en-US" b="1" dirty="0" smtClean="0">
                  <a:solidFill>
                    <a:schemeClr val="tx1"/>
                  </a:solidFill>
                </a:rPr>
                <a:t>Campus Policy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097" name="Line 1"/>
            <p:cNvSpPr>
              <a:spLocks noChangeShapeType="1"/>
            </p:cNvSpPr>
            <p:nvPr/>
          </p:nvSpPr>
          <p:spPr bwMode="auto">
            <a:xfrm flipV="1">
              <a:off x="0" y="9204325"/>
              <a:ext cx="13004800" cy="107950"/>
            </a:xfrm>
            <a:prstGeom prst="line">
              <a:avLst/>
            </a:prstGeom>
            <a:noFill/>
            <a:ln w="13546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4098" name="Picture 2" descr="image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4163" y="8980488"/>
              <a:ext cx="2451100" cy="555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4101" name="AutoShape 5"/>
            <p:cNvSpPr>
              <a:spLocks/>
            </p:cNvSpPr>
            <p:nvPr/>
          </p:nvSpPr>
          <p:spPr bwMode="auto">
            <a:xfrm>
              <a:off x="3058779" y="1439244"/>
              <a:ext cx="6887242" cy="6434940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10799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799"/>
                  </a:cubicBezTo>
                  <a:cubicBezTo>
                    <a:pt x="21600" y="10800"/>
                    <a:pt x="21600" y="10800"/>
                    <a:pt x="21600" y="10800"/>
                  </a:cubicBezTo>
                  <a:cubicBezTo>
                    <a:pt x="21600" y="16764"/>
                    <a:pt x="16764" y="21600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ffectLst/>
          </p:spPr>
          <p:txBody>
            <a:bodyPr lIns="72248" tIns="72248" rIns="72248" bIns="72248" anchor="ctr"/>
            <a:lstStyle/>
            <a:p>
              <a:r>
                <a:rPr lang="en-US" sz="6000" dirty="0" smtClean="0">
                  <a:solidFill>
                    <a:schemeClr val="bg1"/>
                  </a:solidFill>
                </a:rPr>
                <a:t>EDUCAUSE</a:t>
              </a:r>
              <a:endParaRPr lang="en-US" sz="6000" dirty="0">
                <a:solidFill>
                  <a:schemeClr val="bg1"/>
                </a:solidFill>
              </a:endParaRPr>
            </a:p>
          </p:txBody>
        </p:sp>
        <p:grpSp>
          <p:nvGrpSpPr>
            <p:cNvPr id="4103" name="Group 7"/>
            <p:cNvGrpSpPr>
              <a:grpSpLocks/>
            </p:cNvGrpSpPr>
            <p:nvPr/>
          </p:nvGrpSpPr>
          <p:grpSpPr bwMode="auto">
            <a:xfrm>
              <a:off x="2178050" y="482166"/>
              <a:ext cx="8648700" cy="8349097"/>
              <a:chOff x="0" y="0"/>
              <a:chExt cx="571" cy="551"/>
            </a:xfrm>
          </p:grpSpPr>
          <p:grpSp>
            <p:nvGrpSpPr>
              <p:cNvPr id="4104" name="Group 8"/>
              <p:cNvGrpSpPr>
                <a:grpSpLocks/>
              </p:cNvGrpSpPr>
              <p:nvPr/>
            </p:nvGrpSpPr>
            <p:grpSpPr bwMode="auto">
              <a:xfrm>
                <a:off x="193" y="0"/>
                <a:ext cx="187" cy="114"/>
                <a:chOff x="0" y="0"/>
                <a:chExt cx="186" cy="114"/>
              </a:xfrm>
            </p:grpSpPr>
            <p:sp>
              <p:nvSpPr>
                <p:cNvPr id="4105" name="Rectangle 9"/>
                <p:cNvSpPr>
                  <a:spLocks/>
                </p:cNvSpPr>
                <p:nvPr/>
              </p:nvSpPr>
              <p:spPr bwMode="auto">
                <a:xfrm>
                  <a:off x="0" y="0"/>
                  <a:ext cx="186" cy="114"/>
                </a:xfrm>
                <a:prstGeom prst="rect">
                  <a:avLst/>
                </a:prstGeom>
                <a:solidFill>
                  <a:srgbClr val="4F81B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72248" tIns="72248" rIns="72248" bIns="72248" anchor="ctr"/>
                <a:lstStyle/>
                <a:p>
                  <a:endParaRPr lang="en-US"/>
                </a:p>
              </p:txBody>
            </p:sp>
            <p:sp>
              <p:nvSpPr>
                <p:cNvPr id="4106" name="Rectangle 10"/>
                <p:cNvSpPr>
                  <a:spLocks/>
                </p:cNvSpPr>
                <p:nvPr/>
              </p:nvSpPr>
              <p:spPr bwMode="auto">
                <a:xfrm>
                  <a:off x="0" y="19"/>
                  <a:ext cx="186" cy="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126435" tIns="72248" rIns="126435" bIns="72248" anchor="ctr"/>
                <a:lstStyle/>
                <a:p>
                  <a:pPr defTabSz="1300163"/>
                  <a:r>
                    <a:rPr lang="en-US" sz="2500" dirty="0" smtClean="0">
                      <a:latin typeface="Helvetica" charset="0"/>
                      <a:ea typeface="Helvetica" charset="0"/>
                      <a:cs typeface="Helvetica" charset="0"/>
                      <a:sym typeface="Helvetica" charset="0"/>
                    </a:rPr>
                    <a:t>Accessibility</a:t>
                  </a:r>
                  <a:endParaRPr lang="en-US" dirty="0"/>
                </a:p>
              </p:txBody>
            </p:sp>
          </p:grpSp>
          <p:grpSp>
            <p:nvGrpSpPr>
              <p:cNvPr id="4107" name="Group 11"/>
              <p:cNvGrpSpPr>
                <a:grpSpLocks/>
              </p:cNvGrpSpPr>
              <p:nvPr/>
            </p:nvGrpSpPr>
            <p:grpSpPr bwMode="auto">
              <a:xfrm>
                <a:off x="379" y="56"/>
                <a:ext cx="192" cy="218"/>
                <a:chOff x="0" y="0"/>
                <a:chExt cx="191" cy="218"/>
              </a:xfrm>
            </p:grpSpPr>
            <p:sp>
              <p:nvSpPr>
                <p:cNvPr id="4108" name="Rectangle 12"/>
                <p:cNvSpPr>
                  <a:spLocks/>
                </p:cNvSpPr>
                <p:nvPr/>
              </p:nvSpPr>
              <p:spPr bwMode="auto">
                <a:xfrm rot="3600000">
                  <a:off x="1" y="52"/>
                  <a:ext cx="187" cy="114"/>
                </a:xfrm>
                <a:prstGeom prst="rect">
                  <a:avLst/>
                </a:prstGeom>
                <a:solidFill>
                  <a:srgbClr val="4F81B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72248" tIns="72248" rIns="72248" bIns="72248" anchor="ctr"/>
                <a:lstStyle/>
                <a:p>
                  <a:endParaRPr lang="en-US"/>
                </a:p>
              </p:txBody>
            </p:sp>
            <p:sp>
              <p:nvSpPr>
                <p:cNvPr id="4109" name="Rectangle 13"/>
                <p:cNvSpPr>
                  <a:spLocks/>
                </p:cNvSpPr>
                <p:nvPr/>
              </p:nvSpPr>
              <p:spPr bwMode="auto">
                <a:xfrm rot="3600000">
                  <a:off x="1" y="87"/>
                  <a:ext cx="187" cy="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126435" tIns="72248" rIns="126435" bIns="72248" anchor="ctr"/>
                <a:lstStyle/>
                <a:p>
                  <a:pPr defTabSz="1300163"/>
                  <a:r>
                    <a:rPr lang="en-US" sz="2500" dirty="0" smtClean="0">
                      <a:latin typeface="Helvetica" charset="0"/>
                      <a:ea typeface="Helvetica" charset="0"/>
                      <a:cs typeface="Helvetica" charset="0"/>
                      <a:sym typeface="Helvetica" charset="0"/>
                    </a:rPr>
                    <a:t>E-Learning</a:t>
                  </a:r>
                  <a:endParaRPr lang="en-US" dirty="0"/>
                </a:p>
              </p:txBody>
            </p:sp>
          </p:grpSp>
          <p:grpSp>
            <p:nvGrpSpPr>
              <p:cNvPr id="4110" name="Group 14"/>
              <p:cNvGrpSpPr>
                <a:grpSpLocks/>
              </p:cNvGrpSpPr>
              <p:nvPr/>
            </p:nvGrpSpPr>
            <p:grpSpPr bwMode="auto">
              <a:xfrm>
                <a:off x="417" y="290"/>
                <a:ext cx="115" cy="187"/>
                <a:chOff x="38" y="15"/>
                <a:chExt cx="114" cy="187"/>
              </a:xfrm>
            </p:grpSpPr>
            <p:sp>
              <p:nvSpPr>
                <p:cNvPr id="4111" name="Rectangle 15"/>
                <p:cNvSpPr>
                  <a:spLocks/>
                </p:cNvSpPr>
                <p:nvPr/>
              </p:nvSpPr>
              <p:spPr bwMode="auto">
                <a:xfrm rot="18000000">
                  <a:off x="1" y="52"/>
                  <a:ext cx="187" cy="114"/>
                </a:xfrm>
                <a:prstGeom prst="rect">
                  <a:avLst/>
                </a:prstGeom>
                <a:solidFill>
                  <a:srgbClr val="4F81B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72248" tIns="72248" rIns="72248" bIns="72248" anchor="ctr"/>
                <a:lstStyle/>
                <a:p>
                  <a:endParaRPr lang="en-US"/>
                </a:p>
              </p:txBody>
            </p:sp>
            <p:sp>
              <p:nvSpPr>
                <p:cNvPr id="4112" name="Rectangle 16"/>
                <p:cNvSpPr>
                  <a:spLocks/>
                </p:cNvSpPr>
                <p:nvPr/>
              </p:nvSpPr>
              <p:spPr bwMode="auto">
                <a:xfrm rot="18000000">
                  <a:off x="2" y="71"/>
                  <a:ext cx="187" cy="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126435" tIns="72248" rIns="126435" bIns="72248" anchor="ctr"/>
                <a:lstStyle/>
                <a:p>
                  <a:pPr defTabSz="1300163"/>
                  <a:r>
                    <a:rPr lang="en-US" sz="2500" dirty="0" smtClean="0">
                      <a:latin typeface="Helvetica" charset="0"/>
                      <a:ea typeface="Helvetica" charset="0"/>
                      <a:cs typeface="Helvetica" charset="0"/>
                      <a:sym typeface="Helvetica" charset="0"/>
                    </a:rPr>
                    <a:t>Accountability</a:t>
                  </a:r>
                  <a:endParaRPr lang="en-US" dirty="0"/>
                </a:p>
              </p:txBody>
            </p:sp>
          </p:grpSp>
          <p:grpSp>
            <p:nvGrpSpPr>
              <p:cNvPr id="4113" name="Group 17"/>
              <p:cNvGrpSpPr>
                <a:grpSpLocks/>
              </p:cNvGrpSpPr>
              <p:nvPr/>
            </p:nvGrpSpPr>
            <p:grpSpPr bwMode="auto">
              <a:xfrm>
                <a:off x="0" y="275"/>
                <a:ext cx="191" cy="218"/>
                <a:chOff x="0" y="0"/>
                <a:chExt cx="191" cy="218"/>
              </a:xfrm>
            </p:grpSpPr>
            <p:sp>
              <p:nvSpPr>
                <p:cNvPr id="4114" name="Rectangle 18"/>
                <p:cNvSpPr>
                  <a:spLocks/>
                </p:cNvSpPr>
                <p:nvPr/>
              </p:nvSpPr>
              <p:spPr bwMode="auto">
                <a:xfrm rot="3600000">
                  <a:off x="1" y="52"/>
                  <a:ext cx="187" cy="114"/>
                </a:xfrm>
                <a:prstGeom prst="rect">
                  <a:avLst/>
                </a:prstGeom>
                <a:solidFill>
                  <a:srgbClr val="4F81B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72248" tIns="72248" rIns="72248" bIns="72248" anchor="ctr"/>
                <a:lstStyle/>
                <a:p>
                  <a:endParaRPr lang="en-US"/>
                </a:p>
              </p:txBody>
            </p:sp>
            <p:sp>
              <p:nvSpPr>
                <p:cNvPr id="4115" name="Rectangle 19"/>
                <p:cNvSpPr>
                  <a:spLocks/>
                </p:cNvSpPr>
                <p:nvPr/>
              </p:nvSpPr>
              <p:spPr bwMode="auto">
                <a:xfrm rot="3600000">
                  <a:off x="1" y="56"/>
                  <a:ext cx="187" cy="106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126435" tIns="72248" rIns="126435" bIns="72248" anchor="ctr"/>
                <a:lstStyle/>
                <a:p>
                  <a:pPr defTabSz="1300163"/>
                  <a:r>
                    <a:rPr lang="en-US" sz="2500" dirty="0" smtClean="0">
                      <a:latin typeface="Helvetica" charset="0"/>
                      <a:ea typeface="Helvetica" charset="0"/>
                      <a:cs typeface="Helvetica" charset="0"/>
                      <a:sym typeface="Helvetica" charset="0"/>
                    </a:rPr>
                    <a:t>Networking &amp;</a:t>
                  </a:r>
                </a:p>
                <a:p>
                  <a:pPr defTabSz="1300163"/>
                  <a:r>
                    <a:rPr lang="en-US" sz="2500" dirty="0" smtClean="0">
                      <a:latin typeface="Helvetica" charset="0"/>
                      <a:cs typeface="Helvetica" charset="0"/>
                      <a:sym typeface="Helvetica" charset="0"/>
                    </a:rPr>
                    <a:t>Communications</a:t>
                  </a:r>
                  <a:endParaRPr lang="en-US" dirty="0"/>
                </a:p>
              </p:txBody>
            </p:sp>
          </p:grpSp>
          <p:grpSp>
            <p:nvGrpSpPr>
              <p:cNvPr id="4116" name="Group 20"/>
              <p:cNvGrpSpPr>
                <a:grpSpLocks/>
              </p:cNvGrpSpPr>
              <p:nvPr/>
            </p:nvGrpSpPr>
            <p:grpSpPr bwMode="auto">
              <a:xfrm>
                <a:off x="0" y="56"/>
                <a:ext cx="191" cy="218"/>
                <a:chOff x="0" y="0"/>
                <a:chExt cx="191" cy="218"/>
              </a:xfrm>
            </p:grpSpPr>
            <p:sp>
              <p:nvSpPr>
                <p:cNvPr id="4117" name="Rectangle 21"/>
                <p:cNvSpPr>
                  <a:spLocks/>
                </p:cNvSpPr>
                <p:nvPr/>
              </p:nvSpPr>
              <p:spPr bwMode="auto">
                <a:xfrm rot="18000000">
                  <a:off x="1" y="52"/>
                  <a:ext cx="187" cy="114"/>
                </a:xfrm>
                <a:prstGeom prst="rect">
                  <a:avLst/>
                </a:prstGeom>
                <a:solidFill>
                  <a:srgbClr val="4F81B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72248" tIns="72248" rIns="72248" bIns="72248" anchor="ctr"/>
                <a:lstStyle/>
                <a:p>
                  <a:endParaRPr lang="en-US"/>
                </a:p>
              </p:txBody>
            </p:sp>
            <p:sp>
              <p:nvSpPr>
                <p:cNvPr id="4118" name="Rectangle 22"/>
                <p:cNvSpPr>
                  <a:spLocks/>
                </p:cNvSpPr>
                <p:nvPr/>
              </p:nvSpPr>
              <p:spPr bwMode="auto">
                <a:xfrm rot="18000000">
                  <a:off x="1" y="87"/>
                  <a:ext cx="187" cy="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126435" tIns="72248" rIns="126435" bIns="72248" anchor="ctr"/>
                <a:lstStyle/>
                <a:p>
                  <a:pPr defTabSz="1300163"/>
                  <a:r>
                    <a:rPr lang="en-US" sz="2500" dirty="0" smtClean="0">
                      <a:latin typeface="Helvetica" charset="0"/>
                      <a:ea typeface="Helvetica" charset="0"/>
                      <a:cs typeface="Helvetica" charset="0"/>
                      <a:sym typeface="Helvetica" charset="0"/>
                    </a:rPr>
                    <a:t>Privacy &amp;</a:t>
                  </a:r>
                </a:p>
                <a:p>
                  <a:pPr defTabSz="1300163"/>
                  <a:r>
                    <a:rPr lang="en-US" sz="2500" dirty="0" smtClean="0">
                      <a:latin typeface="Helvetica" charset="0"/>
                      <a:cs typeface="Helvetica" charset="0"/>
                      <a:sym typeface="Helvetica" charset="0"/>
                    </a:rPr>
                    <a:t>Security</a:t>
                  </a:r>
                  <a:endParaRPr lang="en-US" dirty="0"/>
                </a:p>
              </p:txBody>
            </p:sp>
          </p:grpSp>
          <p:grpSp>
            <p:nvGrpSpPr>
              <p:cNvPr id="4119" name="Group 23"/>
              <p:cNvGrpSpPr>
                <a:grpSpLocks/>
              </p:cNvGrpSpPr>
              <p:nvPr/>
            </p:nvGrpSpPr>
            <p:grpSpPr bwMode="auto">
              <a:xfrm>
                <a:off x="193" y="437"/>
                <a:ext cx="187" cy="114"/>
                <a:chOff x="0" y="0"/>
                <a:chExt cx="186" cy="114"/>
              </a:xfrm>
            </p:grpSpPr>
            <p:sp>
              <p:nvSpPr>
                <p:cNvPr id="4120" name="Rectangle 24"/>
                <p:cNvSpPr>
                  <a:spLocks/>
                </p:cNvSpPr>
                <p:nvPr/>
              </p:nvSpPr>
              <p:spPr bwMode="auto">
                <a:xfrm>
                  <a:off x="0" y="0"/>
                  <a:ext cx="186" cy="114"/>
                </a:xfrm>
                <a:prstGeom prst="rect">
                  <a:avLst/>
                </a:prstGeom>
                <a:solidFill>
                  <a:srgbClr val="4F81B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72248" tIns="72248" rIns="72248" bIns="72248" anchor="ctr"/>
                <a:lstStyle/>
                <a:p>
                  <a:endParaRPr lang="en-US"/>
                </a:p>
              </p:txBody>
            </p:sp>
            <p:sp>
              <p:nvSpPr>
                <p:cNvPr id="4121" name="Rectangle 25"/>
                <p:cNvSpPr>
                  <a:spLocks/>
                </p:cNvSpPr>
                <p:nvPr/>
              </p:nvSpPr>
              <p:spPr bwMode="auto">
                <a:xfrm>
                  <a:off x="0" y="3"/>
                  <a:ext cx="186" cy="10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cap="flat" cmpd="sng">
                      <a:solidFill>
                        <a:srgbClr val="000000"/>
                      </a:solidFill>
                      <a:prstDash val="solid"/>
                      <a:miter lim="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126435" tIns="72248" rIns="126435" bIns="72248" anchor="ctr"/>
                <a:lstStyle/>
                <a:p>
                  <a:pPr defTabSz="1300163"/>
                  <a:r>
                    <a:rPr lang="en-US" sz="2500" dirty="0" smtClean="0">
                      <a:latin typeface="Helvetica" charset="0"/>
                      <a:ea typeface="Helvetica" charset="0"/>
                      <a:cs typeface="Helvetica" charset="0"/>
                      <a:sym typeface="Helvetica" charset="0"/>
                    </a:rPr>
                    <a:t>Intellectual</a:t>
                  </a:r>
                </a:p>
                <a:p>
                  <a:pPr defTabSz="1300163"/>
                  <a:r>
                    <a:rPr lang="en-US" sz="2500" dirty="0" smtClean="0">
                      <a:latin typeface="Helvetica" charset="0"/>
                      <a:cs typeface="Helvetica" charset="0"/>
                      <a:sym typeface="Helvetica" charset="0"/>
                    </a:rPr>
                    <a:t>Property</a:t>
                  </a:r>
                  <a:endParaRPr lang="en-US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9661631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Line 1"/>
          <p:cNvSpPr>
            <a:spLocks noChangeShapeType="1"/>
          </p:cNvSpPr>
          <p:nvPr/>
        </p:nvSpPr>
        <p:spPr bwMode="auto">
          <a:xfrm flipV="1">
            <a:off x="0" y="9204325"/>
            <a:ext cx="13004800" cy="107950"/>
          </a:xfrm>
          <a:prstGeom prst="line">
            <a:avLst/>
          </a:prstGeom>
          <a:noFill/>
          <a:ln w="13546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122" name="Picture 2" descr="image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4163" y="8980488"/>
            <a:ext cx="2451100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</a:t>
            </a:r>
            <a:endParaRPr lang="en-US" dirty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ym typeface="Helvetica" charset="0"/>
              </a:rPr>
              <a:t>Vice President</a:t>
            </a:r>
          </a:p>
          <a:p>
            <a:pPr lvl="1"/>
            <a:r>
              <a:rPr lang="en-US" dirty="0" smtClean="0">
                <a:sym typeface="Helvetica" charset="0"/>
              </a:rPr>
              <a:t>Greg Jackson</a:t>
            </a:r>
          </a:p>
          <a:p>
            <a:r>
              <a:rPr lang="en-US" dirty="0" smtClean="0">
                <a:sym typeface="Helvetica" charset="0"/>
              </a:rPr>
              <a:t>Managing </a:t>
            </a:r>
            <a:r>
              <a:rPr lang="en-US" dirty="0" err="1" smtClean="0">
                <a:sym typeface="Helvetica" charset="0"/>
              </a:rPr>
              <a:t>Dir</a:t>
            </a:r>
            <a:r>
              <a:rPr lang="en-US" dirty="0" smtClean="0">
                <a:sym typeface="Helvetica" charset="0"/>
              </a:rPr>
              <a:t> &amp; </a:t>
            </a:r>
            <a:r>
              <a:rPr lang="en-US" dirty="0" err="1" smtClean="0">
                <a:sym typeface="Helvetica" charset="0"/>
              </a:rPr>
              <a:t>Sr</a:t>
            </a:r>
            <a:r>
              <a:rPr lang="en-US" dirty="0" smtClean="0">
                <a:sym typeface="Helvetica" charset="0"/>
              </a:rPr>
              <a:t> Gov't Relations Officer</a:t>
            </a:r>
          </a:p>
          <a:p>
            <a:pPr lvl="1"/>
            <a:r>
              <a:rPr lang="en-US" dirty="0" smtClean="0">
                <a:sym typeface="Helvetica" charset="0"/>
              </a:rPr>
              <a:t>Rodney Petersen</a:t>
            </a:r>
          </a:p>
          <a:p>
            <a:r>
              <a:rPr lang="en-US" dirty="0" smtClean="0">
                <a:sym typeface="Helvetica" charset="0"/>
              </a:rPr>
              <a:t>Policy Specialists &amp; Program Managers</a:t>
            </a:r>
          </a:p>
          <a:p>
            <a:pPr lvl="1"/>
            <a:r>
              <a:rPr lang="en-US" dirty="0" smtClean="0">
                <a:sym typeface="Helvetica" charset="0"/>
              </a:rPr>
              <a:t>Joan </a:t>
            </a:r>
            <a:r>
              <a:rPr lang="en-US" dirty="0" err="1" smtClean="0">
                <a:sym typeface="Helvetica" charset="0"/>
              </a:rPr>
              <a:t>Cheverie</a:t>
            </a:r>
            <a:r>
              <a:rPr lang="en-US" dirty="0" smtClean="0">
                <a:sym typeface="Helvetica" charset="0"/>
              </a:rPr>
              <a:t>, Jarret Cummings, Greg </a:t>
            </a:r>
            <a:r>
              <a:rPr lang="en-US" dirty="0" err="1" smtClean="0">
                <a:sym typeface="Helvetica" charset="0"/>
              </a:rPr>
              <a:t>Haledjian</a:t>
            </a:r>
            <a:endParaRPr lang="en-US" dirty="0" smtClean="0">
              <a:sym typeface="Helvetica" charset="0"/>
            </a:endParaRPr>
          </a:p>
          <a:p>
            <a:pPr lvl="1"/>
            <a:r>
              <a:rPr lang="en-US" dirty="0" smtClean="0">
                <a:sym typeface="Helvetica" charset="0"/>
              </a:rPr>
              <a:t>Valerie Vogel, Karen Wetzel</a:t>
            </a:r>
          </a:p>
          <a:p>
            <a:r>
              <a:rPr lang="en-US" dirty="0" smtClean="0">
                <a:sym typeface="Helvetica" charset="0"/>
              </a:rPr>
              <a:t>Office Manager</a:t>
            </a:r>
          </a:p>
          <a:p>
            <a:pPr lvl="1"/>
            <a:r>
              <a:rPr lang="en-US" dirty="0" smtClean="0">
                <a:sym typeface="Helvetica" charset="0"/>
              </a:rPr>
              <a:t>Susan O’Rourke</a:t>
            </a:r>
          </a:p>
          <a:p>
            <a:pPr lvl="0"/>
            <a:r>
              <a:rPr lang="en-US" dirty="0" smtClean="0">
                <a:sym typeface="Helvetica" charset="0"/>
              </a:rPr>
              <a:t>Member &amp; Associate Groups</a:t>
            </a:r>
          </a:p>
          <a:p>
            <a:pPr lvl="1"/>
            <a:r>
              <a:rPr lang="en-US" dirty="0" smtClean="0">
                <a:sym typeface="Helvetica" charset="0"/>
              </a:rPr>
              <a:t>HEISC, CPWG, NC, GRIT, IAM, CPO…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70322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Line 1"/>
          <p:cNvSpPr>
            <a:spLocks noChangeShapeType="1"/>
          </p:cNvSpPr>
          <p:nvPr/>
        </p:nvSpPr>
        <p:spPr bwMode="auto">
          <a:xfrm flipV="1">
            <a:off x="0" y="9204325"/>
            <a:ext cx="13004800" cy="107950"/>
          </a:xfrm>
          <a:prstGeom prst="line">
            <a:avLst/>
          </a:prstGeom>
          <a:noFill/>
          <a:ln w="13546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70" name="Picture 2" descr="image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4163" y="8980488"/>
            <a:ext cx="2451100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Issues</a:t>
            </a:r>
            <a:endParaRPr lang="en-US" dirty="0"/>
          </a:p>
        </p:txBody>
      </p:sp>
      <p:sp>
        <p:nvSpPr>
          <p:cNvPr id="7174" name="Rectangle 6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ym typeface="Helvetica" charset="0"/>
              </a:rPr>
              <a:t>Affordability</a:t>
            </a:r>
          </a:p>
          <a:p>
            <a:r>
              <a:rPr lang="en-US" dirty="0" smtClean="0">
                <a:sym typeface="Helvetica" charset="0"/>
              </a:rPr>
              <a:t>Accessibility</a:t>
            </a:r>
          </a:p>
          <a:p>
            <a:r>
              <a:rPr lang="en-US" dirty="0" smtClean="0">
                <a:sym typeface="Helvetica" charset="0"/>
              </a:rPr>
              <a:t>Assessment</a:t>
            </a:r>
          </a:p>
          <a:p>
            <a:r>
              <a:rPr lang="en-US" dirty="0" smtClean="0">
                <a:sym typeface="Helvetica" charset="0"/>
              </a:rPr>
              <a:t>Online Learning</a:t>
            </a:r>
          </a:p>
          <a:p>
            <a:r>
              <a:rPr lang="en-US" dirty="0" smtClean="0">
                <a:sym typeface="Helvetica" charset="0"/>
              </a:rPr>
              <a:t>Breach Response</a:t>
            </a:r>
          </a:p>
          <a:p>
            <a:r>
              <a:rPr lang="en-US" dirty="0" smtClean="0">
                <a:sym typeface="Helvetica" charset="0"/>
              </a:rPr>
              <a:t>Data Access</a:t>
            </a:r>
          </a:p>
          <a:p>
            <a:r>
              <a:rPr lang="en-US" dirty="0" smtClean="0">
                <a:sym typeface="Helvetica" charset="0"/>
              </a:rPr>
              <a:t>.</a:t>
            </a:r>
            <a:r>
              <a:rPr lang="en-US" dirty="0" err="1" smtClean="0">
                <a:sym typeface="Helvetica" charset="0"/>
              </a:rPr>
              <a:t>edu</a:t>
            </a:r>
            <a:endParaRPr lang="en-US" dirty="0" smtClean="0">
              <a:sym typeface="Helvetica" charset="0"/>
            </a:endParaRPr>
          </a:p>
          <a:p>
            <a:r>
              <a:rPr lang="en-US" dirty="0" smtClean="0">
                <a:sym typeface="Helvetica" charset="0"/>
              </a:rPr>
              <a:t>Universal Service Fund</a:t>
            </a:r>
          </a:p>
          <a:p>
            <a:r>
              <a:rPr lang="en-US" dirty="0" smtClean="0">
                <a:sym typeface="Helvetica" charset="0"/>
              </a:rPr>
              <a:t>Export Controls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ym typeface="Helvetica" charset="0"/>
              </a:rPr>
              <a:t>Identity</a:t>
            </a:r>
          </a:p>
          <a:p>
            <a:r>
              <a:rPr lang="en-US" dirty="0" smtClean="0">
                <a:sym typeface="Helvetica" charset="0"/>
              </a:rPr>
              <a:t>Law Enforcement</a:t>
            </a:r>
          </a:p>
          <a:p>
            <a:r>
              <a:rPr lang="en-US" dirty="0" smtClean="0">
                <a:sym typeface="Helvetica" charset="0"/>
              </a:rPr>
              <a:t>Tracking</a:t>
            </a:r>
          </a:p>
          <a:p>
            <a:r>
              <a:rPr lang="en-US" dirty="0" smtClean="0">
                <a:sym typeface="Helvetica" charset="0"/>
              </a:rPr>
              <a:t>Nat'l Broadband Plan</a:t>
            </a:r>
          </a:p>
          <a:p>
            <a:r>
              <a:rPr lang="en-US" dirty="0" smtClean="0">
                <a:sym typeface="Helvetica" charset="0"/>
              </a:rPr>
              <a:t>Network Neutrality</a:t>
            </a:r>
          </a:p>
          <a:p>
            <a:r>
              <a:rPr lang="en-US" dirty="0" smtClean="0">
                <a:sym typeface="Helvetica" charset="0"/>
              </a:rPr>
              <a:t>Outsourcing &amp; Cloud</a:t>
            </a:r>
          </a:p>
          <a:p>
            <a:r>
              <a:rPr lang="en-US" dirty="0" smtClean="0">
                <a:sym typeface="Helvetica" charset="0"/>
              </a:rPr>
              <a:t>Peer-to-Peer</a:t>
            </a:r>
          </a:p>
          <a:p>
            <a:r>
              <a:rPr lang="en-US" dirty="0" smtClean="0">
                <a:sym typeface="Helvetica" charset="0"/>
              </a:rPr>
              <a:t>Use Policies</a:t>
            </a:r>
          </a:p>
          <a:p>
            <a:r>
              <a:rPr lang="en-US" dirty="0" smtClean="0">
                <a:sym typeface="Helvetica" charset="0"/>
              </a:rPr>
              <a:t>Social Networks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00965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Changes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Digest</a:t>
            </a:r>
          </a:p>
          <a:p>
            <a:r>
              <a:rPr lang="en-US" dirty="0" smtClean="0"/>
              <a:t>Assemblies</a:t>
            </a:r>
          </a:p>
          <a:p>
            <a:r>
              <a:rPr lang="en-US" dirty="0" smtClean="0"/>
              <a:t>Community</a:t>
            </a:r>
          </a:p>
          <a:p>
            <a:r>
              <a:rPr lang="en-US" dirty="0" smtClean="0"/>
              <a:t>Workshops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068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Line 1"/>
          <p:cNvSpPr>
            <a:spLocks noChangeShapeType="1"/>
          </p:cNvSpPr>
          <p:nvPr/>
        </p:nvSpPr>
        <p:spPr bwMode="auto">
          <a:xfrm flipV="1">
            <a:off x="0" y="9204325"/>
            <a:ext cx="13004800" cy="107950"/>
          </a:xfrm>
          <a:prstGeom prst="line">
            <a:avLst/>
          </a:prstGeom>
          <a:noFill/>
          <a:ln w="13546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218" name="Picture 2" descr="image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4163" y="8980488"/>
            <a:ext cx="2451100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19" name="Rectangle 3"/>
          <p:cNvSpPr>
            <a:spLocks/>
          </p:cNvSpPr>
          <p:nvPr/>
        </p:nvSpPr>
        <p:spPr bwMode="auto">
          <a:xfrm>
            <a:off x="107950" y="9224963"/>
            <a:ext cx="1951038" cy="37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>
            <a:spAutoFit/>
          </a:bodyPr>
          <a:lstStyle/>
          <a:p>
            <a:pPr defTabSz="1300163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9/19/11: 6</a:t>
            </a:r>
            <a:endParaRPr lang="en-US"/>
          </a:p>
        </p:txBody>
      </p:sp>
      <p:sp>
        <p:nvSpPr>
          <p:cNvPr id="9220" name="Rectangle 4"/>
          <p:cNvSpPr>
            <a:spLocks/>
          </p:cNvSpPr>
          <p:nvPr/>
        </p:nvSpPr>
        <p:spPr bwMode="auto">
          <a:xfrm>
            <a:off x="107950" y="9045575"/>
            <a:ext cx="1951038" cy="37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>
            <a:spAutoFit/>
          </a:bodyPr>
          <a:lstStyle/>
          <a:p>
            <a:pPr defTabSz="1300163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© 2011 GA Jackson</a:t>
            </a: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>
          <a:xfrm>
            <a:off x="649288" y="390525"/>
            <a:ext cx="11704637" cy="1625600"/>
          </a:xfrm>
        </p:spPr>
        <p:txBody>
          <a:bodyPr lIns="126435" tIns="72248" rIns="126435" bIns="72248"/>
          <a:lstStyle/>
          <a:p>
            <a:pPr algn="l" defTabSz="1300163"/>
            <a:r>
              <a:rPr lang="en-US" sz="6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elvetica" charset="0"/>
                <a:ea typeface="Helvetica" charset="0"/>
                <a:cs typeface="Helvetica" charset="0"/>
                <a:sym typeface="Helvetica" charset="0"/>
              </a:rPr>
              <a:t>Resources</a:t>
            </a:r>
            <a:endParaRPr lang="en-US" dirty="0"/>
          </a:p>
        </p:txBody>
      </p:sp>
      <p:sp>
        <p:nvSpPr>
          <p:cNvPr id="9222" name="Rectangle 6"/>
          <p:cNvSpPr>
            <a:spLocks noGrp="1" noChangeArrowheads="1"/>
          </p:cNvSpPr>
          <p:nvPr>
            <p:ph idx="1"/>
          </p:nvPr>
        </p:nvSpPr>
        <p:spPr>
          <a:xfrm>
            <a:off x="649288" y="2274888"/>
            <a:ext cx="11704637" cy="6437312"/>
          </a:xfrm>
        </p:spPr>
        <p:txBody>
          <a:bodyPr lIns="126435" tIns="72248" rIns="126435" bIns="72248"/>
          <a:lstStyle/>
          <a:p>
            <a:pPr marL="0" indent="0" algn="ctr" defTabSz="1300163">
              <a:spcBef>
                <a:spcPct val="0"/>
              </a:spcBef>
              <a:buSzTx/>
              <a:buFontTx/>
              <a:buNone/>
            </a:pPr>
            <a:r>
              <a:rPr lang="en-US" sz="4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www.educause.edu/policy</a:t>
            </a:r>
          </a:p>
          <a:p>
            <a:pPr marL="0" indent="0" algn="ctr" defTabSz="1300163">
              <a:spcBef>
                <a:spcPct val="0"/>
              </a:spcBef>
              <a:buSzTx/>
              <a:buFontTx/>
              <a:buNone/>
            </a:pPr>
            <a:r>
              <a:rPr lang="en-US" sz="4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www.educause.edu/PolicyDigest</a:t>
            </a:r>
          </a:p>
          <a:p>
            <a:pPr marL="0" indent="0" algn="ctr" defTabSz="1300163">
              <a:spcBef>
                <a:spcPct val="0"/>
              </a:spcBef>
              <a:buSzTx/>
              <a:buFontTx/>
              <a:buNone/>
            </a:pPr>
            <a:r>
              <a:rPr lang="en-US" sz="4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www.educause.edu/blog/5208</a:t>
            </a:r>
          </a:p>
          <a:p>
            <a:pPr marL="0" indent="0" algn="ctr" defTabSz="1300163">
              <a:spcBef>
                <a:spcPct val="0"/>
              </a:spcBef>
              <a:buSzTx/>
              <a:buFontTx/>
              <a:buNone/>
            </a:pPr>
            <a:endParaRPr lang="en-US" sz="4500" dirty="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marL="0" indent="0" algn="ctr" defTabSz="1300163">
              <a:spcBef>
                <a:spcPct val="0"/>
              </a:spcBef>
              <a:buSzTx/>
              <a:buFontTx/>
              <a:buNone/>
            </a:pPr>
            <a:r>
              <a:rPr lang="en-US" sz="4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policy-discussion@listserv.educause.edu</a:t>
            </a:r>
          </a:p>
          <a:p>
            <a:pPr marL="0" indent="0" algn="ctr" defTabSz="1300163">
              <a:spcBef>
                <a:spcPct val="0"/>
              </a:spcBef>
              <a:buSzTx/>
              <a:buFontTx/>
              <a:buNone/>
            </a:pPr>
            <a:r>
              <a:rPr lang="en-US" sz="4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security@listserv.educause.edu</a:t>
            </a:r>
          </a:p>
          <a:p>
            <a:pPr marL="0" indent="0" algn="ctr" defTabSz="1300163">
              <a:spcBef>
                <a:spcPct val="0"/>
              </a:spcBef>
              <a:buSzTx/>
              <a:buFontTx/>
              <a:buNone/>
            </a:pPr>
            <a:r>
              <a:rPr lang="en-US" sz="4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@</a:t>
            </a:r>
            <a:r>
              <a:rPr lang="en-US" sz="4500" dirty="0" err="1">
                <a:latin typeface="Helvetica" charset="0"/>
                <a:ea typeface="Helvetica" charset="0"/>
                <a:cs typeface="Helvetica" charset="0"/>
                <a:sym typeface="Helvetica" charset="0"/>
              </a:rPr>
              <a:t>EDUCAUSEpolicy</a:t>
            </a:r>
            <a:r>
              <a:rPr lang="en-US" sz="4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,@</a:t>
            </a:r>
            <a:r>
              <a:rPr lang="en-US" sz="4500" dirty="0" err="1">
                <a:latin typeface="Helvetica" charset="0"/>
                <a:ea typeface="Helvetica" charset="0"/>
                <a:cs typeface="Helvetica" charset="0"/>
                <a:sym typeface="Helvetica" charset="0"/>
              </a:rPr>
              <a:t>HEISCouncil</a:t>
            </a:r>
            <a:endParaRPr lang="en-US" sz="4500" dirty="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marL="0" indent="0" algn="ctr" defTabSz="1300163">
              <a:spcBef>
                <a:spcPct val="0"/>
              </a:spcBef>
              <a:buSzTx/>
              <a:buFontTx/>
              <a:buNone/>
            </a:pPr>
            <a:endParaRPr lang="en-US" sz="4500" dirty="0"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marL="0" indent="0" algn="ctr" defTabSz="1300163">
              <a:spcBef>
                <a:spcPct val="0"/>
              </a:spcBef>
              <a:buSzTx/>
              <a:buFontTx/>
              <a:buNone/>
            </a:pPr>
            <a:r>
              <a:rPr lang="en-US" sz="4500" dirty="0">
                <a:latin typeface="Helvetica" charset="0"/>
                <a:ea typeface="Helvetica" charset="0"/>
                <a:cs typeface="Helvetica" charset="0"/>
                <a:sym typeface="Helvetica" charset="0"/>
              </a:rPr>
              <a:t>gjackson@educause.edu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Line 1"/>
          <p:cNvSpPr>
            <a:spLocks noChangeShapeType="1"/>
          </p:cNvSpPr>
          <p:nvPr/>
        </p:nvSpPr>
        <p:spPr bwMode="auto">
          <a:xfrm flipV="1">
            <a:off x="0" y="9204325"/>
            <a:ext cx="13004800" cy="107950"/>
          </a:xfrm>
          <a:prstGeom prst="line">
            <a:avLst/>
          </a:prstGeom>
          <a:noFill/>
          <a:ln w="13546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42" name="Picture 2" descr="image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4163" y="8980488"/>
            <a:ext cx="2451100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3" name="Rectangle 3"/>
          <p:cNvSpPr>
            <a:spLocks/>
          </p:cNvSpPr>
          <p:nvPr/>
        </p:nvSpPr>
        <p:spPr bwMode="auto">
          <a:xfrm>
            <a:off x="107950" y="9224963"/>
            <a:ext cx="1951038" cy="37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>
            <a:spAutoFit/>
          </a:bodyPr>
          <a:lstStyle/>
          <a:p>
            <a:pPr defTabSz="1300163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9/19/11: 1</a:t>
            </a:r>
            <a:endParaRPr lang="en-US"/>
          </a:p>
        </p:txBody>
      </p:sp>
      <p:sp>
        <p:nvSpPr>
          <p:cNvPr id="10244" name="Rectangle 4"/>
          <p:cNvSpPr>
            <a:spLocks/>
          </p:cNvSpPr>
          <p:nvPr/>
        </p:nvSpPr>
        <p:spPr bwMode="auto">
          <a:xfrm>
            <a:off x="107950" y="9045575"/>
            <a:ext cx="1951038" cy="37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6435" tIns="72248" rIns="126435" bIns="72248" anchor="ctr">
            <a:spAutoFit/>
          </a:bodyPr>
          <a:lstStyle/>
          <a:p>
            <a:pPr defTabSz="1300163"/>
            <a:r>
              <a:rPr lang="en-US" sz="1400">
                <a:latin typeface="Helvetica" charset="0"/>
                <a:ea typeface="Helvetica" charset="0"/>
                <a:cs typeface="Helvetica" charset="0"/>
                <a:sym typeface="Helvetica" charset="0"/>
              </a:rPr>
              <a:t>© 2011 GA Jackson</a:t>
            </a:r>
            <a:endParaRPr lang="en-US"/>
          </a:p>
        </p:txBody>
      </p:sp>
      <p:sp>
        <p:nvSpPr>
          <p:cNvPr id="10245" name="Rectangle 5"/>
          <p:cNvSpPr>
            <a:spLocks/>
          </p:cNvSpPr>
          <p:nvPr/>
        </p:nvSpPr>
        <p:spPr bwMode="auto">
          <a:xfrm>
            <a:off x="0" y="8885238"/>
            <a:ext cx="13004800" cy="86836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72248" tIns="72248" rIns="72248" bIns="72248" anchor="ctr"/>
          <a:lstStyle/>
          <a:p>
            <a:endParaRPr lang="en-US"/>
          </a:p>
        </p:txBody>
      </p:sp>
      <p:pic>
        <p:nvPicPr>
          <p:cNvPr id="10246" name="Picture 6" descr="image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163" y="1190625"/>
            <a:ext cx="4306887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ym typeface="Helvetica" charset="0"/>
              </a:rPr>
              <a:t>Questions?</a:t>
            </a:r>
            <a:endParaRPr lang="en-US" dirty="0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>
                <a:sym typeface="Helvetica" charset="0"/>
              </a:rPr>
              <a:t>gjackson@educause.edu</a:t>
            </a:r>
            <a:endParaRPr lang="en-US" dirty="0">
              <a:sym typeface="Helvetica" charset="0"/>
            </a:endParaRPr>
          </a:p>
        </p:txBody>
      </p:sp>
    </p:spTree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olicy&amp;quot;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65&quot;/&gt;&lt;/object&gt;&lt;object type=&quot;3&quot; unique_id=&quot;10006&quot;&gt;&lt;property id=&quot;20148&quot; value=&quot;5&quot;/&gt;&lt;property id=&quot;20300&quot; value=&quot;Slide 3 - &amp;quot;Who&amp;quot;&quot;/&gt;&lt;property id=&quot;20307&quot; value=&quot;266&quot;/&gt;&lt;/object&gt;&lt;object type=&quot;3&quot; unique_id=&quot;10007&quot;&gt;&lt;property id=&quot;20148&quot; value=&quot;5&quot;/&gt;&lt;property id=&quot;20300&quot; value=&quot;Slide 4 - &amp;quot;Some Issues&amp;quot;&quot;/&gt;&lt;property id=&quot;20307&quot; value=&quot;267&quot;/&gt;&lt;/object&gt;&lt;object type=&quot;3&quot; unique_id=&quot;10008&quot;&gt;&lt;property id=&quot;20148&quot; value=&quot;5&quot;/&gt;&lt;property id=&quot;20300&quot; value=&quot;Slide 5 - &amp;quot;Changes&amp;quot;&quot;/&gt;&lt;property id=&quot;20307&quot; value=&quot;264&quot;/&gt;&lt;/object&gt;&lt;object type=&quot;3&quot; unique_id=&quot;10009&quot;&gt;&lt;property id=&quot;20148&quot; value=&quot;5&quot;/&gt;&lt;property id=&quot;20300&quot; value=&quot;Slide 6 - &amp;quot;Resources&amp;quot;&quot;/&gt;&lt;property id=&quot;20307&quot; value=&quot;262&quot;/&gt;&lt;/object&gt;&lt;object type=&quot;3&quot; unique_id=&quot;10010&quot;&gt;&lt;property id=&quot;20148&quot; value=&quot;5&quot;/&gt;&lt;property id=&quot;20300&quot; value=&quot;Slide 7 - &amp;quot;Questions?&amp;quot;&quot;/&gt;&lt;property id=&quot;20307&quot; value=&quot;26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educause-simp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 policy deck</Template>
  <TotalTime>9</TotalTime>
  <Words>139</Words>
  <Application>Microsoft Office PowerPoint</Application>
  <PresentationFormat>Custom</PresentationFormat>
  <Paragraphs>68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educause-simple</vt:lpstr>
      <vt:lpstr>Policy</vt:lpstr>
      <vt:lpstr>PowerPoint Presentation</vt:lpstr>
      <vt:lpstr>Who</vt:lpstr>
      <vt:lpstr>Some Issues</vt:lpstr>
      <vt:lpstr>Changes</vt:lpstr>
      <vt:lpstr>Resources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</dc:title>
  <dc:creator>gjackson</dc:creator>
  <cp:lastModifiedBy>Victoria Fanning</cp:lastModifiedBy>
  <cp:revision>4</cp:revision>
  <dcterms:modified xsi:type="dcterms:W3CDTF">2011-10-21T11:47:19Z</dcterms:modified>
</cp:coreProperties>
</file>