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70" r:id="rId6"/>
    <p:sldId id="265" r:id="rId7"/>
    <p:sldId id="266" r:id="rId8"/>
    <p:sldId id="260" r:id="rId9"/>
    <p:sldId id="261" r:id="rId10"/>
    <p:sldId id="279" r:id="rId11"/>
    <p:sldId id="262" r:id="rId12"/>
    <p:sldId id="263" r:id="rId13"/>
    <p:sldId id="264" r:id="rId14"/>
    <p:sldId id="267" r:id="rId15"/>
    <p:sldId id="268" r:id="rId16"/>
    <p:sldId id="275" r:id="rId17"/>
    <p:sldId id="276" r:id="rId18"/>
    <p:sldId id="277" r:id="rId19"/>
    <p:sldId id="278"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54" autoAdjust="0"/>
  </p:normalViewPr>
  <p:slideViewPr>
    <p:cSldViewPr>
      <p:cViewPr varScale="1">
        <p:scale>
          <a:sx n="91" d="100"/>
          <a:sy n="91" d="100"/>
        </p:scale>
        <p:origin x="-102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67F2C-D393-460F-8EAD-9CED902CEE38}" type="datetimeFigureOut">
              <a:rPr lang="en-US" smtClean="0"/>
              <a:t>10/17/2011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27F3B-DC2B-4732-9FC4-89245DC1C013}" type="slidenum">
              <a:rPr lang="en-US" smtClean="0"/>
              <a:t>‹#›</a:t>
            </a:fld>
            <a:endParaRPr lang="en-US"/>
          </a:p>
        </p:txBody>
      </p:sp>
    </p:spTree>
    <p:extLst>
      <p:ext uri="{BB962C8B-B14F-4D97-AF65-F5344CB8AC3E}">
        <p14:creationId xmlns:p14="http://schemas.microsoft.com/office/powerpoint/2010/main" val="366345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Questions?</a:t>
            </a:r>
          </a:p>
          <a:p>
            <a:r>
              <a:rPr lang="en-US" dirty="0" smtClean="0"/>
              <a:t>Does your supervisor know what you do?</a:t>
            </a:r>
            <a:r>
              <a:rPr lang="en-US" baseline="0" dirty="0" smtClean="0"/>
              <a:t>  </a:t>
            </a:r>
          </a:p>
          <a:p>
            <a:r>
              <a:rPr lang="en-US" baseline="0" dirty="0" smtClean="0"/>
              <a:t>Does your supervisor know what skills are required to do your job?</a:t>
            </a:r>
          </a:p>
          <a:p>
            <a:r>
              <a:rPr lang="en-US" baseline="0" dirty="0" smtClean="0"/>
              <a:t>Does your supervisor know the skill level you possess for the tasks involved in your job?</a:t>
            </a:r>
          </a:p>
          <a:p>
            <a:r>
              <a:rPr lang="en-US" baseline="0" dirty="0" smtClean="0"/>
              <a:t>Have you received training in the last 12 months?</a:t>
            </a:r>
          </a:p>
          <a:p>
            <a:r>
              <a:rPr lang="en-US" baseline="0" dirty="0" smtClean="0"/>
              <a:t>Has that training directly improved your ability to perform your job?</a:t>
            </a:r>
          </a:p>
          <a:p>
            <a:r>
              <a:rPr lang="en-US" baseline="0" dirty="0" smtClean="0"/>
              <a:t>What would help you do your job better? 1. better tools 2. training 3. better instructions  4. more incentives</a:t>
            </a:r>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1</a:t>
            </a:fld>
            <a:endParaRPr lang="en-US"/>
          </a:p>
        </p:txBody>
      </p:sp>
    </p:spTree>
    <p:extLst>
      <p:ext uri="{BB962C8B-B14F-4D97-AF65-F5344CB8AC3E}">
        <p14:creationId xmlns:p14="http://schemas.microsoft.com/office/powerpoint/2010/main" val="1124538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forget</a:t>
            </a:r>
            <a:r>
              <a:rPr lang="en-US" baseline="0" dirty="0" smtClean="0"/>
              <a:t> to also look internally.  Your own HR or training departments.  We have our own IT training unit for example. But also look to your EXPERTS to train your novices.  In house, on-the-job training is a great resource.</a:t>
            </a:r>
          </a:p>
          <a:p>
            <a:endParaRPr lang="en-US" baseline="0" dirty="0" smtClean="0"/>
          </a:p>
          <a:p>
            <a:r>
              <a:rPr lang="en-US" baseline="0" dirty="0" smtClean="0"/>
              <a:t>Also, remember webinars, podcasts and Computer-Based-Training.  You can even learn a lot via YouTube now-a-days</a:t>
            </a:r>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13</a:t>
            </a:fld>
            <a:endParaRPr lang="en-US"/>
          </a:p>
        </p:txBody>
      </p:sp>
    </p:spTree>
    <p:extLst>
      <p:ext uri="{BB962C8B-B14F-4D97-AF65-F5344CB8AC3E}">
        <p14:creationId xmlns:p14="http://schemas.microsoft.com/office/powerpoint/2010/main" val="415501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really an</a:t>
            </a:r>
            <a:r>
              <a:rPr lang="en-US" baseline="0" dirty="0" smtClean="0"/>
              <a:t> evaluation of the “course” – not a course critique</a:t>
            </a:r>
          </a:p>
          <a:p>
            <a:r>
              <a:rPr lang="en-US" baseline="0" dirty="0" smtClean="0"/>
              <a:t>Not an evaluation of the person / worker</a:t>
            </a:r>
          </a:p>
          <a:p>
            <a:r>
              <a:rPr lang="en-US" baseline="0" dirty="0" smtClean="0"/>
              <a:t>IT IS an evaluation of how well the training helped the worker improve his/her skills</a:t>
            </a:r>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14</a:t>
            </a:fld>
            <a:endParaRPr lang="en-US"/>
          </a:p>
        </p:txBody>
      </p:sp>
    </p:spTree>
    <p:extLst>
      <p:ext uri="{BB962C8B-B14F-4D97-AF65-F5344CB8AC3E}">
        <p14:creationId xmlns:p14="http://schemas.microsoft.com/office/powerpoint/2010/main" val="377357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DOESN’T DO!</a:t>
            </a:r>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15</a:t>
            </a:fld>
            <a:endParaRPr lang="en-US"/>
          </a:p>
        </p:txBody>
      </p:sp>
    </p:spTree>
    <p:extLst>
      <p:ext uri="{BB962C8B-B14F-4D97-AF65-F5344CB8AC3E}">
        <p14:creationId xmlns:p14="http://schemas.microsoft.com/office/powerpoint/2010/main" val="375446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17</a:t>
            </a:fld>
            <a:endParaRPr lang="en-US"/>
          </a:p>
        </p:txBody>
      </p:sp>
    </p:spTree>
    <p:extLst>
      <p:ext uri="{BB962C8B-B14F-4D97-AF65-F5344CB8AC3E}">
        <p14:creationId xmlns:p14="http://schemas.microsoft.com/office/powerpoint/2010/main" val="2824984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18</a:t>
            </a:fld>
            <a:endParaRPr lang="en-US"/>
          </a:p>
        </p:txBody>
      </p:sp>
    </p:spTree>
    <p:extLst>
      <p:ext uri="{BB962C8B-B14F-4D97-AF65-F5344CB8AC3E}">
        <p14:creationId xmlns:p14="http://schemas.microsoft.com/office/powerpoint/2010/main" val="2824984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19</a:t>
            </a:fld>
            <a:endParaRPr lang="en-US"/>
          </a:p>
        </p:txBody>
      </p:sp>
    </p:spTree>
    <p:extLst>
      <p:ext uri="{BB962C8B-B14F-4D97-AF65-F5344CB8AC3E}">
        <p14:creationId xmlns:p14="http://schemas.microsoft.com/office/powerpoint/2010/main" val="282498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basic components to developing a training plan are:</a:t>
            </a:r>
          </a:p>
          <a:p>
            <a:pPr lvl="0"/>
            <a:r>
              <a:rPr lang="en-US" sz="1200" kern="1200" dirty="0" smtClean="0">
                <a:solidFill>
                  <a:schemeClr val="tx1"/>
                </a:solidFill>
                <a:effectLst/>
                <a:latin typeface="+mn-lt"/>
                <a:ea typeface="+mn-ea"/>
                <a:cs typeface="+mn-cs"/>
              </a:rPr>
              <a:t>Identifying all tasks involved in doing the job</a:t>
            </a:r>
          </a:p>
          <a:p>
            <a:pPr lvl="0"/>
            <a:r>
              <a:rPr lang="en-US" sz="1200" kern="1200" dirty="0" smtClean="0">
                <a:solidFill>
                  <a:schemeClr val="tx1"/>
                </a:solidFill>
                <a:effectLst/>
                <a:latin typeface="+mn-lt"/>
                <a:ea typeface="+mn-ea"/>
                <a:cs typeface="+mn-cs"/>
              </a:rPr>
              <a:t>Evaluating each task to determine </a:t>
            </a:r>
          </a:p>
          <a:p>
            <a:pPr lvl="1"/>
            <a:r>
              <a:rPr lang="en-US" sz="1200" kern="1200" dirty="0" smtClean="0">
                <a:solidFill>
                  <a:schemeClr val="tx1"/>
                </a:solidFill>
                <a:effectLst/>
                <a:latin typeface="+mn-lt"/>
                <a:ea typeface="+mn-ea"/>
                <a:cs typeface="+mn-cs"/>
              </a:rPr>
              <a:t>if it is a training requirement</a:t>
            </a:r>
          </a:p>
          <a:p>
            <a:pPr lvl="1"/>
            <a:r>
              <a:rPr lang="en-US" sz="1200" kern="1200" dirty="0" smtClean="0">
                <a:solidFill>
                  <a:schemeClr val="tx1"/>
                </a:solidFill>
                <a:effectLst/>
                <a:latin typeface="+mn-lt"/>
                <a:ea typeface="+mn-ea"/>
                <a:cs typeface="+mn-cs"/>
              </a:rPr>
              <a:t>What, if any, job aids will help</a:t>
            </a:r>
          </a:p>
          <a:p>
            <a:pPr lvl="1"/>
            <a:r>
              <a:rPr lang="en-US" sz="1200" kern="1200" dirty="0" smtClean="0">
                <a:solidFill>
                  <a:schemeClr val="tx1"/>
                </a:solidFill>
                <a:effectLst/>
                <a:latin typeface="+mn-lt"/>
                <a:ea typeface="+mn-ea"/>
                <a:cs typeface="+mn-cs"/>
              </a:rPr>
              <a:t>How best to deliver the training when required</a:t>
            </a:r>
          </a:p>
          <a:p>
            <a:pPr lvl="0"/>
            <a:r>
              <a:rPr lang="en-US" sz="1200" kern="1200" dirty="0" smtClean="0">
                <a:solidFill>
                  <a:schemeClr val="tx1"/>
                </a:solidFill>
                <a:effectLst/>
                <a:latin typeface="+mn-lt"/>
                <a:ea typeface="+mn-ea"/>
                <a:cs typeface="+mn-cs"/>
              </a:rPr>
              <a:t>Determining the required level of proficiency for each task</a:t>
            </a:r>
          </a:p>
          <a:p>
            <a:pPr lvl="0"/>
            <a:r>
              <a:rPr lang="en-US" sz="1200" kern="1200" dirty="0" smtClean="0">
                <a:solidFill>
                  <a:schemeClr val="tx1"/>
                </a:solidFill>
                <a:effectLst/>
                <a:latin typeface="+mn-lt"/>
                <a:ea typeface="+mn-ea"/>
                <a:cs typeface="+mn-cs"/>
              </a:rPr>
              <a:t>Assessing the workers present level of proficiency for each task</a:t>
            </a:r>
          </a:p>
          <a:p>
            <a:pPr lvl="0"/>
            <a:r>
              <a:rPr lang="en-US" sz="1200" kern="1200" dirty="0" smtClean="0">
                <a:solidFill>
                  <a:schemeClr val="tx1"/>
                </a:solidFill>
                <a:effectLst/>
                <a:latin typeface="+mn-lt"/>
                <a:ea typeface="+mn-ea"/>
                <a:cs typeface="+mn-cs"/>
              </a:rPr>
              <a:t>Finding, scheduling, and attending training where deficiencies exist</a:t>
            </a:r>
          </a:p>
          <a:p>
            <a:pPr lvl="0"/>
            <a:r>
              <a:rPr lang="en-US" sz="1200" kern="1200" dirty="0" smtClean="0">
                <a:solidFill>
                  <a:schemeClr val="tx1"/>
                </a:solidFill>
                <a:effectLst/>
                <a:latin typeface="+mn-lt"/>
                <a:ea typeface="+mn-ea"/>
                <a:cs typeface="+mn-cs"/>
              </a:rPr>
              <a:t>Evaluating training </a:t>
            </a:r>
          </a:p>
          <a:p>
            <a:pPr lvl="0"/>
            <a:r>
              <a:rPr lang="en-US" sz="1200" kern="1200" dirty="0" smtClean="0">
                <a:solidFill>
                  <a:schemeClr val="tx1"/>
                </a:solidFill>
                <a:effectLst/>
                <a:latin typeface="+mn-lt"/>
                <a:ea typeface="+mn-ea"/>
                <a:cs typeface="+mn-cs"/>
              </a:rPr>
              <a:t>Reevaluating the worker’s current level of proficiency for each task (basically back to step 4)</a:t>
            </a:r>
          </a:p>
          <a:p>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2</a:t>
            </a:fld>
            <a:endParaRPr lang="en-US"/>
          </a:p>
        </p:txBody>
      </p:sp>
    </p:spTree>
    <p:extLst>
      <p:ext uri="{BB962C8B-B14F-4D97-AF65-F5344CB8AC3E}">
        <p14:creationId xmlns:p14="http://schemas.microsoft.com/office/powerpoint/2010/main" val="166218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Rule 1.  Each task has to start with a “verb.”  Notice that the task break-down above for “create a strategic plan” has five subtasks – each starting with a verb.  Regardless of the level you decide to use, each task must start with a verb (or least have the verb in the task statement somewhere).  I don’t have to understand the task – but you, and your worker should.  </a:t>
            </a:r>
          </a:p>
          <a:p>
            <a:r>
              <a:rPr lang="en-US" sz="1200" kern="1200" dirty="0" smtClean="0">
                <a:solidFill>
                  <a:schemeClr val="tx1"/>
                </a:solidFill>
                <a:effectLst/>
                <a:latin typeface="+mn-lt"/>
                <a:ea typeface="+mn-ea"/>
                <a:cs typeface="+mn-cs"/>
              </a:rPr>
              <a:t>Rule 2.  Each task must actually be a job requirement.  Don’t put things in the Master Task List for the position which are not actually necessary to the job.  It’s not a wish list.  You will end up using this list to train your worker(s).  There is a place for “professional development” tasks later.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327F3B-DC2B-4732-9FC4-89245DC1C013}" type="slidenum">
              <a:rPr lang="en-US" smtClean="0"/>
              <a:t>4</a:t>
            </a:fld>
            <a:endParaRPr lang="en-US"/>
          </a:p>
        </p:txBody>
      </p:sp>
    </p:spTree>
    <p:extLst>
      <p:ext uri="{BB962C8B-B14F-4D97-AF65-F5344CB8AC3E}">
        <p14:creationId xmlns:p14="http://schemas.microsoft.com/office/powerpoint/2010/main" val="363776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visit the worker, you might want to know why we don’t include things like:</a:t>
            </a:r>
          </a:p>
          <a:p>
            <a:pPr lvl="0"/>
            <a:r>
              <a:rPr lang="en-US" sz="1200" kern="1200" dirty="0" smtClean="0">
                <a:solidFill>
                  <a:schemeClr val="tx1"/>
                </a:solidFill>
                <a:effectLst/>
                <a:latin typeface="+mn-lt"/>
                <a:ea typeface="+mn-ea"/>
                <a:cs typeface="+mn-cs"/>
              </a:rPr>
              <a:t>“understand Microsoft Word”</a:t>
            </a:r>
          </a:p>
          <a:p>
            <a:pPr lvl="0"/>
            <a:r>
              <a:rPr lang="en-US" sz="1200" kern="1200" dirty="0" smtClean="0">
                <a:solidFill>
                  <a:schemeClr val="tx1"/>
                </a:solidFill>
                <a:effectLst/>
                <a:latin typeface="+mn-lt"/>
                <a:ea typeface="+mn-ea"/>
                <a:cs typeface="+mn-cs"/>
              </a:rPr>
              <a:t>SPSS tool knowledge</a:t>
            </a:r>
          </a:p>
          <a:p>
            <a:pPr lvl="0"/>
            <a:r>
              <a:rPr lang="en-US" sz="1200" kern="1200" dirty="0" smtClean="0">
                <a:solidFill>
                  <a:schemeClr val="tx1"/>
                </a:solidFill>
                <a:effectLst/>
                <a:latin typeface="+mn-lt"/>
                <a:ea typeface="+mn-ea"/>
                <a:cs typeface="+mn-cs"/>
              </a:rPr>
              <a:t>Biometric calibration</a:t>
            </a:r>
          </a:p>
          <a:p>
            <a:r>
              <a:rPr lang="en-US" sz="1200" kern="1200" dirty="0" smtClean="0">
                <a:solidFill>
                  <a:schemeClr val="tx1"/>
                </a:solidFill>
                <a:effectLst/>
                <a:latin typeface="+mn-lt"/>
                <a:ea typeface="+mn-ea"/>
                <a:cs typeface="+mn-cs"/>
              </a:rPr>
              <a:t>These are not tasks.  Because they are not tasks, they are hard to train to or evaluate.  Every pure knowledge item has a driving task associated with it.  Otherwise, we’d pay our workers for sitting all day and thinking.  Even Customer Service technicians – who we pay to be knowledgeable, are task driven.  We don’t pay them to “know how to solve problems.”  We pay them to actually solve them (or help customers solve them).  We don’t pay head coaches to “know how to lead your men and women.”  We pay them to WIN GAMES.  Or “build a winning program.”  Or in the case of specific skills coaches, we pay them to teach those skills to players – not to simply have knowledge.  The knowledge component is a necessity – to do something.  We pay for results.  We expect our workers to produce.</a:t>
            </a:r>
          </a:p>
          <a:p>
            <a:endParaRPr lang="en-US" dirty="0" smtClean="0"/>
          </a:p>
          <a:p>
            <a:r>
              <a:rPr lang="en-US" dirty="0" smtClean="0"/>
              <a:t>We use four “fantastic” factors to determine:</a:t>
            </a:r>
          </a:p>
          <a:p>
            <a:r>
              <a:rPr lang="en-US" dirty="0" smtClean="0"/>
              <a:t>Is</a:t>
            </a:r>
            <a:r>
              <a:rPr lang="en-US" baseline="0" dirty="0" smtClean="0"/>
              <a:t> the task a “training requirement?</a:t>
            </a:r>
          </a:p>
          <a:p>
            <a:r>
              <a:rPr lang="en-US" baseline="0" dirty="0" smtClean="0"/>
              <a:t>Would the performance of the task benefit from:</a:t>
            </a:r>
          </a:p>
          <a:p>
            <a:r>
              <a:rPr lang="en-US" baseline="0" dirty="0" smtClean="0"/>
              <a:t>	Checklists?</a:t>
            </a:r>
          </a:p>
          <a:p>
            <a:r>
              <a:rPr lang="en-US" baseline="0" dirty="0" smtClean="0"/>
              <a:t>	Thorough Instructions?</a:t>
            </a:r>
          </a:p>
          <a:p>
            <a:r>
              <a:rPr lang="en-US" baseline="0" dirty="0" smtClean="0"/>
              <a:t>	Emergency Procedures?</a:t>
            </a:r>
          </a:p>
          <a:p>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5</a:t>
            </a:fld>
            <a:endParaRPr lang="en-US"/>
          </a:p>
        </p:txBody>
      </p:sp>
    </p:spTree>
    <p:extLst>
      <p:ext uri="{BB962C8B-B14F-4D97-AF65-F5344CB8AC3E}">
        <p14:creationId xmlns:p14="http://schemas.microsoft.com/office/powerpoint/2010/main" val="363776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four factors to determine:</a:t>
            </a:r>
          </a:p>
          <a:p>
            <a:r>
              <a:rPr lang="en-US" dirty="0" smtClean="0"/>
              <a:t>Is</a:t>
            </a:r>
            <a:r>
              <a:rPr lang="en-US" baseline="0" dirty="0" smtClean="0"/>
              <a:t> the task a “training requirement?</a:t>
            </a:r>
          </a:p>
          <a:p>
            <a:r>
              <a:rPr lang="en-US" baseline="0" dirty="0" smtClean="0"/>
              <a:t>Would the performance of the task benefit from:</a:t>
            </a:r>
          </a:p>
          <a:p>
            <a:r>
              <a:rPr lang="en-US" baseline="0" dirty="0" smtClean="0"/>
              <a:t>	Checklists?</a:t>
            </a:r>
          </a:p>
          <a:p>
            <a:r>
              <a:rPr lang="en-US" baseline="0" dirty="0" smtClean="0"/>
              <a:t>	Thorough Instructions?</a:t>
            </a:r>
          </a:p>
          <a:p>
            <a:r>
              <a:rPr lang="en-US" baseline="0" dirty="0" smtClean="0"/>
              <a:t>	Emergency Procedures?</a:t>
            </a:r>
          </a:p>
          <a:p>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6</a:t>
            </a:fld>
            <a:endParaRPr lang="en-US"/>
          </a:p>
        </p:txBody>
      </p:sp>
    </p:spTree>
    <p:extLst>
      <p:ext uri="{BB962C8B-B14F-4D97-AF65-F5344CB8AC3E}">
        <p14:creationId xmlns:p14="http://schemas.microsoft.com/office/powerpoint/2010/main" val="363776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four factors to determine:</a:t>
            </a:r>
          </a:p>
          <a:p>
            <a:r>
              <a:rPr lang="en-US" dirty="0" smtClean="0"/>
              <a:t>Is</a:t>
            </a:r>
            <a:r>
              <a:rPr lang="en-US" baseline="0" dirty="0" smtClean="0"/>
              <a:t> the task a “training requirement?</a:t>
            </a:r>
          </a:p>
          <a:p>
            <a:r>
              <a:rPr lang="en-US" baseline="0" dirty="0" smtClean="0"/>
              <a:t>Would the performance of the task benefit from:</a:t>
            </a:r>
          </a:p>
          <a:p>
            <a:r>
              <a:rPr lang="en-US" baseline="0" dirty="0" smtClean="0"/>
              <a:t>	Checklists?</a:t>
            </a:r>
          </a:p>
          <a:p>
            <a:r>
              <a:rPr lang="en-US" baseline="0" dirty="0" smtClean="0"/>
              <a:t>	Thorough Instructions?</a:t>
            </a:r>
          </a:p>
          <a:p>
            <a:r>
              <a:rPr lang="en-US" baseline="0" dirty="0" smtClean="0"/>
              <a:t>	Emergency Procedures?</a:t>
            </a:r>
          </a:p>
          <a:p>
            <a:endParaRPr lang="en-US" dirty="0" smtClean="0"/>
          </a:p>
          <a:p>
            <a:r>
              <a:rPr lang="en-US" dirty="0" smtClean="0"/>
              <a:t>Training </a:t>
            </a:r>
            <a:r>
              <a:rPr lang="en-US" dirty="0" err="1" smtClean="0"/>
              <a:t>Reqt</a:t>
            </a:r>
            <a:r>
              <a:rPr lang="en-US" dirty="0" smtClean="0"/>
              <a:t>?</a:t>
            </a:r>
            <a:r>
              <a:rPr lang="en-US" baseline="0" dirty="0" smtClean="0"/>
              <a:t> = Complexity’s to be either Both M or either H</a:t>
            </a:r>
          </a:p>
          <a:p>
            <a:r>
              <a:rPr lang="en-US" dirty="0" smtClean="0"/>
              <a:t>Knowledge = Complexity (either)</a:t>
            </a:r>
            <a:r>
              <a:rPr lang="en-US" baseline="0" dirty="0" smtClean="0"/>
              <a:t> are H…</a:t>
            </a:r>
          </a:p>
          <a:p>
            <a:r>
              <a:rPr lang="en-US" baseline="0" dirty="0" smtClean="0"/>
              <a:t>Checklist = Criticality = M or higher</a:t>
            </a:r>
          </a:p>
          <a:p>
            <a:r>
              <a:rPr lang="en-US" baseline="0" dirty="0" smtClean="0"/>
              <a:t>Quality Check = if Criticality is High</a:t>
            </a:r>
          </a:p>
          <a:p>
            <a:r>
              <a:rPr lang="en-US" baseline="0" dirty="0" smtClean="0"/>
              <a:t>OJT = if Complexity to Learn is Low AND is a training requirement</a:t>
            </a:r>
          </a:p>
          <a:p>
            <a:r>
              <a:rPr lang="en-US" baseline="0" dirty="0" smtClean="0"/>
              <a:t>Thorough Instructions? = Training </a:t>
            </a:r>
            <a:r>
              <a:rPr lang="en-US" baseline="0" dirty="0" err="1" smtClean="0"/>
              <a:t>Reqt</a:t>
            </a:r>
            <a:r>
              <a:rPr lang="en-US" baseline="0" dirty="0" smtClean="0"/>
              <a:t> AND Frequency is Low</a:t>
            </a:r>
          </a:p>
          <a:p>
            <a:r>
              <a:rPr lang="en-US" baseline="0" dirty="0" smtClean="0"/>
              <a:t>Formal Training ? = Training </a:t>
            </a:r>
            <a:r>
              <a:rPr lang="en-US" baseline="0" dirty="0" err="1" smtClean="0"/>
              <a:t>Reqt</a:t>
            </a:r>
            <a:r>
              <a:rPr lang="en-US" baseline="0" dirty="0" smtClean="0"/>
              <a:t> AND Complexity to Learn is M or higher</a:t>
            </a:r>
          </a:p>
          <a:p>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7</a:t>
            </a:fld>
            <a:endParaRPr lang="en-US"/>
          </a:p>
        </p:txBody>
      </p:sp>
    </p:spTree>
    <p:extLst>
      <p:ext uri="{BB962C8B-B14F-4D97-AF65-F5344CB8AC3E}">
        <p14:creationId xmlns:p14="http://schemas.microsoft.com/office/powerpoint/2010/main" val="363776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NOVICE</a:t>
            </a:r>
            <a:r>
              <a:rPr lang="en-US" dirty="0" smtClean="0"/>
              <a:t> </a:t>
            </a:r>
            <a:r>
              <a:rPr lang="en-US" sz="1200" b="0" i="0" u="none" strike="noStrike" kern="1200" dirty="0" smtClean="0">
                <a:solidFill>
                  <a:schemeClr val="tx1"/>
                </a:solidFill>
                <a:effectLst/>
                <a:latin typeface="+mn-lt"/>
                <a:ea typeface="+mn-ea"/>
                <a:cs typeface="+mn-cs"/>
              </a:rPr>
              <a:t>- no demonstrated skill</a:t>
            </a:r>
            <a:r>
              <a:rPr lang="en-US" dirty="0" smtClean="0"/>
              <a:t> </a:t>
            </a:r>
            <a:r>
              <a:rPr lang="en-US" sz="1200" b="0" i="0" u="none" strike="noStrike" kern="1200" dirty="0" smtClean="0">
                <a:solidFill>
                  <a:schemeClr val="tx1"/>
                </a:solidFill>
                <a:effectLst/>
                <a:latin typeface="+mn-lt"/>
                <a:ea typeface="+mn-ea"/>
                <a:cs typeface="+mn-cs"/>
              </a:rPr>
              <a:t>- may demonstrate awareness of skill need</a:t>
            </a:r>
            <a:r>
              <a:rPr lang="en-US" dirty="0" smtClean="0"/>
              <a:t> </a:t>
            </a:r>
            <a:r>
              <a:rPr lang="en-US" sz="1200" b="1" i="0" u="none" strike="noStrike" kern="1200" dirty="0" smtClean="0">
                <a:solidFill>
                  <a:schemeClr val="tx1"/>
                </a:solidFill>
                <a:effectLst/>
                <a:latin typeface="+mn-lt"/>
                <a:ea typeface="+mn-ea"/>
                <a:cs typeface="+mn-cs"/>
              </a:rPr>
              <a:t>DEVELOPING</a:t>
            </a:r>
            <a:r>
              <a:rPr lang="en-US" dirty="0" smtClean="0"/>
              <a:t> </a:t>
            </a:r>
            <a:r>
              <a:rPr lang="en-US" sz="1200" b="0" i="0" u="none" strike="noStrike" kern="1200" dirty="0" smtClean="0">
                <a:solidFill>
                  <a:schemeClr val="tx1"/>
                </a:solidFill>
                <a:effectLst/>
                <a:latin typeface="+mn-lt"/>
                <a:ea typeface="+mn-ea"/>
                <a:cs typeface="+mn-cs"/>
              </a:rPr>
              <a:t>- Able to perform basic functions </a:t>
            </a:r>
            <a:r>
              <a:rPr lang="en-US" dirty="0" smtClean="0"/>
              <a:t> </a:t>
            </a:r>
            <a:r>
              <a:rPr lang="en-US" sz="1200" b="0" i="0" u="none" strike="noStrike" kern="1200" dirty="0" smtClean="0">
                <a:solidFill>
                  <a:schemeClr val="tx1"/>
                </a:solidFill>
                <a:effectLst/>
                <a:latin typeface="+mn-lt"/>
                <a:ea typeface="+mn-ea"/>
                <a:cs typeface="+mn-cs"/>
              </a:rPr>
              <a:t>- Limited in simpler/limited number of environments</a:t>
            </a:r>
            <a:r>
              <a:rPr lang="en-US" dirty="0" smtClean="0"/>
              <a:t> </a:t>
            </a:r>
            <a:r>
              <a:rPr lang="en-US" sz="1200" b="0" i="0" u="none" strike="noStrike" kern="1200" dirty="0" smtClean="0">
                <a:solidFill>
                  <a:schemeClr val="tx1"/>
                </a:solidFill>
                <a:effectLst/>
                <a:latin typeface="+mn-lt"/>
                <a:ea typeface="+mn-ea"/>
                <a:cs typeface="+mn-cs"/>
              </a:rPr>
              <a:t>- Consistency may vary</a:t>
            </a:r>
            <a:r>
              <a:rPr lang="en-US" dirty="0" smtClean="0"/>
              <a:t> </a:t>
            </a:r>
            <a:r>
              <a:rPr lang="en-US" sz="1200" b="0" i="0" u="none" strike="noStrike" kern="1200" dirty="0" smtClean="0">
                <a:solidFill>
                  <a:schemeClr val="tx1"/>
                </a:solidFill>
                <a:effectLst/>
                <a:latin typeface="+mn-lt"/>
                <a:ea typeface="+mn-ea"/>
                <a:cs typeface="+mn-cs"/>
              </a:rPr>
              <a:t>- May require frequent supervision/advice/…</a:t>
            </a:r>
            <a:r>
              <a:rPr lang="en-US" dirty="0" smtClean="0"/>
              <a:t> </a:t>
            </a:r>
            <a:r>
              <a:rPr lang="en-US" sz="1200" b="1" i="0" u="none" strike="noStrike" kern="1200" dirty="0" smtClean="0">
                <a:solidFill>
                  <a:schemeClr val="tx1"/>
                </a:solidFill>
                <a:effectLst/>
                <a:latin typeface="+mn-lt"/>
                <a:ea typeface="+mn-ea"/>
                <a:cs typeface="+mn-cs"/>
              </a:rPr>
              <a:t>EXPERIENCED</a:t>
            </a:r>
            <a:r>
              <a:rPr lang="en-US" dirty="0" smtClean="0"/>
              <a:t> </a:t>
            </a:r>
            <a:r>
              <a:rPr lang="en-US" sz="1200" b="0" i="0" u="none" strike="noStrike" kern="1200" dirty="0" smtClean="0">
                <a:solidFill>
                  <a:schemeClr val="tx1"/>
                </a:solidFill>
                <a:effectLst/>
                <a:latin typeface="+mn-lt"/>
                <a:ea typeface="+mn-ea"/>
                <a:cs typeface="+mn-cs"/>
              </a:rPr>
              <a:t>- Demonstrates skill consistently </a:t>
            </a:r>
            <a:r>
              <a:rPr lang="en-US" dirty="0" smtClean="0"/>
              <a:t> </a:t>
            </a:r>
            <a:r>
              <a:rPr lang="en-US" sz="1200" b="0" i="0" u="none" strike="noStrike" kern="1200" dirty="0" smtClean="0">
                <a:solidFill>
                  <a:schemeClr val="tx1"/>
                </a:solidFill>
                <a:effectLst/>
                <a:latin typeface="+mn-lt"/>
                <a:ea typeface="+mn-ea"/>
                <a:cs typeface="+mn-cs"/>
              </a:rPr>
              <a:t>- Can adapt to some changes in environment </a:t>
            </a:r>
            <a:r>
              <a:rPr lang="en-US" dirty="0" smtClean="0"/>
              <a:t> </a:t>
            </a:r>
            <a:r>
              <a:rPr lang="en-US" sz="1200" b="0" i="0" u="none" strike="noStrike" kern="1200" dirty="0" smtClean="0">
                <a:solidFill>
                  <a:schemeClr val="tx1"/>
                </a:solidFill>
                <a:effectLst/>
                <a:latin typeface="+mn-lt"/>
                <a:ea typeface="+mn-ea"/>
                <a:cs typeface="+mn-cs"/>
              </a:rPr>
              <a:t>- Recognizes and utilizes </a:t>
            </a:r>
            <a:r>
              <a:rPr lang="en-US" sz="1200" b="0" i="0" u="none" strike="noStrike" kern="1200" dirty="0" err="1" smtClean="0">
                <a:solidFill>
                  <a:schemeClr val="tx1"/>
                </a:solidFill>
                <a:effectLst/>
                <a:latin typeface="+mn-lt"/>
                <a:ea typeface="+mn-ea"/>
                <a:cs typeface="+mn-cs"/>
              </a:rPr>
              <a:t>opportunites</a:t>
            </a:r>
            <a:r>
              <a:rPr lang="en-US" sz="1200" b="0" i="0" u="none" strike="noStrike" kern="1200" dirty="0" smtClean="0">
                <a:solidFill>
                  <a:schemeClr val="tx1"/>
                </a:solidFill>
                <a:effectLst/>
                <a:latin typeface="+mn-lt"/>
                <a:ea typeface="+mn-ea"/>
                <a:cs typeface="+mn-cs"/>
              </a:rPr>
              <a:t> to exhibit or use skill</a:t>
            </a:r>
            <a:r>
              <a:rPr lang="en-US" dirty="0" smtClean="0"/>
              <a:t> </a:t>
            </a:r>
            <a:r>
              <a:rPr lang="en-US" sz="1200" b="1" i="0" u="none" strike="noStrike" kern="1200" dirty="0" smtClean="0">
                <a:solidFill>
                  <a:schemeClr val="tx1"/>
                </a:solidFill>
                <a:effectLst/>
                <a:latin typeface="+mn-lt"/>
                <a:ea typeface="+mn-ea"/>
                <a:cs typeface="+mn-cs"/>
              </a:rPr>
              <a:t>PROFICIENT</a:t>
            </a:r>
            <a:r>
              <a:rPr lang="en-US" dirty="0" smtClean="0"/>
              <a:t> </a:t>
            </a:r>
            <a:r>
              <a:rPr lang="en-US" sz="1200" b="0" i="0" u="none" strike="noStrike" kern="1200" dirty="0" smtClean="0">
                <a:solidFill>
                  <a:schemeClr val="tx1"/>
                </a:solidFill>
                <a:effectLst/>
                <a:latin typeface="+mn-lt"/>
                <a:ea typeface="+mn-ea"/>
                <a:cs typeface="+mn-cs"/>
              </a:rPr>
              <a:t>- Demonstrates high skill in very consistent manner</a:t>
            </a:r>
            <a:r>
              <a:rPr lang="en-US" dirty="0" smtClean="0"/>
              <a:t> </a:t>
            </a:r>
            <a:r>
              <a:rPr lang="en-US" sz="1200" b="0" i="0" u="none" strike="noStrike" kern="1200" dirty="0" smtClean="0">
                <a:solidFill>
                  <a:schemeClr val="tx1"/>
                </a:solidFill>
                <a:effectLst/>
                <a:latin typeface="+mn-lt"/>
                <a:ea typeface="+mn-ea"/>
                <a:cs typeface="+mn-cs"/>
              </a:rPr>
              <a:t>- Exhibits mastery in a wide variety of situations and circumstances</a:t>
            </a:r>
            <a:r>
              <a:rPr lang="en-US" dirty="0" smtClean="0"/>
              <a:t> </a:t>
            </a:r>
            <a:r>
              <a:rPr lang="en-US" sz="1200" b="0" i="0" u="none" strike="noStrike" kern="1200" dirty="0" smtClean="0">
                <a:solidFill>
                  <a:schemeClr val="tx1"/>
                </a:solidFill>
                <a:effectLst/>
                <a:latin typeface="+mn-lt"/>
                <a:ea typeface="+mn-ea"/>
                <a:cs typeface="+mn-cs"/>
              </a:rPr>
              <a:t>- Often regarded as an authority in skill area</a:t>
            </a:r>
            <a:r>
              <a:rPr lang="en-US" dirty="0" smtClean="0"/>
              <a:t> </a:t>
            </a:r>
            <a:r>
              <a:rPr lang="en-US" sz="1200" b="1" i="0" u="none" strike="noStrike" kern="1200" dirty="0" smtClean="0">
                <a:solidFill>
                  <a:schemeClr val="tx1"/>
                </a:solidFill>
                <a:effectLst/>
                <a:latin typeface="+mn-lt"/>
                <a:ea typeface="+mn-ea"/>
                <a:cs typeface="+mn-cs"/>
              </a:rPr>
              <a:t>EXPERT</a:t>
            </a:r>
            <a:r>
              <a:rPr lang="en-US" dirty="0" smtClean="0"/>
              <a:t> </a:t>
            </a:r>
            <a:r>
              <a:rPr lang="en-US" sz="1200" b="0" i="0" u="none" strike="noStrike" kern="1200" dirty="0" smtClean="0">
                <a:solidFill>
                  <a:schemeClr val="tx1"/>
                </a:solidFill>
                <a:effectLst/>
                <a:latin typeface="+mn-lt"/>
                <a:ea typeface="+mn-ea"/>
                <a:cs typeface="+mn-cs"/>
              </a:rPr>
              <a:t>- Demonstrates great skill with highest degree and breadth of knowledge</a:t>
            </a:r>
            <a:r>
              <a:rPr lang="en-US" dirty="0" smtClean="0"/>
              <a:t> </a:t>
            </a:r>
            <a:r>
              <a:rPr lang="en-US" sz="1200" b="0" i="0" u="none" strike="noStrike" kern="1200" dirty="0" smtClean="0">
                <a:solidFill>
                  <a:schemeClr val="tx1"/>
                </a:solidFill>
                <a:effectLst/>
                <a:latin typeface="+mn-lt"/>
                <a:ea typeface="+mn-ea"/>
                <a:cs typeface="+mn-cs"/>
              </a:rPr>
              <a:t>- Exhibits mastery in a wide variety of complex situations and circumstances</a:t>
            </a:r>
            <a:r>
              <a:rPr lang="en-US" dirty="0" smtClean="0"/>
              <a:t> </a:t>
            </a:r>
            <a:r>
              <a:rPr lang="en-US" sz="1200" b="0" i="0" u="none" strike="noStrike" kern="1200" dirty="0" smtClean="0">
                <a:solidFill>
                  <a:schemeClr val="tx1"/>
                </a:solidFill>
                <a:effectLst/>
                <a:latin typeface="+mn-lt"/>
                <a:ea typeface="+mn-ea"/>
                <a:cs typeface="+mn-cs"/>
              </a:rPr>
              <a:t>- Capable of mentoring and teaching others</a:t>
            </a:r>
            <a:r>
              <a:rPr lang="en-US" dirty="0" smtClean="0"/>
              <a:t> </a:t>
            </a:r>
            <a:r>
              <a:rPr lang="en-US" sz="1200" b="0" i="0" u="none" strike="noStrike" kern="1200" dirty="0" smtClean="0">
                <a:solidFill>
                  <a:schemeClr val="tx1"/>
                </a:solidFill>
                <a:effectLst/>
                <a:latin typeface="+mn-lt"/>
                <a:ea typeface="+mn-ea"/>
                <a:cs typeface="+mn-cs"/>
              </a:rPr>
              <a:t>- Exhibits continual learning</a:t>
            </a:r>
            <a:r>
              <a:rPr lang="en-US" dirty="0" smtClean="0"/>
              <a:t> </a:t>
            </a:r>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8</a:t>
            </a:fld>
            <a:endParaRPr lang="en-US"/>
          </a:p>
        </p:txBody>
      </p:sp>
    </p:spTree>
    <p:extLst>
      <p:ext uri="{BB962C8B-B14F-4D97-AF65-F5344CB8AC3E}">
        <p14:creationId xmlns:p14="http://schemas.microsoft.com/office/powerpoint/2010/main" val="227042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NOVICE</a:t>
            </a:r>
            <a:r>
              <a:rPr lang="en-US" dirty="0" smtClean="0"/>
              <a:t> </a:t>
            </a:r>
            <a:r>
              <a:rPr lang="en-US" sz="1200" b="0" i="0" u="none" strike="noStrike" kern="1200" dirty="0" smtClean="0">
                <a:solidFill>
                  <a:schemeClr val="tx1"/>
                </a:solidFill>
                <a:effectLst/>
                <a:latin typeface="+mn-lt"/>
                <a:ea typeface="+mn-ea"/>
                <a:cs typeface="+mn-cs"/>
              </a:rPr>
              <a:t>- no demonstrated skill</a:t>
            </a:r>
            <a:r>
              <a:rPr lang="en-US" dirty="0" smtClean="0"/>
              <a:t> </a:t>
            </a:r>
            <a:r>
              <a:rPr lang="en-US" sz="1200" b="0" i="0" u="none" strike="noStrike" kern="1200" dirty="0" smtClean="0">
                <a:solidFill>
                  <a:schemeClr val="tx1"/>
                </a:solidFill>
                <a:effectLst/>
                <a:latin typeface="+mn-lt"/>
                <a:ea typeface="+mn-ea"/>
                <a:cs typeface="+mn-cs"/>
              </a:rPr>
              <a:t>- may demonstrate awareness of skill need</a:t>
            </a:r>
            <a:r>
              <a:rPr lang="en-US" dirty="0" smtClean="0"/>
              <a:t> </a:t>
            </a:r>
            <a:r>
              <a:rPr lang="en-US" sz="1200" b="1" i="0" u="none" strike="noStrike" kern="1200" dirty="0" smtClean="0">
                <a:solidFill>
                  <a:schemeClr val="tx1"/>
                </a:solidFill>
                <a:effectLst/>
                <a:latin typeface="+mn-lt"/>
                <a:ea typeface="+mn-ea"/>
                <a:cs typeface="+mn-cs"/>
              </a:rPr>
              <a:t>DEVELOPING</a:t>
            </a:r>
            <a:r>
              <a:rPr lang="en-US" dirty="0" smtClean="0"/>
              <a:t> </a:t>
            </a:r>
            <a:r>
              <a:rPr lang="en-US" sz="1200" b="0" i="0" u="none" strike="noStrike" kern="1200" dirty="0" smtClean="0">
                <a:solidFill>
                  <a:schemeClr val="tx1"/>
                </a:solidFill>
                <a:effectLst/>
                <a:latin typeface="+mn-lt"/>
                <a:ea typeface="+mn-ea"/>
                <a:cs typeface="+mn-cs"/>
              </a:rPr>
              <a:t>- Able to perform basic functions </a:t>
            </a:r>
            <a:r>
              <a:rPr lang="en-US" dirty="0" smtClean="0"/>
              <a:t> </a:t>
            </a:r>
            <a:r>
              <a:rPr lang="en-US" sz="1200" b="0" i="0" u="none" strike="noStrike" kern="1200" dirty="0" smtClean="0">
                <a:solidFill>
                  <a:schemeClr val="tx1"/>
                </a:solidFill>
                <a:effectLst/>
                <a:latin typeface="+mn-lt"/>
                <a:ea typeface="+mn-ea"/>
                <a:cs typeface="+mn-cs"/>
              </a:rPr>
              <a:t>- Limited in simpler/limited number of environments</a:t>
            </a:r>
            <a:r>
              <a:rPr lang="en-US" dirty="0" smtClean="0"/>
              <a:t> </a:t>
            </a:r>
            <a:r>
              <a:rPr lang="en-US" sz="1200" b="0" i="0" u="none" strike="noStrike" kern="1200" dirty="0" smtClean="0">
                <a:solidFill>
                  <a:schemeClr val="tx1"/>
                </a:solidFill>
                <a:effectLst/>
                <a:latin typeface="+mn-lt"/>
                <a:ea typeface="+mn-ea"/>
                <a:cs typeface="+mn-cs"/>
              </a:rPr>
              <a:t>- Consistency may vary</a:t>
            </a:r>
            <a:r>
              <a:rPr lang="en-US" dirty="0" smtClean="0"/>
              <a:t> </a:t>
            </a:r>
            <a:r>
              <a:rPr lang="en-US" sz="1200" b="0" i="0" u="none" strike="noStrike" kern="1200" dirty="0" smtClean="0">
                <a:solidFill>
                  <a:schemeClr val="tx1"/>
                </a:solidFill>
                <a:effectLst/>
                <a:latin typeface="+mn-lt"/>
                <a:ea typeface="+mn-ea"/>
                <a:cs typeface="+mn-cs"/>
              </a:rPr>
              <a:t>- May require frequent supervision/advice/…</a:t>
            </a:r>
            <a:r>
              <a:rPr lang="en-US" dirty="0" smtClean="0"/>
              <a:t> </a:t>
            </a:r>
            <a:r>
              <a:rPr lang="en-US" sz="1200" b="1" i="0" u="none" strike="noStrike" kern="1200" dirty="0" smtClean="0">
                <a:solidFill>
                  <a:schemeClr val="tx1"/>
                </a:solidFill>
                <a:effectLst/>
                <a:latin typeface="+mn-lt"/>
                <a:ea typeface="+mn-ea"/>
                <a:cs typeface="+mn-cs"/>
              </a:rPr>
              <a:t>EXPERIENCED</a:t>
            </a:r>
            <a:r>
              <a:rPr lang="en-US" dirty="0" smtClean="0"/>
              <a:t> </a:t>
            </a:r>
            <a:r>
              <a:rPr lang="en-US" sz="1200" b="0" i="0" u="none" strike="noStrike" kern="1200" dirty="0" smtClean="0">
                <a:solidFill>
                  <a:schemeClr val="tx1"/>
                </a:solidFill>
                <a:effectLst/>
                <a:latin typeface="+mn-lt"/>
                <a:ea typeface="+mn-ea"/>
                <a:cs typeface="+mn-cs"/>
              </a:rPr>
              <a:t>- Demonstrates skill consistently </a:t>
            </a:r>
            <a:r>
              <a:rPr lang="en-US" dirty="0" smtClean="0"/>
              <a:t> </a:t>
            </a:r>
            <a:r>
              <a:rPr lang="en-US" sz="1200" b="0" i="0" u="none" strike="noStrike" kern="1200" dirty="0" smtClean="0">
                <a:solidFill>
                  <a:schemeClr val="tx1"/>
                </a:solidFill>
                <a:effectLst/>
                <a:latin typeface="+mn-lt"/>
                <a:ea typeface="+mn-ea"/>
                <a:cs typeface="+mn-cs"/>
              </a:rPr>
              <a:t>- Can adapt to some changes in environment </a:t>
            </a:r>
            <a:r>
              <a:rPr lang="en-US" dirty="0" smtClean="0"/>
              <a:t> </a:t>
            </a:r>
            <a:r>
              <a:rPr lang="en-US" sz="1200" b="0" i="0" u="none" strike="noStrike" kern="1200" dirty="0" smtClean="0">
                <a:solidFill>
                  <a:schemeClr val="tx1"/>
                </a:solidFill>
                <a:effectLst/>
                <a:latin typeface="+mn-lt"/>
                <a:ea typeface="+mn-ea"/>
                <a:cs typeface="+mn-cs"/>
              </a:rPr>
              <a:t>- Recognizes and utilizes </a:t>
            </a:r>
            <a:r>
              <a:rPr lang="en-US" sz="1200" b="0" i="0" u="none" strike="noStrike" kern="1200" dirty="0" err="1" smtClean="0">
                <a:solidFill>
                  <a:schemeClr val="tx1"/>
                </a:solidFill>
                <a:effectLst/>
                <a:latin typeface="+mn-lt"/>
                <a:ea typeface="+mn-ea"/>
                <a:cs typeface="+mn-cs"/>
              </a:rPr>
              <a:t>opportunites</a:t>
            </a:r>
            <a:r>
              <a:rPr lang="en-US" sz="1200" b="0" i="0" u="none" strike="noStrike" kern="1200" dirty="0" smtClean="0">
                <a:solidFill>
                  <a:schemeClr val="tx1"/>
                </a:solidFill>
                <a:effectLst/>
                <a:latin typeface="+mn-lt"/>
                <a:ea typeface="+mn-ea"/>
                <a:cs typeface="+mn-cs"/>
              </a:rPr>
              <a:t> to exhibit or use skill</a:t>
            </a:r>
            <a:r>
              <a:rPr lang="en-US" dirty="0" smtClean="0"/>
              <a:t> </a:t>
            </a:r>
            <a:r>
              <a:rPr lang="en-US" sz="1200" b="1" i="0" u="none" strike="noStrike" kern="1200" dirty="0" smtClean="0">
                <a:solidFill>
                  <a:schemeClr val="tx1"/>
                </a:solidFill>
                <a:effectLst/>
                <a:latin typeface="+mn-lt"/>
                <a:ea typeface="+mn-ea"/>
                <a:cs typeface="+mn-cs"/>
              </a:rPr>
              <a:t>PROFICIENT</a:t>
            </a:r>
            <a:r>
              <a:rPr lang="en-US" dirty="0" smtClean="0"/>
              <a:t> </a:t>
            </a:r>
            <a:r>
              <a:rPr lang="en-US" sz="1200" b="0" i="0" u="none" strike="noStrike" kern="1200" dirty="0" smtClean="0">
                <a:solidFill>
                  <a:schemeClr val="tx1"/>
                </a:solidFill>
                <a:effectLst/>
                <a:latin typeface="+mn-lt"/>
                <a:ea typeface="+mn-ea"/>
                <a:cs typeface="+mn-cs"/>
              </a:rPr>
              <a:t>- Demonstrates high skill in very consistent manner</a:t>
            </a:r>
            <a:r>
              <a:rPr lang="en-US" dirty="0" smtClean="0"/>
              <a:t> </a:t>
            </a:r>
            <a:r>
              <a:rPr lang="en-US" sz="1200" b="0" i="0" u="none" strike="noStrike" kern="1200" dirty="0" smtClean="0">
                <a:solidFill>
                  <a:schemeClr val="tx1"/>
                </a:solidFill>
                <a:effectLst/>
                <a:latin typeface="+mn-lt"/>
                <a:ea typeface="+mn-ea"/>
                <a:cs typeface="+mn-cs"/>
              </a:rPr>
              <a:t>- Exhibits mastery in a wide variety of situations and circumstances</a:t>
            </a:r>
            <a:r>
              <a:rPr lang="en-US" dirty="0" smtClean="0"/>
              <a:t> </a:t>
            </a:r>
            <a:r>
              <a:rPr lang="en-US" sz="1200" b="0" i="0" u="none" strike="noStrike" kern="1200" dirty="0" smtClean="0">
                <a:solidFill>
                  <a:schemeClr val="tx1"/>
                </a:solidFill>
                <a:effectLst/>
                <a:latin typeface="+mn-lt"/>
                <a:ea typeface="+mn-ea"/>
                <a:cs typeface="+mn-cs"/>
              </a:rPr>
              <a:t>- Often regarded as an authority in skill area</a:t>
            </a:r>
            <a:r>
              <a:rPr lang="en-US" dirty="0" smtClean="0"/>
              <a:t> </a:t>
            </a:r>
            <a:r>
              <a:rPr lang="en-US" sz="1200" b="1" i="0" u="none" strike="noStrike" kern="1200" dirty="0" smtClean="0">
                <a:solidFill>
                  <a:schemeClr val="tx1"/>
                </a:solidFill>
                <a:effectLst/>
                <a:latin typeface="+mn-lt"/>
                <a:ea typeface="+mn-ea"/>
                <a:cs typeface="+mn-cs"/>
              </a:rPr>
              <a:t>EXPERT</a:t>
            </a:r>
            <a:r>
              <a:rPr lang="en-US" dirty="0" smtClean="0"/>
              <a:t> </a:t>
            </a:r>
            <a:r>
              <a:rPr lang="en-US" sz="1200" b="0" i="0" u="none" strike="noStrike" kern="1200" dirty="0" smtClean="0">
                <a:solidFill>
                  <a:schemeClr val="tx1"/>
                </a:solidFill>
                <a:effectLst/>
                <a:latin typeface="+mn-lt"/>
                <a:ea typeface="+mn-ea"/>
                <a:cs typeface="+mn-cs"/>
              </a:rPr>
              <a:t>- Demonstrates great skill with highest degree and breadth of knowledge</a:t>
            </a:r>
            <a:r>
              <a:rPr lang="en-US" dirty="0" smtClean="0"/>
              <a:t> </a:t>
            </a:r>
            <a:r>
              <a:rPr lang="en-US" sz="1200" b="0" i="0" u="none" strike="noStrike" kern="1200" dirty="0" smtClean="0">
                <a:solidFill>
                  <a:schemeClr val="tx1"/>
                </a:solidFill>
                <a:effectLst/>
                <a:latin typeface="+mn-lt"/>
                <a:ea typeface="+mn-ea"/>
                <a:cs typeface="+mn-cs"/>
              </a:rPr>
              <a:t>- Exhibits mastery in a wide variety of complex situations and circumstances</a:t>
            </a:r>
            <a:r>
              <a:rPr lang="en-US" dirty="0" smtClean="0"/>
              <a:t> </a:t>
            </a:r>
            <a:r>
              <a:rPr lang="en-US" sz="1200" b="0" i="0" u="none" strike="noStrike" kern="1200" dirty="0" smtClean="0">
                <a:solidFill>
                  <a:schemeClr val="tx1"/>
                </a:solidFill>
                <a:effectLst/>
                <a:latin typeface="+mn-lt"/>
                <a:ea typeface="+mn-ea"/>
                <a:cs typeface="+mn-cs"/>
              </a:rPr>
              <a:t>- Capable of mentoring and teaching others</a:t>
            </a:r>
            <a:r>
              <a:rPr lang="en-US" dirty="0" smtClean="0"/>
              <a:t> </a:t>
            </a:r>
            <a:r>
              <a:rPr lang="en-US" sz="1200" b="0" i="0" u="none" strike="noStrike" kern="1200" dirty="0" smtClean="0">
                <a:solidFill>
                  <a:schemeClr val="tx1"/>
                </a:solidFill>
                <a:effectLst/>
                <a:latin typeface="+mn-lt"/>
                <a:ea typeface="+mn-ea"/>
                <a:cs typeface="+mn-cs"/>
              </a:rPr>
              <a:t>- Exhibits continual learning</a:t>
            </a:r>
            <a:r>
              <a:rPr lang="en-US" dirty="0" smtClean="0"/>
              <a:t> </a:t>
            </a:r>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9</a:t>
            </a:fld>
            <a:endParaRPr lang="en-US"/>
          </a:p>
        </p:txBody>
      </p:sp>
    </p:spTree>
    <p:extLst>
      <p:ext uri="{BB962C8B-B14F-4D97-AF65-F5344CB8AC3E}">
        <p14:creationId xmlns:p14="http://schemas.microsoft.com/office/powerpoint/2010/main" val="2225640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NOVICE</a:t>
            </a:r>
            <a:r>
              <a:rPr lang="en-US" dirty="0" smtClean="0"/>
              <a:t> </a:t>
            </a:r>
            <a:r>
              <a:rPr lang="en-US" sz="1200" b="0" i="0" u="none" strike="noStrike" kern="1200" dirty="0" smtClean="0">
                <a:solidFill>
                  <a:schemeClr val="tx1"/>
                </a:solidFill>
                <a:effectLst/>
                <a:latin typeface="+mn-lt"/>
                <a:ea typeface="+mn-ea"/>
                <a:cs typeface="+mn-cs"/>
              </a:rPr>
              <a:t>- no demonstrated skill</a:t>
            </a:r>
            <a:r>
              <a:rPr lang="en-US" dirty="0" smtClean="0"/>
              <a:t> </a:t>
            </a:r>
            <a:r>
              <a:rPr lang="en-US" sz="1200" b="0" i="0" u="none" strike="noStrike" kern="1200" dirty="0" smtClean="0">
                <a:solidFill>
                  <a:schemeClr val="tx1"/>
                </a:solidFill>
                <a:effectLst/>
                <a:latin typeface="+mn-lt"/>
                <a:ea typeface="+mn-ea"/>
                <a:cs typeface="+mn-cs"/>
              </a:rPr>
              <a:t>- may demonstrate awareness of skill need</a:t>
            </a:r>
            <a:r>
              <a:rPr lang="en-US" dirty="0" smtClean="0"/>
              <a:t> </a:t>
            </a:r>
            <a:r>
              <a:rPr lang="en-US" sz="1200" b="1" i="0" u="none" strike="noStrike" kern="1200" dirty="0" smtClean="0">
                <a:solidFill>
                  <a:schemeClr val="tx1"/>
                </a:solidFill>
                <a:effectLst/>
                <a:latin typeface="+mn-lt"/>
                <a:ea typeface="+mn-ea"/>
                <a:cs typeface="+mn-cs"/>
              </a:rPr>
              <a:t>DEVELOPING</a:t>
            </a:r>
            <a:r>
              <a:rPr lang="en-US" dirty="0" smtClean="0"/>
              <a:t> </a:t>
            </a:r>
            <a:r>
              <a:rPr lang="en-US" sz="1200" b="0" i="0" u="none" strike="noStrike" kern="1200" dirty="0" smtClean="0">
                <a:solidFill>
                  <a:schemeClr val="tx1"/>
                </a:solidFill>
                <a:effectLst/>
                <a:latin typeface="+mn-lt"/>
                <a:ea typeface="+mn-ea"/>
                <a:cs typeface="+mn-cs"/>
              </a:rPr>
              <a:t>- Able to perform basic functions </a:t>
            </a:r>
            <a:r>
              <a:rPr lang="en-US" dirty="0" smtClean="0"/>
              <a:t> </a:t>
            </a:r>
            <a:r>
              <a:rPr lang="en-US" sz="1200" b="0" i="0" u="none" strike="noStrike" kern="1200" dirty="0" smtClean="0">
                <a:solidFill>
                  <a:schemeClr val="tx1"/>
                </a:solidFill>
                <a:effectLst/>
                <a:latin typeface="+mn-lt"/>
                <a:ea typeface="+mn-ea"/>
                <a:cs typeface="+mn-cs"/>
              </a:rPr>
              <a:t>- Limited in simpler/limited number of environments</a:t>
            </a:r>
            <a:r>
              <a:rPr lang="en-US" dirty="0" smtClean="0"/>
              <a:t> </a:t>
            </a:r>
            <a:r>
              <a:rPr lang="en-US" sz="1200" b="0" i="0" u="none" strike="noStrike" kern="1200" dirty="0" smtClean="0">
                <a:solidFill>
                  <a:schemeClr val="tx1"/>
                </a:solidFill>
                <a:effectLst/>
                <a:latin typeface="+mn-lt"/>
                <a:ea typeface="+mn-ea"/>
                <a:cs typeface="+mn-cs"/>
              </a:rPr>
              <a:t>- Consistency may vary</a:t>
            </a:r>
            <a:r>
              <a:rPr lang="en-US" dirty="0" smtClean="0"/>
              <a:t> </a:t>
            </a:r>
            <a:r>
              <a:rPr lang="en-US" sz="1200" b="0" i="0" u="none" strike="noStrike" kern="1200" dirty="0" smtClean="0">
                <a:solidFill>
                  <a:schemeClr val="tx1"/>
                </a:solidFill>
                <a:effectLst/>
                <a:latin typeface="+mn-lt"/>
                <a:ea typeface="+mn-ea"/>
                <a:cs typeface="+mn-cs"/>
              </a:rPr>
              <a:t>- May require frequent supervision/advice/…</a:t>
            </a:r>
            <a:r>
              <a:rPr lang="en-US" dirty="0" smtClean="0"/>
              <a:t> </a:t>
            </a:r>
            <a:r>
              <a:rPr lang="en-US" sz="1200" b="1" i="0" u="none" strike="noStrike" kern="1200" dirty="0" smtClean="0">
                <a:solidFill>
                  <a:schemeClr val="tx1"/>
                </a:solidFill>
                <a:effectLst/>
                <a:latin typeface="+mn-lt"/>
                <a:ea typeface="+mn-ea"/>
                <a:cs typeface="+mn-cs"/>
              </a:rPr>
              <a:t>EXPERIENCED</a:t>
            </a:r>
            <a:r>
              <a:rPr lang="en-US" dirty="0" smtClean="0"/>
              <a:t> </a:t>
            </a:r>
            <a:r>
              <a:rPr lang="en-US" sz="1200" b="0" i="0" u="none" strike="noStrike" kern="1200" dirty="0" smtClean="0">
                <a:solidFill>
                  <a:schemeClr val="tx1"/>
                </a:solidFill>
                <a:effectLst/>
                <a:latin typeface="+mn-lt"/>
                <a:ea typeface="+mn-ea"/>
                <a:cs typeface="+mn-cs"/>
              </a:rPr>
              <a:t>- Demonstrates skill consistently </a:t>
            </a:r>
            <a:r>
              <a:rPr lang="en-US" dirty="0" smtClean="0"/>
              <a:t> </a:t>
            </a:r>
            <a:r>
              <a:rPr lang="en-US" sz="1200" b="0" i="0" u="none" strike="noStrike" kern="1200" dirty="0" smtClean="0">
                <a:solidFill>
                  <a:schemeClr val="tx1"/>
                </a:solidFill>
                <a:effectLst/>
                <a:latin typeface="+mn-lt"/>
                <a:ea typeface="+mn-ea"/>
                <a:cs typeface="+mn-cs"/>
              </a:rPr>
              <a:t>- Can adapt to some changes in environment </a:t>
            </a:r>
            <a:r>
              <a:rPr lang="en-US" dirty="0" smtClean="0"/>
              <a:t> </a:t>
            </a:r>
            <a:r>
              <a:rPr lang="en-US" sz="1200" b="0" i="0" u="none" strike="noStrike" kern="1200" dirty="0" smtClean="0">
                <a:solidFill>
                  <a:schemeClr val="tx1"/>
                </a:solidFill>
                <a:effectLst/>
                <a:latin typeface="+mn-lt"/>
                <a:ea typeface="+mn-ea"/>
                <a:cs typeface="+mn-cs"/>
              </a:rPr>
              <a:t>- Recognizes and utilizes </a:t>
            </a:r>
            <a:r>
              <a:rPr lang="en-US" sz="1200" b="0" i="0" u="none" strike="noStrike" kern="1200" dirty="0" err="1" smtClean="0">
                <a:solidFill>
                  <a:schemeClr val="tx1"/>
                </a:solidFill>
                <a:effectLst/>
                <a:latin typeface="+mn-lt"/>
                <a:ea typeface="+mn-ea"/>
                <a:cs typeface="+mn-cs"/>
              </a:rPr>
              <a:t>opportunites</a:t>
            </a:r>
            <a:r>
              <a:rPr lang="en-US" sz="1200" b="0" i="0" u="none" strike="noStrike" kern="1200" dirty="0" smtClean="0">
                <a:solidFill>
                  <a:schemeClr val="tx1"/>
                </a:solidFill>
                <a:effectLst/>
                <a:latin typeface="+mn-lt"/>
                <a:ea typeface="+mn-ea"/>
                <a:cs typeface="+mn-cs"/>
              </a:rPr>
              <a:t> to exhibit or use skill</a:t>
            </a:r>
            <a:r>
              <a:rPr lang="en-US" dirty="0" smtClean="0"/>
              <a:t> </a:t>
            </a:r>
            <a:r>
              <a:rPr lang="en-US" sz="1200" b="1" i="0" u="none" strike="noStrike" kern="1200" dirty="0" smtClean="0">
                <a:solidFill>
                  <a:schemeClr val="tx1"/>
                </a:solidFill>
                <a:effectLst/>
                <a:latin typeface="+mn-lt"/>
                <a:ea typeface="+mn-ea"/>
                <a:cs typeface="+mn-cs"/>
              </a:rPr>
              <a:t>PROFICIENT</a:t>
            </a:r>
            <a:r>
              <a:rPr lang="en-US" dirty="0" smtClean="0"/>
              <a:t> </a:t>
            </a:r>
            <a:r>
              <a:rPr lang="en-US" sz="1200" b="0" i="0" u="none" strike="noStrike" kern="1200" dirty="0" smtClean="0">
                <a:solidFill>
                  <a:schemeClr val="tx1"/>
                </a:solidFill>
                <a:effectLst/>
                <a:latin typeface="+mn-lt"/>
                <a:ea typeface="+mn-ea"/>
                <a:cs typeface="+mn-cs"/>
              </a:rPr>
              <a:t>- Demonstrates high skill in very consistent manner</a:t>
            </a:r>
            <a:r>
              <a:rPr lang="en-US" dirty="0" smtClean="0"/>
              <a:t> </a:t>
            </a:r>
            <a:r>
              <a:rPr lang="en-US" sz="1200" b="0" i="0" u="none" strike="noStrike" kern="1200" dirty="0" smtClean="0">
                <a:solidFill>
                  <a:schemeClr val="tx1"/>
                </a:solidFill>
                <a:effectLst/>
                <a:latin typeface="+mn-lt"/>
                <a:ea typeface="+mn-ea"/>
                <a:cs typeface="+mn-cs"/>
              </a:rPr>
              <a:t>- Exhibits mastery in a wide variety of situations and circumstances</a:t>
            </a:r>
            <a:r>
              <a:rPr lang="en-US" dirty="0" smtClean="0"/>
              <a:t> </a:t>
            </a:r>
            <a:r>
              <a:rPr lang="en-US" sz="1200" b="0" i="0" u="none" strike="noStrike" kern="1200" dirty="0" smtClean="0">
                <a:solidFill>
                  <a:schemeClr val="tx1"/>
                </a:solidFill>
                <a:effectLst/>
                <a:latin typeface="+mn-lt"/>
                <a:ea typeface="+mn-ea"/>
                <a:cs typeface="+mn-cs"/>
              </a:rPr>
              <a:t>- Often regarded as an authority in skill area</a:t>
            </a:r>
            <a:r>
              <a:rPr lang="en-US" dirty="0" smtClean="0"/>
              <a:t> </a:t>
            </a:r>
            <a:r>
              <a:rPr lang="en-US" sz="1200" b="1" i="0" u="none" strike="noStrike" kern="1200" dirty="0" smtClean="0">
                <a:solidFill>
                  <a:schemeClr val="tx1"/>
                </a:solidFill>
                <a:effectLst/>
                <a:latin typeface="+mn-lt"/>
                <a:ea typeface="+mn-ea"/>
                <a:cs typeface="+mn-cs"/>
              </a:rPr>
              <a:t>EXPERT</a:t>
            </a:r>
            <a:r>
              <a:rPr lang="en-US" dirty="0" smtClean="0"/>
              <a:t> </a:t>
            </a:r>
            <a:r>
              <a:rPr lang="en-US" sz="1200" b="0" i="0" u="none" strike="noStrike" kern="1200" dirty="0" smtClean="0">
                <a:solidFill>
                  <a:schemeClr val="tx1"/>
                </a:solidFill>
                <a:effectLst/>
                <a:latin typeface="+mn-lt"/>
                <a:ea typeface="+mn-ea"/>
                <a:cs typeface="+mn-cs"/>
              </a:rPr>
              <a:t>- Demonstrates great skill with highest degree and breadth of knowledge</a:t>
            </a:r>
            <a:r>
              <a:rPr lang="en-US" dirty="0" smtClean="0"/>
              <a:t> </a:t>
            </a:r>
            <a:r>
              <a:rPr lang="en-US" sz="1200" b="0" i="0" u="none" strike="noStrike" kern="1200" dirty="0" smtClean="0">
                <a:solidFill>
                  <a:schemeClr val="tx1"/>
                </a:solidFill>
                <a:effectLst/>
                <a:latin typeface="+mn-lt"/>
                <a:ea typeface="+mn-ea"/>
                <a:cs typeface="+mn-cs"/>
              </a:rPr>
              <a:t>- Exhibits mastery in a wide variety of complex situations and circumstances</a:t>
            </a:r>
            <a:r>
              <a:rPr lang="en-US" dirty="0" smtClean="0"/>
              <a:t> </a:t>
            </a:r>
            <a:r>
              <a:rPr lang="en-US" sz="1200" b="0" i="0" u="none" strike="noStrike" kern="1200" dirty="0" smtClean="0">
                <a:solidFill>
                  <a:schemeClr val="tx1"/>
                </a:solidFill>
                <a:effectLst/>
                <a:latin typeface="+mn-lt"/>
                <a:ea typeface="+mn-ea"/>
                <a:cs typeface="+mn-cs"/>
              </a:rPr>
              <a:t>- Capable of mentoring and teaching others</a:t>
            </a:r>
            <a:r>
              <a:rPr lang="en-US" dirty="0" smtClean="0"/>
              <a:t> </a:t>
            </a:r>
            <a:r>
              <a:rPr lang="en-US" sz="1200" b="0" i="0" u="none" strike="noStrike" kern="1200" dirty="0" smtClean="0">
                <a:solidFill>
                  <a:schemeClr val="tx1"/>
                </a:solidFill>
                <a:effectLst/>
                <a:latin typeface="+mn-lt"/>
                <a:ea typeface="+mn-ea"/>
                <a:cs typeface="+mn-cs"/>
              </a:rPr>
              <a:t>- Exhibits continual learning</a:t>
            </a:r>
            <a:r>
              <a:rPr lang="en-US" dirty="0" smtClean="0"/>
              <a:t> </a:t>
            </a:r>
            <a:endParaRPr lang="en-US" dirty="0"/>
          </a:p>
        </p:txBody>
      </p:sp>
      <p:sp>
        <p:nvSpPr>
          <p:cNvPr id="4" name="Slide Number Placeholder 3"/>
          <p:cNvSpPr>
            <a:spLocks noGrp="1"/>
          </p:cNvSpPr>
          <p:nvPr>
            <p:ph type="sldNum" sz="quarter" idx="10"/>
          </p:nvPr>
        </p:nvSpPr>
        <p:spPr/>
        <p:txBody>
          <a:bodyPr/>
          <a:lstStyle/>
          <a:p>
            <a:fld id="{CE327F3B-DC2B-4732-9FC4-89245DC1C013}" type="slidenum">
              <a:rPr lang="en-US" smtClean="0"/>
              <a:t>10</a:t>
            </a:fld>
            <a:endParaRPr lang="en-US"/>
          </a:p>
        </p:txBody>
      </p:sp>
    </p:spTree>
    <p:extLst>
      <p:ext uri="{BB962C8B-B14F-4D97-AF65-F5344CB8AC3E}">
        <p14:creationId xmlns:p14="http://schemas.microsoft.com/office/powerpoint/2010/main" val="2225640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3335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charset="-128"/>
              <a:cs typeface="ＭＳ Ｐゴシック" charset="-128"/>
            </a:endParaRPr>
          </a:p>
        </p:txBody>
      </p:sp>
      <p:pic>
        <p:nvPicPr>
          <p:cNvPr id="5" name="Picture 9" descr="logopp.jpg"/>
          <p:cNvPicPr>
            <a:picLocks noChangeAspect="1"/>
          </p:cNvPicPr>
          <p:nvPr/>
        </p:nvPicPr>
        <p:blipFill>
          <a:blip r:embed="rId2"/>
          <a:srcRect/>
          <a:stretch>
            <a:fillRect/>
          </a:stretch>
        </p:blipFill>
        <p:spPr bwMode="auto">
          <a:xfrm>
            <a:off x="5165725" y="4349750"/>
            <a:ext cx="3368675" cy="1563688"/>
          </a:xfrm>
          <a:prstGeom prst="rect">
            <a:avLst/>
          </a:prstGeom>
          <a:noFill/>
          <a:ln w="9525">
            <a:noFill/>
            <a:miter lim="800000"/>
            <a:headEnd/>
            <a:tailEnd/>
          </a:ln>
        </p:spPr>
      </p:pic>
      <p:sp>
        <p:nvSpPr>
          <p:cNvPr id="2" name="Title 1"/>
          <p:cNvSpPr>
            <a:spLocks noGrp="1"/>
          </p:cNvSpPr>
          <p:nvPr>
            <p:ph type="ctrTitle"/>
          </p:nvPr>
        </p:nvSpPr>
        <p:spPr>
          <a:xfrm>
            <a:off x="235190" y="815355"/>
            <a:ext cx="8338410" cy="1470025"/>
          </a:xfrm>
        </p:spPr>
        <p:txBody>
          <a:bodyPr/>
          <a:lstStyle>
            <a:lvl1pPr algn="r">
              <a:defRPr sz="3300"/>
            </a:lvl1pPr>
          </a:lstStyle>
          <a:p>
            <a:r>
              <a:rPr lang="en-US" smtClean="0"/>
              <a:t>Click to edit Master title style</a:t>
            </a:r>
            <a:endParaRPr lang="en-US" dirty="0"/>
          </a:p>
        </p:txBody>
      </p:sp>
      <p:sp>
        <p:nvSpPr>
          <p:cNvPr id="3" name="Subtitle 2"/>
          <p:cNvSpPr>
            <a:spLocks noGrp="1"/>
          </p:cNvSpPr>
          <p:nvPr>
            <p:ph type="subTitle" idx="1"/>
          </p:nvPr>
        </p:nvSpPr>
        <p:spPr>
          <a:xfrm>
            <a:off x="2165755" y="2008445"/>
            <a:ext cx="6400800" cy="1219200"/>
          </a:xfrm>
        </p:spPr>
        <p:txBody>
          <a:bodyPr>
            <a:normAutofit/>
          </a:bodyPr>
          <a:lstStyle>
            <a:lvl1pPr marL="0" indent="0" algn="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8A0AB3B2-4682-F448-B118-E66A84E2C639}" type="datetimeFigureOut">
              <a:rPr lang="en-US" smtClean="0"/>
              <a:pPr/>
              <a:t>10/17/2011</a:t>
            </a:fld>
            <a:endParaRPr lang="en-US"/>
          </a:p>
        </p:txBody>
      </p:sp>
      <p:sp>
        <p:nvSpPr>
          <p:cNvPr id="7" name="Slide Number Placeholder 5"/>
          <p:cNvSpPr>
            <a:spLocks noGrp="1"/>
          </p:cNvSpPr>
          <p:nvPr>
            <p:ph type="sldNum" sz="quarter" idx="11"/>
          </p:nvPr>
        </p:nvSpPr>
        <p:spPr/>
        <p:txBody>
          <a:bodyPr/>
          <a:lstStyle>
            <a:lvl1pPr>
              <a:defRPr/>
            </a:lvl1pPr>
          </a:lstStyle>
          <a:p>
            <a:fld id="{5A061D71-3A3C-FF45-A1D8-882121AA186E}" type="slidenum">
              <a:rPr lang="en-US" smtClean="0"/>
              <a:pPr/>
              <a:t>‹#›</a:t>
            </a:fld>
            <a:endParaRPr lang="en-US"/>
          </a:p>
        </p:txBody>
      </p:sp>
    </p:spTree>
    <p:extLst>
      <p:ext uri="{BB962C8B-B14F-4D97-AF65-F5344CB8AC3E}">
        <p14:creationId xmlns:p14="http://schemas.microsoft.com/office/powerpoint/2010/main" val="24151297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0AB3B2-4682-F448-B118-E66A84E2C639}" type="datetimeFigureOut">
              <a:rPr lang="en-US" smtClean="0"/>
              <a:pPr/>
              <a:t>10/17/2011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061D71-3A3C-FF45-A1D8-882121AA186E}" type="slidenum">
              <a:rPr lang="en-US" smtClean="0"/>
              <a:pPr/>
              <a:t>‹#›</a:t>
            </a:fld>
            <a:endParaRPr lang="en-US"/>
          </a:p>
        </p:txBody>
      </p:sp>
    </p:spTree>
    <p:extLst>
      <p:ext uri="{BB962C8B-B14F-4D97-AF65-F5344CB8AC3E}">
        <p14:creationId xmlns:p14="http://schemas.microsoft.com/office/powerpoint/2010/main" val="366922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0AB3B2-4682-F448-B118-E66A84E2C639}" type="datetimeFigureOut">
              <a:rPr lang="en-US" smtClean="0"/>
              <a:pPr/>
              <a:t>10/17/2011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061D71-3A3C-FF45-A1D8-882121AA186E}" type="slidenum">
              <a:rPr lang="en-US" smtClean="0"/>
              <a:pPr/>
              <a:t>‹#›</a:t>
            </a:fld>
            <a:endParaRPr lang="en-US"/>
          </a:p>
        </p:txBody>
      </p:sp>
    </p:spTree>
    <p:extLst>
      <p:ext uri="{BB962C8B-B14F-4D97-AF65-F5344CB8AC3E}">
        <p14:creationId xmlns:p14="http://schemas.microsoft.com/office/powerpoint/2010/main" val="88738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0AB3B2-4682-F448-B118-E66A84E2C639}" type="datetimeFigureOut">
              <a:rPr lang="en-US" smtClean="0"/>
              <a:pPr/>
              <a:t>10/17/2011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061D71-3A3C-FF45-A1D8-882121AA186E}" type="slidenum">
              <a:rPr lang="en-US" smtClean="0"/>
              <a:pPr/>
              <a:t>‹#›</a:t>
            </a:fld>
            <a:endParaRPr lang="en-US"/>
          </a:p>
        </p:txBody>
      </p:sp>
    </p:spTree>
    <p:extLst>
      <p:ext uri="{BB962C8B-B14F-4D97-AF65-F5344CB8AC3E}">
        <p14:creationId xmlns:p14="http://schemas.microsoft.com/office/powerpoint/2010/main" val="31099991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0AB3B2-4682-F448-B118-E66A84E2C639}" type="datetimeFigureOut">
              <a:rPr lang="en-US" smtClean="0"/>
              <a:pPr/>
              <a:t>10/17/2011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061D71-3A3C-FF45-A1D8-882121AA186E}" type="slidenum">
              <a:rPr lang="en-US" smtClean="0"/>
              <a:pPr/>
              <a:t>‹#›</a:t>
            </a:fld>
            <a:endParaRPr lang="en-US"/>
          </a:p>
        </p:txBody>
      </p:sp>
    </p:spTree>
    <p:extLst>
      <p:ext uri="{BB962C8B-B14F-4D97-AF65-F5344CB8AC3E}">
        <p14:creationId xmlns:p14="http://schemas.microsoft.com/office/powerpoint/2010/main" val="234497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A0AB3B2-4682-F448-B118-E66A84E2C639}" type="datetimeFigureOut">
              <a:rPr lang="en-US" smtClean="0"/>
              <a:pPr/>
              <a:t>10/17/2011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A061D71-3A3C-FF45-A1D8-882121AA186E}" type="slidenum">
              <a:rPr lang="en-US" smtClean="0"/>
              <a:pPr/>
              <a:t>‹#›</a:t>
            </a:fld>
            <a:endParaRPr lang="en-US"/>
          </a:p>
        </p:txBody>
      </p:sp>
    </p:spTree>
    <p:extLst>
      <p:ext uri="{BB962C8B-B14F-4D97-AF65-F5344CB8AC3E}">
        <p14:creationId xmlns:p14="http://schemas.microsoft.com/office/powerpoint/2010/main" val="7294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A0AB3B2-4682-F448-B118-E66A84E2C639}" type="datetimeFigureOut">
              <a:rPr lang="en-US" smtClean="0"/>
              <a:pPr/>
              <a:t>10/17/2011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5A061D71-3A3C-FF45-A1D8-882121AA186E}" type="slidenum">
              <a:rPr lang="en-US" smtClean="0"/>
              <a:pPr/>
              <a:t>‹#›</a:t>
            </a:fld>
            <a:endParaRPr lang="en-US"/>
          </a:p>
        </p:txBody>
      </p:sp>
    </p:spTree>
    <p:extLst>
      <p:ext uri="{BB962C8B-B14F-4D97-AF65-F5344CB8AC3E}">
        <p14:creationId xmlns:p14="http://schemas.microsoft.com/office/powerpoint/2010/main" val="41800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A0AB3B2-4682-F448-B118-E66A84E2C639}" type="datetimeFigureOut">
              <a:rPr lang="en-US" smtClean="0"/>
              <a:pPr/>
              <a:t>10/17/2011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A061D71-3A3C-FF45-A1D8-882121AA186E}" type="slidenum">
              <a:rPr lang="en-US" smtClean="0"/>
              <a:pPr/>
              <a:t>‹#›</a:t>
            </a:fld>
            <a:endParaRPr lang="en-US"/>
          </a:p>
        </p:txBody>
      </p:sp>
    </p:spTree>
    <p:extLst>
      <p:ext uri="{BB962C8B-B14F-4D97-AF65-F5344CB8AC3E}">
        <p14:creationId xmlns:p14="http://schemas.microsoft.com/office/powerpoint/2010/main" val="14778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p:txBody>
          <a:bodyPr/>
          <a:lstStyle>
            <a:lvl1pPr>
              <a:defRPr/>
            </a:lvl1pPr>
          </a:lstStyle>
          <a:p>
            <a:fld id="{8A0AB3B2-4682-F448-B118-E66A84E2C639}" type="datetimeFigureOut">
              <a:rPr lang="en-US" smtClean="0"/>
              <a:pPr/>
              <a:t>10/17/2011</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5A061D71-3A3C-FF45-A1D8-882121AA186E}" type="slidenum">
              <a:rPr lang="en-US" smtClean="0"/>
              <a:pPr/>
              <a:t>‹#›</a:t>
            </a:fld>
            <a:endParaRPr lang="en-US"/>
          </a:p>
        </p:txBody>
      </p:sp>
    </p:spTree>
    <p:extLst>
      <p:ext uri="{BB962C8B-B14F-4D97-AF65-F5344CB8AC3E}">
        <p14:creationId xmlns:p14="http://schemas.microsoft.com/office/powerpoint/2010/main" val="13252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A0AB3B2-4682-F448-B118-E66A84E2C639}" type="datetimeFigureOut">
              <a:rPr lang="en-US" smtClean="0"/>
              <a:pPr/>
              <a:t>10/17/2011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A061D71-3A3C-FF45-A1D8-882121AA186E}" type="slidenum">
              <a:rPr lang="en-US" smtClean="0"/>
              <a:pPr/>
              <a:t>‹#›</a:t>
            </a:fld>
            <a:endParaRPr lang="en-US"/>
          </a:p>
        </p:txBody>
      </p:sp>
    </p:spTree>
    <p:extLst>
      <p:ext uri="{BB962C8B-B14F-4D97-AF65-F5344CB8AC3E}">
        <p14:creationId xmlns:p14="http://schemas.microsoft.com/office/powerpoint/2010/main" val="204148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A0AB3B2-4682-F448-B118-E66A84E2C639}" type="datetimeFigureOut">
              <a:rPr lang="en-US" smtClean="0"/>
              <a:pPr/>
              <a:t>10/17/2011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A061D71-3A3C-FF45-A1D8-882121AA186E}" type="slidenum">
              <a:rPr lang="en-US" smtClean="0"/>
              <a:pPr/>
              <a:t>‹#›</a:t>
            </a:fld>
            <a:endParaRPr lang="en-US"/>
          </a:p>
        </p:txBody>
      </p:sp>
    </p:spTree>
    <p:extLst>
      <p:ext uri="{BB962C8B-B14F-4D97-AF65-F5344CB8AC3E}">
        <p14:creationId xmlns:p14="http://schemas.microsoft.com/office/powerpoint/2010/main" val="131837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a:fld id="{8A0AB3B2-4682-F448-B118-E66A84E2C639}" type="datetimeFigureOut">
              <a:rPr lang="en-US" smtClean="0"/>
              <a:pPr defTabSz="457200"/>
              <a:t>10/17/2011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cs typeface="ＭＳ Ｐゴシック" charset="-128"/>
              </a:defRPr>
            </a:lvl1pPr>
          </a:lstStyle>
          <a:p>
            <a:pPr defTabSz="457200"/>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a:fld id="{5A061D71-3A3C-FF45-A1D8-882121AA186E}" type="slidenum">
              <a:rPr lang="en-US" smtClean="0"/>
              <a:pPr defTabSz="457200"/>
              <a:t>‹#›</a:t>
            </a:fld>
            <a:endParaRPr lang="en-US"/>
          </a:p>
        </p:txBody>
      </p:sp>
      <p:pic>
        <p:nvPicPr>
          <p:cNvPr id="1031" name="Picture 13" descr="dotspp.jpg"/>
          <p:cNvPicPr>
            <a:picLocks noChangeAspect="1"/>
          </p:cNvPicPr>
          <p:nvPr/>
        </p:nvPicPr>
        <p:blipFill>
          <a:blip r:embed="rId13"/>
          <a:srcRect/>
          <a:stretch>
            <a:fillRect/>
          </a:stretch>
        </p:blipFill>
        <p:spPr bwMode="auto">
          <a:xfrm>
            <a:off x="8723313" y="5091113"/>
            <a:ext cx="231775" cy="876300"/>
          </a:xfrm>
          <a:prstGeom prst="rect">
            <a:avLst/>
          </a:prstGeom>
          <a:noFill/>
          <a:ln w="9525">
            <a:noFill/>
            <a:miter lim="800000"/>
            <a:headEnd/>
            <a:tailEnd/>
          </a:ln>
        </p:spPr>
      </p:pic>
      <p:pic>
        <p:nvPicPr>
          <p:cNvPr id="1032" name="Picture 14" descr="bluebarpp.jpg"/>
          <p:cNvPicPr>
            <a:picLocks noChangeAspect="1"/>
          </p:cNvPicPr>
          <p:nvPr/>
        </p:nvPicPr>
        <p:blipFill>
          <a:blip r:embed="rId14"/>
          <a:srcRect b="26750"/>
          <a:stretch>
            <a:fillRect/>
          </a:stretch>
        </p:blipFill>
        <p:spPr bwMode="auto">
          <a:xfrm>
            <a:off x="0" y="6239000"/>
            <a:ext cx="9144000" cy="618999"/>
          </a:xfrm>
          <a:prstGeom prst="rect">
            <a:avLst/>
          </a:prstGeom>
          <a:noFill/>
          <a:ln w="9525">
            <a:noFill/>
            <a:miter lim="800000"/>
            <a:headEnd/>
            <a:tailEnd/>
          </a:ln>
        </p:spPr>
      </p:pic>
    </p:spTree>
    <p:extLst>
      <p:ext uri="{BB962C8B-B14F-4D97-AF65-F5344CB8AC3E}">
        <p14:creationId xmlns:p14="http://schemas.microsoft.com/office/powerpoint/2010/main" val="374541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fontAlgn="base" hangingPunct="1">
        <a:spcBef>
          <a:spcPct val="0"/>
        </a:spcBef>
        <a:spcAft>
          <a:spcPct val="0"/>
        </a:spcAft>
        <a:defRPr sz="3000" b="1" kern="1200" cap="all">
          <a:solidFill>
            <a:srgbClr val="1B7B8B"/>
          </a:solidFill>
          <a:latin typeface="Arial"/>
          <a:ea typeface="ＭＳ Ｐゴシック" pitchFamily="48" charset="-128"/>
          <a:cs typeface="Arial"/>
        </a:defRPr>
      </a:lvl1pPr>
      <a:lvl2pPr algn="l" defTabSz="457200" rtl="0" eaLnBrk="1" fontAlgn="base" hangingPunct="1">
        <a:spcBef>
          <a:spcPct val="0"/>
        </a:spcBef>
        <a:spcAft>
          <a:spcPct val="0"/>
        </a:spcAft>
        <a:defRPr sz="3000" b="1">
          <a:solidFill>
            <a:srgbClr val="1B7B8B"/>
          </a:solidFill>
          <a:latin typeface="Arial" pitchFamily="48" charset="0"/>
          <a:ea typeface="ＭＳ Ｐゴシック" pitchFamily="48" charset="-128"/>
          <a:cs typeface="Arial" charset="0"/>
        </a:defRPr>
      </a:lvl2pPr>
      <a:lvl3pPr algn="l" defTabSz="457200" rtl="0" eaLnBrk="1" fontAlgn="base" hangingPunct="1">
        <a:spcBef>
          <a:spcPct val="0"/>
        </a:spcBef>
        <a:spcAft>
          <a:spcPct val="0"/>
        </a:spcAft>
        <a:defRPr sz="3000" b="1">
          <a:solidFill>
            <a:srgbClr val="1B7B8B"/>
          </a:solidFill>
          <a:latin typeface="Arial" pitchFamily="48" charset="0"/>
          <a:ea typeface="ＭＳ Ｐゴシック" pitchFamily="48" charset="-128"/>
          <a:cs typeface="Arial" charset="0"/>
        </a:defRPr>
      </a:lvl3pPr>
      <a:lvl4pPr algn="l" defTabSz="457200" rtl="0" eaLnBrk="1" fontAlgn="base" hangingPunct="1">
        <a:spcBef>
          <a:spcPct val="0"/>
        </a:spcBef>
        <a:spcAft>
          <a:spcPct val="0"/>
        </a:spcAft>
        <a:defRPr sz="3000" b="1">
          <a:solidFill>
            <a:srgbClr val="1B7B8B"/>
          </a:solidFill>
          <a:latin typeface="Arial" pitchFamily="48" charset="0"/>
          <a:ea typeface="ＭＳ Ｐゴシック" pitchFamily="48" charset="-128"/>
          <a:cs typeface="Arial" charset="0"/>
        </a:defRPr>
      </a:lvl4pPr>
      <a:lvl5pPr algn="l" defTabSz="457200" rtl="0" eaLnBrk="1" fontAlgn="base" hangingPunct="1">
        <a:spcBef>
          <a:spcPct val="0"/>
        </a:spcBef>
        <a:spcAft>
          <a:spcPct val="0"/>
        </a:spcAft>
        <a:defRPr sz="3000" b="1">
          <a:solidFill>
            <a:srgbClr val="1B7B8B"/>
          </a:solidFill>
          <a:latin typeface="Arial" pitchFamily="48" charset="0"/>
          <a:ea typeface="ＭＳ Ｐゴシック" pitchFamily="48" charset="-128"/>
          <a:cs typeface="Arial" charset="0"/>
        </a:defRPr>
      </a:lvl5pPr>
      <a:lvl6pPr marL="4572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dirty="0" smtClean="0"/>
              <a:t>Developing a Professional Development Plan</a:t>
            </a:r>
            <a:endParaRPr lang="en-US" dirty="0"/>
          </a:p>
        </p:txBody>
      </p:sp>
      <p:sp>
        <p:nvSpPr>
          <p:cNvPr id="3" name="Subtitle 2"/>
          <p:cNvSpPr>
            <a:spLocks noGrp="1"/>
          </p:cNvSpPr>
          <p:nvPr>
            <p:ph type="subTitle" idx="1"/>
          </p:nvPr>
        </p:nvSpPr>
        <p:spPr>
          <a:xfrm>
            <a:off x="1447800" y="1981200"/>
            <a:ext cx="6400800" cy="1752600"/>
          </a:xfrm>
        </p:spPr>
        <p:txBody>
          <a:bodyPr/>
          <a:lstStyle/>
          <a:p>
            <a:r>
              <a:rPr lang="en-US" dirty="0" smtClean="0"/>
              <a:t>A practical guide to developing a practical tool for practically any position</a:t>
            </a:r>
            <a:endParaRPr lang="en-US" dirty="0"/>
          </a:p>
        </p:txBody>
      </p:sp>
      <p:sp>
        <p:nvSpPr>
          <p:cNvPr id="4" name="TextBox 3"/>
          <p:cNvSpPr txBox="1"/>
          <p:nvPr/>
        </p:nvSpPr>
        <p:spPr>
          <a:xfrm>
            <a:off x="1902372" y="3168134"/>
            <a:ext cx="4105996" cy="369332"/>
          </a:xfrm>
          <a:prstGeom prst="rect">
            <a:avLst/>
          </a:prstGeom>
          <a:noFill/>
        </p:spPr>
        <p:txBody>
          <a:bodyPr wrap="none" rtlCol="0">
            <a:spAutoFit/>
          </a:bodyPr>
          <a:lstStyle/>
          <a:p>
            <a:r>
              <a:rPr lang="en-US" dirty="0" smtClean="0"/>
              <a:t>Martin </a:t>
            </a:r>
            <a:r>
              <a:rPr lang="en-US" dirty="0" err="1" smtClean="0"/>
              <a:t>Klubeck</a:t>
            </a:r>
            <a:r>
              <a:rPr lang="en-US" dirty="0" smtClean="0"/>
              <a:t>, University of Notre Dame</a:t>
            </a:r>
          </a:p>
        </p:txBody>
      </p:sp>
      <p:pic>
        <p:nvPicPr>
          <p:cNvPr id="5" name="Picture 4"/>
          <p:cNvPicPr>
            <a:picLocks noChangeAspect="1"/>
          </p:cNvPicPr>
          <p:nvPr/>
        </p:nvPicPr>
        <p:blipFill>
          <a:blip r:embed="rId3"/>
          <a:stretch>
            <a:fillRect/>
          </a:stretch>
        </p:blipFill>
        <p:spPr>
          <a:xfrm>
            <a:off x="1428235" y="4032694"/>
            <a:ext cx="1143000" cy="1587500"/>
          </a:xfrm>
          <a:prstGeom prst="rect">
            <a:avLst/>
          </a:prstGeom>
        </p:spPr>
      </p:pic>
      <p:sp>
        <p:nvSpPr>
          <p:cNvPr id="6" name="TextBox 5"/>
          <p:cNvSpPr txBox="1"/>
          <p:nvPr/>
        </p:nvSpPr>
        <p:spPr>
          <a:xfrm>
            <a:off x="2041348" y="3613666"/>
            <a:ext cx="3836563" cy="369332"/>
          </a:xfrm>
          <a:prstGeom prst="rect">
            <a:avLst/>
          </a:prstGeom>
          <a:noFill/>
        </p:spPr>
        <p:txBody>
          <a:bodyPr wrap="none" rtlCol="0">
            <a:spAutoFit/>
          </a:bodyPr>
          <a:lstStyle/>
          <a:p>
            <a:pPr algn="ctr"/>
            <a:r>
              <a:rPr lang="en-US" strike="sngStrike" dirty="0" smtClean="0">
                <a:solidFill>
                  <a:srgbClr val="FF0000"/>
                </a:solidFill>
              </a:rPr>
              <a:t>Don Padgett, University of Notre Dame</a:t>
            </a:r>
            <a:endParaRPr lang="en-US" strike="sngStrike" dirty="0">
              <a:solidFill>
                <a:srgbClr val="FF0000"/>
              </a:solidFill>
            </a:endParaRPr>
          </a:p>
        </p:txBody>
      </p:sp>
      <p:sp>
        <p:nvSpPr>
          <p:cNvPr id="7" name="TextBox 6"/>
          <p:cNvSpPr txBox="1"/>
          <p:nvPr/>
        </p:nvSpPr>
        <p:spPr>
          <a:xfrm>
            <a:off x="2041348" y="3613666"/>
            <a:ext cx="3836563" cy="369332"/>
          </a:xfrm>
          <a:prstGeom prst="rect">
            <a:avLst/>
          </a:prstGeom>
          <a:noFill/>
        </p:spPr>
        <p:txBody>
          <a:bodyPr wrap="none" rtlCol="0">
            <a:spAutoFit/>
          </a:bodyPr>
          <a:lstStyle/>
          <a:p>
            <a:pPr algn="ctr"/>
            <a:r>
              <a:rPr lang="en-US" dirty="0" smtClean="0"/>
              <a:t>Don Padgett, University of Notre Dame</a:t>
            </a:r>
            <a:endParaRPr lang="en-US" dirty="0"/>
          </a:p>
        </p:txBody>
      </p:sp>
    </p:spTree>
    <p:extLst>
      <p:ext uri="{BB962C8B-B14F-4D97-AF65-F5344CB8AC3E}">
        <p14:creationId xmlns:p14="http://schemas.microsoft.com/office/powerpoint/2010/main" val="272696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Development Plan – evaluating current Skill Levels</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5032" b="5817"/>
          <a:stretch/>
        </p:blipFill>
        <p:spPr bwMode="auto">
          <a:xfrm>
            <a:off x="3825909" y="1447800"/>
            <a:ext cx="3276600" cy="478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3034903" y="3814509"/>
            <a:ext cx="2133600" cy="838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Employee View</a:t>
            </a:r>
            <a:endParaRPr lang="en-US" dirty="0">
              <a:solidFill>
                <a:schemeClr val="tx1"/>
              </a:solidFill>
            </a:endParaRPr>
          </a:p>
        </p:txBody>
      </p:sp>
      <p:sp>
        <p:nvSpPr>
          <p:cNvPr id="6" name="Right Arrow 5"/>
          <p:cNvSpPr/>
          <p:nvPr/>
        </p:nvSpPr>
        <p:spPr>
          <a:xfrm rot="10800000">
            <a:off x="5029201" y="1823948"/>
            <a:ext cx="2286000" cy="6651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45192" y="1971838"/>
            <a:ext cx="1670009" cy="369332"/>
          </a:xfrm>
          <a:prstGeom prst="rect">
            <a:avLst/>
          </a:prstGeom>
          <a:noFill/>
        </p:spPr>
        <p:txBody>
          <a:bodyPr wrap="none" rtlCol="0">
            <a:spAutoFit/>
          </a:bodyPr>
          <a:lstStyle/>
          <a:p>
            <a:r>
              <a:rPr lang="en-US" dirty="0" smtClean="0"/>
              <a:t>Supervisor view</a:t>
            </a:r>
            <a:endParaRPr lang="en-US" dirty="0"/>
          </a:p>
        </p:txBody>
      </p:sp>
      <p:sp>
        <p:nvSpPr>
          <p:cNvPr id="9" name="Oval 8"/>
          <p:cNvSpPr/>
          <p:nvPr/>
        </p:nvSpPr>
        <p:spPr>
          <a:xfrm>
            <a:off x="3962400" y="1456818"/>
            <a:ext cx="739809" cy="219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88567" y="1381943"/>
            <a:ext cx="688202" cy="369332"/>
          </a:xfrm>
          <a:prstGeom prst="rect">
            <a:avLst/>
          </a:prstGeom>
          <a:noFill/>
        </p:spPr>
        <p:txBody>
          <a:bodyPr wrap="none" rtlCol="0">
            <a:spAutoFit/>
          </a:bodyPr>
          <a:lstStyle/>
          <a:p>
            <a:r>
              <a:rPr lang="en-US" dirty="0" smtClean="0"/>
              <a:t>Rare!</a:t>
            </a:r>
            <a:endParaRPr lang="en-US" dirty="0"/>
          </a:p>
        </p:txBody>
      </p:sp>
      <p:sp>
        <p:nvSpPr>
          <p:cNvPr id="13" name="TextBox 12"/>
          <p:cNvSpPr txBox="1"/>
          <p:nvPr/>
        </p:nvSpPr>
        <p:spPr>
          <a:xfrm>
            <a:off x="7617011" y="5855732"/>
            <a:ext cx="688202" cy="369332"/>
          </a:xfrm>
          <a:prstGeom prst="rect">
            <a:avLst/>
          </a:prstGeom>
          <a:noFill/>
        </p:spPr>
        <p:txBody>
          <a:bodyPr wrap="none" rtlCol="0">
            <a:spAutoFit/>
          </a:bodyPr>
          <a:lstStyle/>
          <a:p>
            <a:r>
              <a:rPr lang="en-US" dirty="0" smtClean="0"/>
              <a:t>Rare!</a:t>
            </a:r>
            <a:endParaRPr lang="en-US"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889089"/>
            <a:ext cx="1730144" cy="173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p:cNvSpPr txBox="1">
            <a:spLocks/>
          </p:cNvSpPr>
          <p:nvPr/>
        </p:nvSpPr>
        <p:spPr bwMode="auto">
          <a:xfrm>
            <a:off x="6522598" y="3999175"/>
            <a:ext cx="2487879" cy="468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smtClean="0"/>
              <a:t>2 - Developing</a:t>
            </a:r>
          </a:p>
        </p:txBody>
      </p:sp>
      <p:sp>
        <p:nvSpPr>
          <p:cNvPr id="16" name="Content Placeholder 2"/>
          <p:cNvSpPr txBox="1">
            <a:spLocks/>
          </p:cNvSpPr>
          <p:nvPr/>
        </p:nvSpPr>
        <p:spPr bwMode="auto">
          <a:xfrm>
            <a:off x="6095695" y="2743200"/>
            <a:ext cx="2914782" cy="501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smtClean="0"/>
              <a:t>3 - Experienced</a:t>
            </a:r>
          </a:p>
        </p:txBody>
      </p:sp>
      <p:sp>
        <p:nvSpPr>
          <p:cNvPr id="17" name="Content Placeholder 2"/>
          <p:cNvSpPr txBox="1">
            <a:spLocks/>
          </p:cNvSpPr>
          <p:nvPr/>
        </p:nvSpPr>
        <p:spPr bwMode="auto">
          <a:xfrm>
            <a:off x="2985538" y="1377674"/>
            <a:ext cx="1133409" cy="36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600" dirty="0" smtClean="0"/>
              <a:t>5 - Expert</a:t>
            </a:r>
          </a:p>
        </p:txBody>
      </p:sp>
      <p:sp>
        <p:nvSpPr>
          <p:cNvPr id="18" name="Content Placeholder 2"/>
          <p:cNvSpPr txBox="1">
            <a:spLocks/>
          </p:cNvSpPr>
          <p:nvPr/>
        </p:nvSpPr>
        <p:spPr bwMode="auto">
          <a:xfrm>
            <a:off x="2949609" y="2489062"/>
            <a:ext cx="1752600" cy="501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smtClean="0"/>
              <a:t>4 - Proficient</a:t>
            </a:r>
          </a:p>
        </p:txBody>
      </p:sp>
      <p:sp>
        <p:nvSpPr>
          <p:cNvPr id="3" name="Content Placeholder 2"/>
          <p:cNvSpPr>
            <a:spLocks noGrp="1"/>
          </p:cNvSpPr>
          <p:nvPr>
            <p:ph idx="1"/>
          </p:nvPr>
        </p:nvSpPr>
        <p:spPr>
          <a:xfrm>
            <a:off x="3429000" y="5779533"/>
            <a:ext cx="1701900" cy="457199"/>
          </a:xfrm>
        </p:spPr>
        <p:txBody>
          <a:bodyPr>
            <a:noAutofit/>
          </a:bodyPr>
          <a:lstStyle/>
          <a:p>
            <a:pPr marL="0" indent="0">
              <a:buNone/>
            </a:pPr>
            <a:r>
              <a:rPr lang="en-US" dirty="0" smtClean="0"/>
              <a:t>1- Novice</a:t>
            </a:r>
          </a:p>
        </p:txBody>
      </p:sp>
    </p:spTree>
    <p:extLst>
      <p:ext uri="{BB962C8B-B14F-4D97-AF65-F5344CB8AC3E}">
        <p14:creationId xmlns:p14="http://schemas.microsoft.com/office/powerpoint/2010/main" val="120399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barn(inVertical)">
                                      <p:cBhvr>
                                        <p:cTn id="20" dur="500"/>
                                        <p:tgtEl>
                                          <p:spTgt spid="71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Development Plan – Identify Skill Deficiencies</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45" t="8388" r="32615" b="25701"/>
          <a:stretch/>
        </p:blipFill>
        <p:spPr bwMode="auto">
          <a:xfrm>
            <a:off x="4800600" y="1828800"/>
            <a:ext cx="4053385" cy="376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821" t="10538" r="13642" b="25700"/>
          <a:stretch/>
        </p:blipFill>
        <p:spPr bwMode="auto">
          <a:xfrm>
            <a:off x="762000" y="2590800"/>
            <a:ext cx="5527344" cy="3643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884" r="19359"/>
          <a:stretch/>
        </p:blipFill>
        <p:spPr bwMode="auto">
          <a:xfrm>
            <a:off x="3525672" y="1393122"/>
            <a:ext cx="2763672" cy="536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5032" b="5817"/>
          <a:stretch/>
        </p:blipFill>
        <p:spPr bwMode="auto">
          <a:xfrm>
            <a:off x="3825909" y="1447800"/>
            <a:ext cx="3276600" cy="478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2759109" y="3042565"/>
            <a:ext cx="2133600" cy="838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Current</a:t>
            </a:r>
            <a:endParaRPr lang="en-US" dirty="0">
              <a:solidFill>
                <a:schemeClr val="tx1"/>
              </a:solidFill>
            </a:endParaRPr>
          </a:p>
        </p:txBody>
      </p:sp>
      <p:sp>
        <p:nvSpPr>
          <p:cNvPr id="8" name="Right Arrow 7"/>
          <p:cNvSpPr/>
          <p:nvPr/>
        </p:nvSpPr>
        <p:spPr>
          <a:xfrm rot="10800000">
            <a:off x="5029201" y="1823948"/>
            <a:ext cx="2286000" cy="6651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45192" y="1971838"/>
            <a:ext cx="1032014" cy="369332"/>
          </a:xfrm>
          <a:prstGeom prst="rect">
            <a:avLst/>
          </a:prstGeom>
          <a:noFill/>
        </p:spPr>
        <p:txBody>
          <a:bodyPr wrap="none" rtlCol="0">
            <a:spAutoFit/>
          </a:bodyPr>
          <a:lstStyle/>
          <a:p>
            <a:r>
              <a:rPr lang="en-US" dirty="0" smtClean="0"/>
              <a:t>Required</a:t>
            </a:r>
            <a:endParaRPr lang="en-US" dirty="0"/>
          </a:p>
        </p:txBody>
      </p:sp>
      <p:sp>
        <p:nvSpPr>
          <p:cNvPr id="14" name="Content Placeholder 2"/>
          <p:cNvSpPr txBox="1">
            <a:spLocks/>
          </p:cNvSpPr>
          <p:nvPr/>
        </p:nvSpPr>
        <p:spPr bwMode="auto">
          <a:xfrm>
            <a:off x="6522598" y="3999175"/>
            <a:ext cx="2487879" cy="468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smtClean="0"/>
              <a:t>2 - Developing</a:t>
            </a:r>
          </a:p>
        </p:txBody>
      </p:sp>
      <p:sp>
        <p:nvSpPr>
          <p:cNvPr id="15" name="Content Placeholder 2"/>
          <p:cNvSpPr txBox="1">
            <a:spLocks/>
          </p:cNvSpPr>
          <p:nvPr/>
        </p:nvSpPr>
        <p:spPr bwMode="auto">
          <a:xfrm>
            <a:off x="6095695" y="2743200"/>
            <a:ext cx="2914782" cy="501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smtClean="0"/>
              <a:t>3 - Experienced</a:t>
            </a:r>
          </a:p>
        </p:txBody>
      </p:sp>
      <p:sp>
        <p:nvSpPr>
          <p:cNvPr id="16" name="Content Placeholder 2"/>
          <p:cNvSpPr txBox="1">
            <a:spLocks/>
          </p:cNvSpPr>
          <p:nvPr/>
        </p:nvSpPr>
        <p:spPr bwMode="auto">
          <a:xfrm>
            <a:off x="2985538" y="1377674"/>
            <a:ext cx="1133409" cy="36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600" dirty="0" smtClean="0"/>
              <a:t>5 - Expert</a:t>
            </a:r>
          </a:p>
        </p:txBody>
      </p:sp>
      <p:sp>
        <p:nvSpPr>
          <p:cNvPr id="17" name="Content Placeholder 2"/>
          <p:cNvSpPr txBox="1">
            <a:spLocks/>
          </p:cNvSpPr>
          <p:nvPr/>
        </p:nvSpPr>
        <p:spPr bwMode="auto">
          <a:xfrm>
            <a:off x="2949609" y="2489062"/>
            <a:ext cx="1752600" cy="501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smtClean="0"/>
              <a:t>4 - Proficient</a:t>
            </a:r>
          </a:p>
        </p:txBody>
      </p:sp>
      <p:sp>
        <p:nvSpPr>
          <p:cNvPr id="18" name="Content Placeholder 2"/>
          <p:cNvSpPr>
            <a:spLocks noGrp="1"/>
          </p:cNvSpPr>
          <p:nvPr>
            <p:ph idx="1"/>
          </p:nvPr>
        </p:nvSpPr>
        <p:spPr>
          <a:xfrm>
            <a:off x="3429000" y="5779533"/>
            <a:ext cx="1701900" cy="457199"/>
          </a:xfrm>
        </p:spPr>
        <p:txBody>
          <a:bodyPr>
            <a:noAutofit/>
          </a:bodyPr>
          <a:lstStyle/>
          <a:p>
            <a:pPr marL="0" indent="0">
              <a:buNone/>
            </a:pPr>
            <a:r>
              <a:rPr lang="en-US" dirty="0" smtClean="0"/>
              <a:t>1- Novice</a:t>
            </a:r>
          </a:p>
        </p:txBody>
      </p:sp>
      <p:sp>
        <p:nvSpPr>
          <p:cNvPr id="19" name="Right Arrow 18"/>
          <p:cNvSpPr/>
          <p:nvPr/>
        </p:nvSpPr>
        <p:spPr>
          <a:xfrm rot="10800000">
            <a:off x="6567985" y="4276471"/>
            <a:ext cx="2286000" cy="6651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37079" y="4412776"/>
            <a:ext cx="1032014" cy="369332"/>
          </a:xfrm>
          <a:prstGeom prst="rect">
            <a:avLst/>
          </a:prstGeom>
          <a:noFill/>
        </p:spPr>
        <p:txBody>
          <a:bodyPr wrap="none" rtlCol="0">
            <a:spAutoFit/>
          </a:bodyPr>
          <a:lstStyle/>
          <a:p>
            <a:r>
              <a:rPr lang="en-US" dirty="0" smtClean="0"/>
              <a:t>Required</a:t>
            </a:r>
            <a:endParaRPr lang="en-US" dirty="0"/>
          </a:p>
        </p:txBody>
      </p:sp>
    </p:spTree>
    <p:extLst>
      <p:ext uri="{BB962C8B-B14F-4D97-AF65-F5344CB8AC3E}">
        <p14:creationId xmlns:p14="http://schemas.microsoft.com/office/powerpoint/2010/main" val="259619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down)">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heel(1)">
                                      <p:cBhvr>
                                        <p:cTn id="17" dur="20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6147"/>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6148"/>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6146"/>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fade">
                                      <p:cBhvr>
                                        <p:cTn id="30" dur="500"/>
                                        <p:tgtEl>
                                          <p:spTgt spid="18">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9"/>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0"/>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4" grpId="0"/>
      <p:bldP spid="15" grpId="0"/>
      <p:bldP spid="16" grpId="0"/>
      <p:bldP spid="17" grpId="0"/>
      <p:bldP spid="18" grpId="0" build="p"/>
      <p:bldP spid="19" grpId="0" animBg="1"/>
      <p:bldP spid="19" grpId="1" animBg="1"/>
      <p:bldP spid="20" grpId="0"/>
      <p:bldP spid="2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Development Plan – Prioritize Skill Needs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981200"/>
            <a:ext cx="5715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1828800"/>
            <a:ext cx="6110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702562" y="2353270"/>
            <a:ext cx="57900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1018513" y="2752130"/>
            <a:ext cx="55816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7550352" y="4258270"/>
            <a:ext cx="5421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7855884" y="4782740"/>
            <a:ext cx="5421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8153400" y="5181600"/>
            <a:ext cx="55816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6919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Development Plan – </a:t>
            </a:r>
            <a:br>
              <a:rPr lang="en-US" dirty="0" smtClean="0"/>
            </a:br>
            <a:r>
              <a:rPr lang="en-US" dirty="0" smtClean="0"/>
              <a:t>Find Training</a:t>
            </a:r>
            <a:endParaRPr lang="en-US" dirty="0"/>
          </a:p>
        </p:txBody>
      </p:sp>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06"/>
          <a:stretch/>
        </p:blipFill>
        <p:spPr bwMode="auto">
          <a:xfrm>
            <a:off x="5029200" y="4114800"/>
            <a:ext cx="2667000" cy="206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36" y="1600200"/>
            <a:ext cx="404812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020" r="13237" b="4103"/>
          <a:stretch/>
        </p:blipFill>
        <p:spPr bwMode="auto">
          <a:xfrm>
            <a:off x="6000046" y="900071"/>
            <a:ext cx="2691778" cy="317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90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down)">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Development Plan – Evaluate Training</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2057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3" y="3200400"/>
            <a:ext cx="20764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3037" y="2133600"/>
            <a:ext cx="4314173"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89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1000"/>
                                        <p:tgtEl>
                                          <p:spTgt spid="1029"/>
                                        </p:tgtEl>
                                      </p:cBhvr>
                                    </p:animEffect>
                                    <p:anim calcmode="lin" valueType="num">
                                      <p:cBhvr>
                                        <p:cTn id="18" dur="1000" fill="hold"/>
                                        <p:tgtEl>
                                          <p:spTgt spid="1029"/>
                                        </p:tgtEl>
                                        <p:attrNameLst>
                                          <p:attrName>ppt_x</p:attrName>
                                        </p:attrNameLst>
                                      </p:cBhvr>
                                      <p:tavLst>
                                        <p:tav tm="0">
                                          <p:val>
                                            <p:strVal val="#ppt_x"/>
                                          </p:val>
                                        </p:tav>
                                        <p:tav tm="100000">
                                          <p:val>
                                            <p:strVal val="#ppt_x"/>
                                          </p:val>
                                        </p:tav>
                                      </p:tavLst>
                                    </p:anim>
                                    <p:anim calcmode="lin" valueType="num">
                                      <p:cBhvr>
                                        <p:cTn id="1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BONUS</a:t>
            </a:r>
            <a:endParaRPr lang="en-US" dirty="0"/>
          </a:p>
        </p:txBody>
      </p:sp>
      <p:sp>
        <p:nvSpPr>
          <p:cNvPr id="4" name="Content Placeholder 3"/>
          <p:cNvSpPr>
            <a:spLocks noGrp="1"/>
          </p:cNvSpPr>
          <p:nvPr>
            <p:ph idx="1"/>
          </p:nvPr>
        </p:nvSpPr>
        <p:spPr>
          <a:xfrm>
            <a:off x="3810000" y="1066800"/>
            <a:ext cx="4648200" cy="990599"/>
          </a:xfrm>
        </p:spPr>
        <p:txBody>
          <a:bodyPr/>
          <a:lstStyle/>
          <a:p>
            <a:pPr marL="0" indent="0">
              <a:buNone/>
            </a:pPr>
            <a:r>
              <a:rPr lang="en-US" dirty="0" smtClean="0"/>
              <a:t>Build Database of Training </a:t>
            </a:r>
          </a:p>
          <a:p>
            <a:pPr marL="288925" lvl="1" indent="0">
              <a:buNone/>
            </a:pPr>
            <a:r>
              <a:rPr lang="en-US" dirty="0" smtClean="0"/>
              <a:t>With effectiveness of each</a:t>
            </a:r>
          </a:p>
        </p:txBody>
      </p:sp>
      <p:sp>
        <p:nvSpPr>
          <p:cNvPr id="5" name="Content Placeholder 3"/>
          <p:cNvSpPr txBox="1">
            <a:spLocks/>
          </p:cNvSpPr>
          <p:nvPr/>
        </p:nvSpPr>
        <p:spPr bwMode="auto">
          <a:xfrm>
            <a:off x="990600" y="1988736"/>
            <a:ext cx="3727101" cy="567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smtClean="0"/>
              <a:t>Build Skills Database</a:t>
            </a:r>
          </a:p>
        </p:txBody>
      </p:sp>
      <p:sp>
        <p:nvSpPr>
          <p:cNvPr id="6" name="Content Placeholder 3"/>
          <p:cNvSpPr txBox="1">
            <a:spLocks/>
          </p:cNvSpPr>
          <p:nvPr/>
        </p:nvSpPr>
        <p:spPr bwMode="auto">
          <a:xfrm>
            <a:off x="2339234" y="2666530"/>
            <a:ext cx="3048000" cy="478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smtClean="0"/>
              <a:t>Cross-train Easier</a:t>
            </a:r>
          </a:p>
        </p:txBody>
      </p:sp>
      <p:sp>
        <p:nvSpPr>
          <p:cNvPr id="7" name="Content Placeholder 3"/>
          <p:cNvSpPr txBox="1">
            <a:spLocks/>
          </p:cNvSpPr>
          <p:nvPr/>
        </p:nvSpPr>
        <p:spPr bwMode="auto">
          <a:xfrm>
            <a:off x="1196234" y="3276600"/>
            <a:ext cx="5715000" cy="10526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smtClean="0"/>
              <a:t>Training for New Positions Easier</a:t>
            </a:r>
          </a:p>
          <a:p>
            <a:pPr marL="288925" lvl="1" indent="0">
              <a:buFont typeface="Arial" charset="0"/>
              <a:buNone/>
            </a:pPr>
            <a:r>
              <a:rPr lang="en-US" dirty="0" smtClean="0"/>
              <a:t>Qualify Before Seeking</a:t>
            </a:r>
          </a:p>
        </p:txBody>
      </p:sp>
      <p:sp>
        <p:nvSpPr>
          <p:cNvPr id="8" name="Content Placeholder 3"/>
          <p:cNvSpPr txBox="1">
            <a:spLocks/>
          </p:cNvSpPr>
          <p:nvPr/>
        </p:nvSpPr>
        <p:spPr bwMode="auto">
          <a:xfrm>
            <a:off x="1295400" y="4495800"/>
            <a:ext cx="7033366"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smtClean="0"/>
              <a:t>Clearly Define What Each Position DOES</a:t>
            </a:r>
            <a:endParaRPr lang="en-US" dirty="0"/>
          </a:p>
        </p:txBody>
      </p:sp>
    </p:spTree>
    <p:extLst>
      <p:ext uri="{BB962C8B-B14F-4D97-AF65-F5344CB8AC3E}">
        <p14:creationId xmlns:p14="http://schemas.microsoft.com/office/powerpoint/2010/main" val="281449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lstStyle/>
          <a:p>
            <a:r>
              <a:rPr lang="en-US" dirty="0" smtClean="0"/>
              <a:t>Developing a Professional Development Plan</a:t>
            </a:r>
            <a:endParaRPr lang="en-US" dirty="0"/>
          </a:p>
        </p:txBody>
      </p:sp>
      <p:sp>
        <p:nvSpPr>
          <p:cNvPr id="3" name="Subtitle 2"/>
          <p:cNvSpPr>
            <a:spLocks noGrp="1"/>
          </p:cNvSpPr>
          <p:nvPr>
            <p:ph type="subTitle" idx="1"/>
          </p:nvPr>
        </p:nvSpPr>
        <p:spPr>
          <a:xfrm>
            <a:off x="457200" y="4419600"/>
            <a:ext cx="4419600" cy="732588"/>
          </a:xfrm>
        </p:spPr>
        <p:txBody>
          <a:bodyPr>
            <a:noAutofit/>
          </a:bodyPr>
          <a:lstStyle/>
          <a:p>
            <a:r>
              <a:rPr lang="en-US" sz="2800" dirty="0" smtClean="0"/>
              <a:t>HANDS ON PORTION</a:t>
            </a:r>
            <a:endParaRPr lang="en-US" sz="28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315" b="7275"/>
          <a:stretch/>
        </p:blipFill>
        <p:spPr bwMode="auto">
          <a:xfrm>
            <a:off x="1752600" y="1524000"/>
            <a:ext cx="5738341" cy="26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48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Master Task List (MTL)</a:t>
            </a:r>
            <a:endParaRPr lang="en-US" dirty="0"/>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371" r="50784" b="37231"/>
          <a:stretch/>
        </p:blipFill>
        <p:spPr bwMode="auto">
          <a:xfrm>
            <a:off x="76200" y="1676400"/>
            <a:ext cx="9019309" cy="44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411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 Evaluation Worksheet</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990" r="50000" b="45196"/>
          <a:stretch/>
        </p:blipFill>
        <p:spPr bwMode="auto">
          <a:xfrm>
            <a:off x="0" y="1911927"/>
            <a:ext cx="9163050" cy="360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94151"/>
            <a:ext cx="7001952" cy="543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47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Schedule Worksheet</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887" r="47099" b="40037"/>
          <a:stretch/>
        </p:blipFill>
        <p:spPr bwMode="auto">
          <a:xfrm>
            <a:off x="76200" y="1901537"/>
            <a:ext cx="8991600" cy="383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3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780" y="664630"/>
            <a:ext cx="26289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Developing a Professional Development Plan</a:t>
            </a:r>
            <a:endParaRPr lang="en-US" dirty="0"/>
          </a:p>
        </p:txBody>
      </p:sp>
      <p:sp>
        <p:nvSpPr>
          <p:cNvPr id="3" name="Content Placeholder 2"/>
          <p:cNvSpPr>
            <a:spLocks noGrp="1"/>
          </p:cNvSpPr>
          <p:nvPr>
            <p:ph idx="1"/>
          </p:nvPr>
        </p:nvSpPr>
        <p:spPr>
          <a:xfrm>
            <a:off x="3733800" y="5811169"/>
            <a:ext cx="2590800" cy="685801"/>
          </a:xfrm>
        </p:spPr>
        <p:txBody>
          <a:bodyPr>
            <a:normAutofit/>
          </a:bodyPr>
          <a:lstStyle/>
          <a:p>
            <a:pPr marL="0" indent="0">
              <a:buNone/>
            </a:pPr>
            <a:r>
              <a:rPr lang="en-US" dirty="0" smtClean="0"/>
              <a:t>Bonus</a:t>
            </a:r>
            <a:endParaRPr lang="en-US" dirty="0"/>
          </a:p>
        </p:txBody>
      </p:sp>
      <p:sp>
        <p:nvSpPr>
          <p:cNvPr id="4" name="Content Placeholder 2"/>
          <p:cNvSpPr txBox="1">
            <a:spLocks/>
          </p:cNvSpPr>
          <p:nvPr/>
        </p:nvSpPr>
        <p:spPr>
          <a:xfrm>
            <a:off x="457200" y="1905000"/>
            <a:ext cx="2833255"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Basic Concepts</a:t>
            </a:r>
          </a:p>
        </p:txBody>
      </p:sp>
      <p:sp>
        <p:nvSpPr>
          <p:cNvPr id="5" name="Content Placeholder 2"/>
          <p:cNvSpPr txBox="1">
            <a:spLocks/>
          </p:cNvSpPr>
          <p:nvPr/>
        </p:nvSpPr>
        <p:spPr>
          <a:xfrm>
            <a:off x="2667000" y="2460410"/>
            <a:ext cx="31242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Master Task Lists</a:t>
            </a:r>
          </a:p>
        </p:txBody>
      </p:sp>
      <p:sp>
        <p:nvSpPr>
          <p:cNvPr id="6" name="Content Placeholder 2"/>
          <p:cNvSpPr txBox="1">
            <a:spLocks/>
          </p:cNvSpPr>
          <p:nvPr/>
        </p:nvSpPr>
        <p:spPr>
          <a:xfrm>
            <a:off x="3810000" y="2971800"/>
            <a:ext cx="35814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Required Skill Levels</a:t>
            </a:r>
          </a:p>
        </p:txBody>
      </p:sp>
      <p:sp>
        <p:nvSpPr>
          <p:cNvPr id="7" name="Content Placeholder 2"/>
          <p:cNvSpPr txBox="1">
            <a:spLocks/>
          </p:cNvSpPr>
          <p:nvPr/>
        </p:nvSpPr>
        <p:spPr>
          <a:xfrm>
            <a:off x="280555" y="3523980"/>
            <a:ext cx="5257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Evaluating Current Skill Levels</a:t>
            </a:r>
          </a:p>
        </p:txBody>
      </p:sp>
      <p:sp>
        <p:nvSpPr>
          <p:cNvPr id="8" name="Content Placeholder 2"/>
          <p:cNvSpPr txBox="1">
            <a:spLocks/>
          </p:cNvSpPr>
          <p:nvPr/>
        </p:nvSpPr>
        <p:spPr>
          <a:xfrm>
            <a:off x="3810000" y="4048528"/>
            <a:ext cx="4419600" cy="52300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Identify Skill Deficiencies</a:t>
            </a:r>
          </a:p>
        </p:txBody>
      </p:sp>
      <p:sp>
        <p:nvSpPr>
          <p:cNvPr id="9" name="Content Placeholder 2"/>
          <p:cNvSpPr txBox="1">
            <a:spLocks/>
          </p:cNvSpPr>
          <p:nvPr/>
        </p:nvSpPr>
        <p:spPr>
          <a:xfrm>
            <a:off x="876300" y="4556795"/>
            <a:ext cx="3810000" cy="54848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Prioritize Skill Needs</a:t>
            </a:r>
          </a:p>
        </p:txBody>
      </p:sp>
      <p:sp>
        <p:nvSpPr>
          <p:cNvPr id="10" name="Content Placeholder 2"/>
          <p:cNvSpPr txBox="1">
            <a:spLocks/>
          </p:cNvSpPr>
          <p:nvPr/>
        </p:nvSpPr>
        <p:spPr>
          <a:xfrm>
            <a:off x="5262880" y="5206728"/>
            <a:ext cx="3733800" cy="57904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Evaluate Training</a:t>
            </a:r>
          </a:p>
        </p:txBody>
      </p:sp>
      <p:sp>
        <p:nvSpPr>
          <p:cNvPr id="11" name="Content Placeholder 2"/>
          <p:cNvSpPr txBox="1">
            <a:spLocks/>
          </p:cNvSpPr>
          <p:nvPr/>
        </p:nvSpPr>
        <p:spPr>
          <a:xfrm>
            <a:off x="1612900" y="5185407"/>
            <a:ext cx="2438400" cy="6003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Find Training</a:t>
            </a:r>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912" r="10702"/>
          <a:stretch/>
        </p:blipFill>
        <p:spPr bwMode="auto">
          <a:xfrm>
            <a:off x="1310950" y="1676400"/>
            <a:ext cx="4998100" cy="447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81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circle(in)">
                                      <p:cBhvr>
                                        <p:cTn id="53" dur="2000"/>
                                        <p:tgtEl>
                                          <p:spTgt spid="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099"/>
                                        </p:tgtEl>
                                        <p:attrNameLst>
                                          <p:attrName>style.visibility</p:attrName>
                                        </p:attrNameLst>
                                      </p:cBhvr>
                                      <p:to>
                                        <p:strVal val="visible"/>
                                      </p:to>
                                    </p:set>
                                    <p:animEffect transition="in" filter="fade">
                                      <p:cBhvr>
                                        <p:cTn id="58"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9218" name="Picture 2" descr="C:\Documents and Settings\mklubeck\Local Settings\Temporary Internet Files\Content.IE5\SVX0LX6R\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428" y="1600428"/>
            <a:ext cx="3657143" cy="365714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Documents and Settings\mklubeck\Local Settings\Temporary Internet Files\Content.IE5\SVX0LX6R\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428" y="1600428"/>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022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Development Plans – Basic Concepts</a:t>
            </a:r>
            <a:endParaRPr lang="en-US" dirty="0"/>
          </a:p>
        </p:txBody>
      </p:sp>
      <p:sp>
        <p:nvSpPr>
          <p:cNvPr id="4" name="TextBox 3"/>
          <p:cNvSpPr txBox="1"/>
          <p:nvPr/>
        </p:nvSpPr>
        <p:spPr>
          <a:xfrm>
            <a:off x="1792826" y="1831369"/>
            <a:ext cx="5686685" cy="461665"/>
          </a:xfrm>
          <a:prstGeom prst="rect">
            <a:avLst/>
          </a:prstGeom>
          <a:noFill/>
        </p:spPr>
        <p:txBody>
          <a:bodyPr wrap="none" rtlCol="0">
            <a:spAutoFit/>
          </a:bodyPr>
          <a:lstStyle/>
          <a:p>
            <a:r>
              <a:rPr lang="en-US" sz="2400" dirty="0" smtClean="0"/>
              <a:t>You don’t hire workers who are 100% skilled</a:t>
            </a:r>
            <a:endParaRPr lang="en-US" sz="2400" dirty="0"/>
          </a:p>
        </p:txBody>
      </p:sp>
      <p:sp>
        <p:nvSpPr>
          <p:cNvPr id="5" name="TextBox 4"/>
          <p:cNvSpPr txBox="1"/>
          <p:nvPr/>
        </p:nvSpPr>
        <p:spPr>
          <a:xfrm>
            <a:off x="397557" y="2573661"/>
            <a:ext cx="6789294" cy="461665"/>
          </a:xfrm>
          <a:prstGeom prst="rect">
            <a:avLst/>
          </a:prstGeom>
          <a:noFill/>
        </p:spPr>
        <p:txBody>
          <a:bodyPr wrap="none" rtlCol="0">
            <a:spAutoFit/>
          </a:bodyPr>
          <a:lstStyle/>
          <a:p>
            <a:r>
              <a:rPr lang="en-US" sz="2400" dirty="0" smtClean="0"/>
              <a:t>You can’t afford to hire workers who are 100% skilled</a:t>
            </a:r>
            <a:endParaRPr lang="en-US" sz="2400" dirty="0"/>
          </a:p>
        </p:txBody>
      </p:sp>
      <p:sp>
        <p:nvSpPr>
          <p:cNvPr id="6" name="TextBox 5"/>
          <p:cNvSpPr txBox="1"/>
          <p:nvPr/>
        </p:nvSpPr>
        <p:spPr>
          <a:xfrm>
            <a:off x="1527827" y="3324999"/>
            <a:ext cx="6380978" cy="830997"/>
          </a:xfrm>
          <a:prstGeom prst="rect">
            <a:avLst/>
          </a:prstGeom>
          <a:noFill/>
        </p:spPr>
        <p:txBody>
          <a:bodyPr wrap="none" rtlCol="0">
            <a:spAutoFit/>
          </a:bodyPr>
          <a:lstStyle/>
          <a:p>
            <a:r>
              <a:rPr lang="en-US" sz="2400" dirty="0" smtClean="0"/>
              <a:t>If workers are </a:t>
            </a:r>
            <a:r>
              <a:rPr lang="en-US" sz="2400" dirty="0" smtClean="0"/>
              <a:t>our </a:t>
            </a:r>
            <a:r>
              <a:rPr lang="en-US" sz="2400" dirty="0" smtClean="0"/>
              <a:t>organization’s greatest </a:t>
            </a:r>
            <a:r>
              <a:rPr lang="en-US" sz="2400" dirty="0" smtClean="0"/>
              <a:t>assets, </a:t>
            </a:r>
            <a:br>
              <a:rPr lang="en-US" sz="2400" dirty="0" smtClean="0"/>
            </a:br>
            <a:r>
              <a:rPr lang="en-US" sz="2400" dirty="0" smtClean="0"/>
              <a:t>   it’s strange that we…</a:t>
            </a:r>
            <a:endParaRPr lang="en-US" sz="2400" dirty="0"/>
          </a:p>
        </p:txBody>
      </p:sp>
      <p:sp>
        <p:nvSpPr>
          <p:cNvPr id="7" name="TextBox 6"/>
          <p:cNvSpPr txBox="1"/>
          <p:nvPr/>
        </p:nvSpPr>
        <p:spPr>
          <a:xfrm>
            <a:off x="3581400" y="4061641"/>
            <a:ext cx="1529714" cy="461665"/>
          </a:xfrm>
          <a:prstGeom prst="rect">
            <a:avLst/>
          </a:prstGeom>
          <a:noFill/>
        </p:spPr>
        <p:txBody>
          <a:bodyPr wrap="none" rtlCol="0">
            <a:spAutoFit/>
          </a:bodyPr>
          <a:lstStyle/>
          <a:p>
            <a:r>
              <a:rPr lang="en-US" sz="2400" dirty="0" smtClean="0"/>
              <a:t>Don’t train</a:t>
            </a:r>
            <a:endParaRPr lang="en-US" sz="2400" dirty="0"/>
          </a:p>
        </p:txBody>
      </p:sp>
      <p:sp>
        <p:nvSpPr>
          <p:cNvPr id="8" name="TextBox 7"/>
          <p:cNvSpPr txBox="1"/>
          <p:nvPr/>
        </p:nvSpPr>
        <p:spPr>
          <a:xfrm>
            <a:off x="1674315" y="4307465"/>
            <a:ext cx="3738972" cy="461665"/>
          </a:xfrm>
          <a:prstGeom prst="rect">
            <a:avLst/>
          </a:prstGeom>
          <a:noFill/>
        </p:spPr>
        <p:txBody>
          <a:bodyPr wrap="none" rtlCol="0">
            <a:spAutoFit/>
          </a:bodyPr>
          <a:lstStyle/>
          <a:p>
            <a:r>
              <a:rPr lang="en-US" sz="2400" dirty="0" smtClean="0"/>
              <a:t>Use inferior training vehicles</a:t>
            </a:r>
            <a:endParaRPr lang="en-US" sz="2400" dirty="0"/>
          </a:p>
        </p:txBody>
      </p:sp>
      <p:sp>
        <p:nvSpPr>
          <p:cNvPr id="9" name="TextBox 8"/>
          <p:cNvSpPr txBox="1"/>
          <p:nvPr/>
        </p:nvSpPr>
        <p:spPr>
          <a:xfrm>
            <a:off x="3962400" y="4345034"/>
            <a:ext cx="3366755" cy="461665"/>
          </a:xfrm>
          <a:prstGeom prst="rect">
            <a:avLst/>
          </a:prstGeom>
          <a:noFill/>
        </p:spPr>
        <p:txBody>
          <a:bodyPr wrap="none" rtlCol="0">
            <a:spAutoFit/>
          </a:bodyPr>
          <a:lstStyle/>
          <a:p>
            <a:r>
              <a:rPr lang="en-US" sz="2400" dirty="0" smtClean="0"/>
              <a:t>Train on the wrong things</a:t>
            </a:r>
            <a:endParaRPr lang="en-US" sz="2400" dirty="0"/>
          </a:p>
        </p:txBody>
      </p:sp>
      <p:sp>
        <p:nvSpPr>
          <p:cNvPr id="10" name="TextBox 9"/>
          <p:cNvSpPr txBox="1"/>
          <p:nvPr/>
        </p:nvSpPr>
        <p:spPr>
          <a:xfrm>
            <a:off x="3792204" y="4538296"/>
            <a:ext cx="3324308" cy="461665"/>
          </a:xfrm>
          <a:prstGeom prst="rect">
            <a:avLst/>
          </a:prstGeom>
          <a:noFill/>
        </p:spPr>
        <p:txBody>
          <a:bodyPr wrap="none" rtlCol="0">
            <a:spAutoFit/>
          </a:bodyPr>
          <a:lstStyle/>
          <a:p>
            <a:r>
              <a:rPr lang="en-US" sz="2400" dirty="0" smtClean="0"/>
              <a:t>Don’t evaluate skill levels</a:t>
            </a:r>
            <a:endParaRPr lang="en-US" sz="2400" dirty="0"/>
          </a:p>
        </p:txBody>
      </p:sp>
      <p:sp>
        <p:nvSpPr>
          <p:cNvPr id="11" name="TextBox 10"/>
          <p:cNvSpPr txBox="1"/>
          <p:nvPr/>
        </p:nvSpPr>
        <p:spPr>
          <a:xfrm>
            <a:off x="1972618" y="4538297"/>
            <a:ext cx="4533036" cy="461665"/>
          </a:xfrm>
          <a:prstGeom prst="rect">
            <a:avLst/>
          </a:prstGeom>
          <a:noFill/>
        </p:spPr>
        <p:txBody>
          <a:bodyPr wrap="none" rtlCol="0">
            <a:spAutoFit/>
          </a:bodyPr>
          <a:lstStyle/>
          <a:p>
            <a:r>
              <a:rPr lang="en-US" sz="2400" dirty="0" smtClean="0"/>
              <a:t>Don’t know what workers really do</a:t>
            </a:r>
            <a:endParaRPr lang="en-US" sz="2400" dirty="0"/>
          </a:p>
        </p:txBody>
      </p:sp>
      <p:sp>
        <p:nvSpPr>
          <p:cNvPr id="12" name="TextBox 11"/>
          <p:cNvSpPr txBox="1"/>
          <p:nvPr/>
        </p:nvSpPr>
        <p:spPr>
          <a:xfrm>
            <a:off x="1972618" y="4538297"/>
            <a:ext cx="5038623" cy="461665"/>
          </a:xfrm>
          <a:prstGeom prst="rect">
            <a:avLst/>
          </a:prstGeom>
          <a:noFill/>
        </p:spPr>
        <p:txBody>
          <a:bodyPr wrap="none" rtlCol="0">
            <a:spAutoFit/>
          </a:bodyPr>
          <a:lstStyle/>
          <a:p>
            <a:r>
              <a:rPr lang="en-US" sz="2400" dirty="0" smtClean="0"/>
              <a:t>Don’t know what workers really can do</a:t>
            </a:r>
            <a:endParaRPr lang="en-US" sz="2400" dirty="0"/>
          </a:p>
        </p:txBody>
      </p:sp>
      <p:sp>
        <p:nvSpPr>
          <p:cNvPr id="15" name="TextBox 14"/>
          <p:cNvSpPr txBox="1"/>
          <p:nvPr/>
        </p:nvSpPr>
        <p:spPr>
          <a:xfrm>
            <a:off x="3597401" y="5653298"/>
            <a:ext cx="1529714" cy="461665"/>
          </a:xfrm>
          <a:prstGeom prst="rect">
            <a:avLst/>
          </a:prstGeom>
          <a:noFill/>
        </p:spPr>
        <p:txBody>
          <a:bodyPr wrap="none" rtlCol="0">
            <a:spAutoFit/>
          </a:bodyPr>
          <a:lstStyle/>
          <a:p>
            <a:r>
              <a:rPr lang="en-US" sz="2400" dirty="0" smtClean="0"/>
              <a:t>Don’t train</a:t>
            </a:r>
            <a:endParaRPr lang="en-US" sz="2400" dirty="0"/>
          </a:p>
        </p:txBody>
      </p:sp>
      <p:sp>
        <p:nvSpPr>
          <p:cNvPr id="16" name="TextBox 15"/>
          <p:cNvSpPr txBox="1"/>
          <p:nvPr/>
        </p:nvSpPr>
        <p:spPr>
          <a:xfrm>
            <a:off x="1814742" y="5634338"/>
            <a:ext cx="3738972" cy="461665"/>
          </a:xfrm>
          <a:prstGeom prst="rect">
            <a:avLst/>
          </a:prstGeom>
          <a:noFill/>
        </p:spPr>
        <p:txBody>
          <a:bodyPr wrap="none" rtlCol="0">
            <a:spAutoFit/>
          </a:bodyPr>
          <a:lstStyle/>
          <a:p>
            <a:r>
              <a:rPr lang="en-US" sz="2400" dirty="0" smtClean="0"/>
              <a:t>Use inferior training vehicles</a:t>
            </a:r>
            <a:endParaRPr lang="en-US" sz="2400" dirty="0"/>
          </a:p>
        </p:txBody>
      </p:sp>
      <p:sp>
        <p:nvSpPr>
          <p:cNvPr id="17" name="TextBox 16"/>
          <p:cNvSpPr txBox="1"/>
          <p:nvPr/>
        </p:nvSpPr>
        <p:spPr>
          <a:xfrm>
            <a:off x="3870337" y="5634337"/>
            <a:ext cx="3366755" cy="461665"/>
          </a:xfrm>
          <a:prstGeom prst="rect">
            <a:avLst/>
          </a:prstGeom>
          <a:noFill/>
        </p:spPr>
        <p:txBody>
          <a:bodyPr wrap="none" rtlCol="0">
            <a:spAutoFit/>
          </a:bodyPr>
          <a:lstStyle/>
          <a:p>
            <a:r>
              <a:rPr lang="en-US" sz="2400" dirty="0" smtClean="0"/>
              <a:t>Train on the wrong things</a:t>
            </a:r>
            <a:endParaRPr lang="en-US" sz="2400" dirty="0"/>
          </a:p>
        </p:txBody>
      </p:sp>
      <p:sp>
        <p:nvSpPr>
          <p:cNvPr id="18" name="TextBox 17"/>
          <p:cNvSpPr txBox="1"/>
          <p:nvPr/>
        </p:nvSpPr>
        <p:spPr>
          <a:xfrm>
            <a:off x="2095740" y="5634336"/>
            <a:ext cx="4533036" cy="461665"/>
          </a:xfrm>
          <a:prstGeom prst="rect">
            <a:avLst/>
          </a:prstGeom>
          <a:noFill/>
        </p:spPr>
        <p:txBody>
          <a:bodyPr wrap="none" rtlCol="0">
            <a:spAutoFit/>
          </a:bodyPr>
          <a:lstStyle/>
          <a:p>
            <a:r>
              <a:rPr lang="en-US" sz="2400" dirty="0" smtClean="0"/>
              <a:t>Don’t know what workers really do</a:t>
            </a:r>
            <a:endParaRPr lang="en-US" sz="2400" dirty="0"/>
          </a:p>
        </p:txBody>
      </p:sp>
      <p:sp>
        <p:nvSpPr>
          <p:cNvPr id="19" name="TextBox 18"/>
          <p:cNvSpPr txBox="1"/>
          <p:nvPr/>
        </p:nvSpPr>
        <p:spPr>
          <a:xfrm>
            <a:off x="3852541" y="5653298"/>
            <a:ext cx="3324308" cy="461665"/>
          </a:xfrm>
          <a:prstGeom prst="rect">
            <a:avLst/>
          </a:prstGeom>
          <a:noFill/>
        </p:spPr>
        <p:txBody>
          <a:bodyPr wrap="none" rtlCol="0">
            <a:spAutoFit/>
          </a:bodyPr>
          <a:lstStyle/>
          <a:p>
            <a:r>
              <a:rPr lang="en-US" sz="2400" dirty="0" smtClean="0"/>
              <a:t>Don’t evaluate skill levels</a:t>
            </a:r>
            <a:endParaRPr lang="en-US" sz="2400" dirty="0"/>
          </a:p>
        </p:txBody>
      </p:sp>
      <p:sp>
        <p:nvSpPr>
          <p:cNvPr id="20" name="TextBox 19"/>
          <p:cNvSpPr txBox="1"/>
          <p:nvPr/>
        </p:nvSpPr>
        <p:spPr>
          <a:xfrm>
            <a:off x="1985826" y="5634335"/>
            <a:ext cx="5038623" cy="461665"/>
          </a:xfrm>
          <a:prstGeom prst="rect">
            <a:avLst/>
          </a:prstGeom>
          <a:noFill/>
        </p:spPr>
        <p:txBody>
          <a:bodyPr wrap="none" rtlCol="0">
            <a:spAutoFit/>
          </a:bodyPr>
          <a:lstStyle/>
          <a:p>
            <a:r>
              <a:rPr lang="en-US" sz="2400" dirty="0" smtClean="0"/>
              <a:t>Don’t know what workers really can do</a:t>
            </a:r>
            <a:endParaRPr lang="en-US" sz="2400" dirty="0"/>
          </a:p>
        </p:txBody>
      </p:sp>
    </p:spTree>
    <p:extLst>
      <p:ext uri="{BB962C8B-B14F-4D97-AF65-F5344CB8AC3E}">
        <p14:creationId xmlns:p14="http://schemas.microsoft.com/office/powerpoint/2010/main" val="392446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0" nodeType="clickEffect">
                                  <p:stCondLst>
                                    <p:cond delay="0"/>
                                  </p:stCondLst>
                                  <p:childTnLst>
                                    <p:animEffect transition="out" filter="fade">
                                      <p:cBhvr>
                                        <p:cTn id="31" dur="1000"/>
                                        <p:tgtEl>
                                          <p:spTgt spid="7"/>
                                        </p:tgtEl>
                                      </p:cBhvr>
                                    </p:animEffect>
                                    <p:anim calcmode="lin" valueType="num">
                                      <p:cBhvr>
                                        <p:cTn id="32" dur="1000"/>
                                        <p:tgtEl>
                                          <p:spTgt spid="7"/>
                                        </p:tgtEl>
                                        <p:attrNameLst>
                                          <p:attrName>ppt_x</p:attrName>
                                        </p:attrNameLst>
                                      </p:cBhvr>
                                      <p:tavLst>
                                        <p:tav tm="0">
                                          <p:val>
                                            <p:strVal val="ppt_x"/>
                                          </p:val>
                                        </p:tav>
                                        <p:tav tm="100000">
                                          <p:val>
                                            <p:strVal val="ppt_x"/>
                                          </p:val>
                                        </p:tav>
                                      </p:tavLst>
                                    </p:anim>
                                    <p:anim calcmode="lin" valueType="num">
                                      <p:cBhvr>
                                        <p:cTn id="33" dur="1000"/>
                                        <p:tgtEl>
                                          <p:spTgt spid="7"/>
                                        </p:tgtEl>
                                        <p:attrNameLst>
                                          <p:attrName>ppt_y</p:attrName>
                                        </p:attrNameLst>
                                      </p:cBhvr>
                                      <p:tavLst>
                                        <p:tav tm="0">
                                          <p:val>
                                            <p:strVal val="ppt_y"/>
                                          </p:val>
                                        </p:tav>
                                        <p:tav tm="100000">
                                          <p:val>
                                            <p:strVal val="ppt_y+.1"/>
                                          </p:val>
                                        </p:tav>
                                      </p:tavLst>
                                    </p:anim>
                                    <p:set>
                                      <p:cBhvr>
                                        <p:cTn id="34" dur="1" fill="hold">
                                          <p:stCondLst>
                                            <p:cond delay="999"/>
                                          </p:stCondLst>
                                        </p:cTn>
                                        <p:tgtEl>
                                          <p:spTgt spid="7"/>
                                        </p:tgtEl>
                                        <p:attrNameLst>
                                          <p:attrName>style.visibility</p:attrName>
                                        </p:attrNameLst>
                                      </p:cBhvr>
                                      <p:to>
                                        <p:strVal val="hidden"/>
                                      </p:to>
                                    </p:set>
                                  </p:childTnLst>
                                </p:cTn>
                              </p:par>
                              <p:par>
                                <p:cTn id="35" presetID="1" presetClass="entr" presetSubtype="0" fill="hold" grpId="0" nodeType="withEffect">
                                  <p:stCondLst>
                                    <p:cond delay="100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xit" presetSubtype="0" fill="hold" grpId="1" nodeType="clickEffect">
                                  <p:stCondLst>
                                    <p:cond delay="0"/>
                                  </p:stCondLst>
                                  <p:childTnLst>
                                    <p:animEffect transition="out" filter="fade">
                                      <p:cBhvr>
                                        <p:cTn id="44" dur="1000"/>
                                        <p:tgtEl>
                                          <p:spTgt spid="8"/>
                                        </p:tgtEl>
                                      </p:cBhvr>
                                    </p:animEffect>
                                    <p:anim calcmode="lin" valueType="num">
                                      <p:cBhvr>
                                        <p:cTn id="45" dur="1000"/>
                                        <p:tgtEl>
                                          <p:spTgt spid="8"/>
                                        </p:tgtEl>
                                        <p:attrNameLst>
                                          <p:attrName>ppt_x</p:attrName>
                                        </p:attrNameLst>
                                      </p:cBhvr>
                                      <p:tavLst>
                                        <p:tav tm="0">
                                          <p:val>
                                            <p:strVal val="ppt_x"/>
                                          </p:val>
                                        </p:tav>
                                        <p:tav tm="100000">
                                          <p:val>
                                            <p:strVal val="ppt_x"/>
                                          </p:val>
                                        </p:tav>
                                      </p:tavLst>
                                    </p:anim>
                                    <p:anim calcmode="lin" valueType="num">
                                      <p:cBhvr>
                                        <p:cTn id="46" dur="1000"/>
                                        <p:tgtEl>
                                          <p:spTgt spid="8"/>
                                        </p:tgtEl>
                                        <p:attrNameLst>
                                          <p:attrName>ppt_y</p:attrName>
                                        </p:attrNameLst>
                                      </p:cBhvr>
                                      <p:tavLst>
                                        <p:tav tm="0">
                                          <p:val>
                                            <p:strVal val="ppt_y"/>
                                          </p:val>
                                        </p:tav>
                                        <p:tav tm="100000">
                                          <p:val>
                                            <p:strVal val="ppt_y+.1"/>
                                          </p:val>
                                        </p:tav>
                                      </p:tavLst>
                                    </p:anim>
                                    <p:set>
                                      <p:cBhvr>
                                        <p:cTn id="47" dur="1" fill="hold">
                                          <p:stCondLst>
                                            <p:cond delay="999"/>
                                          </p:stCondLst>
                                        </p:cTn>
                                        <p:tgtEl>
                                          <p:spTgt spid="8"/>
                                        </p:tgtEl>
                                        <p:attrNameLst>
                                          <p:attrName>style.visibility</p:attrName>
                                        </p:attrNameLst>
                                      </p:cBhvr>
                                      <p:to>
                                        <p:strVal val="hidden"/>
                                      </p:to>
                                    </p:set>
                                  </p:childTnLst>
                                </p:cTn>
                              </p:par>
                              <p:par>
                                <p:cTn id="48" presetID="1" presetClass="entr" presetSubtype="0" fill="hold" grpId="0" nodeType="withEffect">
                                  <p:stCondLst>
                                    <p:cond delay="100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exit" presetSubtype="0" fill="hold" grpId="1" nodeType="clickEffect">
                                  <p:stCondLst>
                                    <p:cond delay="0"/>
                                  </p:stCondLst>
                                  <p:childTnLst>
                                    <p:animEffect transition="out" filter="fade">
                                      <p:cBhvr>
                                        <p:cTn id="57" dur="1000"/>
                                        <p:tgtEl>
                                          <p:spTgt spid="9"/>
                                        </p:tgtEl>
                                      </p:cBhvr>
                                    </p:animEffect>
                                    <p:anim calcmode="lin" valueType="num">
                                      <p:cBhvr>
                                        <p:cTn id="58" dur="1000"/>
                                        <p:tgtEl>
                                          <p:spTgt spid="9"/>
                                        </p:tgtEl>
                                        <p:attrNameLst>
                                          <p:attrName>ppt_x</p:attrName>
                                        </p:attrNameLst>
                                      </p:cBhvr>
                                      <p:tavLst>
                                        <p:tav tm="0">
                                          <p:val>
                                            <p:strVal val="ppt_x"/>
                                          </p:val>
                                        </p:tav>
                                        <p:tav tm="100000">
                                          <p:val>
                                            <p:strVal val="ppt_x"/>
                                          </p:val>
                                        </p:tav>
                                      </p:tavLst>
                                    </p:anim>
                                    <p:anim calcmode="lin" valueType="num">
                                      <p:cBhvr>
                                        <p:cTn id="59" dur="1000"/>
                                        <p:tgtEl>
                                          <p:spTgt spid="9"/>
                                        </p:tgtEl>
                                        <p:attrNameLst>
                                          <p:attrName>ppt_y</p:attrName>
                                        </p:attrNameLst>
                                      </p:cBhvr>
                                      <p:tavLst>
                                        <p:tav tm="0">
                                          <p:val>
                                            <p:strVal val="ppt_y"/>
                                          </p:val>
                                        </p:tav>
                                        <p:tav tm="100000">
                                          <p:val>
                                            <p:strVal val="ppt_y+.1"/>
                                          </p:val>
                                        </p:tav>
                                      </p:tavLst>
                                    </p:anim>
                                    <p:set>
                                      <p:cBhvr>
                                        <p:cTn id="60" dur="1" fill="hold">
                                          <p:stCondLst>
                                            <p:cond delay="999"/>
                                          </p:stCondLst>
                                        </p:cTn>
                                        <p:tgtEl>
                                          <p:spTgt spid="9"/>
                                        </p:tgtEl>
                                        <p:attrNameLst>
                                          <p:attrName>style.visibility</p:attrName>
                                        </p:attrNameLst>
                                      </p:cBhvr>
                                      <p:to>
                                        <p:strVal val="hidden"/>
                                      </p:to>
                                    </p:set>
                                  </p:childTnLst>
                                </p:cTn>
                              </p:par>
                              <p:par>
                                <p:cTn id="61" presetID="1" presetClass="entr" presetSubtype="0" fill="hold" grpId="0" nodeType="withEffect">
                                  <p:stCondLst>
                                    <p:cond delay="100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2" presetClass="exit" presetSubtype="0" fill="hold" grpId="1" nodeType="clickEffect">
                                  <p:stCondLst>
                                    <p:cond delay="0"/>
                                  </p:stCondLst>
                                  <p:childTnLst>
                                    <p:animEffect transition="out" filter="fade">
                                      <p:cBhvr>
                                        <p:cTn id="70" dur="1000"/>
                                        <p:tgtEl>
                                          <p:spTgt spid="11"/>
                                        </p:tgtEl>
                                      </p:cBhvr>
                                    </p:animEffect>
                                    <p:anim calcmode="lin" valueType="num">
                                      <p:cBhvr>
                                        <p:cTn id="71" dur="1000"/>
                                        <p:tgtEl>
                                          <p:spTgt spid="11"/>
                                        </p:tgtEl>
                                        <p:attrNameLst>
                                          <p:attrName>ppt_x</p:attrName>
                                        </p:attrNameLst>
                                      </p:cBhvr>
                                      <p:tavLst>
                                        <p:tav tm="0">
                                          <p:val>
                                            <p:strVal val="ppt_x"/>
                                          </p:val>
                                        </p:tav>
                                        <p:tav tm="100000">
                                          <p:val>
                                            <p:strVal val="ppt_x"/>
                                          </p:val>
                                        </p:tav>
                                      </p:tavLst>
                                    </p:anim>
                                    <p:anim calcmode="lin" valueType="num">
                                      <p:cBhvr>
                                        <p:cTn id="72" dur="1000"/>
                                        <p:tgtEl>
                                          <p:spTgt spid="11"/>
                                        </p:tgtEl>
                                        <p:attrNameLst>
                                          <p:attrName>ppt_y</p:attrName>
                                        </p:attrNameLst>
                                      </p:cBhvr>
                                      <p:tavLst>
                                        <p:tav tm="0">
                                          <p:val>
                                            <p:strVal val="ppt_y"/>
                                          </p:val>
                                        </p:tav>
                                        <p:tav tm="100000">
                                          <p:val>
                                            <p:strVal val="ppt_y+.1"/>
                                          </p:val>
                                        </p:tav>
                                      </p:tavLst>
                                    </p:anim>
                                    <p:set>
                                      <p:cBhvr>
                                        <p:cTn id="73" dur="1" fill="hold">
                                          <p:stCondLst>
                                            <p:cond delay="999"/>
                                          </p:stCondLst>
                                        </p:cTn>
                                        <p:tgtEl>
                                          <p:spTgt spid="11"/>
                                        </p:tgtEl>
                                        <p:attrNameLst>
                                          <p:attrName>style.visibility</p:attrName>
                                        </p:attrNameLst>
                                      </p:cBhvr>
                                      <p:to>
                                        <p:strVal val="hidden"/>
                                      </p:to>
                                    </p:set>
                                  </p:childTnLst>
                                </p:cTn>
                              </p:par>
                              <p:par>
                                <p:cTn id="74" presetID="1" presetClass="entr" presetSubtype="0" fill="hold" grpId="0" nodeType="withEffect">
                                  <p:stCondLst>
                                    <p:cond delay="1000"/>
                                  </p:stCondLst>
                                  <p:childTnLst>
                                    <p:set>
                                      <p:cBhvr>
                                        <p:cTn id="75" dur="1" fill="hold">
                                          <p:stCondLst>
                                            <p:cond delay="0"/>
                                          </p:stCondLst>
                                        </p:cTn>
                                        <p:tgtEl>
                                          <p:spTgt spid="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42" presetClass="exit" presetSubtype="0" fill="hold" grpId="1" nodeType="clickEffect">
                                  <p:stCondLst>
                                    <p:cond delay="0"/>
                                  </p:stCondLst>
                                  <p:childTnLst>
                                    <p:animEffect transition="out" filter="fade">
                                      <p:cBhvr>
                                        <p:cTn id="83" dur="1000"/>
                                        <p:tgtEl>
                                          <p:spTgt spid="10"/>
                                        </p:tgtEl>
                                      </p:cBhvr>
                                    </p:animEffect>
                                    <p:anim calcmode="lin" valueType="num">
                                      <p:cBhvr>
                                        <p:cTn id="84" dur="1000"/>
                                        <p:tgtEl>
                                          <p:spTgt spid="10"/>
                                        </p:tgtEl>
                                        <p:attrNameLst>
                                          <p:attrName>ppt_x</p:attrName>
                                        </p:attrNameLst>
                                      </p:cBhvr>
                                      <p:tavLst>
                                        <p:tav tm="0">
                                          <p:val>
                                            <p:strVal val="ppt_x"/>
                                          </p:val>
                                        </p:tav>
                                        <p:tav tm="100000">
                                          <p:val>
                                            <p:strVal val="ppt_x"/>
                                          </p:val>
                                        </p:tav>
                                      </p:tavLst>
                                    </p:anim>
                                    <p:anim calcmode="lin" valueType="num">
                                      <p:cBhvr>
                                        <p:cTn id="85" dur="1000"/>
                                        <p:tgtEl>
                                          <p:spTgt spid="10"/>
                                        </p:tgtEl>
                                        <p:attrNameLst>
                                          <p:attrName>ppt_y</p:attrName>
                                        </p:attrNameLst>
                                      </p:cBhvr>
                                      <p:tavLst>
                                        <p:tav tm="0">
                                          <p:val>
                                            <p:strVal val="ppt_y"/>
                                          </p:val>
                                        </p:tav>
                                        <p:tav tm="100000">
                                          <p:val>
                                            <p:strVal val="ppt_y+.1"/>
                                          </p:val>
                                        </p:tav>
                                      </p:tavLst>
                                    </p:anim>
                                    <p:set>
                                      <p:cBhvr>
                                        <p:cTn id="86" dur="1" fill="hold">
                                          <p:stCondLst>
                                            <p:cond delay="999"/>
                                          </p:stCondLst>
                                        </p:cTn>
                                        <p:tgtEl>
                                          <p:spTgt spid="10"/>
                                        </p:tgtEl>
                                        <p:attrNameLst>
                                          <p:attrName>style.visibility</p:attrName>
                                        </p:attrNameLst>
                                      </p:cBhvr>
                                      <p:to>
                                        <p:strVal val="hidden"/>
                                      </p:to>
                                    </p:set>
                                  </p:childTnLst>
                                </p:cTn>
                              </p:par>
                              <p:par>
                                <p:cTn id="87" presetID="1" presetClass="entr" presetSubtype="0" fill="hold" grpId="0" nodeType="withEffect">
                                  <p:stCondLst>
                                    <p:cond delay="1000"/>
                                  </p:stCondLst>
                                  <p:childTnLst>
                                    <p:set>
                                      <p:cBhvr>
                                        <p:cTn id="88" dur="1" fill="hold">
                                          <p:stCondLst>
                                            <p:cond delay="0"/>
                                          </p:stCondLst>
                                        </p:cTn>
                                        <p:tgtEl>
                                          <p:spTgt spid="1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42" presetClass="exit" presetSubtype="0" fill="hold" grpId="1" nodeType="clickEffect">
                                  <p:stCondLst>
                                    <p:cond delay="0"/>
                                  </p:stCondLst>
                                  <p:childTnLst>
                                    <p:animEffect transition="out" filter="fade">
                                      <p:cBhvr>
                                        <p:cTn id="96" dur="1000"/>
                                        <p:tgtEl>
                                          <p:spTgt spid="12"/>
                                        </p:tgtEl>
                                      </p:cBhvr>
                                    </p:animEffect>
                                    <p:anim calcmode="lin" valueType="num">
                                      <p:cBhvr>
                                        <p:cTn id="97" dur="1000"/>
                                        <p:tgtEl>
                                          <p:spTgt spid="12"/>
                                        </p:tgtEl>
                                        <p:attrNameLst>
                                          <p:attrName>ppt_x</p:attrName>
                                        </p:attrNameLst>
                                      </p:cBhvr>
                                      <p:tavLst>
                                        <p:tav tm="0">
                                          <p:val>
                                            <p:strVal val="ppt_x"/>
                                          </p:val>
                                        </p:tav>
                                        <p:tav tm="100000">
                                          <p:val>
                                            <p:strVal val="ppt_x"/>
                                          </p:val>
                                        </p:tav>
                                      </p:tavLst>
                                    </p:anim>
                                    <p:anim calcmode="lin" valueType="num">
                                      <p:cBhvr>
                                        <p:cTn id="98" dur="1000"/>
                                        <p:tgtEl>
                                          <p:spTgt spid="12"/>
                                        </p:tgtEl>
                                        <p:attrNameLst>
                                          <p:attrName>ppt_y</p:attrName>
                                        </p:attrNameLst>
                                      </p:cBhvr>
                                      <p:tavLst>
                                        <p:tav tm="0">
                                          <p:val>
                                            <p:strVal val="ppt_y"/>
                                          </p:val>
                                        </p:tav>
                                        <p:tav tm="100000">
                                          <p:val>
                                            <p:strVal val="ppt_y+.1"/>
                                          </p:val>
                                        </p:tav>
                                      </p:tavLst>
                                    </p:anim>
                                    <p:set>
                                      <p:cBhvr>
                                        <p:cTn id="99" dur="1" fill="hold">
                                          <p:stCondLst>
                                            <p:cond delay="999"/>
                                          </p:stCondLst>
                                        </p:cTn>
                                        <p:tgtEl>
                                          <p:spTgt spid="12"/>
                                        </p:tgtEl>
                                        <p:attrNameLst>
                                          <p:attrName>style.visibility</p:attrName>
                                        </p:attrNameLst>
                                      </p:cBhvr>
                                      <p:to>
                                        <p:strVal val="hidden"/>
                                      </p:to>
                                    </p:set>
                                  </p:childTnLst>
                                </p:cTn>
                              </p:par>
                              <p:par>
                                <p:cTn id="100" presetID="1" presetClass="entr" presetSubtype="0" fill="hold" grpId="0" nodeType="withEffect">
                                  <p:stCondLst>
                                    <p:cond delay="1000"/>
                                  </p:stCondLst>
                                  <p:childTnLst>
                                    <p:set>
                                      <p:cBhvr>
                                        <p:cTn id="10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1"/>
      <p:bldP spid="8" grpId="0"/>
      <p:bldP spid="8" grpId="1"/>
      <p:bldP spid="9" grpId="0"/>
      <p:bldP spid="9" grpId="1"/>
      <p:bldP spid="10" grpId="0"/>
      <p:bldP spid="10" grpId="1"/>
      <p:bldP spid="11" grpId="0"/>
      <p:bldP spid="11" grpId="1"/>
      <p:bldP spid="12" grpId="0"/>
      <p:bldP spid="12" grpId="1"/>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Development Plan – Master Task Lists</a:t>
            </a:r>
            <a:endParaRPr lang="en-US" dirty="0"/>
          </a:p>
        </p:txBody>
      </p:sp>
      <p:sp>
        <p:nvSpPr>
          <p:cNvPr id="5" name="TextBox 4"/>
          <p:cNvSpPr txBox="1"/>
          <p:nvPr/>
        </p:nvSpPr>
        <p:spPr>
          <a:xfrm>
            <a:off x="533400" y="1765083"/>
            <a:ext cx="6362896" cy="523220"/>
          </a:xfrm>
          <a:prstGeom prst="rect">
            <a:avLst/>
          </a:prstGeom>
          <a:noFill/>
        </p:spPr>
        <p:txBody>
          <a:bodyPr wrap="none" rtlCol="0">
            <a:spAutoFit/>
          </a:bodyPr>
          <a:lstStyle/>
          <a:p>
            <a:r>
              <a:rPr lang="en-US" sz="2800" dirty="0" smtClean="0"/>
              <a:t>What does the position require you to do?</a:t>
            </a:r>
            <a:endParaRPr lang="en-US" sz="2800" dirty="0"/>
          </a:p>
        </p:txBody>
      </p:sp>
      <p:sp>
        <p:nvSpPr>
          <p:cNvPr id="7" name="TextBox 6"/>
          <p:cNvSpPr txBox="1"/>
          <p:nvPr/>
        </p:nvSpPr>
        <p:spPr>
          <a:xfrm>
            <a:off x="2514600" y="4886979"/>
            <a:ext cx="5253105" cy="523220"/>
          </a:xfrm>
          <a:prstGeom prst="rect">
            <a:avLst/>
          </a:prstGeom>
          <a:noFill/>
        </p:spPr>
        <p:txBody>
          <a:bodyPr wrap="none" rtlCol="0">
            <a:spAutoFit/>
          </a:bodyPr>
          <a:lstStyle/>
          <a:p>
            <a:r>
              <a:rPr lang="en-US" sz="2800" dirty="0" smtClean="0"/>
              <a:t>If you can’t evaluate </a:t>
            </a:r>
            <a:r>
              <a:rPr lang="en-US" sz="2800" i="1" dirty="0" smtClean="0"/>
              <a:t>Break it Down</a:t>
            </a:r>
            <a:endParaRPr lang="en-US" sz="2800" i="1" dirty="0"/>
          </a:p>
        </p:txBody>
      </p:sp>
      <p:sp>
        <p:nvSpPr>
          <p:cNvPr id="8" name="TextBox 7"/>
          <p:cNvSpPr txBox="1"/>
          <p:nvPr/>
        </p:nvSpPr>
        <p:spPr>
          <a:xfrm>
            <a:off x="381000" y="4181187"/>
            <a:ext cx="2916055" cy="523220"/>
          </a:xfrm>
          <a:prstGeom prst="rect">
            <a:avLst/>
          </a:prstGeom>
          <a:noFill/>
        </p:spPr>
        <p:txBody>
          <a:bodyPr wrap="none" rtlCol="0">
            <a:spAutoFit/>
          </a:bodyPr>
          <a:lstStyle/>
          <a:p>
            <a:r>
              <a:rPr lang="en-US" sz="2800" dirty="0" smtClean="0"/>
              <a:t>Avoid compounds!</a:t>
            </a:r>
            <a:endParaRPr lang="en-US" sz="2800" dirty="0"/>
          </a:p>
        </p:txBody>
      </p:sp>
      <p:sp>
        <p:nvSpPr>
          <p:cNvPr id="9" name="TextBox 8"/>
          <p:cNvSpPr txBox="1"/>
          <p:nvPr/>
        </p:nvSpPr>
        <p:spPr>
          <a:xfrm>
            <a:off x="2244200" y="3369313"/>
            <a:ext cx="4973797" cy="523220"/>
          </a:xfrm>
          <a:prstGeom prst="rect">
            <a:avLst/>
          </a:prstGeom>
          <a:noFill/>
        </p:spPr>
        <p:txBody>
          <a:bodyPr wrap="none" rtlCol="0">
            <a:spAutoFit/>
          </a:bodyPr>
          <a:lstStyle/>
          <a:p>
            <a:r>
              <a:rPr lang="en-US" sz="2800" dirty="0" smtClean="0"/>
              <a:t>Ensure actually a task for this job</a:t>
            </a:r>
            <a:endParaRPr lang="en-US" sz="2800" dirty="0"/>
          </a:p>
        </p:txBody>
      </p:sp>
      <p:sp>
        <p:nvSpPr>
          <p:cNvPr id="10" name="TextBox 9"/>
          <p:cNvSpPr txBox="1"/>
          <p:nvPr/>
        </p:nvSpPr>
        <p:spPr>
          <a:xfrm>
            <a:off x="4191000" y="2567363"/>
            <a:ext cx="3828036" cy="523220"/>
          </a:xfrm>
          <a:prstGeom prst="rect">
            <a:avLst/>
          </a:prstGeom>
          <a:noFill/>
        </p:spPr>
        <p:txBody>
          <a:bodyPr wrap="none" rtlCol="0">
            <a:spAutoFit/>
          </a:bodyPr>
          <a:lstStyle/>
          <a:p>
            <a:r>
              <a:rPr lang="en-US" sz="2800" dirty="0" smtClean="0"/>
              <a:t>Lead with an Action Verb</a:t>
            </a:r>
            <a:endParaRPr lang="en-US" sz="2800" dirty="0"/>
          </a:p>
        </p:txBody>
      </p:sp>
      <p:sp>
        <p:nvSpPr>
          <p:cNvPr id="6" name="Oval 5"/>
          <p:cNvSpPr/>
          <p:nvPr/>
        </p:nvSpPr>
        <p:spPr>
          <a:xfrm>
            <a:off x="1839027" y="609600"/>
            <a:ext cx="1987899" cy="1066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88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Development Plan – Master Task Lists</a:t>
            </a:r>
            <a:endParaRPr lang="en-US" dirty="0"/>
          </a:p>
        </p:txBody>
      </p:sp>
      <p:sp>
        <p:nvSpPr>
          <p:cNvPr id="5" name="TextBox 4"/>
          <p:cNvSpPr txBox="1"/>
          <p:nvPr/>
        </p:nvSpPr>
        <p:spPr>
          <a:xfrm>
            <a:off x="533400" y="1765083"/>
            <a:ext cx="4053610" cy="523220"/>
          </a:xfrm>
          <a:prstGeom prst="rect">
            <a:avLst/>
          </a:prstGeom>
          <a:noFill/>
        </p:spPr>
        <p:txBody>
          <a:bodyPr wrap="none" rtlCol="0">
            <a:spAutoFit/>
          </a:bodyPr>
          <a:lstStyle/>
          <a:p>
            <a:r>
              <a:rPr lang="en-US" sz="2800" dirty="0" smtClean="0"/>
              <a:t>The Fantastic Four Factors</a:t>
            </a:r>
            <a:endParaRPr lang="en-US" sz="2800" dirty="0"/>
          </a:p>
        </p:txBody>
      </p:sp>
      <p:sp>
        <p:nvSpPr>
          <p:cNvPr id="7" name="TextBox 6"/>
          <p:cNvSpPr txBox="1"/>
          <p:nvPr/>
        </p:nvSpPr>
        <p:spPr>
          <a:xfrm>
            <a:off x="4731099" y="5410199"/>
            <a:ext cx="4071114" cy="523220"/>
          </a:xfrm>
          <a:prstGeom prst="rect">
            <a:avLst/>
          </a:prstGeom>
          <a:noFill/>
        </p:spPr>
        <p:txBody>
          <a:bodyPr wrap="none" rtlCol="0">
            <a:spAutoFit/>
          </a:bodyPr>
          <a:lstStyle/>
          <a:p>
            <a:r>
              <a:rPr lang="en-US" sz="2800" dirty="0" smtClean="0"/>
              <a:t>Complexity to Teach/Learn</a:t>
            </a:r>
            <a:endParaRPr lang="en-US" sz="2800" dirty="0"/>
          </a:p>
        </p:txBody>
      </p:sp>
      <p:sp>
        <p:nvSpPr>
          <p:cNvPr id="8" name="TextBox 7"/>
          <p:cNvSpPr txBox="1"/>
          <p:nvPr/>
        </p:nvSpPr>
        <p:spPr>
          <a:xfrm>
            <a:off x="246911" y="3884426"/>
            <a:ext cx="3467937" cy="523220"/>
          </a:xfrm>
          <a:prstGeom prst="rect">
            <a:avLst/>
          </a:prstGeom>
          <a:noFill/>
        </p:spPr>
        <p:txBody>
          <a:bodyPr wrap="none" rtlCol="0">
            <a:spAutoFit/>
          </a:bodyPr>
          <a:lstStyle/>
          <a:p>
            <a:r>
              <a:rPr lang="en-US" sz="2800" dirty="0" smtClean="0"/>
              <a:t>Complexity to Perform</a:t>
            </a:r>
            <a:endParaRPr lang="en-US" sz="2800" dirty="0"/>
          </a:p>
        </p:txBody>
      </p:sp>
      <p:sp>
        <p:nvSpPr>
          <p:cNvPr id="9" name="TextBox 8"/>
          <p:cNvSpPr txBox="1"/>
          <p:nvPr/>
        </p:nvSpPr>
        <p:spPr>
          <a:xfrm>
            <a:off x="6896296" y="3686730"/>
            <a:ext cx="1550681" cy="523220"/>
          </a:xfrm>
          <a:prstGeom prst="rect">
            <a:avLst/>
          </a:prstGeom>
          <a:noFill/>
        </p:spPr>
        <p:txBody>
          <a:bodyPr wrap="none" rtlCol="0">
            <a:spAutoFit/>
          </a:bodyPr>
          <a:lstStyle/>
          <a:p>
            <a:r>
              <a:rPr lang="en-US" sz="2800" dirty="0" smtClean="0"/>
              <a:t>Criticality</a:t>
            </a:r>
            <a:endParaRPr lang="en-US" sz="2800" dirty="0"/>
          </a:p>
        </p:txBody>
      </p:sp>
      <p:sp>
        <p:nvSpPr>
          <p:cNvPr id="10" name="TextBox 9"/>
          <p:cNvSpPr txBox="1"/>
          <p:nvPr/>
        </p:nvSpPr>
        <p:spPr>
          <a:xfrm>
            <a:off x="1762401" y="2802712"/>
            <a:ext cx="1707583" cy="523220"/>
          </a:xfrm>
          <a:prstGeom prst="rect">
            <a:avLst/>
          </a:prstGeom>
          <a:noFill/>
        </p:spPr>
        <p:txBody>
          <a:bodyPr wrap="none" rtlCol="0">
            <a:spAutoFit/>
          </a:bodyPr>
          <a:lstStyle/>
          <a:p>
            <a:r>
              <a:rPr lang="en-US" sz="2800" dirty="0" smtClean="0"/>
              <a:t>Frequency</a:t>
            </a:r>
            <a:endParaRPr lang="en-US" sz="2800"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1368" r="20069"/>
          <a:stretch/>
        </p:blipFill>
        <p:spPr bwMode="auto">
          <a:xfrm>
            <a:off x="3886200" y="2549913"/>
            <a:ext cx="2756598" cy="26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29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Development Plan – Master Task Lists</a:t>
            </a:r>
            <a:endParaRPr lang="en-US" dirty="0"/>
          </a:p>
        </p:txBody>
      </p:sp>
      <p:sp>
        <p:nvSpPr>
          <p:cNvPr id="7" name="TextBox 6"/>
          <p:cNvSpPr txBox="1"/>
          <p:nvPr/>
        </p:nvSpPr>
        <p:spPr>
          <a:xfrm>
            <a:off x="1143000" y="4495800"/>
            <a:ext cx="3517501" cy="461665"/>
          </a:xfrm>
          <a:prstGeom prst="rect">
            <a:avLst/>
          </a:prstGeom>
          <a:noFill/>
        </p:spPr>
        <p:txBody>
          <a:bodyPr wrap="none" rtlCol="0">
            <a:spAutoFit/>
          </a:bodyPr>
          <a:lstStyle/>
          <a:p>
            <a:r>
              <a:rPr lang="en-US" sz="2400" dirty="0" smtClean="0"/>
              <a:t>Complexity to Teach/Learn</a:t>
            </a:r>
            <a:endParaRPr lang="en-US" sz="2400" dirty="0"/>
          </a:p>
        </p:txBody>
      </p:sp>
      <p:sp>
        <p:nvSpPr>
          <p:cNvPr id="8" name="TextBox 7"/>
          <p:cNvSpPr txBox="1"/>
          <p:nvPr/>
        </p:nvSpPr>
        <p:spPr>
          <a:xfrm>
            <a:off x="1143000" y="3733800"/>
            <a:ext cx="2998450" cy="461665"/>
          </a:xfrm>
          <a:prstGeom prst="rect">
            <a:avLst/>
          </a:prstGeom>
          <a:noFill/>
        </p:spPr>
        <p:txBody>
          <a:bodyPr wrap="none" rtlCol="0">
            <a:spAutoFit/>
          </a:bodyPr>
          <a:lstStyle/>
          <a:p>
            <a:r>
              <a:rPr lang="en-US" sz="2400" dirty="0" smtClean="0"/>
              <a:t>Complexity to Perform</a:t>
            </a:r>
            <a:endParaRPr lang="en-US" sz="2400" dirty="0"/>
          </a:p>
        </p:txBody>
      </p:sp>
      <p:sp>
        <p:nvSpPr>
          <p:cNvPr id="9" name="TextBox 8"/>
          <p:cNvSpPr txBox="1"/>
          <p:nvPr/>
        </p:nvSpPr>
        <p:spPr>
          <a:xfrm>
            <a:off x="1143000" y="3029935"/>
            <a:ext cx="1357103" cy="461665"/>
          </a:xfrm>
          <a:prstGeom prst="rect">
            <a:avLst/>
          </a:prstGeom>
          <a:noFill/>
        </p:spPr>
        <p:txBody>
          <a:bodyPr wrap="none" rtlCol="0">
            <a:spAutoFit/>
          </a:bodyPr>
          <a:lstStyle/>
          <a:p>
            <a:r>
              <a:rPr lang="en-US" sz="2400" dirty="0" smtClean="0"/>
              <a:t>Criticality</a:t>
            </a:r>
            <a:endParaRPr lang="en-US" sz="2400" dirty="0"/>
          </a:p>
        </p:txBody>
      </p:sp>
      <p:sp>
        <p:nvSpPr>
          <p:cNvPr id="10" name="TextBox 9"/>
          <p:cNvSpPr txBox="1"/>
          <p:nvPr/>
        </p:nvSpPr>
        <p:spPr>
          <a:xfrm>
            <a:off x="1143000" y="2286000"/>
            <a:ext cx="1491883" cy="461665"/>
          </a:xfrm>
          <a:prstGeom prst="rect">
            <a:avLst/>
          </a:prstGeom>
          <a:noFill/>
        </p:spPr>
        <p:txBody>
          <a:bodyPr wrap="none" rtlCol="0">
            <a:spAutoFit/>
          </a:bodyPr>
          <a:lstStyle/>
          <a:p>
            <a:r>
              <a:rPr lang="en-US" sz="2400" dirty="0" smtClean="0"/>
              <a:t>Frequency</a:t>
            </a:r>
            <a:endParaRPr lang="en-US" sz="2400" dirty="0"/>
          </a:p>
        </p:txBody>
      </p:sp>
      <p:grpSp>
        <p:nvGrpSpPr>
          <p:cNvPr id="6" name="Group 5"/>
          <p:cNvGrpSpPr/>
          <p:nvPr/>
        </p:nvGrpSpPr>
        <p:grpSpPr>
          <a:xfrm>
            <a:off x="3872623" y="1730328"/>
            <a:ext cx="3130524" cy="1440502"/>
            <a:chOff x="3872623" y="1730328"/>
            <a:chExt cx="3130524" cy="1440502"/>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623" y="1730328"/>
              <a:ext cx="2160753" cy="144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53848" y="1730328"/>
              <a:ext cx="949299" cy="523220"/>
            </a:xfrm>
            <a:prstGeom prst="rect">
              <a:avLst/>
            </a:prstGeom>
            <a:noFill/>
          </p:spPr>
          <p:txBody>
            <a:bodyPr wrap="none" rtlCol="0">
              <a:spAutoFit/>
            </a:bodyPr>
            <a:lstStyle/>
            <a:p>
              <a:r>
                <a:rPr lang="en-US" sz="2800" dirty="0" smtClean="0"/>
                <a:t>HIGH</a:t>
              </a:r>
              <a:endParaRPr lang="en-US" sz="2800" dirty="0"/>
            </a:p>
          </p:txBody>
        </p:sp>
      </p:grpSp>
      <p:grpSp>
        <p:nvGrpSpPr>
          <p:cNvPr id="11" name="Group 10"/>
          <p:cNvGrpSpPr/>
          <p:nvPr/>
        </p:nvGrpSpPr>
        <p:grpSpPr>
          <a:xfrm>
            <a:off x="6128982" y="2286000"/>
            <a:ext cx="2702980" cy="2090410"/>
            <a:chOff x="6128982" y="2286000"/>
            <a:chExt cx="2702980" cy="2090410"/>
          </a:xfrm>
        </p:grpSpPr>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8982" y="2286000"/>
              <a:ext cx="183971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7315200" y="3853190"/>
              <a:ext cx="1516762" cy="523220"/>
            </a:xfrm>
            <a:prstGeom prst="rect">
              <a:avLst/>
            </a:prstGeom>
            <a:noFill/>
          </p:spPr>
          <p:txBody>
            <a:bodyPr wrap="none" rtlCol="0">
              <a:spAutoFit/>
            </a:bodyPr>
            <a:lstStyle/>
            <a:p>
              <a:r>
                <a:rPr lang="en-US" sz="2800" dirty="0" smtClean="0"/>
                <a:t>MEDIUM</a:t>
              </a:r>
              <a:endParaRPr lang="en-US" sz="2800" dirty="0"/>
            </a:p>
          </p:txBody>
        </p:sp>
      </p:grpSp>
      <p:grpSp>
        <p:nvGrpSpPr>
          <p:cNvPr id="12" name="Group 11"/>
          <p:cNvGrpSpPr/>
          <p:nvPr/>
        </p:nvGrpSpPr>
        <p:grpSpPr>
          <a:xfrm>
            <a:off x="4538947" y="4240915"/>
            <a:ext cx="2471565" cy="1885114"/>
            <a:chOff x="4538947" y="4240915"/>
            <a:chExt cx="2471565" cy="1885114"/>
          </a:xfrm>
        </p:grpSpPr>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451" y="4240915"/>
              <a:ext cx="1763061" cy="132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538947" y="5602809"/>
              <a:ext cx="879856" cy="523220"/>
            </a:xfrm>
            <a:prstGeom prst="rect">
              <a:avLst/>
            </a:prstGeom>
            <a:noFill/>
          </p:spPr>
          <p:txBody>
            <a:bodyPr wrap="none" rtlCol="0">
              <a:spAutoFit/>
            </a:bodyPr>
            <a:lstStyle/>
            <a:p>
              <a:r>
                <a:rPr lang="en-US" sz="2800" dirty="0" smtClean="0"/>
                <a:t>LOW</a:t>
              </a:r>
              <a:endParaRPr lang="en-US" sz="2800" dirty="0"/>
            </a:p>
          </p:txBody>
        </p:sp>
      </p:grpSp>
    </p:spTree>
    <p:extLst>
      <p:ext uri="{BB962C8B-B14F-4D97-AF65-F5344CB8AC3E}">
        <p14:creationId xmlns:p14="http://schemas.microsoft.com/office/powerpoint/2010/main" val="23804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70918"/>
            <a:ext cx="3813974" cy="381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Professional Development Plan – Master Task Lists</a:t>
            </a:r>
            <a:endParaRPr lang="en-US" dirty="0"/>
          </a:p>
        </p:txBody>
      </p:sp>
      <p:grpSp>
        <p:nvGrpSpPr>
          <p:cNvPr id="5" name="Group 4"/>
          <p:cNvGrpSpPr/>
          <p:nvPr/>
        </p:nvGrpSpPr>
        <p:grpSpPr>
          <a:xfrm>
            <a:off x="533400" y="2331408"/>
            <a:ext cx="2971802" cy="2393535"/>
            <a:chOff x="533400" y="2331408"/>
            <a:chExt cx="2971802" cy="2393535"/>
          </a:xfrm>
        </p:grpSpPr>
        <p:sp>
          <p:nvSpPr>
            <p:cNvPr id="7" name="TextBox 6"/>
            <p:cNvSpPr txBox="1"/>
            <p:nvPr/>
          </p:nvSpPr>
          <p:spPr>
            <a:xfrm>
              <a:off x="533400" y="3893946"/>
              <a:ext cx="1981953" cy="830997"/>
            </a:xfrm>
            <a:prstGeom prst="rect">
              <a:avLst/>
            </a:prstGeom>
            <a:noFill/>
          </p:spPr>
          <p:txBody>
            <a:bodyPr wrap="none" rtlCol="0">
              <a:spAutoFit/>
            </a:bodyPr>
            <a:lstStyle/>
            <a:p>
              <a:r>
                <a:rPr lang="en-US" sz="2400" dirty="0" smtClean="0"/>
                <a:t>Complexity to </a:t>
              </a:r>
              <a:br>
                <a:rPr lang="en-US" sz="2400" dirty="0" smtClean="0"/>
              </a:br>
              <a:r>
                <a:rPr lang="en-US" sz="2400" dirty="0" smtClean="0"/>
                <a:t>Teach/Learn</a:t>
              </a:r>
              <a:endParaRPr lang="en-US" sz="2400" dirty="0"/>
            </a:p>
          </p:txBody>
        </p:sp>
        <p:sp>
          <p:nvSpPr>
            <p:cNvPr id="8" name="TextBox 7"/>
            <p:cNvSpPr txBox="1"/>
            <p:nvPr/>
          </p:nvSpPr>
          <p:spPr>
            <a:xfrm>
              <a:off x="533400" y="3142266"/>
              <a:ext cx="1981953" cy="830997"/>
            </a:xfrm>
            <a:prstGeom prst="rect">
              <a:avLst/>
            </a:prstGeom>
            <a:noFill/>
          </p:spPr>
          <p:txBody>
            <a:bodyPr wrap="none" rtlCol="0">
              <a:spAutoFit/>
            </a:bodyPr>
            <a:lstStyle/>
            <a:p>
              <a:r>
                <a:rPr lang="en-US" sz="2400" dirty="0" smtClean="0"/>
                <a:t>Complexity to </a:t>
              </a:r>
              <a:br>
                <a:rPr lang="en-US" sz="2400" dirty="0" smtClean="0"/>
              </a:br>
              <a:r>
                <a:rPr lang="en-US" sz="2400" dirty="0" smtClean="0"/>
                <a:t>Perform</a:t>
              </a:r>
              <a:endParaRPr lang="en-US" sz="2400" dirty="0"/>
            </a:p>
          </p:txBody>
        </p:sp>
        <p:sp>
          <p:nvSpPr>
            <p:cNvPr id="9" name="TextBox 8"/>
            <p:cNvSpPr txBox="1"/>
            <p:nvPr/>
          </p:nvSpPr>
          <p:spPr>
            <a:xfrm>
              <a:off x="533400" y="2743200"/>
              <a:ext cx="1357103" cy="461665"/>
            </a:xfrm>
            <a:prstGeom prst="rect">
              <a:avLst/>
            </a:prstGeom>
            <a:noFill/>
          </p:spPr>
          <p:txBody>
            <a:bodyPr wrap="none" rtlCol="0">
              <a:spAutoFit/>
            </a:bodyPr>
            <a:lstStyle/>
            <a:p>
              <a:r>
                <a:rPr lang="en-US" sz="2400" dirty="0" smtClean="0"/>
                <a:t>Criticality</a:t>
              </a:r>
              <a:endParaRPr lang="en-US" sz="2400" dirty="0"/>
            </a:p>
          </p:txBody>
        </p:sp>
        <p:sp>
          <p:nvSpPr>
            <p:cNvPr id="10" name="TextBox 9"/>
            <p:cNvSpPr txBox="1"/>
            <p:nvPr/>
          </p:nvSpPr>
          <p:spPr>
            <a:xfrm>
              <a:off x="533400" y="2331408"/>
              <a:ext cx="1491883" cy="461665"/>
            </a:xfrm>
            <a:prstGeom prst="rect">
              <a:avLst/>
            </a:prstGeom>
            <a:noFill/>
          </p:spPr>
          <p:txBody>
            <a:bodyPr wrap="none" rtlCol="0">
              <a:spAutoFit/>
            </a:bodyPr>
            <a:lstStyle/>
            <a:p>
              <a:r>
                <a:rPr lang="en-US" sz="2400" dirty="0" smtClean="0"/>
                <a:t>Frequency</a:t>
              </a:r>
              <a:endParaRPr lang="en-US" sz="2400" dirty="0"/>
            </a:p>
          </p:txBody>
        </p:sp>
        <p:sp>
          <p:nvSpPr>
            <p:cNvPr id="3" name="Rectangle 2"/>
            <p:cNvSpPr/>
            <p:nvPr/>
          </p:nvSpPr>
          <p:spPr>
            <a:xfrm>
              <a:off x="533400" y="2331408"/>
              <a:ext cx="2971802" cy="461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3400" y="2793074"/>
              <a:ext cx="2971802" cy="411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3400" y="3204866"/>
              <a:ext cx="2971801" cy="768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33400" y="3973263"/>
              <a:ext cx="2971802" cy="718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15353" y="2331408"/>
              <a:ext cx="989849" cy="461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15353" y="2793073"/>
              <a:ext cx="989848" cy="4117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15352" y="3204866"/>
              <a:ext cx="989850" cy="7683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515350" y="3972669"/>
              <a:ext cx="989851" cy="718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2514600" y="2787089"/>
            <a:ext cx="377026" cy="461665"/>
          </a:xfrm>
          <a:prstGeom prst="rect">
            <a:avLst/>
          </a:prstGeom>
          <a:noFill/>
        </p:spPr>
        <p:txBody>
          <a:bodyPr wrap="none" rtlCol="0">
            <a:spAutoFit/>
          </a:bodyPr>
          <a:lstStyle/>
          <a:p>
            <a:r>
              <a:rPr lang="en-US" sz="2400" b="1" dirty="0" smtClean="0"/>
              <a:t>H</a:t>
            </a:r>
            <a:endParaRPr lang="en-US" sz="2400" b="1" dirty="0"/>
          </a:p>
        </p:txBody>
      </p:sp>
      <p:sp>
        <p:nvSpPr>
          <p:cNvPr id="27" name="TextBox 26"/>
          <p:cNvSpPr txBox="1"/>
          <p:nvPr/>
        </p:nvSpPr>
        <p:spPr>
          <a:xfrm>
            <a:off x="2514600" y="3326931"/>
            <a:ext cx="377026" cy="461665"/>
          </a:xfrm>
          <a:prstGeom prst="rect">
            <a:avLst/>
          </a:prstGeom>
          <a:noFill/>
        </p:spPr>
        <p:txBody>
          <a:bodyPr wrap="none" rtlCol="0">
            <a:spAutoFit/>
          </a:bodyPr>
          <a:lstStyle/>
          <a:p>
            <a:r>
              <a:rPr lang="en-US" sz="2400" b="1" dirty="0" smtClean="0"/>
              <a:t>H</a:t>
            </a:r>
            <a:endParaRPr lang="en-US" sz="2400" b="1" dirty="0"/>
          </a:p>
        </p:txBody>
      </p:sp>
      <p:sp>
        <p:nvSpPr>
          <p:cNvPr id="28" name="TextBox 27"/>
          <p:cNvSpPr txBox="1"/>
          <p:nvPr/>
        </p:nvSpPr>
        <p:spPr>
          <a:xfrm>
            <a:off x="2514600" y="4101692"/>
            <a:ext cx="377026" cy="461665"/>
          </a:xfrm>
          <a:prstGeom prst="rect">
            <a:avLst/>
          </a:prstGeom>
          <a:noFill/>
        </p:spPr>
        <p:txBody>
          <a:bodyPr wrap="none" rtlCol="0">
            <a:spAutoFit/>
          </a:bodyPr>
          <a:lstStyle/>
          <a:p>
            <a:r>
              <a:rPr lang="en-US" sz="2400" b="1" dirty="0" smtClean="0"/>
              <a:t>H</a:t>
            </a:r>
            <a:endParaRPr lang="en-US" sz="2400" b="1"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003" y="1702444"/>
            <a:ext cx="27813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3506" y="1470768"/>
            <a:ext cx="3717593" cy="247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370918"/>
            <a:ext cx="25050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852230"/>
            <a:ext cx="44577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2822630" y="2787089"/>
            <a:ext cx="453970" cy="461665"/>
          </a:xfrm>
          <a:prstGeom prst="rect">
            <a:avLst/>
          </a:prstGeom>
          <a:noFill/>
        </p:spPr>
        <p:txBody>
          <a:bodyPr wrap="none" rtlCol="0">
            <a:spAutoFit/>
          </a:bodyPr>
          <a:lstStyle/>
          <a:p>
            <a:r>
              <a:rPr lang="en-US" sz="2400" b="1" dirty="0"/>
              <a:t>M</a:t>
            </a:r>
          </a:p>
        </p:txBody>
      </p:sp>
      <p:sp>
        <p:nvSpPr>
          <p:cNvPr id="39" name="TextBox 38"/>
          <p:cNvSpPr txBox="1"/>
          <p:nvPr/>
        </p:nvSpPr>
        <p:spPr>
          <a:xfrm>
            <a:off x="2822630" y="3326931"/>
            <a:ext cx="453970" cy="461665"/>
          </a:xfrm>
          <a:prstGeom prst="rect">
            <a:avLst/>
          </a:prstGeom>
          <a:noFill/>
        </p:spPr>
        <p:txBody>
          <a:bodyPr wrap="none" rtlCol="0">
            <a:spAutoFit/>
          </a:bodyPr>
          <a:lstStyle/>
          <a:p>
            <a:r>
              <a:rPr lang="en-US" sz="2400" b="1" dirty="0"/>
              <a:t>M</a:t>
            </a:r>
          </a:p>
        </p:txBody>
      </p:sp>
      <p:sp>
        <p:nvSpPr>
          <p:cNvPr id="40" name="TextBox 39"/>
          <p:cNvSpPr txBox="1"/>
          <p:nvPr/>
        </p:nvSpPr>
        <p:spPr>
          <a:xfrm>
            <a:off x="2822630" y="4101692"/>
            <a:ext cx="453970" cy="461665"/>
          </a:xfrm>
          <a:prstGeom prst="rect">
            <a:avLst/>
          </a:prstGeom>
          <a:noFill/>
        </p:spPr>
        <p:txBody>
          <a:bodyPr wrap="none" rtlCol="0">
            <a:spAutoFit/>
          </a:bodyPr>
          <a:lstStyle/>
          <a:p>
            <a:r>
              <a:rPr lang="en-US" sz="2400" b="1" dirty="0"/>
              <a:t>M</a:t>
            </a:r>
          </a:p>
        </p:txBody>
      </p:sp>
      <p:sp>
        <p:nvSpPr>
          <p:cNvPr id="41" name="TextBox 40"/>
          <p:cNvSpPr txBox="1"/>
          <p:nvPr/>
        </p:nvSpPr>
        <p:spPr>
          <a:xfrm>
            <a:off x="3190690" y="2368811"/>
            <a:ext cx="314510" cy="461665"/>
          </a:xfrm>
          <a:prstGeom prst="rect">
            <a:avLst/>
          </a:prstGeom>
          <a:noFill/>
        </p:spPr>
        <p:txBody>
          <a:bodyPr wrap="none" rtlCol="0">
            <a:spAutoFit/>
          </a:bodyPr>
          <a:lstStyle/>
          <a:p>
            <a:r>
              <a:rPr lang="en-US" sz="2400" b="1" dirty="0"/>
              <a:t>L</a:t>
            </a: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3300" y="1015631"/>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8524" y="1306315"/>
            <a:ext cx="30670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190690" y="4101692"/>
            <a:ext cx="314510" cy="461665"/>
          </a:xfrm>
          <a:prstGeom prst="rect">
            <a:avLst/>
          </a:prstGeom>
          <a:noFill/>
        </p:spPr>
        <p:txBody>
          <a:bodyPr wrap="none" rtlCol="0">
            <a:spAutoFit/>
          </a:bodyPr>
          <a:lstStyle/>
          <a:p>
            <a:r>
              <a:rPr lang="en-US" sz="2400" b="1" dirty="0"/>
              <a:t>L</a:t>
            </a:r>
          </a:p>
        </p:txBody>
      </p:sp>
      <p:pic>
        <p:nvPicPr>
          <p:cNvPr id="5124" name="Picture 4" descr="C:\Documents and Settings\mklubeck\Local Settings\Temporary Internet Files\Content.IE5\MU0A7VQD\MC900442139[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8856" y="3257431"/>
            <a:ext cx="1402841" cy="143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2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105"/>
                                        </p:tgtEl>
                                        <p:attrNameLst>
                                          <p:attrName>style.visibility</p:attrName>
                                        </p:attrNameLst>
                                      </p:cBhvr>
                                      <p:to>
                                        <p:strVal val="visible"/>
                                      </p:to>
                                    </p:set>
                                    <p:animEffect transition="in" filter="fade">
                                      <p:cBhvr>
                                        <p:cTn id="11" dur="500"/>
                                        <p:tgtEl>
                                          <p:spTgt spid="410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104"/>
                                        </p:tgtEl>
                                        <p:attrNameLst>
                                          <p:attrName>style.visibility</p:attrName>
                                        </p:attrNameLst>
                                      </p:cBhvr>
                                      <p:to>
                                        <p:strVal val="visible"/>
                                      </p:to>
                                    </p:set>
                                    <p:animEffect transition="in" filter="fade">
                                      <p:cBhvr>
                                        <p:cTn id="16" dur="500"/>
                                        <p:tgtEl>
                                          <p:spTgt spid="410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par>
                                <p:cTn id="34" presetID="10" presetClass="exit" presetSubtype="0" fill="hold" nodeType="withEffect">
                                  <p:stCondLst>
                                    <p:cond delay="0"/>
                                  </p:stCondLst>
                                  <p:childTnLst>
                                    <p:animEffect transition="out" filter="fade">
                                      <p:cBhvr>
                                        <p:cTn id="35" dur="500"/>
                                        <p:tgtEl>
                                          <p:spTgt spid="4104"/>
                                        </p:tgtEl>
                                      </p:cBhvr>
                                    </p:animEffect>
                                    <p:set>
                                      <p:cBhvr>
                                        <p:cTn id="36" dur="1" fill="hold">
                                          <p:stCondLst>
                                            <p:cond delay="499"/>
                                          </p:stCondLst>
                                        </p:cTn>
                                        <p:tgtEl>
                                          <p:spTgt spid="410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0"/>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1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nodeType="withEffect">
                                  <p:stCondLst>
                                    <p:cond delay="0"/>
                                  </p:stCondLst>
                                  <p:childTnLst>
                                    <p:set>
                                      <p:cBhvr>
                                        <p:cTn id="51" dur="1" fill="hold">
                                          <p:stCondLst>
                                            <p:cond delay="0"/>
                                          </p:stCondLst>
                                        </p:cTn>
                                        <p:tgtEl>
                                          <p:spTgt spid="4099"/>
                                        </p:tgtEl>
                                        <p:attrNameLst>
                                          <p:attrName>style.visibility</p:attrName>
                                        </p:attrNameLst>
                                      </p:cBhvr>
                                      <p:to>
                                        <p:strVal val="visible"/>
                                      </p:to>
                                    </p:set>
                                    <p:animEffect transition="in" filter="fade">
                                      <p:cBhvr>
                                        <p:cTn id="52" dur="500"/>
                                        <p:tgtEl>
                                          <p:spTgt spid="409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8"/>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5122"/>
                                        </p:tgtEl>
                                        <p:attrNameLst>
                                          <p:attrName>style.visibility</p:attrName>
                                        </p:attrNameLst>
                                      </p:cBhvr>
                                      <p:to>
                                        <p:strVal val="visible"/>
                                      </p:to>
                                    </p:set>
                                    <p:animEffect transition="in" filter="fade">
                                      <p:cBhvr>
                                        <p:cTn id="61" dur="500"/>
                                        <p:tgtEl>
                                          <p:spTgt spid="512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4099"/>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6"/>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512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par>
                                <p:cTn id="75" presetID="10" presetClass="entr" presetSubtype="0" fill="hold" nodeType="withEffect">
                                  <p:stCondLst>
                                    <p:cond delay="0"/>
                                  </p:stCondLst>
                                  <p:childTnLst>
                                    <p:set>
                                      <p:cBhvr>
                                        <p:cTn id="76" dur="1" fill="hold">
                                          <p:stCondLst>
                                            <p:cond delay="0"/>
                                          </p:stCondLst>
                                        </p:cTn>
                                        <p:tgtEl>
                                          <p:spTgt spid="4102"/>
                                        </p:tgtEl>
                                        <p:attrNameLst>
                                          <p:attrName>style.visibility</p:attrName>
                                        </p:attrNameLst>
                                      </p:cBhvr>
                                      <p:to>
                                        <p:strVal val="visible"/>
                                      </p:to>
                                    </p:set>
                                    <p:animEffect transition="in" filter="fade">
                                      <p:cBhvr>
                                        <p:cTn id="77" dur="500"/>
                                        <p:tgtEl>
                                          <p:spTgt spid="4102"/>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4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410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2" nodeType="click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par>
                                <p:cTn id="88" presetID="1" presetClass="exit" presetSubtype="0" fill="hold" nodeType="withEffect">
                                  <p:stCondLst>
                                    <p:cond delay="0"/>
                                  </p:stCondLst>
                                  <p:childTnLst>
                                    <p:set>
                                      <p:cBhvr>
                                        <p:cTn id="89" dur="1" fill="hold">
                                          <p:stCondLst>
                                            <p:cond delay="0"/>
                                          </p:stCondLst>
                                        </p:cTn>
                                        <p:tgtEl>
                                          <p:spTgt spid="5124"/>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410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4103"/>
                                        </p:tgtEl>
                                        <p:attrNameLst>
                                          <p:attrName>style.visibility</p:attrName>
                                        </p:attrNameLst>
                                      </p:cBhvr>
                                      <p:to>
                                        <p:strVal val="hidden"/>
                                      </p:to>
                                    </p:set>
                                  </p:childTnLst>
                                </p:cTn>
                              </p:par>
                              <p:par>
                                <p:cTn id="96" presetID="1" presetClass="exit" presetSubtype="0" fill="hold" grpId="3" nodeType="withEffect">
                                  <p:stCondLst>
                                    <p:cond delay="0"/>
                                  </p:stCondLst>
                                  <p:childTnLst>
                                    <p:set>
                                      <p:cBhvr>
                                        <p:cTn id="97" dur="1" fill="hold">
                                          <p:stCondLst>
                                            <p:cond delay="0"/>
                                          </p:stCondLst>
                                        </p:cTn>
                                        <p:tgtEl>
                                          <p:spTgt spid="2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par>
                                <p:cTn id="103" presetID="1" presetClass="entr" presetSubtype="0" fill="hold" grpId="2" nodeType="withEffect">
                                  <p:stCondLst>
                                    <p:cond delay="0"/>
                                  </p:stCondLst>
                                  <p:childTnLst>
                                    <p:set>
                                      <p:cBhvr>
                                        <p:cTn id="104" dur="1" fill="hold">
                                          <p:stCondLst>
                                            <p:cond delay="0"/>
                                          </p:stCondLst>
                                        </p:cTn>
                                        <p:tgtEl>
                                          <p:spTgt spid="2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7" grpId="2"/>
      <p:bldP spid="28" grpId="0"/>
      <p:bldP spid="28" grpId="1"/>
      <p:bldP spid="28" grpId="2"/>
      <p:bldP spid="28" grpId="3"/>
      <p:bldP spid="38" grpId="0"/>
      <p:bldP spid="38" grpId="1"/>
      <p:bldP spid="39" grpId="0"/>
      <p:bldP spid="39" grpId="1"/>
      <p:bldP spid="40" grpId="0"/>
      <p:bldP spid="40" grpId="1"/>
      <p:bldP spid="41" grpId="0"/>
      <p:bldP spid="41" grpId="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Development Plan –</a:t>
            </a:r>
            <a:br>
              <a:rPr lang="en-US" dirty="0" smtClean="0"/>
            </a:br>
            <a:r>
              <a:rPr lang="en-US" dirty="0" smtClean="0"/>
              <a:t>Skill Levels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27" y="4322928"/>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758" y="2438400"/>
            <a:ext cx="490537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489271"/>
            <a:ext cx="57150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4327" y="1768674"/>
            <a:ext cx="4776787" cy="265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327" y="1579758"/>
            <a:ext cx="34290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33275" y="5579659"/>
            <a:ext cx="3810000" cy="584775"/>
          </a:xfrm>
          <a:prstGeom prst="rect">
            <a:avLst/>
          </a:prstGeom>
          <a:solidFill>
            <a:schemeClr val="bg1"/>
          </a:solidFill>
        </p:spPr>
        <p:txBody>
          <a:bodyPr wrap="square" rtlCol="0">
            <a:spAutoFit/>
          </a:bodyPr>
          <a:lstStyle/>
          <a:p>
            <a:r>
              <a:rPr lang="en-US" sz="3200" dirty="0" smtClean="0"/>
              <a:t>1. Novice</a:t>
            </a:r>
            <a:endParaRPr lang="en-US" sz="3200" dirty="0"/>
          </a:p>
        </p:txBody>
      </p:sp>
      <p:sp>
        <p:nvSpPr>
          <p:cNvPr id="13" name="TextBox 12"/>
          <p:cNvSpPr txBox="1"/>
          <p:nvPr/>
        </p:nvSpPr>
        <p:spPr>
          <a:xfrm>
            <a:off x="1524000" y="4779728"/>
            <a:ext cx="3810000" cy="584775"/>
          </a:xfrm>
          <a:prstGeom prst="rect">
            <a:avLst/>
          </a:prstGeom>
          <a:solidFill>
            <a:schemeClr val="bg1"/>
          </a:solidFill>
        </p:spPr>
        <p:txBody>
          <a:bodyPr wrap="square" rtlCol="0">
            <a:spAutoFit/>
          </a:bodyPr>
          <a:lstStyle/>
          <a:p>
            <a:r>
              <a:rPr lang="en-US" sz="3200" dirty="0" smtClean="0"/>
              <a:t>2. Developing</a:t>
            </a:r>
            <a:endParaRPr lang="en-US" sz="3200" dirty="0"/>
          </a:p>
        </p:txBody>
      </p:sp>
      <p:sp>
        <p:nvSpPr>
          <p:cNvPr id="14" name="TextBox 13"/>
          <p:cNvSpPr txBox="1"/>
          <p:nvPr/>
        </p:nvSpPr>
        <p:spPr>
          <a:xfrm>
            <a:off x="457200" y="4589638"/>
            <a:ext cx="3810000" cy="584775"/>
          </a:xfrm>
          <a:prstGeom prst="rect">
            <a:avLst/>
          </a:prstGeom>
          <a:solidFill>
            <a:schemeClr val="bg1"/>
          </a:solidFill>
        </p:spPr>
        <p:txBody>
          <a:bodyPr wrap="square" rtlCol="0">
            <a:spAutoFit/>
          </a:bodyPr>
          <a:lstStyle/>
          <a:p>
            <a:r>
              <a:rPr lang="en-US" sz="3200" dirty="0" smtClean="0"/>
              <a:t>3. Experienced</a:t>
            </a:r>
            <a:endParaRPr lang="en-US" sz="3200" dirty="0"/>
          </a:p>
        </p:txBody>
      </p:sp>
      <p:sp>
        <p:nvSpPr>
          <p:cNvPr id="15" name="TextBox 14"/>
          <p:cNvSpPr txBox="1"/>
          <p:nvPr/>
        </p:nvSpPr>
        <p:spPr>
          <a:xfrm>
            <a:off x="4267200" y="3650962"/>
            <a:ext cx="3810000" cy="584775"/>
          </a:xfrm>
          <a:prstGeom prst="rect">
            <a:avLst/>
          </a:prstGeom>
          <a:solidFill>
            <a:schemeClr val="bg1"/>
          </a:solidFill>
        </p:spPr>
        <p:txBody>
          <a:bodyPr wrap="square" rtlCol="0">
            <a:spAutoFit/>
          </a:bodyPr>
          <a:lstStyle/>
          <a:p>
            <a:r>
              <a:rPr lang="en-US" sz="3200" dirty="0" smtClean="0"/>
              <a:t>4. Proficient</a:t>
            </a:r>
            <a:endParaRPr lang="en-US" sz="3200" dirty="0"/>
          </a:p>
        </p:txBody>
      </p:sp>
      <p:sp>
        <p:nvSpPr>
          <p:cNvPr id="16" name="TextBox 15"/>
          <p:cNvSpPr txBox="1"/>
          <p:nvPr/>
        </p:nvSpPr>
        <p:spPr>
          <a:xfrm>
            <a:off x="2649936" y="1825029"/>
            <a:ext cx="3810000" cy="584775"/>
          </a:xfrm>
          <a:prstGeom prst="rect">
            <a:avLst/>
          </a:prstGeom>
          <a:solidFill>
            <a:schemeClr val="bg1"/>
          </a:solidFill>
        </p:spPr>
        <p:txBody>
          <a:bodyPr wrap="square" rtlCol="0">
            <a:spAutoFit/>
          </a:bodyPr>
          <a:lstStyle/>
          <a:p>
            <a:r>
              <a:rPr lang="en-US" sz="3200" dirty="0" smtClean="0"/>
              <a:t>5. Expert</a:t>
            </a:r>
            <a:endParaRPr lang="en-US" sz="3200" dirty="0"/>
          </a:p>
        </p:txBody>
      </p:sp>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2819401"/>
            <a:ext cx="6858000" cy="297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5978" y="3935753"/>
            <a:ext cx="35814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5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2050"/>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051"/>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par>
                                <p:cTn id="28" presetID="10" presetClass="entr" presetSubtype="0" fill="hold" nodeType="withEffect">
                                  <p:stCondLst>
                                    <p:cond delay="0"/>
                                  </p:stCondLst>
                                  <p:childTnLst>
                                    <p:set>
                                      <p:cBhvr>
                                        <p:cTn id="29" dur="1" fill="hold">
                                          <p:stCondLst>
                                            <p:cond delay="0"/>
                                          </p:stCondLst>
                                        </p:cTn>
                                        <p:tgtEl>
                                          <p:spTgt spid="6146"/>
                                        </p:tgtEl>
                                        <p:attrNameLst>
                                          <p:attrName>style.visibility</p:attrName>
                                        </p:attrNameLst>
                                      </p:cBhvr>
                                      <p:to>
                                        <p:strVal val="visible"/>
                                      </p:to>
                                    </p:set>
                                    <p:animEffect transition="in" filter="fade">
                                      <p:cBhvr>
                                        <p:cTn id="30" dur="500"/>
                                        <p:tgtEl>
                                          <p:spTgt spid="61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5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146"/>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2053"/>
                                        </p:tgtEl>
                                        <p:attrNameLst>
                                          <p:attrName>style.visibility</p:attrName>
                                        </p:attrNameLst>
                                      </p:cBhvr>
                                      <p:to>
                                        <p:strVal val="visible"/>
                                      </p:to>
                                    </p:set>
                                    <p:animEffect transition="in" filter="fade">
                                      <p:cBhvr>
                                        <p:cTn id="44" dur="500"/>
                                        <p:tgtEl>
                                          <p:spTgt spid="205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053"/>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nodeType="withEffect">
                                  <p:stCondLst>
                                    <p:cond delay="0"/>
                                  </p:stCondLst>
                                  <p:childTnLst>
                                    <p:set>
                                      <p:cBhvr>
                                        <p:cTn id="55" dur="1" fill="hold">
                                          <p:stCondLst>
                                            <p:cond delay="0"/>
                                          </p:stCondLst>
                                        </p:cTn>
                                        <p:tgtEl>
                                          <p:spTgt spid="2054"/>
                                        </p:tgtEl>
                                        <p:attrNameLst>
                                          <p:attrName>style.visibility</p:attrName>
                                        </p:attrNameLst>
                                      </p:cBhvr>
                                      <p:to>
                                        <p:strVal val="visible"/>
                                      </p:to>
                                    </p:set>
                                    <p:animEffect transition="in" filter="fade">
                                      <p:cBhvr>
                                        <p:cTn id="56" dur="500"/>
                                        <p:tgtEl>
                                          <p:spTgt spid="205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5"/>
                                        </p:tgtEl>
                                        <p:attrNameLst>
                                          <p:attrName>style.visibility</p:attrName>
                                        </p:attrNameLst>
                                      </p:cBhvr>
                                      <p:to>
                                        <p:strVal val="hidden"/>
                                      </p:to>
                                    </p:set>
                                  </p:childTnLst>
                                </p:cTn>
                              </p:par>
                            </p:childTnLst>
                          </p:cTn>
                        </p:par>
                        <p:par>
                          <p:cTn id="61" fill="hold">
                            <p:stCondLst>
                              <p:cond delay="0"/>
                            </p:stCondLst>
                            <p:childTnLst>
                              <p:par>
                                <p:cTn id="62" presetID="1" presetClass="exit" presetSubtype="0" fill="hold" nodeType="afterEffect">
                                  <p:stCondLst>
                                    <p:cond delay="0"/>
                                  </p:stCondLst>
                                  <p:childTnLst>
                                    <p:set>
                                      <p:cBhvr>
                                        <p:cTn id="63" dur="1" fill="hold">
                                          <p:stCondLst>
                                            <p:cond delay="0"/>
                                          </p:stCondLst>
                                        </p:cTn>
                                        <p:tgtEl>
                                          <p:spTgt spid="2054"/>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nodeType="withEffect">
                                  <p:stCondLst>
                                    <p:cond delay="0"/>
                                  </p:stCondLst>
                                  <p:childTnLst>
                                    <p:set>
                                      <p:cBhvr>
                                        <p:cTn id="68" dur="1" fill="hold">
                                          <p:stCondLst>
                                            <p:cond delay="0"/>
                                          </p:stCondLst>
                                        </p:cTn>
                                        <p:tgtEl>
                                          <p:spTgt spid="2055"/>
                                        </p:tgtEl>
                                        <p:attrNameLst>
                                          <p:attrName>style.visibility</p:attrName>
                                        </p:attrNameLst>
                                      </p:cBhvr>
                                      <p:to>
                                        <p:strVal val="visible"/>
                                      </p:to>
                                    </p:set>
                                    <p:animEffect transition="in" filter="fade">
                                      <p:cBhvr>
                                        <p:cTn id="69"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3" grpId="1" animBg="1"/>
      <p:bldP spid="14" grpId="0" animBg="1"/>
      <p:bldP spid="14" grpId="1" animBg="1"/>
      <p:bldP spid="15" grpId="0" animBg="1"/>
      <p:bldP spid="15" grpId="1"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Development Plan – Determining Required Skill Levels</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5032" b="5817"/>
          <a:stretch/>
        </p:blipFill>
        <p:spPr bwMode="auto">
          <a:xfrm>
            <a:off x="3825909" y="1447800"/>
            <a:ext cx="3276600" cy="478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2759109" y="3160975"/>
            <a:ext cx="2133600" cy="838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Employee View</a:t>
            </a:r>
            <a:endParaRPr lang="en-US" dirty="0">
              <a:solidFill>
                <a:schemeClr val="tx1"/>
              </a:solidFill>
            </a:endParaRPr>
          </a:p>
        </p:txBody>
      </p:sp>
      <p:sp>
        <p:nvSpPr>
          <p:cNvPr id="6" name="Right Arrow 5"/>
          <p:cNvSpPr/>
          <p:nvPr/>
        </p:nvSpPr>
        <p:spPr>
          <a:xfrm rot="10800000">
            <a:off x="6606944" y="4484132"/>
            <a:ext cx="2286000" cy="66511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26108" y="4611141"/>
            <a:ext cx="1670009" cy="369332"/>
          </a:xfrm>
          <a:prstGeom prst="rect">
            <a:avLst/>
          </a:prstGeom>
          <a:noFill/>
        </p:spPr>
        <p:txBody>
          <a:bodyPr wrap="none" rtlCol="0">
            <a:spAutoFit/>
          </a:bodyPr>
          <a:lstStyle/>
          <a:p>
            <a:r>
              <a:rPr lang="en-US" dirty="0" smtClean="0"/>
              <a:t>Supervisor view</a:t>
            </a:r>
            <a:endParaRPr lang="en-US" dirty="0"/>
          </a:p>
        </p:txBody>
      </p:sp>
      <p:sp>
        <p:nvSpPr>
          <p:cNvPr id="9" name="Oval 8"/>
          <p:cNvSpPr/>
          <p:nvPr/>
        </p:nvSpPr>
        <p:spPr>
          <a:xfrm>
            <a:off x="3962400" y="1456818"/>
            <a:ext cx="739809" cy="219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88567" y="1381943"/>
            <a:ext cx="688202" cy="369332"/>
          </a:xfrm>
          <a:prstGeom prst="rect">
            <a:avLst/>
          </a:prstGeom>
          <a:noFill/>
        </p:spPr>
        <p:txBody>
          <a:bodyPr wrap="none" rtlCol="0">
            <a:spAutoFit/>
          </a:bodyPr>
          <a:lstStyle/>
          <a:p>
            <a:r>
              <a:rPr lang="en-US" dirty="0" smtClean="0"/>
              <a:t>Rare!</a:t>
            </a:r>
            <a:endParaRPr lang="en-US" dirty="0"/>
          </a:p>
        </p:txBody>
      </p:sp>
      <p:sp>
        <p:nvSpPr>
          <p:cNvPr id="12" name="Oval 11"/>
          <p:cNvSpPr/>
          <p:nvPr/>
        </p:nvSpPr>
        <p:spPr>
          <a:xfrm>
            <a:off x="5029201" y="5855732"/>
            <a:ext cx="2438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17011" y="5855732"/>
            <a:ext cx="688202" cy="369332"/>
          </a:xfrm>
          <a:prstGeom prst="rect">
            <a:avLst/>
          </a:prstGeom>
          <a:noFill/>
        </p:spPr>
        <p:txBody>
          <a:bodyPr wrap="none" rtlCol="0">
            <a:spAutoFit/>
          </a:bodyPr>
          <a:lstStyle/>
          <a:p>
            <a:r>
              <a:rPr lang="en-US" dirty="0" smtClean="0"/>
              <a:t>Rare!</a:t>
            </a:r>
            <a:endParaRPr lang="en-US"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6910" y="3842266"/>
            <a:ext cx="1730144" cy="173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ontent Placeholder 2"/>
          <p:cNvSpPr txBox="1">
            <a:spLocks/>
          </p:cNvSpPr>
          <p:nvPr/>
        </p:nvSpPr>
        <p:spPr bwMode="auto">
          <a:xfrm>
            <a:off x="6522598" y="3999175"/>
            <a:ext cx="2487879" cy="468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smtClean="0"/>
              <a:t>2 - Developing</a:t>
            </a:r>
          </a:p>
        </p:txBody>
      </p:sp>
      <p:sp>
        <p:nvSpPr>
          <p:cNvPr id="16" name="Content Placeholder 2"/>
          <p:cNvSpPr txBox="1">
            <a:spLocks/>
          </p:cNvSpPr>
          <p:nvPr/>
        </p:nvSpPr>
        <p:spPr bwMode="auto">
          <a:xfrm>
            <a:off x="6095695" y="2743200"/>
            <a:ext cx="2914782" cy="501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400" dirty="0" smtClean="0"/>
              <a:t>3 - Experienced</a:t>
            </a:r>
          </a:p>
        </p:txBody>
      </p:sp>
      <p:sp>
        <p:nvSpPr>
          <p:cNvPr id="17" name="Content Placeholder 2"/>
          <p:cNvSpPr txBox="1">
            <a:spLocks/>
          </p:cNvSpPr>
          <p:nvPr/>
        </p:nvSpPr>
        <p:spPr bwMode="auto">
          <a:xfrm>
            <a:off x="2985538" y="1377674"/>
            <a:ext cx="1133409" cy="36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600" dirty="0" smtClean="0"/>
              <a:t>5 - Expert</a:t>
            </a:r>
          </a:p>
        </p:txBody>
      </p:sp>
      <p:sp>
        <p:nvSpPr>
          <p:cNvPr id="18" name="Content Placeholder 2"/>
          <p:cNvSpPr txBox="1">
            <a:spLocks/>
          </p:cNvSpPr>
          <p:nvPr/>
        </p:nvSpPr>
        <p:spPr bwMode="auto">
          <a:xfrm>
            <a:off x="2949609" y="2489062"/>
            <a:ext cx="1752600" cy="5011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defTabSz="457200" rtl="0" eaLnBrk="1" fontAlgn="base" hangingPunct="1">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smtClean="0"/>
              <a:t>4 - Proficient</a:t>
            </a:r>
          </a:p>
        </p:txBody>
      </p:sp>
      <p:sp>
        <p:nvSpPr>
          <p:cNvPr id="3" name="Content Placeholder 2"/>
          <p:cNvSpPr>
            <a:spLocks noGrp="1"/>
          </p:cNvSpPr>
          <p:nvPr>
            <p:ph idx="1"/>
          </p:nvPr>
        </p:nvSpPr>
        <p:spPr>
          <a:xfrm>
            <a:off x="3429000" y="5779533"/>
            <a:ext cx="1701900" cy="457199"/>
          </a:xfrm>
        </p:spPr>
        <p:txBody>
          <a:bodyPr>
            <a:noAutofit/>
          </a:bodyPr>
          <a:lstStyle/>
          <a:p>
            <a:pPr marL="0" indent="0">
              <a:buNone/>
            </a:pPr>
            <a:r>
              <a:rPr lang="en-US" dirty="0" smtClean="0"/>
              <a:t>1- Novice</a:t>
            </a:r>
          </a:p>
        </p:txBody>
      </p:sp>
    </p:spTree>
    <p:extLst>
      <p:ext uri="{BB962C8B-B14F-4D97-AF65-F5344CB8AC3E}">
        <p14:creationId xmlns:p14="http://schemas.microsoft.com/office/powerpoint/2010/main" val="22407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170"/>
                                        </p:tgtEl>
                                        <p:attrNameLst>
                                          <p:attrName>style.visibility</p:attrName>
                                        </p:attrNameLst>
                                      </p:cBhvr>
                                      <p:to>
                                        <p:strVal val="visible"/>
                                      </p:to>
                                    </p:set>
                                    <p:animEffect transition="in" filter="barn(inVertical)">
                                      <p:cBhvr>
                                        <p:cTn id="45" dur="500"/>
                                        <p:tgtEl>
                                          <p:spTgt spid="717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0" grpId="0"/>
      <p:bldP spid="12" grpId="0" animBg="1"/>
      <p:bldP spid="13" grpId="0"/>
      <p:bldP spid="15" grpId="0"/>
      <p:bldP spid="16" grpId="0"/>
      <p:bldP spid="17" grpId="0"/>
      <p:bldP spid="18" grpId="0"/>
      <p:bldP spid="3" grpId="0" build="p"/>
    </p:bldLst>
  </p:timing>
</p:sld>
</file>

<file path=ppt/theme/theme1.xml><?xml version="1.0" encoding="utf-8"?>
<a:theme xmlns:a="http://schemas.openxmlformats.org/drawingml/2006/main" name="E11_Speaker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1506</Words>
  <Application>Microsoft Office PowerPoint</Application>
  <PresentationFormat>On-screen Show (4:3)</PresentationFormat>
  <Paragraphs>199</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E11_Speaker_PowerPoint_Template</vt:lpstr>
      <vt:lpstr>Developing a Professional Development Plan</vt:lpstr>
      <vt:lpstr>Developing a Professional Development Plan</vt:lpstr>
      <vt:lpstr>Professional Development Plans – Basic Concepts</vt:lpstr>
      <vt:lpstr>Professional Development Plan – Master Task Lists</vt:lpstr>
      <vt:lpstr>Professional Development Plan – Master Task Lists</vt:lpstr>
      <vt:lpstr>Professional Development Plan – Master Task Lists</vt:lpstr>
      <vt:lpstr>Professional Development Plan – Master Task Lists</vt:lpstr>
      <vt:lpstr>Professional Development Plan – Skill Levels</vt:lpstr>
      <vt:lpstr>Professional Development Plan – Determining Required Skill Levels</vt:lpstr>
      <vt:lpstr>Professional Development Plan – evaluating current Skill Levels</vt:lpstr>
      <vt:lpstr>Professional Development Plan – Identify Skill Deficiencies</vt:lpstr>
      <vt:lpstr>Professional Development Plan – Prioritize Skill Needs</vt:lpstr>
      <vt:lpstr>Professional Development Plan –  Find Training</vt:lpstr>
      <vt:lpstr>Professional Development Plan – Evaluate Training</vt:lpstr>
      <vt:lpstr>BONUS</vt:lpstr>
      <vt:lpstr>Developing a Professional Development Plan</vt:lpstr>
      <vt:lpstr>Master Task List (MTL)</vt:lpstr>
      <vt:lpstr>Training Evaluation Worksheet</vt:lpstr>
      <vt:lpstr>Schedule Worksheet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Professional Development Plan</dc:title>
  <dc:creator>mklubeck</dc:creator>
  <cp:lastModifiedBy>Windows User</cp:lastModifiedBy>
  <cp:revision>27</cp:revision>
  <dcterms:created xsi:type="dcterms:W3CDTF">2011-10-10T00:42:03Z</dcterms:created>
  <dcterms:modified xsi:type="dcterms:W3CDTF">2011-10-18T03:03:47Z</dcterms:modified>
</cp:coreProperties>
</file>