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59" r:id="rId5"/>
    <p:sldId id="281" r:id="rId6"/>
    <p:sldId id="261" r:id="rId7"/>
    <p:sldId id="260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85" r:id="rId23"/>
    <p:sldId id="284" r:id="rId24"/>
    <p:sldId id="276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3" autoAdjust="0"/>
    <p:restoredTop sz="94660"/>
  </p:normalViewPr>
  <p:slideViewPr>
    <p:cSldViewPr>
      <p:cViewPr varScale="1">
        <p:scale>
          <a:sx n="65" d="100"/>
          <a:sy n="65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2407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8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3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2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3948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855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d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9248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73190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9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7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3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15.jpeg"/><Relationship Id="rId5" Type="http://schemas.openxmlformats.org/officeDocument/2006/relationships/image" Target="../media/image22.jpeg"/><Relationship Id="rId6" Type="http://schemas.openxmlformats.org/officeDocument/2006/relationships/hyperlink" Target="http://terpconnect.umd.edu/~galitski/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295400"/>
          </a:xfrm>
        </p:spPr>
        <p:txBody>
          <a:bodyPr/>
          <a:lstStyle/>
          <a:p>
            <a:r>
              <a:rPr lang="en-US" sz="4000" dirty="0"/>
              <a:t>MOOCs:  The Coming Revolution?</a:t>
            </a:r>
            <a:br>
              <a:rPr lang="en-US" sz="4000" dirty="0"/>
            </a:br>
            <a:r>
              <a:rPr lang="en-US" sz="3200" b="1" dirty="0">
                <a:solidFill>
                  <a:srgbClr val="C00000"/>
                </a:solidFill>
              </a:rPr>
              <a:t>The University of Maryland Joins </a:t>
            </a:r>
            <a:r>
              <a:rPr lang="en-US" sz="3200" b="1" dirty="0" err="1" smtClean="0">
                <a:solidFill>
                  <a:srgbClr val="C00000"/>
                </a:solidFill>
              </a:rPr>
              <a:t>Coursera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800" b="1" i="1" dirty="0" smtClean="0">
                <a:solidFill>
                  <a:srgbClr val="C00000"/>
                </a:solidFill>
              </a:rPr>
              <a:t>and </a:t>
            </a:r>
            <a:r>
              <a:rPr lang="en-US" sz="3200" dirty="0" smtClean="0">
                <a:solidFill>
                  <a:srgbClr val="C00000"/>
                </a:solidFill>
              </a:rPr>
              <a:t>One CIOs Thoughts On The Revolution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52400" y="3276600"/>
            <a:ext cx="9067800" cy="914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/>
              <a:t>Brian D. Voss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i="1" dirty="0" smtClean="0">
                <a:solidFill>
                  <a:srgbClr val="800000"/>
                </a:solidFill>
              </a:rPr>
              <a:t>University of Maryland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0" y="4343400"/>
            <a:ext cx="6878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AKA … that guy who followed Daphne </a:t>
            </a:r>
            <a:r>
              <a:rPr lang="en-US" sz="2800" b="1" i="1" dirty="0" err="1">
                <a:solidFill>
                  <a:schemeClr val="bg1">
                    <a:lumMod val="85000"/>
                  </a:schemeClr>
                </a:solidFill>
              </a:rPr>
              <a:t>Koller</a:t>
            </a:r>
            <a:endParaRPr lang="en-US" sz="2800" b="1" i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9" y="5867400"/>
            <a:ext cx="50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3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Plans – </a:t>
            </a:r>
            <a:r>
              <a:rPr lang="en-US" b="1" dirty="0" smtClean="0">
                <a:solidFill>
                  <a:srgbClr val="FF0000"/>
                </a:solidFill>
              </a:rPr>
              <a:t>MOOCs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1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Stanford Classes which gave rise to </a:t>
            </a:r>
            <a:r>
              <a:rPr lang="en-US" dirty="0" err="1" smtClean="0"/>
              <a:t>Coursera</a:t>
            </a:r>
            <a:endParaRPr lang="en-US" dirty="0" smtClean="0"/>
          </a:p>
          <a:p>
            <a:r>
              <a:rPr lang="en-US" dirty="0" err="1" smtClean="0"/>
              <a:t>Udacity</a:t>
            </a:r>
            <a:r>
              <a:rPr lang="en-US" dirty="0" smtClean="0"/>
              <a:t> &amp; </a:t>
            </a:r>
            <a:r>
              <a:rPr lang="en-US" dirty="0" err="1" smtClean="0"/>
              <a:t>Thrun’s</a:t>
            </a:r>
            <a:r>
              <a:rPr lang="en-US" dirty="0" smtClean="0"/>
              <a:t> 100K+ students</a:t>
            </a:r>
          </a:p>
          <a:p>
            <a:r>
              <a:rPr lang="en-US" sz="2800" dirty="0" err="1" smtClean="0"/>
              <a:t>ed</a:t>
            </a:r>
            <a:r>
              <a:rPr lang="en-US" sz="3600" dirty="0" err="1" smtClean="0"/>
              <a:t>X</a:t>
            </a:r>
            <a:r>
              <a:rPr lang="en-US" dirty="0" smtClean="0"/>
              <a:t> announcement – MIT &amp; Harvard</a:t>
            </a:r>
          </a:p>
          <a:p>
            <a:r>
              <a:rPr lang="en-US" dirty="0"/>
              <a:t>U-Virginia storyline unfolds </a:t>
            </a:r>
            <a:r>
              <a:rPr lang="en-US" sz="1900" i="1" dirty="0">
                <a:solidFill>
                  <a:srgbClr val="C00000"/>
                </a:solidFill>
              </a:rPr>
              <a:t>(thinking about my friend James)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b="1" i="1" dirty="0" err="1" smtClean="0"/>
              <a:t>Coursera</a:t>
            </a:r>
            <a:r>
              <a:rPr lang="en-US" b="1" i="1" dirty="0" smtClean="0"/>
              <a:t> Expansion  </a:t>
            </a:r>
            <a:r>
              <a:rPr lang="en-US" sz="2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July 17, 2012, ~3:00am EDT</a:t>
            </a:r>
            <a:endParaRPr lang="en-US" dirty="0" smtClean="0"/>
          </a:p>
          <a:p>
            <a:pPr lvl="1"/>
            <a:r>
              <a:rPr lang="en-US" dirty="0" smtClean="0"/>
              <a:t>A call to three friends </a:t>
            </a:r>
            <a:r>
              <a:rPr lang="en-US" sz="2200" dirty="0" smtClean="0"/>
              <a:t>(Khan, Futhey, Hilton)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~9:00am EDT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 call from my President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~10:30am EDT</a:t>
            </a:r>
          </a:p>
          <a:p>
            <a:pPr lvl="1"/>
            <a:r>
              <a:rPr lang="en-US" dirty="0" smtClean="0"/>
              <a:t>A visit to the office of my President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~Noon EDT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a nice CIO like me doing in the middle of this?</a:t>
            </a:r>
          </a:p>
          <a:p>
            <a:pPr lvl="1"/>
            <a:r>
              <a:rPr lang="en-US" b="1" i="1" dirty="0" smtClean="0"/>
              <a:t>Hello Daphne!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July 17, 2012, 3:00pm EDT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9" y="5867400"/>
            <a:ext cx="570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clicks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Choosing </a:t>
            </a:r>
            <a:r>
              <a:rPr lang="en-US" dirty="0" err="1" smtClean="0"/>
              <a:t>Coursera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799"/>
            <a:ext cx="8686800" cy="42672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Coursera</a:t>
            </a:r>
            <a:r>
              <a:rPr lang="en-US" b="1" dirty="0" smtClean="0"/>
              <a:t> (Daphne, Andrew &amp; Co.)</a:t>
            </a:r>
            <a:r>
              <a:rPr lang="en-US" dirty="0"/>
              <a:t> </a:t>
            </a:r>
            <a:r>
              <a:rPr lang="en-US" dirty="0" smtClean="0"/>
              <a:t>actively seeking university participants to provide courses </a:t>
            </a:r>
            <a:endParaRPr lang="en-US" sz="2600" i="1" dirty="0" smtClean="0"/>
          </a:p>
          <a:p>
            <a:r>
              <a:rPr lang="en-US" b="1" dirty="0" smtClean="0"/>
              <a:t>UMD President Wallace Loh </a:t>
            </a:r>
            <a:r>
              <a:rPr lang="en-US" dirty="0" smtClean="0"/>
              <a:t>felt we needed to act </a:t>
            </a:r>
          </a:p>
          <a:p>
            <a:pPr marL="457200" lvl="1" indent="0">
              <a:buNone/>
            </a:pPr>
            <a:r>
              <a:rPr lang="en-US" sz="2600" b="1" i="1" dirty="0" smtClean="0">
                <a:solidFill>
                  <a:srgbClr val="C00000"/>
                </a:solidFill>
              </a:rPr>
              <a:t>“This is what leading institutions do!”</a:t>
            </a:r>
          </a:p>
          <a:p>
            <a:pPr marL="457200" lvl="1" indent="0">
              <a:buNone/>
            </a:pPr>
            <a:r>
              <a:rPr lang="en-US" sz="2600" i="1" dirty="0" smtClean="0">
                <a:solidFill>
                  <a:srgbClr val="C00000"/>
                </a:solidFill>
              </a:rPr>
              <a:t>Community (faculty, regents, donors, legislators, etc.) expressed belief that UMD should become involved … </a:t>
            </a:r>
            <a:r>
              <a:rPr lang="en-US" sz="2600" b="1" i="1" dirty="0" smtClean="0">
                <a:solidFill>
                  <a:srgbClr val="008000"/>
                </a:solidFill>
              </a:rPr>
              <a:t>with something!</a:t>
            </a:r>
          </a:p>
          <a:p>
            <a:r>
              <a:rPr lang="en-US" b="1" dirty="0" smtClean="0"/>
              <a:t>And the CIO? … </a:t>
            </a:r>
            <a:r>
              <a:rPr lang="en-US" dirty="0" smtClean="0"/>
              <a:t>Believed we could best learn about the MOOC platform and promoting and IT-enabling a </a:t>
            </a:r>
            <a:r>
              <a:rPr lang="en-US" i="1" dirty="0" smtClean="0"/>
              <a:t>MOOC-driven</a:t>
            </a:r>
            <a:r>
              <a:rPr lang="en-US" dirty="0" smtClean="0"/>
              <a:t> ‘flipped classroom’ approach by working with </a:t>
            </a:r>
            <a:r>
              <a:rPr lang="en-US" dirty="0" err="1" smtClean="0"/>
              <a:t>Coursera</a:t>
            </a:r>
            <a:r>
              <a:rPr lang="en-US" dirty="0" smtClean="0"/>
              <a:t>, rather than watching from the sidelines</a:t>
            </a:r>
          </a:p>
          <a:p>
            <a:pPr marL="457200" lvl="1" indent="0">
              <a:buNone/>
            </a:pPr>
            <a:r>
              <a:rPr lang="en-US" sz="2600" i="1" dirty="0">
                <a:solidFill>
                  <a:srgbClr val="C00000"/>
                </a:solidFill>
              </a:rPr>
              <a:t>C</a:t>
            </a:r>
            <a:r>
              <a:rPr lang="en-US" sz="2600" i="1" dirty="0" smtClean="0">
                <a:solidFill>
                  <a:srgbClr val="C00000"/>
                </a:solidFill>
              </a:rPr>
              <a:t>onvinced we could </a:t>
            </a:r>
            <a:r>
              <a:rPr lang="en-US" sz="2600" b="1" i="1" u="sng" dirty="0" smtClean="0">
                <a:solidFill>
                  <a:srgbClr val="C00000"/>
                </a:solidFill>
              </a:rPr>
              <a:t>not</a:t>
            </a:r>
            <a:r>
              <a:rPr lang="en-US" sz="2600" i="1" dirty="0" smtClean="0">
                <a:solidFill>
                  <a:srgbClr val="C00000"/>
                </a:solidFill>
              </a:rPr>
              <a:t> do this “on our own”</a:t>
            </a:r>
          </a:p>
        </p:txBody>
      </p:sp>
      <p:pic>
        <p:nvPicPr>
          <p:cNvPr id="6146" name="Picture 2" descr="http://lexleader.net/wp-content/uploads/2012/07/UMD_Wallace_Loh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"/>
            <a:ext cx="2454275" cy="18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ted.com/images/ted/f0bdbaa6b4d543a86ae894297150f384f930e428_254x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00"/>
            <a:ext cx="2362200" cy="1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Easy As 1-2-3-4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Sign contract with </a:t>
            </a:r>
            <a:r>
              <a:rPr lang="en-US" sz="3600" dirty="0" err="1" smtClean="0"/>
              <a:t>Coursera</a:t>
            </a:r>
            <a:endParaRPr lang="en-US" sz="3600" dirty="0" smtClean="0"/>
          </a:p>
          <a:p>
            <a:r>
              <a:rPr lang="en-US" sz="3600" dirty="0" smtClean="0"/>
              <a:t>Identify ~4 courses </a:t>
            </a:r>
          </a:p>
          <a:p>
            <a:r>
              <a:rPr lang="en-US" sz="3600" dirty="0" smtClean="0"/>
              <a:t>Create “Course Landing Pages”</a:t>
            </a:r>
          </a:p>
          <a:p>
            <a:r>
              <a:rPr lang="en-US" sz="3600" dirty="0" smtClean="0"/>
              <a:t>Partner on release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Should be easy … we have three months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*</a:t>
            </a:r>
            <a:r>
              <a:rPr lang="en-US" sz="2400" b="1" i="1" dirty="0" smtClean="0"/>
              <a:t>  </a:t>
            </a:r>
            <a:r>
              <a:rPr lang="en-US" sz="2400" b="1" i="1" dirty="0" smtClean="0">
                <a:solidFill>
                  <a:srgbClr val="C00000"/>
                </a:solidFill>
              </a:rPr>
              <a:t>Some institutions had only a few days!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9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Well … maybe more like</a:t>
            </a:r>
            <a:br>
              <a:rPr lang="en-US" dirty="0" smtClean="0"/>
            </a:b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9971" cy="4546599"/>
          </a:xfrm>
        </p:spPr>
        <p:txBody>
          <a:bodyPr>
            <a:noAutofit/>
          </a:bodyPr>
          <a:lstStyle/>
          <a:p>
            <a:r>
              <a:rPr lang="en-US" dirty="0" smtClean="0"/>
              <a:t>Contract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easy (thanks to Daphne!)</a:t>
            </a:r>
          </a:p>
          <a:p>
            <a:r>
              <a:rPr lang="en-US" dirty="0" smtClean="0"/>
              <a:t>Creating Course Landing Pages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straightforward if non-trivial</a:t>
            </a:r>
          </a:p>
          <a:p>
            <a:r>
              <a:rPr lang="en-US" dirty="0" smtClean="0"/>
              <a:t>Partnering on release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Maybe time was NOT on our side… (two people can keep a secret …); but in the end, all ended well!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Identifying the courses/faculty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ay, there’s the rub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76200"/>
            <a:ext cx="3124200" cy="1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Identifying Courses/Faculty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599"/>
            <a:ext cx="8534400" cy="4546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Summertime – and the faculty are …. </a:t>
            </a:r>
            <a:r>
              <a:rPr lang="en-US" i="1" dirty="0" smtClean="0"/>
              <a:t>elsewhere</a:t>
            </a:r>
          </a:p>
          <a:p>
            <a:r>
              <a:rPr lang="en-US" i="1" dirty="0" err="1" smtClean="0"/>
              <a:t>Psssst</a:t>
            </a:r>
            <a:r>
              <a:rPr lang="en-US" i="1" dirty="0" smtClean="0"/>
              <a:t>!  </a:t>
            </a:r>
            <a:r>
              <a:rPr lang="en-US" i="1" dirty="0" err="1" smtClean="0"/>
              <a:t>Wanna</a:t>
            </a:r>
            <a:r>
              <a:rPr lang="en-US" i="1" dirty="0" smtClean="0"/>
              <a:t> teach a MOOC?</a:t>
            </a:r>
            <a:r>
              <a:rPr lang="en-US" dirty="0" smtClean="0"/>
              <a:t> </a:t>
            </a:r>
            <a:r>
              <a:rPr lang="en-US" sz="2600" dirty="0" smtClean="0"/>
              <a:t>(Recruiting on the QT)</a:t>
            </a:r>
            <a:endParaRPr lang="en-US" dirty="0" smtClean="0"/>
          </a:p>
          <a:p>
            <a:r>
              <a:rPr lang="en-US" dirty="0" smtClean="0"/>
              <a:t>Who decides courses to be offered?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President, Provost, Deans, Faculty, </a:t>
            </a:r>
            <a:r>
              <a:rPr lang="en-US" sz="2600" dirty="0" err="1" smtClean="0">
                <a:solidFill>
                  <a:srgbClr val="C00000"/>
                </a:solidFill>
              </a:rPr>
              <a:t>Coursera</a:t>
            </a:r>
            <a:r>
              <a:rPr lang="en-US" sz="2400" dirty="0" smtClean="0">
                <a:solidFill>
                  <a:srgbClr val="C00000"/>
                </a:solidFill>
              </a:rPr>
              <a:t>? (certainly not IT!)</a:t>
            </a:r>
          </a:p>
          <a:p>
            <a:r>
              <a:rPr lang="en-US" sz="2800" dirty="0" smtClean="0"/>
              <a:t>Volunteers – </a:t>
            </a:r>
            <a:r>
              <a:rPr lang="en-US" sz="2800" i="1" dirty="0" smtClean="0"/>
              <a:t>but for what are we volunt</a:t>
            </a:r>
            <a:r>
              <a:rPr lang="en-US" i="1" dirty="0" smtClean="0"/>
              <a:t>eering?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Misconceptions about MOOCs; online learning, etc.</a:t>
            </a:r>
          </a:p>
          <a:p>
            <a:r>
              <a:rPr lang="en-US" dirty="0" smtClean="0"/>
              <a:t>Confusion on mission, scope, etc.</a:t>
            </a:r>
          </a:p>
          <a:p>
            <a:pPr marL="457200" lvl="1" indent="0">
              <a:buNone/>
            </a:pPr>
            <a:r>
              <a:rPr lang="en-US" sz="2600" i="1" dirty="0" smtClean="0">
                <a:solidFill>
                  <a:srgbClr val="C00000"/>
                </a:solidFill>
              </a:rPr>
              <a:t>Is this all we’re doing?  A ‘monolithic mindset.’</a:t>
            </a:r>
          </a:p>
          <a:p>
            <a:r>
              <a:rPr lang="en-US" dirty="0" smtClean="0"/>
              <a:t>Swift Action versus Deliberative, Inclusive Process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Shared governance role?</a:t>
            </a:r>
          </a:p>
        </p:txBody>
      </p:sp>
    </p:spTree>
    <p:extLst>
      <p:ext uri="{BB962C8B-B14F-4D97-AF65-F5344CB8AC3E}">
        <p14:creationId xmlns:p14="http://schemas.microsoft.com/office/powerpoint/2010/main" val="317472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143001"/>
            <a:ext cx="8308571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Provost solicited Deans for candidate courses/faculty (deans solicited chairs, etc.)</a:t>
            </a:r>
          </a:p>
          <a:p>
            <a:r>
              <a:rPr lang="en-US" dirty="0" smtClean="0"/>
              <a:t>Provost reviewed and selected ‘primary participants’ and ‘back-up crew’</a:t>
            </a:r>
          </a:p>
          <a:p>
            <a:r>
              <a:rPr lang="en-US" dirty="0" smtClean="0"/>
              <a:t>Four initial selections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One almost immediately withdrew and was replaced by a ‘back-up’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Four courses initially offered on 19-October-2012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A few modifications – UMD will have five courses in Spring 2013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Course delivery elements just now getting underway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3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This is not about IT </a:t>
            </a:r>
            <a:r>
              <a:rPr lang="en-US" sz="2600" i="1" dirty="0" smtClean="0"/>
              <a:t>(I said I’d come back to this)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But sometimes, IT is ‘drafted’ to lead the effort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The question looms:  </a:t>
            </a:r>
            <a:r>
              <a:rPr lang="en-US" sz="2400" b="1" i="1" dirty="0" smtClean="0">
                <a:solidFill>
                  <a:srgbClr val="008000"/>
                </a:solidFill>
              </a:rPr>
              <a:t>Can IT get off the stage and backstage where it belongs?</a:t>
            </a:r>
          </a:p>
          <a:p>
            <a:pPr lvl="1"/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n-US" b="1" dirty="0" err="1" smtClean="0"/>
              <a:t>Coursera</a:t>
            </a:r>
            <a:r>
              <a:rPr lang="en-US" b="1" dirty="0" smtClean="0"/>
              <a:t> is a new approach to pedagogy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Faculty must understand this … and embrace it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The entire online education ‘disruptive event’ is about how pedagogy will change (via technology); it is NOT about IT!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Here’s a familiar IT term:  Business Process </a:t>
            </a:r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e-engineering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0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956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As We Prepare Courses</a:t>
            </a:r>
            <a:br>
              <a:rPr lang="en-US" dirty="0" smtClean="0"/>
            </a:br>
            <a:r>
              <a:rPr lang="en-US" dirty="0" smtClean="0"/>
              <a:t>The Discussion Continues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165599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Are MOOCs an end, or a means, or a step along the way?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Are there many ‘spices’ in the rack? – many tools in the kit?</a:t>
            </a:r>
          </a:p>
          <a:p>
            <a:r>
              <a:rPr lang="en-US" sz="2800" b="1" dirty="0" smtClean="0"/>
              <a:t>Monetization Strategies?  Certification/Accreditation? 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Plenty of possibilities – but what direction(s) to take?</a:t>
            </a:r>
          </a:p>
          <a:p>
            <a:r>
              <a:rPr lang="en-US" sz="2800" b="1" dirty="0" smtClean="0"/>
              <a:t>What role will the faculty play in charting directions?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Action versus Deliberation?</a:t>
            </a:r>
          </a:p>
          <a:p>
            <a:r>
              <a:rPr lang="en-US" sz="3000" b="1" dirty="0" smtClean="0"/>
              <a:t>Is there need for a central online leadership role?  </a:t>
            </a:r>
            <a:endParaRPr lang="en-US" sz="3000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And where would such a role be located?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Keeping focus on how pedagogy is changing </a:t>
            </a:r>
            <a:r>
              <a:rPr lang="en-US" sz="2800" dirty="0" smtClean="0"/>
              <a:t>thru technology, </a:t>
            </a:r>
            <a:r>
              <a:rPr lang="en-US" sz="2800" b="1" i="1" dirty="0" smtClean="0">
                <a:solidFill>
                  <a:srgbClr val="C00000"/>
                </a:solidFill>
              </a:rPr>
              <a:t>and not on the technology itself</a:t>
            </a:r>
            <a:r>
              <a:rPr lang="en-US" sz="2800" dirty="0" smtClean="0"/>
              <a:t>?</a:t>
            </a:r>
          </a:p>
          <a:p>
            <a:r>
              <a:rPr lang="en-US" sz="2800" b="1" dirty="0" smtClean="0"/>
              <a:t>What is the role of IT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Collaborator?  Supporter?  Leader?  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21782" cy="729971"/>
          </a:xfrm>
        </p:spPr>
        <p:txBody>
          <a:bodyPr/>
          <a:lstStyle/>
          <a:p>
            <a:r>
              <a:rPr lang="en-US" dirty="0" smtClean="0"/>
              <a:t>Brian’s thoughts …</a:t>
            </a:r>
            <a:endParaRPr lang="en-US" dirty="0"/>
          </a:p>
        </p:txBody>
      </p:sp>
      <p:pic>
        <p:nvPicPr>
          <p:cNvPr id="5122" name="Picture 2" descr="http://upload.wikimedia.org/wikipedia/en/thumb/8/8b/No_Country_for_Old_Men_poster.jpg/220px-No_Country_for_Old_Men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57129"/>
            <a:ext cx="3276600" cy="4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en/thumb/a/a5/There_will_be_blood.jpg/215px-There_will_be_b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354"/>
            <a:ext cx="3505200" cy="46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Can’t decide which movie to watch to prepare myself for the coming year …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9" y="5867400"/>
            <a:ext cx="570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clicks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304800" y="990600"/>
            <a:ext cx="8404274" cy="510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66800"/>
            <a:ext cx="8305800" cy="4546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If you’re waiting for someone to invent a perfect device/platform that overnight transitions faculty from the ‘old way’ to the ‘new way’ ….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ou’re waiting for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Godot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This will be a task requiring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people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– course designers, multi-media specialists, support for faculty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This will take a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significant investment </a:t>
            </a:r>
            <a:r>
              <a:rPr lang="en-US" b="1" dirty="0" smtClean="0">
                <a:solidFill>
                  <a:srgbClr val="000000"/>
                </a:solidFill>
              </a:rPr>
              <a:t>in this </a:t>
            </a:r>
            <a:r>
              <a:rPr lang="en-US" b="1" i="1" dirty="0" err="1" smtClean="0">
                <a:solidFill>
                  <a:srgbClr val="000000"/>
                </a:solidFill>
              </a:rPr>
              <a:t>humanware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over the rest of this decade to transform the way teaching is delivered – blended, totally online, and all points in between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Whether this is managed centrally or distributed – and how it is facilitated – is a matter of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institutional culture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228600"/>
            <a:ext cx="8021782" cy="729971"/>
          </a:xfrm>
        </p:spPr>
        <p:txBody>
          <a:bodyPr/>
          <a:lstStyle/>
          <a:p>
            <a:r>
              <a:rPr lang="en-US" dirty="0" smtClean="0"/>
              <a:t>Brian’s thoughts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1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8675"/>
            <a:ext cx="8534399" cy="7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start with a little identity management ….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know these two?</a:t>
            </a:r>
            <a:endParaRPr lang="en-US" dirty="0"/>
          </a:p>
        </p:txBody>
      </p:sp>
      <p:pic>
        <p:nvPicPr>
          <p:cNvPr id="1028" name="Picture 4" descr="http://keithrichardsnews.90nn.com/portals/58/malc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438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1.ec-images.myspacecdn.com/images02/103/2335abee517343db8c3651f21e3f0bcd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" y="2438400"/>
            <a:ext cx="3799416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Brian’s thoughts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This effort must be led out of the academy – provosts, deans, chairs, and faculty must embrace the change and lead the charge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2400" dirty="0" smtClean="0"/>
              <a:t>In most instances …. IT people can play the role of </a:t>
            </a:r>
            <a:r>
              <a:rPr lang="en-US" sz="2400" b="1" dirty="0" smtClean="0">
                <a:solidFill>
                  <a:srgbClr val="C00000"/>
                </a:solidFill>
              </a:rPr>
              <a:t>collaborators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C00000"/>
                </a:solidFill>
              </a:rPr>
              <a:t>supporters </a:t>
            </a:r>
            <a:r>
              <a:rPr lang="en-US" sz="2400" dirty="0" smtClean="0"/>
              <a:t>of the process of change </a:t>
            </a:r>
            <a:r>
              <a:rPr lang="en-US" sz="2400" i="1" dirty="0" smtClean="0"/>
              <a:t>(not to mention instigators of change)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but if this is viewed as “an IT thing”</a:t>
            </a:r>
            <a:r>
              <a:rPr lang="en-US" sz="2400" dirty="0" smtClean="0"/>
              <a:t> along with all the other IT things facing campuses now – </a:t>
            </a:r>
            <a:r>
              <a:rPr lang="en-US" sz="2400" b="1" dirty="0" smtClean="0">
                <a:solidFill>
                  <a:srgbClr val="C00000"/>
                </a:solidFill>
              </a:rPr>
              <a:t>this will not succeed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8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08229"/>
            <a:ext cx="8021782" cy="729971"/>
          </a:xfrm>
        </p:spPr>
        <p:txBody>
          <a:bodyPr>
            <a:normAutofit/>
          </a:bodyPr>
          <a:lstStyle/>
          <a:p>
            <a:r>
              <a:rPr lang="en-US" dirty="0" smtClean="0"/>
              <a:t>Brian’s thoughts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199" cy="51054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The CIC CIOs recently pondered:  </a:t>
            </a:r>
            <a:r>
              <a:rPr lang="en-US" sz="4000" b="1" i="1" dirty="0" smtClean="0">
                <a:solidFill>
                  <a:srgbClr val="C00000"/>
                </a:solidFill>
              </a:rPr>
              <a:t>Is this time different? </a:t>
            </a:r>
            <a:r>
              <a:rPr lang="en-US" sz="4000" b="1" dirty="0" smtClean="0"/>
              <a:t> And answered: 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it is.  </a:t>
            </a:r>
            <a:r>
              <a:rPr lang="en-US" sz="4000" b="1" dirty="0" smtClean="0"/>
              <a:t>Now is the time for our universities to be taking action.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3200" dirty="0" smtClean="0"/>
              <a:t>Governing Boards are </a:t>
            </a:r>
            <a:r>
              <a:rPr lang="en-US" sz="3200" b="1" i="1" dirty="0" smtClean="0"/>
              <a:t>insisting –  </a:t>
            </a:r>
            <a:r>
              <a:rPr lang="en-US" sz="3200" dirty="0" smtClean="0"/>
              <a:t>Presidents, Provosts, and their attendant administrations are being pressed to act</a:t>
            </a:r>
          </a:p>
          <a:p>
            <a:endParaRPr lang="en-US" sz="3200" dirty="0"/>
          </a:p>
          <a:p>
            <a:r>
              <a:rPr lang="en-US" sz="3200" dirty="0" smtClean="0"/>
              <a:t>Students (and their parents) are </a:t>
            </a:r>
            <a:r>
              <a:rPr lang="en-US" sz="3200" b="1" dirty="0" smtClean="0"/>
              <a:t>demanding</a:t>
            </a:r>
            <a:r>
              <a:rPr lang="en-US" sz="3200" dirty="0" smtClean="0"/>
              <a:t> more online options and more use of “modern technology” </a:t>
            </a:r>
            <a:r>
              <a:rPr lang="en-US" sz="3200" i="1" dirty="0" smtClean="0">
                <a:solidFill>
                  <a:srgbClr val="800000"/>
                </a:solidFill>
              </a:rPr>
              <a:t>(better or perceived better?)</a:t>
            </a:r>
          </a:p>
          <a:p>
            <a:endParaRPr lang="en-US" sz="3200" dirty="0" smtClean="0"/>
          </a:p>
          <a:p>
            <a:r>
              <a:rPr lang="en-US" sz="3200" dirty="0" smtClean="0"/>
              <a:t>Faculty are, as usual, across a spectrum of interest and opinion as to approach; but more and more are </a:t>
            </a:r>
            <a:r>
              <a:rPr lang="en-US" sz="3200" b="1" dirty="0" smtClean="0"/>
              <a:t>pushing</a:t>
            </a:r>
            <a:r>
              <a:rPr lang="en-US" sz="3200" dirty="0" smtClean="0"/>
              <a:t> to move toward blended, ‘flipped,’ and online capabilities</a:t>
            </a:r>
          </a:p>
          <a:p>
            <a:endParaRPr lang="en-US" sz="3200" dirty="0" smtClean="0"/>
          </a:p>
          <a:p>
            <a:r>
              <a:rPr lang="en-US" sz="3200" dirty="0" smtClean="0"/>
              <a:t>This challenge is </a:t>
            </a:r>
            <a:r>
              <a:rPr lang="en-US" sz="3200" b="1" dirty="0" smtClean="0"/>
              <a:t>raising </a:t>
            </a:r>
            <a:r>
              <a:rPr lang="en-US" sz="3200" dirty="0" smtClean="0"/>
              <a:t>many other IT-centric questions (centralization versus not, etc.); </a:t>
            </a:r>
            <a:r>
              <a:rPr lang="en-US" sz="3200" i="1" dirty="0" smtClean="0"/>
              <a:t>some not so comfortably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3873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Brian’s thoughts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232371" cy="4546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will be a lot of discussion and debate about whether MOOCs and other forms of IT-enabled teaching tools actually improve learning outcomes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Whether it does or not is … academic (not </a:t>
            </a:r>
            <a:r>
              <a:rPr lang="en-US" dirty="0" err="1" smtClean="0">
                <a:solidFill>
                  <a:srgbClr val="800000"/>
                </a:solidFill>
              </a:rPr>
              <a:t>IT</a:t>
            </a:r>
            <a:r>
              <a:rPr lang="en-US" sz="2400" dirty="0" err="1" smtClean="0">
                <a:solidFill>
                  <a:srgbClr val="800000"/>
                </a:solidFill>
              </a:rPr>
              <a:t>echnical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Remember Clay </a:t>
            </a:r>
            <a:r>
              <a:rPr lang="en-US" dirty="0" err="1" smtClean="0">
                <a:solidFill>
                  <a:srgbClr val="800000"/>
                </a:solidFill>
              </a:rPr>
              <a:t>Shirky’s</a:t>
            </a:r>
            <a:r>
              <a:rPr lang="en-US" dirty="0" smtClean="0">
                <a:solidFill>
                  <a:srgbClr val="800000"/>
                </a:solidFill>
              </a:rPr>
              <a:t> point about the music industry vis-à-vis CD quality versus MP3</a:t>
            </a:r>
          </a:p>
          <a:p>
            <a:pPr marL="457200" lvl="1" indent="0">
              <a:buNone/>
            </a:pP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immortal words of David Byrne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1828800"/>
            <a:ext cx="7924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party …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       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disco … 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		    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</a:t>
            </a:r>
            <a:r>
              <a:rPr lang="en-US" b="1" i="1" dirty="0" err="1" smtClean="0">
                <a:solidFill>
                  <a:srgbClr val="C00000"/>
                </a:solidFill>
              </a:rPr>
              <a:t>foolin</a:t>
            </a:r>
            <a:r>
              <a:rPr lang="en-US" b="1" i="1" dirty="0" smtClean="0">
                <a:solidFill>
                  <a:srgbClr val="C00000"/>
                </a:solidFill>
              </a:rPr>
              <a:t>’ around.</a:t>
            </a: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legacy.earlham.edu/~vanbma/20th%20century/images/byrnebigsu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6185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8675"/>
            <a:ext cx="8537171" cy="729971"/>
          </a:xfrm>
        </p:spPr>
        <p:txBody>
          <a:bodyPr/>
          <a:lstStyle/>
          <a:p>
            <a:r>
              <a:rPr lang="en-US" dirty="0" smtClean="0"/>
              <a:t>And about that summer in College Park?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9"/>
            <a:ext cx="8686800" cy="454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While maneuvering </a:t>
            </a:r>
            <a:r>
              <a:rPr lang="en-US" b="1" dirty="0" err="1" smtClean="0">
                <a:solidFill>
                  <a:srgbClr val="C00000"/>
                </a:solidFill>
              </a:rPr>
              <a:t>Coursera</a:t>
            </a:r>
            <a:r>
              <a:rPr lang="en-US" b="1" dirty="0" smtClean="0">
                <a:solidFill>
                  <a:srgbClr val="C00000"/>
                </a:solidFill>
              </a:rPr>
              <a:t> participation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</a:p>
          <a:p>
            <a:pPr lvl="1"/>
            <a:r>
              <a:rPr lang="en-US" dirty="0" smtClean="0"/>
              <a:t>hired two deputy CIOs</a:t>
            </a:r>
          </a:p>
          <a:p>
            <a:pPr lvl="1"/>
            <a:r>
              <a:rPr lang="en-US" dirty="0" smtClean="0"/>
              <a:t>completed a (draft) IT strategic plan</a:t>
            </a:r>
          </a:p>
          <a:p>
            <a:pPr lvl="1"/>
            <a:r>
              <a:rPr lang="en-US" dirty="0" smtClean="0"/>
              <a:t>think we’ve found some data center space</a:t>
            </a:r>
          </a:p>
          <a:p>
            <a:pPr lvl="1"/>
            <a:r>
              <a:rPr lang="en-US" dirty="0" smtClean="0"/>
              <a:t>kicked-off our </a:t>
            </a:r>
            <a:r>
              <a:rPr lang="en-US" dirty="0" err="1" smtClean="0"/>
              <a:t>Kuali</a:t>
            </a:r>
            <a:r>
              <a:rPr lang="en-US" dirty="0" smtClean="0"/>
              <a:t> Financial System implementation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ommenced planning for IT services in the Library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igned a Microsoft CLA and distributed over 12K copies of software</a:t>
            </a:r>
          </a:p>
          <a:p>
            <a:pPr lvl="1"/>
            <a:r>
              <a:rPr lang="en-US" dirty="0" smtClean="0"/>
              <a:t>migrated to a new version of Exchange</a:t>
            </a:r>
          </a:p>
          <a:p>
            <a:pPr lvl="1"/>
            <a:r>
              <a:rPr lang="en-US" dirty="0" smtClean="0"/>
              <a:t>commenced our migration from Blackboard to Canvas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ent to Paris for a week </a:t>
            </a:r>
            <a:r>
              <a:rPr lang="en-US" sz="2200" i="1" dirty="0" smtClean="0">
                <a:solidFill>
                  <a:srgbClr val="008000"/>
                </a:solidFill>
              </a:rPr>
              <a:t>(well</a:t>
            </a:r>
            <a:r>
              <a:rPr lang="en-US" sz="2200" i="1" dirty="0">
                <a:solidFill>
                  <a:srgbClr val="008000"/>
                </a:solidFill>
              </a:rPr>
              <a:t> </a:t>
            </a:r>
            <a:r>
              <a:rPr lang="en-US" sz="2200" i="1" dirty="0" smtClean="0">
                <a:solidFill>
                  <a:srgbClr val="008000"/>
                </a:solidFill>
              </a:rPr>
              <a:t>… not the whole IT Division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0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05924"/>
          </a:xfrm>
        </p:spPr>
        <p:txBody>
          <a:bodyPr/>
          <a:lstStyle/>
          <a:p>
            <a:r>
              <a:rPr lang="en-US" sz="4000" dirty="0" smtClean="0"/>
              <a:t>And here’s my new homepage …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2895600"/>
            <a:ext cx="8534400" cy="30876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EDUCAUSE has resources and uncommon thinking …</a:t>
            </a:r>
          </a:p>
          <a:p>
            <a:r>
              <a:rPr lang="en-US" sz="3000" i="1" dirty="0" smtClean="0">
                <a:solidFill>
                  <a:srgbClr val="800000"/>
                </a:solidFill>
              </a:rPr>
              <a:t>What Campus Leaders Need to Know About MOOCs </a:t>
            </a:r>
            <a:r>
              <a:rPr lang="en-US" sz="3000" dirty="0" smtClean="0"/>
              <a:t>(September 2012)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C00000"/>
                </a:solidFill>
              </a:rPr>
              <a:t>&gt;21 items in the EDUCAUSE Library (AND GROWING!)</a:t>
            </a:r>
          </a:p>
          <a:p>
            <a:r>
              <a:rPr lang="en-US" sz="2600" dirty="0" smtClean="0"/>
              <a:t>Massive Open Online Courses (MOOCs) Constituent Group</a:t>
            </a:r>
          </a:p>
          <a:p>
            <a:r>
              <a:rPr lang="en-US" sz="3000" dirty="0" smtClean="0"/>
              <a:t>Planning MOOC gathering for 2013 (TBD)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http://chronicle.com/article/What-You-Need-to-Know-About/133475/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Chronicle of Higher Education – What You Need to Know About MOOC’s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It has temporarily dislodged   http://www.cnn.com!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81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413029"/>
            <a:ext cx="8021782" cy="729971"/>
          </a:xfrm>
        </p:spPr>
        <p:txBody>
          <a:bodyPr>
            <a:normAutofit/>
          </a:bodyPr>
          <a:lstStyle/>
          <a:p>
            <a:r>
              <a:rPr lang="en-US" i="1" dirty="0" smtClean="0"/>
              <a:t>Maybe</a:t>
            </a:r>
            <a:r>
              <a:rPr lang="en-US" sz="3600" i="1" dirty="0" smtClean="0"/>
              <a:t> their names will help?</a:t>
            </a:r>
            <a:endParaRPr lang="en-US" sz="3600" i="1" dirty="0"/>
          </a:p>
        </p:txBody>
      </p:sp>
      <p:pic>
        <p:nvPicPr>
          <p:cNvPr id="1028" name="Picture 4" descr="http://keithrichardsnews.90nn.com/portals/58/malc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360713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40871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Pierre du Beauport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420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Johnny Starbuck</a:t>
            </a:r>
            <a:endParaRPr lang="en-US" sz="2800" b="1" dirty="0"/>
          </a:p>
        </p:txBody>
      </p:sp>
      <p:pic>
        <p:nvPicPr>
          <p:cNvPr id="3074" name="Picture 2" descr="http://a1.ec-images.myspacecdn.com/images02/103/2335abee517343db8c3651f21e3f0bcd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8" y="2406750"/>
            <a:ext cx="3799416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8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No?  How about these two?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039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Ronnie Wood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02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Keith Richards</a:t>
            </a:r>
            <a:endParaRPr lang="en-US" sz="2400" b="1" dirty="0"/>
          </a:p>
        </p:txBody>
      </p:sp>
      <p:pic>
        <p:nvPicPr>
          <p:cNvPr id="8" name="Picture 8" descr="http://www.famouslogos.org/logos/rolling-stones-lip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52400"/>
            <a:ext cx="1163320" cy="8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2.timeinc.net/ew/dynamic/imgs/100922/Ronnie-Wood_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4252"/>
            <a:ext cx="2971800" cy="37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skristenmd.files.wordpress.com/2011/01/richa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62" y="1143001"/>
            <a:ext cx="3442026" cy="38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2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2997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Pierre &amp; Johnny are guitar </a:t>
            </a:r>
            <a:r>
              <a:rPr lang="en-US" sz="2800" b="1" u="sng" dirty="0" smtClean="0">
                <a:solidFill>
                  <a:srgbClr val="800000"/>
                </a:solidFill>
              </a:rPr>
              <a:t>Techs </a:t>
            </a:r>
            <a:br>
              <a:rPr lang="en-US" sz="2800" b="1" u="sng" dirty="0" smtClean="0">
                <a:solidFill>
                  <a:srgbClr val="800000"/>
                </a:solidFill>
              </a:rPr>
            </a:br>
            <a:r>
              <a:rPr lang="en-US" sz="2800" b="1" dirty="0" smtClean="0"/>
              <a:t>for the Rolling Stones!</a:t>
            </a:r>
            <a:endParaRPr lang="en-US" sz="2800" b="1" i="1" dirty="0"/>
          </a:p>
        </p:txBody>
      </p:sp>
      <p:pic>
        <p:nvPicPr>
          <p:cNvPr id="1028" name="Picture 4" descr="http://keithrichardsnews.90nn.com/portals/58/malc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071528" cy="23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1.ec-images.myspacecdn.com/images02/103/2335abee517343db8c3651f21e3f0bcd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3200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They have been taking care of Keith and Ronnie (and Brian &amp; Mick … and Mick and Bill) for decades from backstage!</a:t>
            </a:r>
            <a:endParaRPr lang="en-US" sz="3600" i="1" dirty="0"/>
          </a:p>
        </p:txBody>
      </p:sp>
      <p:pic>
        <p:nvPicPr>
          <p:cNvPr id="10242" name="Picture 2" descr="http://graphics8.nytimes.com/images/2007/10/30/timestopics/ston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69" y="4191002"/>
            <a:ext cx="3615731" cy="19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llboard.com/photos/artist/5556-the-rolling-st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191001"/>
            <a:ext cx="2981919" cy="19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llgoodseats.com/images/rolling-sto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455489" cy="19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0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2927629"/>
            <a:ext cx="8323811" cy="729971"/>
          </a:xfrm>
        </p:spPr>
        <p:txBody>
          <a:bodyPr/>
          <a:lstStyle/>
          <a:p>
            <a:pPr algn="ctr"/>
            <a:r>
              <a:rPr lang="en-US" sz="4000" b="1" dirty="0" smtClean="0"/>
              <a:t>And this has </a:t>
            </a:r>
            <a:r>
              <a:rPr lang="en-US" sz="4000" b="1" i="1" dirty="0" smtClean="0"/>
              <a:t>what</a:t>
            </a:r>
            <a:r>
              <a:rPr lang="en-US" sz="4000" b="1" dirty="0" smtClean="0"/>
              <a:t> to do with MOOCs and The Revolution?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1925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21782" cy="729971"/>
          </a:xfrm>
        </p:spPr>
        <p:txBody>
          <a:bodyPr/>
          <a:lstStyle/>
          <a:p>
            <a:pPr algn="l"/>
            <a:r>
              <a:rPr lang="en-US" sz="4400" b="1" i="1" dirty="0" smtClean="0"/>
              <a:t>It’s </a:t>
            </a:r>
            <a:r>
              <a:rPr lang="en-US" sz="4400" b="1" i="1" u="sng" dirty="0" smtClean="0"/>
              <a:t>not</a:t>
            </a:r>
            <a:r>
              <a:rPr lang="en-US" sz="4400" b="1" i="1" dirty="0" smtClean="0"/>
              <a:t> about IT …</a:t>
            </a:r>
            <a:endParaRPr lang="en-US" sz="4400" b="1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304800"/>
            <a:ext cx="4241743" cy="1600200"/>
            <a:chOff x="5181600" y="304800"/>
            <a:chExt cx="4241743" cy="1600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200" y="304800"/>
              <a:ext cx="2108143" cy="1600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181600" y="304800"/>
              <a:ext cx="2481712" cy="1575147"/>
              <a:chOff x="5181600" y="304800"/>
              <a:chExt cx="2481712" cy="1575147"/>
            </a:xfrm>
          </p:grpSpPr>
          <p:pic>
            <p:nvPicPr>
              <p:cNvPr id="8" name="Picture 4" descr="http://mskristenmd.files.wordpress.com/2011/01/richard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304800"/>
                <a:ext cx="1414912" cy="1575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://img2.timeinc.net/ew/dynamic/imgs/100922/Ronnie-Wood_25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304800"/>
                <a:ext cx="1227537" cy="1564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itle 1"/>
          <p:cNvSpPr txBox="1">
            <a:spLocks/>
          </p:cNvSpPr>
          <p:nvPr/>
        </p:nvSpPr>
        <p:spPr>
          <a:xfrm>
            <a:off x="838200" y="4419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600" b="1" dirty="0" smtClean="0">
                <a:solidFill>
                  <a:srgbClr val="C00000"/>
                </a:solidFill>
              </a:rPr>
              <a:t>It’s about </a:t>
            </a:r>
          </a:p>
          <a:p>
            <a:pPr algn="r"/>
            <a:r>
              <a:rPr lang="en-US" sz="7600" b="1" dirty="0" smtClean="0">
                <a:solidFill>
                  <a:srgbClr val="C00000"/>
                </a:solidFill>
              </a:rPr>
              <a:t>teaching and learning</a:t>
            </a:r>
          </a:p>
          <a:p>
            <a:pPr algn="r"/>
            <a:endParaRPr lang="en-US" sz="4600" b="1" dirty="0" smtClean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505200"/>
            <a:ext cx="3612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‘Stars’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2400" dirty="0" smtClean="0"/>
              <a:t> Stage</a:t>
            </a:r>
          </a:p>
          <a:p>
            <a:r>
              <a:rPr lang="en-US" i="1" dirty="0" smtClean="0"/>
              <a:t>Who become the Guides on the Side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5626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I’ll come </a:t>
            </a:r>
            <a:r>
              <a:rPr lang="en-US" sz="3200" b="1" dirty="0" smtClean="0"/>
              <a:t>back</a:t>
            </a:r>
            <a:r>
              <a:rPr lang="en-US" sz="2400" b="1" dirty="0" smtClean="0"/>
              <a:t> to this later …</a:t>
            </a:r>
            <a:endParaRPr lang="en-US" sz="2400" b="1" dirty="0"/>
          </a:p>
        </p:txBody>
      </p:sp>
      <p:pic>
        <p:nvPicPr>
          <p:cNvPr id="4104" name="Picture 8" descr="https://coursera-topic-photos.s3.amazonaws.com/bc/4fb6e66150a13fb3ac057e9ba27c7a/Charles_Clark2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13" y="1931323"/>
            <a:ext cx="1882639" cy="16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ursera-topic-photos.s3.amazonaws.com/0d/e81d5215e4815fd175c7595210c632/Victor_Galitski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13" y="1931323"/>
            <a:ext cx="1376680" cy="16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oursera-topic-photos.s3.amazonaws.com/8a/c0a01b47f2a0bb53c5f283bc18ceea/EBB-photo_siz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13" y="1931323"/>
            <a:ext cx="1301587" cy="16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ursera-topic-photos.s3.amazonaws.com/c4/8593b8c6826f66c3e28be0d52b81cc/JamesGreenPic_la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13" y="1905000"/>
            <a:ext cx="1101311" cy="16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400" y="1524000"/>
            <a:ext cx="3526814" cy="3281065"/>
            <a:chOff x="25400" y="1524000"/>
            <a:chExt cx="3526814" cy="3281065"/>
          </a:xfrm>
        </p:grpSpPr>
        <p:pic>
          <p:nvPicPr>
            <p:cNvPr id="5" name="Picture 4" descr="http://keithrichardsnews.90nn.com/portals/58/malclom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218" y="1524000"/>
              <a:ext cx="1708996" cy="128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Brian D. Vos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95600"/>
              <a:ext cx="1125866" cy="143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://profile.ak.fbcdn.net/hprofile-ak-snc6/186606_5744856_5915464_n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786" y="2899903"/>
              <a:ext cx="987414" cy="14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://www.oit.umd.edu/division_staff/images/srstaff/ARobinson_SNST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46" y="2895600"/>
              <a:ext cx="1242254" cy="14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1000" y="4343400"/>
              <a:ext cx="2884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‘Techs’ Backstage</a:t>
              </a:r>
              <a:endParaRPr lang="en-US" sz="2400" dirty="0"/>
            </a:p>
          </p:txBody>
        </p:sp>
        <p:pic>
          <p:nvPicPr>
            <p:cNvPr id="18" name="Picture 2" descr="http://a1.ec-images.myspacecdn.com/images02/103/2335abee517343db8c3651f21e3f0bcd/l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1524000"/>
              <a:ext cx="1708996" cy="128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86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675"/>
            <a:ext cx="8400011" cy="1794925"/>
          </a:xfrm>
        </p:spPr>
        <p:txBody>
          <a:bodyPr/>
          <a:lstStyle/>
          <a:p>
            <a:pPr algn="ctr"/>
            <a:r>
              <a:rPr lang="en-US" dirty="0" smtClean="0"/>
              <a:t>The Truly Exciting and Informative Tale of How The University of Maryland Joined </a:t>
            </a:r>
            <a:r>
              <a:rPr lang="en-US" dirty="0" err="1" smtClean="0"/>
              <a:t>Coursera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6829" y="2514599"/>
            <a:ext cx="8232371" cy="3352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C00000"/>
                </a:solidFill>
              </a:rPr>
              <a:t>Or …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How I had no idea how we’d spend our summer … and why having CIO friends is a good thing … and also maybe not such a good thing.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r>
              <a:rPr lang="en-US" dirty="0" smtClean="0"/>
              <a:t> we’d spend our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295400"/>
            <a:ext cx="8079971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Hiring two new deputies</a:t>
            </a:r>
          </a:p>
          <a:p>
            <a:r>
              <a:rPr lang="en-US" dirty="0" smtClean="0"/>
              <a:t>IT Strategic Planning </a:t>
            </a:r>
          </a:p>
          <a:p>
            <a:r>
              <a:rPr lang="en-US" dirty="0" smtClean="0"/>
              <a:t>The never-ending search for </a:t>
            </a:r>
            <a:r>
              <a:rPr lang="en-US" dirty="0" err="1" smtClean="0"/>
              <a:t>floorspace</a:t>
            </a:r>
            <a:r>
              <a:rPr lang="en-US" dirty="0" smtClean="0"/>
              <a:t>, power, and cooling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dirty="0" smtClean="0">
                <a:solidFill>
                  <a:srgbClr val="C00000"/>
                </a:solidFill>
              </a:rPr>
              <a:t>nd …</a:t>
            </a:r>
          </a:p>
          <a:p>
            <a:r>
              <a:rPr lang="en-US" dirty="0" smtClean="0"/>
              <a:t>Obtaining a Microsoft CLA for the campus</a:t>
            </a:r>
          </a:p>
          <a:p>
            <a:r>
              <a:rPr lang="en-US" dirty="0" smtClean="0"/>
              <a:t>E-mail migrations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(migraines?) </a:t>
            </a:r>
            <a:r>
              <a:rPr lang="en-US" dirty="0" smtClean="0"/>
              <a:t>and futures</a:t>
            </a:r>
          </a:p>
          <a:p>
            <a:r>
              <a:rPr lang="en-US" dirty="0" smtClean="0"/>
              <a:t>Kick-off of </a:t>
            </a:r>
            <a:r>
              <a:rPr lang="en-US" dirty="0" err="1" smtClean="0"/>
              <a:t>Kuali</a:t>
            </a:r>
            <a:r>
              <a:rPr lang="en-US" dirty="0" smtClean="0"/>
              <a:t> Financial implementation</a:t>
            </a:r>
          </a:p>
          <a:p>
            <a:r>
              <a:rPr lang="en-US" dirty="0" err="1" smtClean="0"/>
              <a:t>eTextbooks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30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1533</Words>
  <Application>Microsoft Macintosh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MOOCs:  The Coming Revolution? The University of Maryland Joins Coursera and One CIOs Thoughts On The Revolution</vt:lpstr>
      <vt:lpstr>Let’s start with a little identity management ….  Do you know these two?</vt:lpstr>
      <vt:lpstr>Maybe their names will help?</vt:lpstr>
      <vt:lpstr>No?  How about these two?</vt:lpstr>
      <vt:lpstr>Pierre &amp; Johnny are guitar Techs  for the Rolling Stones!</vt:lpstr>
      <vt:lpstr>And this has what to do with MOOCs and The Revolution?</vt:lpstr>
      <vt:lpstr>It’s not about IT …</vt:lpstr>
      <vt:lpstr>The Truly Exciting and Informative Tale of How The University of Maryland Joined Coursera</vt:lpstr>
      <vt:lpstr>How I THOUGHT we’d spend our summer</vt:lpstr>
      <vt:lpstr>Change of Plans – MOOCs</vt:lpstr>
      <vt:lpstr>Choosing Coursera</vt:lpstr>
      <vt:lpstr>As Easy As 1-2-3-4 ….</vt:lpstr>
      <vt:lpstr>Well … maybe more like </vt:lpstr>
      <vt:lpstr>Challenge: Identifying Courses/Faculty</vt:lpstr>
      <vt:lpstr>UMD Process</vt:lpstr>
      <vt:lpstr>Challenges</vt:lpstr>
      <vt:lpstr>Even As We Prepare Courses The Discussion Continues …</vt:lpstr>
      <vt:lpstr>Brian’s thoughts …</vt:lpstr>
      <vt:lpstr>Brian’s thoughts …</vt:lpstr>
      <vt:lpstr>Brian’s thoughts …</vt:lpstr>
      <vt:lpstr>Brian’s thoughts …</vt:lpstr>
      <vt:lpstr>Brian’s thoughts …</vt:lpstr>
      <vt:lpstr>In the immortal words of David Byrne</vt:lpstr>
      <vt:lpstr>And about that summer in College Park?</vt:lpstr>
      <vt:lpstr>And here’s my new homepage …</vt:lpstr>
      <vt:lpstr>Your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MOOCs:  The Coming Revolution?</dc:title>
  <dc:creator>bdvoss@umd.edu</dc:creator>
  <cp:lastModifiedBy>Brian Voss</cp:lastModifiedBy>
  <cp:revision>56</cp:revision>
  <dcterms:created xsi:type="dcterms:W3CDTF">2012-10-22T13:58:50Z</dcterms:created>
  <dcterms:modified xsi:type="dcterms:W3CDTF">2012-11-08T22:33:07Z</dcterms:modified>
</cp:coreProperties>
</file>