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7"/>
  </p:notesMasterIdLst>
  <p:handoutMasterIdLst>
    <p:handoutMasterId r:id="rId118"/>
  </p:handoutMasterIdLst>
  <p:sldIdLst>
    <p:sldId id="256" r:id="rId2"/>
    <p:sldId id="257" r:id="rId3"/>
    <p:sldId id="261" r:id="rId4"/>
    <p:sldId id="259" r:id="rId5"/>
    <p:sldId id="354" r:id="rId6"/>
    <p:sldId id="348" r:id="rId7"/>
    <p:sldId id="355" r:id="rId8"/>
    <p:sldId id="356" r:id="rId9"/>
    <p:sldId id="357" r:id="rId10"/>
    <p:sldId id="351" r:id="rId11"/>
    <p:sldId id="386" r:id="rId12"/>
    <p:sldId id="336" r:id="rId13"/>
    <p:sldId id="337" r:id="rId14"/>
    <p:sldId id="338" r:id="rId15"/>
    <p:sldId id="413" r:id="rId16"/>
    <p:sldId id="280" r:id="rId17"/>
    <p:sldId id="339" r:id="rId18"/>
    <p:sldId id="388" r:id="rId19"/>
    <p:sldId id="282" r:id="rId20"/>
    <p:sldId id="340" r:id="rId21"/>
    <p:sldId id="284" r:id="rId22"/>
    <p:sldId id="414" r:id="rId23"/>
    <p:sldId id="341" r:id="rId24"/>
    <p:sldId id="410" r:id="rId25"/>
    <p:sldId id="342" r:id="rId26"/>
    <p:sldId id="409" r:id="rId27"/>
    <p:sldId id="290" r:id="rId28"/>
    <p:sldId id="446" r:id="rId29"/>
    <p:sldId id="292" r:id="rId30"/>
    <p:sldId id="411" r:id="rId31"/>
    <p:sldId id="293" r:id="rId32"/>
    <p:sldId id="359" r:id="rId33"/>
    <p:sldId id="360" r:id="rId34"/>
    <p:sldId id="361" r:id="rId35"/>
    <p:sldId id="362" r:id="rId36"/>
    <p:sldId id="363" r:id="rId37"/>
    <p:sldId id="299" r:id="rId38"/>
    <p:sldId id="300" r:id="rId39"/>
    <p:sldId id="301" r:id="rId40"/>
    <p:sldId id="365" r:id="rId41"/>
    <p:sldId id="366" r:id="rId42"/>
    <p:sldId id="367" r:id="rId43"/>
    <p:sldId id="368" r:id="rId44"/>
    <p:sldId id="364" r:id="rId45"/>
    <p:sldId id="372" r:id="rId46"/>
    <p:sldId id="373" r:id="rId47"/>
    <p:sldId id="375" r:id="rId48"/>
    <p:sldId id="374" r:id="rId49"/>
    <p:sldId id="378" r:id="rId50"/>
    <p:sldId id="415" r:id="rId51"/>
    <p:sldId id="376" r:id="rId52"/>
    <p:sldId id="314" r:id="rId53"/>
    <p:sldId id="423" r:id="rId54"/>
    <p:sldId id="380" r:id="rId55"/>
    <p:sldId id="426" r:id="rId56"/>
    <p:sldId id="416" r:id="rId57"/>
    <p:sldId id="424" r:id="rId58"/>
    <p:sldId id="316" r:id="rId59"/>
    <p:sldId id="447" r:id="rId60"/>
    <p:sldId id="428" r:id="rId61"/>
    <p:sldId id="377" r:id="rId62"/>
    <p:sldId id="319" r:id="rId63"/>
    <p:sldId id="427" r:id="rId64"/>
    <p:sldId id="419" r:id="rId65"/>
    <p:sldId id="418" r:id="rId66"/>
    <p:sldId id="318" r:id="rId67"/>
    <p:sldId id="421" r:id="rId68"/>
    <p:sldId id="425" r:id="rId69"/>
    <p:sldId id="429" r:id="rId70"/>
    <p:sldId id="448" r:id="rId71"/>
    <p:sldId id="449" r:id="rId72"/>
    <p:sldId id="451" r:id="rId73"/>
    <p:sldId id="437" r:id="rId74"/>
    <p:sldId id="382" r:id="rId75"/>
    <p:sldId id="430" r:id="rId76"/>
    <p:sldId id="434" r:id="rId77"/>
    <p:sldId id="435" r:id="rId78"/>
    <p:sldId id="326" r:id="rId79"/>
    <p:sldId id="431" r:id="rId80"/>
    <p:sldId id="436" r:id="rId81"/>
    <p:sldId id="432" r:id="rId82"/>
    <p:sldId id="384" r:id="rId83"/>
    <p:sldId id="433"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401" r:id="rId97"/>
    <p:sldId id="402" r:id="rId98"/>
    <p:sldId id="403" r:id="rId99"/>
    <p:sldId id="404" r:id="rId100"/>
    <p:sldId id="405" r:id="rId101"/>
    <p:sldId id="406" r:id="rId102"/>
    <p:sldId id="407" r:id="rId103"/>
    <p:sldId id="408" r:id="rId104"/>
    <p:sldId id="439" r:id="rId105"/>
    <p:sldId id="440" r:id="rId106"/>
    <p:sldId id="441" r:id="rId107"/>
    <p:sldId id="438" r:id="rId108"/>
    <p:sldId id="383" r:id="rId109"/>
    <p:sldId id="381" r:id="rId110"/>
    <p:sldId id="442" r:id="rId111"/>
    <p:sldId id="443" r:id="rId112"/>
    <p:sldId id="444" r:id="rId113"/>
    <p:sldId id="445" r:id="rId114"/>
    <p:sldId id="329" r:id="rId115"/>
    <p:sldId id="450" r:id="rId1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240" y="-72"/>
      </p:cViewPr>
      <p:guideLst>
        <p:guide orient="horz" pos="2160"/>
        <p:guide pos="2880"/>
      </p:guideLst>
    </p:cSldViewPr>
  </p:slideViewPr>
  <p:notesTextViewPr>
    <p:cViewPr>
      <p:scale>
        <a:sx n="1" d="1"/>
        <a:sy n="1" d="1"/>
      </p:scale>
      <p:origin x="0" y="0"/>
    </p:cViewPr>
  </p:notesTextViewPr>
  <p:sorterViewPr>
    <p:cViewPr>
      <p:scale>
        <a:sx n="100" d="100"/>
        <a:sy n="100" d="100"/>
      </p:scale>
      <p:origin x="0" y="19320"/>
    </p:cViewPr>
  </p:sorterViewPr>
  <p:notesViewPr>
    <p:cSldViewPr>
      <p:cViewPr varScale="1">
        <p:scale>
          <a:sx n="77" d="100"/>
          <a:sy n="77" d="100"/>
        </p:scale>
        <p:origin x="-2556"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94FEF-E67C-423E-A19F-F08ABB1697B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C44A264-A8DF-4B92-AC83-C0FC391F7128}">
      <dgm:prSet phldrT="[Text]"/>
      <dgm:spPr>
        <a:solidFill>
          <a:schemeClr val="accent2"/>
        </a:solidFill>
      </dgm:spPr>
      <dgm:t>
        <a:bodyPr/>
        <a:lstStyle/>
        <a:p>
          <a:r>
            <a:rPr lang="en-US" dirty="0" smtClean="0"/>
            <a:t>STRATEGIC QUESTION</a:t>
          </a:r>
          <a:endParaRPr lang="en-US" dirty="0"/>
        </a:p>
      </dgm:t>
    </dgm:pt>
    <dgm:pt modelId="{35701FA1-DD0F-4F25-8547-72B16AACC26D}" type="parTrans" cxnId="{ABEF2F39-ED32-4C4A-9345-B85E32BD237C}">
      <dgm:prSet/>
      <dgm:spPr/>
      <dgm:t>
        <a:bodyPr/>
        <a:lstStyle/>
        <a:p>
          <a:endParaRPr lang="en-US"/>
        </a:p>
      </dgm:t>
    </dgm:pt>
    <dgm:pt modelId="{CF32CA91-3FED-43F1-96F0-39AE201242A3}" type="sibTrans" cxnId="{ABEF2F39-ED32-4C4A-9345-B85E32BD237C}">
      <dgm:prSet/>
      <dgm:spPr/>
      <dgm:t>
        <a:bodyPr/>
        <a:lstStyle/>
        <a:p>
          <a:endParaRPr lang="en-US"/>
        </a:p>
      </dgm:t>
    </dgm:pt>
    <dgm:pt modelId="{CBC622AA-A3F0-4E89-933F-AEB11F9A5EB7}">
      <dgm:prSet phldrT="[Text]"/>
      <dgm:spPr>
        <a:solidFill>
          <a:srgbClr val="0070C0"/>
        </a:solidFill>
      </dgm:spPr>
      <dgm:t>
        <a:bodyPr/>
        <a:lstStyle/>
        <a:p>
          <a:r>
            <a:rPr lang="en-US" dirty="0" smtClean="0"/>
            <a:t>DATA ANALYSIS AND PREDICTION</a:t>
          </a:r>
          <a:endParaRPr lang="en-US" dirty="0"/>
        </a:p>
      </dgm:t>
    </dgm:pt>
    <dgm:pt modelId="{57DD119A-AC47-4931-AE56-F2BEA2E5A73D}" type="parTrans" cxnId="{1BA2A688-D3A0-4A46-A063-F2D2677DFFE8}">
      <dgm:prSet/>
      <dgm:spPr/>
      <dgm:t>
        <a:bodyPr/>
        <a:lstStyle/>
        <a:p>
          <a:endParaRPr lang="en-US"/>
        </a:p>
      </dgm:t>
    </dgm:pt>
    <dgm:pt modelId="{94AE1A03-A95E-4ECD-9739-A87D384BB6DC}" type="sibTrans" cxnId="{1BA2A688-D3A0-4A46-A063-F2D2677DFFE8}">
      <dgm:prSet/>
      <dgm:spPr/>
      <dgm:t>
        <a:bodyPr/>
        <a:lstStyle/>
        <a:p>
          <a:endParaRPr lang="en-US"/>
        </a:p>
      </dgm:t>
    </dgm:pt>
    <dgm:pt modelId="{5015FF23-69F0-4164-8922-E64CAD8E9CA2}">
      <dgm:prSet phldrT="[Text]"/>
      <dgm:spPr>
        <a:solidFill>
          <a:srgbClr val="45811B"/>
        </a:solidFill>
      </dgm:spPr>
      <dgm:t>
        <a:bodyPr/>
        <a:lstStyle/>
        <a:p>
          <a:r>
            <a:rPr lang="en-US" dirty="0" smtClean="0"/>
            <a:t>INSIGHT AND ACTION</a:t>
          </a:r>
          <a:endParaRPr lang="en-US" dirty="0"/>
        </a:p>
      </dgm:t>
    </dgm:pt>
    <dgm:pt modelId="{C450D343-BF6F-4145-8BDD-34D765D2658C}" type="parTrans" cxnId="{ADF531DF-D5CB-47DB-B50A-F1BA1A7FDFED}">
      <dgm:prSet/>
      <dgm:spPr/>
      <dgm:t>
        <a:bodyPr/>
        <a:lstStyle/>
        <a:p>
          <a:endParaRPr lang="en-US"/>
        </a:p>
      </dgm:t>
    </dgm:pt>
    <dgm:pt modelId="{C3668FF1-8029-403F-875B-55B588129D35}" type="sibTrans" cxnId="{ADF531DF-D5CB-47DB-B50A-F1BA1A7FDFED}">
      <dgm:prSet/>
      <dgm:spPr/>
      <dgm:t>
        <a:bodyPr/>
        <a:lstStyle/>
        <a:p>
          <a:endParaRPr lang="en-US"/>
        </a:p>
      </dgm:t>
    </dgm:pt>
    <dgm:pt modelId="{6F6D944A-AABF-43F5-93EA-62CC6DE41A9B}" type="pres">
      <dgm:prSet presAssocID="{D7E94FEF-E67C-423E-A19F-F08ABB1697B2}" presName="Name0" presStyleCnt="0">
        <dgm:presLayoutVars>
          <dgm:dir/>
          <dgm:resizeHandles val="exact"/>
        </dgm:presLayoutVars>
      </dgm:prSet>
      <dgm:spPr/>
      <dgm:t>
        <a:bodyPr/>
        <a:lstStyle/>
        <a:p>
          <a:endParaRPr lang="en-US"/>
        </a:p>
      </dgm:t>
    </dgm:pt>
    <dgm:pt modelId="{DF116ABB-8CD1-4ABE-93B9-C82663C6E132}" type="pres">
      <dgm:prSet presAssocID="{AC44A264-A8DF-4B92-AC83-C0FC391F7128}" presName="parTxOnly" presStyleLbl="node1" presStyleIdx="0" presStyleCnt="3">
        <dgm:presLayoutVars>
          <dgm:bulletEnabled val="1"/>
        </dgm:presLayoutVars>
      </dgm:prSet>
      <dgm:spPr/>
      <dgm:t>
        <a:bodyPr/>
        <a:lstStyle/>
        <a:p>
          <a:endParaRPr lang="en-US"/>
        </a:p>
      </dgm:t>
    </dgm:pt>
    <dgm:pt modelId="{F477E660-29D3-4993-AA92-A9CF1FC8538F}" type="pres">
      <dgm:prSet presAssocID="{CF32CA91-3FED-43F1-96F0-39AE201242A3}" presName="parSpace" presStyleCnt="0"/>
      <dgm:spPr/>
    </dgm:pt>
    <dgm:pt modelId="{521E5AC3-BFBD-4F6F-939F-F0BA2114FA85}" type="pres">
      <dgm:prSet presAssocID="{CBC622AA-A3F0-4E89-933F-AEB11F9A5EB7}" presName="parTxOnly" presStyleLbl="node1" presStyleIdx="1" presStyleCnt="3">
        <dgm:presLayoutVars>
          <dgm:bulletEnabled val="1"/>
        </dgm:presLayoutVars>
      </dgm:prSet>
      <dgm:spPr/>
      <dgm:t>
        <a:bodyPr/>
        <a:lstStyle/>
        <a:p>
          <a:endParaRPr lang="en-US"/>
        </a:p>
      </dgm:t>
    </dgm:pt>
    <dgm:pt modelId="{2D01CC0D-BB15-4F10-9504-5E18CFF54780}" type="pres">
      <dgm:prSet presAssocID="{94AE1A03-A95E-4ECD-9739-A87D384BB6DC}" presName="parSpace" presStyleCnt="0"/>
      <dgm:spPr/>
    </dgm:pt>
    <dgm:pt modelId="{44B5FD73-CA32-410F-86A2-BEEC2D00573C}" type="pres">
      <dgm:prSet presAssocID="{5015FF23-69F0-4164-8922-E64CAD8E9CA2}" presName="parTxOnly" presStyleLbl="node1" presStyleIdx="2" presStyleCnt="3">
        <dgm:presLayoutVars>
          <dgm:bulletEnabled val="1"/>
        </dgm:presLayoutVars>
      </dgm:prSet>
      <dgm:spPr/>
      <dgm:t>
        <a:bodyPr/>
        <a:lstStyle/>
        <a:p>
          <a:endParaRPr lang="en-US"/>
        </a:p>
      </dgm:t>
    </dgm:pt>
  </dgm:ptLst>
  <dgm:cxnLst>
    <dgm:cxn modelId="{40BA94ED-973B-42FB-9E2F-D1625785477F}" type="presOf" srcId="{D7E94FEF-E67C-423E-A19F-F08ABB1697B2}" destId="{6F6D944A-AABF-43F5-93EA-62CC6DE41A9B}" srcOrd="0" destOrd="0" presId="urn:microsoft.com/office/officeart/2005/8/layout/hChevron3"/>
    <dgm:cxn modelId="{1BA2A688-D3A0-4A46-A063-F2D2677DFFE8}" srcId="{D7E94FEF-E67C-423E-A19F-F08ABB1697B2}" destId="{CBC622AA-A3F0-4E89-933F-AEB11F9A5EB7}" srcOrd="1" destOrd="0" parTransId="{57DD119A-AC47-4931-AE56-F2BEA2E5A73D}" sibTransId="{94AE1A03-A95E-4ECD-9739-A87D384BB6DC}"/>
    <dgm:cxn modelId="{99C2CC52-70C0-4094-8CD3-0A8A882C738E}" type="presOf" srcId="{CBC622AA-A3F0-4E89-933F-AEB11F9A5EB7}" destId="{521E5AC3-BFBD-4F6F-939F-F0BA2114FA85}" srcOrd="0" destOrd="0" presId="urn:microsoft.com/office/officeart/2005/8/layout/hChevron3"/>
    <dgm:cxn modelId="{9B5CE4FD-B414-4887-925E-7B8B76E64E05}" type="presOf" srcId="{AC44A264-A8DF-4B92-AC83-C0FC391F7128}" destId="{DF116ABB-8CD1-4ABE-93B9-C82663C6E132}" srcOrd="0" destOrd="0" presId="urn:microsoft.com/office/officeart/2005/8/layout/hChevron3"/>
    <dgm:cxn modelId="{6FB631E0-769E-46C3-AD0B-6F4A3B224CA9}" type="presOf" srcId="{5015FF23-69F0-4164-8922-E64CAD8E9CA2}" destId="{44B5FD73-CA32-410F-86A2-BEEC2D00573C}" srcOrd="0" destOrd="0" presId="urn:microsoft.com/office/officeart/2005/8/layout/hChevron3"/>
    <dgm:cxn modelId="{ADF531DF-D5CB-47DB-B50A-F1BA1A7FDFED}" srcId="{D7E94FEF-E67C-423E-A19F-F08ABB1697B2}" destId="{5015FF23-69F0-4164-8922-E64CAD8E9CA2}" srcOrd="2" destOrd="0" parTransId="{C450D343-BF6F-4145-8BDD-34D765D2658C}" sibTransId="{C3668FF1-8029-403F-875B-55B588129D35}"/>
    <dgm:cxn modelId="{ABEF2F39-ED32-4C4A-9345-B85E32BD237C}" srcId="{D7E94FEF-E67C-423E-A19F-F08ABB1697B2}" destId="{AC44A264-A8DF-4B92-AC83-C0FC391F7128}" srcOrd="0" destOrd="0" parTransId="{35701FA1-DD0F-4F25-8547-72B16AACC26D}" sibTransId="{CF32CA91-3FED-43F1-96F0-39AE201242A3}"/>
    <dgm:cxn modelId="{10566D57-16BE-4E2E-892C-E84388EBE34F}" type="presParOf" srcId="{6F6D944A-AABF-43F5-93EA-62CC6DE41A9B}" destId="{DF116ABB-8CD1-4ABE-93B9-C82663C6E132}" srcOrd="0" destOrd="0" presId="urn:microsoft.com/office/officeart/2005/8/layout/hChevron3"/>
    <dgm:cxn modelId="{4CEB2149-460D-49AB-B592-49DC0FC281E4}" type="presParOf" srcId="{6F6D944A-AABF-43F5-93EA-62CC6DE41A9B}" destId="{F477E660-29D3-4993-AA92-A9CF1FC8538F}" srcOrd="1" destOrd="0" presId="urn:microsoft.com/office/officeart/2005/8/layout/hChevron3"/>
    <dgm:cxn modelId="{6C357272-08A1-4F80-8CD7-20F5E9AA092B}" type="presParOf" srcId="{6F6D944A-AABF-43F5-93EA-62CC6DE41A9B}" destId="{521E5AC3-BFBD-4F6F-939F-F0BA2114FA85}" srcOrd="2" destOrd="0" presId="urn:microsoft.com/office/officeart/2005/8/layout/hChevron3"/>
    <dgm:cxn modelId="{7432E839-8476-4BB6-871C-F6F4FA979FD7}" type="presParOf" srcId="{6F6D944A-AABF-43F5-93EA-62CC6DE41A9B}" destId="{2D01CC0D-BB15-4F10-9504-5E18CFF54780}" srcOrd="3" destOrd="0" presId="urn:microsoft.com/office/officeart/2005/8/layout/hChevron3"/>
    <dgm:cxn modelId="{6FE4B252-E6D7-47F4-9F73-86ECAFE500A8}" type="presParOf" srcId="{6F6D944A-AABF-43F5-93EA-62CC6DE41A9B}" destId="{44B5FD73-CA32-410F-86A2-BEEC2D00573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E94FEF-E67C-423E-A19F-F08ABB1697B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C44A264-A8DF-4B92-AC83-C0FC391F7128}">
      <dgm:prSet phldrT="[Text]"/>
      <dgm:spPr>
        <a:solidFill>
          <a:schemeClr val="accent2"/>
        </a:solidFill>
      </dgm:spPr>
      <dgm:t>
        <a:bodyPr/>
        <a:lstStyle/>
        <a:p>
          <a:r>
            <a:rPr lang="en-US" dirty="0" smtClean="0"/>
            <a:t>STRATEGIC QUESTION</a:t>
          </a:r>
          <a:endParaRPr lang="en-US" dirty="0"/>
        </a:p>
      </dgm:t>
    </dgm:pt>
    <dgm:pt modelId="{35701FA1-DD0F-4F25-8547-72B16AACC26D}" type="parTrans" cxnId="{ABEF2F39-ED32-4C4A-9345-B85E32BD237C}">
      <dgm:prSet/>
      <dgm:spPr/>
      <dgm:t>
        <a:bodyPr/>
        <a:lstStyle/>
        <a:p>
          <a:endParaRPr lang="en-US"/>
        </a:p>
      </dgm:t>
    </dgm:pt>
    <dgm:pt modelId="{CF32CA91-3FED-43F1-96F0-39AE201242A3}" type="sibTrans" cxnId="{ABEF2F39-ED32-4C4A-9345-B85E32BD237C}">
      <dgm:prSet/>
      <dgm:spPr/>
      <dgm:t>
        <a:bodyPr/>
        <a:lstStyle/>
        <a:p>
          <a:endParaRPr lang="en-US"/>
        </a:p>
      </dgm:t>
    </dgm:pt>
    <dgm:pt modelId="{CBC622AA-A3F0-4E89-933F-AEB11F9A5EB7}">
      <dgm:prSet phldrT="[Text]"/>
      <dgm:spPr>
        <a:solidFill>
          <a:srgbClr val="0070C0"/>
        </a:solidFill>
      </dgm:spPr>
      <dgm:t>
        <a:bodyPr/>
        <a:lstStyle/>
        <a:p>
          <a:r>
            <a:rPr lang="en-US" dirty="0" smtClean="0"/>
            <a:t>DATA ANALYSIS AND PREDICTION</a:t>
          </a:r>
          <a:endParaRPr lang="en-US" dirty="0"/>
        </a:p>
      </dgm:t>
    </dgm:pt>
    <dgm:pt modelId="{57DD119A-AC47-4931-AE56-F2BEA2E5A73D}" type="parTrans" cxnId="{1BA2A688-D3A0-4A46-A063-F2D2677DFFE8}">
      <dgm:prSet/>
      <dgm:spPr/>
      <dgm:t>
        <a:bodyPr/>
        <a:lstStyle/>
        <a:p>
          <a:endParaRPr lang="en-US"/>
        </a:p>
      </dgm:t>
    </dgm:pt>
    <dgm:pt modelId="{94AE1A03-A95E-4ECD-9739-A87D384BB6DC}" type="sibTrans" cxnId="{1BA2A688-D3A0-4A46-A063-F2D2677DFFE8}">
      <dgm:prSet/>
      <dgm:spPr/>
      <dgm:t>
        <a:bodyPr/>
        <a:lstStyle/>
        <a:p>
          <a:endParaRPr lang="en-US"/>
        </a:p>
      </dgm:t>
    </dgm:pt>
    <dgm:pt modelId="{5015FF23-69F0-4164-8922-E64CAD8E9CA2}">
      <dgm:prSet phldrT="[Text]"/>
      <dgm:spPr>
        <a:solidFill>
          <a:srgbClr val="45811B"/>
        </a:solidFill>
      </dgm:spPr>
      <dgm:t>
        <a:bodyPr/>
        <a:lstStyle/>
        <a:p>
          <a:r>
            <a:rPr lang="en-US" dirty="0" smtClean="0"/>
            <a:t>INSIGHT AND ACTION</a:t>
          </a:r>
          <a:endParaRPr lang="en-US" dirty="0"/>
        </a:p>
      </dgm:t>
    </dgm:pt>
    <dgm:pt modelId="{C450D343-BF6F-4145-8BDD-34D765D2658C}" type="parTrans" cxnId="{ADF531DF-D5CB-47DB-B50A-F1BA1A7FDFED}">
      <dgm:prSet/>
      <dgm:spPr/>
      <dgm:t>
        <a:bodyPr/>
        <a:lstStyle/>
        <a:p>
          <a:endParaRPr lang="en-US"/>
        </a:p>
      </dgm:t>
    </dgm:pt>
    <dgm:pt modelId="{C3668FF1-8029-403F-875B-55B588129D35}" type="sibTrans" cxnId="{ADF531DF-D5CB-47DB-B50A-F1BA1A7FDFED}">
      <dgm:prSet/>
      <dgm:spPr/>
      <dgm:t>
        <a:bodyPr/>
        <a:lstStyle/>
        <a:p>
          <a:endParaRPr lang="en-US"/>
        </a:p>
      </dgm:t>
    </dgm:pt>
    <dgm:pt modelId="{6F6D944A-AABF-43F5-93EA-62CC6DE41A9B}" type="pres">
      <dgm:prSet presAssocID="{D7E94FEF-E67C-423E-A19F-F08ABB1697B2}" presName="Name0" presStyleCnt="0">
        <dgm:presLayoutVars>
          <dgm:dir/>
          <dgm:resizeHandles val="exact"/>
        </dgm:presLayoutVars>
      </dgm:prSet>
      <dgm:spPr/>
      <dgm:t>
        <a:bodyPr/>
        <a:lstStyle/>
        <a:p>
          <a:endParaRPr lang="en-US"/>
        </a:p>
      </dgm:t>
    </dgm:pt>
    <dgm:pt modelId="{DF116ABB-8CD1-4ABE-93B9-C82663C6E132}" type="pres">
      <dgm:prSet presAssocID="{AC44A264-A8DF-4B92-AC83-C0FC391F7128}" presName="parTxOnly" presStyleLbl="node1" presStyleIdx="0" presStyleCnt="3">
        <dgm:presLayoutVars>
          <dgm:bulletEnabled val="1"/>
        </dgm:presLayoutVars>
      </dgm:prSet>
      <dgm:spPr/>
      <dgm:t>
        <a:bodyPr/>
        <a:lstStyle/>
        <a:p>
          <a:endParaRPr lang="en-US"/>
        </a:p>
      </dgm:t>
    </dgm:pt>
    <dgm:pt modelId="{F477E660-29D3-4993-AA92-A9CF1FC8538F}" type="pres">
      <dgm:prSet presAssocID="{CF32CA91-3FED-43F1-96F0-39AE201242A3}" presName="parSpace" presStyleCnt="0"/>
      <dgm:spPr/>
    </dgm:pt>
    <dgm:pt modelId="{521E5AC3-BFBD-4F6F-939F-F0BA2114FA85}" type="pres">
      <dgm:prSet presAssocID="{CBC622AA-A3F0-4E89-933F-AEB11F9A5EB7}" presName="parTxOnly" presStyleLbl="node1" presStyleIdx="1" presStyleCnt="3">
        <dgm:presLayoutVars>
          <dgm:bulletEnabled val="1"/>
        </dgm:presLayoutVars>
      </dgm:prSet>
      <dgm:spPr/>
      <dgm:t>
        <a:bodyPr/>
        <a:lstStyle/>
        <a:p>
          <a:endParaRPr lang="en-US"/>
        </a:p>
      </dgm:t>
    </dgm:pt>
    <dgm:pt modelId="{2D01CC0D-BB15-4F10-9504-5E18CFF54780}" type="pres">
      <dgm:prSet presAssocID="{94AE1A03-A95E-4ECD-9739-A87D384BB6DC}" presName="parSpace" presStyleCnt="0"/>
      <dgm:spPr/>
    </dgm:pt>
    <dgm:pt modelId="{44B5FD73-CA32-410F-86A2-BEEC2D00573C}" type="pres">
      <dgm:prSet presAssocID="{5015FF23-69F0-4164-8922-E64CAD8E9CA2}" presName="parTxOnly" presStyleLbl="node1" presStyleIdx="2" presStyleCnt="3">
        <dgm:presLayoutVars>
          <dgm:bulletEnabled val="1"/>
        </dgm:presLayoutVars>
      </dgm:prSet>
      <dgm:spPr/>
      <dgm:t>
        <a:bodyPr/>
        <a:lstStyle/>
        <a:p>
          <a:endParaRPr lang="en-US"/>
        </a:p>
      </dgm:t>
    </dgm:pt>
  </dgm:ptLst>
  <dgm:cxnLst>
    <dgm:cxn modelId="{1BA2A688-D3A0-4A46-A063-F2D2677DFFE8}" srcId="{D7E94FEF-E67C-423E-A19F-F08ABB1697B2}" destId="{CBC622AA-A3F0-4E89-933F-AEB11F9A5EB7}" srcOrd="1" destOrd="0" parTransId="{57DD119A-AC47-4931-AE56-F2BEA2E5A73D}" sibTransId="{94AE1A03-A95E-4ECD-9739-A87D384BB6DC}"/>
    <dgm:cxn modelId="{54CA9314-3B23-4D8C-AE11-4260C560502A}" type="presOf" srcId="{D7E94FEF-E67C-423E-A19F-F08ABB1697B2}" destId="{6F6D944A-AABF-43F5-93EA-62CC6DE41A9B}" srcOrd="0" destOrd="0" presId="urn:microsoft.com/office/officeart/2005/8/layout/hChevron3"/>
    <dgm:cxn modelId="{C815D7FC-FD1D-45AD-B54E-E75844C9D062}" type="presOf" srcId="{CBC622AA-A3F0-4E89-933F-AEB11F9A5EB7}" destId="{521E5AC3-BFBD-4F6F-939F-F0BA2114FA85}" srcOrd="0" destOrd="0" presId="urn:microsoft.com/office/officeart/2005/8/layout/hChevron3"/>
    <dgm:cxn modelId="{20404E8E-E9F6-4054-AC80-BFFA84EFB3B4}" type="presOf" srcId="{5015FF23-69F0-4164-8922-E64CAD8E9CA2}" destId="{44B5FD73-CA32-410F-86A2-BEEC2D00573C}" srcOrd="0" destOrd="0" presId="urn:microsoft.com/office/officeart/2005/8/layout/hChevron3"/>
    <dgm:cxn modelId="{ADF531DF-D5CB-47DB-B50A-F1BA1A7FDFED}" srcId="{D7E94FEF-E67C-423E-A19F-F08ABB1697B2}" destId="{5015FF23-69F0-4164-8922-E64CAD8E9CA2}" srcOrd="2" destOrd="0" parTransId="{C450D343-BF6F-4145-8BDD-34D765D2658C}" sibTransId="{C3668FF1-8029-403F-875B-55B588129D35}"/>
    <dgm:cxn modelId="{7E256010-3F3B-4223-8D60-DACE19FFBFA1}" type="presOf" srcId="{AC44A264-A8DF-4B92-AC83-C0FC391F7128}" destId="{DF116ABB-8CD1-4ABE-93B9-C82663C6E132}" srcOrd="0" destOrd="0" presId="urn:microsoft.com/office/officeart/2005/8/layout/hChevron3"/>
    <dgm:cxn modelId="{ABEF2F39-ED32-4C4A-9345-B85E32BD237C}" srcId="{D7E94FEF-E67C-423E-A19F-F08ABB1697B2}" destId="{AC44A264-A8DF-4B92-AC83-C0FC391F7128}" srcOrd="0" destOrd="0" parTransId="{35701FA1-DD0F-4F25-8547-72B16AACC26D}" sibTransId="{CF32CA91-3FED-43F1-96F0-39AE201242A3}"/>
    <dgm:cxn modelId="{8D44F2A7-198A-4B9C-AC97-AE8CBA31CFAD}" type="presParOf" srcId="{6F6D944A-AABF-43F5-93EA-62CC6DE41A9B}" destId="{DF116ABB-8CD1-4ABE-93B9-C82663C6E132}" srcOrd="0" destOrd="0" presId="urn:microsoft.com/office/officeart/2005/8/layout/hChevron3"/>
    <dgm:cxn modelId="{43B28643-667D-47CD-BCBE-B76B1029A017}" type="presParOf" srcId="{6F6D944A-AABF-43F5-93EA-62CC6DE41A9B}" destId="{F477E660-29D3-4993-AA92-A9CF1FC8538F}" srcOrd="1" destOrd="0" presId="urn:microsoft.com/office/officeart/2005/8/layout/hChevron3"/>
    <dgm:cxn modelId="{0C67FB0D-2FAC-45EC-9345-C3C74721F6A1}" type="presParOf" srcId="{6F6D944A-AABF-43F5-93EA-62CC6DE41A9B}" destId="{521E5AC3-BFBD-4F6F-939F-F0BA2114FA85}" srcOrd="2" destOrd="0" presId="urn:microsoft.com/office/officeart/2005/8/layout/hChevron3"/>
    <dgm:cxn modelId="{9CE32944-69EF-4809-AB1F-5084143994F2}" type="presParOf" srcId="{6F6D944A-AABF-43F5-93EA-62CC6DE41A9B}" destId="{2D01CC0D-BB15-4F10-9504-5E18CFF54780}" srcOrd="3" destOrd="0" presId="urn:microsoft.com/office/officeart/2005/8/layout/hChevron3"/>
    <dgm:cxn modelId="{8BB0CF69-79BB-4E07-9B5F-DCD4B191AD1B}" type="presParOf" srcId="{6F6D944A-AABF-43F5-93EA-62CC6DE41A9B}" destId="{44B5FD73-CA32-410F-86A2-BEEC2D00573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EB59C-18E7-441C-8917-24F3F936177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EA0A7EB-7DAE-4A87-9B05-38DB4EF3E432}">
      <dgm:prSet phldrT="[Text]"/>
      <dgm:spPr>
        <a:solidFill>
          <a:srgbClr val="FFC000"/>
        </a:solidFill>
      </dgm:spPr>
      <dgm:t>
        <a:bodyPr/>
        <a:lstStyle/>
        <a:p>
          <a:r>
            <a:rPr lang="en-US" dirty="0" smtClean="0"/>
            <a:t>Analytics</a:t>
          </a:r>
          <a:endParaRPr lang="en-US" dirty="0"/>
        </a:p>
      </dgm:t>
    </dgm:pt>
    <dgm:pt modelId="{B23C46BF-0E21-4698-AAD0-28C8F323B6F7}" type="parTrans" cxnId="{ED021986-2FFD-49E1-A39E-5D39CA4471E1}">
      <dgm:prSet/>
      <dgm:spPr/>
      <dgm:t>
        <a:bodyPr/>
        <a:lstStyle/>
        <a:p>
          <a:endParaRPr lang="en-US"/>
        </a:p>
      </dgm:t>
    </dgm:pt>
    <dgm:pt modelId="{58A68AC6-5B9B-49D0-934D-479D18675EE3}" type="sibTrans" cxnId="{ED021986-2FFD-49E1-A39E-5D39CA4471E1}">
      <dgm:prSet/>
      <dgm:spPr/>
      <dgm:t>
        <a:bodyPr/>
        <a:lstStyle/>
        <a:p>
          <a:endParaRPr lang="en-US"/>
        </a:p>
      </dgm:t>
    </dgm:pt>
    <dgm:pt modelId="{81913A95-695D-45F2-974B-1216BE5F268D}">
      <dgm:prSet phldrT="[Text]"/>
      <dgm:spPr/>
      <dgm:t>
        <a:bodyPr/>
        <a:lstStyle/>
        <a:p>
          <a:r>
            <a:rPr lang="en-US" dirty="0" smtClean="0"/>
            <a:t>Finance</a:t>
          </a:r>
          <a:endParaRPr lang="en-US" dirty="0"/>
        </a:p>
      </dgm:t>
    </dgm:pt>
    <dgm:pt modelId="{A0D42027-4E45-4FF4-9F40-B39915C92236}" type="parTrans" cxnId="{EF841E64-1459-4461-966E-7A1C824FD9BB}">
      <dgm:prSet/>
      <dgm:spPr/>
      <dgm:t>
        <a:bodyPr/>
        <a:lstStyle/>
        <a:p>
          <a:endParaRPr lang="en-US"/>
        </a:p>
      </dgm:t>
    </dgm:pt>
    <dgm:pt modelId="{2B468C12-9C0D-4A15-A1CC-EF015C330359}" type="sibTrans" cxnId="{EF841E64-1459-4461-966E-7A1C824FD9BB}">
      <dgm:prSet/>
      <dgm:spPr/>
      <dgm:t>
        <a:bodyPr/>
        <a:lstStyle/>
        <a:p>
          <a:endParaRPr lang="en-US"/>
        </a:p>
      </dgm:t>
    </dgm:pt>
    <dgm:pt modelId="{7550ABDC-B4CD-454F-808B-768EC4EBF21B}">
      <dgm:prSet phldrT="[Text]"/>
      <dgm:spPr>
        <a:solidFill>
          <a:srgbClr val="C00000"/>
        </a:solidFill>
      </dgm:spPr>
      <dgm:t>
        <a:bodyPr/>
        <a:lstStyle/>
        <a:p>
          <a:r>
            <a:rPr lang="en-US" dirty="0" smtClean="0"/>
            <a:t>Academic Affairs</a:t>
          </a:r>
          <a:endParaRPr lang="en-US" dirty="0"/>
        </a:p>
      </dgm:t>
    </dgm:pt>
    <dgm:pt modelId="{A873CA69-ACA6-4395-BA73-676428F92E66}" type="parTrans" cxnId="{A68342BE-68C0-4AAE-B2EA-161BE9B44E4D}">
      <dgm:prSet/>
      <dgm:spPr/>
      <dgm:t>
        <a:bodyPr/>
        <a:lstStyle/>
        <a:p>
          <a:endParaRPr lang="en-US"/>
        </a:p>
      </dgm:t>
    </dgm:pt>
    <dgm:pt modelId="{87DAD53D-0A6D-4731-8EB5-8EF28E64D58A}" type="sibTrans" cxnId="{A68342BE-68C0-4AAE-B2EA-161BE9B44E4D}">
      <dgm:prSet/>
      <dgm:spPr/>
      <dgm:t>
        <a:bodyPr/>
        <a:lstStyle/>
        <a:p>
          <a:endParaRPr lang="en-US"/>
        </a:p>
      </dgm:t>
    </dgm:pt>
    <dgm:pt modelId="{175410D9-3E45-4675-818A-198CCDA3FA7B}">
      <dgm:prSet phldrT="[Text]"/>
      <dgm:spPr/>
      <dgm:t>
        <a:bodyPr/>
        <a:lstStyle/>
        <a:p>
          <a:r>
            <a:rPr lang="en-US" dirty="0" smtClean="0"/>
            <a:t>HR</a:t>
          </a:r>
          <a:endParaRPr lang="en-US" dirty="0"/>
        </a:p>
      </dgm:t>
    </dgm:pt>
    <dgm:pt modelId="{7FD8F2F3-A12D-428D-86DD-6CF1B8C8E4C3}" type="parTrans" cxnId="{C6021513-8CDF-4079-B316-63697A665658}">
      <dgm:prSet/>
      <dgm:spPr/>
      <dgm:t>
        <a:bodyPr/>
        <a:lstStyle/>
        <a:p>
          <a:endParaRPr lang="en-US"/>
        </a:p>
      </dgm:t>
    </dgm:pt>
    <dgm:pt modelId="{4C8C5DFE-EECA-4338-8572-4FFB80B24144}" type="sibTrans" cxnId="{C6021513-8CDF-4079-B316-63697A665658}">
      <dgm:prSet/>
      <dgm:spPr/>
      <dgm:t>
        <a:bodyPr/>
        <a:lstStyle/>
        <a:p>
          <a:endParaRPr lang="en-US"/>
        </a:p>
      </dgm:t>
    </dgm:pt>
    <dgm:pt modelId="{FB478F49-EEA0-4844-A611-F55A8102B4DF}">
      <dgm:prSet phldrT="[Text]"/>
      <dgm:spPr/>
      <dgm:t>
        <a:bodyPr/>
        <a:lstStyle/>
        <a:p>
          <a:r>
            <a:rPr lang="en-US" dirty="0" smtClean="0"/>
            <a:t>IT</a:t>
          </a:r>
          <a:endParaRPr lang="en-US" dirty="0"/>
        </a:p>
      </dgm:t>
    </dgm:pt>
    <dgm:pt modelId="{AF45DBCD-F663-4950-BD36-E0D815F6F3DF}" type="parTrans" cxnId="{FA1E2E1B-3182-479A-9252-0079E6689D41}">
      <dgm:prSet/>
      <dgm:spPr/>
      <dgm:t>
        <a:bodyPr/>
        <a:lstStyle/>
        <a:p>
          <a:endParaRPr lang="en-US"/>
        </a:p>
      </dgm:t>
    </dgm:pt>
    <dgm:pt modelId="{5AA4E3C5-268E-4FC6-B224-65F23E9873C0}" type="sibTrans" cxnId="{FA1E2E1B-3182-479A-9252-0079E6689D41}">
      <dgm:prSet/>
      <dgm:spPr/>
      <dgm:t>
        <a:bodyPr/>
        <a:lstStyle/>
        <a:p>
          <a:endParaRPr lang="en-US"/>
        </a:p>
      </dgm:t>
    </dgm:pt>
    <dgm:pt modelId="{32AA7C25-DE51-4544-8FAB-A4C5A70779AA}">
      <dgm:prSet phldrT="[Text]"/>
      <dgm:spPr/>
      <dgm:t>
        <a:bodyPr/>
        <a:lstStyle/>
        <a:p>
          <a:r>
            <a:rPr lang="en-US" dirty="0" smtClean="0"/>
            <a:t>Research</a:t>
          </a:r>
          <a:endParaRPr lang="en-US" dirty="0"/>
        </a:p>
      </dgm:t>
    </dgm:pt>
    <dgm:pt modelId="{D27E6EF2-0B2E-4B84-879A-EA09E5A0131D}" type="parTrans" cxnId="{6C81CC24-CBFE-4A7C-B51A-48E5471FFECA}">
      <dgm:prSet/>
      <dgm:spPr/>
      <dgm:t>
        <a:bodyPr/>
        <a:lstStyle/>
        <a:p>
          <a:endParaRPr lang="en-US"/>
        </a:p>
      </dgm:t>
    </dgm:pt>
    <dgm:pt modelId="{DD07624A-D810-4450-8048-EEAF0DCCA7A3}" type="sibTrans" cxnId="{6C81CC24-CBFE-4A7C-B51A-48E5471FFECA}">
      <dgm:prSet/>
      <dgm:spPr/>
      <dgm:t>
        <a:bodyPr/>
        <a:lstStyle/>
        <a:p>
          <a:endParaRPr lang="en-US"/>
        </a:p>
      </dgm:t>
    </dgm:pt>
    <dgm:pt modelId="{4927876A-B7E1-4E31-9301-B085303625BD}">
      <dgm:prSet phldrT="[Text]"/>
      <dgm:spPr/>
      <dgm:t>
        <a:bodyPr/>
        <a:lstStyle/>
        <a:p>
          <a:r>
            <a:rPr lang="en-US" dirty="0" smtClean="0"/>
            <a:t>Student Affairs</a:t>
          </a:r>
          <a:endParaRPr lang="en-US" dirty="0"/>
        </a:p>
      </dgm:t>
    </dgm:pt>
    <dgm:pt modelId="{1486FD1D-F63C-4D6A-8917-B2D470B182C2}" type="parTrans" cxnId="{A4ABFF9D-BAAE-482E-8652-6AA6BD8EE1AE}">
      <dgm:prSet/>
      <dgm:spPr/>
      <dgm:t>
        <a:bodyPr/>
        <a:lstStyle/>
        <a:p>
          <a:endParaRPr lang="en-US"/>
        </a:p>
      </dgm:t>
    </dgm:pt>
    <dgm:pt modelId="{72A5F173-148A-4F6F-B419-20933FC6188A}" type="sibTrans" cxnId="{A4ABFF9D-BAAE-482E-8652-6AA6BD8EE1AE}">
      <dgm:prSet/>
      <dgm:spPr/>
      <dgm:t>
        <a:bodyPr/>
        <a:lstStyle/>
        <a:p>
          <a:endParaRPr lang="en-US"/>
        </a:p>
      </dgm:t>
    </dgm:pt>
    <dgm:pt modelId="{81A6AC82-0EAC-4852-AE09-B767E6B6F97C}">
      <dgm:prSet phldrT="[Text]"/>
      <dgm:spPr/>
      <dgm:t>
        <a:bodyPr/>
        <a:lstStyle/>
        <a:p>
          <a:r>
            <a:rPr lang="en-US" dirty="0" smtClean="0"/>
            <a:t>Facilities</a:t>
          </a:r>
          <a:endParaRPr lang="en-US" dirty="0"/>
        </a:p>
      </dgm:t>
    </dgm:pt>
    <dgm:pt modelId="{DAE43623-7AD7-4C88-8CEB-39C5FBE3D461}" type="parTrans" cxnId="{900C2556-5E91-4CA0-A808-A955C656D755}">
      <dgm:prSet/>
      <dgm:spPr/>
      <dgm:t>
        <a:bodyPr/>
        <a:lstStyle/>
        <a:p>
          <a:endParaRPr lang="en-US"/>
        </a:p>
      </dgm:t>
    </dgm:pt>
    <dgm:pt modelId="{A83F0BF2-2075-4DE8-AF24-A54C615ED9C1}" type="sibTrans" cxnId="{900C2556-5E91-4CA0-A808-A955C656D755}">
      <dgm:prSet/>
      <dgm:spPr/>
      <dgm:t>
        <a:bodyPr/>
        <a:lstStyle/>
        <a:p>
          <a:endParaRPr lang="en-US"/>
        </a:p>
      </dgm:t>
    </dgm:pt>
    <dgm:pt modelId="{A31DE33A-3D44-4770-9470-C8654138889A}">
      <dgm:prSet phldrT="[Text]"/>
      <dgm:spPr/>
      <dgm:t>
        <a:bodyPr/>
        <a:lstStyle/>
        <a:p>
          <a:r>
            <a:rPr lang="en-US" dirty="0" smtClean="0"/>
            <a:t>…</a:t>
          </a:r>
          <a:endParaRPr lang="en-US" dirty="0"/>
        </a:p>
      </dgm:t>
    </dgm:pt>
    <dgm:pt modelId="{F024CBE4-7704-4B32-A9D4-AA0CBF4C3A42}" type="parTrans" cxnId="{7CFE3C75-253D-4FF6-8CD4-9C07D90D30CE}">
      <dgm:prSet/>
      <dgm:spPr/>
      <dgm:t>
        <a:bodyPr/>
        <a:lstStyle/>
        <a:p>
          <a:endParaRPr lang="en-US"/>
        </a:p>
      </dgm:t>
    </dgm:pt>
    <dgm:pt modelId="{424B2C45-7F8B-4573-A6D7-579D39565FEF}" type="sibTrans" cxnId="{7CFE3C75-253D-4FF6-8CD4-9C07D90D30CE}">
      <dgm:prSet/>
      <dgm:spPr/>
      <dgm:t>
        <a:bodyPr/>
        <a:lstStyle/>
        <a:p>
          <a:endParaRPr lang="en-US"/>
        </a:p>
      </dgm:t>
    </dgm:pt>
    <dgm:pt modelId="{3F7BBD8A-FE5E-429E-97F9-07D76EA76619}" type="pres">
      <dgm:prSet presAssocID="{660EB59C-18E7-441C-8917-24F3F936177A}" presName="Name0" presStyleCnt="0">
        <dgm:presLayoutVars>
          <dgm:chMax val="1"/>
          <dgm:dir/>
          <dgm:animLvl val="ctr"/>
          <dgm:resizeHandles val="exact"/>
        </dgm:presLayoutVars>
      </dgm:prSet>
      <dgm:spPr/>
      <dgm:t>
        <a:bodyPr/>
        <a:lstStyle/>
        <a:p>
          <a:endParaRPr lang="en-US"/>
        </a:p>
      </dgm:t>
    </dgm:pt>
    <dgm:pt modelId="{0D8B55E1-BFE6-4095-9A49-BEB8C22F184C}" type="pres">
      <dgm:prSet presAssocID="{EEA0A7EB-7DAE-4A87-9B05-38DB4EF3E432}" presName="centerShape" presStyleLbl="node0" presStyleIdx="0" presStyleCnt="1"/>
      <dgm:spPr/>
      <dgm:t>
        <a:bodyPr/>
        <a:lstStyle/>
        <a:p>
          <a:endParaRPr lang="en-US"/>
        </a:p>
      </dgm:t>
    </dgm:pt>
    <dgm:pt modelId="{0FEF0862-D946-4CB2-9B1C-09097F85A14C}" type="pres">
      <dgm:prSet presAssocID="{A0D42027-4E45-4FF4-9F40-B39915C92236}" presName="parTrans" presStyleLbl="sibTrans2D1" presStyleIdx="0" presStyleCnt="8"/>
      <dgm:spPr/>
      <dgm:t>
        <a:bodyPr/>
        <a:lstStyle/>
        <a:p>
          <a:endParaRPr lang="en-US"/>
        </a:p>
      </dgm:t>
    </dgm:pt>
    <dgm:pt modelId="{2B33D1A9-D0FB-43BE-B4F7-8074CEEC9DC8}" type="pres">
      <dgm:prSet presAssocID="{A0D42027-4E45-4FF4-9F40-B39915C92236}" presName="connectorText" presStyleLbl="sibTrans2D1" presStyleIdx="0" presStyleCnt="8"/>
      <dgm:spPr/>
      <dgm:t>
        <a:bodyPr/>
        <a:lstStyle/>
        <a:p>
          <a:endParaRPr lang="en-US"/>
        </a:p>
      </dgm:t>
    </dgm:pt>
    <dgm:pt modelId="{5C01E160-849E-470B-B84D-8B2AA6792925}" type="pres">
      <dgm:prSet presAssocID="{81913A95-695D-45F2-974B-1216BE5F268D}" presName="node" presStyleLbl="node1" presStyleIdx="0" presStyleCnt="8">
        <dgm:presLayoutVars>
          <dgm:bulletEnabled val="1"/>
        </dgm:presLayoutVars>
      </dgm:prSet>
      <dgm:spPr/>
      <dgm:t>
        <a:bodyPr/>
        <a:lstStyle/>
        <a:p>
          <a:endParaRPr lang="en-US"/>
        </a:p>
      </dgm:t>
    </dgm:pt>
    <dgm:pt modelId="{44A4EEEC-BFBC-4C79-A712-402668A3559B}" type="pres">
      <dgm:prSet presAssocID="{A873CA69-ACA6-4395-BA73-676428F92E66}" presName="parTrans" presStyleLbl="sibTrans2D1" presStyleIdx="1" presStyleCnt="8"/>
      <dgm:spPr/>
      <dgm:t>
        <a:bodyPr/>
        <a:lstStyle/>
        <a:p>
          <a:endParaRPr lang="en-US"/>
        </a:p>
      </dgm:t>
    </dgm:pt>
    <dgm:pt modelId="{9382E859-4FD9-49E7-9408-1730464B3937}" type="pres">
      <dgm:prSet presAssocID="{A873CA69-ACA6-4395-BA73-676428F92E66}" presName="connectorText" presStyleLbl="sibTrans2D1" presStyleIdx="1" presStyleCnt="8"/>
      <dgm:spPr/>
      <dgm:t>
        <a:bodyPr/>
        <a:lstStyle/>
        <a:p>
          <a:endParaRPr lang="en-US"/>
        </a:p>
      </dgm:t>
    </dgm:pt>
    <dgm:pt modelId="{6AB251B0-A2C3-4100-8200-64348367E683}" type="pres">
      <dgm:prSet presAssocID="{7550ABDC-B4CD-454F-808B-768EC4EBF21B}" presName="node" presStyleLbl="node1" presStyleIdx="1" presStyleCnt="8">
        <dgm:presLayoutVars>
          <dgm:bulletEnabled val="1"/>
        </dgm:presLayoutVars>
      </dgm:prSet>
      <dgm:spPr/>
      <dgm:t>
        <a:bodyPr/>
        <a:lstStyle/>
        <a:p>
          <a:endParaRPr lang="en-US"/>
        </a:p>
      </dgm:t>
    </dgm:pt>
    <dgm:pt modelId="{D45C772C-0A6A-44B6-A82D-379142762B91}" type="pres">
      <dgm:prSet presAssocID="{7FD8F2F3-A12D-428D-86DD-6CF1B8C8E4C3}" presName="parTrans" presStyleLbl="sibTrans2D1" presStyleIdx="2" presStyleCnt="8"/>
      <dgm:spPr/>
      <dgm:t>
        <a:bodyPr/>
        <a:lstStyle/>
        <a:p>
          <a:endParaRPr lang="en-US"/>
        </a:p>
      </dgm:t>
    </dgm:pt>
    <dgm:pt modelId="{C8CE1E94-1E20-4C3B-ABC7-5C17EE30F60A}" type="pres">
      <dgm:prSet presAssocID="{7FD8F2F3-A12D-428D-86DD-6CF1B8C8E4C3}" presName="connectorText" presStyleLbl="sibTrans2D1" presStyleIdx="2" presStyleCnt="8"/>
      <dgm:spPr/>
      <dgm:t>
        <a:bodyPr/>
        <a:lstStyle/>
        <a:p>
          <a:endParaRPr lang="en-US"/>
        </a:p>
      </dgm:t>
    </dgm:pt>
    <dgm:pt modelId="{0F3C60A7-4B08-404F-A43F-E0EED8C76D3C}" type="pres">
      <dgm:prSet presAssocID="{175410D9-3E45-4675-818A-198CCDA3FA7B}" presName="node" presStyleLbl="node1" presStyleIdx="2" presStyleCnt="8">
        <dgm:presLayoutVars>
          <dgm:bulletEnabled val="1"/>
        </dgm:presLayoutVars>
      </dgm:prSet>
      <dgm:spPr/>
      <dgm:t>
        <a:bodyPr/>
        <a:lstStyle/>
        <a:p>
          <a:endParaRPr lang="en-US"/>
        </a:p>
      </dgm:t>
    </dgm:pt>
    <dgm:pt modelId="{06478A92-92B5-4B5E-A505-BD224E1D2790}" type="pres">
      <dgm:prSet presAssocID="{AF45DBCD-F663-4950-BD36-E0D815F6F3DF}" presName="parTrans" presStyleLbl="sibTrans2D1" presStyleIdx="3" presStyleCnt="8"/>
      <dgm:spPr/>
      <dgm:t>
        <a:bodyPr/>
        <a:lstStyle/>
        <a:p>
          <a:endParaRPr lang="en-US"/>
        </a:p>
      </dgm:t>
    </dgm:pt>
    <dgm:pt modelId="{6FAB7946-09C6-4705-B9B9-CB7DCD8F839A}" type="pres">
      <dgm:prSet presAssocID="{AF45DBCD-F663-4950-BD36-E0D815F6F3DF}" presName="connectorText" presStyleLbl="sibTrans2D1" presStyleIdx="3" presStyleCnt="8"/>
      <dgm:spPr/>
      <dgm:t>
        <a:bodyPr/>
        <a:lstStyle/>
        <a:p>
          <a:endParaRPr lang="en-US"/>
        </a:p>
      </dgm:t>
    </dgm:pt>
    <dgm:pt modelId="{6225FD61-1277-4E4A-AF43-0C6AAD3580BB}" type="pres">
      <dgm:prSet presAssocID="{FB478F49-EEA0-4844-A611-F55A8102B4DF}" presName="node" presStyleLbl="node1" presStyleIdx="3" presStyleCnt="8">
        <dgm:presLayoutVars>
          <dgm:bulletEnabled val="1"/>
        </dgm:presLayoutVars>
      </dgm:prSet>
      <dgm:spPr/>
      <dgm:t>
        <a:bodyPr/>
        <a:lstStyle/>
        <a:p>
          <a:endParaRPr lang="en-US"/>
        </a:p>
      </dgm:t>
    </dgm:pt>
    <dgm:pt modelId="{914367AF-DEE3-43CE-8124-77CBDC077774}" type="pres">
      <dgm:prSet presAssocID="{D27E6EF2-0B2E-4B84-879A-EA09E5A0131D}" presName="parTrans" presStyleLbl="sibTrans2D1" presStyleIdx="4" presStyleCnt="8"/>
      <dgm:spPr/>
      <dgm:t>
        <a:bodyPr/>
        <a:lstStyle/>
        <a:p>
          <a:endParaRPr lang="en-US"/>
        </a:p>
      </dgm:t>
    </dgm:pt>
    <dgm:pt modelId="{3B1B082D-64CE-4EF9-AA20-9731A6084430}" type="pres">
      <dgm:prSet presAssocID="{D27E6EF2-0B2E-4B84-879A-EA09E5A0131D}" presName="connectorText" presStyleLbl="sibTrans2D1" presStyleIdx="4" presStyleCnt="8"/>
      <dgm:spPr/>
      <dgm:t>
        <a:bodyPr/>
        <a:lstStyle/>
        <a:p>
          <a:endParaRPr lang="en-US"/>
        </a:p>
      </dgm:t>
    </dgm:pt>
    <dgm:pt modelId="{E0030E6C-3AED-404E-81DE-66BD88F0339C}" type="pres">
      <dgm:prSet presAssocID="{32AA7C25-DE51-4544-8FAB-A4C5A70779AA}" presName="node" presStyleLbl="node1" presStyleIdx="4" presStyleCnt="8">
        <dgm:presLayoutVars>
          <dgm:bulletEnabled val="1"/>
        </dgm:presLayoutVars>
      </dgm:prSet>
      <dgm:spPr/>
      <dgm:t>
        <a:bodyPr/>
        <a:lstStyle/>
        <a:p>
          <a:endParaRPr lang="en-US"/>
        </a:p>
      </dgm:t>
    </dgm:pt>
    <dgm:pt modelId="{93DC9FB0-B51A-4DE4-B7A9-6E9CE45BD911}" type="pres">
      <dgm:prSet presAssocID="{1486FD1D-F63C-4D6A-8917-B2D470B182C2}" presName="parTrans" presStyleLbl="sibTrans2D1" presStyleIdx="5" presStyleCnt="8"/>
      <dgm:spPr/>
      <dgm:t>
        <a:bodyPr/>
        <a:lstStyle/>
        <a:p>
          <a:endParaRPr lang="en-US"/>
        </a:p>
      </dgm:t>
    </dgm:pt>
    <dgm:pt modelId="{04121C36-184D-4661-BFC9-8701D4DE9442}" type="pres">
      <dgm:prSet presAssocID="{1486FD1D-F63C-4D6A-8917-B2D470B182C2}" presName="connectorText" presStyleLbl="sibTrans2D1" presStyleIdx="5" presStyleCnt="8"/>
      <dgm:spPr/>
      <dgm:t>
        <a:bodyPr/>
        <a:lstStyle/>
        <a:p>
          <a:endParaRPr lang="en-US"/>
        </a:p>
      </dgm:t>
    </dgm:pt>
    <dgm:pt modelId="{EA56FAB0-28EC-4D85-A3E2-4B64DABDA35B}" type="pres">
      <dgm:prSet presAssocID="{4927876A-B7E1-4E31-9301-B085303625BD}" presName="node" presStyleLbl="node1" presStyleIdx="5" presStyleCnt="8">
        <dgm:presLayoutVars>
          <dgm:bulletEnabled val="1"/>
        </dgm:presLayoutVars>
      </dgm:prSet>
      <dgm:spPr/>
      <dgm:t>
        <a:bodyPr/>
        <a:lstStyle/>
        <a:p>
          <a:endParaRPr lang="en-US"/>
        </a:p>
      </dgm:t>
    </dgm:pt>
    <dgm:pt modelId="{BFE51481-6C0E-440B-8421-991E42B8F378}" type="pres">
      <dgm:prSet presAssocID="{DAE43623-7AD7-4C88-8CEB-39C5FBE3D461}" presName="parTrans" presStyleLbl="sibTrans2D1" presStyleIdx="6" presStyleCnt="8"/>
      <dgm:spPr/>
      <dgm:t>
        <a:bodyPr/>
        <a:lstStyle/>
        <a:p>
          <a:endParaRPr lang="en-US"/>
        </a:p>
      </dgm:t>
    </dgm:pt>
    <dgm:pt modelId="{F57F6A02-0DCF-4392-8FE5-FF5F874093D5}" type="pres">
      <dgm:prSet presAssocID="{DAE43623-7AD7-4C88-8CEB-39C5FBE3D461}" presName="connectorText" presStyleLbl="sibTrans2D1" presStyleIdx="6" presStyleCnt="8"/>
      <dgm:spPr/>
      <dgm:t>
        <a:bodyPr/>
        <a:lstStyle/>
        <a:p>
          <a:endParaRPr lang="en-US"/>
        </a:p>
      </dgm:t>
    </dgm:pt>
    <dgm:pt modelId="{06DD20BF-177B-49D3-9A89-CF482C20050F}" type="pres">
      <dgm:prSet presAssocID="{81A6AC82-0EAC-4852-AE09-B767E6B6F97C}" presName="node" presStyleLbl="node1" presStyleIdx="6" presStyleCnt="8">
        <dgm:presLayoutVars>
          <dgm:bulletEnabled val="1"/>
        </dgm:presLayoutVars>
      </dgm:prSet>
      <dgm:spPr/>
      <dgm:t>
        <a:bodyPr/>
        <a:lstStyle/>
        <a:p>
          <a:endParaRPr lang="en-US"/>
        </a:p>
      </dgm:t>
    </dgm:pt>
    <dgm:pt modelId="{E5BF1F52-17E5-424D-8D7E-D6469627A168}" type="pres">
      <dgm:prSet presAssocID="{F024CBE4-7704-4B32-A9D4-AA0CBF4C3A42}" presName="parTrans" presStyleLbl="sibTrans2D1" presStyleIdx="7" presStyleCnt="8"/>
      <dgm:spPr/>
      <dgm:t>
        <a:bodyPr/>
        <a:lstStyle/>
        <a:p>
          <a:endParaRPr lang="en-US"/>
        </a:p>
      </dgm:t>
    </dgm:pt>
    <dgm:pt modelId="{1C356983-4840-4B0C-948E-B02B3C59ED6B}" type="pres">
      <dgm:prSet presAssocID="{F024CBE4-7704-4B32-A9D4-AA0CBF4C3A42}" presName="connectorText" presStyleLbl="sibTrans2D1" presStyleIdx="7" presStyleCnt="8"/>
      <dgm:spPr/>
      <dgm:t>
        <a:bodyPr/>
        <a:lstStyle/>
        <a:p>
          <a:endParaRPr lang="en-US"/>
        </a:p>
      </dgm:t>
    </dgm:pt>
    <dgm:pt modelId="{6BE4057C-A4F5-4EBA-BFA2-00A895A338DB}" type="pres">
      <dgm:prSet presAssocID="{A31DE33A-3D44-4770-9470-C8654138889A}" presName="node" presStyleLbl="node1" presStyleIdx="7" presStyleCnt="8">
        <dgm:presLayoutVars>
          <dgm:bulletEnabled val="1"/>
        </dgm:presLayoutVars>
      </dgm:prSet>
      <dgm:spPr/>
      <dgm:t>
        <a:bodyPr/>
        <a:lstStyle/>
        <a:p>
          <a:endParaRPr lang="en-US"/>
        </a:p>
      </dgm:t>
    </dgm:pt>
  </dgm:ptLst>
  <dgm:cxnLst>
    <dgm:cxn modelId="{7CFE3C75-253D-4FF6-8CD4-9C07D90D30CE}" srcId="{EEA0A7EB-7DAE-4A87-9B05-38DB4EF3E432}" destId="{A31DE33A-3D44-4770-9470-C8654138889A}" srcOrd="7" destOrd="0" parTransId="{F024CBE4-7704-4B32-A9D4-AA0CBF4C3A42}" sibTransId="{424B2C45-7F8B-4573-A6D7-579D39565FEF}"/>
    <dgm:cxn modelId="{8F659E17-4E96-444E-9956-49D7ACE41706}" type="presOf" srcId="{A31DE33A-3D44-4770-9470-C8654138889A}" destId="{6BE4057C-A4F5-4EBA-BFA2-00A895A338DB}" srcOrd="0" destOrd="0" presId="urn:microsoft.com/office/officeart/2005/8/layout/radial5"/>
    <dgm:cxn modelId="{DE5EE1FA-D719-48FE-BF96-018FF5B4CCA9}" type="presOf" srcId="{7FD8F2F3-A12D-428D-86DD-6CF1B8C8E4C3}" destId="{D45C772C-0A6A-44B6-A82D-379142762B91}" srcOrd="0" destOrd="0" presId="urn:microsoft.com/office/officeart/2005/8/layout/radial5"/>
    <dgm:cxn modelId="{9F84EEB3-2765-428F-9D51-EE596E3D88FA}" type="presOf" srcId="{81A6AC82-0EAC-4852-AE09-B767E6B6F97C}" destId="{06DD20BF-177B-49D3-9A89-CF482C20050F}" srcOrd="0" destOrd="0" presId="urn:microsoft.com/office/officeart/2005/8/layout/radial5"/>
    <dgm:cxn modelId="{BFDCDBE2-E59E-4363-8A5B-B47C85EE8E98}" type="presOf" srcId="{DAE43623-7AD7-4C88-8CEB-39C5FBE3D461}" destId="{F57F6A02-0DCF-4392-8FE5-FF5F874093D5}" srcOrd="1" destOrd="0" presId="urn:microsoft.com/office/officeart/2005/8/layout/radial5"/>
    <dgm:cxn modelId="{B163D3FF-EA83-4D19-AE5D-82AD8C3F0FD0}" type="presOf" srcId="{175410D9-3E45-4675-818A-198CCDA3FA7B}" destId="{0F3C60A7-4B08-404F-A43F-E0EED8C76D3C}" srcOrd="0" destOrd="0" presId="urn:microsoft.com/office/officeart/2005/8/layout/radial5"/>
    <dgm:cxn modelId="{FEA2D1A8-4DEB-46D2-B731-FCC7DFECA9A5}" type="presOf" srcId="{DAE43623-7AD7-4C88-8CEB-39C5FBE3D461}" destId="{BFE51481-6C0E-440B-8421-991E42B8F378}" srcOrd="0" destOrd="0" presId="urn:microsoft.com/office/officeart/2005/8/layout/radial5"/>
    <dgm:cxn modelId="{3CEDFF3B-562A-4C7A-BD38-932F6F187A8A}" type="presOf" srcId="{EEA0A7EB-7DAE-4A87-9B05-38DB4EF3E432}" destId="{0D8B55E1-BFE6-4095-9A49-BEB8C22F184C}" srcOrd="0" destOrd="0" presId="urn:microsoft.com/office/officeart/2005/8/layout/radial5"/>
    <dgm:cxn modelId="{37D69479-947B-40BB-9F01-C19E26D333BD}" type="presOf" srcId="{A0D42027-4E45-4FF4-9F40-B39915C92236}" destId="{0FEF0862-D946-4CB2-9B1C-09097F85A14C}" srcOrd="0" destOrd="0" presId="urn:microsoft.com/office/officeart/2005/8/layout/radial5"/>
    <dgm:cxn modelId="{58AF377B-AF35-421F-94ED-882E84255D6D}" type="presOf" srcId="{4927876A-B7E1-4E31-9301-B085303625BD}" destId="{EA56FAB0-28EC-4D85-A3E2-4B64DABDA35B}" srcOrd="0" destOrd="0" presId="urn:microsoft.com/office/officeart/2005/8/layout/radial5"/>
    <dgm:cxn modelId="{C35B222A-D943-4C46-B054-2122A2EFFE84}" type="presOf" srcId="{D27E6EF2-0B2E-4B84-879A-EA09E5A0131D}" destId="{3B1B082D-64CE-4EF9-AA20-9731A6084430}" srcOrd="1" destOrd="0" presId="urn:microsoft.com/office/officeart/2005/8/layout/radial5"/>
    <dgm:cxn modelId="{97C7E46B-2EB3-475A-A1EC-AA4C0612DBE7}" type="presOf" srcId="{1486FD1D-F63C-4D6A-8917-B2D470B182C2}" destId="{93DC9FB0-B51A-4DE4-B7A9-6E9CE45BD911}" srcOrd="0" destOrd="0" presId="urn:microsoft.com/office/officeart/2005/8/layout/radial5"/>
    <dgm:cxn modelId="{5E01200B-58C1-42BD-A282-80CC7A1556F0}" type="presOf" srcId="{D27E6EF2-0B2E-4B84-879A-EA09E5A0131D}" destId="{914367AF-DEE3-43CE-8124-77CBDC077774}" srcOrd="0" destOrd="0" presId="urn:microsoft.com/office/officeart/2005/8/layout/radial5"/>
    <dgm:cxn modelId="{7629DF55-02B2-42C3-8362-9D09A9B24347}" type="presOf" srcId="{7550ABDC-B4CD-454F-808B-768EC4EBF21B}" destId="{6AB251B0-A2C3-4100-8200-64348367E683}" srcOrd="0" destOrd="0" presId="urn:microsoft.com/office/officeart/2005/8/layout/radial5"/>
    <dgm:cxn modelId="{EF841E64-1459-4461-966E-7A1C824FD9BB}" srcId="{EEA0A7EB-7DAE-4A87-9B05-38DB4EF3E432}" destId="{81913A95-695D-45F2-974B-1216BE5F268D}" srcOrd="0" destOrd="0" parTransId="{A0D42027-4E45-4FF4-9F40-B39915C92236}" sibTransId="{2B468C12-9C0D-4A15-A1CC-EF015C330359}"/>
    <dgm:cxn modelId="{195DDA4B-D3DF-4DA2-A6CB-F39E84715615}" type="presOf" srcId="{AF45DBCD-F663-4950-BD36-E0D815F6F3DF}" destId="{06478A92-92B5-4B5E-A505-BD224E1D2790}" srcOrd="0" destOrd="0" presId="urn:microsoft.com/office/officeart/2005/8/layout/radial5"/>
    <dgm:cxn modelId="{93BB56A9-9DAF-4997-BF98-0094ADB32764}" type="presOf" srcId="{32AA7C25-DE51-4544-8FAB-A4C5A70779AA}" destId="{E0030E6C-3AED-404E-81DE-66BD88F0339C}" srcOrd="0" destOrd="0" presId="urn:microsoft.com/office/officeart/2005/8/layout/radial5"/>
    <dgm:cxn modelId="{B5FE0305-1159-408F-9411-50DE57412A2D}" type="presOf" srcId="{A873CA69-ACA6-4395-BA73-676428F92E66}" destId="{9382E859-4FD9-49E7-9408-1730464B3937}" srcOrd="1" destOrd="0" presId="urn:microsoft.com/office/officeart/2005/8/layout/radial5"/>
    <dgm:cxn modelId="{CAB9E61A-92C8-4E37-B1F4-753D4579EA6A}" type="presOf" srcId="{FB478F49-EEA0-4844-A611-F55A8102B4DF}" destId="{6225FD61-1277-4E4A-AF43-0C6AAD3580BB}" srcOrd="0" destOrd="0" presId="urn:microsoft.com/office/officeart/2005/8/layout/radial5"/>
    <dgm:cxn modelId="{7948E6EB-B95E-49AD-8FAD-3D8D4CD3A5EE}" type="presOf" srcId="{F024CBE4-7704-4B32-A9D4-AA0CBF4C3A42}" destId="{1C356983-4840-4B0C-948E-B02B3C59ED6B}" srcOrd="1" destOrd="0" presId="urn:microsoft.com/office/officeart/2005/8/layout/radial5"/>
    <dgm:cxn modelId="{194E7924-EF0D-414B-BDEC-0EE22C9F77E1}" type="presOf" srcId="{AF45DBCD-F663-4950-BD36-E0D815F6F3DF}" destId="{6FAB7946-09C6-4705-B9B9-CB7DCD8F839A}" srcOrd="1" destOrd="0" presId="urn:microsoft.com/office/officeart/2005/8/layout/radial5"/>
    <dgm:cxn modelId="{41C73424-F993-4869-A95A-F82162126E14}" type="presOf" srcId="{81913A95-695D-45F2-974B-1216BE5F268D}" destId="{5C01E160-849E-470B-B84D-8B2AA6792925}" srcOrd="0" destOrd="0" presId="urn:microsoft.com/office/officeart/2005/8/layout/radial5"/>
    <dgm:cxn modelId="{FFA91E8F-6D5B-4067-BA2F-3B57499BF435}" type="presOf" srcId="{7FD8F2F3-A12D-428D-86DD-6CF1B8C8E4C3}" destId="{C8CE1E94-1E20-4C3B-ABC7-5C17EE30F60A}" srcOrd="1" destOrd="0" presId="urn:microsoft.com/office/officeart/2005/8/layout/radial5"/>
    <dgm:cxn modelId="{09FBB507-DE91-4022-B431-2655D0BB7CA5}" type="presOf" srcId="{660EB59C-18E7-441C-8917-24F3F936177A}" destId="{3F7BBD8A-FE5E-429E-97F9-07D76EA76619}" srcOrd="0" destOrd="0" presId="urn:microsoft.com/office/officeart/2005/8/layout/radial5"/>
    <dgm:cxn modelId="{ED021986-2FFD-49E1-A39E-5D39CA4471E1}" srcId="{660EB59C-18E7-441C-8917-24F3F936177A}" destId="{EEA0A7EB-7DAE-4A87-9B05-38DB4EF3E432}" srcOrd="0" destOrd="0" parTransId="{B23C46BF-0E21-4698-AAD0-28C8F323B6F7}" sibTransId="{58A68AC6-5B9B-49D0-934D-479D18675EE3}"/>
    <dgm:cxn modelId="{6C81CC24-CBFE-4A7C-B51A-48E5471FFECA}" srcId="{EEA0A7EB-7DAE-4A87-9B05-38DB4EF3E432}" destId="{32AA7C25-DE51-4544-8FAB-A4C5A70779AA}" srcOrd="4" destOrd="0" parTransId="{D27E6EF2-0B2E-4B84-879A-EA09E5A0131D}" sibTransId="{DD07624A-D810-4450-8048-EEAF0DCCA7A3}"/>
    <dgm:cxn modelId="{FA1E2E1B-3182-479A-9252-0079E6689D41}" srcId="{EEA0A7EB-7DAE-4A87-9B05-38DB4EF3E432}" destId="{FB478F49-EEA0-4844-A611-F55A8102B4DF}" srcOrd="3" destOrd="0" parTransId="{AF45DBCD-F663-4950-BD36-E0D815F6F3DF}" sibTransId="{5AA4E3C5-268E-4FC6-B224-65F23E9873C0}"/>
    <dgm:cxn modelId="{79359F61-60F8-4382-B538-5886C3F9C0CA}" type="presOf" srcId="{1486FD1D-F63C-4D6A-8917-B2D470B182C2}" destId="{04121C36-184D-4661-BFC9-8701D4DE9442}" srcOrd="1" destOrd="0" presId="urn:microsoft.com/office/officeart/2005/8/layout/radial5"/>
    <dgm:cxn modelId="{89B75E0D-C638-4AF5-99DD-0941DCE13D64}" type="presOf" srcId="{F024CBE4-7704-4B32-A9D4-AA0CBF4C3A42}" destId="{E5BF1F52-17E5-424D-8D7E-D6469627A168}" srcOrd="0" destOrd="0" presId="urn:microsoft.com/office/officeart/2005/8/layout/radial5"/>
    <dgm:cxn modelId="{900C2556-5E91-4CA0-A808-A955C656D755}" srcId="{EEA0A7EB-7DAE-4A87-9B05-38DB4EF3E432}" destId="{81A6AC82-0EAC-4852-AE09-B767E6B6F97C}" srcOrd="6" destOrd="0" parTransId="{DAE43623-7AD7-4C88-8CEB-39C5FBE3D461}" sibTransId="{A83F0BF2-2075-4DE8-AF24-A54C615ED9C1}"/>
    <dgm:cxn modelId="{A68342BE-68C0-4AAE-B2EA-161BE9B44E4D}" srcId="{EEA0A7EB-7DAE-4A87-9B05-38DB4EF3E432}" destId="{7550ABDC-B4CD-454F-808B-768EC4EBF21B}" srcOrd="1" destOrd="0" parTransId="{A873CA69-ACA6-4395-BA73-676428F92E66}" sibTransId="{87DAD53D-0A6D-4731-8EB5-8EF28E64D58A}"/>
    <dgm:cxn modelId="{C6021513-8CDF-4079-B316-63697A665658}" srcId="{EEA0A7EB-7DAE-4A87-9B05-38DB4EF3E432}" destId="{175410D9-3E45-4675-818A-198CCDA3FA7B}" srcOrd="2" destOrd="0" parTransId="{7FD8F2F3-A12D-428D-86DD-6CF1B8C8E4C3}" sibTransId="{4C8C5DFE-EECA-4338-8572-4FFB80B24144}"/>
    <dgm:cxn modelId="{A4ABFF9D-BAAE-482E-8652-6AA6BD8EE1AE}" srcId="{EEA0A7EB-7DAE-4A87-9B05-38DB4EF3E432}" destId="{4927876A-B7E1-4E31-9301-B085303625BD}" srcOrd="5" destOrd="0" parTransId="{1486FD1D-F63C-4D6A-8917-B2D470B182C2}" sibTransId="{72A5F173-148A-4F6F-B419-20933FC6188A}"/>
    <dgm:cxn modelId="{80ED4F22-A093-4752-A227-CEE1A2BB628F}" type="presOf" srcId="{A873CA69-ACA6-4395-BA73-676428F92E66}" destId="{44A4EEEC-BFBC-4C79-A712-402668A3559B}" srcOrd="0" destOrd="0" presId="urn:microsoft.com/office/officeart/2005/8/layout/radial5"/>
    <dgm:cxn modelId="{64DF6032-AC2B-4591-B694-F6D48DD72E6D}" type="presOf" srcId="{A0D42027-4E45-4FF4-9F40-B39915C92236}" destId="{2B33D1A9-D0FB-43BE-B4F7-8074CEEC9DC8}" srcOrd="1" destOrd="0" presId="urn:microsoft.com/office/officeart/2005/8/layout/radial5"/>
    <dgm:cxn modelId="{913E6EC1-0B09-4571-BAF1-7B08D2968DAC}" type="presParOf" srcId="{3F7BBD8A-FE5E-429E-97F9-07D76EA76619}" destId="{0D8B55E1-BFE6-4095-9A49-BEB8C22F184C}" srcOrd="0" destOrd="0" presId="urn:microsoft.com/office/officeart/2005/8/layout/radial5"/>
    <dgm:cxn modelId="{403D954D-6F42-4E1D-AA89-330AAB11B00D}" type="presParOf" srcId="{3F7BBD8A-FE5E-429E-97F9-07D76EA76619}" destId="{0FEF0862-D946-4CB2-9B1C-09097F85A14C}" srcOrd="1" destOrd="0" presId="urn:microsoft.com/office/officeart/2005/8/layout/radial5"/>
    <dgm:cxn modelId="{9CC08515-9103-4825-AA50-1794FA6F6EEC}" type="presParOf" srcId="{0FEF0862-D946-4CB2-9B1C-09097F85A14C}" destId="{2B33D1A9-D0FB-43BE-B4F7-8074CEEC9DC8}" srcOrd="0" destOrd="0" presId="urn:microsoft.com/office/officeart/2005/8/layout/radial5"/>
    <dgm:cxn modelId="{EC34EE9E-336C-4D8C-BC15-5AA7019B5E80}" type="presParOf" srcId="{3F7BBD8A-FE5E-429E-97F9-07D76EA76619}" destId="{5C01E160-849E-470B-B84D-8B2AA6792925}" srcOrd="2" destOrd="0" presId="urn:microsoft.com/office/officeart/2005/8/layout/radial5"/>
    <dgm:cxn modelId="{182A12AE-253D-4E41-ACC4-CBC3EE0F65C1}" type="presParOf" srcId="{3F7BBD8A-FE5E-429E-97F9-07D76EA76619}" destId="{44A4EEEC-BFBC-4C79-A712-402668A3559B}" srcOrd="3" destOrd="0" presId="urn:microsoft.com/office/officeart/2005/8/layout/radial5"/>
    <dgm:cxn modelId="{F21C356B-DDAC-4EFB-9C47-0237709C8D0A}" type="presParOf" srcId="{44A4EEEC-BFBC-4C79-A712-402668A3559B}" destId="{9382E859-4FD9-49E7-9408-1730464B3937}" srcOrd="0" destOrd="0" presId="urn:microsoft.com/office/officeart/2005/8/layout/radial5"/>
    <dgm:cxn modelId="{4DD0234D-5338-4A45-8CA6-631E281D40A0}" type="presParOf" srcId="{3F7BBD8A-FE5E-429E-97F9-07D76EA76619}" destId="{6AB251B0-A2C3-4100-8200-64348367E683}" srcOrd="4" destOrd="0" presId="urn:microsoft.com/office/officeart/2005/8/layout/radial5"/>
    <dgm:cxn modelId="{8A359ED9-0F90-4E86-8DF3-645C00BE25A5}" type="presParOf" srcId="{3F7BBD8A-FE5E-429E-97F9-07D76EA76619}" destId="{D45C772C-0A6A-44B6-A82D-379142762B91}" srcOrd="5" destOrd="0" presId="urn:microsoft.com/office/officeart/2005/8/layout/radial5"/>
    <dgm:cxn modelId="{EDC983ED-5752-4719-9BE5-D9C822ECD215}" type="presParOf" srcId="{D45C772C-0A6A-44B6-A82D-379142762B91}" destId="{C8CE1E94-1E20-4C3B-ABC7-5C17EE30F60A}" srcOrd="0" destOrd="0" presId="urn:microsoft.com/office/officeart/2005/8/layout/radial5"/>
    <dgm:cxn modelId="{F1D17366-2A27-4070-9B36-A6FE1C455CC7}" type="presParOf" srcId="{3F7BBD8A-FE5E-429E-97F9-07D76EA76619}" destId="{0F3C60A7-4B08-404F-A43F-E0EED8C76D3C}" srcOrd="6" destOrd="0" presId="urn:microsoft.com/office/officeart/2005/8/layout/radial5"/>
    <dgm:cxn modelId="{56B69BF2-54D0-4E49-BBF4-843BC1545B8E}" type="presParOf" srcId="{3F7BBD8A-FE5E-429E-97F9-07D76EA76619}" destId="{06478A92-92B5-4B5E-A505-BD224E1D2790}" srcOrd="7" destOrd="0" presId="urn:microsoft.com/office/officeart/2005/8/layout/radial5"/>
    <dgm:cxn modelId="{0C97EF46-A2A7-4C2B-9382-FBF592666A59}" type="presParOf" srcId="{06478A92-92B5-4B5E-A505-BD224E1D2790}" destId="{6FAB7946-09C6-4705-B9B9-CB7DCD8F839A}" srcOrd="0" destOrd="0" presId="urn:microsoft.com/office/officeart/2005/8/layout/radial5"/>
    <dgm:cxn modelId="{E441E231-DE0B-4364-9C93-59DC718B741A}" type="presParOf" srcId="{3F7BBD8A-FE5E-429E-97F9-07D76EA76619}" destId="{6225FD61-1277-4E4A-AF43-0C6AAD3580BB}" srcOrd="8" destOrd="0" presId="urn:microsoft.com/office/officeart/2005/8/layout/radial5"/>
    <dgm:cxn modelId="{E7EFEB3B-364C-4191-8B1B-59818DC21BC5}" type="presParOf" srcId="{3F7BBD8A-FE5E-429E-97F9-07D76EA76619}" destId="{914367AF-DEE3-43CE-8124-77CBDC077774}" srcOrd="9" destOrd="0" presId="urn:microsoft.com/office/officeart/2005/8/layout/radial5"/>
    <dgm:cxn modelId="{5D228B75-0490-4AFA-9B7D-D44AA5A936DB}" type="presParOf" srcId="{914367AF-DEE3-43CE-8124-77CBDC077774}" destId="{3B1B082D-64CE-4EF9-AA20-9731A6084430}" srcOrd="0" destOrd="0" presId="urn:microsoft.com/office/officeart/2005/8/layout/radial5"/>
    <dgm:cxn modelId="{40FD05DE-98F5-4369-B9FD-9552514A4727}" type="presParOf" srcId="{3F7BBD8A-FE5E-429E-97F9-07D76EA76619}" destId="{E0030E6C-3AED-404E-81DE-66BD88F0339C}" srcOrd="10" destOrd="0" presId="urn:microsoft.com/office/officeart/2005/8/layout/radial5"/>
    <dgm:cxn modelId="{FECFBDD3-F469-4126-925A-F96EA24A1469}" type="presParOf" srcId="{3F7BBD8A-FE5E-429E-97F9-07D76EA76619}" destId="{93DC9FB0-B51A-4DE4-B7A9-6E9CE45BD911}" srcOrd="11" destOrd="0" presId="urn:microsoft.com/office/officeart/2005/8/layout/radial5"/>
    <dgm:cxn modelId="{405FA74D-8D0E-4019-AB29-A5073ED0E89A}" type="presParOf" srcId="{93DC9FB0-B51A-4DE4-B7A9-6E9CE45BD911}" destId="{04121C36-184D-4661-BFC9-8701D4DE9442}" srcOrd="0" destOrd="0" presId="urn:microsoft.com/office/officeart/2005/8/layout/radial5"/>
    <dgm:cxn modelId="{F0675F48-6022-4325-885F-91D1037A2802}" type="presParOf" srcId="{3F7BBD8A-FE5E-429E-97F9-07D76EA76619}" destId="{EA56FAB0-28EC-4D85-A3E2-4B64DABDA35B}" srcOrd="12" destOrd="0" presId="urn:microsoft.com/office/officeart/2005/8/layout/radial5"/>
    <dgm:cxn modelId="{959678BD-BF58-442C-9E88-D1BB0E5F72A0}" type="presParOf" srcId="{3F7BBD8A-FE5E-429E-97F9-07D76EA76619}" destId="{BFE51481-6C0E-440B-8421-991E42B8F378}" srcOrd="13" destOrd="0" presId="urn:microsoft.com/office/officeart/2005/8/layout/radial5"/>
    <dgm:cxn modelId="{DDDD1C35-38C6-4666-9FA3-626471AF2852}" type="presParOf" srcId="{BFE51481-6C0E-440B-8421-991E42B8F378}" destId="{F57F6A02-0DCF-4392-8FE5-FF5F874093D5}" srcOrd="0" destOrd="0" presId="urn:microsoft.com/office/officeart/2005/8/layout/radial5"/>
    <dgm:cxn modelId="{F8280885-7FF3-4D95-B7C1-9E7FF58B4026}" type="presParOf" srcId="{3F7BBD8A-FE5E-429E-97F9-07D76EA76619}" destId="{06DD20BF-177B-49D3-9A89-CF482C20050F}" srcOrd="14" destOrd="0" presId="urn:microsoft.com/office/officeart/2005/8/layout/radial5"/>
    <dgm:cxn modelId="{19310CB5-82B6-4CE3-AC8D-2D6BE4187807}" type="presParOf" srcId="{3F7BBD8A-FE5E-429E-97F9-07D76EA76619}" destId="{E5BF1F52-17E5-424D-8D7E-D6469627A168}" srcOrd="15" destOrd="0" presId="urn:microsoft.com/office/officeart/2005/8/layout/radial5"/>
    <dgm:cxn modelId="{D72C1F33-8AD6-4BEF-A121-51E8EEC384A7}" type="presParOf" srcId="{E5BF1F52-17E5-424D-8D7E-D6469627A168}" destId="{1C356983-4840-4B0C-948E-B02B3C59ED6B}" srcOrd="0" destOrd="0" presId="urn:microsoft.com/office/officeart/2005/8/layout/radial5"/>
    <dgm:cxn modelId="{8D697548-8BCD-47A1-BCAD-4818225C3918}" type="presParOf" srcId="{3F7BBD8A-FE5E-429E-97F9-07D76EA76619}" destId="{6BE4057C-A4F5-4EBA-BFA2-00A895A338DB}"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DAF13-CC53-4011-B4F2-6C6328FB907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7FC343D-295F-4D33-B29F-B41E30A3ACA5}">
      <dgm:prSet phldrT="[Text]"/>
      <dgm:spPr/>
      <dgm:t>
        <a:bodyPr/>
        <a:lstStyle/>
        <a:p>
          <a:r>
            <a:rPr lang="en-US" dirty="0" smtClean="0"/>
            <a:t>Transactional Database</a:t>
          </a:r>
          <a:endParaRPr lang="en-US" dirty="0"/>
        </a:p>
      </dgm:t>
    </dgm:pt>
    <dgm:pt modelId="{5E904B91-A251-4D2A-AE57-728CD686DD52}" type="parTrans" cxnId="{30FD5D1D-A476-40BC-AD4B-CE26D25E6183}">
      <dgm:prSet/>
      <dgm:spPr/>
      <dgm:t>
        <a:bodyPr/>
        <a:lstStyle/>
        <a:p>
          <a:endParaRPr lang="en-US"/>
        </a:p>
      </dgm:t>
    </dgm:pt>
    <dgm:pt modelId="{52250C61-4E95-41A8-88AA-D2131DE388CB}" type="sibTrans" cxnId="{30FD5D1D-A476-40BC-AD4B-CE26D25E6183}">
      <dgm:prSet/>
      <dgm:spPr/>
      <dgm:t>
        <a:bodyPr/>
        <a:lstStyle/>
        <a:p>
          <a:endParaRPr lang="en-US"/>
        </a:p>
      </dgm:t>
    </dgm:pt>
    <dgm:pt modelId="{71500B21-791B-4609-9CB6-D59B9BD19910}">
      <dgm:prSet phldrT="[Text]"/>
      <dgm:spPr/>
      <dgm:t>
        <a:bodyPr/>
        <a:lstStyle/>
        <a:p>
          <a:r>
            <a:rPr lang="en-US" dirty="0" smtClean="0"/>
            <a:t>Real-time updates</a:t>
          </a:r>
          <a:endParaRPr lang="en-US" dirty="0"/>
        </a:p>
      </dgm:t>
    </dgm:pt>
    <dgm:pt modelId="{856D23BA-50A9-45E0-A13F-C68FFE948CD6}" type="parTrans" cxnId="{9065BB70-3668-4C23-9073-8B0A9E95711E}">
      <dgm:prSet/>
      <dgm:spPr/>
      <dgm:t>
        <a:bodyPr/>
        <a:lstStyle/>
        <a:p>
          <a:endParaRPr lang="en-US"/>
        </a:p>
      </dgm:t>
    </dgm:pt>
    <dgm:pt modelId="{5F744DCE-4EB7-401E-B078-4F08BCCEB9CF}" type="sibTrans" cxnId="{9065BB70-3668-4C23-9073-8B0A9E95711E}">
      <dgm:prSet/>
      <dgm:spPr/>
      <dgm:t>
        <a:bodyPr/>
        <a:lstStyle/>
        <a:p>
          <a:endParaRPr lang="en-US"/>
        </a:p>
      </dgm:t>
    </dgm:pt>
    <dgm:pt modelId="{AD108E7C-6F20-42A2-A084-A80FA2ED48D0}">
      <dgm:prSet phldrT="[Text]"/>
      <dgm:spPr/>
      <dgm:t>
        <a:bodyPr/>
        <a:lstStyle/>
        <a:p>
          <a:r>
            <a:rPr lang="en-US" dirty="0" smtClean="0"/>
            <a:t>Data Warehouse</a:t>
          </a:r>
          <a:endParaRPr lang="en-US" dirty="0"/>
        </a:p>
      </dgm:t>
    </dgm:pt>
    <dgm:pt modelId="{6ACCC3A4-FFAD-41C8-8208-2BB3345444AD}" type="parTrans" cxnId="{3B19D851-7B30-4317-B4AF-1DC543DB43FE}">
      <dgm:prSet/>
      <dgm:spPr/>
      <dgm:t>
        <a:bodyPr/>
        <a:lstStyle/>
        <a:p>
          <a:endParaRPr lang="en-US"/>
        </a:p>
      </dgm:t>
    </dgm:pt>
    <dgm:pt modelId="{6F36A66D-9C2F-493D-882C-9B106AB9347B}" type="sibTrans" cxnId="{3B19D851-7B30-4317-B4AF-1DC543DB43FE}">
      <dgm:prSet/>
      <dgm:spPr/>
      <dgm:t>
        <a:bodyPr/>
        <a:lstStyle/>
        <a:p>
          <a:endParaRPr lang="en-US"/>
        </a:p>
      </dgm:t>
    </dgm:pt>
    <dgm:pt modelId="{6B6A598F-CED2-45B3-B56A-904481455B89}">
      <dgm:prSet phldrT="[Text]"/>
      <dgm:spPr/>
      <dgm:t>
        <a:bodyPr/>
        <a:lstStyle/>
        <a:p>
          <a:r>
            <a:rPr lang="en-US" dirty="0" smtClean="0"/>
            <a:t>Frozen snapshot</a:t>
          </a:r>
          <a:endParaRPr lang="en-US" dirty="0"/>
        </a:p>
      </dgm:t>
    </dgm:pt>
    <dgm:pt modelId="{0AFED8D2-0818-450F-B4D9-45E2117C8672}" type="parTrans" cxnId="{5D6E5686-33A1-4F3E-BB6A-6522AF0C14C3}">
      <dgm:prSet/>
      <dgm:spPr/>
      <dgm:t>
        <a:bodyPr/>
        <a:lstStyle/>
        <a:p>
          <a:endParaRPr lang="en-US"/>
        </a:p>
      </dgm:t>
    </dgm:pt>
    <dgm:pt modelId="{0199BA90-6287-4740-B493-8747913B651F}" type="sibTrans" cxnId="{5D6E5686-33A1-4F3E-BB6A-6522AF0C14C3}">
      <dgm:prSet/>
      <dgm:spPr/>
      <dgm:t>
        <a:bodyPr/>
        <a:lstStyle/>
        <a:p>
          <a:endParaRPr lang="en-US"/>
        </a:p>
      </dgm:t>
    </dgm:pt>
    <dgm:pt modelId="{48402962-1E86-4A69-84BB-874488CE0A59}">
      <dgm:prSet phldrT="[Text]"/>
      <dgm:spPr/>
      <dgm:t>
        <a:bodyPr/>
        <a:lstStyle/>
        <a:p>
          <a:r>
            <a:rPr lang="en-US" dirty="0" smtClean="0"/>
            <a:t>UM Reports</a:t>
          </a:r>
          <a:endParaRPr lang="en-US" dirty="0"/>
        </a:p>
      </dgm:t>
    </dgm:pt>
    <dgm:pt modelId="{BB7C3BE7-2337-4EA9-AB69-B16C0B3EE46F}" type="parTrans" cxnId="{2C315FBA-CCD8-4927-8B80-8195AC8FAA53}">
      <dgm:prSet/>
      <dgm:spPr/>
      <dgm:t>
        <a:bodyPr/>
        <a:lstStyle/>
        <a:p>
          <a:endParaRPr lang="en-US"/>
        </a:p>
      </dgm:t>
    </dgm:pt>
    <dgm:pt modelId="{67509C4F-863A-4A75-BD42-22D490E99BED}" type="sibTrans" cxnId="{2C315FBA-CCD8-4927-8B80-8195AC8FAA53}">
      <dgm:prSet/>
      <dgm:spPr/>
      <dgm:t>
        <a:bodyPr/>
        <a:lstStyle/>
        <a:p>
          <a:endParaRPr lang="en-US"/>
        </a:p>
      </dgm:t>
    </dgm:pt>
    <dgm:pt modelId="{77366069-A643-419C-A8A5-B830FDD93644}">
      <dgm:prSet phldrT="[Text]"/>
      <dgm:spPr/>
      <dgm:t>
        <a:bodyPr/>
        <a:lstStyle/>
        <a:p>
          <a:r>
            <a:rPr lang="en-US" dirty="0" smtClean="0"/>
            <a:t>Aggregate data</a:t>
          </a:r>
          <a:endParaRPr lang="en-US" dirty="0"/>
        </a:p>
      </dgm:t>
    </dgm:pt>
    <dgm:pt modelId="{15F28993-42A7-4F77-A1A9-4A2D4F65DD9A}" type="parTrans" cxnId="{ACDE6A01-B611-41C8-8025-324FCF811454}">
      <dgm:prSet/>
      <dgm:spPr/>
      <dgm:t>
        <a:bodyPr/>
        <a:lstStyle/>
        <a:p>
          <a:endParaRPr lang="en-US"/>
        </a:p>
      </dgm:t>
    </dgm:pt>
    <dgm:pt modelId="{50553842-BD5F-42D8-BC5D-637522836C3A}" type="sibTrans" cxnId="{ACDE6A01-B611-41C8-8025-324FCF811454}">
      <dgm:prSet/>
      <dgm:spPr/>
      <dgm:t>
        <a:bodyPr/>
        <a:lstStyle/>
        <a:p>
          <a:endParaRPr lang="en-US"/>
        </a:p>
      </dgm:t>
    </dgm:pt>
    <dgm:pt modelId="{781B0C3C-4A60-4609-A407-21B3A1E9D08D}">
      <dgm:prSet phldrT="[Text]"/>
      <dgm:spPr/>
      <dgm:t>
        <a:bodyPr/>
        <a:lstStyle/>
        <a:p>
          <a:r>
            <a:rPr lang="en-US" dirty="0" smtClean="0"/>
            <a:t>Single variables</a:t>
          </a:r>
          <a:endParaRPr lang="en-US" dirty="0"/>
        </a:p>
      </dgm:t>
    </dgm:pt>
    <dgm:pt modelId="{6A7CBE58-6FD5-49F7-9536-49417D5A8B7E}" type="parTrans" cxnId="{B1097EFE-0696-45CE-A308-83242AB37477}">
      <dgm:prSet/>
      <dgm:spPr/>
      <dgm:t>
        <a:bodyPr/>
        <a:lstStyle/>
        <a:p>
          <a:endParaRPr lang="en-US"/>
        </a:p>
      </dgm:t>
    </dgm:pt>
    <dgm:pt modelId="{1E7C235D-E6A7-4DEA-98A2-299A7D3E6C36}" type="sibTrans" cxnId="{B1097EFE-0696-45CE-A308-83242AB37477}">
      <dgm:prSet/>
      <dgm:spPr/>
      <dgm:t>
        <a:bodyPr/>
        <a:lstStyle/>
        <a:p>
          <a:endParaRPr lang="en-US"/>
        </a:p>
      </dgm:t>
    </dgm:pt>
    <dgm:pt modelId="{9658563B-416E-47C6-9561-A97A8F070916}">
      <dgm:prSet phldrT="[Text]"/>
      <dgm:spPr/>
      <dgm:t>
        <a:bodyPr/>
        <a:lstStyle/>
        <a:p>
          <a:r>
            <a:rPr lang="en-US" dirty="0" smtClean="0"/>
            <a:t>Simple relationships</a:t>
          </a:r>
          <a:endParaRPr lang="en-US" dirty="0"/>
        </a:p>
      </dgm:t>
    </dgm:pt>
    <dgm:pt modelId="{5CEDAD6F-446A-4706-959F-4FDF65189A04}" type="parTrans" cxnId="{4C2502A8-B663-48FD-86E0-A86BEDEE5C4A}">
      <dgm:prSet/>
      <dgm:spPr/>
      <dgm:t>
        <a:bodyPr/>
        <a:lstStyle/>
        <a:p>
          <a:endParaRPr lang="en-US"/>
        </a:p>
      </dgm:t>
    </dgm:pt>
    <dgm:pt modelId="{60FA8DF0-DB67-4827-9455-376A3041264C}" type="sibTrans" cxnId="{4C2502A8-B663-48FD-86E0-A86BEDEE5C4A}">
      <dgm:prSet/>
      <dgm:spPr/>
      <dgm:t>
        <a:bodyPr/>
        <a:lstStyle/>
        <a:p>
          <a:endParaRPr lang="en-US"/>
        </a:p>
      </dgm:t>
    </dgm:pt>
    <dgm:pt modelId="{D7B4F732-09BE-49FC-815E-BA7879C31C1E}">
      <dgm:prSet/>
      <dgm:spPr>
        <a:solidFill>
          <a:schemeClr val="accent2">
            <a:lumMod val="20000"/>
            <a:lumOff val="80000"/>
          </a:schemeClr>
        </a:solidFill>
      </dgm:spPr>
      <dgm:t>
        <a:bodyPr/>
        <a:lstStyle/>
        <a:p>
          <a:r>
            <a:rPr lang="en-US" dirty="0" smtClean="0"/>
            <a:t>Predictive Models</a:t>
          </a:r>
          <a:endParaRPr lang="en-US" dirty="0"/>
        </a:p>
      </dgm:t>
    </dgm:pt>
    <dgm:pt modelId="{5408D4EE-E2CF-4F18-B071-FBA01DAC7867}" type="parTrans" cxnId="{E6DCC356-E0B7-445E-8A4F-06DCB38FD219}">
      <dgm:prSet/>
      <dgm:spPr/>
      <dgm:t>
        <a:bodyPr/>
        <a:lstStyle/>
        <a:p>
          <a:endParaRPr lang="en-US"/>
        </a:p>
      </dgm:t>
    </dgm:pt>
    <dgm:pt modelId="{8EA11F04-C1ED-4D03-A155-DD816F2CD3E2}" type="sibTrans" cxnId="{E6DCC356-E0B7-445E-8A4F-06DCB38FD219}">
      <dgm:prSet/>
      <dgm:spPr/>
      <dgm:t>
        <a:bodyPr/>
        <a:lstStyle/>
        <a:p>
          <a:endParaRPr lang="en-US"/>
        </a:p>
      </dgm:t>
    </dgm:pt>
    <dgm:pt modelId="{C9E1D8C2-DABC-4746-AAF7-30CE96FC14A3}">
      <dgm:prSet/>
      <dgm:spPr>
        <a:solidFill>
          <a:schemeClr val="accent2">
            <a:lumMod val="20000"/>
            <a:lumOff val="80000"/>
          </a:schemeClr>
        </a:solidFill>
      </dgm:spPr>
      <dgm:t>
        <a:bodyPr/>
        <a:lstStyle/>
        <a:p>
          <a:r>
            <a:rPr lang="en-US" dirty="0" smtClean="0"/>
            <a:t>Individual Data</a:t>
          </a:r>
          <a:endParaRPr lang="en-US" dirty="0"/>
        </a:p>
      </dgm:t>
    </dgm:pt>
    <dgm:pt modelId="{97A3A520-67CE-4AD9-8C64-CD00AA9C4B0C}" type="parTrans" cxnId="{8408BAB7-84AD-43E8-AA2F-C8437F46E922}">
      <dgm:prSet/>
      <dgm:spPr/>
      <dgm:t>
        <a:bodyPr/>
        <a:lstStyle/>
        <a:p>
          <a:endParaRPr lang="en-US"/>
        </a:p>
      </dgm:t>
    </dgm:pt>
    <dgm:pt modelId="{D133825B-0E2D-462C-8093-D4F97BE4EB4D}" type="sibTrans" cxnId="{8408BAB7-84AD-43E8-AA2F-C8437F46E922}">
      <dgm:prSet/>
      <dgm:spPr/>
      <dgm:t>
        <a:bodyPr/>
        <a:lstStyle/>
        <a:p>
          <a:endParaRPr lang="en-US"/>
        </a:p>
      </dgm:t>
    </dgm:pt>
    <dgm:pt modelId="{8F4A3A23-53C2-44B7-A4D2-2C0AE1412457}">
      <dgm:prSet/>
      <dgm:spPr>
        <a:solidFill>
          <a:schemeClr val="accent2">
            <a:lumMod val="20000"/>
            <a:lumOff val="80000"/>
          </a:schemeClr>
        </a:solidFill>
      </dgm:spPr>
      <dgm:t>
        <a:bodyPr/>
        <a:lstStyle/>
        <a:p>
          <a:r>
            <a:rPr lang="en-US" dirty="0" smtClean="0"/>
            <a:t>High-dimensional</a:t>
          </a:r>
          <a:endParaRPr lang="en-US" dirty="0"/>
        </a:p>
      </dgm:t>
    </dgm:pt>
    <dgm:pt modelId="{F813D09D-0A38-4E8A-BDF5-300637A64808}" type="parTrans" cxnId="{E49CAFCA-E55A-4095-A408-59DC0712A804}">
      <dgm:prSet/>
      <dgm:spPr/>
      <dgm:t>
        <a:bodyPr/>
        <a:lstStyle/>
        <a:p>
          <a:endParaRPr lang="en-US"/>
        </a:p>
      </dgm:t>
    </dgm:pt>
    <dgm:pt modelId="{D6A3574D-E271-435D-9A7B-E05C0BF527AA}" type="sibTrans" cxnId="{E49CAFCA-E55A-4095-A408-59DC0712A804}">
      <dgm:prSet/>
      <dgm:spPr/>
      <dgm:t>
        <a:bodyPr/>
        <a:lstStyle/>
        <a:p>
          <a:endParaRPr lang="en-US"/>
        </a:p>
      </dgm:t>
    </dgm:pt>
    <dgm:pt modelId="{468DD52E-8D54-429F-A743-617564CD7F7A}">
      <dgm:prSet/>
      <dgm:spPr>
        <a:solidFill>
          <a:schemeClr val="accent2">
            <a:lumMod val="20000"/>
            <a:lumOff val="80000"/>
          </a:schemeClr>
        </a:solidFill>
      </dgm:spPr>
      <dgm:t>
        <a:bodyPr/>
        <a:lstStyle/>
        <a:p>
          <a:r>
            <a:rPr lang="en-US" dirty="0" smtClean="0"/>
            <a:t>Complex relationships</a:t>
          </a:r>
          <a:endParaRPr lang="en-US" dirty="0"/>
        </a:p>
      </dgm:t>
    </dgm:pt>
    <dgm:pt modelId="{54B1350B-7DB0-436B-8CA6-CBFD4D9B12A7}" type="parTrans" cxnId="{4FFE666B-4474-4204-8A82-1D356F63DD45}">
      <dgm:prSet/>
      <dgm:spPr/>
      <dgm:t>
        <a:bodyPr/>
        <a:lstStyle/>
        <a:p>
          <a:endParaRPr lang="en-US"/>
        </a:p>
      </dgm:t>
    </dgm:pt>
    <dgm:pt modelId="{267CB9E3-E9DE-4149-A4F3-9FC5FF439198}" type="sibTrans" cxnId="{4FFE666B-4474-4204-8A82-1D356F63DD45}">
      <dgm:prSet/>
      <dgm:spPr/>
      <dgm:t>
        <a:bodyPr/>
        <a:lstStyle/>
        <a:p>
          <a:endParaRPr lang="en-US"/>
        </a:p>
      </dgm:t>
    </dgm:pt>
    <dgm:pt modelId="{9B731FDD-5ADA-464B-99A0-17CED5C49D09}" type="pres">
      <dgm:prSet presAssocID="{5FDDAF13-CC53-4011-B4F2-6C6328FB9077}" presName="rootnode" presStyleCnt="0">
        <dgm:presLayoutVars>
          <dgm:chMax/>
          <dgm:chPref/>
          <dgm:dir/>
          <dgm:animLvl val="lvl"/>
        </dgm:presLayoutVars>
      </dgm:prSet>
      <dgm:spPr/>
      <dgm:t>
        <a:bodyPr/>
        <a:lstStyle/>
        <a:p>
          <a:endParaRPr lang="en-US"/>
        </a:p>
      </dgm:t>
    </dgm:pt>
    <dgm:pt modelId="{A06871A9-59D8-4571-83A8-4B5C5B744EAC}" type="pres">
      <dgm:prSet presAssocID="{E7FC343D-295F-4D33-B29F-B41E30A3ACA5}" presName="composite" presStyleCnt="0"/>
      <dgm:spPr/>
    </dgm:pt>
    <dgm:pt modelId="{045CF313-5023-4A37-A514-57441632CD6C}" type="pres">
      <dgm:prSet presAssocID="{E7FC343D-295F-4D33-B29F-B41E30A3ACA5}" presName="LShape" presStyleLbl="alignNode1" presStyleIdx="0" presStyleCnt="7"/>
      <dgm:spPr/>
    </dgm:pt>
    <dgm:pt modelId="{78FC02CD-D4AE-497B-8618-6827F17E0B9B}" type="pres">
      <dgm:prSet presAssocID="{E7FC343D-295F-4D33-B29F-B41E30A3ACA5}" presName="ParentText" presStyleLbl="revTx" presStyleIdx="0" presStyleCnt="4">
        <dgm:presLayoutVars>
          <dgm:chMax val="0"/>
          <dgm:chPref val="0"/>
          <dgm:bulletEnabled val="1"/>
        </dgm:presLayoutVars>
      </dgm:prSet>
      <dgm:spPr/>
      <dgm:t>
        <a:bodyPr/>
        <a:lstStyle/>
        <a:p>
          <a:endParaRPr lang="en-US"/>
        </a:p>
      </dgm:t>
    </dgm:pt>
    <dgm:pt modelId="{D51DCADA-996F-46EE-B2EA-EF3426F71339}" type="pres">
      <dgm:prSet presAssocID="{E7FC343D-295F-4D33-B29F-B41E30A3ACA5}" presName="Triangle" presStyleLbl="alignNode1" presStyleIdx="1" presStyleCnt="7"/>
      <dgm:spPr/>
    </dgm:pt>
    <dgm:pt modelId="{26DFE3E9-8AE7-41F8-8B8F-73617CD0D0CA}" type="pres">
      <dgm:prSet presAssocID="{52250C61-4E95-41A8-88AA-D2131DE388CB}" presName="sibTrans" presStyleCnt="0"/>
      <dgm:spPr/>
    </dgm:pt>
    <dgm:pt modelId="{42F8FB9B-AD43-4D83-B0BE-6999FDF953FA}" type="pres">
      <dgm:prSet presAssocID="{52250C61-4E95-41A8-88AA-D2131DE388CB}" presName="space" presStyleCnt="0"/>
      <dgm:spPr/>
    </dgm:pt>
    <dgm:pt modelId="{C7BC3575-50C5-4D81-88C7-444958846D49}" type="pres">
      <dgm:prSet presAssocID="{AD108E7C-6F20-42A2-A084-A80FA2ED48D0}" presName="composite" presStyleCnt="0"/>
      <dgm:spPr/>
    </dgm:pt>
    <dgm:pt modelId="{5B29CA79-7AC4-4AA1-A40B-BA5EFBE6BEA1}" type="pres">
      <dgm:prSet presAssocID="{AD108E7C-6F20-42A2-A084-A80FA2ED48D0}" presName="LShape" presStyleLbl="alignNode1" presStyleIdx="2" presStyleCnt="7"/>
      <dgm:spPr/>
    </dgm:pt>
    <dgm:pt modelId="{6AD8CCA0-6ABE-4803-9091-5561BAE022EA}" type="pres">
      <dgm:prSet presAssocID="{AD108E7C-6F20-42A2-A084-A80FA2ED48D0}" presName="ParentText" presStyleLbl="revTx" presStyleIdx="1" presStyleCnt="4">
        <dgm:presLayoutVars>
          <dgm:chMax val="0"/>
          <dgm:chPref val="0"/>
          <dgm:bulletEnabled val="1"/>
        </dgm:presLayoutVars>
      </dgm:prSet>
      <dgm:spPr/>
      <dgm:t>
        <a:bodyPr/>
        <a:lstStyle/>
        <a:p>
          <a:endParaRPr lang="en-US"/>
        </a:p>
      </dgm:t>
    </dgm:pt>
    <dgm:pt modelId="{D1AC1ED3-695C-43D2-A22A-EF68AE2A6E1D}" type="pres">
      <dgm:prSet presAssocID="{AD108E7C-6F20-42A2-A084-A80FA2ED48D0}" presName="Triangle" presStyleLbl="alignNode1" presStyleIdx="3" presStyleCnt="7"/>
      <dgm:spPr/>
    </dgm:pt>
    <dgm:pt modelId="{48A3F414-6E14-4D29-9462-2338361CAE77}" type="pres">
      <dgm:prSet presAssocID="{6F36A66D-9C2F-493D-882C-9B106AB9347B}" presName="sibTrans" presStyleCnt="0"/>
      <dgm:spPr/>
    </dgm:pt>
    <dgm:pt modelId="{16818F6A-E03C-48BF-B0C6-348A07097D42}" type="pres">
      <dgm:prSet presAssocID="{6F36A66D-9C2F-493D-882C-9B106AB9347B}" presName="space" presStyleCnt="0"/>
      <dgm:spPr/>
    </dgm:pt>
    <dgm:pt modelId="{A3200DDC-2D67-44E8-86F7-A434A79D7969}" type="pres">
      <dgm:prSet presAssocID="{48402962-1E86-4A69-84BB-874488CE0A59}" presName="composite" presStyleCnt="0"/>
      <dgm:spPr/>
    </dgm:pt>
    <dgm:pt modelId="{27CA79B7-3E8A-4CEA-8185-008CE67EEA1C}" type="pres">
      <dgm:prSet presAssocID="{48402962-1E86-4A69-84BB-874488CE0A59}" presName="LShape" presStyleLbl="alignNode1" presStyleIdx="4" presStyleCnt="7"/>
      <dgm:spPr/>
    </dgm:pt>
    <dgm:pt modelId="{EB7556C4-C324-4885-B6C0-3ACD9F5DE3CB}" type="pres">
      <dgm:prSet presAssocID="{48402962-1E86-4A69-84BB-874488CE0A59}" presName="ParentText" presStyleLbl="revTx" presStyleIdx="2" presStyleCnt="4">
        <dgm:presLayoutVars>
          <dgm:chMax val="0"/>
          <dgm:chPref val="0"/>
          <dgm:bulletEnabled val="1"/>
        </dgm:presLayoutVars>
      </dgm:prSet>
      <dgm:spPr/>
      <dgm:t>
        <a:bodyPr/>
        <a:lstStyle/>
        <a:p>
          <a:endParaRPr lang="en-US"/>
        </a:p>
      </dgm:t>
    </dgm:pt>
    <dgm:pt modelId="{8AC8D9FD-68F8-4D24-ABAC-D4169258D6B7}" type="pres">
      <dgm:prSet presAssocID="{48402962-1E86-4A69-84BB-874488CE0A59}" presName="Triangle" presStyleLbl="alignNode1" presStyleIdx="5" presStyleCnt="7"/>
      <dgm:spPr/>
    </dgm:pt>
    <dgm:pt modelId="{A650BB14-29A0-4404-9676-03D17F8FF390}" type="pres">
      <dgm:prSet presAssocID="{67509C4F-863A-4A75-BD42-22D490E99BED}" presName="sibTrans" presStyleCnt="0"/>
      <dgm:spPr/>
    </dgm:pt>
    <dgm:pt modelId="{66198CC6-90E5-4CB6-9CC5-063AA02E6E12}" type="pres">
      <dgm:prSet presAssocID="{67509C4F-863A-4A75-BD42-22D490E99BED}" presName="space" presStyleCnt="0"/>
      <dgm:spPr/>
    </dgm:pt>
    <dgm:pt modelId="{3C7DA670-3C19-4333-9BBB-C25F6047883E}" type="pres">
      <dgm:prSet presAssocID="{D7B4F732-09BE-49FC-815E-BA7879C31C1E}" presName="composite" presStyleCnt="0"/>
      <dgm:spPr/>
    </dgm:pt>
    <dgm:pt modelId="{3BFF26D8-B3A6-426C-8086-2ABAEB1D7645}" type="pres">
      <dgm:prSet presAssocID="{D7B4F732-09BE-49FC-815E-BA7879C31C1E}" presName="LShape" presStyleLbl="alignNode1" presStyleIdx="6" presStyleCnt="7"/>
      <dgm:spPr/>
    </dgm:pt>
    <dgm:pt modelId="{889495E3-074A-4BBD-9235-06F3AD4008CE}" type="pres">
      <dgm:prSet presAssocID="{D7B4F732-09BE-49FC-815E-BA7879C31C1E}" presName="ParentText" presStyleLbl="revTx" presStyleIdx="3" presStyleCnt="4">
        <dgm:presLayoutVars>
          <dgm:chMax val="0"/>
          <dgm:chPref val="0"/>
          <dgm:bulletEnabled val="1"/>
        </dgm:presLayoutVars>
      </dgm:prSet>
      <dgm:spPr/>
      <dgm:t>
        <a:bodyPr/>
        <a:lstStyle/>
        <a:p>
          <a:endParaRPr lang="en-US"/>
        </a:p>
      </dgm:t>
    </dgm:pt>
  </dgm:ptLst>
  <dgm:cxnLst>
    <dgm:cxn modelId="{D4D9232F-5605-4068-9EB3-01B47136AF94}" type="presOf" srcId="{77366069-A643-419C-A8A5-B830FDD93644}" destId="{EB7556C4-C324-4885-B6C0-3ACD9F5DE3CB}" srcOrd="0" destOrd="1" presId="urn:microsoft.com/office/officeart/2009/3/layout/StepUpProcess"/>
    <dgm:cxn modelId="{4913558A-B837-41CD-AC4F-4E1B01BF8AAA}" type="presOf" srcId="{5FDDAF13-CC53-4011-B4F2-6C6328FB9077}" destId="{9B731FDD-5ADA-464B-99A0-17CED5C49D09}" srcOrd="0" destOrd="0" presId="urn:microsoft.com/office/officeart/2009/3/layout/StepUpProcess"/>
    <dgm:cxn modelId="{E49CAFCA-E55A-4095-A408-59DC0712A804}" srcId="{D7B4F732-09BE-49FC-815E-BA7879C31C1E}" destId="{8F4A3A23-53C2-44B7-A4D2-2C0AE1412457}" srcOrd="1" destOrd="0" parTransId="{F813D09D-0A38-4E8A-BDF5-300637A64808}" sibTransId="{D6A3574D-E271-435D-9A7B-E05C0BF527AA}"/>
    <dgm:cxn modelId="{4C2502A8-B663-48FD-86E0-A86BEDEE5C4A}" srcId="{48402962-1E86-4A69-84BB-874488CE0A59}" destId="{9658563B-416E-47C6-9561-A97A8F070916}" srcOrd="2" destOrd="0" parTransId="{5CEDAD6F-446A-4706-959F-4FDF65189A04}" sibTransId="{60FA8DF0-DB67-4827-9455-376A3041264C}"/>
    <dgm:cxn modelId="{8408BAB7-84AD-43E8-AA2F-C8437F46E922}" srcId="{D7B4F732-09BE-49FC-815E-BA7879C31C1E}" destId="{C9E1D8C2-DABC-4746-AAF7-30CE96FC14A3}" srcOrd="0" destOrd="0" parTransId="{97A3A520-67CE-4AD9-8C64-CD00AA9C4B0C}" sibTransId="{D133825B-0E2D-462C-8093-D4F97BE4EB4D}"/>
    <dgm:cxn modelId="{B1097EFE-0696-45CE-A308-83242AB37477}" srcId="{48402962-1E86-4A69-84BB-874488CE0A59}" destId="{781B0C3C-4A60-4609-A407-21B3A1E9D08D}" srcOrd="1" destOrd="0" parTransId="{6A7CBE58-6FD5-49F7-9536-49417D5A8B7E}" sibTransId="{1E7C235D-E6A7-4DEA-98A2-299A7D3E6C36}"/>
    <dgm:cxn modelId="{5C5CB26F-237A-492C-B9BC-66D590BB1C7F}" type="presOf" srcId="{E7FC343D-295F-4D33-B29F-B41E30A3ACA5}" destId="{78FC02CD-D4AE-497B-8618-6827F17E0B9B}" srcOrd="0" destOrd="0" presId="urn:microsoft.com/office/officeart/2009/3/layout/StepUpProcess"/>
    <dgm:cxn modelId="{2C315FBA-CCD8-4927-8B80-8195AC8FAA53}" srcId="{5FDDAF13-CC53-4011-B4F2-6C6328FB9077}" destId="{48402962-1E86-4A69-84BB-874488CE0A59}" srcOrd="2" destOrd="0" parTransId="{BB7C3BE7-2337-4EA9-AB69-B16C0B3EE46F}" sibTransId="{67509C4F-863A-4A75-BD42-22D490E99BED}"/>
    <dgm:cxn modelId="{30FD5D1D-A476-40BC-AD4B-CE26D25E6183}" srcId="{5FDDAF13-CC53-4011-B4F2-6C6328FB9077}" destId="{E7FC343D-295F-4D33-B29F-B41E30A3ACA5}" srcOrd="0" destOrd="0" parTransId="{5E904B91-A251-4D2A-AE57-728CD686DD52}" sibTransId="{52250C61-4E95-41A8-88AA-D2131DE388CB}"/>
    <dgm:cxn modelId="{B1E3DE02-0469-4B3A-B105-E2C853012627}" type="presOf" srcId="{468DD52E-8D54-429F-A743-617564CD7F7A}" destId="{889495E3-074A-4BBD-9235-06F3AD4008CE}" srcOrd="0" destOrd="3" presId="urn:microsoft.com/office/officeart/2009/3/layout/StepUpProcess"/>
    <dgm:cxn modelId="{9065BB70-3668-4C23-9073-8B0A9E95711E}" srcId="{E7FC343D-295F-4D33-B29F-B41E30A3ACA5}" destId="{71500B21-791B-4609-9CB6-D59B9BD19910}" srcOrd="0" destOrd="0" parTransId="{856D23BA-50A9-45E0-A13F-C68FFE948CD6}" sibTransId="{5F744DCE-4EB7-401E-B078-4F08BCCEB9CF}"/>
    <dgm:cxn modelId="{423275C9-A1F3-4206-8CBC-7C7298C535C3}" type="presOf" srcId="{71500B21-791B-4609-9CB6-D59B9BD19910}" destId="{78FC02CD-D4AE-497B-8618-6827F17E0B9B}" srcOrd="0" destOrd="1" presId="urn:microsoft.com/office/officeart/2009/3/layout/StepUpProcess"/>
    <dgm:cxn modelId="{ACDE6A01-B611-41C8-8025-324FCF811454}" srcId="{48402962-1E86-4A69-84BB-874488CE0A59}" destId="{77366069-A643-419C-A8A5-B830FDD93644}" srcOrd="0" destOrd="0" parTransId="{15F28993-42A7-4F77-A1A9-4A2D4F65DD9A}" sibTransId="{50553842-BD5F-42D8-BC5D-637522836C3A}"/>
    <dgm:cxn modelId="{B30B91F4-AFFD-46B8-BD6B-027218AF2563}" type="presOf" srcId="{6B6A598F-CED2-45B3-B56A-904481455B89}" destId="{6AD8CCA0-6ABE-4803-9091-5561BAE022EA}" srcOrd="0" destOrd="1" presId="urn:microsoft.com/office/officeart/2009/3/layout/StepUpProcess"/>
    <dgm:cxn modelId="{38B4D44A-E416-4A68-AF4D-439163E72394}" type="presOf" srcId="{48402962-1E86-4A69-84BB-874488CE0A59}" destId="{EB7556C4-C324-4885-B6C0-3ACD9F5DE3CB}" srcOrd="0" destOrd="0" presId="urn:microsoft.com/office/officeart/2009/3/layout/StepUpProcess"/>
    <dgm:cxn modelId="{E6DCC356-E0B7-445E-8A4F-06DCB38FD219}" srcId="{5FDDAF13-CC53-4011-B4F2-6C6328FB9077}" destId="{D7B4F732-09BE-49FC-815E-BA7879C31C1E}" srcOrd="3" destOrd="0" parTransId="{5408D4EE-E2CF-4F18-B071-FBA01DAC7867}" sibTransId="{8EA11F04-C1ED-4D03-A155-DD816F2CD3E2}"/>
    <dgm:cxn modelId="{68808CBD-5C82-4DB1-B240-D2F169A71D78}" type="presOf" srcId="{8F4A3A23-53C2-44B7-A4D2-2C0AE1412457}" destId="{889495E3-074A-4BBD-9235-06F3AD4008CE}" srcOrd="0" destOrd="2" presId="urn:microsoft.com/office/officeart/2009/3/layout/StepUpProcess"/>
    <dgm:cxn modelId="{5D6E5686-33A1-4F3E-BB6A-6522AF0C14C3}" srcId="{AD108E7C-6F20-42A2-A084-A80FA2ED48D0}" destId="{6B6A598F-CED2-45B3-B56A-904481455B89}" srcOrd="0" destOrd="0" parTransId="{0AFED8D2-0818-450F-B4D9-45E2117C8672}" sibTransId="{0199BA90-6287-4740-B493-8747913B651F}"/>
    <dgm:cxn modelId="{4FFE666B-4474-4204-8A82-1D356F63DD45}" srcId="{D7B4F732-09BE-49FC-815E-BA7879C31C1E}" destId="{468DD52E-8D54-429F-A743-617564CD7F7A}" srcOrd="2" destOrd="0" parTransId="{54B1350B-7DB0-436B-8CA6-CBFD4D9B12A7}" sibTransId="{267CB9E3-E9DE-4149-A4F3-9FC5FF439198}"/>
    <dgm:cxn modelId="{3B19D851-7B30-4317-B4AF-1DC543DB43FE}" srcId="{5FDDAF13-CC53-4011-B4F2-6C6328FB9077}" destId="{AD108E7C-6F20-42A2-A084-A80FA2ED48D0}" srcOrd="1" destOrd="0" parTransId="{6ACCC3A4-FFAD-41C8-8208-2BB3345444AD}" sibTransId="{6F36A66D-9C2F-493D-882C-9B106AB9347B}"/>
    <dgm:cxn modelId="{1945A3D5-8B5B-49F3-B8AB-90300FC0AE66}" type="presOf" srcId="{781B0C3C-4A60-4609-A407-21B3A1E9D08D}" destId="{EB7556C4-C324-4885-B6C0-3ACD9F5DE3CB}" srcOrd="0" destOrd="2" presId="urn:microsoft.com/office/officeart/2009/3/layout/StepUpProcess"/>
    <dgm:cxn modelId="{38ED97C0-B7D6-471B-9DDC-6B6825A894F2}" type="presOf" srcId="{AD108E7C-6F20-42A2-A084-A80FA2ED48D0}" destId="{6AD8CCA0-6ABE-4803-9091-5561BAE022EA}" srcOrd="0" destOrd="0" presId="urn:microsoft.com/office/officeart/2009/3/layout/StepUpProcess"/>
    <dgm:cxn modelId="{B1115B34-55CC-427B-9C71-CA3DE05C4525}" type="presOf" srcId="{C9E1D8C2-DABC-4746-AAF7-30CE96FC14A3}" destId="{889495E3-074A-4BBD-9235-06F3AD4008CE}" srcOrd="0" destOrd="1" presId="urn:microsoft.com/office/officeart/2009/3/layout/StepUpProcess"/>
    <dgm:cxn modelId="{FC36D177-9BB5-4DDD-9567-AC747D760101}" type="presOf" srcId="{9658563B-416E-47C6-9561-A97A8F070916}" destId="{EB7556C4-C324-4885-B6C0-3ACD9F5DE3CB}" srcOrd="0" destOrd="3" presId="urn:microsoft.com/office/officeart/2009/3/layout/StepUpProcess"/>
    <dgm:cxn modelId="{ADCDBB94-1B41-4126-A8FC-AF79E15ED4B8}" type="presOf" srcId="{D7B4F732-09BE-49FC-815E-BA7879C31C1E}" destId="{889495E3-074A-4BBD-9235-06F3AD4008CE}" srcOrd="0" destOrd="0" presId="urn:microsoft.com/office/officeart/2009/3/layout/StepUpProcess"/>
    <dgm:cxn modelId="{296B6F65-7E8F-4ED7-834F-686ADDDC5D7E}" type="presParOf" srcId="{9B731FDD-5ADA-464B-99A0-17CED5C49D09}" destId="{A06871A9-59D8-4571-83A8-4B5C5B744EAC}" srcOrd="0" destOrd="0" presId="urn:microsoft.com/office/officeart/2009/3/layout/StepUpProcess"/>
    <dgm:cxn modelId="{69FCB2AF-11E4-4889-B0DE-D19148A5C67E}" type="presParOf" srcId="{A06871A9-59D8-4571-83A8-4B5C5B744EAC}" destId="{045CF313-5023-4A37-A514-57441632CD6C}" srcOrd="0" destOrd="0" presId="urn:microsoft.com/office/officeart/2009/3/layout/StepUpProcess"/>
    <dgm:cxn modelId="{A81D1DE7-B935-44ED-974F-D14F435BE9E9}" type="presParOf" srcId="{A06871A9-59D8-4571-83A8-4B5C5B744EAC}" destId="{78FC02CD-D4AE-497B-8618-6827F17E0B9B}" srcOrd="1" destOrd="0" presId="urn:microsoft.com/office/officeart/2009/3/layout/StepUpProcess"/>
    <dgm:cxn modelId="{B87D8BDA-D9FC-4977-BD7B-C10CFBB072F4}" type="presParOf" srcId="{A06871A9-59D8-4571-83A8-4B5C5B744EAC}" destId="{D51DCADA-996F-46EE-B2EA-EF3426F71339}" srcOrd="2" destOrd="0" presId="urn:microsoft.com/office/officeart/2009/3/layout/StepUpProcess"/>
    <dgm:cxn modelId="{93C26C3C-809A-480A-B89B-1EE386205A23}" type="presParOf" srcId="{9B731FDD-5ADA-464B-99A0-17CED5C49D09}" destId="{26DFE3E9-8AE7-41F8-8B8F-73617CD0D0CA}" srcOrd="1" destOrd="0" presId="urn:microsoft.com/office/officeart/2009/3/layout/StepUpProcess"/>
    <dgm:cxn modelId="{50127CF0-7874-4358-A665-94E85047261A}" type="presParOf" srcId="{26DFE3E9-8AE7-41F8-8B8F-73617CD0D0CA}" destId="{42F8FB9B-AD43-4D83-B0BE-6999FDF953FA}" srcOrd="0" destOrd="0" presId="urn:microsoft.com/office/officeart/2009/3/layout/StepUpProcess"/>
    <dgm:cxn modelId="{74D64089-9C91-4A84-AAC6-57C1B4F8B955}" type="presParOf" srcId="{9B731FDD-5ADA-464B-99A0-17CED5C49D09}" destId="{C7BC3575-50C5-4D81-88C7-444958846D49}" srcOrd="2" destOrd="0" presId="urn:microsoft.com/office/officeart/2009/3/layout/StepUpProcess"/>
    <dgm:cxn modelId="{25635CD8-ACDB-4AF7-92C4-8FB862492F44}" type="presParOf" srcId="{C7BC3575-50C5-4D81-88C7-444958846D49}" destId="{5B29CA79-7AC4-4AA1-A40B-BA5EFBE6BEA1}" srcOrd="0" destOrd="0" presId="urn:microsoft.com/office/officeart/2009/3/layout/StepUpProcess"/>
    <dgm:cxn modelId="{4F064E35-9F89-42B5-A4B0-531424CACB9B}" type="presParOf" srcId="{C7BC3575-50C5-4D81-88C7-444958846D49}" destId="{6AD8CCA0-6ABE-4803-9091-5561BAE022EA}" srcOrd="1" destOrd="0" presId="urn:microsoft.com/office/officeart/2009/3/layout/StepUpProcess"/>
    <dgm:cxn modelId="{B5561AD1-0D78-46CC-96D6-1517AA0D2AB1}" type="presParOf" srcId="{C7BC3575-50C5-4D81-88C7-444958846D49}" destId="{D1AC1ED3-695C-43D2-A22A-EF68AE2A6E1D}" srcOrd="2" destOrd="0" presId="urn:microsoft.com/office/officeart/2009/3/layout/StepUpProcess"/>
    <dgm:cxn modelId="{D4D7A7F9-BE65-4BD8-9682-13431EEAAA47}" type="presParOf" srcId="{9B731FDD-5ADA-464B-99A0-17CED5C49D09}" destId="{48A3F414-6E14-4D29-9462-2338361CAE77}" srcOrd="3" destOrd="0" presId="urn:microsoft.com/office/officeart/2009/3/layout/StepUpProcess"/>
    <dgm:cxn modelId="{2A05F907-FDA3-4469-8DA3-E2ECB8CB03C9}" type="presParOf" srcId="{48A3F414-6E14-4D29-9462-2338361CAE77}" destId="{16818F6A-E03C-48BF-B0C6-348A07097D42}" srcOrd="0" destOrd="0" presId="urn:microsoft.com/office/officeart/2009/3/layout/StepUpProcess"/>
    <dgm:cxn modelId="{6B411A25-31CF-4360-967D-91839C13D21A}" type="presParOf" srcId="{9B731FDD-5ADA-464B-99A0-17CED5C49D09}" destId="{A3200DDC-2D67-44E8-86F7-A434A79D7969}" srcOrd="4" destOrd="0" presId="urn:microsoft.com/office/officeart/2009/3/layout/StepUpProcess"/>
    <dgm:cxn modelId="{83D86106-A2B2-4636-BB5F-0234BACC8512}" type="presParOf" srcId="{A3200DDC-2D67-44E8-86F7-A434A79D7969}" destId="{27CA79B7-3E8A-4CEA-8185-008CE67EEA1C}" srcOrd="0" destOrd="0" presId="urn:microsoft.com/office/officeart/2009/3/layout/StepUpProcess"/>
    <dgm:cxn modelId="{C7738FC7-0B5C-4B2D-AD1A-14AD31F79840}" type="presParOf" srcId="{A3200DDC-2D67-44E8-86F7-A434A79D7969}" destId="{EB7556C4-C324-4885-B6C0-3ACD9F5DE3CB}" srcOrd="1" destOrd="0" presId="urn:microsoft.com/office/officeart/2009/3/layout/StepUpProcess"/>
    <dgm:cxn modelId="{A9821B65-1587-4ACF-A364-B7FBE84593F0}" type="presParOf" srcId="{A3200DDC-2D67-44E8-86F7-A434A79D7969}" destId="{8AC8D9FD-68F8-4D24-ABAC-D4169258D6B7}" srcOrd="2" destOrd="0" presId="urn:microsoft.com/office/officeart/2009/3/layout/StepUpProcess"/>
    <dgm:cxn modelId="{62E05B1E-1FF5-4D80-9F66-5708BBE2C577}" type="presParOf" srcId="{9B731FDD-5ADA-464B-99A0-17CED5C49D09}" destId="{A650BB14-29A0-4404-9676-03D17F8FF390}" srcOrd="5" destOrd="0" presId="urn:microsoft.com/office/officeart/2009/3/layout/StepUpProcess"/>
    <dgm:cxn modelId="{E017A2EA-34A2-43F4-876C-0B6FAB46258B}" type="presParOf" srcId="{A650BB14-29A0-4404-9676-03D17F8FF390}" destId="{66198CC6-90E5-4CB6-9CC5-063AA02E6E12}" srcOrd="0" destOrd="0" presId="urn:microsoft.com/office/officeart/2009/3/layout/StepUpProcess"/>
    <dgm:cxn modelId="{AD226A11-D8C1-4FE4-964C-D91D371C6C42}" type="presParOf" srcId="{9B731FDD-5ADA-464B-99A0-17CED5C49D09}" destId="{3C7DA670-3C19-4333-9BBB-C25F6047883E}" srcOrd="6" destOrd="0" presId="urn:microsoft.com/office/officeart/2009/3/layout/StepUpProcess"/>
    <dgm:cxn modelId="{D8730FE0-D52A-4E75-89E1-7E5C6DF2538F}" type="presParOf" srcId="{3C7DA670-3C19-4333-9BBB-C25F6047883E}" destId="{3BFF26D8-B3A6-426C-8086-2ABAEB1D7645}" srcOrd="0" destOrd="0" presId="urn:microsoft.com/office/officeart/2009/3/layout/StepUpProcess"/>
    <dgm:cxn modelId="{7794E1FC-E530-41B5-8DA3-57D99095DE5C}" type="presParOf" srcId="{3C7DA670-3C19-4333-9BBB-C25F6047883E}" destId="{889495E3-074A-4BBD-9235-06F3AD4008C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0D2C5-C351-4A10-97AB-E94685BC2028}" type="doc">
      <dgm:prSet loTypeId="urn:microsoft.com/office/officeart/2005/8/layout/pyramid2" loCatId="pyramid" qsTypeId="urn:microsoft.com/office/officeart/2005/8/quickstyle/3d3" qsCatId="3D" csTypeId="urn:microsoft.com/office/officeart/2005/8/colors/accent1_2" csCatId="accent1" phldr="1"/>
      <dgm:spPr/>
    </dgm:pt>
    <dgm:pt modelId="{D189E1EF-5D95-4F60-8394-2BE68B993928}">
      <dgm:prSet phldrT="[Text]" custT="1"/>
      <dgm:spPr>
        <a:solidFill>
          <a:srgbClr val="FFC000">
            <a:alpha val="89804"/>
          </a:srgbClr>
        </a:solidFill>
      </dgm:spPr>
      <dgm:t>
        <a:bodyPr/>
        <a:lstStyle/>
        <a:p>
          <a:pPr algn="l"/>
          <a:r>
            <a:rPr lang="en-US" sz="800" b="0" i="0" dirty="0" smtClean="0"/>
            <a:t>Executive Leadership – To provide the highest level vision, resources, and decision-making needed to advance a culture of data supported decision-making. This group is comprised of University executives, that includes Senior Vice Presidents, Provosts, Vice Presidents, and Vice Chancellors.</a:t>
          </a:r>
          <a:endParaRPr lang="en-US" sz="800" dirty="0"/>
        </a:p>
      </dgm:t>
    </dgm:pt>
    <dgm:pt modelId="{CD3120C9-C244-48F1-91CA-29AB76F9F18A}" type="parTrans" cxnId="{B99BC616-D1B1-4B9A-A295-4A10CF86DD23}">
      <dgm:prSet/>
      <dgm:spPr/>
      <dgm:t>
        <a:bodyPr/>
        <a:lstStyle/>
        <a:p>
          <a:endParaRPr lang="en-US"/>
        </a:p>
      </dgm:t>
    </dgm:pt>
    <dgm:pt modelId="{67C88E76-689B-4365-A7BB-F213A2E9B911}" type="sibTrans" cxnId="{B99BC616-D1B1-4B9A-A295-4A10CF86DD23}">
      <dgm:prSet/>
      <dgm:spPr/>
      <dgm:t>
        <a:bodyPr/>
        <a:lstStyle/>
        <a:p>
          <a:endParaRPr lang="en-US"/>
        </a:p>
      </dgm:t>
    </dgm:pt>
    <dgm:pt modelId="{C6DD9857-DC3B-4DAB-929E-8121620F9E45}">
      <dgm:prSet phldrT="[Text]" custT="1"/>
      <dgm:spPr>
        <a:solidFill>
          <a:srgbClr val="92D050">
            <a:alpha val="90000"/>
          </a:srgbClr>
        </a:solidFill>
      </dgm:spPr>
      <dgm:t>
        <a:bodyPr/>
        <a:lstStyle/>
        <a:p>
          <a:pPr algn="l"/>
          <a:r>
            <a:rPr lang="en-US" sz="800" dirty="0" smtClean="0"/>
            <a:t>Data Governance Council –  To set the data governance direction through endorsing policies that affect the production, availability, usability, integrity and security of data used throughout the organization. This group is comprised of data custodians, OIT, OPA, and collegiate/coordinate campus leadership.</a:t>
          </a:r>
          <a:endParaRPr lang="en-US" sz="800" dirty="0"/>
        </a:p>
      </dgm:t>
    </dgm:pt>
    <dgm:pt modelId="{791B8EBD-12D4-4F65-B1CF-90B6D4DC624B}" type="sibTrans" cxnId="{FA8526E1-B502-4860-B663-8A5B491A34C1}">
      <dgm:prSet/>
      <dgm:spPr/>
      <dgm:t>
        <a:bodyPr/>
        <a:lstStyle/>
        <a:p>
          <a:endParaRPr lang="en-US"/>
        </a:p>
      </dgm:t>
    </dgm:pt>
    <dgm:pt modelId="{7EA7C369-CB00-4627-AD03-467BD70869D7}" type="parTrans" cxnId="{FA8526E1-B502-4860-B663-8A5B491A34C1}">
      <dgm:prSet/>
      <dgm:spPr/>
      <dgm:t>
        <a:bodyPr/>
        <a:lstStyle/>
        <a:p>
          <a:endParaRPr lang="en-US"/>
        </a:p>
      </dgm:t>
    </dgm:pt>
    <dgm:pt modelId="{0567C1C7-F3AB-43F0-998B-530F549F48C5}">
      <dgm:prSet phldrT="[Text]" custT="1"/>
      <dgm:spPr>
        <a:solidFill>
          <a:srgbClr val="FAC090">
            <a:alpha val="90000"/>
          </a:srgbClr>
        </a:solidFill>
      </dgm:spPr>
      <dgm:t>
        <a:bodyPr/>
        <a:lstStyle/>
        <a:p>
          <a:pPr algn="l"/>
          <a:r>
            <a:rPr lang="en-US" sz="800" b="0" i="0" dirty="0" smtClean="0"/>
            <a:t>Data Governance Team – To lead the implementation, to strengthen and formalize how the University defines, produces and uses data to support informed decision making that spans all campuses, administrative and collegiate units of the University.  The Team will accomplish this by defining and building policies, practices, guidelines and processes that support and enforce key data governance deliverables. This group is comprised of data custodial, OIT, OPA, collegiate, and communications representatives.</a:t>
          </a:r>
        </a:p>
      </dgm:t>
    </dgm:pt>
    <dgm:pt modelId="{5B2B6367-7ACA-4850-BD22-D1EAD832A550}" type="sibTrans" cxnId="{B93CEF6F-EA1B-47D4-AC36-BC6E6F0BE739}">
      <dgm:prSet/>
      <dgm:spPr/>
      <dgm:t>
        <a:bodyPr/>
        <a:lstStyle/>
        <a:p>
          <a:endParaRPr lang="en-US"/>
        </a:p>
      </dgm:t>
    </dgm:pt>
    <dgm:pt modelId="{3E0055E0-A1D1-4492-9776-171F64DDB2A2}" type="parTrans" cxnId="{B93CEF6F-EA1B-47D4-AC36-BC6E6F0BE739}">
      <dgm:prSet/>
      <dgm:spPr/>
      <dgm:t>
        <a:bodyPr/>
        <a:lstStyle/>
        <a:p>
          <a:endParaRPr lang="en-US"/>
        </a:p>
      </dgm:t>
    </dgm:pt>
    <dgm:pt modelId="{BA224910-89A3-444E-AF92-BA3D50DDFF3D}">
      <dgm:prSet phldrT="[Text]" custT="1"/>
      <dgm:spPr>
        <a:solidFill>
          <a:srgbClr val="B3A2C7">
            <a:alpha val="90000"/>
          </a:srgbClr>
        </a:solidFill>
      </dgm:spPr>
      <dgm:t>
        <a:bodyPr/>
        <a:lstStyle/>
        <a:p>
          <a:pPr algn="l"/>
          <a:r>
            <a:rPr lang="en-US" sz="800" dirty="0" smtClean="0"/>
            <a:t>Data Governance Operators – Though not a formal group, these people are  tasked with upholding and enforcing data governance policies, practices and procedures. Many people are involved, through the report development life-cycle.  This would generally include centralized/ decentralized OIT, Analytics Collaborative, data experts, data entry staff, report creators, and others.</a:t>
          </a:r>
          <a:endParaRPr lang="en-US" sz="800" dirty="0"/>
        </a:p>
      </dgm:t>
    </dgm:pt>
    <dgm:pt modelId="{D944314A-58DD-4998-948F-060F426B11C3}" type="sibTrans" cxnId="{5274741C-55E5-434B-BA35-D5A0B847FDCD}">
      <dgm:prSet/>
      <dgm:spPr/>
      <dgm:t>
        <a:bodyPr/>
        <a:lstStyle/>
        <a:p>
          <a:endParaRPr lang="en-US"/>
        </a:p>
      </dgm:t>
    </dgm:pt>
    <dgm:pt modelId="{B084D905-D3DB-4820-A1F4-9D093305A38E}" type="parTrans" cxnId="{5274741C-55E5-434B-BA35-D5A0B847FDCD}">
      <dgm:prSet/>
      <dgm:spPr/>
      <dgm:t>
        <a:bodyPr/>
        <a:lstStyle/>
        <a:p>
          <a:endParaRPr lang="en-US"/>
        </a:p>
      </dgm:t>
    </dgm:pt>
    <dgm:pt modelId="{DC1757A0-FB4B-4E41-AD0D-E47DAFCA266E}" type="pres">
      <dgm:prSet presAssocID="{A610D2C5-C351-4A10-97AB-E94685BC2028}" presName="compositeShape" presStyleCnt="0">
        <dgm:presLayoutVars>
          <dgm:dir/>
          <dgm:resizeHandles/>
        </dgm:presLayoutVars>
      </dgm:prSet>
      <dgm:spPr/>
    </dgm:pt>
    <dgm:pt modelId="{3DFD0317-9B73-4DBD-ABC6-70D57DD2630E}" type="pres">
      <dgm:prSet presAssocID="{A610D2C5-C351-4A10-97AB-E94685BC2028}" presName="pyramid" presStyleLbl="node1" presStyleIdx="0" presStyleCnt="1" custScaleX="116035" custLinFactNeighborX="-19289"/>
      <dgm:spPr>
        <a:noFill/>
      </dgm:spPr>
    </dgm:pt>
    <dgm:pt modelId="{AD4D14C9-AAEF-4C23-BBA0-AC96ADB0DE65}" type="pres">
      <dgm:prSet presAssocID="{A610D2C5-C351-4A10-97AB-E94685BC2028}" presName="theList" presStyleCnt="0"/>
      <dgm:spPr/>
    </dgm:pt>
    <dgm:pt modelId="{DC57BF48-1904-4D9B-8871-3DCD2E6A05B7}" type="pres">
      <dgm:prSet presAssocID="{D189E1EF-5D95-4F60-8394-2BE68B993928}" presName="aNode" presStyleLbl="fgAcc1" presStyleIdx="0" presStyleCnt="4" custScaleY="460852" custLinFactY="-200000" custLinFactNeighborX="-11107" custLinFactNeighborY="-293903">
        <dgm:presLayoutVars>
          <dgm:bulletEnabled val="1"/>
        </dgm:presLayoutVars>
      </dgm:prSet>
      <dgm:spPr/>
      <dgm:t>
        <a:bodyPr/>
        <a:lstStyle/>
        <a:p>
          <a:endParaRPr lang="en-US"/>
        </a:p>
      </dgm:t>
    </dgm:pt>
    <dgm:pt modelId="{F93EACF8-710E-4264-B5F8-D250BC11CC7F}" type="pres">
      <dgm:prSet presAssocID="{D189E1EF-5D95-4F60-8394-2BE68B993928}" presName="aSpace" presStyleCnt="0"/>
      <dgm:spPr/>
    </dgm:pt>
    <dgm:pt modelId="{D646B96A-7B96-46D8-8E43-15D3EE182532}" type="pres">
      <dgm:prSet presAssocID="{C6DD9857-DC3B-4DAB-929E-8121620F9E45}" presName="aNode" presStyleLbl="fgAcc1" presStyleIdx="1" presStyleCnt="4" custScaleX="117507" custScaleY="509071" custLinFactY="-131082" custLinFactNeighborX="17938" custLinFactNeighborY="-200000">
        <dgm:presLayoutVars>
          <dgm:bulletEnabled val="1"/>
        </dgm:presLayoutVars>
      </dgm:prSet>
      <dgm:spPr/>
      <dgm:t>
        <a:bodyPr/>
        <a:lstStyle/>
        <a:p>
          <a:endParaRPr lang="en-US"/>
        </a:p>
      </dgm:t>
    </dgm:pt>
    <dgm:pt modelId="{C074616F-370D-455A-8460-7AA190DA3D0F}" type="pres">
      <dgm:prSet presAssocID="{C6DD9857-DC3B-4DAB-929E-8121620F9E45}" presName="aSpace" presStyleCnt="0"/>
      <dgm:spPr/>
    </dgm:pt>
    <dgm:pt modelId="{F79D7A23-4E36-446C-BB10-29CA69C34209}" type="pres">
      <dgm:prSet presAssocID="{0567C1C7-F3AB-43F0-998B-530F549F48C5}" presName="aNode" presStyleLbl="fgAcc1" presStyleIdx="2" presStyleCnt="4" custScaleY="720994" custLinFactNeighborX="33057" custLinFactNeighborY="-75841">
        <dgm:presLayoutVars>
          <dgm:bulletEnabled val="1"/>
        </dgm:presLayoutVars>
      </dgm:prSet>
      <dgm:spPr/>
      <dgm:t>
        <a:bodyPr/>
        <a:lstStyle/>
        <a:p>
          <a:endParaRPr lang="en-US"/>
        </a:p>
      </dgm:t>
    </dgm:pt>
    <dgm:pt modelId="{22FB2B51-E9DC-4311-93CA-C0F51AB04B48}" type="pres">
      <dgm:prSet presAssocID="{0567C1C7-F3AB-43F0-998B-530F549F48C5}" presName="aSpace" presStyleCnt="0"/>
      <dgm:spPr/>
    </dgm:pt>
    <dgm:pt modelId="{A4CEE740-C811-49B3-8ED4-E08FE285A892}" type="pres">
      <dgm:prSet presAssocID="{BA224910-89A3-444E-AF92-BA3D50DDFF3D}" presName="aNode" presStyleLbl="fgAcc1" presStyleIdx="3" presStyleCnt="4" custScaleX="85677" custScaleY="641151" custLinFactY="105790" custLinFactNeighborX="54277" custLinFactNeighborY="200000">
        <dgm:presLayoutVars>
          <dgm:bulletEnabled val="1"/>
        </dgm:presLayoutVars>
      </dgm:prSet>
      <dgm:spPr/>
      <dgm:t>
        <a:bodyPr/>
        <a:lstStyle/>
        <a:p>
          <a:endParaRPr lang="en-US"/>
        </a:p>
      </dgm:t>
    </dgm:pt>
    <dgm:pt modelId="{D9E884DE-503A-42C9-B335-8D777F3ECC9C}" type="pres">
      <dgm:prSet presAssocID="{BA224910-89A3-444E-AF92-BA3D50DDFF3D}" presName="aSpace" presStyleCnt="0"/>
      <dgm:spPr/>
    </dgm:pt>
  </dgm:ptLst>
  <dgm:cxnLst>
    <dgm:cxn modelId="{8989FB1B-8EA9-4C94-9196-3E89D5DA6347}" type="presOf" srcId="{BA224910-89A3-444E-AF92-BA3D50DDFF3D}" destId="{A4CEE740-C811-49B3-8ED4-E08FE285A892}" srcOrd="0" destOrd="0" presId="urn:microsoft.com/office/officeart/2005/8/layout/pyramid2"/>
    <dgm:cxn modelId="{B99BC616-D1B1-4B9A-A295-4A10CF86DD23}" srcId="{A610D2C5-C351-4A10-97AB-E94685BC2028}" destId="{D189E1EF-5D95-4F60-8394-2BE68B993928}" srcOrd="0" destOrd="0" parTransId="{CD3120C9-C244-48F1-91CA-29AB76F9F18A}" sibTransId="{67C88E76-689B-4365-A7BB-F213A2E9B911}"/>
    <dgm:cxn modelId="{FA8526E1-B502-4860-B663-8A5B491A34C1}" srcId="{A610D2C5-C351-4A10-97AB-E94685BC2028}" destId="{C6DD9857-DC3B-4DAB-929E-8121620F9E45}" srcOrd="1" destOrd="0" parTransId="{7EA7C369-CB00-4627-AD03-467BD70869D7}" sibTransId="{791B8EBD-12D4-4F65-B1CF-90B6D4DC624B}"/>
    <dgm:cxn modelId="{70309A2B-A3E3-42F2-AAFA-78BEE4E49AFC}" type="presOf" srcId="{0567C1C7-F3AB-43F0-998B-530F549F48C5}" destId="{F79D7A23-4E36-446C-BB10-29CA69C34209}" srcOrd="0" destOrd="0" presId="urn:microsoft.com/office/officeart/2005/8/layout/pyramid2"/>
    <dgm:cxn modelId="{DB5F7BDE-D0E3-47E9-B7AD-AB4ADAEC726B}" type="presOf" srcId="{C6DD9857-DC3B-4DAB-929E-8121620F9E45}" destId="{D646B96A-7B96-46D8-8E43-15D3EE182532}" srcOrd="0" destOrd="0" presId="urn:microsoft.com/office/officeart/2005/8/layout/pyramid2"/>
    <dgm:cxn modelId="{B93CEF6F-EA1B-47D4-AC36-BC6E6F0BE739}" srcId="{A610D2C5-C351-4A10-97AB-E94685BC2028}" destId="{0567C1C7-F3AB-43F0-998B-530F549F48C5}" srcOrd="2" destOrd="0" parTransId="{3E0055E0-A1D1-4492-9776-171F64DDB2A2}" sibTransId="{5B2B6367-7ACA-4850-BD22-D1EAD832A550}"/>
    <dgm:cxn modelId="{5274741C-55E5-434B-BA35-D5A0B847FDCD}" srcId="{A610D2C5-C351-4A10-97AB-E94685BC2028}" destId="{BA224910-89A3-444E-AF92-BA3D50DDFF3D}" srcOrd="3" destOrd="0" parTransId="{B084D905-D3DB-4820-A1F4-9D093305A38E}" sibTransId="{D944314A-58DD-4998-948F-060F426B11C3}"/>
    <dgm:cxn modelId="{E3BBEB73-D21D-4B12-A4E0-7B4B63BDAD4F}" type="presOf" srcId="{A610D2C5-C351-4A10-97AB-E94685BC2028}" destId="{DC1757A0-FB4B-4E41-AD0D-E47DAFCA266E}" srcOrd="0" destOrd="0" presId="urn:microsoft.com/office/officeart/2005/8/layout/pyramid2"/>
    <dgm:cxn modelId="{8676C0A5-312F-4FFA-AB83-D7C470F9F025}" type="presOf" srcId="{D189E1EF-5D95-4F60-8394-2BE68B993928}" destId="{DC57BF48-1904-4D9B-8871-3DCD2E6A05B7}" srcOrd="0" destOrd="0" presId="urn:microsoft.com/office/officeart/2005/8/layout/pyramid2"/>
    <dgm:cxn modelId="{728DAAF8-9217-43EB-9CD5-F47AA833AF50}" type="presParOf" srcId="{DC1757A0-FB4B-4E41-AD0D-E47DAFCA266E}" destId="{3DFD0317-9B73-4DBD-ABC6-70D57DD2630E}" srcOrd="0" destOrd="0" presId="urn:microsoft.com/office/officeart/2005/8/layout/pyramid2"/>
    <dgm:cxn modelId="{B75EB6BA-7166-4CFE-A665-464DEDF0F31C}" type="presParOf" srcId="{DC1757A0-FB4B-4E41-AD0D-E47DAFCA266E}" destId="{AD4D14C9-AAEF-4C23-BBA0-AC96ADB0DE65}" srcOrd="1" destOrd="0" presId="urn:microsoft.com/office/officeart/2005/8/layout/pyramid2"/>
    <dgm:cxn modelId="{3DA243B7-3AE7-441E-8918-27F0CB7A7C4E}" type="presParOf" srcId="{AD4D14C9-AAEF-4C23-BBA0-AC96ADB0DE65}" destId="{DC57BF48-1904-4D9B-8871-3DCD2E6A05B7}" srcOrd="0" destOrd="0" presId="urn:microsoft.com/office/officeart/2005/8/layout/pyramid2"/>
    <dgm:cxn modelId="{7430A6FB-A073-4145-BD60-C421A5CA0669}" type="presParOf" srcId="{AD4D14C9-AAEF-4C23-BBA0-AC96ADB0DE65}" destId="{F93EACF8-710E-4264-B5F8-D250BC11CC7F}" srcOrd="1" destOrd="0" presId="urn:microsoft.com/office/officeart/2005/8/layout/pyramid2"/>
    <dgm:cxn modelId="{56447D40-6C75-4D11-9A72-9389AD267EC6}" type="presParOf" srcId="{AD4D14C9-AAEF-4C23-BBA0-AC96ADB0DE65}" destId="{D646B96A-7B96-46D8-8E43-15D3EE182532}" srcOrd="2" destOrd="0" presId="urn:microsoft.com/office/officeart/2005/8/layout/pyramid2"/>
    <dgm:cxn modelId="{D2852CC2-4DB0-427A-A2C3-2FAB3772CCF8}" type="presParOf" srcId="{AD4D14C9-AAEF-4C23-BBA0-AC96ADB0DE65}" destId="{C074616F-370D-455A-8460-7AA190DA3D0F}" srcOrd="3" destOrd="0" presId="urn:microsoft.com/office/officeart/2005/8/layout/pyramid2"/>
    <dgm:cxn modelId="{271BD490-9574-4A66-A90B-3675CBE55A00}" type="presParOf" srcId="{AD4D14C9-AAEF-4C23-BBA0-AC96ADB0DE65}" destId="{F79D7A23-4E36-446C-BB10-29CA69C34209}" srcOrd="4" destOrd="0" presId="urn:microsoft.com/office/officeart/2005/8/layout/pyramid2"/>
    <dgm:cxn modelId="{376A8EC6-FEDB-4F69-88AA-2E21BC7C0835}" type="presParOf" srcId="{AD4D14C9-AAEF-4C23-BBA0-AC96ADB0DE65}" destId="{22FB2B51-E9DC-4311-93CA-C0F51AB04B48}" srcOrd="5" destOrd="0" presId="urn:microsoft.com/office/officeart/2005/8/layout/pyramid2"/>
    <dgm:cxn modelId="{128F0C40-1451-4DA6-A624-BEC63304DBC2}" type="presParOf" srcId="{AD4D14C9-AAEF-4C23-BBA0-AC96ADB0DE65}" destId="{A4CEE740-C811-49B3-8ED4-E08FE285A892}" srcOrd="6" destOrd="0" presId="urn:microsoft.com/office/officeart/2005/8/layout/pyramid2"/>
    <dgm:cxn modelId="{F5E3DE3B-B7FF-4840-A824-328529F415C7}" type="presParOf" srcId="{AD4D14C9-AAEF-4C23-BBA0-AC96ADB0DE65}" destId="{D9E884DE-503A-42C9-B335-8D777F3ECC9C}"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16ABB-8CD1-4ABE-93B9-C82663C6E132}">
      <dsp:nvSpPr>
        <dsp:cNvPr id="0" name=""/>
        <dsp:cNvSpPr/>
      </dsp:nvSpPr>
      <dsp:spPr>
        <a:xfrm>
          <a:off x="3424" y="1477579"/>
          <a:ext cx="2994624" cy="1197849"/>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STRATEGIC QUESTION</a:t>
          </a:r>
          <a:endParaRPr lang="en-US" sz="2200" kern="1200" dirty="0"/>
        </a:p>
      </dsp:txBody>
      <dsp:txXfrm>
        <a:off x="3424" y="1477579"/>
        <a:ext cx="2695162" cy="1197849"/>
      </dsp:txXfrm>
    </dsp:sp>
    <dsp:sp modelId="{521E5AC3-BFBD-4F6F-939F-F0BA2114FA85}">
      <dsp:nvSpPr>
        <dsp:cNvPr id="0" name=""/>
        <dsp:cNvSpPr/>
      </dsp:nvSpPr>
      <dsp:spPr>
        <a:xfrm>
          <a:off x="2399123" y="1477579"/>
          <a:ext cx="2994624" cy="119784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DATA ANALYSIS AND PREDICTION</a:t>
          </a:r>
          <a:endParaRPr lang="en-US" sz="2200" kern="1200" dirty="0"/>
        </a:p>
      </dsp:txBody>
      <dsp:txXfrm>
        <a:off x="2998048" y="1477579"/>
        <a:ext cx="1796775" cy="1197849"/>
      </dsp:txXfrm>
    </dsp:sp>
    <dsp:sp modelId="{44B5FD73-CA32-410F-86A2-BEEC2D00573C}">
      <dsp:nvSpPr>
        <dsp:cNvPr id="0" name=""/>
        <dsp:cNvSpPr/>
      </dsp:nvSpPr>
      <dsp:spPr>
        <a:xfrm>
          <a:off x="4794823" y="1477579"/>
          <a:ext cx="2994624" cy="1197849"/>
        </a:xfrm>
        <a:prstGeom prst="chevron">
          <a:avLst/>
        </a:prstGeom>
        <a:solidFill>
          <a:srgbClr val="4581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INSIGHT AND ACTION</a:t>
          </a:r>
          <a:endParaRPr lang="en-US" sz="2200" kern="1200" dirty="0"/>
        </a:p>
      </dsp:txBody>
      <dsp:txXfrm>
        <a:off x="5393748" y="1477579"/>
        <a:ext cx="1796775" cy="1197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16ABB-8CD1-4ABE-93B9-C82663C6E132}">
      <dsp:nvSpPr>
        <dsp:cNvPr id="0" name=""/>
        <dsp:cNvSpPr/>
      </dsp:nvSpPr>
      <dsp:spPr>
        <a:xfrm>
          <a:off x="3424" y="1477579"/>
          <a:ext cx="2994624" cy="1197849"/>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STRATEGIC QUESTION</a:t>
          </a:r>
          <a:endParaRPr lang="en-US" sz="2200" kern="1200" dirty="0"/>
        </a:p>
      </dsp:txBody>
      <dsp:txXfrm>
        <a:off x="3424" y="1477579"/>
        <a:ext cx="2695162" cy="1197849"/>
      </dsp:txXfrm>
    </dsp:sp>
    <dsp:sp modelId="{521E5AC3-BFBD-4F6F-939F-F0BA2114FA85}">
      <dsp:nvSpPr>
        <dsp:cNvPr id="0" name=""/>
        <dsp:cNvSpPr/>
      </dsp:nvSpPr>
      <dsp:spPr>
        <a:xfrm>
          <a:off x="2399123" y="1477579"/>
          <a:ext cx="2994624" cy="1197849"/>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DATA ANALYSIS AND PREDICTION</a:t>
          </a:r>
          <a:endParaRPr lang="en-US" sz="2200" kern="1200" dirty="0"/>
        </a:p>
      </dsp:txBody>
      <dsp:txXfrm>
        <a:off x="2998048" y="1477579"/>
        <a:ext cx="1796775" cy="1197849"/>
      </dsp:txXfrm>
    </dsp:sp>
    <dsp:sp modelId="{44B5FD73-CA32-410F-86A2-BEEC2D00573C}">
      <dsp:nvSpPr>
        <dsp:cNvPr id="0" name=""/>
        <dsp:cNvSpPr/>
      </dsp:nvSpPr>
      <dsp:spPr>
        <a:xfrm>
          <a:off x="4794823" y="1477579"/>
          <a:ext cx="2994624" cy="1197849"/>
        </a:xfrm>
        <a:prstGeom prst="chevron">
          <a:avLst/>
        </a:prstGeom>
        <a:solidFill>
          <a:srgbClr val="4581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INSIGHT AND ACTION</a:t>
          </a:r>
          <a:endParaRPr lang="en-US" sz="2200" kern="1200" dirty="0"/>
        </a:p>
      </dsp:txBody>
      <dsp:txXfrm>
        <a:off x="5393748" y="1477579"/>
        <a:ext cx="1796775" cy="1197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B55E1-BFE6-4095-9A49-BEB8C22F184C}">
      <dsp:nvSpPr>
        <dsp:cNvPr id="0" name=""/>
        <dsp:cNvSpPr/>
      </dsp:nvSpPr>
      <dsp:spPr>
        <a:xfrm>
          <a:off x="3428045" y="2056445"/>
          <a:ext cx="1373509" cy="137350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Analytics</a:t>
          </a:r>
          <a:endParaRPr lang="en-US" sz="1900" kern="1200" dirty="0"/>
        </a:p>
      </dsp:txBody>
      <dsp:txXfrm>
        <a:off x="3629191" y="2257591"/>
        <a:ext cx="971217" cy="971217"/>
      </dsp:txXfrm>
    </dsp:sp>
    <dsp:sp modelId="{0FEF0862-D946-4CB2-9B1C-09097F85A14C}">
      <dsp:nvSpPr>
        <dsp:cNvPr id="0" name=""/>
        <dsp:cNvSpPr/>
      </dsp:nvSpPr>
      <dsp:spPr>
        <a:xfrm rot="16200000">
          <a:off x="3903206" y="1435692"/>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66684" y="1592569"/>
        <a:ext cx="296230" cy="280195"/>
      </dsp:txXfrm>
    </dsp:sp>
    <dsp:sp modelId="{5C01E160-849E-470B-B84D-8B2AA6792925}">
      <dsp:nvSpPr>
        <dsp:cNvPr id="0" name=""/>
        <dsp:cNvSpPr/>
      </dsp:nvSpPr>
      <dsp:spPr>
        <a:xfrm>
          <a:off x="3496720" y="21820"/>
          <a:ext cx="1236158" cy="1236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Finance</a:t>
          </a:r>
          <a:endParaRPr lang="en-US" sz="1600" kern="1200" dirty="0"/>
        </a:p>
      </dsp:txBody>
      <dsp:txXfrm>
        <a:off x="3677751" y="202851"/>
        <a:ext cx="874096" cy="874096"/>
      </dsp:txXfrm>
    </dsp:sp>
    <dsp:sp modelId="{44A4EEEC-BFBC-4C79-A712-402668A3559B}">
      <dsp:nvSpPr>
        <dsp:cNvPr id="0" name=""/>
        <dsp:cNvSpPr/>
      </dsp:nvSpPr>
      <dsp:spPr>
        <a:xfrm rot="18900000">
          <a:off x="4662646" y="1750263"/>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681238" y="1888548"/>
        <a:ext cx="296230" cy="280195"/>
      </dsp:txXfrm>
    </dsp:sp>
    <dsp:sp modelId="{6AB251B0-A2C3-4100-8200-64348367E683}">
      <dsp:nvSpPr>
        <dsp:cNvPr id="0" name=""/>
        <dsp:cNvSpPr/>
      </dsp:nvSpPr>
      <dsp:spPr>
        <a:xfrm>
          <a:off x="4983978" y="637862"/>
          <a:ext cx="1236158" cy="1236158"/>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Academic Affairs</a:t>
          </a:r>
          <a:endParaRPr lang="en-US" sz="1600" kern="1200" dirty="0"/>
        </a:p>
      </dsp:txBody>
      <dsp:txXfrm>
        <a:off x="5165009" y="818893"/>
        <a:ext cx="874096" cy="874096"/>
      </dsp:txXfrm>
    </dsp:sp>
    <dsp:sp modelId="{D45C772C-0A6A-44B6-A82D-379142762B91}">
      <dsp:nvSpPr>
        <dsp:cNvPr id="0" name=""/>
        <dsp:cNvSpPr/>
      </dsp:nvSpPr>
      <dsp:spPr>
        <a:xfrm>
          <a:off x="4977217" y="2509703"/>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77217" y="2603102"/>
        <a:ext cx="296230" cy="280195"/>
      </dsp:txXfrm>
    </dsp:sp>
    <dsp:sp modelId="{0F3C60A7-4B08-404F-A43F-E0EED8C76D3C}">
      <dsp:nvSpPr>
        <dsp:cNvPr id="0" name=""/>
        <dsp:cNvSpPr/>
      </dsp:nvSpPr>
      <dsp:spPr>
        <a:xfrm>
          <a:off x="5600020" y="2125120"/>
          <a:ext cx="1236158" cy="1236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HR</a:t>
          </a:r>
          <a:endParaRPr lang="en-US" sz="1600" kern="1200" dirty="0"/>
        </a:p>
      </dsp:txBody>
      <dsp:txXfrm>
        <a:off x="5781051" y="2306151"/>
        <a:ext cx="874096" cy="874096"/>
      </dsp:txXfrm>
    </dsp:sp>
    <dsp:sp modelId="{06478A92-92B5-4B5E-A505-BD224E1D2790}">
      <dsp:nvSpPr>
        <dsp:cNvPr id="0" name=""/>
        <dsp:cNvSpPr/>
      </dsp:nvSpPr>
      <dsp:spPr>
        <a:xfrm rot="2700000">
          <a:off x="4662646" y="3269143"/>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681238" y="3317656"/>
        <a:ext cx="296230" cy="280195"/>
      </dsp:txXfrm>
    </dsp:sp>
    <dsp:sp modelId="{6225FD61-1277-4E4A-AF43-0C6AAD3580BB}">
      <dsp:nvSpPr>
        <dsp:cNvPr id="0" name=""/>
        <dsp:cNvSpPr/>
      </dsp:nvSpPr>
      <dsp:spPr>
        <a:xfrm>
          <a:off x="4983978" y="3612378"/>
          <a:ext cx="1236158" cy="1236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IT</a:t>
          </a:r>
          <a:endParaRPr lang="en-US" sz="1600" kern="1200" dirty="0"/>
        </a:p>
      </dsp:txBody>
      <dsp:txXfrm>
        <a:off x="5165009" y="3793409"/>
        <a:ext cx="874096" cy="874096"/>
      </dsp:txXfrm>
    </dsp:sp>
    <dsp:sp modelId="{914367AF-DEE3-43CE-8124-77CBDC077774}">
      <dsp:nvSpPr>
        <dsp:cNvPr id="0" name=""/>
        <dsp:cNvSpPr/>
      </dsp:nvSpPr>
      <dsp:spPr>
        <a:xfrm rot="5400000">
          <a:off x="3903206" y="3583714"/>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66684" y="3613635"/>
        <a:ext cx="296230" cy="280195"/>
      </dsp:txXfrm>
    </dsp:sp>
    <dsp:sp modelId="{E0030E6C-3AED-404E-81DE-66BD88F0339C}">
      <dsp:nvSpPr>
        <dsp:cNvPr id="0" name=""/>
        <dsp:cNvSpPr/>
      </dsp:nvSpPr>
      <dsp:spPr>
        <a:xfrm>
          <a:off x="3496720" y="4228420"/>
          <a:ext cx="1236158" cy="1236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Research</a:t>
          </a:r>
          <a:endParaRPr lang="en-US" sz="1600" kern="1200" dirty="0"/>
        </a:p>
      </dsp:txBody>
      <dsp:txXfrm>
        <a:off x="3677751" y="4409451"/>
        <a:ext cx="874096" cy="874096"/>
      </dsp:txXfrm>
    </dsp:sp>
    <dsp:sp modelId="{93DC9FB0-B51A-4DE4-B7A9-6E9CE45BD911}">
      <dsp:nvSpPr>
        <dsp:cNvPr id="0" name=""/>
        <dsp:cNvSpPr/>
      </dsp:nvSpPr>
      <dsp:spPr>
        <a:xfrm rot="8100000">
          <a:off x="3143766" y="3269143"/>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252130" y="3317656"/>
        <a:ext cx="296230" cy="280195"/>
      </dsp:txXfrm>
    </dsp:sp>
    <dsp:sp modelId="{EA56FAB0-28EC-4D85-A3E2-4B64DABDA35B}">
      <dsp:nvSpPr>
        <dsp:cNvPr id="0" name=""/>
        <dsp:cNvSpPr/>
      </dsp:nvSpPr>
      <dsp:spPr>
        <a:xfrm>
          <a:off x="2009462" y="3612378"/>
          <a:ext cx="1236158" cy="1236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 Affairs</a:t>
          </a:r>
          <a:endParaRPr lang="en-US" sz="1600" kern="1200" dirty="0"/>
        </a:p>
      </dsp:txBody>
      <dsp:txXfrm>
        <a:off x="2190493" y="3793409"/>
        <a:ext cx="874096" cy="874096"/>
      </dsp:txXfrm>
    </dsp:sp>
    <dsp:sp modelId="{BFE51481-6C0E-440B-8421-991E42B8F378}">
      <dsp:nvSpPr>
        <dsp:cNvPr id="0" name=""/>
        <dsp:cNvSpPr/>
      </dsp:nvSpPr>
      <dsp:spPr>
        <a:xfrm rot="10800000">
          <a:off x="2829195" y="2509703"/>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956151" y="2603102"/>
        <a:ext cx="296230" cy="280195"/>
      </dsp:txXfrm>
    </dsp:sp>
    <dsp:sp modelId="{06DD20BF-177B-49D3-9A89-CF482C20050F}">
      <dsp:nvSpPr>
        <dsp:cNvPr id="0" name=""/>
        <dsp:cNvSpPr/>
      </dsp:nvSpPr>
      <dsp:spPr>
        <a:xfrm>
          <a:off x="1393420" y="2125120"/>
          <a:ext cx="1236158" cy="1236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Facilities</a:t>
          </a:r>
          <a:endParaRPr lang="en-US" sz="1600" kern="1200" dirty="0"/>
        </a:p>
      </dsp:txBody>
      <dsp:txXfrm>
        <a:off x="1574451" y="2306151"/>
        <a:ext cx="874096" cy="874096"/>
      </dsp:txXfrm>
    </dsp:sp>
    <dsp:sp modelId="{E5BF1F52-17E5-424D-8D7E-D6469627A168}">
      <dsp:nvSpPr>
        <dsp:cNvPr id="0" name=""/>
        <dsp:cNvSpPr/>
      </dsp:nvSpPr>
      <dsp:spPr>
        <a:xfrm rot="13500000">
          <a:off x="3143766" y="1750263"/>
          <a:ext cx="423186" cy="466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252130" y="1888548"/>
        <a:ext cx="296230" cy="280195"/>
      </dsp:txXfrm>
    </dsp:sp>
    <dsp:sp modelId="{6BE4057C-A4F5-4EBA-BFA2-00A895A338DB}">
      <dsp:nvSpPr>
        <dsp:cNvPr id="0" name=""/>
        <dsp:cNvSpPr/>
      </dsp:nvSpPr>
      <dsp:spPr>
        <a:xfrm>
          <a:off x="2009462" y="637862"/>
          <a:ext cx="1236158" cy="1236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2190493" y="818893"/>
        <a:ext cx="874096" cy="874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CF313-5023-4A37-A514-57441632CD6C}">
      <dsp:nvSpPr>
        <dsp:cNvPr id="0" name=""/>
        <dsp:cNvSpPr/>
      </dsp:nvSpPr>
      <dsp:spPr>
        <a:xfrm rot="5400000">
          <a:off x="373609" y="1834271"/>
          <a:ext cx="1124636" cy="187136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C02CD-D4AE-497B-8618-6827F17E0B9B}">
      <dsp:nvSpPr>
        <dsp:cNvPr id="0" name=""/>
        <dsp:cNvSpPr/>
      </dsp:nvSpPr>
      <dsp:spPr>
        <a:xfrm>
          <a:off x="185879" y="2393407"/>
          <a:ext cx="1689482" cy="148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Transactional Database</a:t>
          </a:r>
          <a:endParaRPr lang="en-US" sz="1600" kern="1200" dirty="0"/>
        </a:p>
        <a:p>
          <a:pPr marL="114300" lvl="1" indent="-114300" algn="l" defTabSz="533400">
            <a:lnSpc>
              <a:spcPct val="90000"/>
            </a:lnSpc>
            <a:spcBef>
              <a:spcPct val="0"/>
            </a:spcBef>
            <a:spcAft>
              <a:spcPct val="15000"/>
            </a:spcAft>
            <a:buChar char="••"/>
          </a:pPr>
          <a:r>
            <a:rPr lang="en-US" sz="1200" kern="1200" dirty="0" smtClean="0"/>
            <a:t>Real-time updates</a:t>
          </a:r>
          <a:endParaRPr lang="en-US" sz="1200" kern="1200" dirty="0"/>
        </a:p>
      </dsp:txBody>
      <dsp:txXfrm>
        <a:off x="185879" y="2393407"/>
        <a:ext cx="1689482" cy="1480930"/>
      </dsp:txXfrm>
    </dsp:sp>
    <dsp:sp modelId="{D51DCADA-996F-46EE-B2EA-EF3426F71339}">
      <dsp:nvSpPr>
        <dsp:cNvPr id="0" name=""/>
        <dsp:cNvSpPr/>
      </dsp:nvSpPr>
      <dsp:spPr>
        <a:xfrm>
          <a:off x="1556591" y="1696499"/>
          <a:ext cx="318770" cy="3187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9CA79-7AC4-4AA1-A40B-BA5EFBE6BEA1}">
      <dsp:nvSpPr>
        <dsp:cNvPr id="0" name=""/>
        <dsp:cNvSpPr/>
      </dsp:nvSpPr>
      <dsp:spPr>
        <a:xfrm rot="5400000">
          <a:off x="2441865" y="1322479"/>
          <a:ext cx="1124636" cy="187136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8CCA0-6ABE-4803-9091-5561BAE022EA}">
      <dsp:nvSpPr>
        <dsp:cNvPr id="0" name=""/>
        <dsp:cNvSpPr/>
      </dsp:nvSpPr>
      <dsp:spPr>
        <a:xfrm>
          <a:off x="2254136" y="1881615"/>
          <a:ext cx="1689482" cy="148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Data Warehouse</a:t>
          </a:r>
          <a:endParaRPr lang="en-US" sz="1600" kern="1200" dirty="0"/>
        </a:p>
        <a:p>
          <a:pPr marL="114300" lvl="1" indent="-114300" algn="l" defTabSz="533400">
            <a:lnSpc>
              <a:spcPct val="90000"/>
            </a:lnSpc>
            <a:spcBef>
              <a:spcPct val="0"/>
            </a:spcBef>
            <a:spcAft>
              <a:spcPct val="15000"/>
            </a:spcAft>
            <a:buChar char="••"/>
          </a:pPr>
          <a:r>
            <a:rPr lang="en-US" sz="1200" kern="1200" dirty="0" smtClean="0"/>
            <a:t>Frozen snapshot</a:t>
          </a:r>
          <a:endParaRPr lang="en-US" sz="1200" kern="1200" dirty="0"/>
        </a:p>
      </dsp:txBody>
      <dsp:txXfrm>
        <a:off x="2254136" y="1881615"/>
        <a:ext cx="1689482" cy="1480930"/>
      </dsp:txXfrm>
    </dsp:sp>
    <dsp:sp modelId="{D1AC1ED3-695C-43D2-A22A-EF68AE2A6E1D}">
      <dsp:nvSpPr>
        <dsp:cNvPr id="0" name=""/>
        <dsp:cNvSpPr/>
      </dsp:nvSpPr>
      <dsp:spPr>
        <a:xfrm>
          <a:off x="3624848" y="1184707"/>
          <a:ext cx="318770" cy="3187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A79B7-3E8A-4CEA-8185-008CE67EEA1C}">
      <dsp:nvSpPr>
        <dsp:cNvPr id="0" name=""/>
        <dsp:cNvSpPr/>
      </dsp:nvSpPr>
      <dsp:spPr>
        <a:xfrm rot="5400000">
          <a:off x="4510122" y="810687"/>
          <a:ext cx="1124636" cy="187136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556C4-C324-4885-B6C0-3ACD9F5DE3CB}">
      <dsp:nvSpPr>
        <dsp:cNvPr id="0" name=""/>
        <dsp:cNvSpPr/>
      </dsp:nvSpPr>
      <dsp:spPr>
        <a:xfrm>
          <a:off x="4322392" y="1369823"/>
          <a:ext cx="1689482" cy="148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UM Reports</a:t>
          </a:r>
          <a:endParaRPr lang="en-US" sz="1600" kern="1200" dirty="0"/>
        </a:p>
        <a:p>
          <a:pPr marL="114300" lvl="1" indent="-114300" algn="l" defTabSz="533400">
            <a:lnSpc>
              <a:spcPct val="90000"/>
            </a:lnSpc>
            <a:spcBef>
              <a:spcPct val="0"/>
            </a:spcBef>
            <a:spcAft>
              <a:spcPct val="15000"/>
            </a:spcAft>
            <a:buChar char="••"/>
          </a:pPr>
          <a:r>
            <a:rPr lang="en-US" sz="1200" kern="1200" dirty="0" smtClean="0"/>
            <a:t>Aggregate data</a:t>
          </a:r>
          <a:endParaRPr lang="en-US" sz="1200" kern="1200" dirty="0"/>
        </a:p>
        <a:p>
          <a:pPr marL="114300" lvl="1" indent="-114300" algn="l" defTabSz="533400">
            <a:lnSpc>
              <a:spcPct val="90000"/>
            </a:lnSpc>
            <a:spcBef>
              <a:spcPct val="0"/>
            </a:spcBef>
            <a:spcAft>
              <a:spcPct val="15000"/>
            </a:spcAft>
            <a:buChar char="••"/>
          </a:pPr>
          <a:r>
            <a:rPr lang="en-US" sz="1200" kern="1200" dirty="0" smtClean="0"/>
            <a:t>Single variables</a:t>
          </a:r>
          <a:endParaRPr lang="en-US" sz="1200" kern="1200" dirty="0"/>
        </a:p>
        <a:p>
          <a:pPr marL="114300" lvl="1" indent="-114300" algn="l" defTabSz="533400">
            <a:lnSpc>
              <a:spcPct val="90000"/>
            </a:lnSpc>
            <a:spcBef>
              <a:spcPct val="0"/>
            </a:spcBef>
            <a:spcAft>
              <a:spcPct val="15000"/>
            </a:spcAft>
            <a:buChar char="••"/>
          </a:pPr>
          <a:r>
            <a:rPr lang="en-US" sz="1200" kern="1200" dirty="0" smtClean="0"/>
            <a:t>Simple relationships</a:t>
          </a:r>
          <a:endParaRPr lang="en-US" sz="1200" kern="1200" dirty="0"/>
        </a:p>
      </dsp:txBody>
      <dsp:txXfrm>
        <a:off x="4322392" y="1369823"/>
        <a:ext cx="1689482" cy="1480930"/>
      </dsp:txXfrm>
    </dsp:sp>
    <dsp:sp modelId="{8AC8D9FD-68F8-4D24-ABAC-D4169258D6B7}">
      <dsp:nvSpPr>
        <dsp:cNvPr id="0" name=""/>
        <dsp:cNvSpPr/>
      </dsp:nvSpPr>
      <dsp:spPr>
        <a:xfrm>
          <a:off x="5693105" y="672914"/>
          <a:ext cx="318770" cy="3187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F26D8-B3A6-426C-8086-2ABAEB1D7645}">
      <dsp:nvSpPr>
        <dsp:cNvPr id="0" name=""/>
        <dsp:cNvSpPr/>
      </dsp:nvSpPr>
      <dsp:spPr>
        <a:xfrm rot="5400000">
          <a:off x="6578379" y="298894"/>
          <a:ext cx="1124636" cy="187136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495E3-074A-4BBD-9235-06F3AD4008CE}">
      <dsp:nvSpPr>
        <dsp:cNvPr id="0" name=""/>
        <dsp:cNvSpPr/>
      </dsp:nvSpPr>
      <dsp:spPr>
        <a:xfrm>
          <a:off x="6390649" y="858031"/>
          <a:ext cx="1689482" cy="148093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Predictive Models</a:t>
          </a:r>
          <a:endParaRPr lang="en-US" sz="1600" kern="1200" dirty="0"/>
        </a:p>
        <a:p>
          <a:pPr marL="114300" lvl="1" indent="-114300" algn="l" defTabSz="533400">
            <a:lnSpc>
              <a:spcPct val="90000"/>
            </a:lnSpc>
            <a:spcBef>
              <a:spcPct val="0"/>
            </a:spcBef>
            <a:spcAft>
              <a:spcPct val="15000"/>
            </a:spcAft>
            <a:buChar char="••"/>
          </a:pPr>
          <a:r>
            <a:rPr lang="en-US" sz="1200" kern="1200" dirty="0" smtClean="0"/>
            <a:t>Individual Data</a:t>
          </a:r>
          <a:endParaRPr lang="en-US" sz="1200" kern="1200" dirty="0"/>
        </a:p>
        <a:p>
          <a:pPr marL="114300" lvl="1" indent="-114300" algn="l" defTabSz="533400">
            <a:lnSpc>
              <a:spcPct val="90000"/>
            </a:lnSpc>
            <a:spcBef>
              <a:spcPct val="0"/>
            </a:spcBef>
            <a:spcAft>
              <a:spcPct val="15000"/>
            </a:spcAft>
            <a:buChar char="••"/>
          </a:pPr>
          <a:r>
            <a:rPr lang="en-US" sz="1200" kern="1200" dirty="0" smtClean="0"/>
            <a:t>High-dimensional</a:t>
          </a:r>
          <a:endParaRPr lang="en-US" sz="1200" kern="1200" dirty="0"/>
        </a:p>
        <a:p>
          <a:pPr marL="114300" lvl="1" indent="-114300" algn="l" defTabSz="533400">
            <a:lnSpc>
              <a:spcPct val="90000"/>
            </a:lnSpc>
            <a:spcBef>
              <a:spcPct val="0"/>
            </a:spcBef>
            <a:spcAft>
              <a:spcPct val="15000"/>
            </a:spcAft>
            <a:buChar char="••"/>
          </a:pPr>
          <a:r>
            <a:rPr lang="en-US" sz="1200" kern="1200" dirty="0" smtClean="0"/>
            <a:t>Complex relationships</a:t>
          </a:r>
          <a:endParaRPr lang="en-US" sz="1200" kern="1200" dirty="0"/>
        </a:p>
      </dsp:txBody>
      <dsp:txXfrm>
        <a:off x="6390649" y="858031"/>
        <a:ext cx="1689482" cy="1480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0317-9B73-4DBD-ABC6-70D57DD2630E}">
      <dsp:nvSpPr>
        <dsp:cNvPr id="0" name=""/>
        <dsp:cNvSpPr/>
      </dsp:nvSpPr>
      <dsp:spPr>
        <a:xfrm>
          <a:off x="341929" y="0"/>
          <a:ext cx="5128282" cy="4419600"/>
        </a:xfrm>
        <a:prstGeom prst="triangle">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57BF48-1904-4D9B-8871-3DCD2E6A05B7}">
      <dsp:nvSpPr>
        <dsp:cNvPr id="0" name=""/>
        <dsp:cNvSpPr/>
      </dsp:nvSpPr>
      <dsp:spPr>
        <a:xfrm>
          <a:off x="3439492" y="93054"/>
          <a:ext cx="2872740" cy="683236"/>
        </a:xfrm>
        <a:prstGeom prst="roundRect">
          <a:avLst/>
        </a:prstGeom>
        <a:solidFill>
          <a:srgbClr val="FFC000">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dirty="0" smtClean="0"/>
            <a:t>Executive Leadership – To provide the highest level vision, resources, and decision-making needed to advance a culture of data supported decision-making. This group is comprised of University executives, that includes Senior Vice Presidents, Provosts, Vice Presidents, and Vice Chancellors.</a:t>
          </a:r>
          <a:endParaRPr lang="en-US" sz="800" kern="1200" dirty="0"/>
        </a:p>
      </dsp:txBody>
      <dsp:txXfrm>
        <a:off x="3472845" y="126407"/>
        <a:ext cx="2806034" cy="616530"/>
      </dsp:txXfrm>
    </dsp:sp>
    <dsp:sp modelId="{D646B96A-7B96-46D8-8E43-15D3EE182532}">
      <dsp:nvSpPr>
        <dsp:cNvPr id="0" name=""/>
        <dsp:cNvSpPr/>
      </dsp:nvSpPr>
      <dsp:spPr>
        <a:xfrm>
          <a:off x="4022414" y="914399"/>
          <a:ext cx="3375670" cy="754723"/>
        </a:xfrm>
        <a:prstGeom prst="round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dirty="0" smtClean="0"/>
            <a:t>Data Governance Council –  To set the data governance direction through endorsing policies that affect the production, availability, usability, integrity and security of data used throughout the organization. This group is comprised of data custodians, OIT, OPA, and collegiate/coordinate campus leadership.</a:t>
          </a:r>
          <a:endParaRPr lang="en-US" sz="800" kern="1200" dirty="0"/>
        </a:p>
      </dsp:txBody>
      <dsp:txXfrm>
        <a:off x="4059257" y="951242"/>
        <a:ext cx="3301984" cy="681037"/>
      </dsp:txXfrm>
    </dsp:sp>
    <dsp:sp modelId="{F79D7A23-4E36-446C-BB10-29CA69C34209}">
      <dsp:nvSpPr>
        <dsp:cNvPr id="0" name=""/>
        <dsp:cNvSpPr/>
      </dsp:nvSpPr>
      <dsp:spPr>
        <a:xfrm>
          <a:off x="4708209" y="1905000"/>
          <a:ext cx="2872740" cy="1068910"/>
        </a:xfrm>
        <a:prstGeom prst="roundRect">
          <a:avLst/>
        </a:prstGeom>
        <a:solidFill>
          <a:srgbClr val="FAC09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dirty="0" smtClean="0"/>
            <a:t>Data Governance Team – To lead the implementation, to strengthen and formalize how the University defines, produces and uses data to support informed decision making that spans all campuses, administrative and collegiate units of the University.  The Team will accomplish this by defining and building policies, practices, guidelines and processes that support and enforce key data governance deliverables. This group is comprised of data custodial, OIT, OPA, collegiate, and communications representatives.</a:t>
          </a:r>
        </a:p>
      </dsp:txBody>
      <dsp:txXfrm>
        <a:off x="4760389" y="1957180"/>
        <a:ext cx="2768380" cy="964550"/>
      </dsp:txXfrm>
    </dsp:sp>
    <dsp:sp modelId="{A4CEE740-C811-49B3-8ED4-E08FE285A892}">
      <dsp:nvSpPr>
        <dsp:cNvPr id="0" name=""/>
        <dsp:cNvSpPr/>
      </dsp:nvSpPr>
      <dsp:spPr>
        <a:xfrm>
          <a:off x="5523536" y="3200400"/>
          <a:ext cx="2461277" cy="950539"/>
        </a:xfrm>
        <a:prstGeom prst="roundRect">
          <a:avLst/>
        </a:prstGeom>
        <a:solidFill>
          <a:srgbClr val="B3A2C7">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dirty="0" smtClean="0"/>
            <a:t>Data Governance Operators – Though not a formal group, these people are  tasked with upholding and enforcing data governance policies, practices and procedures. Many people are involved, through the report development life-cycle.  This would generally include centralized/ decentralized OIT, Analytics Collaborative, data experts, data entry staff, report creators, and others.</a:t>
          </a:r>
          <a:endParaRPr lang="en-US" sz="800" kern="1200" dirty="0"/>
        </a:p>
      </dsp:txBody>
      <dsp:txXfrm>
        <a:off x="5569937" y="3246801"/>
        <a:ext cx="2368475" cy="85773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FA897F6F-EA93-41A6-B116-0D243AC7BFF6}" type="datetimeFigureOut">
              <a:rPr lang="en-US" smtClean="0"/>
              <a:t>11/6/2012</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D1EDA333-9329-4AF7-9BE3-4CB9A8FB3B03}" type="slidenum">
              <a:rPr lang="en-US" smtClean="0"/>
              <a:t>‹#›</a:t>
            </a:fld>
            <a:endParaRPr lang="en-US"/>
          </a:p>
        </p:txBody>
      </p:sp>
    </p:spTree>
    <p:extLst>
      <p:ext uri="{BB962C8B-B14F-4D97-AF65-F5344CB8AC3E}">
        <p14:creationId xmlns:p14="http://schemas.microsoft.com/office/powerpoint/2010/main" val="353337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0CB5ACA3-5544-494E-B6CB-424983DE3A3F}" type="datetimeFigureOut">
              <a:rPr lang="en-US" smtClean="0"/>
              <a:t>11/6/2012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3B211D62-4527-4FE8-9E9D-1B64DE079A8E}" type="slidenum">
              <a:rPr lang="en-US" smtClean="0"/>
              <a:t>‹#›</a:t>
            </a:fld>
            <a:endParaRPr lang="en-US"/>
          </a:p>
        </p:txBody>
      </p:sp>
    </p:spTree>
    <p:extLst>
      <p:ext uri="{BB962C8B-B14F-4D97-AF65-F5344CB8AC3E}">
        <p14:creationId xmlns:p14="http://schemas.microsoft.com/office/powerpoint/2010/main" val="230230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50% of institutions are using data to make predictions or to be proactive.</a:t>
            </a:r>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19</a:t>
            </a:fld>
            <a:endParaRPr lang="en-US"/>
          </a:p>
        </p:txBody>
      </p:sp>
    </p:spTree>
    <p:extLst>
      <p:ext uri="{BB962C8B-B14F-4D97-AF65-F5344CB8AC3E}">
        <p14:creationId xmlns:p14="http://schemas.microsoft.com/office/powerpoint/2010/main" val="30559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a:ea typeface="ＭＳ Ｐゴシック" pitchFamily="-112" charset="-128"/>
              <a:cs typeface="ＭＳ Ｐゴシック" pitchFamily="-112"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97962A98-BB1B-1742-9EAB-A46095B3E669}" type="slidenum">
              <a:rPr lang="en-US">
                <a:latin typeface="Calibri" pitchFamily="-112" charset="0"/>
                <a:ea typeface="Arial" pitchFamily="-112" charset="0"/>
                <a:cs typeface="Arial" pitchFamily="-112" charset="0"/>
              </a:rPr>
              <a:pPr/>
              <a:t>86</a:t>
            </a:fld>
            <a:endParaRPr lang="en-US">
              <a:latin typeface="Calibri" pitchFamily="-112" charset="0"/>
              <a:ea typeface="Arial" pitchFamily="-112" charset="0"/>
              <a:cs typeface="Arial"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b="1" i="1">
                <a:ea typeface="ＭＳ Ｐゴシック" pitchFamily="-112" charset="-128"/>
                <a:cs typeface="ＭＳ Ｐゴシック" pitchFamily="-112" charset="-128"/>
              </a:rPr>
              <a:t>We will support a variety of data query methods, such as:</a:t>
            </a:r>
            <a:endParaRPr lang="en-US">
              <a:ea typeface="ＭＳ Ｐゴシック" pitchFamily="-112" charset="-128"/>
              <a:cs typeface="ＭＳ Ｐゴシック" pitchFamily="-112" charset="-128"/>
            </a:endParaRPr>
          </a:p>
          <a:p>
            <a:r>
              <a:rPr lang="en-US">
                <a:ea typeface="ＭＳ Ｐゴシック" pitchFamily="-112" charset="-128"/>
                <a:cs typeface="ＭＳ Ｐゴシック" pitchFamily="-112" charset="-128"/>
              </a:rPr>
              <a:t>Predictive Modeling</a:t>
            </a:r>
          </a:p>
          <a:p>
            <a:r>
              <a:rPr lang="en-US">
                <a:ea typeface="ＭＳ Ｐゴシック" pitchFamily="-112" charset="-128"/>
                <a:cs typeface="ＭＳ Ｐゴシック" pitchFamily="-112" charset="-128"/>
              </a:rPr>
              <a:t>Trending</a:t>
            </a:r>
          </a:p>
          <a:p>
            <a:r>
              <a:rPr lang="en-US">
                <a:ea typeface="ＭＳ Ｐゴシック" pitchFamily="-112" charset="-128"/>
                <a:cs typeface="ＭＳ Ｐゴシック" pitchFamily="-112" charset="-128"/>
              </a:rPr>
              <a:t>Analysis</a:t>
            </a:r>
          </a:p>
          <a:p>
            <a:r>
              <a:rPr lang="en-US">
                <a:ea typeface="ＭＳ Ｐゴシック" pitchFamily="-112" charset="-128"/>
                <a:cs typeface="ＭＳ Ｐゴシック" pitchFamily="-112" charset="-128"/>
              </a:rPr>
              <a:t>Summarized/Aggregated</a:t>
            </a:r>
          </a:p>
          <a:p>
            <a:r>
              <a:rPr lang="en-US">
                <a:ea typeface="ＭＳ Ｐゴシック" pitchFamily="-112" charset="-128"/>
                <a:cs typeface="ＭＳ Ｐゴシック" pitchFamily="-112" charset="-128"/>
              </a:rPr>
              <a:t>Operational/Standard Reports</a:t>
            </a:r>
          </a:p>
          <a:p>
            <a:r>
              <a:rPr lang="en-US">
                <a:ea typeface="ＭＳ Ｐゴシック" pitchFamily="-112" charset="-128"/>
                <a:cs typeface="ＭＳ Ｐゴシック" pitchFamily="-112" charset="-128"/>
              </a:rPr>
              <a:t>Transactional/Raw Data</a:t>
            </a:r>
          </a:p>
          <a:p>
            <a:endParaRPr lang="en-US">
              <a:ea typeface="ＭＳ Ｐゴシック" pitchFamily="-112" charset="-128"/>
              <a:cs typeface="ＭＳ Ｐゴシック" pitchFamily="-112"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8BEF0BD5-9967-9544-9961-440DEC5C0845}" type="slidenum">
              <a:rPr lang="en-US">
                <a:latin typeface="Calibri" pitchFamily="-112" charset="0"/>
                <a:ea typeface="Arial" pitchFamily="-112" charset="0"/>
                <a:cs typeface="Arial" pitchFamily="-112" charset="0"/>
              </a:rPr>
              <a:pPr/>
              <a:t>89</a:t>
            </a:fld>
            <a:endParaRPr lang="en-US">
              <a:latin typeface="Calibri" pitchFamily="-112" charset="0"/>
              <a:ea typeface="Arial" pitchFamily="-112" charset="0"/>
              <a:cs typeface="Arial"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en-US">
              <a:latin typeface="Arial" pitchFamily="-112" charset="0"/>
              <a:ea typeface="ＭＳ Ｐゴシック" pitchFamily="-112" charset="-128"/>
              <a:cs typeface="ＭＳ Ｐゴシック" pitchFamily="-112"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pPr defTabSz="1134588"/>
            <a:fld id="{3E742F7D-C43B-974C-B8D2-2E8B55CFC3A6}" type="slidenum">
              <a:rPr lang="en-US">
                <a:latin typeface="Arial" pitchFamily="-112" charset="0"/>
                <a:ea typeface="ＭＳ Ｐゴシック" pitchFamily="-112" charset="-128"/>
                <a:cs typeface="ＭＳ Ｐゴシック" pitchFamily="-112" charset="-128"/>
              </a:rPr>
              <a:pPr defTabSz="1134588"/>
              <a:t>90</a:t>
            </a:fld>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b="1" i="1">
                <a:ea typeface="ＭＳ Ｐゴシック" pitchFamily="-112" charset="-128"/>
                <a:cs typeface="ＭＳ Ｐゴシック" pitchFamily="-112" charset="-128"/>
              </a:rPr>
              <a:t>Vision</a:t>
            </a:r>
            <a:endParaRPr lang="en-US">
              <a:ea typeface="ＭＳ Ｐゴシック" pitchFamily="-112" charset="-128"/>
              <a:cs typeface="ＭＳ Ｐゴシック" pitchFamily="-112" charset="-128"/>
            </a:endParaRPr>
          </a:p>
          <a:p>
            <a:r>
              <a:rPr lang="en-US">
                <a:ea typeface="ＭＳ Ｐゴシック" pitchFamily="-112" charset="-128"/>
                <a:cs typeface="ＭＳ Ｐゴシック" pitchFamily="-112" charset="-128"/>
              </a:rPr>
              <a:t>The Enterprise Data Management and Reporting Strategy advances the University’s competitive position through the provision of information for decision makers and provides support for those activities and systems which support  academic and administrative excellence.  Enterprise Data Management and Reporting operations support the University’s mission, vision, goals, strategies and objectives. </a:t>
            </a:r>
          </a:p>
          <a:p>
            <a:r>
              <a:rPr lang="en-US">
                <a:ea typeface="ＭＳ Ｐゴシック" pitchFamily="-112" charset="-128"/>
                <a:cs typeface="ＭＳ Ｐゴシック" pitchFamily="-112" charset="-128"/>
              </a:rPr>
              <a:t> </a:t>
            </a:r>
          </a:p>
          <a:p>
            <a:r>
              <a:rPr lang="en-US" b="1" i="1">
                <a:ea typeface="ＭＳ Ｐゴシック" pitchFamily="-112" charset="-128"/>
                <a:cs typeface="ＭＳ Ｐゴシック" pitchFamily="-112" charset="-128"/>
              </a:rPr>
              <a:t>Values</a:t>
            </a:r>
            <a:endParaRPr lang="en-US">
              <a:ea typeface="ＭＳ Ｐゴシック" pitchFamily="-112" charset="-128"/>
              <a:cs typeface="ＭＳ Ｐゴシック" pitchFamily="-112" charset="-128"/>
            </a:endParaRPr>
          </a:p>
          <a:p>
            <a:r>
              <a:rPr lang="en-US">
                <a:ea typeface="ＭＳ Ｐゴシック" pitchFamily="-112" charset="-128"/>
                <a:cs typeface="ＭＳ Ｐゴシック" pitchFamily="-112" charset="-128"/>
              </a:rPr>
              <a:t>We value data driven decision making, collaboration amongst all units, quality and efficiencies in our data management and reporting practices and environments, business and technical expertise, and end user engagement.</a:t>
            </a:r>
          </a:p>
          <a:p>
            <a:endParaRPr lang="en-US">
              <a:ea typeface="ＭＳ Ｐゴシック" pitchFamily="-112" charset="-128"/>
              <a:cs typeface="ＭＳ Ｐゴシック" pitchFamily="-112"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CEF6FCFA-6785-D844-B16C-8669B54A86FF}" type="slidenum">
              <a:rPr lang="en-US">
                <a:latin typeface="Calibri" pitchFamily="-112" charset="0"/>
                <a:ea typeface="Arial" pitchFamily="-112" charset="0"/>
                <a:cs typeface="Arial" pitchFamily="-112" charset="0"/>
              </a:rPr>
              <a:pPr/>
              <a:t>91</a:t>
            </a:fld>
            <a:endParaRPr lang="en-US">
              <a:latin typeface="Calibri" pitchFamily="-112" charset="0"/>
              <a:ea typeface="Arial" pitchFamily="-112" charset="0"/>
              <a:cs typeface="Arial" pitchFamily="-11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5"/>
          <p:cNvSpPr>
            <a:spLocks noGrp="1" noChangeArrowheads="1"/>
          </p:cNvSpPr>
          <p:nvPr>
            <p:ph type="body" idx="1"/>
          </p:nvPr>
        </p:nvSpPr>
        <p:spPr bwMode="auto">
          <a:noFill/>
        </p:spPr>
        <p:txBody>
          <a:bodyPr/>
          <a:lstStyle/>
          <a:p>
            <a:endParaRPr lang="en-US">
              <a:ea typeface="ＭＳ Ｐゴシック" pitchFamily="-112" charset="-128"/>
              <a:cs typeface="ＭＳ Ｐゴシック"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a:ea typeface="ＭＳ Ｐゴシック" pitchFamily="-112" charset="-128"/>
                <a:cs typeface="ＭＳ Ｐゴシック" pitchFamily="-112" charset="-128"/>
              </a:rPr>
              <a:t>The top figure is the visualization of the first two principal components of a data set that was used to investigate reasons why students leave in their fourth year. Each dot is a student. Red indicates that the student left after the third year without graduating, whereas blue indicates students who are still enrolled in their fourth year.</a:t>
            </a:r>
          </a:p>
          <a:p>
            <a:r>
              <a:rPr lang="en-US">
                <a:ea typeface="ＭＳ Ｐゴシック" pitchFamily="-112" charset="-128"/>
                <a:cs typeface="ＭＳ Ｐゴシック" pitchFamily="-112" charset="-128"/>
              </a:rPr>
              <a:t>The bottom tree is a classification tree for a set of students. The classification is according to status at Year 2 (enrolled vs. not enrolled).</a:t>
            </a:r>
          </a:p>
        </p:txBody>
      </p:sp>
      <p:sp>
        <p:nvSpPr>
          <p:cNvPr id="53252" name="Slide Number Placeholder 3"/>
          <p:cNvSpPr>
            <a:spLocks noGrp="1"/>
          </p:cNvSpPr>
          <p:nvPr>
            <p:ph type="sldNum" sz="quarter" idx="5"/>
          </p:nvPr>
        </p:nvSpPr>
        <p:spPr bwMode="auto">
          <a:noFill/>
          <a:ln>
            <a:miter lim="800000"/>
            <a:headEnd/>
            <a:tailEnd/>
          </a:ln>
        </p:spPr>
        <p:txBody>
          <a:bodyPr/>
          <a:lstStyle/>
          <a:p>
            <a:fld id="{21F04146-F314-9644-ADED-C1E56AC67032}" type="slidenum">
              <a:rPr lang="en-US">
                <a:latin typeface="Calibri" pitchFamily="-112" charset="0"/>
                <a:ea typeface="Arial" pitchFamily="-112" charset="0"/>
                <a:cs typeface="Arial" pitchFamily="-112" charset="0"/>
              </a:rPr>
              <a:pPr/>
              <a:t>95</a:t>
            </a:fld>
            <a:endParaRPr lang="en-US">
              <a:latin typeface="Calibri" pitchFamily="-112" charset="0"/>
              <a:ea typeface="Arial" pitchFamily="-112" charset="0"/>
              <a:cs typeface="Arial" pitchFamily="-11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lnSpc>
                <a:spcPct val="90000"/>
              </a:lnSpc>
              <a:spcBef>
                <a:spcPct val="0"/>
              </a:spcBef>
            </a:pPr>
            <a:r>
              <a:rPr lang="en-US" sz="1100">
                <a:ea typeface="ＭＳ Ｐゴシック" pitchFamily="-112" charset="-128"/>
                <a:cs typeface="ＭＳ Ｐゴシック" pitchFamily="-112" charset="-128"/>
              </a:rPr>
              <a:t>This relationship between individualized medicine and individualized education became clear to me during a talk on gene expression data in the Biomedical Informatics and Computational Biology Journal Club that I was running in Fall 2007. A few weeks before attending this talk, I had a discussion with Chancellor Lehmkuhle on how to measure student success. He mentioned to me that he would like to have the analog of a medical record for students in our program. When I was sitting in the talk and looking at the heat map of gene expression data, I instead saw the “medical records” of our future students. The pieces fell into place: If we collected detailed data on student learning, we could develop individualized education with a vision that is similar to individualized medicine where prevention, diagnosis, and treatment are tailored to patients. In essence, the tools we use in bioinformatics to extract knowledge out of genomics data could be useful in education where we have become similarly data-rich.</a:t>
            </a:r>
          </a:p>
          <a:p>
            <a:pPr eaLnBrk="1" hangingPunct="1">
              <a:lnSpc>
                <a:spcPct val="90000"/>
              </a:lnSpc>
              <a:spcBef>
                <a:spcPct val="0"/>
              </a:spcBef>
            </a:pPr>
            <a:endParaRPr lang="en-US" sz="1100">
              <a:ea typeface="ＭＳ Ｐゴシック" pitchFamily="-112" charset="-128"/>
              <a:cs typeface="ＭＳ Ｐゴシック" pitchFamily="-112" charset="-128"/>
            </a:endParaRPr>
          </a:p>
          <a:p>
            <a:pPr eaLnBrk="1" hangingPunct="1">
              <a:lnSpc>
                <a:spcPct val="90000"/>
              </a:lnSpc>
              <a:spcBef>
                <a:spcPct val="0"/>
              </a:spcBef>
            </a:pPr>
            <a:r>
              <a:rPr lang="en-US" sz="1100">
                <a:ea typeface="ＭＳ Ｐゴシック" pitchFamily="-112" charset="-128"/>
                <a:cs typeface="ＭＳ Ｐゴシック" pitchFamily="-112" charset="-128"/>
              </a:rPr>
              <a:t>Technology is the key to collecting detailed student data across the curriculum. To implement this we would need a database that collects longitudinal data on student learning. The database would contain learning objects, such as quiz questions, homework problems, reading materials, etc.  They would be tagged to be searchable. Learning objects would be combined to form modules, which in turn would be combined and delivered as a credit-bearing course. Over time, the curriculum would be represented by a network of modules, each with its own learning objectives and concepts. As students interacted with the curriculum through a curriculum delivery system that is linked to the database, a rich dataset would emerge that could be mined for multiple purposes. The design of the database was funded through a Howard Hughes Medical Institute professor grant that I had received in 2006. We named the database iSEAL: intelligent system for education, assessment, and learning. Initially, iSEAL was a research project. It is now an enterprise-level project that lives in UMR’s IT unit and has been in use in the curriculum at UMR for the last three years.  </a:t>
            </a:r>
          </a:p>
          <a:p>
            <a:pPr>
              <a:lnSpc>
                <a:spcPct val="90000"/>
              </a:lnSpc>
            </a:pPr>
            <a:endParaRPr lang="en-US" sz="1100">
              <a:ea typeface="ＭＳ Ｐゴシック" pitchFamily="-112" charset="-128"/>
              <a:cs typeface="ＭＳ Ｐゴシック" pitchFamily="-112"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1949DAB7-01B5-1A43-AC3E-887827E9DD6A}" type="slidenum">
              <a:rPr lang="en-US">
                <a:latin typeface="Calibri" pitchFamily="-112" charset="0"/>
                <a:ea typeface="Arial" pitchFamily="-112" charset="0"/>
                <a:cs typeface="Arial" pitchFamily="-112" charset="0"/>
              </a:rPr>
              <a:pPr/>
              <a:t>96</a:t>
            </a:fld>
            <a:endParaRPr lang="en-US">
              <a:latin typeface="Calibri" pitchFamily="-112" charset="0"/>
              <a:ea typeface="Arial" pitchFamily="-112" charset="0"/>
              <a:cs typeface="Arial" pitchFamily="-11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dirty="0"/>
              <a:t>Use analytics to locate correlations and prepare students better</a:t>
            </a:r>
          </a:p>
        </p:txBody>
      </p:sp>
      <p:sp>
        <p:nvSpPr>
          <p:cNvPr id="58372" name="Slide Number Placeholder 3"/>
          <p:cNvSpPr>
            <a:spLocks noGrp="1"/>
          </p:cNvSpPr>
          <p:nvPr>
            <p:ph type="sldNum" sz="quarter" idx="5"/>
          </p:nvPr>
        </p:nvSpPr>
        <p:spPr bwMode="auto">
          <a:noFill/>
          <a:ln>
            <a:miter lim="800000"/>
            <a:headEnd/>
            <a:tailEnd/>
          </a:ln>
        </p:spPr>
        <p:txBody>
          <a:bodyPr/>
          <a:lstStyle/>
          <a:p>
            <a:fld id="{D7FCC498-0AF7-8349-90AC-54EFB86B1E7A}" type="slidenum">
              <a:rPr lang="en-US">
                <a:latin typeface="Calibri" pitchFamily="-112" charset="0"/>
                <a:ea typeface="Arial" pitchFamily="-112" charset="0"/>
                <a:cs typeface="Arial" pitchFamily="-112" charset="0"/>
              </a:rPr>
              <a:pPr/>
              <a:t>97</a:t>
            </a:fld>
            <a:endParaRPr lang="en-US">
              <a:latin typeface="Calibri" pitchFamily="-112" charset="0"/>
              <a:ea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3165731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12 F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FRIDAY</a:t>
            </a:r>
            <a:endParaRPr lang="en-US" dirty="0"/>
          </a:p>
        </p:txBody>
      </p:sp>
    </p:spTree>
    <p:extLst>
      <p:ext uri="{BB962C8B-B14F-4D97-AF65-F5344CB8AC3E}">
        <p14:creationId xmlns:p14="http://schemas.microsoft.com/office/powerpoint/2010/main" val="3516573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12 FRI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36997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0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82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01D8B7-D5C4-4B81-AFEF-E2AB71A80C3A}" type="datetime1">
              <a:rPr lang="en-US"/>
              <a:pPr>
                <a:defRPr/>
              </a:pPr>
              <a:t>11/6/2012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BA81C3-CD80-4946-8FDE-3DF8A2ACAE5F}" type="slidenum">
              <a:rPr lang="en-US"/>
              <a:pPr>
                <a:defRPr/>
              </a:pPr>
              <a:t>‹#›</a:t>
            </a:fld>
            <a:endParaRPr lang="en-US"/>
          </a:p>
        </p:txBody>
      </p:sp>
    </p:spTree>
    <p:extLst>
      <p:ext uri="{BB962C8B-B14F-4D97-AF65-F5344CB8AC3E}">
        <p14:creationId xmlns:p14="http://schemas.microsoft.com/office/powerpoint/2010/main" val="175346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DBEF773-7106-4046-A1CD-C67371D50B19}" type="datetime1">
              <a:rPr lang="en-US"/>
              <a:pPr>
                <a:defRPr/>
              </a:pPr>
              <a:t>11/6/2012</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E3291CD-F30E-42D1-94CC-FFD3EF393DB0}" type="slidenum">
              <a:rPr lang="en-US"/>
              <a:pPr>
                <a:defRPr/>
              </a:pPr>
              <a:t>‹#›</a:t>
            </a:fld>
            <a:endParaRPr lang="en-US"/>
          </a:p>
        </p:txBody>
      </p:sp>
    </p:spTree>
    <p:extLst>
      <p:ext uri="{BB962C8B-B14F-4D97-AF65-F5344CB8AC3E}">
        <p14:creationId xmlns:p14="http://schemas.microsoft.com/office/powerpoint/2010/main" val="429131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372DF1-D725-4D10-B4C2-2AE21A3FA56A}" type="datetime1">
              <a:rPr lang="en-US"/>
              <a:pPr>
                <a:defRPr/>
              </a:pPr>
              <a:t>11/6/2012</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8AEDC1-8DB5-4C8F-9829-EAEACBD477F0}" type="slidenum">
              <a:rPr lang="en-US"/>
              <a:pPr>
                <a:defRPr/>
              </a:pPr>
              <a:t>‹#›</a:t>
            </a:fld>
            <a:endParaRPr lang="en-US"/>
          </a:p>
        </p:txBody>
      </p:sp>
    </p:spTree>
    <p:extLst>
      <p:ext uri="{BB962C8B-B14F-4D97-AF65-F5344CB8AC3E}">
        <p14:creationId xmlns:p14="http://schemas.microsoft.com/office/powerpoint/2010/main" val="3757201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fld id="{E503AF2E-847E-4C80-BA2A-D46D78EDD960}" type="datetime1">
              <a:rPr lang="en-US"/>
              <a:pPr>
                <a:defRPr/>
              </a:pPr>
              <a:t>11/6/2012</a:t>
            </a:fld>
            <a:endParaRPr lang="en-US"/>
          </a:p>
        </p:txBody>
      </p:sp>
      <p:sp>
        <p:nvSpPr>
          <p:cNvPr id="6" name="Footer Placeholder 21"/>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17"/>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540BEBE-FB49-46CF-9705-047084B8D719}" type="slidenum">
              <a:rPr lang="en-US"/>
              <a:pPr>
                <a:defRPr/>
              </a:pPr>
              <a:t>‹#›</a:t>
            </a:fld>
            <a:endParaRPr lang="en-US"/>
          </a:p>
        </p:txBody>
      </p:sp>
    </p:spTree>
    <p:extLst>
      <p:ext uri="{BB962C8B-B14F-4D97-AF65-F5344CB8AC3E}">
        <p14:creationId xmlns:p14="http://schemas.microsoft.com/office/powerpoint/2010/main" val="139949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22F67450-4E7F-45F7-B450-7F1050414EF5}" type="datetime1">
              <a:rPr lang="en-US"/>
              <a:pPr>
                <a:defRPr/>
              </a:pPr>
              <a:t>11/6/2012</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B3139C4-44DE-4294-A738-EA4D24035B0E}" type="slidenum">
              <a:rPr lang="en-US"/>
              <a:pPr>
                <a:defRPr/>
              </a:pPr>
              <a:t>‹#›</a:t>
            </a:fld>
            <a:endParaRPr lang="en-US"/>
          </a:p>
        </p:txBody>
      </p:sp>
    </p:spTree>
    <p:extLst>
      <p:ext uri="{BB962C8B-B14F-4D97-AF65-F5344CB8AC3E}">
        <p14:creationId xmlns:p14="http://schemas.microsoft.com/office/powerpoint/2010/main" val="3866769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74638"/>
            <a:ext cx="8229600" cy="1143000"/>
          </a:xfrm>
          <a:prstGeom prst="rect">
            <a:avLst/>
          </a:prstGeom>
        </p:spPr>
        <p:txBody>
          <a:bodyPr rtlCol="0"/>
          <a:lstStyle/>
          <a:p>
            <a:r>
              <a:rPr lang="en-US" smtClean="0"/>
              <a:t>Click to edit Master title style</a:t>
            </a:r>
            <a:endParaRPr lang="en-US"/>
          </a:p>
        </p:txBody>
      </p:sp>
      <p:sp>
        <p:nvSpPr>
          <p:cNvPr id="5"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2EA81D5C-6A77-CE41-A71D-5F1127048395}" type="datetime1">
              <a:rPr lang="en-US"/>
              <a:pPr>
                <a:defRPr/>
              </a:pPr>
              <a:t>11/6/2012</a:t>
            </a:fld>
            <a:endParaRPr lang="en-US"/>
          </a:p>
        </p:txBody>
      </p:sp>
      <p:sp>
        <p:nvSpPr>
          <p:cNvPr id="6" name="Footer Placeholder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p>
        </p:txBody>
      </p:sp>
      <p:sp>
        <p:nvSpPr>
          <p:cNvPr id="7" name="Slide Number Placeholder 17"/>
          <p:cNvSpPr>
            <a:spLocks noGrp="1"/>
          </p:cNvSpPr>
          <p:nvPr>
            <p:ph type="sldNum" sz="quarter" idx="12"/>
          </p:nvPr>
        </p:nvSpPr>
        <p:spPr>
          <a:xfrm>
            <a:off x="8647113" y="6408738"/>
            <a:ext cx="366712" cy="365125"/>
          </a:xfrm>
          <a:prstGeom prst="rect">
            <a:avLst/>
          </a:prstGeom>
        </p:spPr>
        <p:txBody>
          <a:bodyPr/>
          <a:lstStyle>
            <a:lvl1pPr>
              <a:defRPr/>
            </a:lvl1pPr>
          </a:lstStyle>
          <a:p>
            <a:pPr>
              <a:defRPr/>
            </a:pPr>
            <a:fld id="{FBBDCC73-86BC-EA49-8B56-FFE50B7AEF13}" type="slidenum">
              <a:rPr lang="en-US"/>
              <a:pPr>
                <a:defRPr/>
              </a:pPr>
              <a:t>‹#›</a:t>
            </a:fld>
            <a:endParaRPr lang="en-US"/>
          </a:p>
        </p:txBody>
      </p:sp>
    </p:spTree>
    <p:extLst>
      <p:ext uri="{BB962C8B-B14F-4D97-AF65-F5344CB8AC3E}">
        <p14:creationId xmlns:p14="http://schemas.microsoft.com/office/powerpoint/2010/main" val="404976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12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40378625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Arial" pitchFamily="-84" charset="0"/>
              <a:cs typeface="Arial" pitchFamily="-84" charset="0"/>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pitchFamily="34" charset="0"/>
                <a:ea typeface="+mn-ea"/>
                <a:cs typeface="Arial" pitchFamily="34"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noFill/>
              <a:prstDash val="solid"/>
              <a:round/>
              <a:headEnd type="none" w="med" len="med"/>
              <a:tailEnd type="none" w="med" len="med"/>
            </a:ln>
          </p:spPr>
          <p:txBody>
            <a:bodyPr>
              <a:prstTxWarp prst="textNoShape">
                <a:avLst/>
              </a:prstTxWarp>
            </a:bodyPr>
            <a:lstStyle/>
            <a:p>
              <a:pPr>
                <a:defRPr/>
              </a:pPr>
              <a:endParaRPr lang="en-US">
                <a:latin typeface="Arial" pitchFamily="-84" charset="0"/>
                <a:ea typeface="Arial" pitchFamily="-84" charset="0"/>
                <a:cs typeface="Arial" pitchFamily="-8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Arial" pitchFamily="-84" charset="0"/>
                <a:cs typeface="Arial" pitchFamily="-84"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lstStyle>
          <a:p>
            <a:pPr>
              <a:defRPr/>
            </a:pPr>
            <a:fld id="{10CA2306-E4F6-FA45-AB4A-0E16C5032F99}" type="datetime1">
              <a:rPr lang="en-US"/>
              <a:pPr>
                <a:defRPr/>
              </a:pPr>
              <a:t>11/6/2012</a:t>
            </a:fld>
            <a:endParaRPr lang="en-US"/>
          </a:p>
        </p:txBody>
      </p:sp>
      <p:sp>
        <p:nvSpPr>
          <p:cNvPr id="12" name="Footer Placeholder 18"/>
          <p:cNvSpPr>
            <a:spLocks noGrp="1"/>
          </p:cNvSpPr>
          <p:nvPr>
            <p:ph type="ftr" sz="quarter" idx="11"/>
          </p:nvPr>
        </p:nvSpPr>
        <p:spPr>
          <a:xfrm>
            <a:off x="4379913" y="6408738"/>
            <a:ext cx="2351087" cy="365125"/>
          </a:xfrm>
          <a:prstGeom prst="rect">
            <a:avLst/>
          </a:prstGeom>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defRPr>
            </a:lvl1pPr>
          </a:lstStyle>
          <a:p>
            <a:pPr>
              <a:defRPr/>
            </a:pPr>
            <a:fld id="{592A7F00-5441-D24D-B099-52D0FF19B93E}" type="slidenum">
              <a:rPr lang="en-US"/>
              <a:pPr>
                <a:defRPr/>
              </a:pPr>
              <a:t>‹#›</a:t>
            </a:fld>
            <a:endParaRPr lang="en-US"/>
          </a:p>
        </p:txBody>
      </p:sp>
    </p:spTree>
    <p:extLst>
      <p:ext uri="{BB962C8B-B14F-4D97-AF65-F5344CB8AC3E}">
        <p14:creationId xmlns:p14="http://schemas.microsoft.com/office/powerpoint/2010/main" val="410424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2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1" y="5500255"/>
            <a:ext cx="7848599"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2971199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2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6"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93953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2 Tues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TUESDAY</a:t>
            </a:r>
            <a:endParaRPr lang="en-US" dirty="0"/>
          </a:p>
        </p:txBody>
      </p:sp>
      <p:sp>
        <p:nvSpPr>
          <p:cNvPr id="12" name="Text Placeholder 2"/>
          <p:cNvSpPr>
            <a:spLocks noGrp="1"/>
          </p:cNvSpPr>
          <p:nvPr>
            <p:ph type="body" idx="12" hasCustomPrompt="1"/>
          </p:nvPr>
        </p:nvSpPr>
        <p:spPr>
          <a:xfrm>
            <a:off x="609601" y="5500255"/>
            <a:ext cx="79248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Tree>
    <p:extLst>
      <p:ext uri="{BB962C8B-B14F-4D97-AF65-F5344CB8AC3E}">
        <p14:creationId xmlns:p14="http://schemas.microsoft.com/office/powerpoint/2010/main" val="16020486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12 TUES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7189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12 W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WEDNESDAY</a:t>
            </a:r>
            <a:endParaRPr lang="en-US" dirty="0"/>
          </a:p>
        </p:txBody>
      </p:sp>
    </p:spTree>
    <p:extLst>
      <p:ext uri="{BB962C8B-B14F-4D97-AF65-F5344CB8AC3E}">
        <p14:creationId xmlns:p14="http://schemas.microsoft.com/office/powerpoint/2010/main" val="45916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12 WE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768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8" r:id="rId15"/>
    <p:sldLayoutId id="2147483689" r:id="rId16"/>
    <p:sldLayoutId id="2147483690" r:id="rId17"/>
    <p:sldLayoutId id="2147483691" r:id="rId18"/>
    <p:sldLayoutId id="2147483692" r:id="rId19"/>
    <p:sldLayoutId id="2147483693"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hyperlink" Target="https://cultivatingchange.wp.d.umn.edu/" TargetMode="External"/><Relationship Id="rId2" Type="http://schemas.openxmlformats.org/officeDocument/2006/relationships/hyperlink" Target="http://conservancy.umn.edu/handle/125273" TargetMode="Externa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103.xml.rels><?xml version="1.0" encoding="UTF-8" standalone="yes"?>
<Relationships xmlns="http://schemas.openxmlformats.org/package/2006/relationships"><Relationship Id="rId3" Type="http://schemas.openxmlformats.org/officeDocument/2006/relationships/hyperlink" Target="https://rookery.r.umn.edu/demo/" TargetMode="External"/><Relationship Id="rId2" Type="http://schemas.openxmlformats.org/officeDocument/2006/relationships/hyperlink" Target="http://r.umn.edu/campus-resources/it/web-support/iseal/ats/" TargetMode="External"/><Relationship Id="rId1" Type="http://schemas.openxmlformats.org/officeDocument/2006/relationships/slideLayout" Target="../slideLayouts/slideLayout4.xml"/><Relationship Id="rId6" Type="http://schemas.openxmlformats.org/officeDocument/2006/relationships/hyperlink" Target="mailto:umrweb@umn.edu" TargetMode="External"/><Relationship Id="rId5" Type="http://schemas.openxmlformats.org/officeDocument/2006/relationships/hyperlink" Target="https://iseal.r.umn.edu/app/faculty/userguide/" TargetMode="External"/><Relationship Id="rId4" Type="http://schemas.openxmlformats.org/officeDocument/2006/relationships/hyperlink" Target="https://iseal.r.umn.edu/"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t&amp;source=productsearch&amp;cd=13&amp;ved=0CFEQ9gIwAjgK&amp;url=http://rover.ebay.com/rover/1/711-67261-24966-0/2?ipn=psmain&amp;icep_vectorid=263602&amp;mtid=691&amp;kwid=1&amp;crlp=1_263602&amp;icep_item_id=260729689338&amp;itemid=260729689338&amp;icep_meta_categ_id=220&amp;ei=eMOXTYK_AZTBtgeh5830Cw&amp;usg=AFQjCNH-byovR-f6ZHrPSo2DZscLbs90Mg" TargetMode="Externa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purl.umn.edu/125273"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r.umn.edu/campus-resources/it/web-support/iseal/ats/" TargetMode="Externa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p:txBody>
          <a:bodyPr/>
          <a:lstStyle/>
          <a:p>
            <a:endParaRPr lang="en-US"/>
          </a:p>
        </p:txBody>
      </p:sp>
    </p:spTree>
    <p:extLst>
      <p:ext uri="{BB962C8B-B14F-4D97-AF65-F5344CB8AC3E}">
        <p14:creationId xmlns:p14="http://schemas.microsoft.com/office/powerpoint/2010/main" val="241001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2"/>
          </p:nvPr>
        </p:nvSpPr>
        <p:spPr/>
        <p:txBody>
          <a:bodyPr/>
          <a:lstStyle/>
          <a:p>
            <a:endParaRPr lang="en-US"/>
          </a:p>
        </p:txBody>
      </p:sp>
      <p:sp>
        <p:nvSpPr>
          <p:cNvPr id="8" name="Content Placeholder 7"/>
          <p:cNvSpPr>
            <a:spLocks noGrp="1"/>
          </p:cNvSpPr>
          <p:nvPr>
            <p:ph type="body" idx="1"/>
          </p:nvPr>
        </p:nvSpPr>
        <p:spPr>
          <a:xfrm>
            <a:off x="685800" y="2209800"/>
            <a:ext cx="7866611" cy="500732"/>
          </a:xfrm>
        </p:spPr>
        <p:txBody>
          <a:bodyPr/>
          <a:lstStyle/>
          <a:p>
            <a:r>
              <a:rPr lang="en-US" sz="3200" b="1" dirty="0"/>
              <a:t>Definition:  </a:t>
            </a:r>
            <a:r>
              <a:rPr lang="en-US" sz="3200" dirty="0"/>
              <a:t>Analytics is the use of data, statistical analysis and explanatory and predictive models to gain insights and act on complex issues.</a:t>
            </a:r>
          </a:p>
          <a:p>
            <a:endParaRPr lang="en-US" dirty="0"/>
          </a:p>
        </p:txBody>
      </p:sp>
      <p:sp>
        <p:nvSpPr>
          <p:cNvPr id="9" name="Rectangle 8"/>
          <p:cNvSpPr/>
          <p:nvPr/>
        </p:nvSpPr>
        <p:spPr>
          <a:xfrm>
            <a:off x="381000" y="5123765"/>
            <a:ext cx="8001000" cy="646331"/>
          </a:xfrm>
          <a:prstGeom prst="rect">
            <a:avLst/>
          </a:prstGeom>
        </p:spPr>
        <p:txBody>
          <a:bodyPr wrap="square">
            <a:spAutoFit/>
          </a:bodyPr>
          <a:lstStyle/>
          <a:p>
            <a:r>
              <a:rPr lang="en-US" dirty="0"/>
              <a:t>http://www.educause.edu/library/resources/2012-ecar-study-analytics-higher-education</a:t>
            </a:r>
          </a:p>
        </p:txBody>
      </p:sp>
    </p:spTree>
    <p:extLst>
      <p:ext uri="{BB962C8B-B14F-4D97-AF65-F5344CB8AC3E}">
        <p14:creationId xmlns:p14="http://schemas.microsoft.com/office/powerpoint/2010/main" val="17831872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algn="l">
              <a:defRPr/>
            </a:pPr>
            <a:r>
              <a:rPr lang="en-US" sz="3600" b="1" dirty="0" smtClean="0"/>
              <a:t>Desired Future Capacity</a:t>
            </a:r>
            <a:endParaRPr lang="en-US" sz="3600" b="1" dirty="0"/>
          </a:p>
        </p:txBody>
      </p:sp>
      <p:sp>
        <p:nvSpPr>
          <p:cNvPr id="56323" name="Content Placeholder 2"/>
          <p:cNvSpPr>
            <a:spLocks noGrp="1"/>
          </p:cNvSpPr>
          <p:nvPr>
            <p:ph idx="1"/>
          </p:nvPr>
        </p:nvSpPr>
        <p:spPr>
          <a:xfrm>
            <a:off x="606829" y="1066801"/>
            <a:ext cx="8079971" cy="4851398"/>
          </a:xfrm>
        </p:spPr>
        <p:txBody>
          <a:bodyPr/>
          <a:lstStyle/>
          <a:p>
            <a:pPr>
              <a:lnSpc>
                <a:spcPct val="80000"/>
              </a:lnSpc>
            </a:pPr>
            <a:r>
              <a:rPr lang="en-US" sz="2400" dirty="0" smtClean="0">
                <a:ea typeface="ＭＳ Ｐゴシック" pitchFamily="-112" charset="-128"/>
                <a:cs typeface="ＭＳ Ｐゴシック" pitchFamily="-112" charset="-128"/>
              </a:rPr>
              <a:t>Tailored </a:t>
            </a:r>
            <a:r>
              <a:rPr lang="en-US" sz="2400" dirty="0">
                <a:ea typeface="ＭＳ Ｐゴシック" pitchFamily="-112" charset="-128"/>
                <a:cs typeface="ＭＳ Ｐゴシック" pitchFamily="-112" charset="-128"/>
              </a:rPr>
              <a:t>reports pushed to colleges and coordinate campuses</a:t>
            </a:r>
          </a:p>
          <a:p>
            <a:pPr lvl="1">
              <a:lnSpc>
                <a:spcPct val="80000"/>
              </a:lnSpc>
            </a:pPr>
            <a:r>
              <a:rPr lang="en-US" sz="2400" dirty="0"/>
              <a:t>Performance</a:t>
            </a:r>
          </a:p>
          <a:p>
            <a:pPr lvl="1">
              <a:lnSpc>
                <a:spcPct val="80000"/>
              </a:lnSpc>
            </a:pPr>
            <a:r>
              <a:rPr lang="en-US" sz="2400" dirty="0"/>
              <a:t>Scenarios </a:t>
            </a:r>
          </a:p>
          <a:p>
            <a:pPr lvl="1">
              <a:lnSpc>
                <a:spcPct val="80000"/>
              </a:lnSpc>
            </a:pPr>
            <a:r>
              <a:rPr lang="en-US" sz="2400" dirty="0"/>
              <a:t>Predictive models</a:t>
            </a:r>
          </a:p>
          <a:p>
            <a:pPr lvl="1">
              <a:lnSpc>
                <a:spcPct val="80000"/>
              </a:lnSpc>
            </a:pPr>
            <a:r>
              <a:rPr lang="en-US" sz="2400" dirty="0"/>
              <a:t>Basis for decision </a:t>
            </a:r>
            <a:r>
              <a:rPr lang="en-US" sz="2400" dirty="0" smtClean="0"/>
              <a:t>making</a:t>
            </a:r>
            <a:endParaRPr lang="en-US" sz="2400" dirty="0"/>
          </a:p>
          <a:p>
            <a:pPr>
              <a:lnSpc>
                <a:spcPct val="80000"/>
              </a:lnSpc>
            </a:pPr>
            <a:r>
              <a:rPr lang="en-US" sz="2400" dirty="0">
                <a:ea typeface="ＭＳ Ｐゴシック" pitchFamily="-112" charset="-128"/>
                <a:cs typeface="ＭＳ Ｐゴシック" pitchFamily="-112" charset="-128"/>
              </a:rPr>
              <a:t>Central resource</a:t>
            </a:r>
          </a:p>
          <a:p>
            <a:pPr lvl="1">
              <a:lnSpc>
                <a:spcPct val="80000"/>
              </a:lnSpc>
            </a:pPr>
            <a:r>
              <a:rPr lang="en-US" sz="2400" dirty="0"/>
              <a:t>Consistent information and knowledge </a:t>
            </a:r>
          </a:p>
          <a:p>
            <a:pPr lvl="1">
              <a:lnSpc>
                <a:spcPct val="80000"/>
              </a:lnSpc>
            </a:pPr>
            <a:r>
              <a:rPr lang="en-US" sz="2400" dirty="0"/>
              <a:t>Cost-effective: small group can provide results; no need to do analysis in each college individually</a:t>
            </a:r>
          </a:p>
          <a:p>
            <a:pPr lvl="1">
              <a:lnSpc>
                <a:spcPct val="80000"/>
              </a:lnSpc>
            </a:pPr>
            <a:r>
              <a:rPr lang="en-US" sz="2400" dirty="0"/>
              <a:t>Dashboard</a:t>
            </a:r>
          </a:p>
          <a:p>
            <a:pPr lvl="1">
              <a:lnSpc>
                <a:spcPct val="80000"/>
              </a:lnSpc>
            </a:pPr>
            <a:r>
              <a:rPr lang="en-US" sz="2400" dirty="0"/>
              <a:t>Recommender system</a:t>
            </a:r>
          </a:p>
          <a:p>
            <a:pPr lvl="1">
              <a:lnSpc>
                <a:spcPct val="80000"/>
              </a:lnSpc>
            </a:pPr>
            <a:r>
              <a:rPr lang="en-US" sz="2400" dirty="0" smtClean="0"/>
              <a:t>Alerts</a:t>
            </a:r>
            <a:br>
              <a:rPr lang="en-US" sz="2400" dirty="0" smtClean="0"/>
            </a:br>
            <a:r>
              <a:rPr lang="en-US" sz="2400" dirty="0" smtClean="0"/>
              <a:t>	Claudia </a:t>
            </a:r>
            <a:r>
              <a:rPr lang="en-US" sz="2400" dirty="0" err="1"/>
              <a:t>Neuhauser</a:t>
            </a:r>
            <a:r>
              <a:rPr lang="en-US" sz="2400" dirty="0"/>
              <a:t>, Vice Chancellor, UMR</a:t>
            </a:r>
          </a:p>
          <a:p>
            <a:pPr lvl="1">
              <a:lnSpc>
                <a:spcPct val="80000"/>
              </a:lnSpc>
            </a:pPr>
            <a:endParaRPr lang="en-US" sz="2400" dirty="0"/>
          </a:p>
          <a:p>
            <a:pPr marL="457200" lvl="1" indent="0">
              <a:lnSpc>
                <a:spcPct val="80000"/>
              </a:lnSpc>
              <a:buNone/>
            </a:pPr>
            <a:endParaRPr lang="en-US" sz="2400" dirty="0" smtClean="0"/>
          </a:p>
        </p:txBody>
      </p:sp>
    </p:spTree>
    <p:extLst>
      <p:ext uri="{BB962C8B-B14F-4D97-AF65-F5344CB8AC3E}">
        <p14:creationId xmlns:p14="http://schemas.microsoft.com/office/powerpoint/2010/main" val="22378078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algn="l">
              <a:defRPr/>
            </a:pPr>
            <a:r>
              <a:rPr lang="en-US" sz="3600" b="1" dirty="0" smtClean="0"/>
              <a:t>Desired Future Capacity (Continued)</a:t>
            </a:r>
            <a:endParaRPr lang="en-US" sz="3600" b="1" dirty="0"/>
          </a:p>
        </p:txBody>
      </p:sp>
      <p:sp>
        <p:nvSpPr>
          <p:cNvPr id="56323" name="Content Placeholder 2"/>
          <p:cNvSpPr>
            <a:spLocks noGrp="1"/>
          </p:cNvSpPr>
          <p:nvPr>
            <p:ph idx="1"/>
          </p:nvPr>
        </p:nvSpPr>
        <p:spPr>
          <a:xfrm>
            <a:off x="606829" y="1600200"/>
            <a:ext cx="8079971" cy="4317998"/>
          </a:xfrm>
        </p:spPr>
        <p:txBody>
          <a:bodyPr/>
          <a:lstStyle/>
          <a:p>
            <a:r>
              <a:rPr lang="en-US" sz="2400" dirty="0" smtClean="0"/>
              <a:t>Individual student dashboards to see progress, alerts that are triggered, powerful feedback systems.</a:t>
            </a:r>
          </a:p>
          <a:p>
            <a:r>
              <a:rPr lang="en-US" sz="2400" dirty="0" smtClean="0"/>
              <a:t>Track data on co-curricular impact as well; track team leadership throughout the curriculum and in co-curricular activities. </a:t>
            </a:r>
          </a:p>
          <a:p>
            <a:r>
              <a:rPr lang="en-US" sz="2400" dirty="0" smtClean="0"/>
              <a:t>How do we measure developmental outcomes?</a:t>
            </a:r>
          </a:p>
          <a:p>
            <a:r>
              <a:rPr lang="en-US" sz="2400" dirty="0" smtClean="0"/>
              <a:t>How do we measure that we’ve prepared students for life and career?</a:t>
            </a:r>
          </a:p>
          <a:p>
            <a:pPr marL="0" indent="0">
              <a:buNone/>
            </a:pPr>
            <a:r>
              <a:rPr lang="en-US" sz="2400" dirty="0"/>
              <a:t>	</a:t>
            </a:r>
            <a:r>
              <a:rPr lang="en-US" sz="2400" dirty="0" smtClean="0"/>
              <a:t>	Stephen </a:t>
            </a:r>
            <a:r>
              <a:rPr lang="en-US" sz="2400" dirty="0" err="1"/>
              <a:t>Lehmkuhle</a:t>
            </a:r>
            <a:r>
              <a:rPr lang="en-US" sz="2400" dirty="0"/>
              <a:t>, Chancellor, UMR</a:t>
            </a:r>
          </a:p>
          <a:p>
            <a:endParaRPr lang="en-US" sz="2400" dirty="0" smtClean="0"/>
          </a:p>
          <a:p>
            <a:endParaRPr lang="en-US" sz="2400" dirty="0"/>
          </a:p>
        </p:txBody>
      </p:sp>
    </p:spTree>
    <p:extLst>
      <p:ext uri="{BB962C8B-B14F-4D97-AF65-F5344CB8AC3E}">
        <p14:creationId xmlns:p14="http://schemas.microsoft.com/office/powerpoint/2010/main" val="7586384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ubtitle 10"/>
          <p:cNvSpPr>
            <a:spLocks noGrp="1"/>
          </p:cNvSpPr>
          <p:nvPr>
            <p:ph type="subTitle" idx="1"/>
          </p:nvPr>
        </p:nvSpPr>
        <p:spPr>
          <a:xfrm>
            <a:off x="1219200" y="2667000"/>
            <a:ext cx="7467600" cy="2895600"/>
          </a:xfrm>
        </p:spPr>
        <p:txBody>
          <a:bodyPr/>
          <a:lstStyle/>
          <a:p>
            <a:pPr marR="0"/>
            <a:r>
              <a:rPr lang="en-US" sz="2500">
                <a:solidFill>
                  <a:srgbClr val="000000"/>
                </a:solidFill>
                <a:ea typeface="ＭＳ Ｐゴシック" pitchFamily="-112" charset="-128"/>
                <a:cs typeface="ＭＳ Ｐゴシック" pitchFamily="-112" charset="-128"/>
              </a:rPr>
              <a:t>Download at</a:t>
            </a:r>
          </a:p>
          <a:p>
            <a:pPr marR="0"/>
            <a:r>
              <a:rPr lang="en-US" sz="2500">
                <a:ea typeface="ＭＳ Ｐゴシック" pitchFamily="-112" charset="-128"/>
                <a:cs typeface="ＭＳ Ｐゴシック" pitchFamily="-112" charset="-128"/>
                <a:hlinkClick r:id="rId2"/>
              </a:rPr>
              <a:t>http://conservancy.umn.edu/handle/125273</a:t>
            </a:r>
            <a:r>
              <a:rPr lang="en-US" sz="2500">
                <a:ea typeface="ＭＳ Ｐゴシック" pitchFamily="-112" charset="-128"/>
                <a:cs typeface="ＭＳ Ｐゴシック" pitchFamily="-112" charset="-128"/>
              </a:rPr>
              <a:t/>
            </a:r>
            <a:br>
              <a:rPr lang="en-US" sz="2500">
                <a:ea typeface="ＭＳ Ｐゴシック" pitchFamily="-112" charset="-128"/>
                <a:cs typeface="ＭＳ Ｐゴシック" pitchFamily="-112" charset="-128"/>
              </a:rPr>
            </a:br>
            <a:r>
              <a:rPr lang="en-US" sz="2500">
                <a:solidFill>
                  <a:srgbClr val="000000"/>
                </a:solidFill>
                <a:ea typeface="ＭＳ Ｐゴシック" pitchFamily="-112" charset="-128"/>
                <a:cs typeface="ＭＳ Ｐゴシック" pitchFamily="-112" charset="-128"/>
              </a:rPr>
              <a:t>Wordpress site for interaction is at </a:t>
            </a:r>
          </a:p>
          <a:p>
            <a:pPr marR="0"/>
            <a:r>
              <a:rPr lang="en-US" sz="2500">
                <a:ea typeface="ＭＳ Ｐゴシック" pitchFamily="-112" charset="-128"/>
                <a:cs typeface="ＭＳ Ｐゴシック" pitchFamily="-112" charset="-128"/>
                <a:hlinkClick r:id="rId3"/>
              </a:rPr>
              <a:t>https://cultivatingchange.wp.d.umn.edu/</a:t>
            </a:r>
            <a:r>
              <a:rPr lang="en-US" sz="2500">
                <a:ea typeface="ＭＳ Ｐゴシック" pitchFamily="-112" charset="-128"/>
                <a:cs typeface="ＭＳ Ｐゴシック" pitchFamily="-112" charset="-128"/>
              </a:rPr>
              <a:t/>
            </a:r>
            <a:br>
              <a:rPr lang="en-US" sz="2500">
                <a:ea typeface="ＭＳ Ｐゴシック" pitchFamily="-112" charset="-128"/>
                <a:cs typeface="ＭＳ Ｐゴシック" pitchFamily="-112" charset="-128"/>
              </a:rPr>
            </a:br>
            <a:endParaRPr lang="en-US" sz="2500">
              <a:solidFill>
                <a:srgbClr val="000000"/>
              </a:solidFill>
              <a:ea typeface="ＭＳ Ｐゴシック" pitchFamily="-112" charset="-128"/>
              <a:cs typeface="ＭＳ Ｐゴシック" pitchFamily="-112" charset="-128"/>
            </a:endParaRPr>
          </a:p>
          <a:p>
            <a:pPr marR="0"/>
            <a:r>
              <a:rPr lang="en-US" sz="2500">
                <a:solidFill>
                  <a:srgbClr val="000000"/>
                </a:solidFill>
                <a:ea typeface="ＭＳ Ｐゴシック" pitchFamily="-112" charset="-128"/>
                <a:cs typeface="ＭＳ Ｐゴシック" pitchFamily="-112" charset="-128"/>
              </a:rPr>
              <a:t>Twitter hashtag is #CC50</a:t>
            </a:r>
          </a:p>
          <a:p>
            <a:pPr marR="0"/>
            <a:endParaRPr lang="en-US" sz="2500">
              <a:solidFill>
                <a:srgbClr val="000000"/>
              </a:solidFill>
              <a:ea typeface="ＭＳ Ｐゴシック" pitchFamily="-112" charset="-128"/>
              <a:cs typeface="ＭＳ Ｐゴシック" pitchFamily="-112" charset="-128"/>
            </a:endParaRPr>
          </a:p>
        </p:txBody>
      </p:sp>
      <p:pic>
        <p:nvPicPr>
          <p:cNvPr id="64515" name="Content Placeholder 3" descr="Screen Shot 2012-07-12 at 11.15.38 AM.png"/>
          <p:cNvPicPr>
            <a:picLocks noGrp="1" noChangeAspect="1"/>
          </p:cNvPicPr>
          <p:nvPr>
            <p:ph idx="4294967295"/>
          </p:nvPr>
        </p:nvPicPr>
        <p:blipFill>
          <a:blip r:embed="rId4"/>
          <a:srcRect/>
          <a:stretch>
            <a:fillRect/>
          </a:stretch>
        </p:blipFill>
        <p:spPr>
          <a:xfrm>
            <a:off x="533400" y="228600"/>
            <a:ext cx="8229600" cy="2541588"/>
          </a:xfrm>
          <a:prstGeom prst="rect">
            <a:avLst/>
          </a:prstGeom>
        </p:spPr>
      </p:pic>
    </p:spTree>
    <p:extLst>
      <p:ext uri="{BB962C8B-B14F-4D97-AF65-F5344CB8AC3E}">
        <p14:creationId xmlns:p14="http://schemas.microsoft.com/office/powerpoint/2010/main" val="35318603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err="1" smtClean="0"/>
              <a:t>iSEAL</a:t>
            </a:r>
            <a:r>
              <a:rPr lang="en-US" sz="3600" b="1" dirty="0" smtClean="0"/>
              <a:t> links</a:t>
            </a:r>
            <a:endParaRPr lang="en-US" sz="3600" b="1" dirty="0"/>
          </a:p>
        </p:txBody>
      </p:sp>
      <p:sp>
        <p:nvSpPr>
          <p:cNvPr id="5" name="Content Placeholder 4"/>
          <p:cNvSpPr>
            <a:spLocks noGrp="1"/>
          </p:cNvSpPr>
          <p:nvPr>
            <p:ph idx="1"/>
          </p:nvPr>
        </p:nvSpPr>
        <p:spPr/>
        <p:txBody>
          <a:bodyPr/>
          <a:lstStyle/>
          <a:p>
            <a:pPr>
              <a:buNone/>
            </a:pPr>
            <a:r>
              <a:rPr lang="en-US" sz="2400" dirty="0" smtClean="0">
                <a:hlinkClick r:id="rId2"/>
              </a:rPr>
              <a:t>	</a:t>
            </a:r>
            <a:r>
              <a:rPr sz="2400" dirty="0" smtClean="0">
                <a:hlinkClick r:id="rId2"/>
              </a:rPr>
              <a:t>http://r.umn.edu/campus-resources/it/web-support/iseal/ats/</a:t>
            </a:r>
            <a:r>
              <a:rPr sz="2400" dirty="0" smtClean="0"/>
              <a:t/>
            </a:r>
            <a:br>
              <a:rPr sz="2400" dirty="0" smtClean="0"/>
            </a:br>
            <a:r>
              <a:rPr sz="2400" dirty="0" smtClean="0"/>
              <a:t/>
            </a:r>
            <a:br>
              <a:rPr sz="2400" dirty="0" smtClean="0"/>
            </a:br>
            <a:r>
              <a:rPr sz="2400" dirty="0" smtClean="0">
                <a:hlinkClick r:id="rId3"/>
              </a:rPr>
              <a:t>https://rookery.r.umn.edu/demo/</a:t>
            </a:r>
            <a:r>
              <a:rPr sz="2400" dirty="0" smtClean="0"/>
              <a:t/>
            </a:r>
            <a:br>
              <a:rPr sz="2400" dirty="0" smtClean="0"/>
            </a:br>
            <a:r>
              <a:rPr sz="2400" dirty="0" smtClean="0"/>
              <a:t/>
            </a:r>
            <a:br>
              <a:rPr sz="2400" dirty="0" smtClean="0"/>
            </a:br>
            <a:r>
              <a:rPr sz="2400" dirty="0" smtClean="0">
                <a:hlinkClick r:id="rId4"/>
              </a:rPr>
              <a:t>https://iseal.r.umn.edu/</a:t>
            </a:r>
            <a:r>
              <a:rPr sz="2400" dirty="0" smtClean="0"/>
              <a:t/>
            </a:r>
            <a:br>
              <a:rPr sz="2400" dirty="0" smtClean="0"/>
            </a:br>
            <a:r>
              <a:rPr sz="2400" dirty="0" smtClean="0"/>
              <a:t/>
            </a:r>
            <a:br>
              <a:rPr sz="2400" dirty="0" smtClean="0"/>
            </a:br>
            <a:r>
              <a:rPr sz="2400" dirty="0" smtClean="0">
                <a:hlinkClick r:id="rId5"/>
              </a:rPr>
              <a:t>https://iseal.r.umn.edu/app/faculty/userguide/</a:t>
            </a:r>
            <a:r>
              <a:rPr sz="2400" dirty="0" smtClean="0"/>
              <a:t/>
            </a:r>
            <a:br>
              <a:rPr sz="2400" dirty="0" smtClean="0"/>
            </a:br>
            <a:r>
              <a:rPr sz="2400" dirty="0" smtClean="0"/>
              <a:t/>
            </a:r>
            <a:br>
              <a:rPr sz="2400" dirty="0" smtClean="0"/>
            </a:br>
            <a:r>
              <a:rPr sz="2400" dirty="0" smtClean="0">
                <a:hlinkClick r:id="rId6"/>
              </a:rPr>
              <a:t>umrweb@umn.edu</a:t>
            </a:r>
            <a:endParaRPr lang="en-US" sz="2400" dirty="0" smtClean="0"/>
          </a:p>
          <a:p>
            <a:pPr>
              <a:buNone/>
            </a:pPr>
            <a:endParaRPr lang="en-US" sz="2400" dirty="0"/>
          </a:p>
          <a:p>
            <a:pPr>
              <a:buNone/>
            </a:pPr>
            <a:r>
              <a:rPr lang="en-US" sz="2400" dirty="0" smtClean="0"/>
              <a:t>Contact: Ann Hill </a:t>
            </a:r>
            <a:r>
              <a:rPr lang="en-US" sz="2400" dirty="0" err="1" smtClean="0"/>
              <a:t>Duin</a:t>
            </a:r>
            <a:r>
              <a:rPr lang="en-US" sz="2400" dirty="0" smtClean="0"/>
              <a:t> </a:t>
            </a:r>
            <a:endParaRPr lang="en-US" sz="2400" dirty="0"/>
          </a:p>
        </p:txBody>
      </p:sp>
    </p:spTree>
    <p:extLst>
      <p:ext uri="{BB962C8B-B14F-4D97-AF65-F5344CB8AC3E}">
        <p14:creationId xmlns:p14="http://schemas.microsoft.com/office/powerpoint/2010/main" val="38211454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Getting Started with Your Institution</a:t>
            </a:r>
            <a:endParaRPr lang="en-US" b="1" dirty="0"/>
          </a:p>
        </p:txBody>
      </p:sp>
      <p:sp>
        <p:nvSpPr>
          <p:cNvPr id="3" name="Content Placeholder 2"/>
          <p:cNvSpPr>
            <a:spLocks noGrp="1"/>
          </p:cNvSpPr>
          <p:nvPr>
            <p:ph idx="1"/>
          </p:nvPr>
        </p:nvSpPr>
        <p:spPr/>
        <p:txBody>
          <a:bodyPr/>
          <a:lstStyle/>
          <a:p>
            <a:r>
              <a:rPr lang="en-US" sz="2800" dirty="0" smtClean="0"/>
              <a:t>Are you doing an Action Plan or a Strategy?</a:t>
            </a:r>
          </a:p>
          <a:p>
            <a:r>
              <a:rPr lang="en-US" sz="2800" dirty="0" smtClean="0"/>
              <a:t>If an Action Plan, Start with the Following Templates:</a:t>
            </a:r>
          </a:p>
          <a:p>
            <a:pPr lvl="1"/>
            <a:r>
              <a:rPr lang="en-US" sz="2000" dirty="0" smtClean="0"/>
              <a:t>Strategic Problem to be Solved</a:t>
            </a:r>
          </a:p>
          <a:p>
            <a:pPr lvl="1"/>
            <a:r>
              <a:rPr lang="en-US" sz="2000" dirty="0" smtClean="0"/>
              <a:t>Engage Team</a:t>
            </a:r>
          </a:p>
          <a:p>
            <a:pPr lvl="1"/>
            <a:r>
              <a:rPr lang="en-US" sz="2000" dirty="0" smtClean="0"/>
              <a:t>Conduct Scan, Learn from What Others Are Doing (FAQs)</a:t>
            </a:r>
          </a:p>
          <a:p>
            <a:pPr lvl="1"/>
            <a:r>
              <a:rPr lang="en-US" sz="2000" dirty="0" smtClean="0"/>
              <a:t>Express Readiness/Maturity/Performance Leaps</a:t>
            </a:r>
          </a:p>
          <a:p>
            <a:pPr lvl="1"/>
            <a:r>
              <a:rPr lang="en-US" sz="2000" dirty="0" smtClean="0"/>
              <a:t>Create Action Plan</a:t>
            </a:r>
          </a:p>
          <a:p>
            <a:pPr lvl="1"/>
            <a:r>
              <a:rPr lang="en-US" sz="2000" dirty="0" smtClean="0"/>
              <a:t>Implement Action Plan</a:t>
            </a:r>
          </a:p>
          <a:p>
            <a:pPr lvl="1"/>
            <a:r>
              <a:rPr lang="en-US" sz="2000" dirty="0" smtClean="0"/>
              <a:t>Assess/Evaluate Success/Provide Feedback</a:t>
            </a:r>
          </a:p>
          <a:p>
            <a:pPr lvl="1"/>
            <a:r>
              <a:rPr lang="en-US" sz="2000" dirty="0" smtClean="0"/>
              <a:t>Raise Analytics IQ/Change Culture/Behavior </a:t>
            </a:r>
            <a:endParaRPr lang="en-US" sz="2000" dirty="0"/>
          </a:p>
        </p:txBody>
      </p:sp>
    </p:spTree>
    <p:extLst>
      <p:ext uri="{BB962C8B-B14F-4D97-AF65-F5344CB8AC3E}">
        <p14:creationId xmlns:p14="http://schemas.microsoft.com/office/powerpoint/2010/main" val="14617053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Getting Started with Your Institution (Continued)</a:t>
            </a:r>
            <a:endParaRPr lang="en-US" b="1" dirty="0"/>
          </a:p>
        </p:txBody>
      </p:sp>
      <p:sp>
        <p:nvSpPr>
          <p:cNvPr id="3" name="Content Placeholder 2"/>
          <p:cNvSpPr>
            <a:spLocks noGrp="1"/>
          </p:cNvSpPr>
          <p:nvPr>
            <p:ph idx="1"/>
          </p:nvPr>
        </p:nvSpPr>
        <p:spPr/>
        <p:txBody>
          <a:bodyPr/>
          <a:lstStyle/>
          <a:p>
            <a:r>
              <a:rPr lang="en-US" sz="2800" dirty="0" smtClean="0"/>
              <a:t>If you Are Doing a Strategy, Start with the Following Templates (Will be provided)</a:t>
            </a:r>
          </a:p>
          <a:p>
            <a:pPr lvl="1"/>
            <a:r>
              <a:rPr lang="en-US" sz="2000" dirty="0" smtClean="0"/>
              <a:t>Engage Team and Articulate </a:t>
            </a:r>
            <a:r>
              <a:rPr lang="en-US" sz="2000" dirty="0" err="1" smtClean="0"/>
              <a:t>Kotter’s</a:t>
            </a:r>
            <a:r>
              <a:rPr lang="en-US" sz="2000" dirty="0" smtClean="0"/>
              <a:t> Eight Steps</a:t>
            </a:r>
          </a:p>
          <a:p>
            <a:pPr lvl="1"/>
            <a:r>
              <a:rPr lang="en-US" sz="2000" dirty="0" smtClean="0"/>
              <a:t>Frame Analytics Strategy and Align with Other University Strategies</a:t>
            </a:r>
          </a:p>
          <a:p>
            <a:pPr lvl="1"/>
            <a:r>
              <a:rPr lang="en-US" sz="2000" dirty="0" smtClean="0"/>
              <a:t>Consider Next Gen Issues</a:t>
            </a:r>
          </a:p>
          <a:p>
            <a:pPr lvl="1"/>
            <a:r>
              <a:rPr lang="en-US" sz="2000" dirty="0" smtClean="0"/>
              <a:t>Develop Road Map for Building org Capacity</a:t>
            </a:r>
          </a:p>
          <a:p>
            <a:pPr lvl="1"/>
            <a:r>
              <a:rPr lang="en-US" sz="2000" dirty="0" smtClean="0"/>
              <a:t>Express Strategy and Action Plans</a:t>
            </a:r>
          </a:p>
          <a:p>
            <a:pPr lvl="1"/>
            <a:r>
              <a:rPr lang="en-US" sz="2000" dirty="0" smtClean="0"/>
              <a:t>Execute Strategy, Build Org Capacity</a:t>
            </a:r>
          </a:p>
          <a:p>
            <a:pPr lvl="1"/>
            <a:r>
              <a:rPr lang="en-US" sz="2000" dirty="0" smtClean="0"/>
              <a:t>Assess/Evaluate Success/Provide Feedback</a:t>
            </a:r>
          </a:p>
          <a:p>
            <a:pPr lvl="1"/>
            <a:r>
              <a:rPr lang="en-US" sz="2000" dirty="0" smtClean="0"/>
              <a:t>Raise Analytics IQ/Change Culture/Behavior</a:t>
            </a:r>
          </a:p>
          <a:p>
            <a:pPr lvl="1"/>
            <a:r>
              <a:rPr lang="en-US" sz="2000" dirty="0" smtClean="0"/>
              <a:t>Links to Cases Studies, Success Stories, etc.</a:t>
            </a:r>
          </a:p>
          <a:p>
            <a:pPr lvl="1"/>
            <a:endParaRPr lang="en-US" sz="2000" dirty="0" smtClean="0"/>
          </a:p>
          <a:p>
            <a:pPr lvl="1"/>
            <a:endParaRPr lang="en-US" sz="2000" b="1" dirty="0"/>
          </a:p>
        </p:txBody>
      </p:sp>
    </p:spTree>
    <p:extLst>
      <p:ext uri="{BB962C8B-B14F-4D97-AF65-F5344CB8AC3E}">
        <p14:creationId xmlns:p14="http://schemas.microsoft.com/office/powerpoint/2010/main" val="32890958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Started with Your Institution (Continued)</a:t>
            </a:r>
            <a:endParaRPr lang="en-US" b="1" dirty="0"/>
          </a:p>
        </p:txBody>
      </p:sp>
      <p:sp>
        <p:nvSpPr>
          <p:cNvPr id="3" name="Content Placeholder 2"/>
          <p:cNvSpPr>
            <a:spLocks noGrp="1"/>
          </p:cNvSpPr>
          <p:nvPr>
            <p:ph idx="1"/>
          </p:nvPr>
        </p:nvSpPr>
        <p:spPr>
          <a:xfrm>
            <a:off x="606829" y="1676400"/>
            <a:ext cx="8079971" cy="4241798"/>
          </a:xfrm>
        </p:spPr>
        <p:txBody>
          <a:bodyPr/>
          <a:lstStyle/>
          <a:p>
            <a:r>
              <a:rPr lang="en-US" dirty="0" smtClean="0"/>
              <a:t>Electronic versions of the templates with be available to each participant (Word Documents)</a:t>
            </a:r>
          </a:p>
          <a:p>
            <a:pPr marL="0" indent="0">
              <a:buNone/>
            </a:pPr>
            <a:endParaRPr lang="en-US" dirty="0"/>
          </a:p>
        </p:txBody>
      </p:sp>
    </p:spTree>
    <p:extLst>
      <p:ext uri="{BB962C8B-B14F-4D97-AF65-F5344CB8AC3E}">
        <p14:creationId xmlns:p14="http://schemas.microsoft.com/office/powerpoint/2010/main" val="12861290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Break</a:t>
            </a:r>
            <a:br>
              <a:rPr lang="en-US" dirty="0" smtClean="0"/>
            </a:br>
            <a:r>
              <a:rPr lang="en-US" sz="4000" dirty="0" smtClean="0"/>
              <a:t>2:00 – 2:30 pm</a:t>
            </a:r>
            <a:endParaRPr lang="en-US" dirty="0"/>
          </a:p>
        </p:txBody>
      </p:sp>
      <p:sp>
        <p:nvSpPr>
          <p:cNvPr id="5" name="Text Placeholder 4"/>
          <p:cNvSpPr>
            <a:spLocks noGrp="1"/>
          </p:cNvSpPr>
          <p:nvPr>
            <p:ph type="body" idx="12"/>
          </p:nvPr>
        </p:nvSpPr>
        <p:spPr/>
        <p:txBody>
          <a:bodyPr/>
          <a:lstStyle/>
          <a:p>
            <a:endParaRPr lang="en-US"/>
          </a:p>
        </p:txBody>
      </p:sp>
    </p:spTree>
    <p:extLst>
      <p:ext uri="{BB962C8B-B14F-4D97-AF65-F5344CB8AC3E}">
        <p14:creationId xmlns:p14="http://schemas.microsoft.com/office/powerpoint/2010/main" val="34686421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 Putting it all together – finishing your </a:t>
            </a:r>
            <a:r>
              <a:rPr lang="en-US" sz="5400" dirty="0" smtClean="0"/>
              <a:t>plan/strategy</a:t>
            </a:r>
            <a:br>
              <a:rPr lang="en-US" sz="5400" dirty="0" smtClean="0"/>
            </a:br>
            <a:r>
              <a:rPr lang="en-US" sz="4000" dirty="0" smtClean="0"/>
              <a:t>2:30-4:00 pm</a:t>
            </a:r>
            <a:endParaRPr lang="en-US" sz="4000" dirty="0"/>
          </a:p>
        </p:txBody>
      </p:sp>
    </p:spTree>
    <p:extLst>
      <p:ext uri="{BB962C8B-B14F-4D97-AF65-F5344CB8AC3E}">
        <p14:creationId xmlns:p14="http://schemas.microsoft.com/office/powerpoint/2010/main" val="35805613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Working on Your Action Plan/Strategy</a:t>
            </a:r>
            <a:endParaRPr lang="en-US" b="1" dirty="0"/>
          </a:p>
        </p:txBody>
      </p:sp>
      <p:sp>
        <p:nvSpPr>
          <p:cNvPr id="6" name="Content Placeholder 5"/>
          <p:cNvSpPr>
            <a:spLocks noGrp="1"/>
          </p:cNvSpPr>
          <p:nvPr>
            <p:ph idx="1"/>
          </p:nvPr>
        </p:nvSpPr>
        <p:spPr/>
        <p:txBody>
          <a:bodyPr/>
          <a:lstStyle/>
          <a:p>
            <a:r>
              <a:rPr lang="en-US" sz="2800" dirty="0" smtClean="0"/>
              <a:t>The purpose here is to complete the primary architecture/ structure of your action plan/strategy/hybrid combination appropriate to your situation</a:t>
            </a:r>
          </a:p>
          <a:p>
            <a:r>
              <a:rPr lang="en-US" sz="2800" dirty="0" smtClean="0"/>
              <a:t>Work individually or in groups</a:t>
            </a:r>
          </a:p>
          <a:p>
            <a:r>
              <a:rPr lang="en-US" sz="2800" dirty="0" smtClean="0"/>
              <a:t>Complete major elements of templates. To be completed later.  Frame the basic architecture.</a:t>
            </a:r>
          </a:p>
          <a:p>
            <a:r>
              <a:rPr lang="en-US" sz="2800" dirty="0" smtClean="0"/>
              <a:t>Use Case Studies and FAQs/Match up services as you get farther along in the process.</a:t>
            </a:r>
          </a:p>
          <a:p>
            <a:r>
              <a:rPr lang="en-US" sz="2800" dirty="0" smtClean="0"/>
              <a:t>Talk with faculty to get assistance, ideas.</a:t>
            </a:r>
            <a:endParaRPr lang="en-US" sz="2800" dirty="0"/>
          </a:p>
        </p:txBody>
      </p:sp>
    </p:spTree>
    <p:extLst>
      <p:ext uri="{BB962C8B-B14F-4D97-AF65-F5344CB8AC3E}">
        <p14:creationId xmlns:p14="http://schemas.microsoft.com/office/powerpoint/2010/main" val="303291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866612" cy="905924"/>
          </a:xfrm>
        </p:spPr>
        <p:txBody>
          <a:bodyPr/>
          <a:lstStyle/>
          <a:p>
            <a:pPr algn="ctr"/>
            <a:r>
              <a:rPr lang="en-US" dirty="0" smtClean="0"/>
              <a:t>ANALYTICS</a:t>
            </a:r>
            <a:endParaRPr lang="en-US" dirty="0"/>
          </a:p>
        </p:txBody>
      </p:sp>
      <p:graphicFrame>
        <p:nvGraphicFramePr>
          <p:cNvPr id="3" name="Diagram 2"/>
          <p:cNvGraphicFramePr/>
          <p:nvPr>
            <p:extLst>
              <p:ext uri="{D42A27DB-BD31-4B8C-83A1-F6EECF244321}">
                <p14:modId xmlns:p14="http://schemas.microsoft.com/office/powerpoint/2010/main" val="3094439024"/>
              </p:ext>
            </p:extLst>
          </p:nvPr>
        </p:nvGraphicFramePr>
        <p:xfrm>
          <a:off x="838200" y="1676400"/>
          <a:ext cx="7792872" cy="415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04800" y="5638800"/>
            <a:ext cx="8610600" cy="369332"/>
          </a:xfrm>
          <a:prstGeom prst="rect">
            <a:avLst/>
          </a:prstGeom>
        </p:spPr>
        <p:txBody>
          <a:bodyPr wrap="square">
            <a:spAutoFit/>
          </a:bodyPr>
          <a:lstStyle/>
          <a:p>
            <a:r>
              <a:rPr lang="en-US" dirty="0"/>
              <a:t>http://www.educause.edu/library/resources/2012-ecar-study-analytics-higher-education</a:t>
            </a:r>
          </a:p>
        </p:txBody>
      </p:sp>
    </p:spTree>
    <p:extLst>
      <p:ext uri="{BB962C8B-B14F-4D97-AF65-F5344CB8AC3E}">
        <p14:creationId xmlns:p14="http://schemas.microsoft.com/office/powerpoint/2010/main" val="22029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defRPr/>
            </a:pPr>
            <a:r>
              <a:rPr lang="en-US" sz="3600" b="1" dirty="0" smtClean="0">
                <a:latin typeface="Arial" pitchFamily="34" charset="0"/>
                <a:cs typeface="Arial" pitchFamily="34" charset="0"/>
              </a:rPr>
              <a:t>FAQs</a:t>
            </a:r>
          </a:p>
        </p:txBody>
      </p:sp>
      <p:sp>
        <p:nvSpPr>
          <p:cNvPr id="29698" name="Rectangle 3"/>
          <p:cNvSpPr>
            <a:spLocks noGrp="1" noChangeArrowheads="1"/>
          </p:cNvSpPr>
          <p:nvPr>
            <p:ph idx="1"/>
          </p:nvPr>
        </p:nvSpPr>
        <p:spPr/>
        <p:txBody>
          <a:bodyPr/>
          <a:lstStyle/>
          <a:p>
            <a:pPr>
              <a:spcBef>
                <a:spcPts val="0"/>
              </a:spcBef>
              <a:spcAft>
                <a:spcPts val="0"/>
              </a:spcAft>
              <a:tabLst>
                <a:tab pos="228600" algn="l"/>
              </a:tabLst>
            </a:pPr>
            <a:r>
              <a:rPr lang="en-US" sz="2400" dirty="0" smtClean="0">
                <a:ea typeface="Times New Roman"/>
              </a:rPr>
              <a:t>How </a:t>
            </a:r>
            <a:r>
              <a:rPr lang="en-US" sz="2400" dirty="0">
                <a:ea typeface="Times New Roman"/>
              </a:rPr>
              <a:t>can I convince my institution’s leadership that analytics is a good investment</a:t>
            </a:r>
            <a:r>
              <a:rPr lang="en-US" sz="2400" dirty="0" smtClean="0">
                <a:ea typeface="Times New Roman"/>
              </a:rPr>
              <a:t>?  What investments do we need to make in analytics?</a:t>
            </a:r>
          </a:p>
          <a:p>
            <a:pPr>
              <a:spcBef>
                <a:spcPts val="0"/>
              </a:spcBef>
              <a:spcAft>
                <a:spcPts val="0"/>
              </a:spcAft>
              <a:tabLst>
                <a:tab pos="228600" algn="l"/>
              </a:tabLst>
            </a:pPr>
            <a:r>
              <a:rPr lang="en-US" sz="2400" dirty="0" smtClean="0">
                <a:ea typeface="Times New Roman"/>
              </a:rPr>
              <a:t>How </a:t>
            </a:r>
            <a:r>
              <a:rPr lang="en-US" sz="2400" dirty="0">
                <a:ea typeface="Times New Roman"/>
              </a:rPr>
              <a:t>do I get started in student success analytics</a:t>
            </a:r>
            <a:r>
              <a:rPr lang="en-US" sz="2400" dirty="0" smtClean="0">
                <a:ea typeface="Times New Roman"/>
              </a:rPr>
              <a:t>?</a:t>
            </a:r>
            <a:endParaRPr lang="en-US" sz="2400" dirty="0">
              <a:latin typeface="Times New Roman"/>
              <a:ea typeface="Times New Roman"/>
            </a:endParaRPr>
          </a:p>
          <a:p>
            <a:pPr marL="0" marR="0">
              <a:spcBef>
                <a:spcPts val="0"/>
              </a:spcBef>
              <a:spcAft>
                <a:spcPts val="0"/>
              </a:spcAft>
            </a:pPr>
            <a:r>
              <a:rPr lang="en-US" sz="2400" dirty="0" smtClean="0">
                <a:ea typeface="Times New Roman"/>
              </a:rPr>
              <a:t>How </a:t>
            </a:r>
            <a:r>
              <a:rPr lang="en-US" sz="2400" dirty="0">
                <a:ea typeface="Times New Roman"/>
              </a:rPr>
              <a:t>can build on and extend my current </a:t>
            </a:r>
            <a:r>
              <a:rPr lang="en-US" sz="2400" dirty="0" smtClean="0">
                <a:ea typeface="Times New Roman"/>
              </a:rPr>
              <a:t>student</a:t>
            </a:r>
          </a:p>
          <a:p>
            <a:pPr marL="0" marR="0" indent="0">
              <a:spcBef>
                <a:spcPts val="0"/>
              </a:spcBef>
              <a:spcAft>
                <a:spcPts val="0"/>
              </a:spcAft>
              <a:buNone/>
            </a:pPr>
            <a:r>
              <a:rPr lang="en-US" sz="2400" dirty="0" smtClean="0">
                <a:ea typeface="Times New Roman"/>
              </a:rPr>
              <a:t>    success </a:t>
            </a:r>
            <a:r>
              <a:rPr lang="en-US" sz="2400" dirty="0">
                <a:ea typeface="Times New Roman"/>
              </a:rPr>
              <a:t>analytics </a:t>
            </a:r>
            <a:r>
              <a:rPr lang="en-US" sz="2400" dirty="0" smtClean="0">
                <a:ea typeface="Times New Roman"/>
              </a:rPr>
              <a:t>efforts?</a:t>
            </a:r>
            <a:endParaRPr lang="en-US" sz="2400" dirty="0">
              <a:ea typeface="Times New Roman"/>
            </a:endParaRPr>
          </a:p>
          <a:p>
            <a:pPr>
              <a:spcBef>
                <a:spcPts val="0"/>
              </a:spcBef>
              <a:spcAft>
                <a:spcPts val="0"/>
              </a:spcAft>
            </a:pPr>
            <a:r>
              <a:rPr lang="en-US" sz="2400" dirty="0" smtClean="0">
                <a:ea typeface="Times New Roman"/>
              </a:rPr>
              <a:t>How</a:t>
            </a:r>
            <a:r>
              <a:rPr lang="en-US" sz="2400" dirty="0">
                <a:ea typeface="Times New Roman"/>
              </a:rPr>
              <a:t> </a:t>
            </a:r>
            <a:r>
              <a:rPr lang="en-US" sz="2400" dirty="0" smtClean="0">
                <a:ea typeface="Times New Roman"/>
              </a:rPr>
              <a:t>can </a:t>
            </a:r>
            <a:r>
              <a:rPr lang="en-US" sz="2400" dirty="0">
                <a:ea typeface="Times New Roman"/>
              </a:rPr>
              <a:t>I determine my institution’s readiness for </a:t>
            </a:r>
            <a:r>
              <a:rPr lang="en-US" sz="2400" dirty="0" smtClean="0">
                <a:ea typeface="Times New Roman"/>
              </a:rPr>
              <a:t>analytics? Maturity index?</a:t>
            </a:r>
          </a:p>
          <a:p>
            <a:pPr>
              <a:spcBef>
                <a:spcPts val="0"/>
              </a:spcBef>
              <a:spcAft>
                <a:spcPts val="0"/>
              </a:spcAft>
            </a:pPr>
            <a:r>
              <a:rPr lang="en-US" sz="2400" dirty="0" smtClean="0">
                <a:ea typeface="Times New Roman"/>
              </a:rPr>
              <a:t>How </a:t>
            </a:r>
            <a:r>
              <a:rPr lang="en-US" sz="2400" dirty="0">
                <a:ea typeface="Times New Roman"/>
              </a:rPr>
              <a:t>can I collaborate with other institutions to advance analytics for student </a:t>
            </a:r>
            <a:r>
              <a:rPr lang="en-US" sz="2400" dirty="0" smtClean="0">
                <a:ea typeface="Times New Roman"/>
              </a:rPr>
              <a:t>success?</a:t>
            </a:r>
            <a:endParaRPr lang="en-US" sz="3600" dirty="0">
              <a:latin typeface="+mj-lt"/>
              <a:ea typeface="Times New Roman"/>
            </a:endParaRPr>
          </a:p>
          <a:p>
            <a:pPr>
              <a:spcBef>
                <a:spcPts val="0"/>
              </a:spcBef>
              <a:spcAft>
                <a:spcPts val="0"/>
              </a:spcAft>
            </a:pPr>
            <a:endParaRPr lang="en-US" sz="2400" dirty="0">
              <a:latin typeface="Times New Roman"/>
              <a:ea typeface="Times New Roman"/>
            </a:endParaRPr>
          </a:p>
          <a:p>
            <a:pPr marL="0" marR="0" indent="0">
              <a:spcBef>
                <a:spcPts val="0"/>
              </a:spcBef>
              <a:spcAft>
                <a:spcPts val="0"/>
              </a:spcAft>
              <a:buNone/>
            </a:pPr>
            <a:endParaRPr lang="en-US" sz="2400" b="1" dirty="0" smtClean="0">
              <a:ea typeface="Times New Roman"/>
            </a:endParaRPr>
          </a:p>
          <a:p>
            <a:pPr marL="0" marR="0">
              <a:spcBef>
                <a:spcPts val="0"/>
              </a:spcBef>
              <a:spcAft>
                <a:spcPts val="0"/>
              </a:spcAft>
            </a:pPr>
            <a:endParaRPr lang="en-US" sz="2400" dirty="0">
              <a:latin typeface="Times New Roman"/>
              <a:ea typeface="Times New Roman"/>
            </a:endParaRPr>
          </a:p>
          <a:p>
            <a:pPr>
              <a:spcBef>
                <a:spcPts val="0"/>
              </a:spcBef>
              <a:spcAft>
                <a:spcPts val="0"/>
              </a:spcAft>
              <a:tabLst>
                <a:tab pos="228600" algn="l"/>
              </a:tabLst>
            </a:pPr>
            <a:endParaRPr lang="en-US" sz="4000" dirty="0">
              <a:latin typeface="Times New Roman"/>
              <a:ea typeface="Times New Roman"/>
            </a:endParaRPr>
          </a:p>
          <a:p>
            <a:pPr eaLnBrk="1" hangingPunct="1">
              <a:lnSpc>
                <a:spcPct val="90000"/>
              </a:lnSpc>
              <a:buFontTx/>
              <a:buNone/>
            </a:pPr>
            <a:endParaRPr lang="en-US"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5396529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defRPr/>
            </a:pPr>
            <a:r>
              <a:rPr lang="en-US" sz="3600" b="1" dirty="0" smtClean="0"/>
              <a:t>FAQs (Continued)</a:t>
            </a:r>
          </a:p>
        </p:txBody>
      </p:sp>
      <p:sp>
        <p:nvSpPr>
          <p:cNvPr id="29698" name="Rectangle 3"/>
          <p:cNvSpPr>
            <a:spLocks noGrp="1" noChangeArrowheads="1"/>
          </p:cNvSpPr>
          <p:nvPr>
            <p:ph idx="1"/>
          </p:nvPr>
        </p:nvSpPr>
        <p:spPr/>
        <p:txBody>
          <a:bodyPr/>
          <a:lstStyle/>
          <a:p>
            <a:pPr lvl="0">
              <a:spcBef>
                <a:spcPts val="0"/>
              </a:spcBef>
              <a:spcAft>
                <a:spcPts val="0"/>
              </a:spcAft>
            </a:pPr>
            <a:r>
              <a:rPr lang="en-US" sz="2400" dirty="0"/>
              <a:t>How can I access analytics talent without having to hire them?  What kinds of analytics talent are needed to develop and operate student success analytics tools using predictive modeling</a:t>
            </a:r>
            <a:r>
              <a:rPr lang="en-US" sz="2400" dirty="0" smtClean="0"/>
              <a:t>?</a:t>
            </a:r>
          </a:p>
          <a:p>
            <a:pPr lvl="0"/>
            <a:r>
              <a:rPr lang="en-US" sz="2400" dirty="0"/>
              <a:t>What are the different approaches for an institution to focus on learners and track </a:t>
            </a:r>
            <a:r>
              <a:rPr lang="en-US" sz="2400" dirty="0" smtClean="0"/>
              <a:t>their</a:t>
            </a:r>
            <a:r>
              <a:rPr lang="en-US" sz="2400" dirty="0"/>
              <a:t> </a:t>
            </a:r>
            <a:r>
              <a:rPr lang="en-US" sz="2400" dirty="0" smtClean="0"/>
              <a:t>success</a:t>
            </a:r>
            <a:r>
              <a:rPr lang="en-US" sz="2400" dirty="0"/>
              <a:t>?</a:t>
            </a:r>
          </a:p>
          <a:p>
            <a:pPr lvl="0">
              <a:spcBef>
                <a:spcPts val="0"/>
              </a:spcBef>
              <a:spcAft>
                <a:spcPts val="0"/>
              </a:spcAft>
            </a:pPr>
            <a:endParaRPr lang="en-US" sz="2400" dirty="0"/>
          </a:p>
          <a:p>
            <a:pPr>
              <a:spcBef>
                <a:spcPts val="0"/>
              </a:spcBef>
              <a:spcAft>
                <a:spcPts val="0"/>
              </a:spcAft>
            </a:pPr>
            <a:endParaRPr lang="en-US" sz="2400" dirty="0">
              <a:latin typeface="Times New Roman"/>
              <a:ea typeface="Times New Roman"/>
            </a:endParaRPr>
          </a:p>
          <a:p>
            <a:pPr marL="0" marR="0" indent="0">
              <a:spcBef>
                <a:spcPts val="0"/>
              </a:spcBef>
              <a:spcAft>
                <a:spcPts val="0"/>
              </a:spcAft>
              <a:buNone/>
            </a:pPr>
            <a:endParaRPr lang="en-US" sz="2400" b="1" dirty="0" smtClean="0">
              <a:ea typeface="Times New Roman"/>
            </a:endParaRPr>
          </a:p>
          <a:p>
            <a:pPr marL="0" marR="0">
              <a:spcBef>
                <a:spcPts val="0"/>
              </a:spcBef>
              <a:spcAft>
                <a:spcPts val="0"/>
              </a:spcAft>
            </a:pPr>
            <a:endParaRPr lang="en-US" sz="2400" dirty="0">
              <a:latin typeface="Times New Roman"/>
              <a:ea typeface="Times New Roman"/>
            </a:endParaRPr>
          </a:p>
          <a:p>
            <a:pPr>
              <a:spcBef>
                <a:spcPts val="0"/>
              </a:spcBef>
              <a:spcAft>
                <a:spcPts val="0"/>
              </a:spcAft>
              <a:tabLst>
                <a:tab pos="228600" algn="l"/>
              </a:tabLst>
            </a:pPr>
            <a:endParaRPr lang="en-US" sz="4000" dirty="0">
              <a:latin typeface="Times New Roman"/>
              <a:ea typeface="Times New Roman"/>
            </a:endParaRPr>
          </a:p>
          <a:p>
            <a:pPr eaLnBrk="1" hangingPunct="1">
              <a:lnSpc>
                <a:spcPct val="90000"/>
              </a:lnSpc>
              <a:buFontTx/>
              <a:buNone/>
            </a:pPr>
            <a:endParaRPr lang="en-US"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6530614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defRPr/>
            </a:pPr>
            <a:r>
              <a:rPr lang="en-US" sz="3600" b="1" dirty="0" smtClean="0"/>
              <a:t>Match-up service</a:t>
            </a:r>
          </a:p>
        </p:txBody>
      </p:sp>
      <p:sp>
        <p:nvSpPr>
          <p:cNvPr id="29698" name="Rectangle 3"/>
          <p:cNvSpPr>
            <a:spLocks noGrp="1" noChangeArrowheads="1"/>
          </p:cNvSpPr>
          <p:nvPr>
            <p:ph idx="1"/>
          </p:nvPr>
        </p:nvSpPr>
        <p:spPr/>
        <p:txBody>
          <a:bodyPr/>
          <a:lstStyle/>
          <a:p>
            <a:pPr>
              <a:spcBef>
                <a:spcPts val="0"/>
              </a:spcBef>
              <a:spcAft>
                <a:spcPts val="0"/>
              </a:spcAft>
              <a:tabLst>
                <a:tab pos="228600" algn="l"/>
              </a:tabLst>
            </a:pPr>
            <a:r>
              <a:rPr lang="en-US" sz="2400" dirty="0">
                <a:ea typeface="Times New Roman"/>
              </a:rPr>
              <a:t>What are other institutions like mine doing for analytics to support student success</a:t>
            </a:r>
            <a:r>
              <a:rPr lang="en-US" sz="2400" dirty="0" smtClean="0">
                <a:ea typeface="Times New Roman"/>
              </a:rPr>
              <a:t>?</a:t>
            </a:r>
            <a:endParaRPr lang="en-US" sz="2400" dirty="0"/>
          </a:p>
          <a:p>
            <a:pPr lvl="0"/>
            <a:r>
              <a:rPr lang="en-US" sz="2400" dirty="0" smtClean="0"/>
              <a:t>What </a:t>
            </a:r>
            <a:r>
              <a:rPr lang="en-US" sz="2400" dirty="0"/>
              <a:t>are institutions doing in the different analytics categories (framework for optimizing student success), and what vendor solutions are they deploying to do </a:t>
            </a:r>
            <a:r>
              <a:rPr lang="en-US" sz="2400" dirty="0" smtClean="0"/>
              <a:t>so?</a:t>
            </a:r>
            <a:endParaRPr lang="en-US" sz="2400" dirty="0"/>
          </a:p>
          <a:p>
            <a:pPr lvl="0" eaLnBrk="1" hangingPunct="1">
              <a:lnSpc>
                <a:spcPct val="90000"/>
              </a:lnSpc>
            </a:pPr>
            <a:r>
              <a:rPr lang="en-US" sz="2400" dirty="0"/>
              <a:t>What specific vendor solutions are available for </a:t>
            </a:r>
            <a:r>
              <a:rPr lang="en-US" sz="2400" dirty="0" smtClean="0"/>
              <a:t>BI/Analytics?</a:t>
            </a:r>
            <a:endParaRPr lang="en-US" sz="2400" dirty="0"/>
          </a:p>
          <a:p>
            <a:r>
              <a:rPr lang="en-US" sz="2400" dirty="0"/>
              <a:t>What solutions are vendors offering, specifically tailored to student retention and success? </a:t>
            </a:r>
            <a:r>
              <a:rPr lang="en-US" dirty="0" smtClean="0">
                <a:latin typeface="Arial" charset="0"/>
                <a:ea typeface="ＭＳ Ｐゴシック" pitchFamily="34" charset="-128"/>
                <a:cs typeface="Arial" charset="0"/>
              </a:rPr>
              <a:t/>
            </a:r>
            <a:br>
              <a:rPr lang="en-US" dirty="0" smtClean="0">
                <a:latin typeface="Arial" charset="0"/>
                <a:ea typeface="ＭＳ Ｐゴシック" pitchFamily="34" charset="-128"/>
                <a:cs typeface="Arial" charset="0"/>
              </a:rPr>
            </a:br>
            <a:endParaRPr lang="en-US"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6012568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fontScale="90000"/>
          </a:bodyPr>
          <a:lstStyle/>
          <a:p>
            <a:pPr algn="ctr"/>
            <a:r>
              <a:rPr lang="en-US" dirty="0" smtClean="0"/>
              <a:t>Analytics is the “universal decoder” for education reform</a:t>
            </a:r>
            <a:endParaRPr lang="en-US" dirty="0"/>
          </a:p>
        </p:txBody>
      </p:sp>
      <p:sp>
        <p:nvSpPr>
          <p:cNvPr id="2" name="Content Placeholder 1"/>
          <p:cNvSpPr>
            <a:spLocks noGrp="1"/>
          </p:cNvSpPr>
          <p:nvPr>
            <p:ph idx="1"/>
          </p:nvPr>
        </p:nvSpPr>
        <p:spPr/>
        <p:txBody>
          <a:bodyPr/>
          <a:lstStyle/>
          <a:p>
            <a:endParaRPr lang="en-US"/>
          </a:p>
        </p:txBody>
      </p:sp>
      <p:pic>
        <p:nvPicPr>
          <p:cNvPr id="151556" name="Picture 4" descr="Geocachers Geocaching Rot13 &lt;em&gt;Decoder Ring&lt;/em&gt; Spinner Gold">
            <a:hlinkClick r:id="rId2"/>
          </p:cNvPr>
          <p:cNvPicPr>
            <a:picLocks noChangeAspect="1" noChangeArrowheads="1"/>
          </p:cNvPicPr>
          <p:nvPr/>
        </p:nvPicPr>
        <p:blipFill>
          <a:blip r:embed="rId3" cstate="print"/>
          <a:srcRect/>
          <a:stretch>
            <a:fillRect/>
          </a:stretch>
        </p:blipFill>
        <p:spPr bwMode="auto">
          <a:xfrm>
            <a:off x="2667000" y="1905000"/>
            <a:ext cx="3810000" cy="3895298"/>
          </a:xfrm>
          <a:prstGeom prst="rect">
            <a:avLst/>
          </a:prstGeom>
          <a:noFill/>
        </p:spPr>
      </p:pic>
    </p:spTree>
    <p:extLst>
      <p:ext uri="{BB962C8B-B14F-4D97-AF65-F5344CB8AC3E}">
        <p14:creationId xmlns:p14="http://schemas.microsoft.com/office/powerpoint/2010/main" val="24271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fade">
                                      <p:cBhvr>
                                        <p:cTn id="7" dur="20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smtClean="0">
                <a:ea typeface="+mj-ea"/>
              </a:rPr>
              <a:t>Game Changers</a:t>
            </a:r>
            <a:endParaRPr lang="en-US" dirty="0">
              <a:ea typeface="+mj-ea"/>
            </a:endParaRPr>
          </a:p>
        </p:txBody>
      </p:sp>
      <p:sp>
        <p:nvSpPr>
          <p:cNvPr id="22531" name="Text Placeholder 5"/>
          <p:cNvSpPr>
            <a:spLocks noGrp="1"/>
          </p:cNvSpPr>
          <p:nvPr>
            <p:ph type="body" sz="half" idx="1"/>
          </p:nvPr>
        </p:nvSpPr>
        <p:spPr>
          <a:xfrm>
            <a:off x="609600" y="1371601"/>
            <a:ext cx="5029200" cy="3200400"/>
          </a:xfrm>
        </p:spPr>
        <p:txBody>
          <a:bodyPr/>
          <a:lstStyle/>
          <a:p>
            <a:pPr marL="0" indent="0">
              <a:buNone/>
            </a:pPr>
            <a:r>
              <a:rPr lang="en-US" sz="2400" dirty="0" smtClean="0"/>
              <a:t>Education changes lives and societies, but can we sustain the current model? </a:t>
            </a:r>
            <a:br>
              <a:rPr lang="en-US" sz="2400" dirty="0" smtClean="0"/>
            </a:br>
            <a:endParaRPr lang="en-US" sz="2400" dirty="0" smtClean="0"/>
          </a:p>
          <a:p>
            <a:pPr marL="0" indent="0">
              <a:buNone/>
            </a:pPr>
            <a:r>
              <a:rPr lang="en-US" sz="2400" dirty="0" smtClean="0"/>
              <a:t>New models and new technologies allow us to rethink many of the premises of education—location and time, credits and credentials, knowledge creation and sharing</a:t>
            </a:r>
          </a:p>
        </p:txBody>
      </p:sp>
      <p:pic>
        <p:nvPicPr>
          <p:cNvPr id="22532"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838200"/>
            <a:ext cx="2659063" cy="4018251"/>
          </a:xfrm>
        </p:spPr>
      </p:pic>
      <p:sp>
        <p:nvSpPr>
          <p:cNvPr id="22533" name="Rectangle 6"/>
          <p:cNvSpPr>
            <a:spLocks noChangeArrowheads="1"/>
          </p:cNvSpPr>
          <p:nvPr/>
        </p:nvSpPr>
        <p:spPr bwMode="auto">
          <a:xfrm>
            <a:off x="245660" y="6083869"/>
            <a:ext cx="869362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t>http://www.educause.edu/research-publications/books/game-changers-education-and-information-technologies</a:t>
            </a:r>
            <a:endParaRPr lang="en-US" dirty="0"/>
          </a:p>
        </p:txBody>
      </p:sp>
    </p:spTree>
    <p:extLst>
      <p:ext uri="{BB962C8B-B14F-4D97-AF65-F5344CB8AC3E}">
        <p14:creationId xmlns:p14="http://schemas.microsoft.com/office/powerpoint/2010/main" val="22114256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Contact Information</a:t>
            </a:r>
            <a:endParaRPr lang="en-US" b="1" dirty="0"/>
          </a:p>
        </p:txBody>
      </p:sp>
      <p:sp>
        <p:nvSpPr>
          <p:cNvPr id="8" name="Content Placeholder 7"/>
          <p:cNvSpPr>
            <a:spLocks noGrp="1"/>
          </p:cNvSpPr>
          <p:nvPr>
            <p:ph type="body" idx="12"/>
          </p:nvPr>
        </p:nvSpPr>
        <p:spPr>
          <a:xfrm>
            <a:off x="609601" y="4191000"/>
            <a:ext cx="7924800" cy="1809987"/>
          </a:xfrm>
        </p:spPr>
        <p:txBody>
          <a:bodyPr/>
          <a:lstStyle/>
          <a:p>
            <a:r>
              <a:rPr lang="en-US" sz="2800" dirty="0" smtClean="0"/>
              <a:t>Linda Baer – </a:t>
            </a:r>
            <a:r>
              <a:rPr lang="en-US" sz="2800" dirty="0" smtClean="0"/>
              <a:t>lindalbaer@yahoo.com</a:t>
            </a:r>
            <a:endParaRPr lang="en-US" sz="2800" dirty="0" smtClean="0"/>
          </a:p>
          <a:p>
            <a:r>
              <a:rPr lang="en-US" sz="2800" dirty="0" smtClean="0"/>
              <a:t>Donald Norris </a:t>
            </a:r>
            <a:r>
              <a:rPr lang="en-US" sz="2800" smtClean="0"/>
              <a:t>– </a:t>
            </a:r>
            <a:r>
              <a:rPr lang="en-US" sz="2800" smtClean="0"/>
              <a:t>dmn@strategicinititatives.com</a:t>
            </a:r>
            <a:endParaRPr lang="en-US" sz="2800" dirty="0" smtClean="0"/>
          </a:p>
          <a:p>
            <a:r>
              <a:rPr lang="en-US" sz="2800" dirty="0" smtClean="0"/>
              <a:t>Ann Hill </a:t>
            </a:r>
            <a:r>
              <a:rPr lang="en-US" sz="2800" dirty="0" err="1" smtClean="0"/>
              <a:t>Duin</a:t>
            </a:r>
            <a:r>
              <a:rPr lang="en-US" sz="2800" dirty="0" smtClean="0"/>
              <a:t> – </a:t>
            </a:r>
            <a:r>
              <a:rPr lang="en-US" sz="2800" dirty="0" smtClean="0"/>
              <a:t>ahduin@umn.edu</a:t>
            </a:r>
            <a:endParaRPr lang="en-US" sz="2800" dirty="0"/>
          </a:p>
        </p:txBody>
      </p:sp>
    </p:spTree>
    <p:extLst>
      <p:ext uri="{BB962C8B-B14F-4D97-AF65-F5344CB8AC3E}">
        <p14:creationId xmlns:p14="http://schemas.microsoft.com/office/powerpoint/2010/main" val="166302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Additional D</a:t>
            </a:r>
            <a:r>
              <a:rPr lang="en-US" b="1" dirty="0" smtClean="0"/>
              <a:t>efinitions</a:t>
            </a:r>
            <a:r>
              <a:rPr lang="en-US" dirty="0"/>
              <a:t/>
            </a:r>
            <a:br>
              <a:rPr lang="en-US" dirty="0"/>
            </a:br>
            <a:endParaRPr lang="en-US" dirty="0"/>
          </a:p>
        </p:txBody>
      </p:sp>
      <p:sp>
        <p:nvSpPr>
          <p:cNvPr id="6" name="Content Placeholder 5"/>
          <p:cNvSpPr>
            <a:spLocks noGrp="1"/>
          </p:cNvSpPr>
          <p:nvPr>
            <p:ph idx="1"/>
          </p:nvPr>
        </p:nvSpPr>
        <p:spPr>
          <a:xfrm>
            <a:off x="606829" y="1143001"/>
            <a:ext cx="8384771" cy="4775198"/>
          </a:xfrm>
        </p:spPr>
        <p:txBody>
          <a:bodyPr/>
          <a:lstStyle/>
          <a:p>
            <a:r>
              <a:rPr lang="en-US" sz="2400" b="1" i="1" dirty="0"/>
              <a:t>Leveraging Analytics </a:t>
            </a:r>
            <a:r>
              <a:rPr lang="en-US" sz="2400" dirty="0"/>
              <a:t>is the purposeful building of analytics organizational </a:t>
            </a:r>
            <a:r>
              <a:rPr lang="en-US" sz="2400" dirty="0" smtClean="0"/>
              <a:t>capacity and using of analytics </a:t>
            </a:r>
            <a:r>
              <a:rPr lang="en-US" sz="2400" dirty="0"/>
              <a:t>to gain </a:t>
            </a:r>
            <a:r>
              <a:rPr lang="en-US" sz="2400" dirty="0" smtClean="0"/>
              <a:t>insights, </a:t>
            </a:r>
            <a:r>
              <a:rPr lang="en-US" sz="2400" dirty="0"/>
              <a:t>take </a:t>
            </a:r>
            <a:r>
              <a:rPr lang="en-US" sz="2400" dirty="0" smtClean="0"/>
              <a:t>actions and accelerate the addressing of </a:t>
            </a:r>
            <a:r>
              <a:rPr lang="en-US" sz="2400" dirty="0"/>
              <a:t>key strategic problems/goals for institutions.</a:t>
            </a:r>
          </a:p>
          <a:p>
            <a:endParaRPr lang="en-US" sz="2400" dirty="0"/>
          </a:p>
          <a:p>
            <a:r>
              <a:rPr lang="en-US" sz="2400" b="1" i="1" dirty="0"/>
              <a:t>Action Plans for Analytics </a:t>
            </a:r>
            <a:r>
              <a:rPr lang="en-US" sz="2400" dirty="0"/>
              <a:t>frame and address strategic problems that can be </a:t>
            </a:r>
            <a:r>
              <a:rPr lang="en-US" sz="2400" dirty="0" smtClean="0"/>
              <a:t>solved </a:t>
            </a:r>
            <a:r>
              <a:rPr lang="en-US" sz="2400" dirty="0"/>
              <a:t>through </a:t>
            </a:r>
            <a:r>
              <a:rPr lang="en-US" sz="2400" dirty="0" smtClean="0"/>
              <a:t>analytics. </a:t>
            </a:r>
            <a:r>
              <a:rPr lang="en-US" sz="2400" dirty="0"/>
              <a:t/>
            </a:r>
            <a:br>
              <a:rPr lang="en-US" sz="2400" dirty="0"/>
            </a:br>
            <a:endParaRPr lang="en-US" sz="2400" dirty="0"/>
          </a:p>
          <a:p>
            <a:r>
              <a:rPr lang="en-US" sz="2400" b="1" i="1" dirty="0"/>
              <a:t>Institutional Strategy for Analytics </a:t>
            </a:r>
            <a:r>
              <a:rPr lang="en-US" sz="2400" dirty="0"/>
              <a:t>expresses the leveraging of analytics as a major change initiative that can be aligned with and embedded in other institutional strategies.</a:t>
            </a:r>
          </a:p>
          <a:p>
            <a:endParaRPr lang="en-US" sz="1600" dirty="0"/>
          </a:p>
        </p:txBody>
      </p:sp>
    </p:spTree>
    <p:extLst>
      <p:ext uri="{BB962C8B-B14F-4D97-AF65-F5344CB8AC3E}">
        <p14:creationId xmlns:p14="http://schemas.microsoft.com/office/powerpoint/2010/main" val="3335016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Steps in </a:t>
            </a:r>
            <a:r>
              <a:rPr lang="en-US" b="1" dirty="0" smtClean="0"/>
              <a:t>the </a:t>
            </a:r>
            <a:r>
              <a:rPr lang="en-US" b="1" dirty="0"/>
              <a:t>A</a:t>
            </a:r>
            <a:r>
              <a:rPr lang="en-US" b="1" dirty="0" smtClean="0"/>
              <a:t>nalytics Process</a:t>
            </a:r>
            <a:endParaRPr lang="en-US" b="1" dirty="0"/>
          </a:p>
        </p:txBody>
      </p:sp>
      <p:sp>
        <p:nvSpPr>
          <p:cNvPr id="6" name="Content Placeholder 5"/>
          <p:cNvSpPr>
            <a:spLocks noGrp="1"/>
          </p:cNvSpPr>
          <p:nvPr>
            <p:ph idx="1"/>
          </p:nvPr>
        </p:nvSpPr>
        <p:spPr/>
        <p:txBody>
          <a:bodyPr/>
          <a:lstStyle/>
          <a:p>
            <a:r>
              <a:rPr lang="en-US" sz="2800" dirty="0"/>
              <a:t>Start with a strategic question.</a:t>
            </a:r>
          </a:p>
          <a:p>
            <a:r>
              <a:rPr lang="en-US" sz="2800" dirty="0"/>
              <a:t>Finding or collecting the appropriate data to answer that </a:t>
            </a:r>
            <a:r>
              <a:rPr lang="en-US" sz="2800" dirty="0" smtClean="0"/>
              <a:t>question.</a:t>
            </a:r>
            <a:endParaRPr lang="en-US" sz="2800" dirty="0"/>
          </a:p>
          <a:p>
            <a:r>
              <a:rPr lang="en-US" sz="2800" dirty="0"/>
              <a:t>Analyzing the data with an eye toward prediction and </a:t>
            </a:r>
            <a:r>
              <a:rPr lang="en-US" sz="2800" dirty="0" smtClean="0"/>
              <a:t>insight.</a:t>
            </a:r>
            <a:endParaRPr lang="en-US" sz="2800" dirty="0"/>
          </a:p>
          <a:p>
            <a:r>
              <a:rPr lang="en-US" sz="2800" dirty="0"/>
              <a:t>Representing or presenting findings in ways that are both understandable and </a:t>
            </a:r>
            <a:r>
              <a:rPr lang="en-US" sz="2800" dirty="0" smtClean="0"/>
              <a:t>actionable.</a:t>
            </a:r>
            <a:endParaRPr lang="en-US" sz="2800" dirty="0"/>
          </a:p>
          <a:p>
            <a:r>
              <a:rPr lang="en-US" sz="2800" dirty="0"/>
              <a:t>Feeding back into the process of addressing strategic questions and creating </a:t>
            </a:r>
            <a:r>
              <a:rPr lang="en-US" sz="2800" dirty="0" smtClean="0"/>
              <a:t>new.</a:t>
            </a:r>
            <a:endParaRPr lang="en-US" sz="2800" dirty="0"/>
          </a:p>
        </p:txBody>
      </p:sp>
    </p:spTree>
    <p:extLst>
      <p:ext uri="{BB962C8B-B14F-4D97-AF65-F5344CB8AC3E}">
        <p14:creationId xmlns:p14="http://schemas.microsoft.com/office/powerpoint/2010/main" val="333501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t>Purposefully Build </a:t>
            </a:r>
            <a:r>
              <a:rPr lang="en-US" sz="3200" b="1" dirty="0"/>
              <a:t>A</a:t>
            </a:r>
            <a:r>
              <a:rPr lang="en-US" sz="3200" b="1" dirty="0" smtClean="0"/>
              <a:t>nalytics </a:t>
            </a:r>
            <a:r>
              <a:rPr lang="en-US" sz="3200" b="1" dirty="0"/>
              <a:t>C</a:t>
            </a:r>
            <a:r>
              <a:rPr lang="en-US" sz="3200" b="1" dirty="0" smtClean="0"/>
              <a:t>apacity</a:t>
            </a:r>
            <a:endParaRPr lang="en-US" sz="3200" b="1" dirty="0"/>
          </a:p>
        </p:txBody>
      </p:sp>
      <p:sp>
        <p:nvSpPr>
          <p:cNvPr id="6" name="Content Placeholder 5"/>
          <p:cNvSpPr>
            <a:spLocks noGrp="1"/>
          </p:cNvSpPr>
          <p:nvPr>
            <p:ph idx="1"/>
          </p:nvPr>
        </p:nvSpPr>
        <p:spPr>
          <a:xfrm>
            <a:off x="606829" y="1219201"/>
            <a:ext cx="8079971" cy="4698998"/>
          </a:xfrm>
        </p:spPr>
        <p:txBody>
          <a:bodyPr/>
          <a:lstStyle/>
          <a:p>
            <a:r>
              <a:rPr lang="en-US" sz="2800" dirty="0"/>
              <a:t>Understand the analytics elements that add </a:t>
            </a:r>
            <a:r>
              <a:rPr lang="en-US" sz="2800" dirty="0" smtClean="0"/>
              <a:t>value.</a:t>
            </a:r>
            <a:endParaRPr lang="en-US" sz="2800" dirty="0"/>
          </a:p>
          <a:p>
            <a:r>
              <a:rPr lang="en-US" sz="2800" dirty="0"/>
              <a:t>Focus on key strategic goals – such as optimizing student </a:t>
            </a:r>
            <a:r>
              <a:rPr lang="en-US" sz="2800" dirty="0" smtClean="0"/>
              <a:t>success.</a:t>
            </a:r>
            <a:endParaRPr lang="en-US" sz="2800" dirty="0"/>
          </a:p>
          <a:p>
            <a:r>
              <a:rPr lang="en-US" sz="2800" dirty="0"/>
              <a:t>Use understandable frameworks (Davenport and Harris) to communicate current and desired future </a:t>
            </a:r>
            <a:r>
              <a:rPr lang="en-US" sz="2800" dirty="0" smtClean="0"/>
              <a:t>states.</a:t>
            </a:r>
            <a:endParaRPr lang="en-US" sz="2800" dirty="0"/>
          </a:p>
          <a:p>
            <a:r>
              <a:rPr lang="en-US" sz="2800" dirty="0"/>
              <a:t>Purposefully develop organizational capacity for analytics toward strategic </a:t>
            </a:r>
            <a:r>
              <a:rPr lang="en-US" sz="2800" dirty="0" smtClean="0"/>
              <a:t>ends.</a:t>
            </a:r>
            <a:endParaRPr lang="en-US" sz="2800" dirty="0"/>
          </a:p>
          <a:p>
            <a:r>
              <a:rPr lang="en-US" sz="2800" dirty="0"/>
              <a:t>Use accelerants to advance </a:t>
            </a:r>
            <a:r>
              <a:rPr lang="en-US" sz="2800" dirty="0" smtClean="0"/>
              <a:t>development.</a:t>
            </a:r>
            <a:endParaRPr lang="en-US" sz="2800" dirty="0"/>
          </a:p>
          <a:p>
            <a:endParaRPr lang="en-US" sz="2800" dirty="0"/>
          </a:p>
        </p:txBody>
      </p:sp>
    </p:spTree>
    <p:extLst>
      <p:ext uri="{BB962C8B-B14F-4D97-AF65-F5344CB8AC3E}">
        <p14:creationId xmlns:p14="http://schemas.microsoft.com/office/powerpoint/2010/main" val="333501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Useful Templates and Typologies</a:t>
            </a:r>
            <a:endParaRPr lang="en-US" b="1" dirty="0"/>
          </a:p>
        </p:txBody>
      </p:sp>
      <p:sp>
        <p:nvSpPr>
          <p:cNvPr id="3" name="Content Placeholder 2"/>
          <p:cNvSpPr>
            <a:spLocks noGrp="1"/>
          </p:cNvSpPr>
          <p:nvPr>
            <p:ph idx="1"/>
          </p:nvPr>
        </p:nvSpPr>
        <p:spPr>
          <a:xfrm>
            <a:off x="606829" y="1371599"/>
            <a:ext cx="8384771" cy="4546599"/>
          </a:xfrm>
        </p:spPr>
        <p:txBody>
          <a:bodyPr/>
          <a:lstStyle/>
          <a:p>
            <a:r>
              <a:rPr lang="en-US" sz="2800" dirty="0" smtClean="0"/>
              <a:t>Davenport/Harris typology</a:t>
            </a:r>
            <a:br>
              <a:rPr lang="en-US" sz="2800" dirty="0" smtClean="0"/>
            </a:br>
            <a:r>
              <a:rPr lang="en-US" sz="2800" dirty="0" smtClean="0"/>
              <a:t>8 levels - reporting, query, analysis, optimization</a:t>
            </a:r>
          </a:p>
          <a:p>
            <a:r>
              <a:rPr lang="en-US" sz="2800" dirty="0" smtClean="0"/>
              <a:t>Davenport – DELTA typology (Data, enterprise, leadership, targets, analysis) - 5 elements </a:t>
            </a:r>
          </a:p>
          <a:p>
            <a:r>
              <a:rPr lang="en-US" sz="2800" dirty="0" smtClean="0"/>
              <a:t>Norris/Baer typology - Student Success</a:t>
            </a:r>
            <a:br>
              <a:rPr lang="en-US" sz="2800" dirty="0" smtClean="0"/>
            </a:br>
            <a:r>
              <a:rPr lang="en-US" sz="2800" dirty="0" smtClean="0"/>
              <a:t>7 levels</a:t>
            </a:r>
          </a:p>
          <a:p>
            <a:r>
              <a:rPr lang="en-US" sz="2800" dirty="0" smtClean="0"/>
              <a:t>Organization Capacity/Maturity Index </a:t>
            </a:r>
            <a:r>
              <a:rPr lang="en-US" sz="2800" dirty="0"/>
              <a:t/>
            </a:r>
            <a:br>
              <a:rPr lang="en-US" sz="2800" dirty="0"/>
            </a:br>
            <a:r>
              <a:rPr lang="en-US" sz="2800" dirty="0" smtClean="0"/>
              <a:t>5 elements</a:t>
            </a:r>
          </a:p>
          <a:p>
            <a:endParaRPr lang="en-US" dirty="0" smtClean="0"/>
          </a:p>
          <a:p>
            <a:endParaRPr lang="en-US" dirty="0"/>
          </a:p>
        </p:txBody>
      </p:sp>
    </p:spTree>
    <p:extLst>
      <p:ext uri="{BB962C8B-B14F-4D97-AF65-F5344CB8AC3E}">
        <p14:creationId xmlns:p14="http://schemas.microsoft.com/office/powerpoint/2010/main" val="1567417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318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53182" cy="682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532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0"/>
            <a:ext cx="7866612" cy="905924"/>
          </a:xfrm>
        </p:spPr>
        <p:txBody>
          <a:bodyPr/>
          <a:lstStyle/>
          <a:p>
            <a:r>
              <a:rPr lang="en-US" b="1" dirty="0"/>
              <a:t>2. Where are Analytics </a:t>
            </a:r>
            <a:r>
              <a:rPr lang="en-US" b="1" dirty="0" smtClean="0"/>
              <a:t>Most </a:t>
            </a:r>
            <a:br>
              <a:rPr lang="en-US" b="1" dirty="0" smtClean="0"/>
            </a:br>
            <a:r>
              <a:rPr lang="en-US" b="1" dirty="0" smtClean="0"/>
              <a:t>    Useful</a:t>
            </a:r>
            <a:r>
              <a:rPr lang="en-US" b="1" dirty="0"/>
              <a:t>?</a:t>
            </a:r>
          </a:p>
        </p:txBody>
      </p:sp>
      <p:sp>
        <p:nvSpPr>
          <p:cNvPr id="3" name="Text Placeholder 2"/>
          <p:cNvSpPr>
            <a:spLocks noGrp="1"/>
          </p:cNvSpPr>
          <p:nvPr>
            <p:ph type="body" idx="12"/>
          </p:nvPr>
        </p:nvSpPr>
        <p:spPr/>
        <p:txBody>
          <a:bodyPr/>
          <a:lstStyle/>
          <a:p>
            <a:endParaRPr lang="en-US"/>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5016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Primary Sources of Information</a:t>
            </a:r>
            <a:endParaRPr lang="en-US" b="1" dirty="0"/>
          </a:p>
        </p:txBody>
      </p:sp>
      <p:sp>
        <p:nvSpPr>
          <p:cNvPr id="3" name="Content Placeholder 2"/>
          <p:cNvSpPr>
            <a:spLocks noGrp="1"/>
          </p:cNvSpPr>
          <p:nvPr>
            <p:ph idx="1"/>
          </p:nvPr>
        </p:nvSpPr>
        <p:spPr/>
        <p:txBody>
          <a:bodyPr/>
          <a:lstStyle/>
          <a:p>
            <a:r>
              <a:rPr lang="en-US" b="1" dirty="0" smtClean="0"/>
              <a:t>ECAR Survey – </a:t>
            </a:r>
            <a:r>
              <a:rPr lang="en-US" dirty="0" smtClean="0"/>
              <a:t>representative study of use of analytics in all applications, survey of IT and IR professionals at several hundred institutions</a:t>
            </a:r>
            <a:br>
              <a:rPr lang="en-US" dirty="0" smtClean="0"/>
            </a:br>
            <a:endParaRPr lang="en-US" b="1" dirty="0" smtClean="0"/>
          </a:p>
          <a:p>
            <a:r>
              <a:rPr lang="en-US" b="1" dirty="0" smtClean="0"/>
              <a:t>Optimizing Student Success – </a:t>
            </a:r>
            <a:r>
              <a:rPr lang="en-US" dirty="0" smtClean="0"/>
              <a:t>Selective study of use of analytics to optimize student success at 40 leading institutions (all types) and 20 solution providers</a:t>
            </a:r>
            <a:endParaRPr lang="en-US" dirty="0"/>
          </a:p>
        </p:txBody>
      </p:sp>
    </p:spTree>
    <p:extLst>
      <p:ext uri="{BB962C8B-B14F-4D97-AF65-F5344CB8AC3E}">
        <p14:creationId xmlns:p14="http://schemas.microsoft.com/office/powerpoint/2010/main" val="2863376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lstStyle/>
          <a:p>
            <a:pPr algn="l"/>
            <a:r>
              <a:rPr lang="en-US" sz="3600" b="1" dirty="0" smtClean="0">
                <a:latin typeface="Arial" pitchFamily="34" charset="0"/>
                <a:cs typeface="Arial" pitchFamily="34" charset="0"/>
              </a:rPr>
              <a:t>Most </a:t>
            </a:r>
            <a:r>
              <a:rPr lang="en-US" sz="3600" b="1" dirty="0">
                <a:latin typeface="Arial" pitchFamily="34" charset="0"/>
                <a:cs typeface="Arial" pitchFamily="34" charset="0"/>
              </a:rPr>
              <a:t>A</a:t>
            </a:r>
            <a:r>
              <a:rPr lang="en-US" sz="3600" b="1" dirty="0" smtClean="0">
                <a:latin typeface="Arial" pitchFamily="34" charset="0"/>
                <a:cs typeface="Arial" pitchFamily="34" charset="0"/>
              </a:rPr>
              <a:t>ctivity in </a:t>
            </a:r>
            <a:r>
              <a:rPr lang="en-US" sz="3600" b="1" dirty="0">
                <a:latin typeface="Arial" pitchFamily="34" charset="0"/>
                <a:cs typeface="Arial" pitchFamily="34" charset="0"/>
              </a:rPr>
              <a:t>S</a:t>
            </a:r>
            <a:r>
              <a:rPr lang="en-US" sz="3600" b="1" dirty="0" smtClean="0">
                <a:latin typeface="Arial" pitchFamily="34" charset="0"/>
                <a:cs typeface="Arial" pitchFamily="34" charset="0"/>
              </a:rPr>
              <a:t>tudent and Finance Areas, Least in Faculty </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INSERT TYSON CHART 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 y="1447800"/>
            <a:ext cx="9080500" cy="4494848"/>
          </a:xfrm>
          <a:prstGeom prst="rect">
            <a:avLst/>
          </a:prstGeom>
        </p:spPr>
      </p:pic>
      <p:sp>
        <p:nvSpPr>
          <p:cNvPr id="5" name="TextBox 4"/>
          <p:cNvSpPr txBox="1"/>
          <p:nvPr/>
        </p:nvSpPr>
        <p:spPr>
          <a:xfrm>
            <a:off x="3659806" y="6641783"/>
            <a:ext cx="5484194" cy="246221"/>
          </a:xfrm>
          <a:prstGeom prst="rect">
            <a:avLst/>
          </a:prstGeom>
          <a:noFill/>
        </p:spPr>
        <p:txBody>
          <a:bodyPr wrap="none" rtlCol="0">
            <a:spAutoFit/>
          </a:bodyPr>
          <a:lstStyle/>
          <a:p>
            <a:r>
              <a:rPr lang="en-US" sz="1000" dirty="0" smtClean="0"/>
              <a:t>Provide your best estimate of how data are being used at your institution.; N = 339, EDU + AIR</a:t>
            </a:r>
            <a:endParaRPr lang="en-US" sz="1000" dirty="0"/>
          </a:p>
        </p:txBody>
      </p:sp>
      <p:sp>
        <p:nvSpPr>
          <p:cNvPr id="6" name="Rectangle 5"/>
          <p:cNvSpPr/>
          <p:nvPr/>
        </p:nvSpPr>
        <p:spPr>
          <a:xfrm>
            <a:off x="0" y="6126163"/>
            <a:ext cx="8839200" cy="307777"/>
          </a:xfrm>
          <a:prstGeom prst="rect">
            <a:avLst/>
          </a:prstGeom>
        </p:spPr>
        <p:txBody>
          <a:bodyPr wrap="square">
            <a:spAutoFit/>
          </a:bodyPr>
          <a:lstStyle/>
          <a:p>
            <a:r>
              <a:rPr lang="en-US" sz="1400" dirty="0"/>
              <a:t>http://www.educause.edu/library/resources/2012-ecar-study-analytics-higher-education</a:t>
            </a:r>
          </a:p>
        </p:txBody>
      </p:sp>
    </p:spTree>
    <p:extLst>
      <p:ext uri="{BB962C8B-B14F-4D97-AF65-F5344CB8AC3E}">
        <p14:creationId xmlns:p14="http://schemas.microsoft.com/office/powerpoint/2010/main" val="387160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7866612" cy="905924"/>
          </a:xfrm>
        </p:spPr>
        <p:txBody>
          <a:bodyPr/>
          <a:lstStyle/>
          <a:p>
            <a:r>
              <a:rPr lang="en-US" dirty="0"/>
              <a:t>Crafting an Action Plan/Strategy for Analytics on Your Campus</a:t>
            </a:r>
          </a:p>
        </p:txBody>
      </p:sp>
      <p:sp>
        <p:nvSpPr>
          <p:cNvPr id="3" name="Text Placeholder 2"/>
          <p:cNvSpPr>
            <a:spLocks noGrp="1"/>
          </p:cNvSpPr>
          <p:nvPr>
            <p:ph type="body" idx="1"/>
          </p:nvPr>
        </p:nvSpPr>
        <p:spPr>
          <a:xfrm>
            <a:off x="609600" y="3733800"/>
            <a:ext cx="7866611" cy="500732"/>
          </a:xfrm>
        </p:spPr>
        <p:txBody>
          <a:bodyPr/>
          <a:lstStyle/>
          <a:p>
            <a:r>
              <a:rPr lang="en-US" b="1" i="1" dirty="0"/>
              <a:t>Dr. Linda L. Baer</a:t>
            </a:r>
          </a:p>
          <a:p>
            <a:r>
              <a:rPr lang="en-US" b="1" i="1" dirty="0"/>
              <a:t>Dr. Donald M. Norris</a:t>
            </a:r>
          </a:p>
          <a:p>
            <a:r>
              <a:rPr lang="en-US" b="1" i="1" dirty="0"/>
              <a:t>Dr. Ann Hill </a:t>
            </a:r>
            <a:r>
              <a:rPr lang="en-US" b="1" i="1" dirty="0" err="1"/>
              <a:t>Duin</a:t>
            </a:r>
            <a:endParaRPr lang="en-US" b="1" i="1" dirty="0"/>
          </a:p>
          <a:p>
            <a:endParaRPr lang="en-US" dirty="0"/>
          </a:p>
        </p:txBody>
      </p:sp>
      <p:sp>
        <p:nvSpPr>
          <p:cNvPr id="4" name="Text Placeholder 3"/>
          <p:cNvSpPr>
            <a:spLocks noGrp="1"/>
          </p:cNvSpPr>
          <p:nvPr>
            <p:ph type="body" idx="12"/>
          </p:nvPr>
        </p:nvSpPr>
        <p:spPr/>
        <p:txBody>
          <a:bodyPr/>
          <a:lstStyle/>
          <a:p>
            <a:r>
              <a:rPr lang="en-US" dirty="0"/>
              <a:t>November 6, 2012</a:t>
            </a:r>
          </a:p>
          <a:p>
            <a:endParaRPr lang="en-US" dirty="0"/>
          </a:p>
        </p:txBody>
      </p:sp>
    </p:spTree>
    <p:extLst>
      <p:ext uri="{BB962C8B-B14F-4D97-AF65-F5344CB8AC3E}">
        <p14:creationId xmlns:p14="http://schemas.microsoft.com/office/powerpoint/2010/main" val="3433743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8021782" cy="729971"/>
          </a:xfrm>
        </p:spPr>
        <p:txBody>
          <a:bodyPr/>
          <a:lstStyle/>
          <a:p>
            <a:r>
              <a:rPr lang="en-US" b="1" dirty="0" smtClean="0"/>
              <a:t>Targets and Benefits of Analytics (From Previous Slide)</a:t>
            </a:r>
            <a:endParaRPr lang="en-US" b="1" dirty="0"/>
          </a:p>
        </p:txBody>
      </p:sp>
      <p:sp>
        <p:nvSpPr>
          <p:cNvPr id="6" name="Content Placeholder 5"/>
          <p:cNvSpPr>
            <a:spLocks noGrp="1"/>
          </p:cNvSpPr>
          <p:nvPr>
            <p:ph idx="1"/>
          </p:nvPr>
        </p:nvSpPr>
        <p:spPr>
          <a:xfrm>
            <a:off x="609600" y="1219200"/>
            <a:ext cx="8079971" cy="4546599"/>
          </a:xfrm>
        </p:spPr>
        <p:txBody>
          <a:bodyPr/>
          <a:lstStyle/>
          <a:p>
            <a:r>
              <a:rPr lang="en-US" sz="2800" dirty="0"/>
              <a:t>Enrollment management</a:t>
            </a:r>
          </a:p>
          <a:p>
            <a:r>
              <a:rPr lang="en-US" sz="2800" dirty="0"/>
              <a:t>Finance and budgeting</a:t>
            </a:r>
          </a:p>
          <a:p>
            <a:r>
              <a:rPr lang="en-US" sz="2800" dirty="0"/>
              <a:t>Student progress</a:t>
            </a:r>
          </a:p>
          <a:p>
            <a:r>
              <a:rPr lang="en-US" sz="2800" dirty="0"/>
              <a:t>Instructional management</a:t>
            </a:r>
          </a:p>
          <a:p>
            <a:r>
              <a:rPr lang="en-US" sz="2800" dirty="0"/>
              <a:t>Central IT</a:t>
            </a:r>
          </a:p>
          <a:p>
            <a:r>
              <a:rPr lang="en-US" sz="2800" dirty="0"/>
              <a:t>Student learning</a:t>
            </a:r>
          </a:p>
          <a:p>
            <a:r>
              <a:rPr lang="en-US" sz="2800" dirty="0"/>
              <a:t>Progress of strategic plan</a:t>
            </a:r>
          </a:p>
          <a:p>
            <a:r>
              <a:rPr lang="en-US" sz="2800" dirty="0"/>
              <a:t>Alumni advancement</a:t>
            </a:r>
          </a:p>
          <a:p>
            <a:r>
              <a:rPr lang="en-US" sz="2800" dirty="0"/>
              <a:t>Research administration</a:t>
            </a:r>
          </a:p>
          <a:p>
            <a:endParaRPr lang="en-US" sz="2800" dirty="0"/>
          </a:p>
        </p:txBody>
      </p:sp>
      <p:sp>
        <p:nvSpPr>
          <p:cNvPr id="2" name="Rectangle 1"/>
          <p:cNvSpPr/>
          <p:nvPr/>
        </p:nvSpPr>
        <p:spPr>
          <a:xfrm>
            <a:off x="304800" y="5819455"/>
            <a:ext cx="8686800" cy="369332"/>
          </a:xfrm>
          <a:prstGeom prst="rect">
            <a:avLst/>
          </a:prstGeom>
        </p:spPr>
        <p:txBody>
          <a:bodyPr wrap="square">
            <a:spAutoFit/>
          </a:bodyPr>
          <a:lstStyle/>
          <a:p>
            <a:r>
              <a:rPr lang="en-US" dirty="0"/>
              <a:t>http://www.educause.edu/library/resources/2012-ecar-study-analytics-higher-education</a:t>
            </a:r>
          </a:p>
        </p:txBody>
      </p:sp>
    </p:spTree>
    <p:extLst>
      <p:ext uri="{BB962C8B-B14F-4D97-AF65-F5344CB8AC3E}">
        <p14:creationId xmlns:p14="http://schemas.microsoft.com/office/powerpoint/2010/main" val="3335016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16"/>
            <a:ext cx="8686800" cy="1143000"/>
          </a:xfrm>
        </p:spPr>
        <p:txBody>
          <a:bodyPr>
            <a:normAutofit/>
          </a:bodyPr>
          <a:lstStyle/>
          <a:p>
            <a:pPr algn="l"/>
            <a:r>
              <a:rPr lang="en-US" sz="2400" dirty="0" smtClean="0">
                <a:latin typeface="Arial" pitchFamily="34" charset="0"/>
                <a:cs typeface="Arial" pitchFamily="34" charset="0"/>
              </a:rPr>
              <a:t>More Optimism around Student Areas than Cost or Faculty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2654300" y="1600200"/>
            <a:ext cx="4457700" cy="4525963"/>
          </a:xfrm>
        </p:spPr>
        <p:txBody>
          <a:bodyPr/>
          <a:lstStyle/>
          <a:p>
            <a:pPr marL="0" indent="0">
              <a:buNone/>
            </a:pPr>
            <a:endParaRPr lang="en-US" dirty="0"/>
          </a:p>
        </p:txBody>
      </p:sp>
      <p:pic>
        <p:nvPicPr>
          <p:cNvPr id="4" name="Picture 3" descr="slide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95332"/>
            <a:ext cx="7476700" cy="5962668"/>
          </a:xfrm>
          <a:prstGeom prst="rect">
            <a:avLst/>
          </a:prstGeom>
        </p:spPr>
      </p:pic>
      <p:pic>
        <p:nvPicPr>
          <p:cNvPr id="5" name="Picture 4" descr="slide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95332"/>
            <a:ext cx="7476700" cy="5962668"/>
          </a:xfrm>
          <a:prstGeom prst="rect">
            <a:avLst/>
          </a:prstGeom>
        </p:spPr>
      </p:pic>
    </p:spTree>
    <p:extLst>
      <p:ext uri="{BB962C8B-B14F-4D97-AF65-F5344CB8AC3E}">
        <p14:creationId xmlns:p14="http://schemas.microsoft.com/office/powerpoint/2010/main" val="146323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Proven Means for </a:t>
            </a:r>
            <a:r>
              <a:rPr lang="en-US" b="1" dirty="0" smtClean="0"/>
              <a:t>Optimizing </a:t>
            </a:r>
            <a:r>
              <a:rPr lang="en-US" b="1" dirty="0"/>
              <a:t>S</a:t>
            </a:r>
            <a:r>
              <a:rPr lang="en-US" b="1" dirty="0" smtClean="0"/>
              <a:t>tudent </a:t>
            </a:r>
            <a:r>
              <a:rPr lang="en-US" b="1" dirty="0"/>
              <a:t>S</a:t>
            </a:r>
            <a:r>
              <a:rPr lang="en-US" b="1" dirty="0" smtClean="0"/>
              <a:t>uccess</a:t>
            </a:r>
            <a:endParaRPr lang="en-US" b="1" dirty="0"/>
          </a:p>
        </p:txBody>
      </p:sp>
      <p:sp>
        <p:nvSpPr>
          <p:cNvPr id="6" name="Content Placeholder 5"/>
          <p:cNvSpPr>
            <a:spLocks noGrp="1"/>
          </p:cNvSpPr>
          <p:nvPr>
            <p:ph idx="1"/>
          </p:nvPr>
        </p:nvSpPr>
        <p:spPr>
          <a:xfrm>
            <a:off x="606829" y="1828800"/>
            <a:ext cx="8079971" cy="4089398"/>
          </a:xfrm>
        </p:spPr>
        <p:txBody>
          <a:bodyPr/>
          <a:lstStyle/>
          <a:p>
            <a:r>
              <a:rPr lang="en-US" sz="2400" dirty="0"/>
              <a:t>Managing the student pipeline, at risk students </a:t>
            </a:r>
          </a:p>
          <a:p>
            <a:r>
              <a:rPr lang="en-US" sz="2400" dirty="0"/>
              <a:t>Eliminating impediments to success </a:t>
            </a:r>
          </a:p>
          <a:p>
            <a:r>
              <a:rPr lang="en-US" sz="2400" dirty="0"/>
              <a:t>Dynamic query, alert and intervention, at-risk behavior</a:t>
            </a:r>
          </a:p>
          <a:p>
            <a:r>
              <a:rPr lang="en-US" sz="2400" dirty="0"/>
              <a:t>Learner relationship management systems and processes</a:t>
            </a:r>
          </a:p>
          <a:p>
            <a:r>
              <a:rPr lang="en-US" sz="2400" dirty="0"/>
              <a:t>Personalized learning system environments and learning analytics (Next Gen Learning)</a:t>
            </a:r>
          </a:p>
          <a:p>
            <a:r>
              <a:rPr lang="en-US" sz="2400" dirty="0"/>
              <a:t>Data mining/Big Data </a:t>
            </a:r>
          </a:p>
          <a:p>
            <a:r>
              <a:rPr lang="en-US" sz="2400" dirty="0"/>
              <a:t>Extend success to include employability/work</a:t>
            </a:r>
          </a:p>
          <a:p>
            <a:endParaRPr lang="en-US" dirty="0"/>
          </a:p>
        </p:txBody>
      </p:sp>
    </p:spTree>
    <p:extLst>
      <p:ext uri="{BB962C8B-B14F-4D97-AF65-F5344CB8AC3E}">
        <p14:creationId xmlns:p14="http://schemas.microsoft.com/office/powerpoint/2010/main" val="2377252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a:t>
            </a:r>
            <a:r>
              <a:rPr lang="en-US" b="1" dirty="0" smtClean="0"/>
              <a:t>. What Are </a:t>
            </a:r>
            <a:r>
              <a:rPr lang="en-US" b="1" dirty="0"/>
              <a:t>S</a:t>
            </a:r>
            <a:r>
              <a:rPr lang="en-US" b="1" dirty="0" smtClean="0"/>
              <a:t>ome of the Best Practices in Leading </a:t>
            </a:r>
            <a:r>
              <a:rPr lang="en-US" b="1" dirty="0"/>
              <a:t>I</a:t>
            </a:r>
            <a:r>
              <a:rPr lang="en-US" b="1" dirty="0" smtClean="0"/>
              <a:t>nstitutions and Solution </a:t>
            </a:r>
            <a:r>
              <a:rPr lang="en-US" b="1" dirty="0"/>
              <a:t>P</a:t>
            </a:r>
            <a:r>
              <a:rPr lang="en-US" b="1" dirty="0" smtClean="0"/>
              <a:t>roviders?</a:t>
            </a:r>
            <a:endParaRPr lang="en-US" b="1" dirty="0"/>
          </a:p>
        </p:txBody>
      </p:sp>
      <p:sp>
        <p:nvSpPr>
          <p:cNvPr id="4" name="Text Placeholder 3"/>
          <p:cNvSpPr>
            <a:spLocks noGrp="1"/>
          </p:cNvSpPr>
          <p:nvPr>
            <p:ph type="body" idx="12"/>
          </p:nvPr>
        </p:nvSpPr>
        <p:spPr/>
        <p:txBody>
          <a:bodyPr/>
          <a:lstStyle/>
          <a:p>
            <a:endParaRPr lang="en-US"/>
          </a:p>
        </p:txBody>
      </p:sp>
      <p:sp>
        <p:nvSpPr>
          <p:cNvPr id="2" name="Text Placeholder 1"/>
          <p:cNvSpPr>
            <a:spLocks noGrp="1"/>
          </p:cNvSpPr>
          <p:nvPr>
            <p:ph type="body" idx="1"/>
          </p:nvPr>
        </p:nvSpPr>
        <p:spPr/>
        <p:txBody>
          <a:bodyPr/>
          <a:lstStyle/>
          <a:p>
            <a:r>
              <a:rPr lang="en-US" dirty="0" smtClean="0"/>
              <a:t>P</a:t>
            </a:r>
            <a:endParaRPr lang="en-US" dirty="0"/>
          </a:p>
        </p:txBody>
      </p:sp>
    </p:spTree>
    <p:extLst>
      <p:ext uri="{BB962C8B-B14F-4D97-AF65-F5344CB8AC3E}">
        <p14:creationId xmlns:p14="http://schemas.microsoft.com/office/powerpoint/2010/main" val="3335016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Selecting Institutions and Solution Providers</a:t>
            </a:r>
            <a:endParaRPr lang="en-US" b="1" dirty="0"/>
          </a:p>
        </p:txBody>
      </p:sp>
      <p:sp>
        <p:nvSpPr>
          <p:cNvPr id="10" name="Content Placeholder 9"/>
          <p:cNvSpPr>
            <a:spLocks noGrp="1"/>
          </p:cNvSpPr>
          <p:nvPr>
            <p:ph idx="1"/>
          </p:nvPr>
        </p:nvSpPr>
        <p:spPr>
          <a:xfrm>
            <a:off x="606829" y="1600200"/>
            <a:ext cx="8079971" cy="4317998"/>
          </a:xfrm>
        </p:spPr>
        <p:txBody>
          <a:bodyPr/>
          <a:lstStyle/>
          <a:p>
            <a:r>
              <a:rPr lang="en-US" b="1" dirty="0" smtClean="0"/>
              <a:t>40+ leading institutions </a:t>
            </a:r>
            <a:r>
              <a:rPr lang="en-US" dirty="0" smtClean="0"/>
              <a:t>– primarily online, research universities, comprehensive universities, community colleges, private institutions, systems of institutions</a:t>
            </a:r>
            <a:br>
              <a:rPr lang="en-US" dirty="0" smtClean="0"/>
            </a:br>
            <a:endParaRPr lang="en-US" dirty="0" smtClean="0"/>
          </a:p>
          <a:p>
            <a:r>
              <a:rPr lang="en-US" b="1" dirty="0" smtClean="0"/>
              <a:t>20 solution providers </a:t>
            </a:r>
            <a:r>
              <a:rPr lang="en-US" dirty="0" smtClean="0"/>
              <a:t>in a range of areas – ERP, LMS, retention, analytics, personalized learning</a:t>
            </a:r>
            <a:endParaRPr lang="en-US" dirty="0"/>
          </a:p>
        </p:txBody>
      </p:sp>
    </p:spTree>
    <p:extLst>
      <p:ext uri="{BB962C8B-B14F-4D97-AF65-F5344CB8AC3E}">
        <p14:creationId xmlns:p14="http://schemas.microsoft.com/office/powerpoint/2010/main" val="840297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 </a:t>
            </a:r>
            <a:r>
              <a:rPr lang="en-US" b="1" dirty="0" smtClean="0"/>
              <a:t>Survey </a:t>
            </a:r>
            <a:r>
              <a:rPr lang="en-US" b="1" dirty="0"/>
              <a:t>of </a:t>
            </a:r>
            <a:r>
              <a:rPr lang="en-US" b="1" dirty="0" smtClean="0"/>
              <a:t>Leading </a:t>
            </a:r>
            <a:r>
              <a:rPr lang="en-US" b="1" dirty="0"/>
              <a:t>I</a:t>
            </a:r>
            <a:r>
              <a:rPr lang="en-US" b="1" dirty="0" smtClean="0"/>
              <a:t>nstitutions</a:t>
            </a:r>
            <a:endParaRPr lang="en-US" b="1" dirty="0"/>
          </a:p>
        </p:txBody>
      </p:sp>
      <p:sp>
        <p:nvSpPr>
          <p:cNvPr id="6" name="Content Placeholder 5"/>
          <p:cNvSpPr>
            <a:spLocks noGrp="1"/>
          </p:cNvSpPr>
          <p:nvPr>
            <p:ph idx="1"/>
          </p:nvPr>
        </p:nvSpPr>
        <p:spPr/>
        <p:txBody>
          <a:bodyPr/>
          <a:lstStyle/>
          <a:p>
            <a:r>
              <a:rPr lang="en-US" dirty="0"/>
              <a:t>For-Profit and Online Not-for-Profit Institutions</a:t>
            </a:r>
          </a:p>
          <a:p>
            <a:r>
              <a:rPr lang="en-US" dirty="0"/>
              <a:t>Research Universities</a:t>
            </a:r>
          </a:p>
          <a:p>
            <a:r>
              <a:rPr lang="en-US" dirty="0"/>
              <a:t>Comprehensive Universities </a:t>
            </a:r>
          </a:p>
          <a:p>
            <a:r>
              <a:rPr lang="en-US" dirty="0"/>
              <a:t>Private Colleges and Universities</a:t>
            </a:r>
          </a:p>
          <a:p>
            <a:r>
              <a:rPr lang="en-US" dirty="0"/>
              <a:t>Community Colleges</a:t>
            </a:r>
          </a:p>
          <a:p>
            <a:r>
              <a:rPr lang="en-US" dirty="0"/>
              <a:t>Systems of Institutions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016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descr="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334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5534"/>
            <a:ext cx="9143999" cy="6953534"/>
          </a:xfrm>
          <a:prstGeom prst="rect">
            <a:avLst/>
          </a:prstGeom>
        </p:spPr>
      </p:pic>
    </p:spTree>
    <p:extLst>
      <p:ext uri="{BB962C8B-B14F-4D97-AF65-F5344CB8AC3E}">
        <p14:creationId xmlns:p14="http://schemas.microsoft.com/office/powerpoint/2010/main" val="1979735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Many Types of Student </a:t>
            </a:r>
            <a:r>
              <a:rPr lang="en-US" b="1" dirty="0"/>
              <a:t>S</a:t>
            </a:r>
            <a:r>
              <a:rPr lang="en-US" b="1" dirty="0" smtClean="0"/>
              <a:t>uccess Analytics</a:t>
            </a:r>
            <a:endParaRPr lang="en-US" b="1" dirty="0"/>
          </a:p>
        </p:txBody>
      </p:sp>
      <p:sp>
        <p:nvSpPr>
          <p:cNvPr id="5" name="Content Placeholder 4"/>
          <p:cNvSpPr>
            <a:spLocks noGrp="1"/>
          </p:cNvSpPr>
          <p:nvPr>
            <p:ph idx="1"/>
          </p:nvPr>
        </p:nvSpPr>
        <p:spPr/>
        <p:txBody>
          <a:bodyPr/>
          <a:lstStyle/>
          <a:p>
            <a:r>
              <a:rPr lang="en-US" sz="2800" dirty="0" smtClean="0"/>
              <a:t>These institutions are all engaging in student success analytics of seven types</a:t>
            </a:r>
          </a:p>
          <a:p>
            <a:r>
              <a:rPr lang="en-US" sz="2800" dirty="0" smtClean="0"/>
              <a:t>Most institutions were engaged in 3-5 of these activities</a:t>
            </a:r>
          </a:p>
          <a:p>
            <a:r>
              <a:rPr lang="en-US" sz="2800" dirty="0" smtClean="0"/>
              <a:t>Even among these leaders, there was great variation in levels of accomplishment and sophistication</a:t>
            </a:r>
          </a:p>
          <a:p>
            <a:r>
              <a:rPr lang="en-US" sz="2800" dirty="0" smtClean="0"/>
              <a:t>The solution vendors believe the industry has a long way to go</a:t>
            </a:r>
          </a:p>
          <a:p>
            <a:pPr marL="0" indent="0">
              <a:buNone/>
            </a:pPr>
            <a:endParaRPr lang="en-US" dirty="0"/>
          </a:p>
        </p:txBody>
      </p:sp>
    </p:spTree>
    <p:extLst>
      <p:ext uri="{BB962C8B-B14F-4D97-AF65-F5344CB8AC3E}">
        <p14:creationId xmlns:p14="http://schemas.microsoft.com/office/powerpoint/2010/main" val="1402429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175"/>
            <a:ext cx="92424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1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Workshop Schedule</a:t>
            </a:r>
          </a:p>
        </p:txBody>
      </p:sp>
      <p:sp>
        <p:nvSpPr>
          <p:cNvPr id="6" name="Content Placeholder 5"/>
          <p:cNvSpPr>
            <a:spLocks noGrp="1"/>
          </p:cNvSpPr>
          <p:nvPr>
            <p:ph idx="1"/>
          </p:nvPr>
        </p:nvSpPr>
        <p:spPr/>
        <p:txBody>
          <a:bodyPr/>
          <a:lstStyle/>
          <a:p>
            <a:r>
              <a:rPr lang="en-US" sz="2400" b="1" dirty="0"/>
              <a:t>Introduction: </a:t>
            </a:r>
            <a:r>
              <a:rPr lang="en-US" sz="2400" dirty="0"/>
              <a:t>What participants want from this workshop</a:t>
            </a:r>
          </a:p>
          <a:p>
            <a:r>
              <a:rPr lang="en-US" sz="2400" b="1" dirty="0"/>
              <a:t>Background: </a:t>
            </a:r>
            <a:r>
              <a:rPr lang="en-US" sz="2400" dirty="0"/>
              <a:t>Analytics and why they are useful.</a:t>
            </a:r>
          </a:p>
          <a:p>
            <a:r>
              <a:rPr lang="en-US" sz="2400" b="1" dirty="0"/>
              <a:t>Processes: </a:t>
            </a:r>
            <a:r>
              <a:rPr lang="en-US" sz="2400" dirty="0"/>
              <a:t>Using Analytics, creating an Analytics Action Plan, and crafting an Analytics Strategy for the Institution.</a:t>
            </a:r>
          </a:p>
          <a:p>
            <a:r>
              <a:rPr lang="en-US" sz="2400" b="1" dirty="0"/>
              <a:t>Case Study Examples</a:t>
            </a:r>
            <a:r>
              <a:rPr lang="en-US" sz="2400" dirty="0"/>
              <a:t>: Institutions with successful analytics plans, strategies and/or achievements</a:t>
            </a:r>
          </a:p>
          <a:p>
            <a:r>
              <a:rPr lang="en-US" sz="2400" b="1" dirty="0"/>
              <a:t>Each participant: </a:t>
            </a:r>
            <a:r>
              <a:rPr lang="en-US" sz="2400" dirty="0"/>
              <a:t>Build </a:t>
            </a:r>
            <a:r>
              <a:rPr lang="en-US" sz="2400" dirty="0" smtClean="0"/>
              <a:t>My Own </a:t>
            </a:r>
            <a:r>
              <a:rPr lang="en-US" sz="2400" dirty="0"/>
              <a:t>Action Plans and Strategy for Analytics for </a:t>
            </a:r>
            <a:r>
              <a:rPr lang="en-US" sz="2400" dirty="0" smtClean="0"/>
              <a:t>My Institution</a:t>
            </a:r>
            <a:endParaRPr lang="en-US" sz="2400" dirty="0"/>
          </a:p>
          <a:p>
            <a:endParaRPr lang="en-US" dirty="0"/>
          </a:p>
        </p:txBody>
      </p:sp>
    </p:spTree>
    <p:extLst>
      <p:ext uri="{BB962C8B-B14F-4D97-AF65-F5344CB8AC3E}">
        <p14:creationId xmlns:p14="http://schemas.microsoft.com/office/powerpoint/2010/main" val="2204795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644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defRPr/>
            </a:pPr>
            <a:r>
              <a:rPr lang="en-US" sz="3600" dirty="0" smtClean="0"/>
              <a:t>Organizational Capacity for Student </a:t>
            </a:r>
            <a:r>
              <a:rPr lang="en-US" sz="3600" dirty="0"/>
              <a:t>S</a:t>
            </a:r>
            <a:r>
              <a:rPr lang="en-US" sz="3600" dirty="0" smtClean="0"/>
              <a:t>uccess </a:t>
            </a:r>
            <a:r>
              <a:rPr lang="en-US" sz="3600" dirty="0"/>
              <a:t>A</a:t>
            </a:r>
            <a:r>
              <a:rPr lang="en-US" sz="3600" dirty="0" smtClean="0"/>
              <a:t>nalytics</a:t>
            </a:r>
          </a:p>
        </p:txBody>
      </p:sp>
      <p:sp>
        <p:nvSpPr>
          <p:cNvPr id="21506" name="Rectangle 3"/>
          <p:cNvSpPr>
            <a:spLocks noGrp="1" noChangeArrowheads="1"/>
          </p:cNvSpPr>
          <p:nvPr>
            <p:ph type="body" idx="1"/>
          </p:nvPr>
        </p:nvSpPr>
        <p:spPr>
          <a:xfrm>
            <a:off x="457200" y="1752600"/>
            <a:ext cx="8229600" cy="4373563"/>
          </a:xfrm>
        </p:spPr>
        <p:txBody>
          <a:bodyPr/>
          <a:lstStyle/>
          <a:p>
            <a:pPr eaLnBrk="1" hangingPunct="1"/>
            <a:r>
              <a:rPr lang="en-US" dirty="0" smtClean="0">
                <a:latin typeface="Arial" charset="0"/>
                <a:ea typeface="ＭＳ Ｐゴシック" pitchFamily="34" charset="-128"/>
                <a:cs typeface="Arial" charset="0"/>
              </a:rPr>
              <a:t>Technology infrastructures, tools, applications, solutions and services</a:t>
            </a:r>
          </a:p>
          <a:p>
            <a:pPr eaLnBrk="1" hangingPunct="1"/>
            <a:r>
              <a:rPr lang="en-US" dirty="0" smtClean="0">
                <a:latin typeface="Arial" charset="0"/>
                <a:ea typeface="ＭＳ Ｐゴシック" pitchFamily="34" charset="-128"/>
                <a:cs typeface="Arial" charset="0"/>
              </a:rPr>
              <a:t>Processes, policies and practices</a:t>
            </a:r>
          </a:p>
          <a:p>
            <a:pPr eaLnBrk="1" hangingPunct="1"/>
            <a:r>
              <a:rPr lang="en-US" dirty="0" smtClean="0">
                <a:latin typeface="Arial" charset="0"/>
                <a:ea typeface="ＭＳ Ｐゴシック" pitchFamily="34" charset="-128"/>
                <a:cs typeface="Arial" charset="0"/>
              </a:rPr>
              <a:t>Values and skills of faculty, staff, students, alumni</a:t>
            </a:r>
          </a:p>
          <a:p>
            <a:pPr eaLnBrk="1" hangingPunct="1"/>
            <a:r>
              <a:rPr lang="en-US" dirty="0" smtClean="0">
                <a:latin typeface="Arial" charset="0"/>
                <a:ea typeface="ＭＳ Ｐゴシック" pitchFamily="34" charset="-128"/>
                <a:cs typeface="Arial" charset="0"/>
              </a:rPr>
              <a:t>Culture and behaviors</a:t>
            </a:r>
          </a:p>
          <a:p>
            <a:pPr eaLnBrk="1" hangingPunct="1"/>
            <a:r>
              <a:rPr lang="en-US" dirty="0" smtClean="0">
                <a:latin typeface="Arial" charset="0"/>
                <a:ea typeface="ＭＳ Ｐゴシック" pitchFamily="34" charset="-128"/>
                <a:cs typeface="Arial" charset="0"/>
              </a:rPr>
              <a:t>Leadership</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 y="0"/>
            <a:ext cx="9215533"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479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1"/>
            <a:ext cx="8915400" cy="840046"/>
          </a:xfrm>
        </p:spPr>
        <p:txBody>
          <a:bodyPr/>
          <a:lstStyle/>
          <a:p>
            <a:r>
              <a:rPr lang="en-US" b="1" dirty="0"/>
              <a:t>Preliminary </a:t>
            </a:r>
            <a:r>
              <a:rPr lang="en-US" b="1" dirty="0" smtClean="0"/>
              <a:t>Insights </a:t>
            </a:r>
            <a:r>
              <a:rPr lang="en-US" b="1" dirty="0"/>
              <a:t>– </a:t>
            </a:r>
            <a:r>
              <a:rPr lang="en-US" b="1" dirty="0" smtClean="0"/>
              <a:t>Leading </a:t>
            </a:r>
            <a:r>
              <a:rPr lang="en-US" b="1" dirty="0"/>
              <a:t>I</a:t>
            </a:r>
            <a:r>
              <a:rPr lang="en-US" b="1" dirty="0" smtClean="0"/>
              <a:t>nstitutions </a:t>
            </a:r>
            <a:r>
              <a:rPr lang="en-US" b="1" dirty="0"/>
              <a:t>(1)</a:t>
            </a:r>
          </a:p>
        </p:txBody>
      </p:sp>
      <p:sp>
        <p:nvSpPr>
          <p:cNvPr id="6" name="Content Placeholder 5"/>
          <p:cNvSpPr>
            <a:spLocks noGrp="1"/>
          </p:cNvSpPr>
          <p:nvPr>
            <p:ph idx="1"/>
          </p:nvPr>
        </p:nvSpPr>
        <p:spPr>
          <a:xfrm>
            <a:off x="606829" y="1371599"/>
            <a:ext cx="8384771" cy="4546599"/>
          </a:xfrm>
        </p:spPr>
        <p:txBody>
          <a:bodyPr/>
          <a:lstStyle/>
          <a:p>
            <a:r>
              <a:rPr lang="en-US" sz="2400" dirty="0"/>
              <a:t>Some leading-edge institutions are achieving strong ROI on student success analytics, the killer app for </a:t>
            </a:r>
            <a:r>
              <a:rPr lang="en-US" sz="2400" dirty="0" smtClean="0"/>
              <a:t>analytics</a:t>
            </a:r>
            <a:endParaRPr lang="en-US" sz="2400" dirty="0"/>
          </a:p>
          <a:p>
            <a:r>
              <a:rPr lang="en-US" sz="2400" dirty="0"/>
              <a:t>Good case studies on successful execution and capacity building, with different patterns for different types of </a:t>
            </a:r>
            <a:r>
              <a:rPr lang="en-US" sz="2400" dirty="0" smtClean="0"/>
              <a:t>institutions</a:t>
            </a:r>
            <a:endParaRPr lang="en-US" sz="2400" dirty="0"/>
          </a:p>
          <a:p>
            <a:r>
              <a:rPr lang="en-US" sz="2400" dirty="0"/>
              <a:t>Leadership commitment is critical to move beyond departmental solutions and to changing </a:t>
            </a:r>
            <a:r>
              <a:rPr lang="en-US" sz="2400" dirty="0" smtClean="0"/>
              <a:t>behaviors</a:t>
            </a:r>
            <a:endParaRPr lang="en-US" sz="2400" dirty="0"/>
          </a:p>
          <a:p>
            <a:r>
              <a:rPr lang="en-US" sz="2400" dirty="0"/>
              <a:t>Examples of all levels of optimizing student success techniques being demonstrated by some leading </a:t>
            </a:r>
            <a:r>
              <a:rPr lang="en-US" sz="2400" dirty="0" smtClean="0"/>
              <a:t>institutions</a:t>
            </a:r>
            <a:endParaRPr lang="en-US" sz="2400" dirty="0"/>
          </a:p>
          <a:p>
            <a:r>
              <a:rPr lang="en-US" sz="2400" dirty="0"/>
              <a:t>Wide variety of build/buy/mash-up strategies </a:t>
            </a:r>
            <a:r>
              <a:rPr lang="en-US" sz="2400" dirty="0" smtClean="0"/>
              <a:t>being </a:t>
            </a:r>
            <a:r>
              <a:rPr lang="en-US" sz="2400" dirty="0"/>
              <a:t>used</a:t>
            </a:r>
          </a:p>
          <a:p>
            <a:endParaRPr lang="en-US" sz="2000" dirty="0"/>
          </a:p>
        </p:txBody>
      </p:sp>
    </p:spTree>
    <p:extLst>
      <p:ext uri="{BB962C8B-B14F-4D97-AF65-F5344CB8AC3E}">
        <p14:creationId xmlns:p14="http://schemas.microsoft.com/office/powerpoint/2010/main" val="604563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9144000" cy="840046"/>
          </a:xfrm>
        </p:spPr>
        <p:txBody>
          <a:bodyPr/>
          <a:lstStyle/>
          <a:p>
            <a:r>
              <a:rPr lang="en-US" b="1" dirty="0"/>
              <a:t>Preliminary </a:t>
            </a:r>
            <a:r>
              <a:rPr lang="en-US" b="1" dirty="0" smtClean="0"/>
              <a:t>Insights – Solution Provider Capacity </a:t>
            </a:r>
            <a:r>
              <a:rPr lang="en-US" b="1" dirty="0"/>
              <a:t>(2)</a:t>
            </a:r>
          </a:p>
        </p:txBody>
      </p:sp>
      <p:sp>
        <p:nvSpPr>
          <p:cNvPr id="6" name="Content Placeholder 5"/>
          <p:cNvSpPr>
            <a:spLocks noGrp="1"/>
          </p:cNvSpPr>
          <p:nvPr>
            <p:ph idx="1"/>
          </p:nvPr>
        </p:nvSpPr>
        <p:spPr>
          <a:xfrm>
            <a:off x="606829" y="1524000"/>
            <a:ext cx="8460971" cy="4394198"/>
          </a:xfrm>
        </p:spPr>
        <p:txBody>
          <a:bodyPr/>
          <a:lstStyle/>
          <a:p>
            <a:r>
              <a:rPr lang="en-US" sz="2400" dirty="0"/>
              <a:t>Expanded emphasis on analytics – new functionalities, applications, solutions, consulting </a:t>
            </a:r>
            <a:r>
              <a:rPr lang="en-US" sz="2400" dirty="0" smtClean="0"/>
              <a:t>services</a:t>
            </a:r>
            <a:endParaRPr lang="en-US" sz="2400" dirty="0"/>
          </a:p>
          <a:p>
            <a:r>
              <a:rPr lang="en-US" sz="2400" dirty="0"/>
              <a:t>Expanded student success solutions from BI/ERP and LMS </a:t>
            </a:r>
            <a:r>
              <a:rPr lang="en-US" sz="2400" dirty="0" smtClean="0"/>
              <a:t>providers</a:t>
            </a:r>
            <a:endParaRPr lang="en-US" sz="2400" dirty="0"/>
          </a:p>
          <a:p>
            <a:r>
              <a:rPr lang="en-US" sz="2400" dirty="0"/>
              <a:t>New vendors in many categories – retention and student success, personalized learning, K-12, </a:t>
            </a:r>
            <a:r>
              <a:rPr lang="en-US" sz="2400" dirty="0" smtClean="0"/>
              <a:t>workforce</a:t>
            </a:r>
            <a:endParaRPr lang="en-US" sz="2400" dirty="0"/>
          </a:p>
          <a:p>
            <a:r>
              <a:rPr lang="en-US" sz="2400" dirty="0"/>
              <a:t>Cloud-based applications demonstrate the cloud’s potential to leverage vendor infrastructure, solutions, processes, cross-sector linkages, </a:t>
            </a:r>
            <a:r>
              <a:rPr lang="en-US" sz="2400" dirty="0" smtClean="0"/>
              <a:t>know-how</a:t>
            </a:r>
            <a:endParaRPr lang="en-US" sz="2400" dirty="0"/>
          </a:p>
          <a:p>
            <a:r>
              <a:rPr lang="en-US" sz="2400" dirty="0"/>
              <a:t>Strong marketplace incentives for continuing vendor innovations, expansion to </a:t>
            </a:r>
            <a:r>
              <a:rPr lang="en-US" sz="2400" dirty="0" smtClean="0"/>
              <a:t>Next </a:t>
            </a:r>
            <a:r>
              <a:rPr lang="en-US" sz="2400" dirty="0"/>
              <a:t>G</a:t>
            </a:r>
            <a:r>
              <a:rPr lang="en-US" sz="2400" dirty="0" smtClean="0"/>
              <a:t>en </a:t>
            </a:r>
            <a:r>
              <a:rPr lang="en-US" sz="2400" dirty="0"/>
              <a:t>learning</a:t>
            </a:r>
          </a:p>
          <a:p>
            <a:endParaRPr lang="en-US" sz="1800" dirty="0"/>
          </a:p>
        </p:txBody>
      </p:sp>
    </p:spTree>
    <p:extLst>
      <p:ext uri="{BB962C8B-B14F-4D97-AF65-F5344CB8AC3E}">
        <p14:creationId xmlns:p14="http://schemas.microsoft.com/office/powerpoint/2010/main" val="604563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1"/>
            <a:ext cx="8991600" cy="840046"/>
          </a:xfrm>
        </p:spPr>
        <p:txBody>
          <a:bodyPr/>
          <a:lstStyle/>
          <a:p>
            <a:r>
              <a:rPr lang="en-US" b="1" dirty="0"/>
              <a:t>Preliminary </a:t>
            </a:r>
            <a:r>
              <a:rPr lang="en-US" b="1" dirty="0" smtClean="0"/>
              <a:t>Insights </a:t>
            </a:r>
            <a:r>
              <a:rPr lang="en-US" b="1" dirty="0"/>
              <a:t>– </a:t>
            </a:r>
            <a:r>
              <a:rPr lang="en-US" b="1" dirty="0" smtClean="0"/>
              <a:t>Capacity </a:t>
            </a:r>
            <a:r>
              <a:rPr lang="en-US" b="1" dirty="0"/>
              <a:t>of </a:t>
            </a:r>
            <a:r>
              <a:rPr lang="en-US" b="1" dirty="0" smtClean="0"/>
              <a:t>Typical </a:t>
            </a:r>
            <a:r>
              <a:rPr lang="en-US" b="1" dirty="0"/>
              <a:t>I</a:t>
            </a:r>
            <a:r>
              <a:rPr lang="en-US" b="1" dirty="0" smtClean="0"/>
              <a:t>nstitutions(3</a:t>
            </a:r>
            <a:r>
              <a:rPr lang="en-US" b="1" dirty="0"/>
              <a:t>)</a:t>
            </a:r>
          </a:p>
        </p:txBody>
      </p:sp>
      <p:sp>
        <p:nvSpPr>
          <p:cNvPr id="6" name="Content Placeholder 5"/>
          <p:cNvSpPr>
            <a:spLocks noGrp="1"/>
          </p:cNvSpPr>
          <p:nvPr>
            <p:ph idx="1"/>
          </p:nvPr>
        </p:nvSpPr>
        <p:spPr/>
        <p:txBody>
          <a:bodyPr/>
          <a:lstStyle/>
          <a:p>
            <a:r>
              <a:rPr lang="en-US" sz="2400" dirty="0"/>
              <a:t>Many institutional leaders overestimate their data, information and analytics capacity.  Substantial need for professional development, capacity building, and raising “analytics IQ</a:t>
            </a:r>
            <a:r>
              <a:rPr lang="en-US" sz="2400" dirty="0" smtClean="0"/>
              <a:t>”</a:t>
            </a:r>
            <a:endParaRPr lang="en-US" sz="2400" dirty="0"/>
          </a:p>
          <a:p>
            <a:r>
              <a:rPr lang="en-US" sz="2400" dirty="0"/>
              <a:t>Need for affordable analytics solution that deliver student success-based ROI.  The bar keeps being raised for analytics </a:t>
            </a:r>
            <a:r>
              <a:rPr lang="en-US" sz="2400" dirty="0" smtClean="0"/>
              <a:t>possibilities</a:t>
            </a:r>
            <a:endParaRPr lang="en-US" sz="2400" dirty="0"/>
          </a:p>
          <a:p>
            <a:r>
              <a:rPr lang="en-US" sz="2400" dirty="0"/>
              <a:t>Strong accountability demands for analytics for student success and </a:t>
            </a:r>
            <a:r>
              <a:rPr lang="en-US" sz="2400" dirty="0" smtClean="0"/>
              <a:t>productivity</a:t>
            </a:r>
            <a:endParaRPr lang="en-US" sz="2400" dirty="0"/>
          </a:p>
          <a:p>
            <a:r>
              <a:rPr lang="en-US" sz="2400" dirty="0"/>
              <a:t>Learning analytics combines enterprise-based and free-range learning.</a:t>
            </a:r>
          </a:p>
          <a:p>
            <a:endParaRPr lang="en-US" dirty="0"/>
          </a:p>
        </p:txBody>
      </p:sp>
    </p:spTree>
    <p:extLst>
      <p:ext uri="{BB962C8B-B14F-4D97-AF65-F5344CB8AC3E}">
        <p14:creationId xmlns:p14="http://schemas.microsoft.com/office/powerpoint/2010/main" val="604563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362200"/>
            <a:ext cx="7866612" cy="905924"/>
          </a:xfrm>
        </p:spPr>
        <p:txBody>
          <a:bodyPr/>
          <a:lstStyle/>
          <a:p>
            <a:r>
              <a:rPr lang="en-US" b="1" dirty="0"/>
              <a:t>4.What are </a:t>
            </a:r>
            <a:r>
              <a:rPr lang="en-US" b="1" dirty="0" smtClean="0"/>
              <a:t>Key </a:t>
            </a:r>
            <a:r>
              <a:rPr lang="en-US" b="1" dirty="0"/>
              <a:t>C</a:t>
            </a:r>
            <a:r>
              <a:rPr lang="en-US" b="1" dirty="0" smtClean="0"/>
              <a:t>oncerns and  </a:t>
            </a:r>
            <a:r>
              <a:rPr lang="en-US" b="1" dirty="0"/>
              <a:t>G</a:t>
            </a:r>
            <a:r>
              <a:rPr lang="en-US" b="1" dirty="0" smtClean="0"/>
              <a:t>aps </a:t>
            </a:r>
            <a:r>
              <a:rPr lang="en-US" b="1" dirty="0"/>
              <a:t>in B</a:t>
            </a:r>
            <a:r>
              <a:rPr lang="en-US" b="1" dirty="0" smtClean="0"/>
              <a:t>uilding </a:t>
            </a:r>
            <a:r>
              <a:rPr lang="en-US" b="1" dirty="0"/>
              <a:t>and </a:t>
            </a:r>
            <a:r>
              <a:rPr lang="en-US" b="1" dirty="0" smtClean="0"/>
              <a:t>Sustaining </a:t>
            </a:r>
            <a:r>
              <a:rPr lang="en-US" b="1" dirty="0"/>
              <a:t>a </a:t>
            </a:r>
            <a:r>
              <a:rPr lang="en-US" b="1" dirty="0" smtClean="0"/>
              <a:t>Foundation </a:t>
            </a:r>
            <a:r>
              <a:rPr lang="en-US" b="1" dirty="0"/>
              <a:t>for </a:t>
            </a:r>
            <a:r>
              <a:rPr lang="en-US" b="1" dirty="0" smtClean="0"/>
              <a:t>Analytics</a:t>
            </a:r>
            <a:r>
              <a:rPr lang="en-US" b="1" dirty="0"/>
              <a:t>?</a:t>
            </a:r>
            <a:r>
              <a:rPr lang="en-US" dirty="0"/>
              <a:t/>
            </a:r>
            <a:br>
              <a:rPr lang="en-US" dirty="0"/>
            </a:br>
            <a:endParaRPr lang="en-US" dirty="0"/>
          </a:p>
        </p:txBody>
      </p:sp>
      <p:sp>
        <p:nvSpPr>
          <p:cNvPr id="3" name="Text Placeholder 2"/>
          <p:cNvSpPr>
            <a:spLocks noGrp="1"/>
          </p:cNvSpPr>
          <p:nvPr>
            <p:ph type="body" idx="12"/>
          </p:nvPr>
        </p:nvSpPr>
        <p:spPr/>
        <p:txBody>
          <a:bodyPr/>
          <a:lstStyle/>
          <a:p>
            <a:endParaRPr lang="en-US"/>
          </a:p>
        </p:txBody>
      </p:sp>
    </p:spTree>
    <p:extLst>
      <p:ext uri="{BB962C8B-B14F-4D97-AF65-F5344CB8AC3E}">
        <p14:creationId xmlns:p14="http://schemas.microsoft.com/office/powerpoint/2010/main" val="2874689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The </a:t>
            </a:r>
            <a:r>
              <a:rPr lang="en-US" b="1" dirty="0" smtClean="0"/>
              <a:t>Analytics </a:t>
            </a:r>
            <a:r>
              <a:rPr lang="en-US" b="1" dirty="0"/>
              <a:t>C</a:t>
            </a:r>
            <a:r>
              <a:rPr lang="en-US" b="1" dirty="0" smtClean="0"/>
              <a:t>apacity </a:t>
            </a:r>
            <a:r>
              <a:rPr lang="en-US" b="1" dirty="0"/>
              <a:t>G</a:t>
            </a:r>
            <a:r>
              <a:rPr lang="en-US" b="1" dirty="0" smtClean="0"/>
              <a:t>ap </a:t>
            </a:r>
            <a:endParaRPr lang="en-US" b="1" dirty="0"/>
          </a:p>
        </p:txBody>
      </p:sp>
      <p:sp>
        <p:nvSpPr>
          <p:cNvPr id="6" name="Content Placeholder 5"/>
          <p:cNvSpPr>
            <a:spLocks noGrp="1"/>
          </p:cNvSpPr>
          <p:nvPr>
            <p:ph idx="1"/>
          </p:nvPr>
        </p:nvSpPr>
        <p:spPr>
          <a:xfrm>
            <a:off x="533400" y="1371600"/>
            <a:ext cx="8079971" cy="4546599"/>
          </a:xfrm>
        </p:spPr>
        <p:txBody>
          <a:bodyPr/>
          <a:lstStyle/>
          <a:p>
            <a:r>
              <a:rPr lang="en-US" sz="2400" dirty="0"/>
              <a:t>The talent gap - Lack of analytics expertise and experience in our industry, difficulties in </a:t>
            </a:r>
            <a:r>
              <a:rPr lang="en-US" sz="2400" dirty="0" smtClean="0"/>
              <a:t>hiring</a:t>
            </a:r>
            <a:endParaRPr lang="en-US" sz="2400" dirty="0"/>
          </a:p>
          <a:p>
            <a:r>
              <a:rPr lang="en-US" sz="2400" dirty="0"/>
              <a:t>Pervasive need for professional development at all </a:t>
            </a:r>
            <a:r>
              <a:rPr lang="en-US" sz="2400" dirty="0" smtClean="0"/>
              <a:t>levels</a:t>
            </a:r>
            <a:endParaRPr lang="en-US" sz="2400" dirty="0"/>
          </a:p>
          <a:p>
            <a:r>
              <a:rPr lang="en-US" sz="2400" dirty="0"/>
              <a:t>Need for continuing enhancements in tools, applications, solutions and services – the bar is being </a:t>
            </a:r>
            <a:r>
              <a:rPr lang="en-US" sz="2400" dirty="0" smtClean="0"/>
              <a:t>raised</a:t>
            </a:r>
            <a:endParaRPr lang="en-US" sz="2400" dirty="0"/>
          </a:p>
          <a:p>
            <a:r>
              <a:rPr lang="en-US" sz="2400" dirty="0"/>
              <a:t>Need for consulting, know-how, institutional “capacity augmentation</a:t>
            </a:r>
            <a:r>
              <a:rPr lang="en-US" sz="2400" dirty="0" smtClean="0"/>
              <a:t>”</a:t>
            </a:r>
            <a:endParaRPr lang="en-US" sz="2400" dirty="0"/>
          </a:p>
          <a:p>
            <a:r>
              <a:rPr lang="en-US" sz="2400" dirty="0"/>
              <a:t>Need for “free-range” personal capacity build</a:t>
            </a:r>
          </a:p>
        </p:txBody>
      </p:sp>
    </p:spTree>
    <p:extLst>
      <p:ext uri="{BB962C8B-B14F-4D97-AF65-F5344CB8AC3E}">
        <p14:creationId xmlns:p14="http://schemas.microsoft.com/office/powerpoint/2010/main" val="2874689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14400"/>
          </a:xfrm>
        </p:spPr>
        <p:txBody>
          <a:bodyPr>
            <a:normAutofit/>
          </a:bodyPr>
          <a:lstStyle/>
          <a:p>
            <a:pPr algn="l"/>
            <a:r>
              <a:rPr lang="en-US" sz="2400" dirty="0" smtClean="0"/>
              <a:t>DATA AND AFFORDABILITY ARE THE BIGGEST CONCERNS</a:t>
            </a:r>
            <a:endParaRPr lang="en-US" sz="2400" dirty="0"/>
          </a:p>
        </p:txBody>
      </p:sp>
      <p:sp>
        <p:nvSpPr>
          <p:cNvPr id="3" name="Content Placeholder 2"/>
          <p:cNvSpPr>
            <a:spLocks noGrp="1"/>
          </p:cNvSpPr>
          <p:nvPr>
            <p:ph idx="1"/>
          </p:nvPr>
        </p:nvSpPr>
        <p:spPr>
          <a:xfrm>
            <a:off x="2667000" y="1600200"/>
            <a:ext cx="3568700" cy="4525963"/>
          </a:xfrm>
        </p:spPr>
        <p:txBody>
          <a:bodyPr/>
          <a:lstStyle/>
          <a:p>
            <a:pPr marL="0" indent="0">
              <a:buNone/>
            </a:pPr>
            <a:r>
              <a:rPr lang="en-US" dirty="0" err="1" smtClean="0"/>
              <a:t>erwyrewgf</a:t>
            </a:r>
            <a:endParaRPr lang="en-US" dirty="0"/>
          </a:p>
        </p:txBody>
      </p:sp>
      <p:pic>
        <p:nvPicPr>
          <p:cNvPr id="7" name="Picture 6" descr="slide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588" y="1054101"/>
            <a:ext cx="6203912" cy="5180266"/>
          </a:xfrm>
          <a:prstGeom prst="rect">
            <a:avLst/>
          </a:prstGeom>
        </p:spPr>
      </p:pic>
      <p:sp>
        <p:nvSpPr>
          <p:cNvPr id="5" name="TextBox 4"/>
          <p:cNvSpPr txBox="1"/>
          <p:nvPr/>
        </p:nvSpPr>
        <p:spPr>
          <a:xfrm>
            <a:off x="3241422" y="6641783"/>
            <a:ext cx="5902578" cy="246221"/>
          </a:xfrm>
          <a:prstGeom prst="rect">
            <a:avLst/>
          </a:prstGeom>
          <a:noFill/>
        </p:spPr>
        <p:txBody>
          <a:bodyPr wrap="none" rtlCol="0">
            <a:spAutoFit/>
          </a:bodyPr>
          <a:lstStyle/>
          <a:p>
            <a:r>
              <a:rPr lang="en-US" sz="1000" dirty="0" smtClean="0"/>
              <a:t>What are your concerns about the growing use of analytics in higher education?; N = 339, EDU + AIR</a:t>
            </a:r>
            <a:endParaRPr lang="en-US" sz="1000" dirty="0"/>
          </a:p>
        </p:txBody>
      </p:sp>
      <p:sp>
        <p:nvSpPr>
          <p:cNvPr id="4" name="Rectangle 3"/>
          <p:cNvSpPr/>
          <p:nvPr/>
        </p:nvSpPr>
        <p:spPr>
          <a:xfrm>
            <a:off x="0" y="6182267"/>
            <a:ext cx="9826388" cy="369332"/>
          </a:xfrm>
          <a:prstGeom prst="rect">
            <a:avLst/>
          </a:prstGeom>
        </p:spPr>
        <p:txBody>
          <a:bodyPr wrap="square">
            <a:spAutoFit/>
          </a:bodyPr>
          <a:lstStyle/>
          <a:p>
            <a:r>
              <a:rPr lang="en-US" dirty="0"/>
              <a:t>http://www.educause.edu/library/resources/2012-ecar-study-analytics-higher-education</a:t>
            </a:r>
          </a:p>
        </p:txBody>
      </p:sp>
    </p:spTree>
    <p:extLst>
      <p:ext uri="{BB962C8B-B14F-4D97-AF65-F5344CB8AC3E}">
        <p14:creationId xmlns:p14="http://schemas.microsoft.com/office/powerpoint/2010/main" val="90007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381000"/>
            <a:ext cx="8830339" cy="1143000"/>
          </a:xfrm>
        </p:spPr>
        <p:txBody>
          <a:bodyPr/>
          <a:lstStyle/>
          <a:p>
            <a:pPr algn="l"/>
            <a:r>
              <a:rPr lang="en-US" sz="3600" b="1" dirty="0" smtClean="0">
                <a:latin typeface="Arial" pitchFamily="34" charset="0"/>
                <a:cs typeface="Arial" pitchFamily="34" charset="0"/>
              </a:rPr>
              <a:t>IT and IR Differences Concerning </a:t>
            </a:r>
            <a:r>
              <a:rPr lang="en-US" sz="3600" b="1" dirty="0">
                <a:latin typeface="Arial" pitchFamily="34" charset="0"/>
                <a:cs typeface="Arial" pitchFamily="34" charset="0"/>
              </a:rPr>
              <a:t>A</a:t>
            </a:r>
            <a:r>
              <a:rPr lang="en-US" sz="3600" b="1" dirty="0" smtClean="0">
                <a:latin typeface="Arial" pitchFamily="34" charset="0"/>
                <a:cs typeface="Arial" pitchFamily="34" charset="0"/>
              </a:rPr>
              <a:t>nalytics</a:t>
            </a:r>
            <a:endParaRPr lang="en-US" sz="3600" b="1" dirty="0">
              <a:latin typeface="Arial" pitchFamily="34" charset="0"/>
              <a:cs typeface="Arial" pitchFamily="34" charset="0"/>
            </a:endParaRPr>
          </a:p>
        </p:txBody>
      </p:sp>
      <p:sp>
        <p:nvSpPr>
          <p:cNvPr id="7" name="Text Placeholder 6"/>
          <p:cNvSpPr>
            <a:spLocks noGrp="1"/>
          </p:cNvSpPr>
          <p:nvPr>
            <p:ph type="body" idx="1"/>
          </p:nvPr>
        </p:nvSpPr>
        <p:spPr/>
        <p:txBody>
          <a:bodyPr/>
          <a:lstStyle/>
          <a:p>
            <a:r>
              <a:rPr lang="en-US" dirty="0" smtClean="0"/>
              <a:t>IT Professionals	</a:t>
            </a:r>
            <a:endParaRPr lang="en-US" dirty="0"/>
          </a:p>
        </p:txBody>
      </p:sp>
      <p:sp>
        <p:nvSpPr>
          <p:cNvPr id="8" name="Content Placeholder 7"/>
          <p:cNvSpPr>
            <a:spLocks noGrp="1"/>
          </p:cNvSpPr>
          <p:nvPr>
            <p:ph sz="half" idx="2"/>
          </p:nvPr>
        </p:nvSpPr>
        <p:spPr/>
        <p:txBody>
          <a:bodyPr/>
          <a:lstStyle/>
          <a:p>
            <a:r>
              <a:rPr lang="en-US" sz="1800" dirty="0" smtClean="0"/>
              <a:t>The use of analytics to mange central IT is more advanced</a:t>
            </a:r>
          </a:p>
          <a:p>
            <a:r>
              <a:rPr lang="en-US" sz="1800" dirty="0" smtClean="0"/>
              <a:t>Funding for analytics at their institutions is viewed as an investment in future outcomes</a:t>
            </a:r>
          </a:p>
          <a:p>
            <a:r>
              <a:rPr lang="en-US" sz="1800" dirty="0" smtClean="0"/>
              <a:t>Their administration accepts the use of analytics</a:t>
            </a:r>
          </a:p>
          <a:p>
            <a:r>
              <a:rPr lang="en-US" sz="1800" dirty="0" smtClean="0"/>
              <a:t>Their institutions’ IT professionals know how to support analytics</a:t>
            </a:r>
          </a:p>
          <a:p>
            <a:r>
              <a:rPr lang="en-US" sz="1800" dirty="0" smtClean="0"/>
              <a:t>Individuals’ privacy rights are a concern</a:t>
            </a:r>
          </a:p>
          <a:p>
            <a:r>
              <a:rPr lang="en-US" sz="1800" dirty="0" smtClean="0"/>
              <a:t>Affordability is a concern</a:t>
            </a:r>
          </a:p>
          <a:p>
            <a:r>
              <a:rPr lang="en-US" sz="1800" dirty="0" smtClean="0"/>
              <a:t>Return on investment is a concern</a:t>
            </a:r>
            <a:endParaRPr lang="en-US" sz="1800" dirty="0"/>
          </a:p>
        </p:txBody>
      </p:sp>
      <p:sp>
        <p:nvSpPr>
          <p:cNvPr id="9" name="Text Placeholder 8"/>
          <p:cNvSpPr>
            <a:spLocks noGrp="1"/>
          </p:cNvSpPr>
          <p:nvPr>
            <p:ph type="body" sz="quarter" idx="3"/>
          </p:nvPr>
        </p:nvSpPr>
        <p:spPr/>
        <p:txBody>
          <a:bodyPr/>
          <a:lstStyle/>
          <a:p>
            <a:r>
              <a:rPr lang="en-US" dirty="0" smtClean="0"/>
              <a:t>IR Professionals</a:t>
            </a:r>
            <a:endParaRPr lang="en-US" dirty="0"/>
          </a:p>
        </p:txBody>
      </p:sp>
      <p:sp>
        <p:nvSpPr>
          <p:cNvPr id="10" name="Content Placeholder 9"/>
          <p:cNvSpPr>
            <a:spLocks noGrp="1"/>
          </p:cNvSpPr>
          <p:nvPr>
            <p:ph sz="quarter" idx="4"/>
          </p:nvPr>
        </p:nvSpPr>
        <p:spPr/>
        <p:txBody>
          <a:bodyPr/>
          <a:lstStyle/>
          <a:p>
            <a:r>
              <a:rPr lang="en-US" sz="1800" dirty="0" smtClean="0"/>
              <a:t>The use of analytics in faculty promotion and tenure is more advanced</a:t>
            </a:r>
          </a:p>
          <a:p>
            <a:r>
              <a:rPr lang="en-US" sz="1800" dirty="0" smtClean="0"/>
              <a:t>The use of analytics in procurement is more advanced</a:t>
            </a:r>
          </a:p>
          <a:p>
            <a:r>
              <a:rPr lang="en-US" sz="1800" dirty="0" smtClean="0"/>
              <a:t>Their institutions have dedicated professionals with specialized training in analytics</a:t>
            </a:r>
          </a:p>
          <a:p>
            <a:r>
              <a:rPr lang="en-US" sz="1800" dirty="0" smtClean="0"/>
              <a:t>Their institutions’ IR professionals know how to support analytics</a:t>
            </a:r>
            <a:endParaRPr lang="en-US" sz="1800" dirty="0"/>
          </a:p>
        </p:txBody>
      </p:sp>
      <p:sp>
        <p:nvSpPr>
          <p:cNvPr id="2" name="Rectangle 1"/>
          <p:cNvSpPr/>
          <p:nvPr/>
        </p:nvSpPr>
        <p:spPr>
          <a:xfrm>
            <a:off x="154911" y="6473970"/>
            <a:ext cx="8980227" cy="369332"/>
          </a:xfrm>
          <a:prstGeom prst="rect">
            <a:avLst/>
          </a:prstGeom>
        </p:spPr>
        <p:txBody>
          <a:bodyPr wrap="square">
            <a:spAutoFit/>
          </a:bodyPr>
          <a:lstStyle/>
          <a:p>
            <a:r>
              <a:rPr lang="en-US" dirty="0"/>
              <a:t>http://www.educause.edu/library/resources/2012-ecar-study-analytics-higher-education</a:t>
            </a:r>
          </a:p>
        </p:txBody>
      </p:sp>
    </p:spTree>
    <p:extLst>
      <p:ext uri="{BB962C8B-B14F-4D97-AF65-F5344CB8AC3E}">
        <p14:creationId xmlns:p14="http://schemas.microsoft.com/office/powerpoint/2010/main" val="3731169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546"/>
            <a:ext cx="9144000" cy="687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418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Workshop Schedule</a:t>
            </a:r>
          </a:p>
        </p:txBody>
      </p:sp>
      <p:sp>
        <p:nvSpPr>
          <p:cNvPr id="6" name="Content Placeholder 5"/>
          <p:cNvSpPr>
            <a:spLocks noGrp="1"/>
          </p:cNvSpPr>
          <p:nvPr>
            <p:ph idx="1"/>
          </p:nvPr>
        </p:nvSpPr>
        <p:spPr>
          <a:xfrm>
            <a:off x="304800" y="1371599"/>
            <a:ext cx="8686799" cy="4546599"/>
          </a:xfrm>
        </p:spPr>
        <p:txBody>
          <a:bodyPr/>
          <a:lstStyle/>
          <a:p>
            <a:r>
              <a:rPr lang="en-US" sz="2000" b="1" dirty="0"/>
              <a:t>8:00-8:30	</a:t>
            </a:r>
            <a:r>
              <a:rPr lang="en-US" sz="2000" b="1" dirty="0" smtClean="0"/>
              <a:t>	</a:t>
            </a:r>
            <a:r>
              <a:rPr lang="en-US" sz="2000" b="1" i="1" dirty="0" smtClean="0"/>
              <a:t>I</a:t>
            </a:r>
            <a:r>
              <a:rPr lang="en-US" sz="2000" b="1" i="1" dirty="0"/>
              <a:t>. What Do Participants Want from this 				</a:t>
            </a:r>
            <a:r>
              <a:rPr lang="en-US" sz="2000" b="1" i="1" dirty="0" smtClean="0"/>
              <a:t>   Workshop</a:t>
            </a:r>
            <a:r>
              <a:rPr lang="en-US" sz="2000" b="1" i="1" dirty="0"/>
              <a:t>?</a:t>
            </a:r>
          </a:p>
          <a:p>
            <a:r>
              <a:rPr lang="en-US" sz="2000" b="1" dirty="0"/>
              <a:t>8:30--9:30	</a:t>
            </a:r>
            <a:r>
              <a:rPr lang="en-US" sz="2000" b="1" dirty="0" smtClean="0"/>
              <a:t>	</a:t>
            </a:r>
            <a:r>
              <a:rPr lang="en-US" sz="2000" b="1" i="1" dirty="0" smtClean="0"/>
              <a:t>II</a:t>
            </a:r>
            <a:r>
              <a:rPr lang="en-US" sz="2000" b="1" i="1" dirty="0"/>
              <a:t>. What Are Analytics? Why Are They Useful?</a:t>
            </a:r>
          </a:p>
          <a:p>
            <a:r>
              <a:rPr lang="en-US" sz="2000" b="1" dirty="0"/>
              <a:t>9:30-10:00	</a:t>
            </a:r>
            <a:r>
              <a:rPr lang="en-US" sz="2000" b="1" dirty="0" smtClean="0"/>
              <a:t>	Break</a:t>
            </a:r>
            <a:endParaRPr lang="en-US" sz="2000" b="1" dirty="0"/>
          </a:p>
          <a:p>
            <a:r>
              <a:rPr lang="en-US" sz="2000" b="1" dirty="0"/>
              <a:t>10:00-11:30	</a:t>
            </a:r>
            <a:r>
              <a:rPr lang="en-US" sz="2000" b="1" dirty="0" smtClean="0"/>
              <a:t>	</a:t>
            </a:r>
            <a:r>
              <a:rPr lang="en-US" sz="2000" b="1" i="1" dirty="0" smtClean="0"/>
              <a:t>III</a:t>
            </a:r>
            <a:r>
              <a:rPr lang="en-US" sz="2000" b="1" i="1" dirty="0"/>
              <a:t>. Understanding Analytics Processes/Plans</a:t>
            </a:r>
          </a:p>
          <a:p>
            <a:r>
              <a:rPr lang="en-US" sz="2000" b="1" dirty="0"/>
              <a:t>11:30-12:30 	Lunch</a:t>
            </a:r>
          </a:p>
          <a:p>
            <a:r>
              <a:rPr lang="en-US" sz="2000" b="1" dirty="0"/>
              <a:t>12:30-2:00	</a:t>
            </a:r>
            <a:r>
              <a:rPr lang="en-US" sz="2000" b="1" dirty="0" smtClean="0"/>
              <a:t>	</a:t>
            </a:r>
            <a:r>
              <a:rPr lang="en-US" sz="2000" b="1" i="1" dirty="0" smtClean="0"/>
              <a:t>IV</a:t>
            </a:r>
            <a:r>
              <a:rPr lang="en-US" sz="2000" b="1" i="1" dirty="0"/>
              <a:t>. Case Studies, Starting Your Plan</a:t>
            </a:r>
            <a:br>
              <a:rPr lang="en-US" sz="2000" b="1" i="1" dirty="0"/>
            </a:br>
            <a:r>
              <a:rPr lang="en-US" sz="2000" b="1" dirty="0"/>
              <a:t>2:00-2:30		Break</a:t>
            </a:r>
          </a:p>
          <a:p>
            <a:r>
              <a:rPr lang="en-US" sz="2000" b="1" dirty="0"/>
              <a:t>2:30-4:00		</a:t>
            </a:r>
            <a:r>
              <a:rPr lang="en-US" sz="2000" b="1" i="1" dirty="0"/>
              <a:t>V. Putting it all Together </a:t>
            </a:r>
            <a:r>
              <a:rPr lang="en-US" sz="1800" b="1" i="1" dirty="0"/>
              <a:t>– </a:t>
            </a:r>
            <a:r>
              <a:rPr lang="en-US" sz="2000" b="1" i="1" dirty="0"/>
              <a:t>Finishing Your Plan</a:t>
            </a:r>
            <a:endParaRPr lang="en-US" sz="1800" b="1" i="1" dirty="0"/>
          </a:p>
          <a:p>
            <a:endParaRPr lang="en-US" i="1" dirty="0"/>
          </a:p>
        </p:txBody>
      </p:sp>
    </p:spTree>
    <p:extLst>
      <p:ext uri="{BB962C8B-B14F-4D97-AF65-F5344CB8AC3E}">
        <p14:creationId xmlns:p14="http://schemas.microsoft.com/office/powerpoint/2010/main" val="835289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5. What </a:t>
            </a:r>
            <a:r>
              <a:rPr lang="en-US" b="1" dirty="0" smtClean="0"/>
              <a:t>Does </a:t>
            </a:r>
            <a:r>
              <a:rPr lang="en-US" b="1" dirty="0"/>
              <a:t>the </a:t>
            </a:r>
            <a:r>
              <a:rPr lang="en-US" b="1" dirty="0" smtClean="0"/>
              <a:t>ECAR Maturity Index </a:t>
            </a:r>
            <a:r>
              <a:rPr lang="en-US" b="1" dirty="0"/>
              <a:t>T</a:t>
            </a:r>
            <a:r>
              <a:rPr lang="en-US" b="1" dirty="0" smtClean="0"/>
              <a:t>ell </a:t>
            </a:r>
            <a:r>
              <a:rPr lang="en-US" b="1" dirty="0"/>
              <a:t>U</a:t>
            </a:r>
            <a:r>
              <a:rPr lang="en-US" b="1" dirty="0" smtClean="0"/>
              <a:t>s </a:t>
            </a:r>
            <a:r>
              <a:rPr lang="en-US" b="1" dirty="0"/>
              <a:t>about </a:t>
            </a:r>
            <a:r>
              <a:rPr lang="en-US" b="1" dirty="0" smtClean="0"/>
              <a:t>Current </a:t>
            </a:r>
            <a:r>
              <a:rPr lang="en-US" b="1" dirty="0"/>
              <a:t>C</a:t>
            </a:r>
            <a:r>
              <a:rPr lang="en-US" b="1" dirty="0" smtClean="0"/>
              <a:t>apacity</a:t>
            </a:r>
            <a:r>
              <a:rPr lang="en-US" b="1" dirty="0"/>
              <a:t>?</a:t>
            </a:r>
          </a:p>
        </p:txBody>
      </p:sp>
      <p:sp>
        <p:nvSpPr>
          <p:cNvPr id="3" name="Text Placeholder 2"/>
          <p:cNvSpPr>
            <a:spLocks noGrp="1"/>
          </p:cNvSpPr>
          <p:nvPr>
            <p:ph type="body" idx="12"/>
          </p:nvPr>
        </p:nvSpPr>
        <p:spPr/>
        <p:txBody>
          <a:bodyPr/>
          <a:lstStyle/>
          <a:p>
            <a:endParaRPr lang="en-US"/>
          </a:p>
        </p:txBody>
      </p:sp>
      <p:sp>
        <p:nvSpPr>
          <p:cNvPr id="2" name="Text Placeholder 1"/>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582281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38675"/>
            <a:ext cx="8991600" cy="729971"/>
          </a:xfrm>
        </p:spPr>
        <p:txBody>
          <a:bodyPr/>
          <a:lstStyle/>
          <a:p>
            <a:r>
              <a:rPr lang="en-US" b="1" dirty="0" smtClean="0"/>
              <a:t>Analytics Maturity </a:t>
            </a:r>
            <a:r>
              <a:rPr lang="en-US" b="1" dirty="0"/>
              <a:t>in </a:t>
            </a:r>
            <a:r>
              <a:rPr lang="en-US" b="1" dirty="0" smtClean="0"/>
              <a:t>Higher </a:t>
            </a:r>
            <a:r>
              <a:rPr lang="en-US" b="1" dirty="0"/>
              <a:t>E</a:t>
            </a:r>
            <a:r>
              <a:rPr lang="en-US" b="1" dirty="0" smtClean="0"/>
              <a:t>ducation </a:t>
            </a:r>
            <a:endParaRPr lang="en-US" b="1" dirty="0"/>
          </a:p>
        </p:txBody>
      </p:sp>
      <p:sp>
        <p:nvSpPr>
          <p:cNvPr id="6" name="Content Placeholder 5"/>
          <p:cNvSpPr>
            <a:spLocks noGrp="1"/>
          </p:cNvSpPr>
          <p:nvPr>
            <p:ph idx="1"/>
          </p:nvPr>
        </p:nvSpPr>
        <p:spPr>
          <a:xfrm>
            <a:off x="381000" y="1066801"/>
            <a:ext cx="8686799" cy="4495799"/>
          </a:xfrm>
        </p:spPr>
        <p:txBody>
          <a:bodyPr/>
          <a:lstStyle/>
          <a:p>
            <a:pPr marL="514350" indent="-514350">
              <a:buFont typeface="+mj-lt"/>
              <a:buAutoNum type="arabicPeriod"/>
            </a:pPr>
            <a:r>
              <a:rPr lang="en-US" sz="2800" dirty="0" smtClean="0"/>
              <a:t>CULTURE --Committed </a:t>
            </a:r>
            <a:r>
              <a:rPr lang="en-US" sz="2800" dirty="0"/>
              <a:t>leadership; culture accepts use of data to make decisions</a:t>
            </a:r>
          </a:p>
          <a:p>
            <a:pPr marL="514350" indent="-514350">
              <a:buFont typeface="+mj-lt"/>
              <a:buAutoNum type="arabicPeriod"/>
            </a:pPr>
            <a:r>
              <a:rPr lang="en-US" sz="2800" dirty="0" smtClean="0"/>
              <a:t>DATA </a:t>
            </a:r>
            <a:r>
              <a:rPr lang="en-US" sz="2800" dirty="0"/>
              <a:t>&amp; </a:t>
            </a:r>
            <a:r>
              <a:rPr lang="en-US" sz="2800" dirty="0" smtClean="0"/>
              <a:t>TOOLS ----Clean</a:t>
            </a:r>
            <a:r>
              <a:rPr lang="en-US" sz="2800" dirty="0"/>
              <a:t>, standardized data and reports; right tools and </a:t>
            </a:r>
            <a:r>
              <a:rPr lang="en-US" sz="2800" dirty="0" smtClean="0"/>
              <a:t>software</a:t>
            </a:r>
          </a:p>
          <a:p>
            <a:pPr marL="514350" indent="-514350">
              <a:buFont typeface="+mj-lt"/>
              <a:buAutoNum type="arabicPeriod"/>
            </a:pPr>
            <a:r>
              <a:rPr lang="en-US" sz="2800" dirty="0" smtClean="0"/>
              <a:t>INVESTMENT-- Funding </a:t>
            </a:r>
            <a:r>
              <a:rPr lang="en-US" sz="2800" dirty="0"/>
              <a:t>and staffing for </a:t>
            </a:r>
            <a:r>
              <a:rPr lang="en-US" sz="2800" dirty="0" smtClean="0"/>
              <a:t>analytics</a:t>
            </a:r>
          </a:p>
          <a:p>
            <a:pPr marL="514350" indent="-514350">
              <a:buFont typeface="+mj-lt"/>
              <a:buAutoNum type="arabicPeriod"/>
            </a:pPr>
            <a:r>
              <a:rPr lang="en-US" sz="2800" dirty="0" smtClean="0"/>
              <a:t>EXPERTISE-</a:t>
            </a:r>
            <a:r>
              <a:rPr lang="en-US" sz="2800" dirty="0"/>
              <a:t>-IR and/or business professionals with analytics training</a:t>
            </a:r>
          </a:p>
          <a:p>
            <a:pPr marL="514350" indent="-514350">
              <a:buFont typeface="+mj-lt"/>
              <a:buAutoNum type="arabicPeriod"/>
            </a:pPr>
            <a:r>
              <a:rPr lang="en-US" sz="2800" dirty="0" smtClean="0"/>
              <a:t>INFRASTRUCTURE-</a:t>
            </a:r>
            <a:r>
              <a:rPr lang="en-US" sz="2800" dirty="0"/>
              <a:t>-Storage capacity; IT professionals supporting analytics; policies regarding security and rights to </a:t>
            </a:r>
            <a:r>
              <a:rPr lang="en-US" sz="2800" dirty="0" smtClean="0"/>
              <a:t>data</a:t>
            </a:r>
            <a:endParaRPr lang="en-US" sz="1600" dirty="0" smtClean="0"/>
          </a:p>
          <a:p>
            <a:pPr marL="0" indent="0">
              <a:buNone/>
            </a:pPr>
            <a:r>
              <a:rPr lang="en-US" sz="1600" dirty="0"/>
              <a:t>http://www.educause.edu/library/resources/2012-ecar-study-analytics-higher-education</a:t>
            </a:r>
          </a:p>
          <a:p>
            <a:pPr marL="514350" indent="-514350">
              <a:buFont typeface="+mj-lt"/>
              <a:buAutoNum type="arabicPeriod"/>
            </a:pPr>
            <a:endParaRPr lang="en-US" sz="2800" dirty="0"/>
          </a:p>
          <a:p>
            <a:pPr marL="0" indent="0">
              <a:buNone/>
            </a:pPr>
            <a:endParaRPr lang="en-US" dirty="0"/>
          </a:p>
        </p:txBody>
      </p:sp>
    </p:spTree>
    <p:extLst>
      <p:ext uri="{BB962C8B-B14F-4D97-AF65-F5344CB8AC3E}">
        <p14:creationId xmlns:p14="http://schemas.microsoft.com/office/powerpoint/2010/main" val="1582281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Culture and </a:t>
            </a:r>
            <a:r>
              <a:rPr lang="en-US" b="1" dirty="0" smtClean="0"/>
              <a:t>Process</a:t>
            </a:r>
            <a:endParaRPr lang="en-US" b="1" dirty="0"/>
          </a:p>
        </p:txBody>
      </p:sp>
      <p:sp>
        <p:nvSpPr>
          <p:cNvPr id="6" name="Content Placeholder 5"/>
          <p:cNvSpPr>
            <a:spLocks noGrp="1"/>
          </p:cNvSpPr>
          <p:nvPr>
            <p:ph idx="1"/>
          </p:nvPr>
        </p:nvSpPr>
        <p:spPr>
          <a:xfrm>
            <a:off x="606829" y="1143001"/>
            <a:ext cx="8079971" cy="4775198"/>
          </a:xfrm>
        </p:spPr>
        <p:txBody>
          <a:bodyPr/>
          <a:lstStyle/>
          <a:p>
            <a:r>
              <a:rPr lang="en-US" sz="2400" dirty="0"/>
              <a:t>Senior leaders who are interested in and committed to suing data to make decisions</a:t>
            </a:r>
          </a:p>
          <a:p>
            <a:r>
              <a:rPr lang="en-US" sz="2400" dirty="0"/>
              <a:t>Our administration largely accepts the use of analytics</a:t>
            </a:r>
          </a:p>
          <a:p>
            <a:r>
              <a:rPr lang="en-US" sz="2400" dirty="0"/>
              <a:t>We have a culture that accepts the use of data to make decisions; we are not reliant on anecdote, precedent, or intuition</a:t>
            </a:r>
          </a:p>
          <a:p>
            <a:r>
              <a:rPr lang="en-US" sz="2400" dirty="0"/>
              <a:t>We have identified the key outcomes we are trying to improve and better use of data</a:t>
            </a:r>
          </a:p>
          <a:p>
            <a:r>
              <a:rPr lang="en-US" sz="2400" dirty="0"/>
              <a:t>We have a process for moving from what the data say to making changes and decisions</a:t>
            </a:r>
          </a:p>
          <a:p>
            <a:r>
              <a:rPr lang="en-US" sz="2400" dirty="0"/>
              <a:t>Our faculty largely accept the use of analytics</a:t>
            </a:r>
          </a:p>
          <a:p>
            <a:endParaRPr lang="en-US" sz="2400" dirty="0"/>
          </a:p>
          <a:p>
            <a:endParaRPr lang="en-US" dirty="0"/>
          </a:p>
        </p:txBody>
      </p:sp>
    </p:spTree>
    <p:extLst>
      <p:ext uri="{BB962C8B-B14F-4D97-AF65-F5344CB8AC3E}">
        <p14:creationId xmlns:p14="http://schemas.microsoft.com/office/powerpoint/2010/main" val="1582281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Data/Reporting Tools</a:t>
            </a:r>
            <a:endParaRPr lang="en-US" b="1" dirty="0"/>
          </a:p>
        </p:txBody>
      </p:sp>
      <p:sp>
        <p:nvSpPr>
          <p:cNvPr id="6" name="Content Placeholder 5"/>
          <p:cNvSpPr>
            <a:spLocks noGrp="1"/>
          </p:cNvSpPr>
          <p:nvPr>
            <p:ph idx="1"/>
          </p:nvPr>
        </p:nvSpPr>
        <p:spPr/>
        <p:txBody>
          <a:bodyPr/>
          <a:lstStyle/>
          <a:p>
            <a:r>
              <a:rPr lang="en-US" sz="2800" dirty="0"/>
              <a:t>Our data are of the right quality and are clean</a:t>
            </a:r>
          </a:p>
          <a:p>
            <a:r>
              <a:rPr lang="en-US" sz="2800" dirty="0"/>
              <a:t>We have the right kind of data</a:t>
            </a:r>
          </a:p>
          <a:p>
            <a:r>
              <a:rPr lang="en-US" sz="2800" dirty="0"/>
              <a:t>Our data are standardized to support comparisons across areas</a:t>
            </a:r>
          </a:p>
          <a:p>
            <a:r>
              <a:rPr lang="en-US" sz="2800" dirty="0"/>
              <a:t>Reports are in the right format and show the right data to inform decisions</a:t>
            </a:r>
          </a:p>
          <a:p>
            <a:r>
              <a:rPr lang="en-US" sz="2800" dirty="0"/>
              <a:t>We have the right tools and software for analytics</a:t>
            </a:r>
          </a:p>
          <a:p>
            <a:endParaRPr lang="en-US" dirty="0"/>
          </a:p>
        </p:txBody>
      </p:sp>
    </p:spTree>
    <p:extLst>
      <p:ext uri="{BB962C8B-B14F-4D97-AF65-F5344CB8AC3E}">
        <p14:creationId xmlns:p14="http://schemas.microsoft.com/office/powerpoint/2010/main" val="1582281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Investment</a:t>
            </a:r>
            <a:endParaRPr lang="en-US" b="1" dirty="0"/>
          </a:p>
        </p:txBody>
      </p:sp>
      <p:sp>
        <p:nvSpPr>
          <p:cNvPr id="6" name="Content Placeholder 5"/>
          <p:cNvSpPr>
            <a:spLocks noGrp="1"/>
          </p:cNvSpPr>
          <p:nvPr>
            <p:ph idx="1"/>
          </p:nvPr>
        </p:nvSpPr>
        <p:spPr/>
        <p:txBody>
          <a:bodyPr/>
          <a:lstStyle/>
          <a:p>
            <a:r>
              <a:rPr lang="en-US" sz="2800" dirty="0"/>
              <a:t>We have an appropriate amount of funding for analytics</a:t>
            </a:r>
          </a:p>
          <a:p>
            <a:r>
              <a:rPr lang="en-US" sz="2800" dirty="0"/>
              <a:t>Funding for analytics is viewed as an investment in future outcomes rather than an incremental expense</a:t>
            </a:r>
          </a:p>
          <a:p>
            <a:r>
              <a:rPr lang="en-US" sz="2800" dirty="0"/>
              <a:t>We have an appropriate number of analysts for analytics</a:t>
            </a:r>
          </a:p>
          <a:p>
            <a:endParaRPr lang="en-US" dirty="0"/>
          </a:p>
        </p:txBody>
      </p:sp>
    </p:spTree>
    <p:extLst>
      <p:ext uri="{BB962C8B-B14F-4D97-AF65-F5344CB8AC3E}">
        <p14:creationId xmlns:p14="http://schemas.microsoft.com/office/powerpoint/2010/main" val="2874689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Expertise</a:t>
            </a:r>
            <a:endParaRPr lang="en-US" b="1" dirty="0"/>
          </a:p>
        </p:txBody>
      </p:sp>
      <p:sp>
        <p:nvSpPr>
          <p:cNvPr id="6" name="Content Placeholder 5"/>
          <p:cNvSpPr>
            <a:spLocks noGrp="1"/>
          </p:cNvSpPr>
          <p:nvPr>
            <p:ph idx="1"/>
          </p:nvPr>
        </p:nvSpPr>
        <p:spPr/>
        <p:txBody>
          <a:bodyPr/>
          <a:lstStyle/>
          <a:p>
            <a:r>
              <a:rPr lang="en-US" sz="2800" dirty="0"/>
              <a:t>We have IR professionals who know how to support analytics</a:t>
            </a:r>
          </a:p>
          <a:p>
            <a:r>
              <a:rPr lang="en-US" sz="2800" dirty="0"/>
              <a:t>We have dedicated professionals who have specialized analytics training</a:t>
            </a:r>
          </a:p>
          <a:p>
            <a:r>
              <a:rPr lang="en-US" sz="2800" dirty="0"/>
              <a:t>We have business professionals who know how to apply analytics to their areas</a:t>
            </a:r>
          </a:p>
          <a:p>
            <a:endParaRPr lang="en-US" dirty="0"/>
          </a:p>
        </p:txBody>
      </p:sp>
    </p:spTree>
    <p:extLst>
      <p:ext uri="{BB962C8B-B14F-4D97-AF65-F5344CB8AC3E}">
        <p14:creationId xmlns:p14="http://schemas.microsoft.com/office/powerpoint/2010/main" val="4287840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Governance/Infrastructure</a:t>
            </a:r>
            <a:endParaRPr lang="en-US" b="1" dirty="0"/>
          </a:p>
        </p:txBody>
      </p:sp>
      <p:sp>
        <p:nvSpPr>
          <p:cNvPr id="6" name="Content Placeholder 5"/>
          <p:cNvSpPr>
            <a:spLocks noGrp="1"/>
          </p:cNvSpPr>
          <p:nvPr>
            <p:ph idx="1"/>
          </p:nvPr>
        </p:nvSpPr>
        <p:spPr>
          <a:xfrm>
            <a:off x="606829" y="1219201"/>
            <a:ext cx="8079971" cy="4698998"/>
          </a:xfrm>
        </p:spPr>
        <p:txBody>
          <a:bodyPr/>
          <a:lstStyle/>
          <a:p>
            <a:r>
              <a:rPr lang="en-US" sz="2800" dirty="0"/>
              <a:t>Our information security policies and practices are sufficiently robust to safeguard the use of data for analytics</a:t>
            </a:r>
          </a:p>
          <a:p>
            <a:r>
              <a:rPr lang="en-US" sz="2800" dirty="0"/>
              <a:t>We have sufficient capacity to store, manage, and analyze increasingly large volumes of data</a:t>
            </a:r>
          </a:p>
          <a:p>
            <a:r>
              <a:rPr lang="en-US" sz="2800" dirty="0"/>
              <a:t>We have policies that specify rights and privileges regarding access to institutional and individual data</a:t>
            </a:r>
          </a:p>
          <a:p>
            <a:r>
              <a:rPr lang="en-US" sz="2800" dirty="0"/>
              <a:t>We have IT professionals who know how to support analytics</a:t>
            </a:r>
          </a:p>
          <a:p>
            <a:endParaRPr lang="en-US" dirty="0"/>
          </a:p>
        </p:txBody>
      </p:sp>
    </p:spTree>
    <p:extLst>
      <p:ext uri="{BB962C8B-B14F-4D97-AF65-F5344CB8AC3E}">
        <p14:creationId xmlns:p14="http://schemas.microsoft.com/office/powerpoint/2010/main" val="4287840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ECAR Overall Maturity Index – All Institutions Participating</a:t>
            </a:r>
            <a:endParaRPr lang="en-US"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6425" y="1425165"/>
            <a:ext cx="8080375" cy="4439469"/>
          </a:xfrm>
          <a:prstGeom prst="rect">
            <a:avLst/>
          </a:prstGeom>
        </p:spPr>
      </p:pic>
    </p:spTree>
    <p:extLst>
      <p:ext uri="{BB962C8B-B14F-4D97-AF65-F5344CB8AC3E}">
        <p14:creationId xmlns:p14="http://schemas.microsoft.com/office/powerpoint/2010/main" val="15696615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6828" y="338675"/>
            <a:ext cx="8384771" cy="729971"/>
          </a:xfrm>
        </p:spPr>
        <p:txBody>
          <a:bodyPr/>
          <a:lstStyle/>
          <a:p>
            <a:r>
              <a:rPr lang="en-US" b="1" dirty="0"/>
              <a:t>Next </a:t>
            </a:r>
            <a:r>
              <a:rPr lang="en-US" b="1" dirty="0" smtClean="0"/>
              <a:t>Steps: Building </a:t>
            </a:r>
            <a:r>
              <a:rPr lang="en-US" b="1" dirty="0"/>
              <a:t>Your </a:t>
            </a:r>
            <a:r>
              <a:rPr lang="en-US" b="1" dirty="0" smtClean="0"/>
              <a:t>Template (As Part of Your Case Study or Plan) </a:t>
            </a:r>
            <a:endParaRPr lang="en-US" b="1" dirty="0"/>
          </a:p>
        </p:txBody>
      </p:sp>
      <p:sp>
        <p:nvSpPr>
          <p:cNvPr id="6" name="Content Placeholder 5"/>
          <p:cNvSpPr>
            <a:spLocks noGrp="1"/>
          </p:cNvSpPr>
          <p:nvPr>
            <p:ph idx="1"/>
          </p:nvPr>
        </p:nvSpPr>
        <p:spPr>
          <a:xfrm>
            <a:off x="606829" y="1524000"/>
            <a:ext cx="8079971" cy="4394198"/>
          </a:xfrm>
        </p:spPr>
        <p:txBody>
          <a:bodyPr/>
          <a:lstStyle/>
          <a:p>
            <a:r>
              <a:rPr lang="en-US" dirty="0"/>
              <a:t>Culture and Process</a:t>
            </a:r>
          </a:p>
          <a:p>
            <a:r>
              <a:rPr lang="en-US" dirty="0"/>
              <a:t>Data/Reporting Tools</a:t>
            </a:r>
          </a:p>
          <a:p>
            <a:r>
              <a:rPr lang="en-US" dirty="0"/>
              <a:t>Investment</a:t>
            </a:r>
          </a:p>
          <a:p>
            <a:r>
              <a:rPr lang="en-US" dirty="0"/>
              <a:t>Expertise</a:t>
            </a:r>
          </a:p>
          <a:p>
            <a:r>
              <a:rPr lang="en-US" dirty="0"/>
              <a:t>Governance/Infrastructure </a:t>
            </a:r>
          </a:p>
          <a:p>
            <a:endParaRPr lang="en-US" dirty="0"/>
          </a:p>
          <a:p>
            <a:endParaRPr lang="en-US" dirty="0"/>
          </a:p>
        </p:txBody>
      </p:sp>
    </p:spTree>
    <p:extLst>
      <p:ext uri="{BB962C8B-B14F-4D97-AF65-F5344CB8AC3E}">
        <p14:creationId xmlns:p14="http://schemas.microsoft.com/office/powerpoint/2010/main" val="4287840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33600"/>
            <a:ext cx="7866612" cy="1286924"/>
          </a:xfrm>
        </p:spPr>
        <p:txBody>
          <a:bodyPr/>
          <a:lstStyle/>
          <a:p>
            <a:r>
              <a:rPr lang="en-US" sz="5400" dirty="0"/>
              <a:t>III. Understanding analytics processes, plans, and </a:t>
            </a:r>
            <a:r>
              <a:rPr lang="en-US" sz="5400" dirty="0" smtClean="0"/>
              <a:t>strategies</a:t>
            </a:r>
            <a:br>
              <a:rPr lang="en-US" sz="5400" dirty="0" smtClean="0"/>
            </a:br>
            <a:r>
              <a:rPr lang="en-US" sz="4000" dirty="0" smtClean="0"/>
              <a:t>10:00 – 11:30 am</a:t>
            </a:r>
            <a:endParaRPr lang="en-US" sz="5400" dirty="0"/>
          </a:p>
        </p:txBody>
      </p:sp>
    </p:spTree>
    <p:extLst>
      <p:ext uri="{BB962C8B-B14F-4D97-AF65-F5344CB8AC3E}">
        <p14:creationId xmlns:p14="http://schemas.microsoft.com/office/powerpoint/2010/main" val="267381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866612" cy="905924"/>
          </a:xfrm>
        </p:spPr>
        <p:txBody>
          <a:bodyPr/>
          <a:lstStyle/>
          <a:p>
            <a:r>
              <a:rPr lang="en-US" sz="5400" dirty="0"/>
              <a:t>I. What do participants want from this </a:t>
            </a:r>
            <a:r>
              <a:rPr lang="en-US" sz="5400" dirty="0" smtClean="0"/>
              <a:t>workshop?</a:t>
            </a:r>
            <a:br>
              <a:rPr lang="en-US" sz="5400" dirty="0" smtClean="0"/>
            </a:br>
            <a:r>
              <a:rPr lang="en-US" sz="4000" dirty="0" smtClean="0"/>
              <a:t>8:00 – 8:30 am</a:t>
            </a:r>
            <a:endParaRPr lang="en-US" sz="4000" dirty="0"/>
          </a:p>
        </p:txBody>
      </p:sp>
    </p:spTree>
    <p:extLst>
      <p:ext uri="{BB962C8B-B14F-4D97-AF65-F5344CB8AC3E}">
        <p14:creationId xmlns:p14="http://schemas.microsoft.com/office/powerpoint/2010/main" val="477880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Purposes of this Section</a:t>
            </a:r>
            <a:endParaRPr lang="en-US" b="1" dirty="0"/>
          </a:p>
        </p:txBody>
      </p:sp>
      <p:sp>
        <p:nvSpPr>
          <p:cNvPr id="5" name="Content Placeholder 4"/>
          <p:cNvSpPr>
            <a:spLocks noGrp="1"/>
          </p:cNvSpPr>
          <p:nvPr>
            <p:ph idx="1"/>
          </p:nvPr>
        </p:nvSpPr>
        <p:spPr>
          <a:xfrm>
            <a:off x="606829" y="1066801"/>
            <a:ext cx="8079971" cy="4851398"/>
          </a:xfrm>
        </p:spPr>
        <p:txBody>
          <a:bodyPr/>
          <a:lstStyle/>
          <a:p>
            <a:r>
              <a:rPr lang="en-US" dirty="0" smtClean="0"/>
              <a:t>Understanding the ongoing processes of analytics and how to accelerate them.</a:t>
            </a:r>
          </a:p>
          <a:p>
            <a:r>
              <a:rPr lang="en-US" dirty="0" smtClean="0"/>
              <a:t>Combining purposeful planning, strategy making, and capacity building with analytics.</a:t>
            </a:r>
          </a:p>
          <a:p>
            <a:r>
              <a:rPr lang="en-US" dirty="0" smtClean="0"/>
              <a:t>Embedding analytics into on-going planning and strategy processes and initiatives.</a:t>
            </a:r>
          </a:p>
          <a:p>
            <a:r>
              <a:rPr lang="en-US" dirty="0" smtClean="0"/>
              <a:t>Elevating the leveraging of analytics into a major change initiative at your institution.</a:t>
            </a:r>
          </a:p>
          <a:p>
            <a:r>
              <a:rPr lang="en-US" dirty="0" smtClean="0"/>
              <a:t>Considering future inflection points, today.</a:t>
            </a:r>
          </a:p>
          <a:p>
            <a:endParaRPr lang="en-US" dirty="0" smtClean="0"/>
          </a:p>
          <a:p>
            <a:endParaRPr lang="en-US" dirty="0" smtClean="0"/>
          </a:p>
          <a:p>
            <a:endParaRPr lang="en-US" dirty="0"/>
          </a:p>
        </p:txBody>
      </p:sp>
    </p:spTree>
    <p:extLst>
      <p:ext uri="{BB962C8B-B14F-4D97-AF65-F5344CB8AC3E}">
        <p14:creationId xmlns:p14="http://schemas.microsoft.com/office/powerpoint/2010/main" val="2677417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1. The Analytics </a:t>
            </a:r>
            <a:r>
              <a:rPr lang="en-US" b="1" dirty="0"/>
              <a:t>P</a:t>
            </a:r>
            <a:r>
              <a:rPr lang="en-US" b="1" dirty="0" smtClean="0"/>
              <a:t>rocess</a:t>
            </a:r>
            <a:endParaRPr lang="en-US" b="1" dirty="0"/>
          </a:p>
        </p:txBody>
      </p:sp>
      <p:sp>
        <p:nvSpPr>
          <p:cNvPr id="6" name="Content Placeholder 5"/>
          <p:cNvSpPr>
            <a:spLocks noGrp="1"/>
          </p:cNvSpPr>
          <p:nvPr>
            <p:ph idx="1"/>
          </p:nvPr>
        </p:nvSpPr>
        <p:spPr/>
        <p:txBody>
          <a:bodyPr/>
          <a:lstStyle/>
          <a:p>
            <a:r>
              <a:rPr lang="en-US" dirty="0"/>
              <a:t>The five-step analytics process is the basis for the continuous churn of analytics </a:t>
            </a:r>
            <a:r>
              <a:rPr lang="en-US" dirty="0" smtClean="0"/>
              <a:t>activities.</a:t>
            </a:r>
            <a:endParaRPr lang="en-US" dirty="0"/>
          </a:p>
          <a:p>
            <a:r>
              <a:rPr lang="en-US" dirty="0" smtClean="0"/>
              <a:t>At any time, there are constellations of ongoing analytics activities.</a:t>
            </a:r>
          </a:p>
          <a:p>
            <a:r>
              <a:rPr lang="en-US" dirty="0" smtClean="0"/>
              <a:t>Davenport describe a five-step process for “getting starting with analytics” – which is a means of focusing organizational attention on analytics.</a:t>
            </a:r>
          </a:p>
          <a:p>
            <a:pPr marL="0" indent="0">
              <a:buNone/>
            </a:pPr>
            <a:r>
              <a:rPr lang="en-US" dirty="0" smtClean="0"/>
              <a:t> </a:t>
            </a:r>
            <a:endParaRPr lang="en-US" dirty="0"/>
          </a:p>
        </p:txBody>
      </p:sp>
    </p:spTree>
    <p:extLst>
      <p:ext uri="{BB962C8B-B14F-4D97-AF65-F5344CB8AC3E}">
        <p14:creationId xmlns:p14="http://schemas.microsoft.com/office/powerpoint/2010/main" val="1569661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199"/>
          </a:xfrm>
          <a:prstGeom prst="rect">
            <a:avLst/>
          </a:prstGeom>
        </p:spPr>
      </p:pic>
    </p:spTree>
    <p:extLst>
      <p:ext uri="{BB962C8B-B14F-4D97-AF65-F5344CB8AC3E}">
        <p14:creationId xmlns:p14="http://schemas.microsoft.com/office/powerpoint/2010/main" val="1139868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smtClean="0"/>
              <a:t>“The more people that touch the data, the better the understanding.”</a:t>
            </a:r>
            <a:endParaRPr lang="en-US" sz="2800" b="1" dirty="0"/>
          </a:p>
        </p:txBody>
      </p:sp>
      <p:sp>
        <p:nvSpPr>
          <p:cNvPr id="6" name="Text Placeholder 5"/>
          <p:cNvSpPr>
            <a:spLocks noGrp="1"/>
          </p:cNvSpPr>
          <p:nvPr>
            <p:ph type="body" idx="12"/>
          </p:nvPr>
        </p:nvSpPr>
        <p:spPr/>
        <p:txBody>
          <a:bodyPr/>
          <a:lstStyle/>
          <a:p>
            <a:endParaRPr lang="en-US"/>
          </a:p>
        </p:txBody>
      </p:sp>
      <p:sp>
        <p:nvSpPr>
          <p:cNvPr id="5" name="Text Placeholder 4"/>
          <p:cNvSpPr>
            <a:spLocks noGrp="1"/>
          </p:cNvSpPr>
          <p:nvPr>
            <p:ph type="body" idx="1"/>
          </p:nvPr>
        </p:nvSpPr>
        <p:spPr/>
        <p:txBody>
          <a:bodyPr/>
          <a:lstStyle/>
          <a:p>
            <a:r>
              <a:rPr lang="en-US" dirty="0" smtClean="0"/>
              <a:t>Institutional leader, Mankato State University.</a:t>
            </a:r>
            <a:endParaRPr lang="en-US" dirty="0"/>
          </a:p>
        </p:txBody>
      </p:sp>
    </p:spTree>
    <p:extLst>
      <p:ext uri="{BB962C8B-B14F-4D97-AF65-F5344CB8AC3E}">
        <p14:creationId xmlns:p14="http://schemas.microsoft.com/office/powerpoint/2010/main" val="1572279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6828" y="338675"/>
            <a:ext cx="8384771" cy="729971"/>
          </a:xfrm>
        </p:spPr>
        <p:txBody>
          <a:bodyPr/>
          <a:lstStyle/>
          <a:p>
            <a:r>
              <a:rPr lang="en-US" b="1" dirty="0" smtClean="0"/>
              <a:t>2. Creating </a:t>
            </a:r>
            <a:r>
              <a:rPr lang="en-US" b="1" dirty="0"/>
              <a:t>an </a:t>
            </a:r>
            <a:r>
              <a:rPr lang="en-US" b="1" dirty="0" smtClean="0"/>
              <a:t>Action </a:t>
            </a:r>
            <a:r>
              <a:rPr lang="en-US" b="1" dirty="0"/>
              <a:t>P</a:t>
            </a:r>
            <a:r>
              <a:rPr lang="en-US" b="1" dirty="0" smtClean="0"/>
              <a:t>lan </a:t>
            </a:r>
            <a:r>
              <a:rPr lang="en-US" b="1" dirty="0"/>
              <a:t>for </a:t>
            </a:r>
            <a:r>
              <a:rPr lang="en-US" b="1" dirty="0" smtClean="0"/>
              <a:t>Analytics</a:t>
            </a:r>
            <a:endParaRPr lang="en-US" b="1" dirty="0"/>
          </a:p>
        </p:txBody>
      </p:sp>
      <p:sp>
        <p:nvSpPr>
          <p:cNvPr id="6" name="Content Placeholder 5"/>
          <p:cNvSpPr>
            <a:spLocks noGrp="1"/>
          </p:cNvSpPr>
          <p:nvPr>
            <p:ph idx="1"/>
          </p:nvPr>
        </p:nvSpPr>
        <p:spPr>
          <a:xfrm>
            <a:off x="606829" y="1371599"/>
            <a:ext cx="8537171" cy="4546599"/>
          </a:xfrm>
        </p:spPr>
        <p:txBody>
          <a:bodyPr/>
          <a:lstStyle/>
          <a:p>
            <a:r>
              <a:rPr lang="en-US" sz="2800" dirty="0" smtClean="0"/>
              <a:t>An Action Plan is a handy way to increase the impact and accelerate the uptake of analytics.</a:t>
            </a:r>
          </a:p>
          <a:p>
            <a:r>
              <a:rPr lang="en-US" sz="2800" dirty="0" smtClean="0"/>
              <a:t>It can be used to organize multiple analytics projects into a more coherent initiative.</a:t>
            </a:r>
          </a:p>
          <a:p>
            <a:r>
              <a:rPr lang="en-US" sz="2800" dirty="0" smtClean="0"/>
              <a:t>Action Plans can be excellent communication vehicles for applying “What Works” in analytics at other institutions to your institution.</a:t>
            </a:r>
          </a:p>
          <a:p>
            <a:r>
              <a:rPr lang="en-US" sz="2800" dirty="0" smtClean="0"/>
              <a:t>Understandable Action Plans set the stage for institutional strategies for leveraging analytics.</a:t>
            </a:r>
          </a:p>
          <a:p>
            <a:endParaRPr lang="en-US" sz="2800" dirty="0"/>
          </a:p>
        </p:txBody>
      </p:sp>
    </p:spTree>
    <p:extLst>
      <p:ext uri="{BB962C8B-B14F-4D97-AF65-F5344CB8AC3E}">
        <p14:creationId xmlns:p14="http://schemas.microsoft.com/office/powerpoint/2010/main" val="30329122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Might You Need an Action Plan for Analytics?</a:t>
            </a:r>
            <a:endParaRPr lang="en-US" b="1" dirty="0"/>
          </a:p>
        </p:txBody>
      </p:sp>
      <p:sp>
        <p:nvSpPr>
          <p:cNvPr id="3" name="Content Placeholder 2"/>
          <p:cNvSpPr>
            <a:spLocks noGrp="1"/>
          </p:cNvSpPr>
          <p:nvPr>
            <p:ph idx="1"/>
          </p:nvPr>
        </p:nvSpPr>
        <p:spPr>
          <a:xfrm>
            <a:off x="606829" y="1524000"/>
            <a:ext cx="8079971" cy="4394198"/>
          </a:xfrm>
        </p:spPr>
        <p:txBody>
          <a:bodyPr/>
          <a:lstStyle/>
          <a:p>
            <a:r>
              <a:rPr lang="en-US" sz="2800" dirty="0" smtClean="0"/>
              <a:t>A particular problem has arisen that requires a greater investment in analytics (cite examples from the </a:t>
            </a:r>
            <a:r>
              <a:rPr lang="en-US" sz="2800" u="sng" dirty="0" smtClean="0"/>
              <a:t>Toolkit)</a:t>
            </a:r>
            <a:endParaRPr lang="en-US" sz="2800" dirty="0" smtClean="0"/>
          </a:p>
          <a:p>
            <a:r>
              <a:rPr lang="en-US" sz="2800" dirty="0" smtClean="0"/>
              <a:t>You are just getting started and want to learn from what others have done and accelerate your development.</a:t>
            </a:r>
          </a:p>
          <a:p>
            <a:r>
              <a:rPr lang="en-US" sz="2800" dirty="0" smtClean="0"/>
              <a:t>Your leadership wants to engage a broader cross-section of the institution in expanding analytics. Elevate from departmental to enterprise perspective.</a:t>
            </a:r>
          </a:p>
          <a:p>
            <a:endParaRPr lang="en-US" dirty="0"/>
          </a:p>
        </p:txBody>
      </p:sp>
    </p:spTree>
    <p:extLst>
      <p:ext uri="{BB962C8B-B14F-4D97-AF65-F5344CB8AC3E}">
        <p14:creationId xmlns:p14="http://schemas.microsoft.com/office/powerpoint/2010/main" val="13310585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610600" cy="729971"/>
          </a:xfrm>
        </p:spPr>
        <p:txBody>
          <a:bodyPr/>
          <a:lstStyle/>
          <a:p>
            <a:r>
              <a:rPr lang="en-US" b="1" dirty="0" smtClean="0"/>
              <a:t>Examples of Institutional Action Planning</a:t>
            </a:r>
            <a:endParaRPr lang="en-US" b="1" dirty="0"/>
          </a:p>
        </p:txBody>
      </p:sp>
      <p:sp>
        <p:nvSpPr>
          <p:cNvPr id="3" name="Content Placeholder 2"/>
          <p:cNvSpPr>
            <a:spLocks noGrp="1"/>
          </p:cNvSpPr>
          <p:nvPr>
            <p:ph idx="1"/>
          </p:nvPr>
        </p:nvSpPr>
        <p:spPr>
          <a:xfrm>
            <a:off x="606829" y="1600200"/>
            <a:ext cx="8079971" cy="4317998"/>
          </a:xfrm>
        </p:spPr>
        <p:txBody>
          <a:bodyPr/>
          <a:lstStyle/>
          <a:p>
            <a:r>
              <a:rPr lang="en-US" dirty="0" smtClean="0"/>
              <a:t>American Public University System</a:t>
            </a:r>
          </a:p>
          <a:p>
            <a:r>
              <a:rPr lang="en-US" dirty="0" smtClean="0"/>
              <a:t>Arizona State University</a:t>
            </a:r>
          </a:p>
          <a:p>
            <a:r>
              <a:rPr lang="en-US" dirty="0" smtClean="0"/>
              <a:t>University of Maryland Baltimore County</a:t>
            </a:r>
          </a:p>
          <a:p>
            <a:r>
              <a:rPr lang="en-US" dirty="0" smtClean="0"/>
              <a:t>University of Minnesota</a:t>
            </a:r>
          </a:p>
          <a:p>
            <a:r>
              <a:rPr lang="en-US" dirty="0" smtClean="0"/>
              <a:t>Sinclair Community College</a:t>
            </a:r>
          </a:p>
          <a:p>
            <a:r>
              <a:rPr lang="en-US" dirty="0" smtClean="0"/>
              <a:t>Rio Salado Community College</a:t>
            </a:r>
          </a:p>
          <a:p>
            <a:r>
              <a:rPr lang="en-US" dirty="0" smtClean="0"/>
              <a:t>Northeastern University</a:t>
            </a:r>
            <a:endParaRPr lang="en-US" dirty="0"/>
          </a:p>
        </p:txBody>
      </p:sp>
    </p:spTree>
    <p:extLst>
      <p:ext uri="{BB962C8B-B14F-4D97-AF65-F5344CB8AC3E}">
        <p14:creationId xmlns:p14="http://schemas.microsoft.com/office/powerpoint/2010/main" val="23429684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smtClean="0"/>
              <a:t>“Action plans are implemented.  Strategies are executed, over time, in an expeditionary manner.”</a:t>
            </a:r>
            <a:br>
              <a:rPr lang="en-US" sz="2800" b="1" dirty="0" smtClean="0"/>
            </a:br>
            <a:r>
              <a:rPr lang="en-US" sz="2800" b="1" dirty="0"/>
              <a:t/>
            </a:r>
            <a:br>
              <a:rPr lang="en-US" sz="2800" b="1" dirty="0"/>
            </a:br>
            <a:r>
              <a:rPr lang="en-US" sz="2400" b="1" dirty="0" smtClean="0"/>
              <a:t>Donald Norris and Linda Baer, </a:t>
            </a:r>
            <a:r>
              <a:rPr lang="en-US" sz="2400" b="1" u="sng" dirty="0" smtClean="0"/>
              <a:t>The Toolkit</a:t>
            </a:r>
            <a:endParaRPr lang="en-US" sz="2400" b="1" u="sng" dirty="0"/>
          </a:p>
        </p:txBody>
      </p:sp>
      <p:sp>
        <p:nvSpPr>
          <p:cNvPr id="6" name="Text Placeholder 5"/>
          <p:cNvSpPr>
            <a:spLocks noGrp="1"/>
          </p:cNvSpPr>
          <p:nvPr>
            <p:ph type="body" idx="12"/>
          </p:nvPr>
        </p:nvSpPr>
        <p:spPr/>
        <p:txBody>
          <a:bodyPr/>
          <a:lstStyle/>
          <a:p>
            <a:endParaRPr lang="en-US"/>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6174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798"/>
            <a:ext cx="9220200" cy="68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1516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Helpful Hints for Action Plans</a:t>
            </a:r>
            <a:endParaRPr lang="en-US" b="1" dirty="0"/>
          </a:p>
        </p:txBody>
      </p:sp>
      <p:sp>
        <p:nvSpPr>
          <p:cNvPr id="5" name="Content Placeholder 4"/>
          <p:cNvSpPr>
            <a:spLocks noGrp="1"/>
          </p:cNvSpPr>
          <p:nvPr>
            <p:ph idx="1"/>
          </p:nvPr>
        </p:nvSpPr>
        <p:spPr/>
        <p:txBody>
          <a:bodyPr/>
          <a:lstStyle/>
          <a:p>
            <a:r>
              <a:rPr lang="en-US" sz="2400" dirty="0" smtClean="0"/>
              <a:t>Be aware in wide variations in analytics capabilities across functional areas</a:t>
            </a:r>
          </a:p>
          <a:p>
            <a:r>
              <a:rPr lang="en-US" sz="2400" dirty="0" smtClean="0"/>
              <a:t>Identify Quick Wins, Harvest “Low Hanging Fruit”</a:t>
            </a:r>
          </a:p>
          <a:p>
            <a:r>
              <a:rPr lang="en-US" sz="2400" dirty="0" smtClean="0"/>
              <a:t>Get the President/Chancellor and Cabinet using dashboards and analytics</a:t>
            </a:r>
          </a:p>
          <a:p>
            <a:r>
              <a:rPr lang="en-US" sz="2400" dirty="0" smtClean="0"/>
              <a:t>Pursue “analytics for the masses” and create “single points of truth”</a:t>
            </a:r>
          </a:p>
          <a:p>
            <a:r>
              <a:rPr lang="en-US" sz="2400" dirty="0" smtClean="0"/>
              <a:t>Reach out to engage teams</a:t>
            </a:r>
          </a:p>
          <a:p>
            <a:r>
              <a:rPr lang="en-US" sz="2400" dirty="0" smtClean="0"/>
              <a:t>Engage Deans, Department Chairs and Admin Assistants in analytics applications</a:t>
            </a:r>
          </a:p>
          <a:p>
            <a:endParaRPr lang="en-US" sz="2800" dirty="0" smtClean="0"/>
          </a:p>
          <a:p>
            <a:endParaRPr lang="en-US" sz="2800" dirty="0"/>
          </a:p>
        </p:txBody>
      </p:sp>
    </p:spTree>
    <p:extLst>
      <p:ext uri="{BB962C8B-B14F-4D97-AF65-F5344CB8AC3E}">
        <p14:creationId xmlns:p14="http://schemas.microsoft.com/office/powerpoint/2010/main" val="3455483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Questions for </a:t>
            </a:r>
            <a:r>
              <a:rPr lang="en-US" b="1" dirty="0" smtClean="0"/>
              <a:t>Participants</a:t>
            </a:r>
            <a:endParaRPr lang="en-US" b="1" dirty="0"/>
          </a:p>
        </p:txBody>
      </p:sp>
      <p:sp>
        <p:nvSpPr>
          <p:cNvPr id="6" name="Content Placeholder 5"/>
          <p:cNvSpPr>
            <a:spLocks noGrp="1"/>
          </p:cNvSpPr>
          <p:nvPr>
            <p:ph idx="1"/>
          </p:nvPr>
        </p:nvSpPr>
        <p:spPr/>
        <p:txBody>
          <a:bodyPr/>
          <a:lstStyle/>
          <a:p>
            <a:r>
              <a:rPr lang="en-US" sz="2400" dirty="0"/>
              <a:t>At your institution, what is your stage of development</a:t>
            </a:r>
            <a:r>
              <a:rPr lang="en-US" sz="2400" dirty="0" smtClean="0"/>
              <a:t>?</a:t>
            </a:r>
            <a:br>
              <a:rPr lang="en-US" sz="2400" dirty="0" smtClean="0"/>
            </a:br>
            <a:endParaRPr lang="en-US" sz="2400" dirty="0"/>
          </a:p>
          <a:p>
            <a:pPr lvl="1"/>
            <a:r>
              <a:rPr lang="en-US" sz="2000" dirty="0"/>
              <a:t>Just starting to focus on analytics, looking for how to start</a:t>
            </a:r>
          </a:p>
          <a:p>
            <a:pPr lvl="1"/>
            <a:r>
              <a:rPr lang="en-US" sz="2000" dirty="0"/>
              <a:t>Looking to understand what others like us are doing, to emulate their success and accelerate our progress</a:t>
            </a:r>
          </a:p>
          <a:p>
            <a:pPr lvl="1"/>
            <a:r>
              <a:rPr lang="en-US" sz="2000" dirty="0"/>
              <a:t>More advanced/experienced, looking to craft an Action Plan and/or Institutional Strategy for </a:t>
            </a:r>
            <a:r>
              <a:rPr lang="en-US" sz="2000" dirty="0" smtClean="0"/>
              <a:t>Analytics </a:t>
            </a:r>
            <a:br>
              <a:rPr lang="en-US" sz="2000" dirty="0" smtClean="0"/>
            </a:br>
            <a:endParaRPr lang="en-US" sz="2000" dirty="0"/>
          </a:p>
          <a:p>
            <a:r>
              <a:rPr lang="en-US" sz="2400" dirty="0"/>
              <a:t>Who is on the analytics team at your institution</a:t>
            </a:r>
            <a:r>
              <a:rPr lang="en-US" sz="2400" dirty="0" smtClean="0"/>
              <a:t>?</a:t>
            </a:r>
            <a:br>
              <a:rPr lang="en-US" sz="2400" dirty="0" smtClean="0"/>
            </a:br>
            <a:endParaRPr lang="en-US" sz="2400" dirty="0"/>
          </a:p>
          <a:p>
            <a:r>
              <a:rPr lang="en-US" sz="2400" dirty="0"/>
              <a:t>What are you looking to get from this workshop?</a:t>
            </a:r>
          </a:p>
          <a:p>
            <a:endParaRPr lang="en-US" sz="2400" dirty="0"/>
          </a:p>
        </p:txBody>
      </p:sp>
    </p:spTree>
    <p:extLst>
      <p:ext uri="{BB962C8B-B14F-4D97-AF65-F5344CB8AC3E}">
        <p14:creationId xmlns:p14="http://schemas.microsoft.com/office/powerpoint/2010/main" val="1783187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Sample Elements of Action Plan for “State University” (In Workbook) </a:t>
            </a:r>
            <a:endParaRPr lang="en-US" b="1" dirty="0"/>
          </a:p>
        </p:txBody>
      </p:sp>
      <p:sp>
        <p:nvSpPr>
          <p:cNvPr id="5" name="Content Placeholder 4"/>
          <p:cNvSpPr>
            <a:spLocks noGrp="1"/>
          </p:cNvSpPr>
          <p:nvPr>
            <p:ph idx="1"/>
          </p:nvPr>
        </p:nvSpPr>
        <p:spPr>
          <a:xfrm>
            <a:off x="606829" y="1600200"/>
            <a:ext cx="8079971" cy="4317998"/>
          </a:xfrm>
        </p:spPr>
        <p:txBody>
          <a:bodyPr/>
          <a:lstStyle/>
          <a:p>
            <a:r>
              <a:rPr lang="en-US" dirty="0" smtClean="0"/>
              <a:t>Creating an Action Plan for State University</a:t>
            </a:r>
          </a:p>
          <a:p>
            <a:r>
              <a:rPr lang="en-US" dirty="0" smtClean="0"/>
              <a:t>Performance Leaps at State University – Focusing on Student Success</a:t>
            </a:r>
          </a:p>
          <a:p>
            <a:r>
              <a:rPr lang="en-US" dirty="0" smtClean="0"/>
              <a:t>Changes in Institutional Research’s Role at State University</a:t>
            </a:r>
          </a:p>
          <a:p>
            <a:r>
              <a:rPr lang="en-US" dirty="0" smtClean="0"/>
              <a:t>Expeditionary Initiatives at State University Involving Action Analytics</a:t>
            </a:r>
          </a:p>
        </p:txBody>
      </p:sp>
    </p:spTree>
    <p:extLst>
      <p:ext uri="{BB962C8B-B14F-4D97-AF65-F5344CB8AC3E}">
        <p14:creationId xmlns:p14="http://schemas.microsoft.com/office/powerpoint/2010/main" val="14571558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3. Crafting Institutional </a:t>
            </a:r>
            <a:r>
              <a:rPr lang="en-US" b="1" dirty="0"/>
              <a:t>S</a:t>
            </a:r>
            <a:r>
              <a:rPr lang="en-US" b="1" dirty="0" smtClean="0"/>
              <a:t>trategy </a:t>
            </a:r>
            <a:r>
              <a:rPr lang="en-US" b="1" dirty="0"/>
              <a:t>for </a:t>
            </a:r>
            <a:r>
              <a:rPr lang="en-US" b="1" dirty="0" smtClean="0"/>
              <a:t>Analytics</a:t>
            </a:r>
            <a:br>
              <a:rPr lang="en-US" b="1" dirty="0" smtClean="0"/>
            </a:br>
            <a:endParaRPr lang="en-US" b="1" dirty="0"/>
          </a:p>
        </p:txBody>
      </p:sp>
      <p:sp>
        <p:nvSpPr>
          <p:cNvPr id="6" name="Content Placeholder 5"/>
          <p:cNvSpPr>
            <a:spLocks noGrp="1"/>
          </p:cNvSpPr>
          <p:nvPr>
            <p:ph idx="1"/>
          </p:nvPr>
        </p:nvSpPr>
        <p:spPr>
          <a:xfrm>
            <a:off x="606829" y="1524000"/>
            <a:ext cx="8079971" cy="4394198"/>
          </a:xfrm>
        </p:spPr>
        <p:txBody>
          <a:bodyPr/>
          <a:lstStyle/>
          <a:p>
            <a:r>
              <a:rPr lang="en-US" sz="2800" dirty="0" smtClean="0"/>
              <a:t>Strategy is consistent, focused behavior over time.</a:t>
            </a:r>
          </a:p>
          <a:p>
            <a:r>
              <a:rPr lang="en-US" sz="2800" dirty="0" smtClean="0"/>
              <a:t>Making analytics strategic elevates its importance.</a:t>
            </a:r>
          </a:p>
          <a:p>
            <a:r>
              <a:rPr lang="en-US" sz="2800" dirty="0" smtClean="0"/>
              <a:t>An activity is strategic when it deals with the entire enterprise &amp; the changing environment.</a:t>
            </a:r>
          </a:p>
          <a:p>
            <a:r>
              <a:rPr lang="en-US" sz="2800" dirty="0" smtClean="0"/>
              <a:t>Action plans are like projects.  Turning the leveraging of analytics into a strategy transforms it into a major change initiative.</a:t>
            </a:r>
            <a:endParaRPr lang="en-US" sz="2800" dirty="0"/>
          </a:p>
        </p:txBody>
      </p:sp>
    </p:spTree>
    <p:extLst>
      <p:ext uri="{BB962C8B-B14F-4D97-AF65-F5344CB8AC3E}">
        <p14:creationId xmlns:p14="http://schemas.microsoft.com/office/powerpoint/2010/main" val="15696615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9260224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t>When Might You Need an Institutional Strategy for Analytics?</a:t>
            </a:r>
            <a:endParaRPr lang="en-US" sz="3600" b="1" dirty="0"/>
          </a:p>
        </p:txBody>
      </p:sp>
      <p:sp>
        <p:nvSpPr>
          <p:cNvPr id="3" name="Content Placeholder 2"/>
          <p:cNvSpPr>
            <a:spLocks noGrp="1"/>
          </p:cNvSpPr>
          <p:nvPr>
            <p:ph idx="1"/>
          </p:nvPr>
        </p:nvSpPr>
        <p:spPr/>
        <p:txBody>
          <a:bodyPr/>
          <a:lstStyle/>
          <a:p>
            <a:r>
              <a:rPr lang="en-US" sz="2800" dirty="0" smtClean="0"/>
              <a:t>Your analytics efforts have been successful but fragmented.</a:t>
            </a:r>
          </a:p>
          <a:p>
            <a:r>
              <a:rPr lang="en-US" sz="2800" dirty="0" smtClean="0"/>
              <a:t>A new leadership team has called for a major focus on student success, a greater investment in analytics, and a strategic commitment (See </a:t>
            </a:r>
            <a:r>
              <a:rPr lang="en-US" sz="2800" u="sng" dirty="0" smtClean="0"/>
              <a:t>Toolkit</a:t>
            </a:r>
            <a:r>
              <a:rPr lang="en-US" sz="2800" dirty="0" smtClean="0"/>
              <a:t> for examples).</a:t>
            </a:r>
          </a:p>
          <a:p>
            <a:r>
              <a:rPr lang="en-US" sz="2800" dirty="0" smtClean="0"/>
              <a:t> The playing field has changed - the new opportunities provided by Big Data are bigger than your earlier vision.</a:t>
            </a:r>
            <a:endParaRPr lang="en-US" sz="2800" dirty="0"/>
          </a:p>
        </p:txBody>
      </p:sp>
    </p:spTree>
    <p:extLst>
      <p:ext uri="{BB962C8B-B14F-4D97-AF65-F5344CB8AC3E}">
        <p14:creationId xmlns:p14="http://schemas.microsoft.com/office/powerpoint/2010/main" val="22959327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1828800"/>
            <a:ext cx="7866612" cy="1447800"/>
          </a:xfrm>
        </p:spPr>
        <p:txBody>
          <a:bodyPr/>
          <a:lstStyle/>
          <a:p>
            <a:r>
              <a:rPr lang="en-US" sz="2800" b="1" dirty="0" smtClean="0"/>
              <a:t>“Most institutional analytics strategies are emergent and expeditionary.  They are best understood by looking backward to explain analytics behavior that has emerged over the past five to seven years.”</a:t>
            </a:r>
            <a:br>
              <a:rPr lang="en-US" sz="2800" b="1" dirty="0" smtClean="0"/>
            </a:br>
            <a:r>
              <a:rPr lang="en-US" sz="2800" b="1" dirty="0"/>
              <a:t/>
            </a:r>
            <a:br>
              <a:rPr lang="en-US" sz="2800" b="1" dirty="0"/>
            </a:br>
            <a:r>
              <a:rPr lang="en-US" sz="2400" dirty="0" smtClean="0"/>
              <a:t>Donald Norris and Linda Baer, </a:t>
            </a:r>
            <a:r>
              <a:rPr lang="en-US" sz="2400" u="sng" dirty="0" smtClean="0"/>
              <a:t>A Toolkit for Building Organizational Capacity for Analytics </a:t>
            </a:r>
            <a:endParaRPr lang="en-US" sz="2400" u="sng" dirty="0"/>
          </a:p>
        </p:txBody>
      </p:sp>
      <p:sp>
        <p:nvSpPr>
          <p:cNvPr id="6" name="Text Placeholder 5"/>
          <p:cNvSpPr>
            <a:spLocks noGrp="1"/>
          </p:cNvSpPr>
          <p:nvPr>
            <p:ph type="body" idx="12"/>
          </p:nvPr>
        </p:nvSpPr>
        <p:spPr/>
        <p:txBody>
          <a:bodyPr/>
          <a:lstStyle/>
          <a:p>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84926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Examples of Emergent Institutional Strategies for Analytics</a:t>
            </a:r>
            <a:endParaRPr lang="en-US" b="1" dirty="0"/>
          </a:p>
        </p:txBody>
      </p:sp>
      <p:sp>
        <p:nvSpPr>
          <p:cNvPr id="6" name="Content Placeholder 5"/>
          <p:cNvSpPr>
            <a:spLocks noGrp="1"/>
          </p:cNvSpPr>
          <p:nvPr>
            <p:ph idx="1"/>
          </p:nvPr>
        </p:nvSpPr>
        <p:spPr>
          <a:xfrm>
            <a:off x="606829" y="1676400"/>
            <a:ext cx="8079971" cy="4241798"/>
          </a:xfrm>
        </p:spPr>
        <p:txBody>
          <a:bodyPr/>
          <a:lstStyle/>
          <a:p>
            <a:r>
              <a:rPr lang="en-US" dirty="0" smtClean="0"/>
              <a:t>American Public University System</a:t>
            </a:r>
          </a:p>
          <a:p>
            <a:r>
              <a:rPr lang="en-US" dirty="0" smtClean="0"/>
              <a:t>Arizona State University</a:t>
            </a:r>
          </a:p>
          <a:p>
            <a:r>
              <a:rPr lang="en-US" dirty="0" smtClean="0"/>
              <a:t>University of Maryland Baltimore County</a:t>
            </a:r>
          </a:p>
          <a:p>
            <a:r>
              <a:rPr lang="en-US" dirty="0" smtClean="0"/>
              <a:t>St. Cloud State University</a:t>
            </a:r>
          </a:p>
          <a:p>
            <a:r>
              <a:rPr lang="en-US" dirty="0" smtClean="0"/>
              <a:t>Sinclair Community College</a:t>
            </a:r>
          </a:p>
          <a:p>
            <a:pPr marL="0" indent="0">
              <a:buNone/>
            </a:pPr>
            <a:endParaRPr lang="en-US" dirty="0" smtClean="0"/>
          </a:p>
          <a:p>
            <a:endParaRPr lang="en-US" dirty="0"/>
          </a:p>
        </p:txBody>
      </p:sp>
    </p:spTree>
    <p:extLst>
      <p:ext uri="{BB962C8B-B14F-4D97-AF65-F5344CB8AC3E}">
        <p14:creationId xmlns:p14="http://schemas.microsoft.com/office/powerpoint/2010/main" val="29526544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20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5599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smtClean="0"/>
              <a:t>“Crafting strategy for leveraging analytics both accelerates progress and enables greater  sense making,”</a:t>
            </a:r>
            <a:endParaRPr lang="en-US" sz="2800" b="1" dirty="0"/>
          </a:p>
        </p:txBody>
      </p:sp>
      <p:sp>
        <p:nvSpPr>
          <p:cNvPr id="6" name="Text Placeholder 5"/>
          <p:cNvSpPr>
            <a:spLocks noGrp="1"/>
          </p:cNvSpPr>
          <p:nvPr>
            <p:ph type="body" idx="12"/>
          </p:nvPr>
        </p:nvSpPr>
        <p:spPr/>
        <p:txBody>
          <a:bodyPr/>
          <a:lstStyle/>
          <a:p>
            <a:endParaRPr lang="en-US"/>
          </a:p>
        </p:txBody>
      </p:sp>
      <p:sp>
        <p:nvSpPr>
          <p:cNvPr id="5" name="Text Placeholder 4"/>
          <p:cNvSpPr>
            <a:spLocks noGrp="1"/>
          </p:cNvSpPr>
          <p:nvPr>
            <p:ph type="body" idx="1"/>
          </p:nvPr>
        </p:nvSpPr>
        <p:spPr/>
        <p:txBody>
          <a:bodyPr/>
          <a:lstStyle/>
          <a:p>
            <a:r>
              <a:rPr lang="en-US" dirty="0" smtClean="0"/>
              <a:t>.</a:t>
            </a:r>
            <a:endParaRPr lang="en-US" dirty="0"/>
          </a:p>
        </p:txBody>
      </p:sp>
    </p:spTree>
    <p:extLst>
      <p:ext uri="{BB962C8B-B14F-4D97-AF65-F5344CB8AC3E}">
        <p14:creationId xmlns:p14="http://schemas.microsoft.com/office/powerpoint/2010/main" val="347357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t>Kotter’s</a:t>
            </a:r>
            <a:r>
              <a:rPr lang="en-US" b="1" dirty="0" smtClean="0"/>
              <a:t> Eight Elements of Major Change</a:t>
            </a:r>
            <a:endParaRPr lang="en-US" b="1" dirty="0"/>
          </a:p>
        </p:txBody>
      </p:sp>
      <p:sp>
        <p:nvSpPr>
          <p:cNvPr id="6" name="Content Placeholder 5"/>
          <p:cNvSpPr>
            <a:spLocks noGrp="1"/>
          </p:cNvSpPr>
          <p:nvPr>
            <p:ph idx="1"/>
          </p:nvPr>
        </p:nvSpPr>
        <p:spPr/>
        <p:txBody>
          <a:bodyPr/>
          <a:lstStyle/>
          <a:p>
            <a:r>
              <a:rPr lang="en-US" dirty="0" smtClean="0"/>
              <a:t>Either incorporate part of </a:t>
            </a:r>
            <a:r>
              <a:rPr lang="en-US" dirty="0" err="1" smtClean="0"/>
              <a:t>Kotter’s</a:t>
            </a:r>
            <a:r>
              <a:rPr lang="en-US" dirty="0" smtClean="0"/>
              <a:t> eight steps of major change as part of the Action Plan or as the first step in articulating the Strategy.</a:t>
            </a:r>
          </a:p>
          <a:p>
            <a:r>
              <a:rPr lang="en-US" dirty="0" smtClean="0"/>
              <a:t>Focus on how analytics are used to create “game changing” moments and experiences</a:t>
            </a:r>
          </a:p>
          <a:p>
            <a:r>
              <a:rPr lang="en-US" dirty="0" smtClean="0"/>
              <a:t>Express a vision for colleges, universities and free-range learners operating in a “Big Data” universe</a:t>
            </a:r>
            <a:endParaRPr lang="en-US" dirty="0"/>
          </a:p>
        </p:txBody>
      </p:sp>
    </p:spTree>
    <p:extLst>
      <p:ext uri="{BB962C8B-B14F-4D97-AF65-F5344CB8AC3E}">
        <p14:creationId xmlns:p14="http://schemas.microsoft.com/office/powerpoint/2010/main" val="32792622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752600"/>
            <a:ext cx="4038600" cy="4254691"/>
          </a:xfrm>
        </p:spPr>
        <p:txBody>
          <a:bodyPr/>
          <a:lstStyle/>
          <a:p>
            <a:r>
              <a:rPr lang="en-US" dirty="0" smtClean="0"/>
              <a:t>Establish a sense of urgency</a:t>
            </a:r>
          </a:p>
          <a:p>
            <a:r>
              <a:rPr lang="en-US" dirty="0" smtClean="0"/>
              <a:t>Form a powerful guiding coalition</a:t>
            </a:r>
          </a:p>
          <a:p>
            <a:r>
              <a:rPr lang="en-US" dirty="0" smtClean="0"/>
              <a:t>Create a vision</a:t>
            </a:r>
          </a:p>
          <a:p>
            <a:r>
              <a:rPr lang="en-US" dirty="0" smtClean="0"/>
              <a:t>Communicate the vision</a:t>
            </a:r>
          </a:p>
          <a:p>
            <a:r>
              <a:rPr lang="en-US" dirty="0" smtClean="0"/>
              <a:t>Empower others to act on the vision</a:t>
            </a:r>
          </a:p>
          <a:p>
            <a:pPr marL="0" indent="0">
              <a:buNone/>
            </a:pPr>
            <a:endParaRPr lang="en-US" dirty="0"/>
          </a:p>
        </p:txBody>
      </p:sp>
      <p:sp>
        <p:nvSpPr>
          <p:cNvPr id="5" name="Content Placeholder 4"/>
          <p:cNvSpPr>
            <a:spLocks noGrp="1"/>
          </p:cNvSpPr>
          <p:nvPr>
            <p:ph sz="half" idx="2"/>
          </p:nvPr>
        </p:nvSpPr>
        <p:spPr>
          <a:xfrm>
            <a:off x="4648200" y="1752600"/>
            <a:ext cx="4038600" cy="4254691"/>
          </a:xfrm>
        </p:spPr>
        <p:txBody>
          <a:bodyPr/>
          <a:lstStyle/>
          <a:p>
            <a:r>
              <a:rPr lang="en-US" dirty="0" smtClean="0"/>
              <a:t>Plan for and create short-term wins</a:t>
            </a:r>
          </a:p>
          <a:p>
            <a:r>
              <a:rPr lang="en-US" dirty="0" smtClean="0"/>
              <a:t>Consolidate improvements and produce still more change</a:t>
            </a:r>
          </a:p>
          <a:p>
            <a:r>
              <a:rPr lang="en-US" dirty="0" smtClean="0"/>
              <a:t>Institutionalize new approaches</a:t>
            </a:r>
            <a:endParaRPr lang="en-US" dirty="0"/>
          </a:p>
        </p:txBody>
      </p:sp>
      <p:sp>
        <p:nvSpPr>
          <p:cNvPr id="2" name="Title 1"/>
          <p:cNvSpPr>
            <a:spLocks noGrp="1"/>
          </p:cNvSpPr>
          <p:nvPr>
            <p:ph type="title"/>
          </p:nvPr>
        </p:nvSpPr>
        <p:spPr>
          <a:xfrm>
            <a:off x="457200" y="304800"/>
            <a:ext cx="8229600" cy="1143000"/>
          </a:xfrm>
        </p:spPr>
        <p:txBody>
          <a:bodyPr/>
          <a:lstStyle/>
          <a:p>
            <a:pPr algn="l"/>
            <a:r>
              <a:rPr lang="en-US" sz="3600" b="1" dirty="0" smtClean="0"/>
              <a:t>State University Focusing on Optimizing Student Success (Sample)</a:t>
            </a:r>
            <a:endParaRPr lang="en-US" sz="3600" b="1" dirty="0"/>
          </a:p>
        </p:txBody>
      </p:sp>
    </p:spTree>
    <p:extLst>
      <p:ext uri="{BB962C8B-B14F-4D97-AF65-F5344CB8AC3E}">
        <p14:creationId xmlns:p14="http://schemas.microsoft.com/office/powerpoint/2010/main" val="3010690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a:t>
            </a:r>
            <a:r>
              <a:rPr lang="en-US" sz="5400" dirty="0"/>
              <a:t>. What </a:t>
            </a:r>
            <a:r>
              <a:rPr lang="en-US" sz="5400" dirty="0" smtClean="0"/>
              <a:t>are </a:t>
            </a:r>
            <a:r>
              <a:rPr lang="en-US" sz="5400" dirty="0"/>
              <a:t>a</a:t>
            </a:r>
            <a:r>
              <a:rPr lang="en-US" sz="5400" dirty="0" smtClean="0"/>
              <a:t>nalytics</a:t>
            </a:r>
            <a:r>
              <a:rPr lang="en-US" sz="5400" dirty="0"/>
              <a:t>? </a:t>
            </a:r>
            <a:br>
              <a:rPr lang="en-US" sz="5400" dirty="0"/>
            </a:br>
            <a:r>
              <a:rPr lang="en-US" sz="5400" dirty="0"/>
              <a:t>Why </a:t>
            </a:r>
            <a:r>
              <a:rPr lang="en-US" sz="5400" dirty="0" smtClean="0"/>
              <a:t>are </a:t>
            </a:r>
            <a:r>
              <a:rPr lang="en-US" sz="5400" dirty="0"/>
              <a:t>t</a:t>
            </a:r>
            <a:r>
              <a:rPr lang="en-US" sz="5400" dirty="0" smtClean="0"/>
              <a:t>hey </a:t>
            </a:r>
            <a:r>
              <a:rPr lang="en-US" sz="5400" dirty="0"/>
              <a:t>u</a:t>
            </a:r>
            <a:r>
              <a:rPr lang="en-US" sz="5400" dirty="0" smtClean="0"/>
              <a:t>seful?</a:t>
            </a:r>
            <a:br>
              <a:rPr lang="en-US" sz="5400" dirty="0" smtClean="0"/>
            </a:br>
            <a:r>
              <a:rPr lang="en-US" sz="4000" dirty="0" smtClean="0"/>
              <a:t>8:30-9:30 am</a:t>
            </a:r>
            <a:endParaRPr lang="en-US" sz="4000" dirty="0"/>
          </a:p>
        </p:txBody>
      </p:sp>
    </p:spTree>
    <p:extLst>
      <p:ext uri="{BB962C8B-B14F-4D97-AF65-F5344CB8AC3E}">
        <p14:creationId xmlns:p14="http://schemas.microsoft.com/office/powerpoint/2010/main" val="4778801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Strategy to Frame Next Gen Issues</a:t>
            </a:r>
            <a:endParaRPr lang="en-US" b="1" dirty="0"/>
          </a:p>
        </p:txBody>
      </p:sp>
      <p:sp>
        <p:nvSpPr>
          <p:cNvPr id="3" name="Content Placeholder 2"/>
          <p:cNvSpPr>
            <a:spLocks noGrp="1"/>
          </p:cNvSpPr>
          <p:nvPr>
            <p:ph idx="1"/>
          </p:nvPr>
        </p:nvSpPr>
        <p:spPr/>
        <p:txBody>
          <a:bodyPr/>
          <a:lstStyle/>
          <a:p>
            <a:r>
              <a:rPr lang="en-US" dirty="0" smtClean="0"/>
              <a:t>Establish a working group to frame Next </a:t>
            </a:r>
            <a:r>
              <a:rPr lang="en-US" dirty="0"/>
              <a:t>G</a:t>
            </a:r>
            <a:r>
              <a:rPr lang="en-US" dirty="0" smtClean="0"/>
              <a:t>en issues and possible inflection points</a:t>
            </a:r>
          </a:p>
          <a:p>
            <a:pPr lvl="1"/>
            <a:r>
              <a:rPr lang="en-US" sz="2000" dirty="0"/>
              <a:t>Next Gen solutions – Core Systems and Personalized Learning</a:t>
            </a:r>
          </a:p>
          <a:p>
            <a:pPr lvl="1"/>
            <a:r>
              <a:rPr lang="en-US" sz="2000" dirty="0"/>
              <a:t>Cloud computing</a:t>
            </a:r>
          </a:p>
          <a:p>
            <a:pPr lvl="1"/>
            <a:r>
              <a:rPr lang="en-US" sz="2000" dirty="0"/>
              <a:t>Free-range learners</a:t>
            </a:r>
          </a:p>
          <a:p>
            <a:pPr lvl="1"/>
            <a:r>
              <a:rPr lang="en-US" sz="2000" dirty="0"/>
              <a:t>ICT Talent Gap</a:t>
            </a:r>
          </a:p>
          <a:p>
            <a:pPr lvl="1"/>
            <a:r>
              <a:rPr lang="en-US" sz="2000" dirty="0"/>
              <a:t>Mobile </a:t>
            </a:r>
            <a:r>
              <a:rPr lang="en-US" sz="2000" dirty="0" smtClean="0"/>
              <a:t>applications</a:t>
            </a:r>
          </a:p>
          <a:p>
            <a:pPr lvl="1"/>
            <a:r>
              <a:rPr lang="en-US" sz="2000" dirty="0" smtClean="0"/>
              <a:t>New solution providers/collaborators</a:t>
            </a:r>
          </a:p>
          <a:p>
            <a:r>
              <a:rPr lang="en-US" dirty="0" smtClean="0"/>
              <a:t>Link short-term and long-term thinking</a:t>
            </a:r>
          </a:p>
          <a:p>
            <a:pPr marL="0" indent="0">
              <a:buNone/>
            </a:pPr>
            <a:endParaRPr lang="en-US" dirty="0" smtClean="0"/>
          </a:p>
          <a:p>
            <a:pPr lvl="1"/>
            <a:endParaRPr lang="en-US" sz="2000" dirty="0" smtClean="0"/>
          </a:p>
          <a:p>
            <a:pPr lvl="1"/>
            <a:endParaRPr lang="en-US" sz="2000" dirty="0"/>
          </a:p>
        </p:txBody>
      </p:sp>
    </p:spTree>
    <p:extLst>
      <p:ext uri="{BB962C8B-B14F-4D97-AF65-F5344CB8AC3E}">
        <p14:creationId xmlns:p14="http://schemas.microsoft.com/office/powerpoint/2010/main" val="626610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Align with Institutional Strategies/ Embed in Institutional Strategies</a:t>
            </a:r>
            <a:endParaRPr lang="en-US" b="1" dirty="0"/>
          </a:p>
        </p:txBody>
      </p:sp>
      <p:sp>
        <p:nvSpPr>
          <p:cNvPr id="3" name="Content Placeholder 2"/>
          <p:cNvSpPr>
            <a:spLocks noGrp="1"/>
          </p:cNvSpPr>
          <p:nvPr>
            <p:ph idx="1"/>
          </p:nvPr>
        </p:nvSpPr>
        <p:spPr/>
        <p:txBody>
          <a:bodyPr/>
          <a:lstStyle/>
          <a:p>
            <a:r>
              <a:rPr lang="en-US" dirty="0" smtClean="0"/>
              <a:t>Analytics are most powerful when embedded in a genuine institutional priority – such as optimizing student success</a:t>
            </a:r>
          </a:p>
          <a:p>
            <a:r>
              <a:rPr lang="en-US" dirty="0" smtClean="0"/>
              <a:t>The most effective statement of analytics strategy may be a </a:t>
            </a:r>
            <a:r>
              <a:rPr lang="en-US" dirty="0" err="1" smtClean="0"/>
              <a:t>Kotter</a:t>
            </a:r>
            <a:r>
              <a:rPr lang="en-US" dirty="0" smtClean="0"/>
              <a:t>-type blueprint, with analytics elements embedded in other institutional strategies</a:t>
            </a:r>
          </a:p>
          <a:p>
            <a:r>
              <a:rPr lang="en-US" dirty="0" smtClean="0"/>
              <a:t>Look for ways to simplify and expand understanding of institutional strategies</a:t>
            </a:r>
            <a:endParaRPr lang="en-US" dirty="0"/>
          </a:p>
        </p:txBody>
      </p:sp>
    </p:spTree>
    <p:extLst>
      <p:ext uri="{BB962C8B-B14F-4D97-AF65-F5344CB8AC3E}">
        <p14:creationId xmlns:p14="http://schemas.microsoft.com/office/powerpoint/2010/main" val="36247650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Key Considerations</a:t>
            </a:r>
            <a:endParaRPr lang="en-US" b="1" dirty="0"/>
          </a:p>
        </p:txBody>
      </p:sp>
      <p:sp>
        <p:nvSpPr>
          <p:cNvPr id="3" name="Content Placeholder 2"/>
          <p:cNvSpPr>
            <a:spLocks noGrp="1"/>
          </p:cNvSpPr>
          <p:nvPr>
            <p:ph idx="1"/>
          </p:nvPr>
        </p:nvSpPr>
        <p:spPr/>
        <p:txBody>
          <a:bodyPr/>
          <a:lstStyle/>
          <a:p>
            <a:r>
              <a:rPr lang="en-US" dirty="0" smtClean="0"/>
              <a:t>Describe how to navigate change</a:t>
            </a:r>
          </a:p>
          <a:p>
            <a:r>
              <a:rPr lang="en-US" dirty="0" smtClean="0"/>
              <a:t>Communications and public </a:t>
            </a:r>
            <a:r>
              <a:rPr lang="en-US" dirty="0"/>
              <a:t>r</a:t>
            </a:r>
            <a:r>
              <a:rPr lang="en-US" dirty="0" smtClean="0"/>
              <a:t>elations</a:t>
            </a:r>
          </a:p>
          <a:p>
            <a:r>
              <a:rPr lang="en-US" dirty="0" smtClean="0"/>
              <a:t>Engage key </a:t>
            </a:r>
            <a:r>
              <a:rPr lang="en-US" dirty="0"/>
              <a:t>p</a:t>
            </a:r>
            <a:r>
              <a:rPr lang="en-US" dirty="0" smtClean="0"/>
              <a:t>articipants, create “Champions,” “Zealots” and “Change Agents”</a:t>
            </a:r>
          </a:p>
          <a:p>
            <a:r>
              <a:rPr lang="en-US" dirty="0" smtClean="0"/>
              <a:t>Assess and evaluate progress</a:t>
            </a:r>
          </a:p>
          <a:p>
            <a:r>
              <a:rPr lang="en-US" dirty="0" smtClean="0"/>
              <a:t>Raise analytics IQ</a:t>
            </a:r>
          </a:p>
          <a:p>
            <a:r>
              <a:rPr lang="en-US" dirty="0" smtClean="0"/>
              <a:t>Change behaviors and model the impact of changed behaviors</a:t>
            </a:r>
            <a:endParaRPr lang="en-US" dirty="0"/>
          </a:p>
        </p:txBody>
      </p:sp>
    </p:spTree>
    <p:extLst>
      <p:ext uri="{BB962C8B-B14F-4D97-AF65-F5344CB8AC3E}">
        <p14:creationId xmlns:p14="http://schemas.microsoft.com/office/powerpoint/2010/main" val="25153906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Lunch</a:t>
            </a:r>
            <a:br>
              <a:rPr lang="en-US" dirty="0" smtClean="0"/>
            </a:br>
            <a:r>
              <a:rPr lang="en-US" sz="4000" dirty="0" smtClean="0"/>
              <a:t>11:30-12:30</a:t>
            </a:r>
            <a:endParaRPr lang="en-US" dirty="0"/>
          </a:p>
        </p:txBody>
      </p:sp>
      <p:sp>
        <p:nvSpPr>
          <p:cNvPr id="5" name="Text Placeholder 4"/>
          <p:cNvSpPr>
            <a:spLocks noGrp="1"/>
          </p:cNvSpPr>
          <p:nvPr>
            <p:ph type="body" idx="12"/>
          </p:nvPr>
        </p:nvSpPr>
        <p:spPr/>
        <p:txBody>
          <a:bodyPr/>
          <a:lstStyle/>
          <a:p>
            <a:endParaRPr lang="en-US"/>
          </a:p>
        </p:txBody>
      </p:sp>
    </p:spTree>
    <p:extLst>
      <p:ext uri="{BB962C8B-B14F-4D97-AF65-F5344CB8AC3E}">
        <p14:creationId xmlns:p14="http://schemas.microsoft.com/office/powerpoint/2010/main" val="21586727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IV. Case studies and starting your </a:t>
            </a:r>
            <a:r>
              <a:rPr lang="en-US" sz="5400" dirty="0" smtClean="0"/>
              <a:t>plan/strategy</a:t>
            </a:r>
            <a:br>
              <a:rPr lang="en-US" sz="5400" dirty="0" smtClean="0"/>
            </a:br>
            <a:r>
              <a:rPr lang="en-US" sz="4000" dirty="0" smtClean="0"/>
              <a:t>12:30 – 2:00 pm</a:t>
            </a:r>
            <a:endParaRPr lang="en-US" sz="5400" dirty="0"/>
          </a:p>
        </p:txBody>
      </p:sp>
    </p:spTree>
    <p:extLst>
      <p:ext uri="{BB962C8B-B14F-4D97-AF65-F5344CB8AC3E}">
        <p14:creationId xmlns:p14="http://schemas.microsoft.com/office/powerpoint/2010/main" val="2164246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Purpose of this Section</a:t>
            </a:r>
            <a:endParaRPr lang="en-US" b="1" dirty="0"/>
          </a:p>
        </p:txBody>
      </p:sp>
      <p:sp>
        <p:nvSpPr>
          <p:cNvPr id="5" name="Content Placeholder 4"/>
          <p:cNvSpPr>
            <a:spLocks noGrp="1"/>
          </p:cNvSpPr>
          <p:nvPr>
            <p:ph idx="1"/>
          </p:nvPr>
        </p:nvSpPr>
        <p:spPr/>
        <p:txBody>
          <a:bodyPr/>
          <a:lstStyle/>
          <a:p>
            <a:r>
              <a:rPr lang="en-US" dirty="0" smtClean="0"/>
              <a:t>Prepare participants to start on their own Action Plan/Strategy</a:t>
            </a:r>
          </a:p>
          <a:p>
            <a:r>
              <a:rPr lang="en-US" dirty="0" smtClean="0"/>
              <a:t>Share what we have learned from Case Studies of successful analytics institutions</a:t>
            </a:r>
          </a:p>
          <a:p>
            <a:r>
              <a:rPr lang="en-US" dirty="0" smtClean="0"/>
              <a:t>Focus on “Lessons Learned” about accelerating use of analytics to optimize student success</a:t>
            </a:r>
          </a:p>
          <a:p>
            <a:r>
              <a:rPr lang="en-US" dirty="0" smtClean="0"/>
              <a:t>Focus on University of Minnesota Case Study</a:t>
            </a:r>
            <a:endParaRPr lang="en-US" dirty="0"/>
          </a:p>
        </p:txBody>
      </p:sp>
    </p:spTree>
    <p:extLst>
      <p:ext uri="{BB962C8B-B14F-4D97-AF65-F5344CB8AC3E}">
        <p14:creationId xmlns:p14="http://schemas.microsoft.com/office/powerpoint/2010/main" val="2354790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Samples of Case Studies (Viewed Online – not all in the session)</a:t>
            </a:r>
            <a:endParaRPr lang="en-US" b="1" dirty="0"/>
          </a:p>
        </p:txBody>
      </p:sp>
      <p:sp>
        <p:nvSpPr>
          <p:cNvPr id="3" name="Content Placeholder 2"/>
          <p:cNvSpPr>
            <a:spLocks noGrp="1"/>
          </p:cNvSpPr>
          <p:nvPr>
            <p:ph idx="1"/>
          </p:nvPr>
        </p:nvSpPr>
        <p:spPr/>
        <p:txBody>
          <a:bodyPr/>
          <a:lstStyle/>
          <a:p>
            <a:r>
              <a:rPr lang="en-US" dirty="0" smtClean="0"/>
              <a:t>American Public University System</a:t>
            </a:r>
          </a:p>
          <a:p>
            <a:r>
              <a:rPr lang="en-US" dirty="0" smtClean="0"/>
              <a:t>Arizona State University</a:t>
            </a:r>
          </a:p>
          <a:p>
            <a:r>
              <a:rPr lang="en-US" dirty="0" smtClean="0"/>
              <a:t>University of Maryland Baltimore County</a:t>
            </a:r>
          </a:p>
          <a:p>
            <a:r>
              <a:rPr lang="en-US" dirty="0" smtClean="0"/>
              <a:t>Sinclair Community College</a:t>
            </a:r>
          </a:p>
          <a:p>
            <a:r>
              <a:rPr lang="en-US" dirty="0" smtClean="0"/>
              <a:t>Northeastern University</a:t>
            </a:r>
          </a:p>
          <a:p>
            <a:r>
              <a:rPr lang="en-US" dirty="0" smtClean="0"/>
              <a:t>University of Hawaii System</a:t>
            </a:r>
          </a:p>
          <a:p>
            <a:endParaRPr lang="en-US" dirty="0"/>
          </a:p>
        </p:txBody>
      </p:sp>
    </p:spTree>
    <p:extLst>
      <p:ext uri="{BB962C8B-B14F-4D97-AF65-F5344CB8AC3E}">
        <p14:creationId xmlns:p14="http://schemas.microsoft.com/office/powerpoint/2010/main" val="3551257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Stages of Student Success Analytics</a:t>
            </a:r>
            <a:endParaRPr lang="en-US" b="1" dirty="0"/>
          </a:p>
        </p:txBody>
      </p:sp>
      <p:sp>
        <p:nvSpPr>
          <p:cNvPr id="3" name="Content Placeholder 2"/>
          <p:cNvSpPr>
            <a:spLocks noGrp="1"/>
          </p:cNvSpPr>
          <p:nvPr>
            <p:ph idx="1"/>
          </p:nvPr>
        </p:nvSpPr>
        <p:spPr/>
        <p:txBody>
          <a:bodyPr/>
          <a:lstStyle/>
          <a:p>
            <a:r>
              <a:rPr lang="en-US" dirty="0" smtClean="0"/>
              <a:t>Based on feedback from institutional leaders and solution providers</a:t>
            </a:r>
          </a:p>
          <a:p>
            <a:r>
              <a:rPr lang="en-US" dirty="0" smtClean="0"/>
              <a:t>Long way to go for most institutions</a:t>
            </a:r>
          </a:p>
          <a:p>
            <a:r>
              <a:rPr lang="en-US" dirty="0" smtClean="0"/>
              <a:t>Seek to </a:t>
            </a:r>
            <a:r>
              <a:rPr lang="en-US" b="1" i="1" dirty="0" smtClean="0"/>
              <a:t>accelerate</a:t>
            </a:r>
            <a:r>
              <a:rPr lang="en-US" dirty="0" smtClean="0"/>
              <a:t> every institution’s rate of development</a:t>
            </a:r>
          </a:p>
          <a:p>
            <a:r>
              <a:rPr lang="en-US" dirty="0" smtClean="0"/>
              <a:t>Leap to dynamic analysis and intervention, eventually optimization</a:t>
            </a:r>
          </a:p>
          <a:p>
            <a:r>
              <a:rPr lang="en-US" dirty="0" smtClean="0"/>
              <a:t>Analytics is a 5 to 7 year campaign for most institutions</a:t>
            </a:r>
            <a:endParaRPr lang="en-US" dirty="0"/>
          </a:p>
        </p:txBody>
      </p:sp>
    </p:spTree>
    <p:extLst>
      <p:ext uri="{BB962C8B-B14F-4D97-AF65-F5344CB8AC3E}">
        <p14:creationId xmlns:p14="http://schemas.microsoft.com/office/powerpoint/2010/main" val="42337538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3382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73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Session F</a:t>
            </a:r>
            <a:r>
              <a:rPr lang="en-US" b="1" dirty="0" smtClean="0"/>
              <a:t>ocus</a:t>
            </a:r>
            <a:endParaRPr lang="en-US" b="1" dirty="0"/>
          </a:p>
        </p:txBody>
      </p:sp>
      <p:sp>
        <p:nvSpPr>
          <p:cNvPr id="6" name="Content Placeholder 5"/>
          <p:cNvSpPr>
            <a:spLocks noGrp="1"/>
          </p:cNvSpPr>
          <p:nvPr>
            <p:ph idx="1"/>
          </p:nvPr>
        </p:nvSpPr>
        <p:spPr/>
        <p:txBody>
          <a:bodyPr/>
          <a:lstStyle/>
          <a:p>
            <a:pPr marL="0" indent="0">
              <a:buNone/>
            </a:pPr>
            <a:r>
              <a:rPr lang="en-US" sz="2800" dirty="0"/>
              <a:t>Intelligent investments in analytics are critical to achieving strategic outcomes.</a:t>
            </a:r>
            <a:r>
              <a:rPr lang="en-US" sz="2400" dirty="0"/>
              <a:t/>
            </a:r>
            <a:br>
              <a:rPr lang="en-US" sz="2400" dirty="0"/>
            </a:br>
            <a:endParaRPr lang="en-US" sz="2400" dirty="0"/>
          </a:p>
          <a:p>
            <a:pPr marL="0" indent="0">
              <a:buNone/>
            </a:pPr>
            <a:r>
              <a:rPr lang="en-US" sz="2400" dirty="0"/>
              <a:t>1. </a:t>
            </a:r>
            <a:r>
              <a:rPr lang="en-US" sz="2400" dirty="0" smtClean="0"/>
              <a:t>	What </a:t>
            </a:r>
            <a:r>
              <a:rPr lang="en-US" sz="2400" dirty="0"/>
              <a:t>are analytics?</a:t>
            </a:r>
          </a:p>
          <a:p>
            <a:pPr marL="0" indent="0">
              <a:buNone/>
            </a:pPr>
            <a:r>
              <a:rPr lang="en-US" sz="2400" dirty="0"/>
              <a:t>2. </a:t>
            </a:r>
            <a:r>
              <a:rPr lang="en-US" sz="2400" dirty="0" smtClean="0"/>
              <a:t>	Where </a:t>
            </a:r>
            <a:r>
              <a:rPr lang="en-US" sz="2400" dirty="0"/>
              <a:t>are analytics most useful??</a:t>
            </a:r>
          </a:p>
          <a:p>
            <a:pPr marL="0" indent="0">
              <a:buNone/>
            </a:pPr>
            <a:r>
              <a:rPr lang="en-US" sz="2400" dirty="0"/>
              <a:t>3. </a:t>
            </a:r>
            <a:r>
              <a:rPr lang="en-US" sz="2400" dirty="0" smtClean="0"/>
              <a:t>	What </a:t>
            </a:r>
            <a:r>
              <a:rPr lang="en-US" sz="2400" dirty="0"/>
              <a:t>are some of the best practices in leading </a:t>
            </a:r>
            <a:r>
              <a:rPr lang="en-US" sz="2400" dirty="0" smtClean="0"/>
              <a:t>	institutions and </a:t>
            </a:r>
            <a:r>
              <a:rPr lang="en-US" sz="2400" dirty="0"/>
              <a:t>solution providers in analytics? </a:t>
            </a:r>
          </a:p>
          <a:p>
            <a:pPr marL="0" indent="0">
              <a:buNone/>
            </a:pPr>
            <a:r>
              <a:rPr lang="en-US" sz="2400" dirty="0"/>
              <a:t>4. </a:t>
            </a:r>
            <a:r>
              <a:rPr lang="en-US" sz="2400" dirty="0" smtClean="0"/>
              <a:t>	What </a:t>
            </a:r>
            <a:r>
              <a:rPr lang="en-US" sz="2400" dirty="0"/>
              <a:t>are the key concerns and gaps in building </a:t>
            </a:r>
            <a:r>
              <a:rPr lang="en-US" sz="2400" dirty="0" smtClean="0"/>
              <a:t>	and </a:t>
            </a:r>
            <a:r>
              <a:rPr lang="en-US" sz="2400" dirty="0"/>
              <a:t>sustaining a foundation for analytics?</a:t>
            </a:r>
          </a:p>
          <a:p>
            <a:pPr marL="0" indent="0">
              <a:buNone/>
            </a:pPr>
            <a:r>
              <a:rPr lang="en-US" sz="2400" dirty="0"/>
              <a:t>5. </a:t>
            </a:r>
            <a:r>
              <a:rPr lang="en-US" sz="2400" dirty="0" smtClean="0"/>
              <a:t>	What </a:t>
            </a:r>
            <a:r>
              <a:rPr lang="en-US" sz="2400" dirty="0"/>
              <a:t>does the ECAR Maturity tell us about 	Organizational Capacity for Analytics?</a:t>
            </a:r>
          </a:p>
          <a:p>
            <a:endParaRPr lang="en-US" dirty="0"/>
          </a:p>
        </p:txBody>
      </p:sp>
    </p:spTree>
    <p:extLst>
      <p:ext uri="{BB962C8B-B14F-4D97-AF65-F5344CB8AC3E}">
        <p14:creationId xmlns:p14="http://schemas.microsoft.com/office/powerpoint/2010/main" val="5762984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Initiatives to Accelerate Capacity Building for Student Success</a:t>
            </a:r>
            <a:endParaRPr lang="en-US" b="1" dirty="0"/>
          </a:p>
        </p:txBody>
      </p:sp>
      <p:sp>
        <p:nvSpPr>
          <p:cNvPr id="5" name="Content Placeholder 4"/>
          <p:cNvSpPr>
            <a:spLocks noGrp="1"/>
          </p:cNvSpPr>
          <p:nvPr>
            <p:ph idx="1"/>
          </p:nvPr>
        </p:nvSpPr>
        <p:spPr/>
        <p:txBody>
          <a:bodyPr/>
          <a:lstStyle/>
          <a:p>
            <a:r>
              <a:rPr lang="en-US" dirty="0" smtClean="0"/>
              <a:t>Student Success is the Killer App for Analytics</a:t>
            </a:r>
          </a:p>
          <a:p>
            <a:r>
              <a:rPr lang="en-US" dirty="0" smtClean="0"/>
              <a:t>Link to Case Studies, Learn from Leaders</a:t>
            </a:r>
          </a:p>
          <a:p>
            <a:r>
              <a:rPr lang="en-US" dirty="0" smtClean="0"/>
              <a:t>Incorporate Insights in Your Action Plans</a:t>
            </a:r>
          </a:p>
          <a:p>
            <a:r>
              <a:rPr lang="en-US" dirty="0" smtClean="0"/>
              <a:t>Embed Insights in Institutional Strategies</a:t>
            </a:r>
            <a:endParaRPr lang="en-US" dirty="0"/>
          </a:p>
        </p:txBody>
      </p:sp>
    </p:spTree>
    <p:extLst>
      <p:ext uri="{BB962C8B-B14F-4D97-AF65-F5344CB8AC3E}">
        <p14:creationId xmlns:p14="http://schemas.microsoft.com/office/powerpoint/2010/main" val="28405083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3726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497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9529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University of Minnesota Case Study</a:t>
            </a:r>
            <a:endParaRPr lang="en-US" b="1" dirty="0"/>
          </a:p>
        </p:txBody>
      </p:sp>
      <p:sp>
        <p:nvSpPr>
          <p:cNvPr id="3" name="Content Placeholder 2"/>
          <p:cNvSpPr>
            <a:spLocks noGrp="1"/>
          </p:cNvSpPr>
          <p:nvPr>
            <p:ph idx="1"/>
          </p:nvPr>
        </p:nvSpPr>
        <p:spPr/>
        <p:txBody>
          <a:bodyPr/>
          <a:lstStyle/>
          <a:p>
            <a:pPr marL="0" indent="0">
              <a:buNone/>
            </a:pPr>
            <a:r>
              <a:rPr lang="en-US" sz="2400" dirty="0"/>
              <a:t>The University of Minnesota’s Extraordinary Education Goal is to recruit, educate, challenge, and graduate outstanding students in a timely manner who become highly motivated lifelong learners, leaders, and global citizens. </a:t>
            </a:r>
            <a:endParaRPr lang="en-US" i="1" dirty="0"/>
          </a:p>
        </p:txBody>
      </p:sp>
    </p:spTree>
    <p:extLst>
      <p:ext uri="{BB962C8B-B14F-4D97-AF65-F5344CB8AC3E}">
        <p14:creationId xmlns:p14="http://schemas.microsoft.com/office/powerpoint/2010/main" val="34281590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83627971"/>
              </p:ext>
            </p:extLst>
          </p:nvPr>
        </p:nvGraphicFramePr>
        <p:xfrm>
          <a:off x="838200" y="0"/>
          <a:ext cx="7792872" cy="415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idx="1"/>
          </p:nvPr>
        </p:nvSpPr>
        <p:spPr>
          <a:xfrm>
            <a:off x="838200" y="3276600"/>
            <a:ext cx="7866611" cy="500732"/>
          </a:xfrm>
        </p:spPr>
        <p:txBody>
          <a:bodyPr/>
          <a:lstStyle/>
          <a:p>
            <a:r>
              <a:rPr lang="en-US" dirty="0" smtClean="0"/>
              <a:t>The </a:t>
            </a:r>
            <a:r>
              <a:rPr lang="en-US" b="1" i="1" dirty="0" smtClean="0"/>
              <a:t>University of Minnesota’s Extraordinary Education Goal </a:t>
            </a:r>
            <a:r>
              <a:rPr lang="en-US" dirty="0" smtClean="0"/>
              <a:t>is to recruit, educate, challenge, and graduate outstanding students in a timely manner who become highly motivated lifelong learners, leaders, and global citizens. </a:t>
            </a:r>
            <a:endParaRPr lang="en-US" dirty="0"/>
          </a:p>
        </p:txBody>
      </p:sp>
    </p:spTree>
    <p:extLst>
      <p:ext uri="{BB962C8B-B14F-4D97-AF65-F5344CB8AC3E}">
        <p14:creationId xmlns:p14="http://schemas.microsoft.com/office/powerpoint/2010/main" val="39025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algn="l">
              <a:defRPr/>
            </a:pPr>
            <a:r>
              <a:rPr lang="en-US" sz="3600" b="1" dirty="0" smtClean="0">
                <a:latin typeface="Arial" pitchFamily="34" charset="0"/>
                <a:cs typeface="Arial" pitchFamily="34" charset="0"/>
              </a:rPr>
              <a:t>Institutional Level</a:t>
            </a:r>
            <a:endParaRPr lang="en-US" sz="36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2910033"/>
              </p:ext>
            </p:extLst>
          </p:nvPr>
        </p:nvGraphicFramePr>
        <p:xfrm>
          <a:off x="457200" y="11430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9211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algn="l">
              <a:defRPr/>
            </a:pPr>
            <a:r>
              <a:rPr lang="en-US" sz="3600" b="1" dirty="0" smtClean="0">
                <a:latin typeface="Arial" pitchFamily="34" charset="0"/>
                <a:cs typeface="Arial" pitchFamily="34" charset="0"/>
              </a:rPr>
              <a:t>From Reports to Analytics</a:t>
            </a:r>
            <a:endParaRPr lang="en-US" sz="3600"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606425" y="1371600"/>
          <a:ext cx="8080375"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4403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Retention and Student </a:t>
            </a:r>
            <a:r>
              <a:rPr lang="en-US" b="1" dirty="0"/>
              <a:t>S</a:t>
            </a:r>
            <a:r>
              <a:rPr lang="en-US" b="1" dirty="0" smtClean="0"/>
              <a:t>uccess</a:t>
            </a:r>
            <a:endParaRPr lang="en-US" b="1" dirty="0"/>
          </a:p>
        </p:txBody>
      </p:sp>
      <p:sp>
        <p:nvSpPr>
          <p:cNvPr id="6" name="Content Placeholder 5"/>
          <p:cNvSpPr>
            <a:spLocks noGrp="1"/>
          </p:cNvSpPr>
          <p:nvPr>
            <p:ph idx="1"/>
          </p:nvPr>
        </p:nvSpPr>
        <p:spPr>
          <a:xfrm>
            <a:off x="609600" y="1219200"/>
            <a:ext cx="8079971" cy="4546599"/>
          </a:xfrm>
        </p:spPr>
        <p:txBody>
          <a:bodyPr/>
          <a:lstStyle/>
          <a:p>
            <a:pPr>
              <a:buNone/>
            </a:pPr>
            <a:endParaRPr lang="en-US" sz="2400" dirty="0" smtClean="0"/>
          </a:p>
          <a:p>
            <a:r>
              <a:rPr lang="en-US" sz="2400" dirty="0"/>
              <a:t>Action Plans for Analytics address strategic problems that can be</a:t>
            </a:r>
            <a:r>
              <a:rPr lang="en-US" sz="2400" dirty="0" smtClean="0"/>
              <a:t> solved </a:t>
            </a:r>
            <a:r>
              <a:rPr lang="en-US" sz="2400" dirty="0"/>
              <a:t>through </a:t>
            </a:r>
            <a:r>
              <a:rPr lang="en-US" sz="2400" dirty="0" smtClean="0"/>
              <a:t>analytics</a:t>
            </a:r>
          </a:p>
          <a:p>
            <a:pPr lvl="2"/>
            <a:r>
              <a:rPr lang="en-US" sz="1800" dirty="0" smtClean="0"/>
              <a:t>At UMN – Grad Planner, </a:t>
            </a:r>
            <a:r>
              <a:rPr lang="en-US" sz="1800" dirty="0" err="1" smtClean="0"/>
              <a:t>Aplus</a:t>
            </a:r>
            <a:r>
              <a:rPr lang="en-US" sz="1800" dirty="0" smtClean="0"/>
              <a:t> advising tool</a:t>
            </a:r>
            <a:br>
              <a:rPr lang="en-US" sz="1800" dirty="0" smtClean="0"/>
            </a:br>
            <a:endParaRPr lang="en-US" sz="1800" dirty="0"/>
          </a:p>
          <a:p>
            <a:r>
              <a:rPr lang="en-US" sz="2400" dirty="0" smtClean="0"/>
              <a:t>Institutional </a:t>
            </a:r>
            <a:r>
              <a:rPr lang="en-US" sz="2400" dirty="0"/>
              <a:t>Strategy for Analytics expresses the leveraging of analytics as a major change initiative that can be aligned with and embedded in other institutional strategies</a:t>
            </a:r>
            <a:r>
              <a:rPr lang="en-US" sz="2400" dirty="0" smtClean="0"/>
              <a:t>.</a:t>
            </a:r>
          </a:p>
          <a:p>
            <a:pPr lvl="2"/>
            <a:r>
              <a:rPr lang="en-US" sz="1800" dirty="0" smtClean="0"/>
              <a:t>At UMN – BI and academic analytics work underway</a:t>
            </a:r>
          </a:p>
          <a:p>
            <a:pPr lvl="2"/>
            <a:r>
              <a:rPr lang="en-US" sz="1800" dirty="0" smtClean="0"/>
              <a:t>At UM Rochester – </a:t>
            </a:r>
            <a:r>
              <a:rPr lang="en-US" sz="1800" dirty="0" err="1" smtClean="0"/>
              <a:t>iSEAL</a:t>
            </a:r>
            <a:r>
              <a:rPr lang="en-US" sz="1800" dirty="0" smtClean="0"/>
              <a:t> – intelligent System for Education, Assessment, and Learning</a:t>
            </a:r>
          </a:p>
          <a:p>
            <a:endParaRPr lang="en-US" sz="1600" dirty="0"/>
          </a:p>
        </p:txBody>
      </p:sp>
    </p:spTree>
    <p:extLst>
      <p:ext uri="{BB962C8B-B14F-4D97-AF65-F5344CB8AC3E}">
        <p14:creationId xmlns:p14="http://schemas.microsoft.com/office/powerpoint/2010/main" val="18334369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scene3d>
            <a:sp3d prstMaterial="softEdge">
              <a:bevelT w="25400" h="25400"/>
            </a:sp3d>
          </a:bodyPr>
          <a:lstStyle/>
          <a:p>
            <a:pPr algn="l">
              <a:defRPr/>
            </a:pPr>
            <a:r>
              <a:rPr lang="en-US" sz="3600" b="1" dirty="0" smtClean="0">
                <a:ea typeface="+mj-ea"/>
                <a:cs typeface="+mj-cs"/>
              </a:rPr>
              <a:t>BI and Academic </a:t>
            </a:r>
            <a:r>
              <a:rPr lang="en-US" sz="3600" b="1" dirty="0"/>
              <a:t>A</a:t>
            </a:r>
            <a:r>
              <a:rPr lang="en-US" sz="3600" b="1" dirty="0" smtClean="0">
                <a:ea typeface="+mj-ea"/>
                <a:cs typeface="+mj-cs"/>
              </a:rPr>
              <a:t>nalytics at UMN</a:t>
            </a:r>
            <a:endParaRPr lang="en-US" sz="3600" b="1" dirty="0">
              <a:ea typeface="+mj-ea"/>
              <a:cs typeface="+mj-cs"/>
            </a:endParaRPr>
          </a:p>
        </p:txBody>
      </p:sp>
      <p:sp>
        <p:nvSpPr>
          <p:cNvPr id="36867" name="Content Placeholder 2"/>
          <p:cNvSpPr>
            <a:spLocks noGrp="1"/>
          </p:cNvSpPr>
          <p:nvPr>
            <p:ph idx="1"/>
          </p:nvPr>
        </p:nvSpPr>
        <p:spPr/>
        <p:txBody>
          <a:bodyPr/>
          <a:lstStyle/>
          <a:p>
            <a:r>
              <a:rPr lang="en-US" dirty="0">
                <a:ea typeface="ＭＳ Ｐゴシック" pitchFamily="-112" charset="-128"/>
                <a:cs typeface="ＭＳ Ｐゴシック" pitchFamily="-112" charset="-128"/>
              </a:rPr>
              <a:t>Enterprise strategy, goals, and governance</a:t>
            </a:r>
          </a:p>
          <a:p>
            <a:r>
              <a:rPr lang="en-US" dirty="0">
                <a:ea typeface="ＭＳ Ｐゴシック" pitchFamily="-112" charset="-128"/>
                <a:cs typeface="ＭＳ Ｐゴシック" pitchFamily="-112" charset="-128"/>
              </a:rPr>
              <a:t>Multiple directions and offices</a:t>
            </a:r>
          </a:p>
          <a:p>
            <a:r>
              <a:rPr lang="en-US" dirty="0">
                <a:ea typeface="ＭＳ Ｐゴシック" pitchFamily="-112" charset="-128"/>
                <a:cs typeface="ＭＳ Ｐゴシック" pitchFamily="-112" charset="-128"/>
              </a:rPr>
              <a:t>Distinction between academic and learning analytics</a:t>
            </a:r>
          </a:p>
          <a:p>
            <a:r>
              <a:rPr lang="en-US" dirty="0">
                <a:ea typeface="ＭＳ Ｐゴシック" pitchFamily="-112" charset="-128"/>
                <a:cs typeface="ＭＳ Ｐゴシック" pitchFamily="-112" charset="-128"/>
              </a:rPr>
              <a:t>New paradigm</a:t>
            </a:r>
          </a:p>
          <a:p>
            <a:pPr lvl="1"/>
            <a:r>
              <a:rPr lang="en-US" dirty="0" err="1"/>
              <a:t>iSEAL</a:t>
            </a:r>
            <a:r>
              <a:rPr lang="en-US" dirty="0"/>
              <a:t> at UM </a:t>
            </a:r>
            <a:r>
              <a:rPr lang="en-US" dirty="0" smtClean="0"/>
              <a:t>Rochester</a:t>
            </a:r>
            <a:endParaRPr lang="en-US" dirty="0" smtClean="0">
              <a:ea typeface="ＭＳ Ｐゴシック" pitchFamily="-112" charset="-128"/>
              <a:cs typeface="ＭＳ Ｐゴシック" pitchFamily="-112" charset="-128"/>
            </a:endParaRPr>
          </a:p>
          <a:p>
            <a:endParaRPr lang="en-US" dirty="0">
              <a:ea typeface="ＭＳ Ｐゴシック" pitchFamily="-112" charset="-128"/>
              <a:cs typeface="ＭＳ Ｐゴシック" pitchFamily="-112" charset="-128"/>
            </a:endParaRPr>
          </a:p>
          <a:p>
            <a:endParaRPr lang="en-US" dirty="0">
              <a:ea typeface="ＭＳ Ｐゴシック" pitchFamily="-112" charset="-128"/>
              <a:cs typeface="ＭＳ Ｐゴシック" pitchFamily="-112" charset="-128"/>
            </a:endParaRPr>
          </a:p>
          <a:p>
            <a:endParaRPr lang="en-US" dirty="0">
              <a:ea typeface="ＭＳ Ｐゴシック" pitchFamily="-112" charset="-128"/>
              <a:cs typeface="ＭＳ Ｐゴシック" pitchFamily="-112" charset="-128"/>
            </a:endParaRPr>
          </a:p>
          <a:p>
            <a:endParaRPr lang="en-US"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4832664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algn="l">
              <a:defRPr/>
            </a:pPr>
            <a:r>
              <a:rPr lang="en-US" sz="3600" b="1" dirty="0" smtClean="0">
                <a:latin typeface="Arial" pitchFamily="34" charset="0"/>
                <a:cs typeface="Arial" pitchFamily="34" charset="0"/>
              </a:rPr>
              <a:t>Enterprise </a:t>
            </a:r>
            <a:r>
              <a:rPr lang="en-US" sz="3600" b="1" dirty="0">
                <a:latin typeface="Arial" pitchFamily="34" charset="0"/>
                <a:cs typeface="Arial" pitchFamily="34" charset="0"/>
              </a:rPr>
              <a:t>S</a:t>
            </a:r>
            <a:r>
              <a:rPr lang="en-US" sz="3600" b="1" dirty="0" smtClean="0">
                <a:latin typeface="Arial" pitchFamily="34" charset="0"/>
                <a:cs typeface="Arial" pitchFamily="34" charset="0"/>
              </a:rPr>
              <a:t>trategy and Goals</a:t>
            </a:r>
            <a:endParaRPr lang="en-US" sz="3600" b="1" dirty="0">
              <a:latin typeface="Arial" pitchFamily="34" charset="0"/>
              <a:cs typeface="Arial" pitchFamily="34" charset="0"/>
            </a:endParaRPr>
          </a:p>
        </p:txBody>
      </p:sp>
      <p:sp>
        <p:nvSpPr>
          <p:cNvPr id="37891" name="Content Placeholder 2"/>
          <p:cNvSpPr>
            <a:spLocks noGrp="1"/>
          </p:cNvSpPr>
          <p:nvPr>
            <p:ph idx="1"/>
          </p:nvPr>
        </p:nvSpPr>
        <p:spPr>
          <a:xfrm>
            <a:off x="457200" y="1371600"/>
            <a:ext cx="8382000" cy="4525963"/>
          </a:xfrm>
        </p:spPr>
        <p:txBody>
          <a:bodyPr/>
          <a:lstStyle/>
          <a:p>
            <a:r>
              <a:rPr lang="en-US" dirty="0">
                <a:ea typeface="ＭＳ Ｐゴシック" pitchFamily="-112" charset="-128"/>
                <a:cs typeface="ＭＳ Ｐゴシック" pitchFamily="-112" charset="-128"/>
              </a:rPr>
              <a:t>A shared </a:t>
            </a:r>
          </a:p>
          <a:p>
            <a:pPr lvl="1"/>
            <a:r>
              <a:rPr lang="en-US" dirty="0"/>
              <a:t>reporting </a:t>
            </a:r>
            <a:r>
              <a:rPr lang="en-US" b="1" u="sng" dirty="0"/>
              <a:t>strategy </a:t>
            </a:r>
            <a:r>
              <a:rPr lang="en-US" dirty="0"/>
              <a:t>for the entire University;</a:t>
            </a:r>
          </a:p>
          <a:p>
            <a:pPr lvl="1"/>
            <a:r>
              <a:rPr lang="en-US" dirty="0"/>
              <a:t>data </a:t>
            </a:r>
            <a:r>
              <a:rPr lang="en-US" b="1" u="sng" dirty="0"/>
              <a:t>platform </a:t>
            </a:r>
            <a:r>
              <a:rPr lang="en-US" dirty="0"/>
              <a:t>that is a common home for institutional and unit data;</a:t>
            </a:r>
          </a:p>
          <a:p>
            <a:pPr lvl="1"/>
            <a:r>
              <a:rPr lang="en-US" b="1" u="sng" dirty="0"/>
              <a:t>understanding </a:t>
            </a:r>
            <a:r>
              <a:rPr lang="en-US" dirty="0"/>
              <a:t>of key metrics, data definitions and appropriate use;</a:t>
            </a:r>
          </a:p>
          <a:p>
            <a:pPr lvl="1"/>
            <a:r>
              <a:rPr lang="en-US" b="1" u="sng" dirty="0"/>
              <a:t>set of tools </a:t>
            </a:r>
            <a:r>
              <a:rPr lang="en-US" dirty="0"/>
              <a:t>providing an enterprise platform for data analysis and reporting; and</a:t>
            </a:r>
          </a:p>
          <a:p>
            <a:pPr lvl="1"/>
            <a:r>
              <a:rPr lang="en-US" b="1" u="sng" dirty="0"/>
              <a:t>development </a:t>
            </a:r>
            <a:r>
              <a:rPr lang="en-US" dirty="0"/>
              <a:t>environment enabling units to share knowledge, ideas, and reports.</a:t>
            </a:r>
          </a:p>
          <a:p>
            <a:endParaRPr lang="en-US" dirty="0">
              <a:ea typeface="ＭＳ Ｐゴシック" pitchFamily="-112" charset="-128"/>
              <a:cs typeface="ＭＳ Ｐゴシック" pitchFamily="-112" charset="-128"/>
            </a:endParaRPr>
          </a:p>
        </p:txBody>
      </p:sp>
      <p:sp>
        <p:nvSpPr>
          <p:cNvPr id="37892" name="TextBox 3"/>
          <p:cNvSpPr txBox="1">
            <a:spLocks noChangeArrowheads="1"/>
          </p:cNvSpPr>
          <p:nvPr/>
        </p:nvSpPr>
        <p:spPr bwMode="auto">
          <a:xfrm>
            <a:off x="4370387" y="6211887"/>
            <a:ext cx="4773613" cy="646113"/>
          </a:xfrm>
          <a:prstGeom prst="rect">
            <a:avLst/>
          </a:prstGeom>
          <a:noFill/>
          <a:ln w="9525">
            <a:noFill/>
            <a:miter lim="800000"/>
            <a:headEnd/>
            <a:tailEnd/>
          </a:ln>
        </p:spPr>
        <p:txBody>
          <a:bodyPr wrap="none">
            <a:prstTxWarp prst="textNoShape">
              <a:avLst/>
            </a:prstTxWarp>
            <a:spAutoFit/>
          </a:bodyPr>
          <a:lstStyle/>
          <a:p>
            <a:r>
              <a:rPr lang="en-US" dirty="0"/>
              <a:t>Peter Radcliffe, Director, Planning &amp; Analysis</a:t>
            </a:r>
          </a:p>
          <a:p>
            <a:r>
              <a:rPr lang="en-US" dirty="0"/>
              <a:t>July 2012 interview</a:t>
            </a:r>
          </a:p>
        </p:txBody>
      </p:sp>
    </p:spTree>
    <p:extLst>
      <p:ext uri="{BB962C8B-B14F-4D97-AF65-F5344CB8AC3E}">
        <p14:creationId xmlns:p14="http://schemas.microsoft.com/office/powerpoint/2010/main" val="380972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What Are Analytics?</a:t>
            </a:r>
          </a:p>
        </p:txBody>
      </p:sp>
      <p:sp>
        <p:nvSpPr>
          <p:cNvPr id="5" name="Text Placeholder 4"/>
          <p:cNvSpPr>
            <a:spLocks noGrp="1"/>
          </p:cNvSpPr>
          <p:nvPr>
            <p:ph type="body" idx="12"/>
          </p:nvPr>
        </p:nvSpPr>
        <p:spPr/>
        <p:txBody>
          <a:bodyPr/>
          <a:lstStyle/>
          <a:p>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4007616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0" y="3352800"/>
            <a:ext cx="9144000" cy="3505200"/>
            <a:chOff x="0" y="1958191"/>
            <a:chExt cx="9144000" cy="4899809"/>
          </a:xfrm>
        </p:grpSpPr>
        <p:sp>
          <p:nvSpPr>
            <p:cNvPr id="95" name="Freeform 9"/>
            <p:cNvSpPr>
              <a:spLocks/>
            </p:cNvSpPr>
            <p:nvPr/>
          </p:nvSpPr>
          <p:spPr bwMode="invGray">
            <a:xfrm>
              <a:off x="0" y="2774716"/>
              <a:ext cx="9144000" cy="4083284"/>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19000"/>
                  </a:srgbClr>
                </a:gs>
                <a:gs pos="50000">
                  <a:srgbClr val="000000">
                    <a:alpha val="52000"/>
                  </a:srgbClr>
                </a:gs>
                <a:gs pos="100000">
                  <a:srgbClr val="000000">
                    <a:alpha val="6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prstTxWarp prst="textNoShape">
                <a:avLst/>
              </a:prstTxWarp>
            </a:bodyPr>
            <a:lstStyle/>
            <a:p>
              <a:pPr defTabSz="1304925">
                <a:defRPr/>
              </a:pPr>
              <a:endParaRPr lang="en-US" sz="5700">
                <a:solidFill>
                  <a:srgbClr val="000000"/>
                </a:solidFill>
                <a:ea typeface="ＭＳ Ｐゴシック" pitchFamily="-84" charset="-128"/>
                <a:cs typeface="ＭＳ Ｐゴシック" pitchFamily="-84" charset="-128"/>
              </a:endParaRPr>
            </a:p>
          </p:txBody>
        </p:sp>
        <p:sp>
          <p:nvSpPr>
            <p:cNvPr id="98" name="Freeform 13"/>
            <p:cNvSpPr>
              <a:spLocks/>
            </p:cNvSpPr>
            <p:nvPr/>
          </p:nvSpPr>
          <p:spPr bwMode="invGray">
            <a:xfrm>
              <a:off x="0" y="1958191"/>
              <a:ext cx="9144000" cy="149810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chemeClr val="tx1">
                    <a:alpha val="0"/>
                  </a:schemeClr>
                </a:gs>
                <a:gs pos="53000">
                  <a:srgbClr val="A1A1A1">
                    <a:alpha val="0"/>
                  </a:srgbClr>
                </a:gs>
                <a:gs pos="84000">
                  <a:srgbClr val="FFFFFF">
                    <a:alpha val="22000"/>
                  </a:srgbClr>
                </a:gs>
              </a:gsLst>
              <a:path path="circle">
                <a:fillToRect l="50000" t="50000" r="50000" b="50000"/>
              </a:path>
              <a:tileRect/>
            </a:gradFill>
            <a:ln w="19050" cap="flat" cmpd="sng" algn="ctr">
              <a:noFill/>
              <a:prstDash val="solid"/>
              <a:round/>
              <a:headEnd type="none" w="med" len="med"/>
              <a:tailEnd type="none" w="med" len="med"/>
            </a:ln>
            <a:effectLst/>
          </p:spPr>
          <p:txBody>
            <a:bodyPr anchor="ctr">
              <a:prstTxWarp prst="textNoShape">
                <a:avLst/>
              </a:prstTxWarp>
            </a:bodyPr>
            <a:lstStyle/>
            <a:p>
              <a:pPr algn="r" defTabSz="1095375" eaLnBrk="0" hangingPunct="0">
                <a:defRPr/>
              </a:pPr>
              <a:endParaRPr lang="en-US" sz="2400">
                <a:latin typeface="Segoe" charset="0"/>
                <a:ea typeface="ＭＳ Ｐゴシック" pitchFamily="-84" charset="-128"/>
                <a:cs typeface="ＭＳ Ｐゴシック" pitchFamily="-84" charset="-128"/>
              </a:endParaRPr>
            </a:p>
          </p:txBody>
        </p:sp>
      </p:grpSp>
      <p:sp>
        <p:nvSpPr>
          <p:cNvPr id="60" name="Title 69"/>
          <p:cNvSpPr txBox="1">
            <a:spLocks/>
          </p:cNvSpPr>
          <p:nvPr/>
        </p:nvSpPr>
        <p:spPr>
          <a:xfrm>
            <a:off x="381000" y="230188"/>
            <a:ext cx="8382000" cy="665162"/>
          </a:xfrm>
          <a:prstGeom prst="rect">
            <a:avLst/>
          </a:prstGeom>
        </p:spPr>
        <p:txBody>
          <a:bodyPr lIns="91436" tIns="45718" rIns="91436" bIns="45718">
            <a:prstTxWarp prst="textNoShape">
              <a:avLst/>
            </a:prstTxWarp>
          </a:bodyPr>
          <a:lstStyle/>
          <a:p>
            <a:pPr defTabSz="912813">
              <a:lnSpc>
                <a:spcPct val="90000"/>
              </a:lnSpc>
              <a:defRPr/>
            </a:pPr>
            <a:r>
              <a:rPr lang="en-US" sz="4800">
                <a:effectLst>
                  <a:outerShdw blurRad="38100" dist="38100" dir="2700000" algn="tl">
                    <a:srgbClr val="DDDDDD"/>
                  </a:outerShdw>
                </a:effectLst>
                <a:latin typeface="Segoe" charset="0"/>
                <a:ea typeface="ＭＳ Ｐゴシック" pitchFamily="-84" charset="-128"/>
                <a:cs typeface="ＭＳ Ｐゴシック" pitchFamily="-84" charset="-128"/>
              </a:rPr>
              <a:t>Business Intelligence tool (IT)</a:t>
            </a:r>
          </a:p>
        </p:txBody>
      </p:sp>
      <p:grpSp>
        <p:nvGrpSpPr>
          <p:cNvPr id="3" name="Group 122"/>
          <p:cNvGrpSpPr>
            <a:grpSpLocks/>
          </p:cNvGrpSpPr>
          <p:nvPr/>
        </p:nvGrpSpPr>
        <p:grpSpPr bwMode="auto">
          <a:xfrm>
            <a:off x="1066800" y="2651125"/>
            <a:ext cx="7010400" cy="914400"/>
            <a:chOff x="1066800" y="2651214"/>
            <a:chExt cx="7010400" cy="914400"/>
          </a:xfrm>
        </p:grpSpPr>
        <p:sp>
          <p:nvSpPr>
            <p:cNvPr id="61" name="Rounded Rectangle 60"/>
            <p:cNvSpPr/>
            <p:nvPr/>
          </p:nvSpPr>
          <p:spPr bwMode="invGray">
            <a:xfrm>
              <a:off x="1066800" y="2651214"/>
              <a:ext cx="7010400" cy="914400"/>
            </a:xfrm>
            <a:prstGeom prst="roundRect">
              <a:avLst>
                <a:gd name="adj" fmla="val 11310"/>
              </a:avLst>
            </a:prstGeom>
            <a:gradFill flip="none" rotWithShape="1">
              <a:gsLst>
                <a:gs pos="0">
                  <a:srgbClr val="FFFFFF"/>
                </a:gs>
                <a:gs pos="61000">
                  <a:srgbClr val="FFFFFF">
                    <a:alpha val="20000"/>
                  </a:srgbClr>
                </a:gs>
                <a:gs pos="100000">
                  <a:schemeClr val="accent2">
                    <a:lumMod val="50000"/>
                    <a:alpha val="40000"/>
                  </a:schemeClr>
                </a:gs>
              </a:gsLst>
              <a:lin ang="5400000" scaled="1"/>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defTabSz="912813">
                <a:defRPr/>
              </a:pPr>
              <a:r>
                <a:rPr lang="en-US" sz="1600">
                  <a:solidFill>
                    <a:srgbClr val="080808"/>
                  </a:solidFill>
                  <a:ea typeface="ＭＳ Ｐゴシック" pitchFamily="-84" charset="-128"/>
                  <a:cs typeface="ＭＳ Ｐゴシック" pitchFamily="-84" charset="-128"/>
                </a:rPr>
                <a:t>END USER TOOLS &amp; PERFORMANCE MANAGEMENT APPS</a:t>
              </a:r>
            </a:p>
          </p:txBody>
        </p:sp>
        <p:sp>
          <p:nvSpPr>
            <p:cNvPr id="25" name="Rounded Rectangle 24"/>
            <p:cNvSpPr/>
            <p:nvPr/>
          </p:nvSpPr>
          <p:spPr bwMode="invGray">
            <a:xfrm>
              <a:off x="1524000" y="3032214"/>
              <a:ext cx="2971800" cy="429399"/>
            </a:xfrm>
            <a:prstGeom prst="roundRect">
              <a:avLst/>
            </a:prstGeom>
            <a:gradFill flip="none" rotWithShape="1">
              <a:gsLst>
                <a:gs pos="0">
                  <a:schemeClr val="accent1">
                    <a:lumMod val="50000"/>
                    <a:alpha val="70000"/>
                  </a:schemeClr>
                </a:gs>
                <a:gs pos="77000">
                  <a:schemeClr val="accent1">
                    <a:alpha val="50000"/>
                  </a:schemeClr>
                </a:gs>
                <a:gs pos="100000">
                  <a:schemeClr val="accent1">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2813">
                <a:defRPr/>
              </a:pPr>
              <a:r>
                <a:rPr lang="en-US" sz="22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Excel</a:t>
              </a:r>
            </a:p>
          </p:txBody>
        </p:sp>
        <p:sp>
          <p:nvSpPr>
            <p:cNvPr id="62" name="Rounded Rectangle 61"/>
            <p:cNvSpPr/>
            <p:nvPr/>
          </p:nvSpPr>
          <p:spPr bwMode="invGray">
            <a:xfrm>
              <a:off x="4585607" y="3032214"/>
              <a:ext cx="2957745" cy="429399"/>
            </a:xfrm>
            <a:prstGeom prst="roundRect">
              <a:avLst/>
            </a:prstGeom>
            <a:gradFill flip="none" rotWithShape="1">
              <a:gsLst>
                <a:gs pos="0">
                  <a:schemeClr val="accent2">
                    <a:lumMod val="50000"/>
                    <a:alpha val="70000"/>
                  </a:schemeClr>
                </a:gs>
                <a:gs pos="77000">
                  <a:schemeClr val="accent2">
                    <a:alpha val="50000"/>
                  </a:schemeClr>
                </a:gs>
                <a:gs pos="100000">
                  <a:schemeClr val="accent2">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2813">
                <a:defRPr/>
              </a:pPr>
              <a:r>
                <a:rPr lang="en-US">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PerformancePoint Server</a:t>
              </a:r>
            </a:p>
          </p:txBody>
        </p:sp>
      </p:grpSp>
      <p:grpSp>
        <p:nvGrpSpPr>
          <p:cNvPr id="4" name="Group 49"/>
          <p:cNvGrpSpPr>
            <a:grpSpLocks/>
          </p:cNvGrpSpPr>
          <p:nvPr/>
        </p:nvGrpSpPr>
        <p:grpSpPr bwMode="auto">
          <a:xfrm>
            <a:off x="1371600" y="5868988"/>
            <a:ext cx="4279900" cy="762000"/>
            <a:chOff x="1371600" y="5868200"/>
            <a:chExt cx="4279403" cy="762000"/>
          </a:xfrm>
        </p:grpSpPr>
        <p:sp>
          <p:nvSpPr>
            <p:cNvPr id="101" name="Can 100"/>
            <p:cNvSpPr/>
            <p:nvPr/>
          </p:nvSpPr>
          <p:spPr bwMode="invGray">
            <a:xfrm>
              <a:off x="1371600"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anchor="ctr">
              <a:prstTxWarp prst="textNoShape">
                <a:avLst/>
              </a:prstTxWarp>
            </a:bodyPr>
            <a:lstStyle/>
            <a:p>
              <a:pPr defTabSz="912813">
                <a:defRPr/>
              </a:pPr>
              <a:endParaRPr lang="en-US">
                <a:solidFill>
                  <a:srgbClr val="FFFFFF"/>
                </a:solidFill>
                <a:ea typeface="ＭＳ Ｐゴシック" pitchFamily="-84" charset="-128"/>
                <a:cs typeface="ＭＳ Ｐゴシック" pitchFamily="-84" charset="-128"/>
              </a:endParaRPr>
            </a:p>
          </p:txBody>
        </p:sp>
        <p:sp>
          <p:nvSpPr>
            <p:cNvPr id="104" name="Can 103"/>
            <p:cNvSpPr/>
            <p:nvPr/>
          </p:nvSpPr>
          <p:spPr bwMode="invGray">
            <a:xfrm>
              <a:off x="2467984"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anchor="ctr">
              <a:prstTxWarp prst="textNoShape">
                <a:avLst/>
              </a:prstTxWarp>
            </a:bodyPr>
            <a:lstStyle/>
            <a:p>
              <a:pPr defTabSz="912813">
                <a:defRPr/>
              </a:pPr>
              <a:endParaRPr lang="en-US">
                <a:solidFill>
                  <a:srgbClr val="FFFFFF"/>
                </a:solidFill>
                <a:ea typeface="ＭＳ Ｐゴシック" pitchFamily="-84" charset="-128"/>
                <a:cs typeface="ＭＳ Ｐゴシック" pitchFamily="-84" charset="-128"/>
              </a:endParaRPr>
            </a:p>
          </p:txBody>
        </p:sp>
        <p:sp>
          <p:nvSpPr>
            <p:cNvPr id="107" name="Can 106"/>
            <p:cNvSpPr/>
            <p:nvPr/>
          </p:nvSpPr>
          <p:spPr bwMode="invGray">
            <a:xfrm>
              <a:off x="3564368"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anchor="ctr">
              <a:prstTxWarp prst="textNoShape">
                <a:avLst/>
              </a:prstTxWarp>
            </a:bodyPr>
            <a:lstStyle/>
            <a:p>
              <a:pPr defTabSz="912813">
                <a:defRPr/>
              </a:pPr>
              <a:endParaRPr lang="en-US">
                <a:solidFill>
                  <a:srgbClr val="FFFFFF"/>
                </a:solidFill>
                <a:ea typeface="ＭＳ Ｐゴシック" pitchFamily="-84" charset="-128"/>
                <a:cs typeface="ＭＳ Ｐゴシック" pitchFamily="-84" charset="-128"/>
              </a:endParaRPr>
            </a:p>
          </p:txBody>
        </p:sp>
        <p:sp>
          <p:nvSpPr>
            <p:cNvPr id="110" name="Can 109"/>
            <p:cNvSpPr/>
            <p:nvPr/>
          </p:nvSpPr>
          <p:spPr bwMode="invGray">
            <a:xfrm>
              <a:off x="4664885" y="5868200"/>
              <a:ext cx="986118" cy="762000"/>
            </a:xfrm>
            <a:prstGeom prst="can">
              <a:avLst>
                <a:gd name="adj" fmla="val 39436"/>
              </a:avLst>
            </a:prstGeom>
            <a:gradFill>
              <a:gsLst>
                <a:gs pos="0">
                  <a:schemeClr val="bg2">
                    <a:lumMod val="75000"/>
                  </a:schemeClr>
                </a:gs>
                <a:gs pos="50000">
                  <a:schemeClr val="bg2">
                    <a:lumMod val="50000"/>
                  </a:schemeClr>
                </a:gs>
                <a:gs pos="70000">
                  <a:schemeClr val="bg2">
                    <a:lumMod val="50000"/>
                  </a:schemeClr>
                </a:gs>
                <a:gs pos="100000">
                  <a:schemeClr val="bg2">
                    <a:lumMod val="60000"/>
                    <a:lumOff val="4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anchor="ctr">
              <a:prstTxWarp prst="textNoShape">
                <a:avLst/>
              </a:prstTxWarp>
            </a:bodyPr>
            <a:lstStyle/>
            <a:p>
              <a:pPr defTabSz="912813">
                <a:defRPr/>
              </a:pPr>
              <a:endParaRPr lang="en-US">
                <a:solidFill>
                  <a:srgbClr val="FFFFFF"/>
                </a:solidFill>
                <a:ea typeface="ＭＳ Ｐゴシック" pitchFamily="-84" charset="-128"/>
                <a:cs typeface="ＭＳ Ｐゴシック" pitchFamily="-84" charset="-128"/>
              </a:endParaRPr>
            </a:p>
          </p:txBody>
        </p:sp>
        <p:pic>
          <p:nvPicPr>
            <p:cNvPr id="40004" name="Picture 2" descr="\\showsrus\images\LOGOS\GEN_LOGO\O\ORACLE.png"/>
            <p:cNvPicPr>
              <a:picLocks noChangeAspect="1" noChangeArrowheads="1"/>
            </p:cNvPicPr>
            <p:nvPr/>
          </p:nvPicPr>
          <p:blipFill>
            <a:blip r:embed="rId3">
              <a:lum bright="10000"/>
            </a:blip>
            <a:srcRect/>
            <a:stretch>
              <a:fillRect/>
            </a:stretch>
          </p:blipFill>
          <p:spPr bwMode="black">
            <a:xfrm>
              <a:off x="2514600" y="6268646"/>
              <a:ext cx="914400" cy="116681"/>
            </a:xfrm>
            <a:prstGeom prst="rect">
              <a:avLst/>
            </a:prstGeom>
            <a:noFill/>
            <a:ln w="9525">
              <a:noFill/>
              <a:miter lim="800000"/>
              <a:headEnd/>
              <a:tailEnd/>
            </a:ln>
          </p:spPr>
        </p:pic>
        <p:pic>
          <p:nvPicPr>
            <p:cNvPr id="40005" name="Picture 3" descr="\\showsrus\images\LOGOS\GEN_LOGO\S\SAP logo med.png"/>
            <p:cNvPicPr>
              <a:picLocks noChangeAspect="1" noChangeArrowheads="1"/>
            </p:cNvPicPr>
            <p:nvPr/>
          </p:nvPicPr>
          <p:blipFill>
            <a:blip r:embed="rId4">
              <a:lum bright="10000"/>
            </a:blip>
            <a:srcRect/>
            <a:stretch>
              <a:fillRect/>
            </a:stretch>
          </p:blipFill>
          <p:spPr bwMode="invGray">
            <a:xfrm>
              <a:off x="3762555" y="6249200"/>
              <a:ext cx="688258" cy="304800"/>
            </a:xfrm>
            <a:prstGeom prst="rect">
              <a:avLst/>
            </a:prstGeom>
            <a:noFill/>
            <a:ln w="9525">
              <a:noFill/>
              <a:miter lim="800000"/>
              <a:headEnd/>
              <a:tailEnd/>
            </a:ln>
          </p:spPr>
        </p:pic>
        <p:pic>
          <p:nvPicPr>
            <p:cNvPr id="40006" name="Picture 4" descr="\\showsrus\images\LOGOS\GEN_LOGO\S\Siebel-logo-color.png"/>
            <p:cNvPicPr>
              <a:picLocks noChangeAspect="1" noChangeArrowheads="1"/>
            </p:cNvPicPr>
            <p:nvPr/>
          </p:nvPicPr>
          <p:blipFill>
            <a:blip r:embed="rId5">
              <a:lum bright="20000"/>
            </a:blip>
            <a:srcRect/>
            <a:stretch>
              <a:fillRect/>
            </a:stretch>
          </p:blipFill>
          <p:spPr bwMode="invGray">
            <a:xfrm>
              <a:off x="4715578" y="6325400"/>
              <a:ext cx="897980" cy="177800"/>
            </a:xfrm>
            <a:prstGeom prst="rect">
              <a:avLst/>
            </a:prstGeom>
            <a:noFill/>
            <a:ln w="9525">
              <a:noFill/>
              <a:miter lim="800000"/>
              <a:headEnd/>
              <a:tailEnd/>
            </a:ln>
          </p:spPr>
        </p:pic>
        <p:pic>
          <p:nvPicPr>
            <p:cNvPr id="40007" name="Picture 5" descr="C:\Program Files\Microsoft Resource DVD Artwork\DVD_ART\BoxShots_Logos\Microsoft Dynamics\Dynamics-Brand signature\MS Dynamics logo reverse v.png"/>
            <p:cNvPicPr>
              <a:picLocks noChangeAspect="1" noChangeArrowheads="1"/>
            </p:cNvPicPr>
            <p:nvPr/>
          </p:nvPicPr>
          <p:blipFill>
            <a:blip r:embed="rId6"/>
            <a:srcRect/>
            <a:stretch>
              <a:fillRect/>
            </a:stretch>
          </p:blipFill>
          <p:spPr bwMode="invGray">
            <a:xfrm>
              <a:off x="1371600" y="6172200"/>
              <a:ext cx="1019489" cy="365317"/>
            </a:xfrm>
            <a:prstGeom prst="rect">
              <a:avLst/>
            </a:prstGeom>
            <a:noFill/>
            <a:ln w="9525">
              <a:noFill/>
              <a:miter lim="800000"/>
              <a:headEnd/>
              <a:tailEnd/>
            </a:ln>
          </p:spPr>
        </p:pic>
      </p:grpSp>
      <p:grpSp>
        <p:nvGrpSpPr>
          <p:cNvPr id="5" name="Group 48"/>
          <p:cNvGrpSpPr>
            <a:grpSpLocks/>
          </p:cNvGrpSpPr>
          <p:nvPr/>
        </p:nvGrpSpPr>
        <p:grpSpPr bwMode="auto">
          <a:xfrm>
            <a:off x="1520825" y="5486400"/>
            <a:ext cx="3979863" cy="657225"/>
            <a:chOff x="1521760" y="5486400"/>
            <a:chExt cx="3979085" cy="657450"/>
          </a:xfrm>
        </p:grpSpPr>
        <p:pic>
          <p:nvPicPr>
            <p:cNvPr id="39988"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a:ln w="9525">
              <a:noFill/>
              <a:miter lim="800000"/>
              <a:headEnd/>
              <a:tailEnd/>
            </a:ln>
          </p:spPr>
        </p:pic>
        <p:pic>
          <p:nvPicPr>
            <p:cNvPr id="39989"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a:ln w="9525">
              <a:noFill/>
              <a:miter lim="800000"/>
              <a:headEnd/>
              <a:tailEnd/>
            </a:ln>
          </p:spPr>
        </p:pic>
        <p:pic>
          <p:nvPicPr>
            <p:cNvPr id="39990"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a:ln w="9525">
              <a:noFill/>
              <a:miter lim="800000"/>
              <a:headEnd/>
              <a:tailEnd/>
            </a:ln>
          </p:spPr>
        </p:pic>
        <p:pic>
          <p:nvPicPr>
            <p:cNvPr id="39991"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a:ln w="9525">
              <a:noFill/>
              <a:miter lim="800000"/>
              <a:headEnd/>
              <a:tailEnd/>
            </a:ln>
          </p:spPr>
        </p:pic>
      </p:grpSp>
      <p:grpSp>
        <p:nvGrpSpPr>
          <p:cNvPr id="6" name="Group 123"/>
          <p:cNvGrpSpPr>
            <a:grpSpLocks/>
          </p:cNvGrpSpPr>
          <p:nvPr/>
        </p:nvGrpSpPr>
        <p:grpSpPr bwMode="auto">
          <a:xfrm>
            <a:off x="1066800" y="3657600"/>
            <a:ext cx="7013575" cy="2012950"/>
            <a:chOff x="1066800" y="3658400"/>
            <a:chExt cx="7013448" cy="2011680"/>
          </a:xfrm>
        </p:grpSpPr>
        <p:sp>
          <p:nvSpPr>
            <p:cNvPr id="72" name="Round Same Side Corner Rectangle 71"/>
            <p:cNvSpPr/>
            <p:nvPr/>
          </p:nvSpPr>
          <p:spPr bwMode="invGray">
            <a:xfrm>
              <a:off x="1066800" y="3658400"/>
              <a:ext cx="7013448" cy="2011680"/>
            </a:xfrm>
            <a:prstGeom prst="round2SameRect">
              <a:avLst>
                <a:gd name="adj1" fmla="val 3680"/>
                <a:gd name="adj2" fmla="val 25222"/>
              </a:avLst>
            </a:prstGeom>
            <a:gradFill flip="none" rotWithShape="1">
              <a:gsLst>
                <a:gs pos="0">
                  <a:srgbClr val="FFFFFF"/>
                </a:gs>
                <a:gs pos="27000">
                  <a:srgbClr val="FFFFFF">
                    <a:alpha val="20000"/>
                  </a:srgbClr>
                </a:gs>
                <a:gs pos="100000">
                  <a:schemeClr val="accent4">
                    <a:lumMod val="50000"/>
                    <a:alpha val="37000"/>
                  </a:schemeClr>
                </a:gs>
              </a:gsLst>
              <a:lin ang="5400000" scaled="1"/>
              <a:tileRect/>
            </a:gradFill>
            <a:ln w="19050">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defTabSz="912813">
                <a:defRPr/>
              </a:pPr>
              <a:r>
                <a:rPr lang="en-US" sz="1600">
                  <a:solidFill>
                    <a:srgbClr val="080808"/>
                  </a:solidFill>
                  <a:ea typeface="ＭＳ Ｐゴシック" pitchFamily="-84" charset="-128"/>
                  <a:cs typeface="ＭＳ Ｐゴシック" pitchFamily="-84" charset="-128"/>
                </a:rPr>
                <a:t>BI PLATFORM</a:t>
              </a:r>
            </a:p>
          </p:txBody>
        </p:sp>
        <p:sp>
          <p:nvSpPr>
            <p:cNvPr id="64" name="Rounded Rectangle 63"/>
            <p:cNvSpPr/>
            <p:nvPr/>
          </p:nvSpPr>
          <p:spPr bwMode="invGray">
            <a:xfrm>
              <a:off x="1524000" y="4025075"/>
              <a:ext cx="2971800" cy="533400"/>
            </a:xfrm>
            <a:prstGeom prst="roundRect">
              <a:avLst/>
            </a:prstGeom>
            <a:gradFill flip="none" rotWithShape="1">
              <a:gsLst>
                <a:gs pos="1000">
                  <a:schemeClr val="accent4">
                    <a:lumMod val="50000"/>
                    <a:alpha val="7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2813">
                <a:lnSpc>
                  <a:spcPct val="80000"/>
                </a:lnSpc>
                <a:defRPr/>
              </a:pPr>
              <a:r>
                <a:rPr lang="en-US" sz="16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SQL Server </a:t>
              </a:r>
            </a:p>
            <a:p>
              <a:pPr defTabSz="912813">
                <a:lnSpc>
                  <a:spcPct val="80000"/>
                </a:lnSpc>
                <a:defRPr/>
              </a:pPr>
              <a:r>
                <a:rPr lang="en-US" sz="16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Reporting Services</a:t>
              </a:r>
            </a:p>
          </p:txBody>
        </p:sp>
        <p:sp>
          <p:nvSpPr>
            <p:cNvPr id="65" name="Rounded Rectangle 64"/>
            <p:cNvSpPr/>
            <p:nvPr/>
          </p:nvSpPr>
          <p:spPr bwMode="invGray">
            <a:xfrm>
              <a:off x="4565125" y="4025075"/>
              <a:ext cx="2971800" cy="533400"/>
            </a:xfrm>
            <a:prstGeom prst="roundRect">
              <a:avLst/>
            </a:prstGeom>
            <a:gradFill flip="none" rotWithShape="1">
              <a:gsLst>
                <a:gs pos="0">
                  <a:schemeClr val="accent4">
                    <a:lumMod val="50000"/>
                    <a:alpha val="3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2813">
                <a:lnSpc>
                  <a:spcPct val="80000"/>
                </a:lnSpc>
                <a:defRPr/>
              </a:pPr>
              <a:r>
                <a:rPr lang="en-US" sz="16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SQL Server </a:t>
              </a:r>
            </a:p>
            <a:p>
              <a:pPr defTabSz="912813">
                <a:lnSpc>
                  <a:spcPct val="80000"/>
                </a:lnSpc>
                <a:defRPr/>
              </a:pPr>
              <a:r>
                <a:rPr lang="en-US" sz="16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Analysis Services</a:t>
              </a:r>
            </a:p>
          </p:txBody>
        </p:sp>
        <p:sp>
          <p:nvSpPr>
            <p:cNvPr id="70" name="Rounded Rectangle 69"/>
            <p:cNvSpPr/>
            <p:nvPr/>
          </p:nvSpPr>
          <p:spPr bwMode="invGray">
            <a:xfrm>
              <a:off x="1524000" y="4620525"/>
              <a:ext cx="6019800" cy="422825"/>
            </a:xfrm>
            <a:prstGeom prst="roundRect">
              <a:avLst/>
            </a:prstGeom>
            <a:gradFill flip="none" rotWithShape="1">
              <a:gsLst>
                <a:gs pos="0">
                  <a:schemeClr val="accent4">
                    <a:lumMod val="50000"/>
                    <a:alpha val="3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2813">
                <a:lnSpc>
                  <a:spcPct val="80000"/>
                </a:lnSpc>
                <a:defRPr/>
              </a:pPr>
              <a:r>
                <a:rPr lang="en-US" sz="16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SQL Server DBMS</a:t>
              </a:r>
            </a:p>
          </p:txBody>
        </p:sp>
        <p:sp>
          <p:nvSpPr>
            <p:cNvPr id="118" name="Round Same Side Corner Rectangle 117"/>
            <p:cNvSpPr/>
            <p:nvPr/>
          </p:nvSpPr>
          <p:spPr bwMode="invGray">
            <a:xfrm>
              <a:off x="1524000" y="5105400"/>
              <a:ext cx="6016752" cy="420624"/>
            </a:xfrm>
            <a:prstGeom prst="round2SameRect">
              <a:avLst>
                <a:gd name="adj1" fmla="val 12834"/>
                <a:gd name="adj2" fmla="val 50000"/>
              </a:avLst>
            </a:prstGeom>
            <a:gradFill flip="none" rotWithShape="1">
              <a:gsLst>
                <a:gs pos="0">
                  <a:schemeClr val="accent4">
                    <a:lumMod val="50000"/>
                    <a:alpha val="3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2813">
                <a:lnSpc>
                  <a:spcPct val="80000"/>
                </a:lnSpc>
                <a:defRPr/>
              </a:pPr>
              <a:r>
                <a:rPr lang="en-US" sz="16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SQL Server Integration Services</a:t>
              </a:r>
            </a:p>
          </p:txBody>
        </p:sp>
      </p:grpSp>
      <p:grpSp>
        <p:nvGrpSpPr>
          <p:cNvPr id="7" name="Group 47"/>
          <p:cNvGrpSpPr>
            <a:grpSpLocks/>
          </p:cNvGrpSpPr>
          <p:nvPr/>
        </p:nvGrpSpPr>
        <p:grpSpPr bwMode="auto">
          <a:xfrm>
            <a:off x="1044575" y="990600"/>
            <a:ext cx="7054850" cy="3657600"/>
            <a:chOff x="1045029" y="990600"/>
            <a:chExt cx="7053942" cy="3657600"/>
          </a:xfrm>
        </p:grpSpPr>
        <p:sp>
          <p:nvSpPr>
            <p:cNvPr id="55" name="Chord 54"/>
            <p:cNvSpPr/>
            <p:nvPr/>
          </p:nvSpPr>
          <p:spPr bwMode="invGray">
            <a:xfrm>
              <a:off x="1045029" y="990600"/>
              <a:ext cx="7053942" cy="3657600"/>
            </a:xfrm>
            <a:prstGeom prst="chord">
              <a:avLst>
                <a:gd name="adj1" fmla="val 11061125"/>
                <a:gd name="adj2" fmla="val 21333444"/>
              </a:avLst>
            </a:prstGeom>
            <a:gradFill flip="none" rotWithShape="1">
              <a:gsLst>
                <a:gs pos="0">
                  <a:schemeClr val="tx1"/>
                </a:gs>
                <a:gs pos="77000">
                  <a:srgbClr val="FFFFFF">
                    <a:alpha val="0"/>
                  </a:srgbClr>
                </a:gs>
                <a:gs pos="100000">
                  <a:srgbClr val="FFFFFF">
                    <a:alpha val="0"/>
                  </a:srgbClr>
                </a:gs>
              </a:gsLst>
              <a:lin ang="54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defRPr/>
              </a:pPr>
              <a:endParaRPr lang="en-US" sz="2200">
                <a:solidFill>
                  <a:srgbClr val="FFFFFF"/>
                </a:solidFill>
                <a:ea typeface="ＭＳ Ｐゴシック" pitchFamily="34" charset="-128"/>
                <a:cs typeface="Arial" pitchFamily="34" charset="0"/>
              </a:endParaRPr>
            </a:p>
          </p:txBody>
        </p:sp>
        <p:sp>
          <p:nvSpPr>
            <p:cNvPr id="56" name="Chord 55"/>
            <p:cNvSpPr/>
            <p:nvPr/>
          </p:nvSpPr>
          <p:spPr bwMode="invGray">
            <a:xfrm>
              <a:off x="1485900" y="1338944"/>
              <a:ext cx="6172200" cy="2895600"/>
            </a:xfrm>
            <a:prstGeom prst="chord">
              <a:avLst>
                <a:gd name="adj1" fmla="val 11061125"/>
                <a:gd name="adj2" fmla="val 21333444"/>
              </a:avLst>
            </a:prstGeom>
            <a:gradFill flip="none" rotWithShape="1">
              <a:gsLst>
                <a:gs pos="38000">
                  <a:schemeClr val="accent3">
                    <a:lumMod val="50000"/>
                    <a:alpha val="70000"/>
                  </a:schemeClr>
                </a:gs>
                <a:gs pos="87000">
                  <a:schemeClr val="accent3">
                    <a:lumMod val="75000"/>
                    <a:alpha val="93000"/>
                  </a:schemeClr>
                </a:gs>
                <a:gs pos="100000">
                  <a:schemeClr val="accent3">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defTabSz="912813">
                <a:defRPr/>
              </a:pPr>
              <a:endParaRPr lang="en-US">
                <a:solidFill>
                  <a:srgbClr val="080808"/>
                </a:solidFill>
                <a:ea typeface="ＭＳ Ｐゴシック" pitchFamily="-84" charset="-128"/>
                <a:cs typeface="ＭＳ Ｐゴシック" pitchFamily="-84" charset="-128"/>
              </a:endParaRPr>
            </a:p>
          </p:txBody>
        </p:sp>
        <p:sp>
          <p:nvSpPr>
            <p:cNvPr id="39" name="TextBox 38"/>
            <p:cNvSpPr txBox="1"/>
            <p:nvPr/>
          </p:nvSpPr>
          <p:spPr bwMode="invGray">
            <a:xfrm>
              <a:off x="3229148" y="1704975"/>
              <a:ext cx="2726974" cy="338138"/>
            </a:xfrm>
            <a:prstGeom prst="rect">
              <a:avLst/>
            </a:prstGeom>
            <a:noFill/>
          </p:spPr>
          <p:txBody>
            <a:bodyPr lIns="0" tIns="0" rIns="0" bIns="0">
              <a:prstTxWarp prst="textNoShape">
                <a:avLst/>
              </a:prstTxWarp>
              <a:spAutoFit/>
            </a:bodyPr>
            <a:lstStyle/>
            <a:p>
              <a:pPr defTabSz="912813">
                <a:defRPr/>
              </a:pPr>
              <a:r>
                <a:rPr lang="en-US" sz="2200">
                  <a:solidFill>
                    <a:srgbClr val="FFFFFF"/>
                  </a:solidFill>
                  <a:effectLst>
                    <a:outerShdw blurRad="38100" dist="38100" dir="2700000" algn="tl">
                      <a:srgbClr val="DDDDDD"/>
                    </a:outerShdw>
                  </a:effectLst>
                  <a:latin typeface="Segoe Semibold" pitchFamily="2" charset="0"/>
                  <a:ea typeface="ＭＳ Ｐゴシック" pitchFamily="-84" charset="-128"/>
                  <a:cs typeface="ＭＳ Ｐゴシック" pitchFamily="-84" charset="-128"/>
                </a:rPr>
                <a:t>SharePoint Server</a:t>
              </a:r>
            </a:p>
          </p:txBody>
        </p:sp>
        <p:sp>
          <p:nvSpPr>
            <p:cNvPr id="66" name="Rectangle 65"/>
            <p:cNvSpPr/>
            <p:nvPr/>
          </p:nvSpPr>
          <p:spPr bwMode="invGray">
            <a:xfrm rot="20407984">
              <a:off x="2044850" y="1793510"/>
              <a:ext cx="1522527" cy="372138"/>
            </a:xfrm>
            <a:prstGeom prst="rect">
              <a:avLst/>
            </a:prstGeom>
            <a:noFill/>
          </p:spPr>
          <p:txBody>
            <a:bodyPr spcFirstLastPara="1" wrap="none">
              <a:prstTxWarp prst="textArchUp">
                <a:avLst/>
              </a:prstTxWarp>
              <a:spAutoFit/>
            </a:bodyPr>
            <a:lstStyle/>
            <a:p>
              <a:pPr defTabSz="914363" fontAlgn="auto">
                <a:spcBef>
                  <a:spcPts val="0"/>
                </a:spcBef>
                <a:spcAft>
                  <a:spcPts val="0"/>
                </a:spcAft>
                <a:defRPr/>
              </a:pPr>
              <a:r>
                <a:rPr lang="en-US" sz="1400" i="1" dirty="0">
                  <a:latin typeface="+mn-lt"/>
                  <a:ea typeface="ＭＳ Ｐゴシック" pitchFamily="16" charset="-128"/>
                  <a:cs typeface="+mn-cs"/>
                </a:rPr>
                <a:t>SEARCH</a:t>
              </a:r>
            </a:p>
          </p:txBody>
        </p:sp>
        <p:sp>
          <p:nvSpPr>
            <p:cNvPr id="39951" name="Rectangle 73"/>
            <p:cNvSpPr>
              <a:spLocks noChangeArrowheads="1"/>
            </p:cNvSpPr>
            <p:nvPr/>
          </p:nvSpPr>
          <p:spPr bwMode="invGray">
            <a:xfrm>
              <a:off x="4114800" y="1066800"/>
              <a:ext cx="1007797" cy="246203"/>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80808"/>
                  </a:solidFill>
                  <a:latin typeface="Segoe" charset="0"/>
                </a:rPr>
                <a:t>DELIVERY</a:t>
              </a:r>
            </a:p>
          </p:txBody>
        </p:sp>
        <p:grpSp>
          <p:nvGrpSpPr>
            <p:cNvPr id="8" name="Group 83"/>
            <p:cNvGrpSpPr>
              <a:grpSpLocks/>
            </p:cNvGrpSpPr>
            <p:nvPr/>
          </p:nvGrpSpPr>
          <p:grpSpPr bwMode="auto">
            <a:xfrm>
              <a:off x="1790701" y="2086275"/>
              <a:ext cx="5562599" cy="457200"/>
              <a:chOff x="1752600" y="2133600"/>
              <a:chExt cx="6061509" cy="381000"/>
            </a:xfrm>
          </p:grpSpPr>
          <p:sp>
            <p:nvSpPr>
              <p:cNvPr id="78" name="Round Same Side Corner Rectangle 77"/>
              <p:cNvSpPr/>
              <p:nvPr/>
            </p:nvSpPr>
            <p:spPr bwMode="invGray">
              <a:xfrm>
                <a:off x="1752600"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Reports</a:t>
                </a:r>
              </a:p>
            </p:txBody>
          </p:sp>
          <p:sp>
            <p:nvSpPr>
              <p:cNvPr id="79" name="Round Same Side Corner Rectangle 78"/>
              <p:cNvSpPr/>
              <p:nvPr/>
            </p:nvSpPr>
            <p:spPr bwMode="invGray">
              <a:xfrm>
                <a:off x="2766782"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Dashboards</a:t>
                </a:r>
              </a:p>
            </p:txBody>
          </p:sp>
          <p:sp>
            <p:nvSpPr>
              <p:cNvPr id="80" name="Round Same Side Corner Rectangle 79"/>
              <p:cNvSpPr/>
              <p:nvPr/>
            </p:nvSpPr>
            <p:spPr bwMode="invGray">
              <a:xfrm>
                <a:off x="3780964"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Excel </a:t>
                </a:r>
              </a:p>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Workbooks</a:t>
                </a:r>
              </a:p>
            </p:txBody>
          </p:sp>
          <p:sp>
            <p:nvSpPr>
              <p:cNvPr id="81" name="Round Same Side Corner Rectangle 80"/>
              <p:cNvSpPr/>
              <p:nvPr/>
            </p:nvSpPr>
            <p:spPr bwMode="invGray">
              <a:xfrm>
                <a:off x="4795146"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Analytic</a:t>
                </a:r>
              </a:p>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Views</a:t>
                </a:r>
              </a:p>
            </p:txBody>
          </p:sp>
          <p:sp>
            <p:nvSpPr>
              <p:cNvPr id="82" name="Round Same Side Corner Rectangle 81"/>
              <p:cNvSpPr/>
              <p:nvPr/>
            </p:nvSpPr>
            <p:spPr bwMode="invGray">
              <a:xfrm>
                <a:off x="5809328"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Scorecards</a:t>
                </a:r>
              </a:p>
            </p:txBody>
          </p:sp>
          <p:sp>
            <p:nvSpPr>
              <p:cNvPr id="83" name="Round Same Side Corner Rectangle 82"/>
              <p:cNvSpPr/>
              <p:nvPr/>
            </p:nvSpPr>
            <p:spPr bwMode="invGray">
              <a:xfrm>
                <a:off x="6823509"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chemeClr val="accent5">
                      <a:lumMod val="50000"/>
                    </a:schemeClr>
                  </a:gs>
                </a:gsLst>
                <a:lin ang="5400000" scaled="1"/>
                <a:tileRect/>
              </a:gradFill>
              <a:ln w="3175">
                <a:solidFill>
                  <a:srgbClr val="FFFFFF">
                    <a:alpha val="6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p>
                <a:pPr defTabSz="912813">
                  <a:lnSpc>
                    <a:spcPct val="75000"/>
                  </a:lnSpc>
                  <a:defRPr/>
                </a:pPr>
                <a:r>
                  <a:rPr lang="en-US" sz="1400">
                    <a:solidFill>
                      <a:srgbClr val="FFFFFF"/>
                    </a:solidFill>
                    <a:effectLst>
                      <a:outerShdw blurRad="38100" dist="38100" dir="2700000" algn="tl">
                        <a:srgbClr val="DDDDDD"/>
                      </a:outerShdw>
                    </a:effectLst>
                    <a:ea typeface="ＭＳ Ｐゴシック" pitchFamily="-84" charset="-128"/>
                    <a:cs typeface="ＭＳ Ｐゴシック" pitchFamily="-84" charset="-128"/>
                  </a:rPr>
                  <a:t>Plans</a:t>
                </a:r>
              </a:p>
            </p:txBody>
          </p:sp>
        </p:grpSp>
        <p:sp>
          <p:nvSpPr>
            <p:cNvPr id="120" name="Rectangle 119"/>
            <p:cNvSpPr/>
            <p:nvPr/>
          </p:nvSpPr>
          <p:spPr bwMode="invGray">
            <a:xfrm rot="760022">
              <a:off x="3868822" y="1623816"/>
              <a:ext cx="3622486" cy="1244762"/>
            </a:xfrm>
            <a:prstGeom prst="rect">
              <a:avLst/>
            </a:prstGeom>
            <a:noFill/>
          </p:spPr>
          <p:txBody>
            <a:bodyPr spcFirstLastPara="1" wrap="none">
              <a:prstTxWarp prst="textArchUp">
                <a:avLst/>
              </a:prstTxWarp>
              <a:spAutoFit/>
            </a:bodyPr>
            <a:lstStyle/>
            <a:p>
              <a:pPr defTabSz="914363" fontAlgn="auto">
                <a:spcBef>
                  <a:spcPts val="0"/>
                </a:spcBef>
                <a:spcAft>
                  <a:spcPts val="0"/>
                </a:spcAft>
                <a:defRPr/>
              </a:pPr>
              <a:r>
                <a:rPr lang="en-US" sz="1400" i="1" dirty="0">
                  <a:latin typeface="+mn-lt"/>
                  <a:ea typeface="ＭＳ Ｐゴシック" pitchFamily="16" charset="-128"/>
                  <a:cs typeface="+mn-cs"/>
                </a:rPr>
                <a:t>CONTENT MANAGEMENT</a:t>
              </a:r>
            </a:p>
          </p:txBody>
        </p:sp>
        <p:sp>
          <p:nvSpPr>
            <p:cNvPr id="121" name="Rectangle 120"/>
            <p:cNvSpPr/>
            <p:nvPr/>
          </p:nvSpPr>
          <p:spPr bwMode="invGray">
            <a:xfrm rot="21189507">
              <a:off x="2254339" y="1543299"/>
              <a:ext cx="3460558" cy="1102784"/>
            </a:xfrm>
            <a:prstGeom prst="rect">
              <a:avLst/>
            </a:prstGeom>
            <a:noFill/>
          </p:spPr>
          <p:txBody>
            <a:bodyPr spcFirstLastPara="1" wrap="none">
              <a:prstTxWarp prst="textArchUp">
                <a:avLst/>
              </a:prstTxWarp>
              <a:spAutoFit/>
            </a:bodyPr>
            <a:lstStyle/>
            <a:p>
              <a:pPr defTabSz="914363" fontAlgn="auto">
                <a:spcBef>
                  <a:spcPts val="0"/>
                </a:spcBef>
                <a:spcAft>
                  <a:spcPts val="0"/>
                </a:spcAft>
                <a:defRPr/>
              </a:pPr>
              <a:r>
                <a:rPr lang="en-US" sz="1400" i="1" dirty="0">
                  <a:latin typeface="+mn-lt"/>
                  <a:ea typeface="ＭＳ Ｐゴシック" pitchFamily="16" charset="-128"/>
                  <a:cs typeface="+mn-cs"/>
                </a:rPr>
                <a:t>COLLABORATION</a:t>
              </a:r>
            </a:p>
          </p:txBody>
        </p:sp>
      </p:grpSp>
    </p:spTree>
    <p:extLst>
      <p:ext uri="{BB962C8B-B14F-4D97-AF65-F5344CB8AC3E}">
        <p14:creationId xmlns:p14="http://schemas.microsoft.com/office/powerpoint/2010/main" val="3172048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17"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ppt_h/2"/>
                                          </p:val>
                                        </p:tav>
                                        <p:tav tm="100000">
                                          <p:val>
                                            <p:strVal val="#ppt_y"/>
                                          </p:val>
                                        </p:tav>
                                      </p:tavLst>
                                    </p:anim>
                                    <p:anim calcmode="lin" valueType="num">
                                      <p:cBhvr>
                                        <p:cTn id="14" dur="500" fill="hold"/>
                                        <p:tgtEl>
                                          <p:spTgt spid="5"/>
                                        </p:tgtEl>
                                        <p:attrNameLst>
                                          <p:attrName>ppt_w</p:attrName>
                                        </p:attrNameLst>
                                      </p:cBhvr>
                                      <p:tavLst>
                                        <p:tav tm="0">
                                          <p:val>
                                            <p:strVal val="#ppt_w"/>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5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bwMode="auto">
          <a:xfrm>
            <a:off x="1066800" y="4648200"/>
            <a:ext cx="5181600" cy="1295400"/>
          </a:xfrm>
          <a:prstGeom prst="trapezoid">
            <a:avLst>
              <a:gd name="adj" fmla="val 60294"/>
            </a:avLst>
          </a:prstGeom>
          <a:solidFill>
            <a:srgbClr val="B3A2C7"/>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latin typeface="Arial" pitchFamily="34" charset="0"/>
              <a:ea typeface="ＭＳ Ｐゴシック" pitchFamily="34" charset="-128"/>
              <a:cs typeface="Arial" pitchFamily="34" charset="0"/>
            </a:endParaRPr>
          </a:p>
        </p:txBody>
      </p:sp>
      <p:sp>
        <p:nvSpPr>
          <p:cNvPr id="18" name="Trapezoid 17"/>
          <p:cNvSpPr/>
          <p:nvPr/>
        </p:nvSpPr>
        <p:spPr bwMode="auto">
          <a:xfrm>
            <a:off x="1828800" y="3276600"/>
            <a:ext cx="3657600" cy="1371600"/>
          </a:xfrm>
          <a:prstGeom prst="trapezoid">
            <a:avLst>
              <a:gd name="adj" fmla="val 58333"/>
            </a:avLst>
          </a:prstGeom>
          <a:solidFill>
            <a:srgbClr val="FAC09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latin typeface="Arial" pitchFamily="34" charset="0"/>
              <a:ea typeface="ＭＳ Ｐゴシック" pitchFamily="34" charset="-128"/>
              <a:cs typeface="Arial" pitchFamily="34" charset="0"/>
            </a:endParaRPr>
          </a:p>
        </p:txBody>
      </p:sp>
      <p:sp>
        <p:nvSpPr>
          <p:cNvPr id="12" name="Trapezoid 11"/>
          <p:cNvSpPr/>
          <p:nvPr/>
        </p:nvSpPr>
        <p:spPr bwMode="auto">
          <a:xfrm>
            <a:off x="2590800" y="2438400"/>
            <a:ext cx="2133600" cy="914400"/>
          </a:xfrm>
          <a:prstGeom prst="trapezoid">
            <a:avLst>
              <a:gd name="adj" fmla="val 56818"/>
            </a:avLst>
          </a:prstGeom>
          <a:solidFill>
            <a:srgbClr val="92D05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latin typeface="Arial" pitchFamily="34" charset="0"/>
              <a:ea typeface="ＭＳ Ｐゴシック" pitchFamily="34" charset="-128"/>
              <a:cs typeface="Arial" pitchFamily="34" charset="0"/>
            </a:endParaRPr>
          </a:p>
        </p:txBody>
      </p:sp>
      <p:sp>
        <p:nvSpPr>
          <p:cNvPr id="41989" name="Isosceles Triangle 10"/>
          <p:cNvSpPr>
            <a:spLocks noChangeArrowheads="1"/>
          </p:cNvSpPr>
          <p:nvPr/>
        </p:nvSpPr>
        <p:spPr bwMode="auto">
          <a:xfrm>
            <a:off x="3124200" y="1524000"/>
            <a:ext cx="1066800" cy="914400"/>
          </a:xfrm>
          <a:prstGeom prst="triangle">
            <a:avLst>
              <a:gd name="adj" fmla="val 50000"/>
            </a:avLst>
          </a:prstGeom>
          <a:solidFill>
            <a:srgbClr val="FFC000"/>
          </a:solidFill>
          <a:ln w="9525">
            <a:solidFill>
              <a:schemeClr val="tx1"/>
            </a:solidFill>
            <a:round/>
            <a:headEnd/>
            <a:tailEnd/>
          </a:ln>
        </p:spPr>
        <p:txBody>
          <a:bodyPr>
            <a:prstTxWarp prst="textNoShape">
              <a:avLst/>
            </a:prstTxWarp>
          </a:bodyPr>
          <a:lstStyle/>
          <a:p>
            <a:pPr eaLnBrk="0" hangingPunct="0"/>
            <a:endParaRPr lang="en-US" sz="2400">
              <a:ea typeface="ＭＳ Ｐゴシック" pitchFamily="-112" charset="-128"/>
              <a:cs typeface="ＭＳ Ｐゴシック" pitchFamily="-112" charset="-128"/>
            </a:endParaRPr>
          </a:p>
        </p:txBody>
      </p:sp>
      <p:graphicFrame>
        <p:nvGraphicFramePr>
          <p:cNvPr id="4" name="Diagram 3"/>
          <p:cNvGraphicFramePr/>
          <p:nvPr/>
        </p:nvGraphicFramePr>
        <p:xfrm>
          <a:off x="762000" y="15240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6" name="Rectangle 2"/>
          <p:cNvSpPr>
            <a:spLocks noGrp="1" noChangeArrowheads="1"/>
          </p:cNvSpPr>
          <p:nvPr>
            <p:ph type="title"/>
          </p:nvPr>
        </p:nvSpPr>
        <p:spPr>
          <a:xfrm>
            <a:off x="228600" y="145824"/>
            <a:ext cx="8686800" cy="515938"/>
          </a:xfrm>
        </p:spPr>
        <p:txBody>
          <a:bodyPr>
            <a:scene3d>
              <a:camera prst="orthographicFront"/>
              <a:lightRig rig="soft" dir="t"/>
            </a:scene3d>
            <a:sp3d prstMaterial="softEdge">
              <a:bevelT w="25400" h="25400"/>
            </a:sp3d>
          </a:bodyPr>
          <a:lstStyle/>
          <a:p>
            <a:pPr algn="ctr">
              <a:defRPr/>
            </a:pPr>
            <a:r>
              <a:rPr lang="en-US" sz="2400" b="1" dirty="0" smtClean="0">
                <a:solidFill>
                  <a:srgbClr val="000000"/>
                </a:solidFill>
                <a:latin typeface="Arial" pitchFamily="34" charset="0"/>
                <a:cs typeface="Arial" pitchFamily="34" charset="0"/>
              </a:rPr>
              <a:t>UMN Data Governance Roles and Responsibilities</a:t>
            </a:r>
            <a:endParaRPr lang="en-US" sz="2400" b="1" dirty="0">
              <a:solidFill>
                <a:srgbClr val="000000"/>
              </a:solidFill>
              <a:latin typeface="Arial" pitchFamily="34" charset="0"/>
              <a:cs typeface="Arial" pitchFamily="34" charset="0"/>
            </a:endParaRPr>
          </a:p>
        </p:txBody>
      </p:sp>
      <p:cxnSp>
        <p:nvCxnSpPr>
          <p:cNvPr id="41992" name="Straight Connector 2"/>
          <p:cNvCxnSpPr>
            <a:cxnSpLocks noChangeShapeType="1"/>
          </p:cNvCxnSpPr>
          <p:nvPr/>
        </p:nvCxnSpPr>
        <p:spPr bwMode="auto">
          <a:xfrm>
            <a:off x="3124200" y="2430463"/>
            <a:ext cx="1066800" cy="0"/>
          </a:xfrm>
          <a:prstGeom prst="line">
            <a:avLst/>
          </a:prstGeom>
          <a:noFill/>
          <a:ln w="12700">
            <a:solidFill>
              <a:schemeClr val="tx1"/>
            </a:solidFill>
            <a:prstDash val="lgDash"/>
            <a:round/>
            <a:headEnd/>
            <a:tailEnd/>
          </a:ln>
        </p:spPr>
      </p:cxnSp>
      <p:cxnSp>
        <p:nvCxnSpPr>
          <p:cNvPr id="41993" name="Straight Connector 5"/>
          <p:cNvCxnSpPr>
            <a:cxnSpLocks noChangeShapeType="1"/>
          </p:cNvCxnSpPr>
          <p:nvPr/>
        </p:nvCxnSpPr>
        <p:spPr bwMode="auto">
          <a:xfrm>
            <a:off x="2590800" y="3352800"/>
            <a:ext cx="2133600" cy="0"/>
          </a:xfrm>
          <a:prstGeom prst="line">
            <a:avLst/>
          </a:prstGeom>
          <a:noFill/>
          <a:ln w="12700">
            <a:solidFill>
              <a:schemeClr val="tx1"/>
            </a:solidFill>
            <a:prstDash val="lgDash"/>
            <a:round/>
            <a:headEnd/>
            <a:tailEnd/>
          </a:ln>
        </p:spPr>
      </p:cxnSp>
      <p:cxnSp>
        <p:nvCxnSpPr>
          <p:cNvPr id="41994" name="Straight Connector 12"/>
          <p:cNvCxnSpPr>
            <a:cxnSpLocks noChangeShapeType="1"/>
          </p:cNvCxnSpPr>
          <p:nvPr/>
        </p:nvCxnSpPr>
        <p:spPr bwMode="auto">
          <a:xfrm>
            <a:off x="1828800" y="4648200"/>
            <a:ext cx="3657600" cy="0"/>
          </a:xfrm>
          <a:prstGeom prst="line">
            <a:avLst/>
          </a:prstGeom>
          <a:noFill/>
          <a:ln w="12700">
            <a:solidFill>
              <a:schemeClr val="tx1"/>
            </a:solidFill>
            <a:prstDash val="lgDash"/>
            <a:round/>
            <a:headEnd/>
            <a:tailEnd/>
          </a:ln>
        </p:spPr>
      </p:cxnSp>
      <p:sp>
        <p:nvSpPr>
          <p:cNvPr id="41995" name="TextBox 13"/>
          <p:cNvSpPr txBox="1">
            <a:spLocks noChangeArrowheads="1"/>
          </p:cNvSpPr>
          <p:nvPr/>
        </p:nvSpPr>
        <p:spPr bwMode="auto">
          <a:xfrm>
            <a:off x="3352800" y="2133600"/>
            <a:ext cx="685800" cy="230188"/>
          </a:xfrm>
          <a:prstGeom prst="rect">
            <a:avLst/>
          </a:prstGeom>
          <a:noFill/>
          <a:ln w="9525">
            <a:noFill/>
            <a:miter lim="800000"/>
            <a:headEnd/>
            <a:tailEnd/>
          </a:ln>
        </p:spPr>
        <p:txBody>
          <a:bodyPr>
            <a:prstTxWarp prst="textNoShape">
              <a:avLst/>
            </a:prstTxWarp>
            <a:spAutoFit/>
          </a:bodyPr>
          <a:lstStyle/>
          <a:p>
            <a:pPr algn="ctr"/>
            <a:r>
              <a:rPr lang="en-US" sz="900"/>
              <a:t>Executive</a:t>
            </a:r>
          </a:p>
        </p:txBody>
      </p:sp>
      <p:sp>
        <p:nvSpPr>
          <p:cNvPr id="41996" name="TextBox 14"/>
          <p:cNvSpPr txBox="1">
            <a:spLocks noChangeArrowheads="1"/>
          </p:cNvSpPr>
          <p:nvPr/>
        </p:nvSpPr>
        <p:spPr bwMode="auto">
          <a:xfrm>
            <a:off x="2743200" y="2895600"/>
            <a:ext cx="1828800" cy="369888"/>
          </a:xfrm>
          <a:prstGeom prst="rect">
            <a:avLst/>
          </a:prstGeom>
          <a:noFill/>
          <a:ln w="9525">
            <a:noFill/>
            <a:miter lim="800000"/>
            <a:headEnd/>
            <a:tailEnd/>
          </a:ln>
        </p:spPr>
        <p:txBody>
          <a:bodyPr>
            <a:prstTxWarp prst="textNoShape">
              <a:avLst/>
            </a:prstTxWarp>
            <a:spAutoFit/>
          </a:bodyPr>
          <a:lstStyle/>
          <a:p>
            <a:pPr algn="ctr"/>
            <a:r>
              <a:rPr lang="en-US" sz="900"/>
              <a:t>Strategic Level:  </a:t>
            </a:r>
            <a:br>
              <a:rPr lang="en-US" sz="900"/>
            </a:br>
            <a:r>
              <a:rPr lang="en-US" sz="900"/>
              <a:t>Why we have Data Governance</a:t>
            </a:r>
          </a:p>
        </p:txBody>
      </p:sp>
      <p:sp>
        <p:nvSpPr>
          <p:cNvPr id="41997" name="TextBox 15"/>
          <p:cNvSpPr txBox="1">
            <a:spLocks noChangeArrowheads="1"/>
          </p:cNvSpPr>
          <p:nvPr/>
        </p:nvSpPr>
        <p:spPr bwMode="auto">
          <a:xfrm>
            <a:off x="2438400" y="4191000"/>
            <a:ext cx="2514600" cy="369888"/>
          </a:xfrm>
          <a:prstGeom prst="rect">
            <a:avLst/>
          </a:prstGeom>
          <a:noFill/>
          <a:ln w="9525">
            <a:noFill/>
            <a:miter lim="800000"/>
            <a:headEnd/>
            <a:tailEnd/>
          </a:ln>
        </p:spPr>
        <p:txBody>
          <a:bodyPr>
            <a:prstTxWarp prst="textNoShape">
              <a:avLst/>
            </a:prstTxWarp>
            <a:spAutoFit/>
          </a:bodyPr>
          <a:lstStyle/>
          <a:p>
            <a:pPr algn="ctr"/>
            <a:r>
              <a:rPr lang="en-US" sz="900"/>
              <a:t>Tactical Level:</a:t>
            </a:r>
          </a:p>
          <a:p>
            <a:pPr algn="ctr"/>
            <a:r>
              <a:rPr lang="en-US" sz="900"/>
              <a:t>How Data Governance will be implemented</a:t>
            </a:r>
          </a:p>
        </p:txBody>
      </p:sp>
      <p:sp>
        <p:nvSpPr>
          <p:cNvPr id="41998" name="TextBox 16"/>
          <p:cNvSpPr txBox="1">
            <a:spLocks noChangeArrowheads="1"/>
          </p:cNvSpPr>
          <p:nvPr/>
        </p:nvSpPr>
        <p:spPr bwMode="auto">
          <a:xfrm>
            <a:off x="2819400" y="5486400"/>
            <a:ext cx="1752600" cy="369888"/>
          </a:xfrm>
          <a:prstGeom prst="rect">
            <a:avLst/>
          </a:prstGeom>
          <a:noFill/>
          <a:ln w="9525">
            <a:noFill/>
            <a:miter lim="800000"/>
            <a:headEnd/>
            <a:tailEnd/>
          </a:ln>
        </p:spPr>
        <p:txBody>
          <a:bodyPr>
            <a:prstTxWarp prst="textNoShape">
              <a:avLst/>
            </a:prstTxWarp>
            <a:spAutoFit/>
          </a:bodyPr>
          <a:lstStyle/>
          <a:p>
            <a:pPr algn="ctr"/>
            <a:r>
              <a:rPr lang="en-US" sz="900"/>
              <a:t>Operational Level: </a:t>
            </a:r>
          </a:p>
          <a:p>
            <a:pPr algn="ctr"/>
            <a:r>
              <a:rPr lang="en-US" sz="900"/>
              <a:t>Where people work with data</a:t>
            </a:r>
          </a:p>
        </p:txBody>
      </p:sp>
      <p:grpSp>
        <p:nvGrpSpPr>
          <p:cNvPr id="2" name="Group 14"/>
          <p:cNvGrpSpPr>
            <a:grpSpLocks/>
          </p:cNvGrpSpPr>
          <p:nvPr/>
        </p:nvGrpSpPr>
        <p:grpSpPr bwMode="auto">
          <a:xfrm>
            <a:off x="-228600" y="592138"/>
            <a:ext cx="1447800" cy="5303837"/>
            <a:chOff x="0" y="192"/>
            <a:chExt cx="912" cy="3341"/>
          </a:xfrm>
        </p:grpSpPr>
        <p:sp>
          <p:nvSpPr>
            <p:cNvPr id="42004" name="Text Box 15"/>
            <p:cNvSpPr txBox="1">
              <a:spLocks noChangeArrowheads="1"/>
            </p:cNvSpPr>
            <p:nvPr/>
          </p:nvSpPr>
          <p:spPr bwMode="auto">
            <a:xfrm>
              <a:off x="96" y="624"/>
              <a:ext cx="576" cy="17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a:t>30,000</a:t>
              </a:r>
            </a:p>
          </p:txBody>
        </p:sp>
        <p:sp>
          <p:nvSpPr>
            <p:cNvPr id="42005" name="Text Box 16"/>
            <p:cNvSpPr txBox="1">
              <a:spLocks noChangeArrowheads="1"/>
            </p:cNvSpPr>
            <p:nvPr/>
          </p:nvSpPr>
          <p:spPr bwMode="auto">
            <a:xfrm>
              <a:off x="96" y="1632"/>
              <a:ext cx="576" cy="17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a:t>25,000</a:t>
              </a:r>
            </a:p>
          </p:txBody>
        </p:sp>
        <p:sp>
          <p:nvSpPr>
            <p:cNvPr id="42006" name="Text Box 17"/>
            <p:cNvSpPr txBox="1">
              <a:spLocks noChangeArrowheads="1"/>
            </p:cNvSpPr>
            <p:nvPr/>
          </p:nvSpPr>
          <p:spPr bwMode="auto">
            <a:xfrm>
              <a:off x="96" y="2544"/>
              <a:ext cx="576" cy="17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a:t>15,000</a:t>
              </a:r>
            </a:p>
          </p:txBody>
        </p:sp>
        <p:sp>
          <p:nvSpPr>
            <p:cNvPr id="42007" name="Text Box 18"/>
            <p:cNvSpPr txBox="1">
              <a:spLocks noChangeArrowheads="1"/>
            </p:cNvSpPr>
            <p:nvPr/>
          </p:nvSpPr>
          <p:spPr bwMode="auto">
            <a:xfrm>
              <a:off x="96" y="3360"/>
              <a:ext cx="576" cy="17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a:t>Ground</a:t>
              </a:r>
            </a:p>
          </p:txBody>
        </p:sp>
        <p:sp>
          <p:nvSpPr>
            <p:cNvPr id="42008" name="Line 19"/>
            <p:cNvSpPr>
              <a:spLocks noChangeShapeType="1"/>
            </p:cNvSpPr>
            <p:nvPr/>
          </p:nvSpPr>
          <p:spPr bwMode="auto">
            <a:xfrm>
              <a:off x="384" y="768"/>
              <a:ext cx="0" cy="864"/>
            </a:xfrm>
            <a:prstGeom prst="line">
              <a:avLst/>
            </a:prstGeom>
            <a:noFill/>
            <a:ln w="9525">
              <a:solidFill>
                <a:schemeClr val="tx1"/>
              </a:solidFill>
              <a:round/>
              <a:headEnd/>
              <a:tailEnd/>
            </a:ln>
          </p:spPr>
          <p:txBody>
            <a:bodyPr>
              <a:prstTxWarp prst="textNoShape">
                <a:avLst/>
              </a:prstTxWarp>
            </a:bodyPr>
            <a:lstStyle/>
            <a:p>
              <a:endParaRPr lang="en-US"/>
            </a:p>
          </p:txBody>
        </p:sp>
        <p:sp>
          <p:nvSpPr>
            <p:cNvPr id="42009" name="Line 20"/>
            <p:cNvSpPr>
              <a:spLocks noChangeShapeType="1"/>
            </p:cNvSpPr>
            <p:nvPr/>
          </p:nvSpPr>
          <p:spPr bwMode="auto">
            <a:xfrm>
              <a:off x="384" y="1824"/>
              <a:ext cx="0" cy="720"/>
            </a:xfrm>
            <a:prstGeom prst="line">
              <a:avLst/>
            </a:prstGeom>
            <a:noFill/>
            <a:ln w="9525">
              <a:solidFill>
                <a:schemeClr val="tx1"/>
              </a:solidFill>
              <a:round/>
              <a:headEnd/>
              <a:tailEnd/>
            </a:ln>
          </p:spPr>
          <p:txBody>
            <a:bodyPr>
              <a:prstTxWarp prst="textNoShape">
                <a:avLst/>
              </a:prstTxWarp>
            </a:bodyPr>
            <a:lstStyle/>
            <a:p>
              <a:endParaRPr lang="en-US"/>
            </a:p>
          </p:txBody>
        </p:sp>
        <p:sp>
          <p:nvSpPr>
            <p:cNvPr id="42010" name="Line 21"/>
            <p:cNvSpPr>
              <a:spLocks noChangeShapeType="1"/>
            </p:cNvSpPr>
            <p:nvPr/>
          </p:nvSpPr>
          <p:spPr bwMode="auto">
            <a:xfrm>
              <a:off x="384" y="2688"/>
              <a:ext cx="0" cy="720"/>
            </a:xfrm>
            <a:prstGeom prst="line">
              <a:avLst/>
            </a:prstGeom>
            <a:noFill/>
            <a:ln w="9525">
              <a:solidFill>
                <a:schemeClr val="tx1"/>
              </a:solidFill>
              <a:round/>
              <a:headEnd/>
              <a:tailEnd/>
            </a:ln>
          </p:spPr>
          <p:txBody>
            <a:bodyPr>
              <a:prstTxWarp prst="textNoShape">
                <a:avLst/>
              </a:prstTxWarp>
            </a:bodyPr>
            <a:lstStyle/>
            <a:p>
              <a:endParaRPr lang="en-US"/>
            </a:p>
          </p:txBody>
        </p:sp>
        <p:sp>
          <p:nvSpPr>
            <p:cNvPr id="42011" name="Text Box 22"/>
            <p:cNvSpPr txBox="1">
              <a:spLocks noChangeArrowheads="1"/>
            </p:cNvSpPr>
            <p:nvPr/>
          </p:nvSpPr>
          <p:spPr bwMode="auto">
            <a:xfrm>
              <a:off x="0" y="192"/>
              <a:ext cx="912" cy="36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t>Strategic Altitude</a:t>
              </a:r>
            </a:p>
          </p:txBody>
        </p:sp>
      </p:grpSp>
      <p:sp>
        <p:nvSpPr>
          <p:cNvPr id="42000" name="TextBox 28"/>
          <p:cNvSpPr txBox="1">
            <a:spLocks noChangeArrowheads="1"/>
          </p:cNvSpPr>
          <p:nvPr/>
        </p:nvSpPr>
        <p:spPr bwMode="auto">
          <a:xfrm rot="-5400000">
            <a:off x="-1098549" y="3309937"/>
            <a:ext cx="4044950" cy="307975"/>
          </a:xfrm>
          <a:prstGeom prst="rect">
            <a:avLst/>
          </a:prstGeom>
          <a:noFill/>
          <a:ln w="9525">
            <a:noFill/>
            <a:miter lim="800000"/>
            <a:headEnd/>
            <a:tailEnd/>
          </a:ln>
        </p:spPr>
        <p:txBody>
          <a:bodyPr>
            <a:prstTxWarp prst="textNoShape">
              <a:avLst/>
            </a:prstTxWarp>
            <a:spAutoFit/>
          </a:bodyPr>
          <a:lstStyle/>
          <a:p>
            <a:r>
              <a:rPr lang="en-US" sz="1400"/>
              <a:t>Execution and/or Decision Path</a:t>
            </a:r>
          </a:p>
        </p:txBody>
      </p:sp>
      <p:cxnSp>
        <p:nvCxnSpPr>
          <p:cNvPr id="42001" name="Straight Arrow Connector 29"/>
          <p:cNvCxnSpPr>
            <a:cxnSpLocks noChangeShapeType="1"/>
          </p:cNvCxnSpPr>
          <p:nvPr/>
        </p:nvCxnSpPr>
        <p:spPr bwMode="auto">
          <a:xfrm flipV="1">
            <a:off x="1066800" y="1066800"/>
            <a:ext cx="0" cy="4800600"/>
          </a:xfrm>
          <a:prstGeom prst="straightConnector1">
            <a:avLst/>
          </a:prstGeom>
          <a:noFill/>
          <a:ln w="19050">
            <a:solidFill>
              <a:schemeClr val="tx1"/>
            </a:solidFill>
            <a:round/>
            <a:headEnd/>
            <a:tailEnd type="triangle" w="med" len="med"/>
          </a:ln>
        </p:spPr>
      </p:cxnSp>
      <p:sp>
        <p:nvSpPr>
          <p:cNvPr id="42002" name="TextBox 31"/>
          <p:cNvSpPr txBox="1">
            <a:spLocks noChangeArrowheads="1"/>
          </p:cNvSpPr>
          <p:nvPr/>
        </p:nvSpPr>
        <p:spPr bwMode="auto">
          <a:xfrm rot="-5400000">
            <a:off x="-1114424" y="2973387"/>
            <a:ext cx="4730750" cy="307975"/>
          </a:xfrm>
          <a:prstGeom prst="rect">
            <a:avLst/>
          </a:prstGeom>
          <a:noFill/>
          <a:ln w="9525">
            <a:noFill/>
            <a:miter lim="800000"/>
            <a:headEnd/>
            <a:tailEnd/>
          </a:ln>
        </p:spPr>
        <p:txBody>
          <a:bodyPr>
            <a:prstTxWarp prst="textNoShape">
              <a:avLst/>
            </a:prstTxWarp>
            <a:spAutoFit/>
          </a:bodyPr>
          <a:lstStyle/>
          <a:p>
            <a:r>
              <a:rPr lang="en-US" sz="1400"/>
              <a:t>Training, Communication and Change Management</a:t>
            </a:r>
          </a:p>
        </p:txBody>
      </p:sp>
      <p:sp>
        <p:nvSpPr>
          <p:cNvPr id="42003" name="TextBox 26"/>
          <p:cNvSpPr txBox="1">
            <a:spLocks noChangeArrowheads="1"/>
          </p:cNvSpPr>
          <p:nvPr/>
        </p:nvSpPr>
        <p:spPr bwMode="auto">
          <a:xfrm>
            <a:off x="5257800" y="6172200"/>
            <a:ext cx="2336800" cy="369888"/>
          </a:xfrm>
          <a:prstGeom prst="rect">
            <a:avLst/>
          </a:prstGeom>
          <a:noFill/>
          <a:ln w="9525">
            <a:noFill/>
            <a:miter lim="800000"/>
            <a:headEnd/>
            <a:tailEnd/>
          </a:ln>
        </p:spPr>
        <p:txBody>
          <a:bodyPr wrap="none">
            <a:prstTxWarp prst="textNoShape">
              <a:avLst/>
            </a:prstTxWarp>
            <a:spAutoFit/>
          </a:bodyPr>
          <a:lstStyle/>
          <a:p>
            <a:r>
              <a:rPr lang="en-US"/>
              <a:t>Peter Radcliffe, 2012</a:t>
            </a:r>
          </a:p>
        </p:txBody>
      </p:sp>
    </p:spTree>
    <p:extLst>
      <p:ext uri="{BB962C8B-B14F-4D97-AF65-F5344CB8AC3E}">
        <p14:creationId xmlns:p14="http://schemas.microsoft.com/office/powerpoint/2010/main" val="28119915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16"/>
          <p:cNvSpPr>
            <a:spLocks noChangeArrowheads="1"/>
          </p:cNvSpPr>
          <p:nvPr/>
        </p:nvSpPr>
        <p:spPr bwMode="auto">
          <a:xfrm>
            <a:off x="837699" y="777875"/>
            <a:ext cx="7343775" cy="5486400"/>
          </a:xfrm>
          <a:prstGeom prst="ellipse">
            <a:avLst/>
          </a:prstGeom>
          <a:solidFill>
            <a:srgbClr val="00B0F0">
              <a:alpha val="49019"/>
            </a:srgbClr>
          </a:solidFill>
          <a:ln w="12700">
            <a:solidFill>
              <a:schemeClr val="tx1"/>
            </a:solidFill>
            <a:prstDash val="sysDash"/>
            <a:round/>
            <a:headEnd/>
            <a:tailEnd/>
          </a:ln>
        </p:spPr>
        <p:txBody>
          <a:bodyPr wrap="none" anchor="ctr">
            <a:prstTxWarp prst="textNoShape">
              <a:avLst/>
            </a:prstTxWarp>
            <a:spAutoFit/>
          </a:bodyPr>
          <a:lstStyle/>
          <a:p>
            <a:pPr>
              <a:spcBef>
                <a:spcPct val="50000"/>
              </a:spcBef>
            </a:pPr>
            <a:endParaRPr lang="en-US"/>
          </a:p>
        </p:txBody>
      </p:sp>
      <p:sp>
        <p:nvSpPr>
          <p:cNvPr id="12291" name="Oval 12"/>
          <p:cNvSpPr>
            <a:spLocks noChangeArrowheads="1"/>
          </p:cNvSpPr>
          <p:nvPr/>
        </p:nvSpPr>
        <p:spPr bwMode="auto">
          <a:xfrm>
            <a:off x="2133600" y="1447800"/>
            <a:ext cx="4689475" cy="3865563"/>
          </a:xfrm>
          <a:prstGeom prst="ellipse">
            <a:avLst/>
          </a:prstGeom>
          <a:solidFill>
            <a:schemeClr val="accent1">
              <a:lumMod val="50000"/>
            </a:schemeClr>
          </a:solidFill>
          <a:ln w="12700" algn="ctr">
            <a:solidFill>
              <a:schemeClr val="tx1"/>
            </a:solidFill>
            <a:prstDash val="dash"/>
            <a:round/>
            <a:headEnd/>
            <a:tailEnd/>
          </a:ln>
        </p:spPr>
        <p:txBody>
          <a:bodyPr wrap="none" anchor="ctr">
            <a:prstTxWarp prst="textNoShape">
              <a:avLst/>
            </a:prstTxWarp>
            <a:spAutoFit/>
          </a:bodyPr>
          <a:lstStyle/>
          <a:p>
            <a:pPr>
              <a:spcBef>
                <a:spcPct val="50000"/>
              </a:spcBef>
              <a:defRPr/>
            </a:pPr>
            <a:endParaRPr lang="en-US">
              <a:latin typeface="Arial" pitchFamily="-84" charset="0"/>
              <a:ea typeface="Arial" pitchFamily="-84" charset="0"/>
              <a:cs typeface="Arial" pitchFamily="-84" charset="0"/>
            </a:endParaRPr>
          </a:p>
        </p:txBody>
      </p:sp>
      <p:sp>
        <p:nvSpPr>
          <p:cNvPr id="44036" name="Rectangle 4"/>
          <p:cNvSpPr>
            <a:spLocks noChangeArrowheads="1"/>
          </p:cNvSpPr>
          <p:nvPr/>
        </p:nvSpPr>
        <p:spPr bwMode="gray">
          <a:xfrm>
            <a:off x="2133600" y="4953000"/>
            <a:ext cx="1292225"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Human Resources</a:t>
            </a:r>
          </a:p>
        </p:txBody>
      </p:sp>
      <p:sp>
        <p:nvSpPr>
          <p:cNvPr id="44037" name="Rectangle 5"/>
          <p:cNvSpPr>
            <a:spLocks noChangeArrowheads="1"/>
          </p:cNvSpPr>
          <p:nvPr/>
        </p:nvSpPr>
        <p:spPr bwMode="gray">
          <a:xfrm>
            <a:off x="1295400" y="4114800"/>
            <a:ext cx="950913" cy="336550"/>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600" dirty="0">
                <a:solidFill>
                  <a:schemeClr val="bg1"/>
                </a:solidFill>
              </a:rPr>
              <a:t>Finance</a:t>
            </a:r>
          </a:p>
        </p:txBody>
      </p:sp>
      <p:sp>
        <p:nvSpPr>
          <p:cNvPr id="44038" name="Rectangle 6"/>
          <p:cNvSpPr>
            <a:spLocks noChangeArrowheads="1"/>
          </p:cNvSpPr>
          <p:nvPr/>
        </p:nvSpPr>
        <p:spPr bwMode="auto">
          <a:xfrm>
            <a:off x="3810000" y="4521200"/>
            <a:ext cx="1423988"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a:t>Knowledge Management</a:t>
            </a:r>
          </a:p>
        </p:txBody>
      </p:sp>
      <p:sp>
        <p:nvSpPr>
          <p:cNvPr id="44039" name="TextBox 9"/>
          <p:cNvSpPr txBox="1">
            <a:spLocks noChangeArrowheads="1"/>
          </p:cNvSpPr>
          <p:nvPr/>
        </p:nvSpPr>
        <p:spPr bwMode="auto">
          <a:xfrm>
            <a:off x="4892675" y="1828800"/>
            <a:ext cx="1443038"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a:ea typeface="Arial Unicode MS" pitchFamily="-112" charset="0"/>
                <a:cs typeface="Arial Unicode MS" pitchFamily="-112" charset="0"/>
              </a:rPr>
              <a:t>Change Management</a:t>
            </a:r>
          </a:p>
        </p:txBody>
      </p:sp>
      <p:sp>
        <p:nvSpPr>
          <p:cNvPr id="44040" name="TextBox 13"/>
          <p:cNvSpPr txBox="1">
            <a:spLocks noChangeArrowheads="1"/>
          </p:cNvSpPr>
          <p:nvPr/>
        </p:nvSpPr>
        <p:spPr bwMode="auto">
          <a:xfrm>
            <a:off x="2743200" y="2441575"/>
            <a:ext cx="1223963"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ea typeface="Arial Unicode MS" pitchFamily="-112" charset="0"/>
                <a:cs typeface="Arial Unicode MS" pitchFamily="-112" charset="0"/>
              </a:rPr>
              <a:t>Enterprise Architect</a:t>
            </a:r>
          </a:p>
        </p:txBody>
      </p:sp>
      <p:sp>
        <p:nvSpPr>
          <p:cNvPr id="44041" name="TextBox 14"/>
          <p:cNvSpPr txBox="1">
            <a:spLocks noChangeArrowheads="1"/>
          </p:cNvSpPr>
          <p:nvPr/>
        </p:nvSpPr>
        <p:spPr bwMode="auto">
          <a:xfrm>
            <a:off x="3787775" y="3660775"/>
            <a:ext cx="1465263" cy="585788"/>
          </a:xfrm>
          <a:prstGeom prst="rect">
            <a:avLst/>
          </a:prstGeom>
          <a:noFill/>
          <a:ln w="9525">
            <a:noFill/>
            <a:miter lim="800000"/>
            <a:headEnd/>
            <a:tailEnd/>
          </a:ln>
        </p:spPr>
        <p:txBody>
          <a:bodyPr>
            <a:prstTxWarp prst="textNoShape">
              <a:avLst/>
            </a:prstTxWarp>
            <a:spAutoFit/>
          </a:bodyPr>
          <a:lstStyle/>
          <a:p>
            <a:pPr>
              <a:spcBef>
                <a:spcPct val="50000"/>
              </a:spcBef>
            </a:pPr>
            <a:r>
              <a:rPr lang="en-US" sz="1600">
                <a:ea typeface="Arial Unicode MS" pitchFamily="-112" charset="0"/>
                <a:cs typeface="Arial Unicode MS" pitchFamily="-112" charset="0"/>
              </a:rPr>
              <a:t>Incident Management</a:t>
            </a:r>
          </a:p>
        </p:txBody>
      </p:sp>
      <p:sp>
        <p:nvSpPr>
          <p:cNvPr id="44042" name="TextBox 15"/>
          <p:cNvSpPr txBox="1">
            <a:spLocks noChangeArrowheads="1"/>
          </p:cNvSpPr>
          <p:nvPr/>
        </p:nvSpPr>
        <p:spPr bwMode="auto">
          <a:xfrm>
            <a:off x="3121025" y="1828800"/>
            <a:ext cx="1782763"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ea typeface="Arial Unicode MS" pitchFamily="-112" charset="0"/>
                <a:cs typeface="Arial Unicode MS" pitchFamily="-112" charset="0"/>
              </a:rPr>
              <a:t>Service Request Process</a:t>
            </a:r>
          </a:p>
        </p:txBody>
      </p:sp>
      <p:sp>
        <p:nvSpPr>
          <p:cNvPr id="44043" name="Rectangle 19"/>
          <p:cNvSpPr>
            <a:spLocks noChangeArrowheads="1"/>
          </p:cNvSpPr>
          <p:nvPr/>
        </p:nvSpPr>
        <p:spPr bwMode="gray">
          <a:xfrm>
            <a:off x="6259513" y="1676400"/>
            <a:ext cx="1131887"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Partners</a:t>
            </a:r>
          </a:p>
        </p:txBody>
      </p:sp>
      <p:sp>
        <p:nvSpPr>
          <p:cNvPr id="44044" name="Rectangle 20"/>
          <p:cNvSpPr>
            <a:spLocks noChangeArrowheads="1"/>
          </p:cNvSpPr>
          <p:nvPr/>
        </p:nvSpPr>
        <p:spPr bwMode="gray">
          <a:xfrm>
            <a:off x="5105400" y="914400"/>
            <a:ext cx="11303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Business Area(s)</a:t>
            </a:r>
          </a:p>
        </p:txBody>
      </p:sp>
      <p:sp>
        <p:nvSpPr>
          <p:cNvPr id="44045" name="Rectangle 22"/>
          <p:cNvSpPr>
            <a:spLocks noChangeArrowheads="1"/>
          </p:cNvSpPr>
          <p:nvPr/>
        </p:nvSpPr>
        <p:spPr bwMode="gray">
          <a:xfrm>
            <a:off x="5638800" y="5029200"/>
            <a:ext cx="1476375"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Process Management</a:t>
            </a:r>
          </a:p>
        </p:txBody>
      </p:sp>
      <p:sp>
        <p:nvSpPr>
          <p:cNvPr id="44046" name="Rectangle 27"/>
          <p:cNvSpPr>
            <a:spLocks noChangeArrowheads="1"/>
          </p:cNvSpPr>
          <p:nvPr/>
        </p:nvSpPr>
        <p:spPr bwMode="gray">
          <a:xfrm>
            <a:off x="3048000" y="914400"/>
            <a:ext cx="1350963"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Academic Units</a:t>
            </a:r>
          </a:p>
        </p:txBody>
      </p:sp>
      <p:sp>
        <p:nvSpPr>
          <p:cNvPr id="44047" name="Rectangle 28"/>
          <p:cNvSpPr>
            <a:spLocks noChangeArrowheads="1"/>
          </p:cNvSpPr>
          <p:nvPr/>
        </p:nvSpPr>
        <p:spPr bwMode="auto">
          <a:xfrm>
            <a:off x="2286000" y="3051175"/>
            <a:ext cx="1373188"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a:t>IT Strategic Planning</a:t>
            </a:r>
          </a:p>
        </p:txBody>
      </p:sp>
      <p:sp>
        <p:nvSpPr>
          <p:cNvPr id="44048" name="Rectangle 29"/>
          <p:cNvSpPr>
            <a:spLocks noChangeArrowheads="1"/>
          </p:cNvSpPr>
          <p:nvPr/>
        </p:nvSpPr>
        <p:spPr bwMode="auto">
          <a:xfrm>
            <a:off x="2743200" y="3660775"/>
            <a:ext cx="1350963" cy="825500"/>
          </a:xfrm>
          <a:prstGeom prst="rect">
            <a:avLst/>
          </a:prstGeom>
          <a:noFill/>
          <a:ln w="9525">
            <a:noFill/>
            <a:miter lim="800000"/>
            <a:headEnd/>
            <a:tailEnd/>
          </a:ln>
        </p:spPr>
        <p:txBody>
          <a:bodyPr>
            <a:prstTxWarp prst="textNoShape">
              <a:avLst/>
            </a:prstTxWarp>
            <a:spAutoFit/>
          </a:bodyPr>
          <a:lstStyle/>
          <a:p>
            <a:pPr>
              <a:spcBef>
                <a:spcPct val="50000"/>
              </a:spcBef>
            </a:pPr>
            <a:r>
              <a:rPr lang="en-US" sz="1600"/>
              <a:t>Business Strategic Planning</a:t>
            </a:r>
          </a:p>
        </p:txBody>
      </p:sp>
      <p:sp>
        <p:nvSpPr>
          <p:cNvPr id="44049" name="Rectangle 30"/>
          <p:cNvSpPr>
            <a:spLocks noChangeArrowheads="1"/>
          </p:cNvSpPr>
          <p:nvPr/>
        </p:nvSpPr>
        <p:spPr bwMode="gray">
          <a:xfrm>
            <a:off x="5108575" y="2638425"/>
            <a:ext cx="1535113"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t>Program Management</a:t>
            </a:r>
          </a:p>
        </p:txBody>
      </p:sp>
      <p:sp>
        <p:nvSpPr>
          <p:cNvPr id="44050" name="Rectangle 31"/>
          <p:cNvSpPr>
            <a:spLocks noChangeArrowheads="1"/>
          </p:cNvSpPr>
          <p:nvPr/>
        </p:nvSpPr>
        <p:spPr bwMode="auto">
          <a:xfrm>
            <a:off x="239713" y="1779588"/>
            <a:ext cx="1404937"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i="1" dirty="0"/>
              <a:t>Extended Virtual Team</a:t>
            </a:r>
          </a:p>
        </p:txBody>
      </p:sp>
      <p:sp>
        <p:nvSpPr>
          <p:cNvPr id="44051" name="Rectangle 34"/>
          <p:cNvSpPr>
            <a:spLocks noChangeArrowheads="1"/>
          </p:cNvSpPr>
          <p:nvPr/>
        </p:nvSpPr>
        <p:spPr bwMode="auto">
          <a:xfrm>
            <a:off x="3886200" y="2819400"/>
            <a:ext cx="1114425"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i="1" dirty="0">
                <a:solidFill>
                  <a:schemeClr val="bg1"/>
                </a:solidFill>
              </a:rPr>
              <a:t>Core Team</a:t>
            </a:r>
          </a:p>
        </p:txBody>
      </p:sp>
      <p:sp>
        <p:nvSpPr>
          <p:cNvPr id="44052" name="Rectangle 37"/>
          <p:cNvSpPr>
            <a:spLocks noChangeArrowheads="1"/>
          </p:cNvSpPr>
          <p:nvPr/>
        </p:nvSpPr>
        <p:spPr bwMode="gray">
          <a:xfrm>
            <a:off x="7021513" y="3352800"/>
            <a:ext cx="1131887"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End Users</a:t>
            </a:r>
          </a:p>
        </p:txBody>
      </p:sp>
      <p:sp>
        <p:nvSpPr>
          <p:cNvPr id="12324" name="Rectangle 41"/>
          <p:cNvSpPr>
            <a:spLocks noGrp="1" noChangeArrowheads="1"/>
          </p:cNvSpPr>
          <p:nvPr>
            <p:ph type="title"/>
          </p:nvPr>
        </p:nvSpPr>
        <p:spPr/>
        <p:txBody>
          <a:bodyPr>
            <a:scene3d>
              <a:camera prst="orthographicFront"/>
              <a:lightRig rig="soft" dir="t"/>
            </a:scene3d>
            <a:sp3d prstMaterial="softEdge">
              <a:bevelT w="25400" h="25400"/>
            </a:sp3d>
          </a:bodyPr>
          <a:lstStyle/>
          <a:p>
            <a:pPr eaLnBrk="1" hangingPunct="1">
              <a:defRPr/>
            </a:pPr>
            <a:r>
              <a:rPr lang="en-US" sz="2400" b="1" dirty="0" smtClean="0">
                <a:latin typeface="Arial" pitchFamily="34" charset="0"/>
                <a:cs typeface="Arial" pitchFamily="34" charset="0"/>
              </a:rPr>
              <a:t>Analytics Collaborative (Core and Extended)</a:t>
            </a:r>
          </a:p>
        </p:txBody>
      </p:sp>
      <p:sp>
        <p:nvSpPr>
          <p:cNvPr id="44054" name="Rectangle 6"/>
          <p:cNvSpPr>
            <a:spLocks noChangeArrowheads="1"/>
          </p:cNvSpPr>
          <p:nvPr/>
        </p:nvSpPr>
        <p:spPr bwMode="auto">
          <a:xfrm>
            <a:off x="5410200" y="3432175"/>
            <a:ext cx="1338263" cy="585788"/>
          </a:xfrm>
          <a:prstGeom prst="rect">
            <a:avLst/>
          </a:prstGeom>
          <a:noFill/>
          <a:ln w="9525">
            <a:noFill/>
            <a:miter lim="800000"/>
            <a:headEnd/>
            <a:tailEnd/>
          </a:ln>
        </p:spPr>
        <p:txBody>
          <a:bodyPr>
            <a:prstTxWarp prst="textNoShape">
              <a:avLst/>
            </a:prstTxWarp>
            <a:spAutoFit/>
          </a:bodyPr>
          <a:lstStyle/>
          <a:p>
            <a:pPr>
              <a:spcBef>
                <a:spcPct val="50000"/>
              </a:spcBef>
            </a:pPr>
            <a:r>
              <a:rPr lang="en-US" sz="1600"/>
              <a:t>Project Facilitation</a:t>
            </a:r>
          </a:p>
        </p:txBody>
      </p:sp>
      <p:sp>
        <p:nvSpPr>
          <p:cNvPr id="44055" name="Rectangle 10"/>
          <p:cNvSpPr>
            <a:spLocks noChangeArrowheads="1"/>
          </p:cNvSpPr>
          <p:nvPr/>
        </p:nvSpPr>
        <p:spPr bwMode="auto">
          <a:xfrm>
            <a:off x="5195888" y="4419600"/>
            <a:ext cx="982662" cy="338138"/>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600"/>
              <a:t>Training</a:t>
            </a:r>
          </a:p>
        </p:txBody>
      </p:sp>
      <p:sp>
        <p:nvSpPr>
          <p:cNvPr id="44056" name="Rectangle 22"/>
          <p:cNvSpPr>
            <a:spLocks noChangeArrowheads="1"/>
          </p:cNvSpPr>
          <p:nvPr/>
        </p:nvSpPr>
        <p:spPr bwMode="gray">
          <a:xfrm>
            <a:off x="6829425" y="3886200"/>
            <a:ext cx="1476375"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Academic Support Resources</a:t>
            </a:r>
          </a:p>
        </p:txBody>
      </p:sp>
      <p:sp>
        <p:nvSpPr>
          <p:cNvPr id="44057" name="Rectangle 19"/>
          <p:cNvSpPr>
            <a:spLocks noChangeArrowheads="1"/>
          </p:cNvSpPr>
          <p:nvPr/>
        </p:nvSpPr>
        <p:spPr bwMode="gray">
          <a:xfrm>
            <a:off x="6945313" y="2514600"/>
            <a:ext cx="1131887" cy="338138"/>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Colleges</a:t>
            </a:r>
          </a:p>
        </p:txBody>
      </p:sp>
      <p:sp>
        <p:nvSpPr>
          <p:cNvPr id="44058" name="Rectangle 27"/>
          <p:cNvSpPr>
            <a:spLocks noChangeArrowheads="1"/>
          </p:cNvSpPr>
          <p:nvPr/>
        </p:nvSpPr>
        <p:spPr bwMode="gray">
          <a:xfrm>
            <a:off x="1752600" y="1524000"/>
            <a:ext cx="1503363"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Reporting Professional</a:t>
            </a:r>
          </a:p>
        </p:txBody>
      </p:sp>
      <p:sp>
        <p:nvSpPr>
          <p:cNvPr id="44059" name="Rectangle 27"/>
          <p:cNvSpPr>
            <a:spLocks noChangeArrowheads="1"/>
          </p:cNvSpPr>
          <p:nvPr/>
        </p:nvSpPr>
        <p:spPr bwMode="gray">
          <a:xfrm>
            <a:off x="914400" y="2819400"/>
            <a:ext cx="1836738" cy="584775"/>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solidFill>
                  <a:schemeClr val="bg1"/>
                </a:solidFill>
              </a:rPr>
              <a:t>BI </a:t>
            </a:r>
            <a:r>
              <a:rPr lang="en-US" sz="1600" dirty="0" smtClean="0">
                <a:solidFill>
                  <a:schemeClr val="bg1"/>
                </a:solidFill>
              </a:rPr>
              <a:t>Implement       Committee</a:t>
            </a:r>
            <a:endParaRPr lang="en-US" sz="1600" dirty="0">
              <a:solidFill>
                <a:schemeClr val="bg1"/>
              </a:solidFill>
            </a:endParaRPr>
          </a:p>
        </p:txBody>
      </p:sp>
      <p:sp>
        <p:nvSpPr>
          <p:cNvPr id="44060" name="TextBox 27"/>
          <p:cNvSpPr txBox="1">
            <a:spLocks noChangeArrowheads="1"/>
          </p:cNvSpPr>
          <p:nvPr/>
        </p:nvSpPr>
        <p:spPr bwMode="auto">
          <a:xfrm>
            <a:off x="5257800" y="6172200"/>
            <a:ext cx="2336800" cy="369888"/>
          </a:xfrm>
          <a:prstGeom prst="rect">
            <a:avLst/>
          </a:prstGeom>
          <a:noFill/>
          <a:ln w="9525">
            <a:noFill/>
            <a:miter lim="800000"/>
            <a:headEnd/>
            <a:tailEnd/>
          </a:ln>
        </p:spPr>
        <p:txBody>
          <a:bodyPr wrap="none">
            <a:prstTxWarp prst="textNoShape">
              <a:avLst/>
            </a:prstTxWarp>
            <a:spAutoFit/>
          </a:bodyPr>
          <a:lstStyle/>
          <a:p>
            <a:r>
              <a:rPr lang="en-US"/>
              <a:t>Peter Radcliffe, 2012</a:t>
            </a:r>
          </a:p>
        </p:txBody>
      </p:sp>
    </p:spTree>
    <p:extLst>
      <p:ext uri="{BB962C8B-B14F-4D97-AF65-F5344CB8AC3E}">
        <p14:creationId xmlns:p14="http://schemas.microsoft.com/office/powerpoint/2010/main" val="233949156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It takes LEADERSHIP</a:t>
            </a:r>
            <a:endParaRPr lang="en-US" b="1" dirty="0"/>
          </a:p>
        </p:txBody>
      </p:sp>
      <p:sp>
        <p:nvSpPr>
          <p:cNvPr id="3" name="Content Placeholder 2"/>
          <p:cNvSpPr>
            <a:spLocks noGrp="1"/>
          </p:cNvSpPr>
          <p:nvPr>
            <p:ph idx="1"/>
          </p:nvPr>
        </p:nvSpPr>
        <p:spPr>
          <a:xfrm>
            <a:off x="606829" y="990601"/>
            <a:ext cx="8079971" cy="4927598"/>
          </a:xfrm>
        </p:spPr>
        <p:txBody>
          <a:bodyPr/>
          <a:lstStyle/>
          <a:p>
            <a:r>
              <a:rPr lang="en-US" sz="2400" dirty="0" smtClean="0"/>
              <a:t>Rankings exist because we haven’t put good data on the table. Show me your data.</a:t>
            </a:r>
          </a:p>
          <a:p>
            <a:r>
              <a:rPr lang="en-US" sz="2400" dirty="0" smtClean="0"/>
              <a:t> It’s about the curriculum, not the course. </a:t>
            </a:r>
          </a:p>
          <a:p>
            <a:r>
              <a:rPr lang="en-US" sz="2400" dirty="0" smtClean="0"/>
              <a:t>Analytics is a different mindset. Be informed by data. Data shapes how you think about things; it’s the importance of an evidence-based culture. </a:t>
            </a:r>
          </a:p>
          <a:p>
            <a:r>
              <a:rPr lang="en-US" sz="2400" dirty="0" smtClean="0"/>
              <a:t>Data allows us to embrace the complex issues.</a:t>
            </a:r>
          </a:p>
          <a:p>
            <a:r>
              <a:rPr lang="en-US" sz="2400" dirty="0" smtClean="0"/>
              <a:t>Bioinformatics creates a common language across disciplines. </a:t>
            </a:r>
          </a:p>
          <a:p>
            <a:r>
              <a:rPr lang="en-US" sz="2400" dirty="0" smtClean="0"/>
              <a:t>At the end of the day, the data is the connector</a:t>
            </a:r>
            <a:r>
              <a:rPr lang="en-US" sz="2400" dirty="0"/>
              <a:t>. Interview. </a:t>
            </a:r>
            <a:r>
              <a:rPr lang="en-US" sz="2400" dirty="0" smtClean="0"/>
              <a:t>			</a:t>
            </a:r>
          </a:p>
          <a:p>
            <a:pPr marL="0" indent="0">
              <a:buNone/>
            </a:pPr>
            <a:r>
              <a:rPr lang="en-US" sz="2400" dirty="0"/>
              <a:t>	</a:t>
            </a:r>
            <a:r>
              <a:rPr lang="en-US" sz="2400" dirty="0" smtClean="0"/>
              <a:t>	Stephen </a:t>
            </a:r>
            <a:r>
              <a:rPr lang="en-US" sz="2400" dirty="0" err="1"/>
              <a:t>Lehmkuhle</a:t>
            </a:r>
            <a:r>
              <a:rPr lang="en-US" sz="2400" dirty="0"/>
              <a:t>, Chancellor, UMR. 2012</a:t>
            </a:r>
          </a:p>
          <a:p>
            <a:pPr marL="0" indent="0">
              <a:buNone/>
            </a:pPr>
            <a:r>
              <a:rPr lang="en-US" sz="2400" dirty="0" smtClean="0"/>
              <a:t>  </a:t>
            </a:r>
          </a:p>
          <a:p>
            <a:endParaRPr lang="en-US" sz="2800" dirty="0"/>
          </a:p>
        </p:txBody>
      </p:sp>
    </p:spTree>
    <p:extLst>
      <p:ext uri="{BB962C8B-B14F-4D97-AF65-F5344CB8AC3E}">
        <p14:creationId xmlns:p14="http://schemas.microsoft.com/office/powerpoint/2010/main" val="40541893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Individual Paradigm</a:t>
            </a:r>
            <a:endParaRPr lang="en-US" b="1" dirty="0"/>
          </a:p>
        </p:txBody>
      </p:sp>
      <p:sp>
        <p:nvSpPr>
          <p:cNvPr id="3" name="Content Placeholder 2"/>
          <p:cNvSpPr>
            <a:spLocks noGrp="1"/>
          </p:cNvSpPr>
          <p:nvPr>
            <p:ph idx="1"/>
          </p:nvPr>
        </p:nvSpPr>
        <p:spPr/>
        <p:txBody>
          <a:bodyPr/>
          <a:lstStyle/>
          <a:p>
            <a:r>
              <a:rPr lang="en-US" dirty="0" smtClean="0"/>
              <a:t>It’s no longer about curing cancer; it’s about curing the individual.</a:t>
            </a:r>
          </a:p>
          <a:p>
            <a:r>
              <a:rPr lang="en-US" dirty="0" smtClean="0"/>
              <a:t>It’s the individual data that is important, not the institutional data.</a:t>
            </a:r>
            <a:br>
              <a:rPr lang="en-US" dirty="0" smtClean="0"/>
            </a:br>
            <a:r>
              <a:rPr lang="en-US" dirty="0" smtClean="0"/>
              <a:t/>
            </a:r>
            <a:br>
              <a:rPr lang="en-US" dirty="0" smtClean="0"/>
            </a:br>
            <a:r>
              <a:rPr lang="en-US" dirty="0" smtClean="0"/>
              <a:t>	Stephen </a:t>
            </a:r>
            <a:r>
              <a:rPr lang="en-US" dirty="0" err="1"/>
              <a:t>Lehmkuhle</a:t>
            </a:r>
            <a:r>
              <a:rPr lang="en-US" dirty="0"/>
              <a:t>, Chancellor, UMR</a:t>
            </a:r>
          </a:p>
          <a:p>
            <a:pPr marL="0" indent="0">
              <a:buNone/>
            </a:pPr>
            <a:endParaRPr lang="en-US" dirty="0" smtClean="0"/>
          </a:p>
          <a:p>
            <a:endParaRPr lang="en-US" dirty="0"/>
          </a:p>
        </p:txBody>
      </p:sp>
    </p:spTree>
    <p:extLst>
      <p:ext uri="{BB962C8B-B14F-4D97-AF65-F5344CB8AC3E}">
        <p14:creationId xmlns:p14="http://schemas.microsoft.com/office/powerpoint/2010/main" val="8608041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scene3d>
            <a:sp3d prstMaterial="softEdge">
              <a:bevelT w="25400" h="25400"/>
            </a:sp3d>
          </a:bodyPr>
          <a:lstStyle/>
          <a:p>
            <a:pPr>
              <a:defRPr/>
            </a:pPr>
            <a:r>
              <a:rPr lang="en-US" sz="3600" b="1" dirty="0" smtClean="0">
                <a:solidFill>
                  <a:srgbClr val="000000"/>
                </a:solidFill>
                <a:ea typeface="+mj-ea"/>
                <a:cs typeface="+mj-cs"/>
              </a:rPr>
              <a:t>Bioinformatics Methods</a:t>
            </a:r>
            <a:endParaRPr lang="en-US" sz="3600" b="1" dirty="0">
              <a:solidFill>
                <a:srgbClr val="000000"/>
              </a:solidFill>
              <a:ea typeface="+mj-ea"/>
              <a:cs typeface="+mj-cs"/>
            </a:endParaRPr>
          </a:p>
        </p:txBody>
      </p:sp>
      <p:sp>
        <p:nvSpPr>
          <p:cNvPr id="52227" name="Content Placeholder 4"/>
          <p:cNvSpPr>
            <a:spLocks noGrp="1"/>
          </p:cNvSpPr>
          <p:nvPr>
            <p:ph sz="half" idx="1"/>
          </p:nvPr>
        </p:nvSpPr>
        <p:spPr>
          <a:xfrm>
            <a:off x="457200" y="1460500"/>
            <a:ext cx="4038600" cy="5257800"/>
          </a:xfrm>
        </p:spPr>
        <p:txBody>
          <a:bodyPr/>
          <a:lstStyle/>
          <a:p>
            <a:pPr>
              <a:lnSpc>
                <a:spcPct val="80000"/>
              </a:lnSpc>
            </a:pPr>
            <a:r>
              <a:rPr lang="en-US" sz="2400">
                <a:ea typeface="ＭＳ Ｐゴシック" pitchFamily="-112" charset="-128"/>
                <a:cs typeface="ＭＳ Ｐゴシック" pitchFamily="-112" charset="-128"/>
              </a:rPr>
              <a:t>Clustering to identify groups of students who differ in their success</a:t>
            </a:r>
          </a:p>
          <a:p>
            <a:pPr lvl="1">
              <a:lnSpc>
                <a:spcPct val="80000"/>
              </a:lnSpc>
            </a:pPr>
            <a:r>
              <a:rPr lang="en-US" sz="2000"/>
              <a:t>Personalized approach</a:t>
            </a:r>
          </a:p>
          <a:p>
            <a:pPr lvl="1">
              <a:lnSpc>
                <a:spcPct val="80000"/>
              </a:lnSpc>
              <a:buFont typeface="Verdana" pitchFamily="-112" charset="0"/>
              <a:buNone/>
            </a:pPr>
            <a:r>
              <a:rPr lang="en-US" sz="2000"/>
              <a:t> </a:t>
            </a:r>
          </a:p>
          <a:p>
            <a:pPr>
              <a:lnSpc>
                <a:spcPct val="80000"/>
              </a:lnSpc>
            </a:pPr>
            <a:r>
              <a:rPr lang="en-US" sz="2400">
                <a:ea typeface="ＭＳ Ｐゴシック" pitchFamily="-112" charset="-128"/>
                <a:cs typeface="ＭＳ Ｐゴシック" pitchFamily="-112" charset="-128"/>
              </a:rPr>
              <a:t>Decision trees to identify factors important to success</a:t>
            </a:r>
          </a:p>
          <a:p>
            <a:pPr>
              <a:lnSpc>
                <a:spcPct val="80000"/>
              </a:lnSpc>
              <a:buFont typeface="Wingdings 3" pitchFamily="-112" charset="2"/>
              <a:buNone/>
            </a:pPr>
            <a:endParaRPr lang="en-US" sz="2400">
              <a:ea typeface="ＭＳ Ｐゴシック" pitchFamily="-112" charset="-128"/>
              <a:cs typeface="ＭＳ Ｐゴシック" pitchFamily="-112" charset="-128"/>
            </a:endParaRPr>
          </a:p>
          <a:p>
            <a:pPr>
              <a:lnSpc>
                <a:spcPct val="80000"/>
              </a:lnSpc>
            </a:pPr>
            <a:r>
              <a:rPr lang="en-US" sz="2400">
                <a:ea typeface="ＭＳ Ｐゴシック" pitchFamily="-112" charset="-128"/>
                <a:cs typeface="ＭＳ Ｐゴシック" pitchFamily="-112" charset="-128"/>
              </a:rPr>
              <a:t>Algorithms to develop college specific approaches</a:t>
            </a:r>
          </a:p>
        </p:txBody>
      </p:sp>
      <p:pic>
        <p:nvPicPr>
          <p:cNvPr id="52228" name="Picture 8"/>
          <p:cNvPicPr>
            <a:picLocks noChangeAspect="1" noChangeArrowheads="1"/>
          </p:cNvPicPr>
          <p:nvPr/>
        </p:nvPicPr>
        <p:blipFill>
          <a:blip r:embed="rId3"/>
          <a:srcRect t="22855"/>
          <a:stretch>
            <a:fillRect/>
          </a:stretch>
        </p:blipFill>
        <p:spPr bwMode="auto">
          <a:xfrm>
            <a:off x="4911725" y="4114800"/>
            <a:ext cx="3781425" cy="2000250"/>
          </a:xfrm>
          <a:prstGeom prst="rect">
            <a:avLst/>
          </a:prstGeom>
          <a:noFill/>
          <a:ln w="9525">
            <a:noFill/>
            <a:miter lim="800000"/>
            <a:headEnd/>
            <a:tailEnd/>
          </a:ln>
        </p:spPr>
      </p:pic>
      <p:pic>
        <p:nvPicPr>
          <p:cNvPr id="52229" name="Picture 2"/>
          <p:cNvPicPr>
            <a:picLocks noChangeAspect="1" noChangeArrowheads="1"/>
          </p:cNvPicPr>
          <p:nvPr/>
        </p:nvPicPr>
        <p:blipFill>
          <a:blip r:embed="rId4"/>
          <a:srcRect l="5159" t="18748" r="5952" b="2010"/>
          <a:stretch>
            <a:fillRect/>
          </a:stretch>
        </p:blipFill>
        <p:spPr bwMode="auto">
          <a:xfrm>
            <a:off x="4911725" y="1447800"/>
            <a:ext cx="3178175" cy="2519363"/>
          </a:xfrm>
          <a:prstGeom prst="rect">
            <a:avLst/>
          </a:prstGeom>
          <a:noFill/>
          <a:ln w="9525">
            <a:noFill/>
            <a:miter lim="800000"/>
            <a:headEnd/>
            <a:tailEnd/>
          </a:ln>
        </p:spPr>
      </p:pic>
      <p:sp>
        <p:nvSpPr>
          <p:cNvPr id="52230" name="TextBox 5"/>
          <p:cNvSpPr txBox="1">
            <a:spLocks noChangeArrowheads="1"/>
          </p:cNvSpPr>
          <p:nvPr/>
        </p:nvSpPr>
        <p:spPr bwMode="auto">
          <a:xfrm>
            <a:off x="4191000" y="6488113"/>
            <a:ext cx="4532313" cy="369887"/>
          </a:xfrm>
          <a:prstGeom prst="rect">
            <a:avLst/>
          </a:prstGeom>
          <a:noFill/>
          <a:ln w="9525">
            <a:noFill/>
            <a:miter lim="800000"/>
            <a:headEnd/>
            <a:tailEnd/>
          </a:ln>
        </p:spPr>
        <p:txBody>
          <a:bodyPr wrap="none">
            <a:prstTxWarp prst="textNoShape">
              <a:avLst/>
            </a:prstTxWarp>
            <a:spAutoFit/>
          </a:bodyPr>
          <a:lstStyle/>
          <a:p>
            <a:r>
              <a:rPr lang="en-US"/>
              <a:t>Claudia Neuhauser, Vice Chancellor, UMR</a:t>
            </a:r>
          </a:p>
          <a:p>
            <a:endParaRPr lang="en-US"/>
          </a:p>
        </p:txBody>
      </p:sp>
    </p:spTree>
    <p:extLst>
      <p:ext uri="{BB962C8B-B14F-4D97-AF65-F5344CB8AC3E}">
        <p14:creationId xmlns:p14="http://schemas.microsoft.com/office/powerpoint/2010/main" val="6852810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a:defRPr/>
            </a:pPr>
            <a:r>
              <a:rPr lang="en-US" b="1" dirty="0" smtClean="0">
                <a:ea typeface="+mj-ea"/>
                <a:cs typeface="+mj-cs"/>
              </a:rPr>
              <a:t>The paradigm: Individualized medicine</a:t>
            </a:r>
            <a:endParaRPr lang="en-US" b="1" dirty="0">
              <a:ea typeface="+mj-ea"/>
              <a:cs typeface="+mj-cs"/>
            </a:endParaRPr>
          </a:p>
        </p:txBody>
      </p:sp>
      <p:pic>
        <p:nvPicPr>
          <p:cNvPr id="54275" name="Content Placeholder 3" descr="Screen Shot 2012-07-12 at 11.34.13 AM.png"/>
          <p:cNvPicPr>
            <a:picLocks noGrp="1" noChangeAspect="1"/>
          </p:cNvPicPr>
          <p:nvPr>
            <p:ph idx="1"/>
          </p:nvPr>
        </p:nvPicPr>
        <p:blipFill>
          <a:blip r:embed="rId3"/>
          <a:srcRect/>
          <a:stretch>
            <a:fillRect/>
          </a:stretch>
        </p:blipFill>
        <p:spPr>
          <a:xfrm>
            <a:off x="457200" y="1371600"/>
            <a:ext cx="7696200" cy="4449763"/>
          </a:xfrm>
        </p:spPr>
      </p:pic>
      <p:sp>
        <p:nvSpPr>
          <p:cNvPr id="54276" name="TextBox 5"/>
          <p:cNvSpPr txBox="1">
            <a:spLocks noChangeArrowheads="1"/>
          </p:cNvSpPr>
          <p:nvPr/>
        </p:nvSpPr>
        <p:spPr bwMode="auto">
          <a:xfrm>
            <a:off x="228600" y="5780088"/>
            <a:ext cx="8915400" cy="831850"/>
          </a:xfrm>
          <a:prstGeom prst="rect">
            <a:avLst/>
          </a:prstGeom>
          <a:noFill/>
          <a:ln w="9525">
            <a:noFill/>
            <a:miter lim="800000"/>
            <a:headEnd/>
            <a:tailEnd/>
          </a:ln>
        </p:spPr>
        <p:txBody>
          <a:bodyPr>
            <a:prstTxWarp prst="textNoShape">
              <a:avLst/>
            </a:prstTxWarp>
            <a:spAutoFit/>
          </a:bodyPr>
          <a:lstStyle/>
          <a:p>
            <a:r>
              <a:rPr lang="en-US" sz="1600"/>
              <a:t>Claudia Neuhauser (2012). From Academic Analytics to Individualized Education. In Duin, A.H., Nater, E.A., Anklesaria, F. (Eds.). </a:t>
            </a:r>
            <a:r>
              <a:rPr lang="en-US" sz="1600" i="1"/>
              <a:t>Cultivating change in the academy: 50+ stories from the digital frontlines at the University of Minnesota in 2012. </a:t>
            </a:r>
            <a:r>
              <a:rPr lang="en-US" sz="1600"/>
              <a:t>University of Minnesota. </a:t>
            </a:r>
            <a:r>
              <a:rPr lang="en-US" sz="1600" u="sng">
                <a:hlinkClick r:id="rId4"/>
              </a:rPr>
              <a:t>http://purl.umn.edu/125273</a:t>
            </a:r>
            <a:r>
              <a:rPr lang="en-US" sz="1600"/>
              <a:t>.</a:t>
            </a:r>
          </a:p>
          <a:p>
            <a:endParaRPr lang="en-US"/>
          </a:p>
        </p:txBody>
      </p:sp>
    </p:spTree>
    <p:extLst>
      <p:ext uri="{BB962C8B-B14F-4D97-AF65-F5344CB8AC3E}">
        <p14:creationId xmlns:p14="http://schemas.microsoft.com/office/powerpoint/2010/main" val="7988352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a:defRPr/>
            </a:pPr>
            <a:r>
              <a:rPr lang="en-US" b="1" dirty="0" smtClean="0">
                <a:ea typeface="+mj-ea"/>
                <a:cs typeface="+mj-cs"/>
              </a:rPr>
              <a:t>UM Rochester’s </a:t>
            </a:r>
            <a:r>
              <a:rPr lang="en-US" b="1" dirty="0" err="1" smtClean="0">
                <a:ea typeface="+mj-ea"/>
                <a:cs typeface="+mj-cs"/>
              </a:rPr>
              <a:t>iSEAL</a:t>
            </a:r>
            <a:r>
              <a:rPr lang="en-US" b="1" dirty="0" smtClean="0">
                <a:ea typeface="+mj-ea"/>
                <a:cs typeface="+mj-cs"/>
              </a:rPr>
              <a:t/>
            </a:r>
            <a:br>
              <a:rPr lang="en-US" b="1" dirty="0" smtClean="0">
                <a:ea typeface="+mj-ea"/>
                <a:cs typeface="+mj-cs"/>
              </a:rPr>
            </a:br>
            <a:r>
              <a:rPr lang="en-US" sz="2667" b="1" dirty="0" smtClean="0">
                <a:ea typeface="+mj-ea"/>
                <a:cs typeface="+mj-cs"/>
              </a:rPr>
              <a:t>intelligent System for Education, Assessment, and Learning</a:t>
            </a:r>
            <a:endParaRPr lang="en-US" b="1" dirty="0">
              <a:ea typeface="+mj-ea"/>
              <a:cs typeface="+mj-cs"/>
            </a:endParaRPr>
          </a:p>
        </p:txBody>
      </p:sp>
      <p:pic>
        <p:nvPicPr>
          <p:cNvPr id="57347" name="Content Placeholder 3" descr="Screen Shot 2012-07-12 at 10.53.14 AM.png"/>
          <p:cNvPicPr>
            <a:picLocks noGrp="1" noChangeAspect="1"/>
          </p:cNvPicPr>
          <p:nvPr>
            <p:ph sz="half" idx="1"/>
          </p:nvPr>
        </p:nvPicPr>
        <p:blipFill>
          <a:blip r:embed="rId3"/>
          <a:srcRect/>
          <a:stretch>
            <a:fillRect/>
          </a:stretch>
        </p:blipFill>
        <p:spPr>
          <a:xfrm>
            <a:off x="457200" y="1831975"/>
            <a:ext cx="4038600" cy="4062413"/>
          </a:xfrm>
        </p:spPr>
      </p:pic>
      <p:sp>
        <p:nvSpPr>
          <p:cNvPr id="57348" name="Content Placeholder 4"/>
          <p:cNvSpPr>
            <a:spLocks noGrp="1"/>
          </p:cNvSpPr>
          <p:nvPr>
            <p:ph sz="half" idx="2"/>
          </p:nvPr>
        </p:nvSpPr>
        <p:spPr>
          <a:xfrm>
            <a:off x="4648200" y="1481138"/>
            <a:ext cx="4038600" cy="4525962"/>
          </a:xfrm>
        </p:spPr>
        <p:txBody>
          <a:bodyPr/>
          <a:lstStyle/>
          <a:p>
            <a:r>
              <a:rPr lang="en-US" sz="2600" dirty="0">
                <a:ea typeface="ＭＳ Ｐゴシック" pitchFamily="-112" charset="-128"/>
                <a:cs typeface="ＭＳ Ｐゴシック" pitchFamily="-112" charset="-128"/>
              </a:rPr>
              <a:t>Comprehensive data collection tool that tracks all student activity to provide a deep data set for learning analytics</a:t>
            </a:r>
          </a:p>
          <a:p>
            <a:pPr lvl="1"/>
            <a:r>
              <a:rPr lang="en-US" sz="2200" dirty="0"/>
              <a:t>Sharable, reusable materials – tagged with concepts and learning objectives – accessible to students at all times</a:t>
            </a:r>
          </a:p>
        </p:txBody>
      </p:sp>
      <p:sp>
        <p:nvSpPr>
          <p:cNvPr id="57349" name="TextBox 4"/>
          <p:cNvSpPr txBox="1">
            <a:spLocks noChangeArrowheads="1"/>
          </p:cNvSpPr>
          <p:nvPr/>
        </p:nvSpPr>
        <p:spPr bwMode="auto">
          <a:xfrm>
            <a:off x="2286000" y="5996226"/>
            <a:ext cx="6019800" cy="861774"/>
          </a:xfrm>
          <a:prstGeom prst="rect">
            <a:avLst/>
          </a:prstGeom>
          <a:noFill/>
          <a:ln w="9525">
            <a:noFill/>
            <a:miter lim="800000"/>
            <a:headEnd/>
            <a:tailEnd/>
          </a:ln>
        </p:spPr>
        <p:txBody>
          <a:bodyPr>
            <a:prstTxWarp prst="textNoShape">
              <a:avLst/>
            </a:prstTxWarp>
            <a:spAutoFit/>
          </a:bodyPr>
          <a:lstStyle/>
          <a:p>
            <a:r>
              <a:rPr lang="en-US" sz="1600" dirty="0"/>
              <a:t>Linda Dick, Andy </a:t>
            </a:r>
            <a:r>
              <a:rPr lang="en-US" sz="1600" dirty="0" err="1"/>
              <a:t>Franqueira</a:t>
            </a:r>
            <a:r>
              <a:rPr lang="en-US" sz="1600" dirty="0"/>
              <a:t>, Jeremiah </a:t>
            </a:r>
            <a:r>
              <a:rPr lang="en-US" sz="1600" dirty="0" err="1"/>
              <a:t>Oeltjen</a:t>
            </a:r>
            <a:r>
              <a:rPr lang="en-US" sz="1600" dirty="0"/>
              <a:t>. (2012). </a:t>
            </a:r>
            <a:r>
              <a:rPr lang="en-US" sz="1600" dirty="0" err="1"/>
              <a:t>iSEAL</a:t>
            </a:r>
            <a:r>
              <a:rPr lang="en-US" sz="1600" dirty="0"/>
              <a:t>,</a:t>
            </a:r>
          </a:p>
          <a:p>
            <a:r>
              <a:rPr lang="en-US" sz="1600" dirty="0"/>
              <a:t>An integrated curriculum in its natural habitat</a:t>
            </a:r>
            <a:r>
              <a:rPr lang="en-US" sz="1600" dirty="0" smtClean="0"/>
              <a:t>.</a:t>
            </a:r>
          </a:p>
          <a:p>
            <a:r>
              <a:rPr lang="en-US" dirty="0" err="1" smtClean="0">
                <a:hlinkClick r:id="rId4"/>
              </a:rPr>
              <a:t>http://r.umn.edu/campus-resources/it/web-support/iseal/ats</a:t>
            </a:r>
            <a:r>
              <a:rPr lang="en-US" dirty="0" smtClean="0">
                <a:hlinkClick r:id="rId4"/>
              </a:rPr>
              <a:t>/</a:t>
            </a:r>
            <a:endParaRPr lang="en-US" dirty="0"/>
          </a:p>
        </p:txBody>
      </p:sp>
    </p:spTree>
    <p:extLst>
      <p:ext uri="{BB962C8B-B14F-4D97-AF65-F5344CB8AC3E}">
        <p14:creationId xmlns:p14="http://schemas.microsoft.com/office/powerpoint/2010/main" val="2353169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b="1" dirty="0" err="1" smtClean="0"/>
              <a:t>iSEAL</a:t>
            </a:r>
            <a:endParaRPr lang="en-US" b="1" dirty="0"/>
          </a:p>
        </p:txBody>
      </p:sp>
      <p:pic>
        <p:nvPicPr>
          <p:cNvPr id="5" name="Content Placeholder 4" descr="Screen Shot 2012-10-06 at 3.54.17 PM.png"/>
          <p:cNvPicPr>
            <a:picLocks noGrp="1" noChangeAspect="1"/>
          </p:cNvPicPr>
          <p:nvPr>
            <p:ph idx="1"/>
          </p:nvPr>
        </p:nvPicPr>
        <p:blipFill>
          <a:blip r:embed="rId2"/>
          <a:stretch>
            <a:fillRect/>
          </a:stretch>
        </p:blipFill>
        <p:spPr>
          <a:xfrm>
            <a:off x="228601" y="1419726"/>
            <a:ext cx="8915400" cy="4981074"/>
          </a:xfrm>
        </p:spPr>
      </p:pic>
    </p:spTree>
    <p:extLst>
      <p:ext uri="{BB962C8B-B14F-4D97-AF65-F5344CB8AC3E}">
        <p14:creationId xmlns:p14="http://schemas.microsoft.com/office/powerpoint/2010/main" val="10579066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38675"/>
            <a:ext cx="8915400" cy="729971"/>
          </a:xfrm>
        </p:spPr>
        <p:txBody>
          <a:bodyPr/>
          <a:lstStyle/>
          <a:p>
            <a:r>
              <a:rPr lang="en-US" b="1" dirty="0"/>
              <a:t>ANALYTICS maturity</a:t>
            </a:r>
            <a:r>
              <a:rPr lang="en-US" b="1" dirty="0" smtClean="0"/>
              <a:t> at UM Rochester</a:t>
            </a:r>
            <a:endParaRPr lang="en-US" b="1" dirty="0"/>
          </a:p>
        </p:txBody>
      </p:sp>
      <p:sp>
        <p:nvSpPr>
          <p:cNvPr id="6" name="Content Placeholder 5"/>
          <p:cNvSpPr>
            <a:spLocks noGrp="1"/>
          </p:cNvSpPr>
          <p:nvPr>
            <p:ph idx="1"/>
          </p:nvPr>
        </p:nvSpPr>
        <p:spPr/>
        <p:txBody>
          <a:bodyPr/>
          <a:lstStyle/>
          <a:p>
            <a:pPr marL="514350" indent="-514350">
              <a:buFont typeface="+mj-lt"/>
              <a:buAutoNum type="arabicPeriod"/>
            </a:pPr>
            <a:r>
              <a:rPr lang="en-US" sz="2400" dirty="0" smtClean="0"/>
              <a:t>CULTURE</a:t>
            </a:r>
          </a:p>
          <a:p>
            <a:pPr marL="457200" lvl="1" indent="0">
              <a:buNone/>
            </a:pPr>
            <a:r>
              <a:rPr lang="en-US" sz="2000" dirty="0" smtClean="0"/>
              <a:t>Committed </a:t>
            </a:r>
            <a:r>
              <a:rPr lang="en-US" sz="2000" dirty="0"/>
              <a:t>leadership;</a:t>
            </a:r>
            <a:r>
              <a:rPr lang="en-US" sz="2000" dirty="0" smtClean="0"/>
              <a:t> data-driven decision making</a:t>
            </a:r>
          </a:p>
          <a:p>
            <a:pPr marL="514350" indent="-514350">
              <a:buFont typeface="+mj-lt"/>
              <a:buAutoNum type="arabicPeriod"/>
            </a:pPr>
            <a:r>
              <a:rPr lang="en-US" sz="2400" dirty="0" smtClean="0"/>
              <a:t>DATA </a:t>
            </a:r>
            <a:r>
              <a:rPr lang="en-US" sz="2400" dirty="0"/>
              <a:t>&amp; TOOLS</a:t>
            </a:r>
            <a:endParaRPr lang="en-US" sz="2400" dirty="0" smtClean="0"/>
          </a:p>
          <a:p>
            <a:pPr marL="457200" lvl="1" indent="0">
              <a:buNone/>
            </a:pPr>
            <a:r>
              <a:rPr lang="en-US" sz="2000" dirty="0" smtClean="0"/>
              <a:t>Continued development of </a:t>
            </a:r>
            <a:r>
              <a:rPr lang="en-US" sz="2000" dirty="0" err="1" smtClean="0"/>
              <a:t>iSEAL</a:t>
            </a:r>
            <a:endParaRPr lang="en-US" sz="2000" dirty="0" smtClean="0"/>
          </a:p>
          <a:p>
            <a:pPr marL="514350" indent="-514350">
              <a:buFont typeface="+mj-lt"/>
              <a:buAutoNum type="arabicPeriod"/>
            </a:pPr>
            <a:r>
              <a:rPr lang="en-US" sz="2400" dirty="0" smtClean="0"/>
              <a:t>INVESTMENT</a:t>
            </a:r>
          </a:p>
          <a:p>
            <a:pPr marL="0" indent="0">
              <a:buNone/>
            </a:pPr>
            <a:r>
              <a:rPr lang="en-US" sz="2400" dirty="0" smtClean="0"/>
              <a:t>     </a:t>
            </a:r>
            <a:r>
              <a:rPr lang="en-US" sz="2000" dirty="0" smtClean="0"/>
              <a:t>Funding and staff for </a:t>
            </a:r>
            <a:r>
              <a:rPr lang="en-US" sz="2000" dirty="0" err="1" smtClean="0"/>
              <a:t>iSEAL</a:t>
            </a:r>
            <a:endParaRPr lang="en-US" sz="2000" dirty="0" smtClean="0"/>
          </a:p>
          <a:p>
            <a:pPr marL="0" indent="0">
              <a:buNone/>
            </a:pPr>
            <a:r>
              <a:rPr lang="en-US" sz="2400" dirty="0" smtClean="0">
                <a:solidFill>
                  <a:srgbClr val="FF0000"/>
                </a:solidFill>
              </a:rPr>
              <a:t>4</a:t>
            </a:r>
            <a:r>
              <a:rPr lang="en-US" sz="2400" dirty="0" smtClean="0"/>
              <a:t>.  EXPERTISE</a:t>
            </a:r>
          </a:p>
          <a:p>
            <a:pPr marL="457200" lvl="1" indent="0">
              <a:buNone/>
            </a:pPr>
            <a:r>
              <a:rPr lang="en-US" sz="2000" dirty="0" smtClean="0"/>
              <a:t>Leverage central personnel</a:t>
            </a:r>
          </a:p>
          <a:p>
            <a:pPr marL="0" indent="0">
              <a:buNone/>
            </a:pPr>
            <a:r>
              <a:rPr lang="en-US" sz="2400" dirty="0" smtClean="0">
                <a:solidFill>
                  <a:srgbClr val="FF0000"/>
                </a:solidFill>
              </a:rPr>
              <a:t>5</a:t>
            </a:r>
            <a:r>
              <a:rPr lang="en-US" sz="2400" dirty="0" smtClean="0"/>
              <a:t>. INFRASTRUCTURE</a:t>
            </a:r>
          </a:p>
          <a:p>
            <a:pPr marL="457200" lvl="1" indent="0">
              <a:buNone/>
            </a:pPr>
            <a:r>
              <a:rPr lang="en-US" sz="2000" dirty="0" smtClean="0"/>
              <a:t>Leverage central IT</a:t>
            </a:r>
          </a:p>
          <a:p>
            <a:pPr marL="0" lvl="1" indent="0">
              <a:buNone/>
            </a:pPr>
            <a:endParaRPr lang="en-US" dirty="0" smtClean="0"/>
          </a:p>
          <a:p>
            <a:pPr marL="0" indent="0">
              <a:buNone/>
            </a:pPr>
            <a:endParaRPr lang="en-US" dirty="0"/>
          </a:p>
        </p:txBody>
      </p:sp>
    </p:spTree>
    <p:extLst>
      <p:ext uri="{BB962C8B-B14F-4D97-AF65-F5344CB8AC3E}">
        <p14:creationId xmlns:p14="http://schemas.microsoft.com/office/powerpoint/2010/main" val="1996771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2573</TotalTime>
  <Words>4691</Words>
  <Application>Microsoft Office PowerPoint</Application>
  <PresentationFormat>On-screen Show (4:3)</PresentationFormat>
  <Paragraphs>599</Paragraphs>
  <Slides>115</Slides>
  <Notes>9</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Custom Design</vt:lpstr>
      <vt:lpstr>PowerPoint Presentation</vt:lpstr>
      <vt:lpstr>Crafting an Action Plan/Strategy for Analytics on Your Campus</vt:lpstr>
      <vt:lpstr>Workshop Schedule</vt:lpstr>
      <vt:lpstr>Workshop Schedule</vt:lpstr>
      <vt:lpstr>I. What do participants want from this workshop? 8:00 – 8:30 am</vt:lpstr>
      <vt:lpstr>Questions for Participants</vt:lpstr>
      <vt:lpstr>II. What are analytics?  Why are they useful? 8:30-9:30 am</vt:lpstr>
      <vt:lpstr>Session Focus</vt:lpstr>
      <vt:lpstr>1. What Are Analytics?</vt:lpstr>
      <vt:lpstr>PowerPoint Presentation</vt:lpstr>
      <vt:lpstr>ANALYTICS</vt:lpstr>
      <vt:lpstr>Additional Definitions </vt:lpstr>
      <vt:lpstr>Steps in the Analytics Process</vt:lpstr>
      <vt:lpstr>Purposefully Build Analytics Capacity</vt:lpstr>
      <vt:lpstr>Useful Templates and Typologies</vt:lpstr>
      <vt:lpstr>PowerPoint Presentation</vt:lpstr>
      <vt:lpstr>2. Where are Analytics Most      Useful?</vt:lpstr>
      <vt:lpstr>Primary Sources of Information</vt:lpstr>
      <vt:lpstr>Most Activity in Student and Finance Areas, Least in Faculty </vt:lpstr>
      <vt:lpstr>Targets and Benefits of Analytics (From Previous Slide)</vt:lpstr>
      <vt:lpstr>More Optimism around Student Areas than Cost or Faculty</vt:lpstr>
      <vt:lpstr>Proven Means for Optimizing Student Success</vt:lpstr>
      <vt:lpstr>3. What Are Some of the Best Practices in Leading Institutions and Solution Providers?</vt:lpstr>
      <vt:lpstr>Selecting Institutions and Solution Providers</vt:lpstr>
      <vt:lpstr>A Survey of Leading Institutions</vt:lpstr>
      <vt:lpstr>PowerPoint Presentation</vt:lpstr>
      <vt:lpstr>PowerPoint Presentation</vt:lpstr>
      <vt:lpstr>Many Types of Student Success Analytics</vt:lpstr>
      <vt:lpstr>PowerPoint Presentation</vt:lpstr>
      <vt:lpstr>PowerPoint Presentation</vt:lpstr>
      <vt:lpstr>Organizational Capacity for Student Success Analytics</vt:lpstr>
      <vt:lpstr>Preliminary Insights – Leading Institutions (1)</vt:lpstr>
      <vt:lpstr>Preliminary Insights – Solution Provider Capacity (2)</vt:lpstr>
      <vt:lpstr>Preliminary Insights – Capacity of Typical Institutions(3)</vt:lpstr>
      <vt:lpstr>4.What are Key Concerns and  Gaps in Building and Sustaining a Foundation for Analytics? </vt:lpstr>
      <vt:lpstr>The Analytics Capacity Gap </vt:lpstr>
      <vt:lpstr>DATA AND AFFORDABILITY ARE THE BIGGEST CONCERNS</vt:lpstr>
      <vt:lpstr>IT and IR Differences Concerning Analytics</vt:lpstr>
      <vt:lpstr>PowerPoint Presentation</vt:lpstr>
      <vt:lpstr>5. What Does the ECAR Maturity Index Tell Us about Current Capacity?</vt:lpstr>
      <vt:lpstr>Analytics Maturity in Higher Education </vt:lpstr>
      <vt:lpstr>Culture and Process</vt:lpstr>
      <vt:lpstr>Data/Reporting Tools</vt:lpstr>
      <vt:lpstr>Investment</vt:lpstr>
      <vt:lpstr>Expertise</vt:lpstr>
      <vt:lpstr>Governance/Infrastructure</vt:lpstr>
      <vt:lpstr>ECAR Overall Maturity Index – All Institutions Participating</vt:lpstr>
      <vt:lpstr>Next Steps: Building Your Template (As Part of Your Case Study or Plan) </vt:lpstr>
      <vt:lpstr>III. Understanding analytics processes, plans, and strategies 10:00 – 11:30 am</vt:lpstr>
      <vt:lpstr>The Purposes of this Section</vt:lpstr>
      <vt:lpstr>1. The Analytics Process</vt:lpstr>
      <vt:lpstr>PowerPoint Presentation</vt:lpstr>
      <vt:lpstr>“The more people that touch the data, the better the understanding.”</vt:lpstr>
      <vt:lpstr>2. Creating an Action Plan for Analytics</vt:lpstr>
      <vt:lpstr>When Might You Need an Action Plan for Analytics?</vt:lpstr>
      <vt:lpstr>Examples of Institutional Action Planning</vt:lpstr>
      <vt:lpstr>“Action plans are implemented.  Strategies are executed, over time, in an expeditionary manner.”  Donald Norris and Linda Baer, The Toolkit</vt:lpstr>
      <vt:lpstr>PowerPoint Presentation</vt:lpstr>
      <vt:lpstr>Helpful Hints for Action Plans</vt:lpstr>
      <vt:lpstr>Sample Elements of Action Plan for “State University” (In Workbook) </vt:lpstr>
      <vt:lpstr>3. Crafting Institutional Strategy for Analytics </vt:lpstr>
      <vt:lpstr>PowerPoint Presentation</vt:lpstr>
      <vt:lpstr>When Might You Need an Institutional Strategy for Analytics?</vt:lpstr>
      <vt:lpstr>“Most institutional analytics strategies are emergent and expeditionary.  They are best understood by looking backward to explain analytics behavior that has emerged over the past five to seven years.”  Donald Norris and Linda Baer, A Toolkit for Building Organizational Capacity for Analytics </vt:lpstr>
      <vt:lpstr>Examples of Emergent Institutional Strategies for Analytics</vt:lpstr>
      <vt:lpstr>PowerPoint Presentation</vt:lpstr>
      <vt:lpstr>“Crafting strategy for leveraging analytics both accelerates progress and enables greater  sense making,”</vt:lpstr>
      <vt:lpstr>Kotter’s Eight Elements of Major Change</vt:lpstr>
      <vt:lpstr>State University Focusing on Optimizing Student Success (Sample)</vt:lpstr>
      <vt:lpstr>Use Strategy to Frame Next Gen Issues</vt:lpstr>
      <vt:lpstr>Align with Institutional Strategies/ Embed in Institutional Strategies</vt:lpstr>
      <vt:lpstr>Other Key Considerations</vt:lpstr>
      <vt:lpstr>Lunch 11:30-12:30</vt:lpstr>
      <vt:lpstr>IV. Case studies and starting your plan/strategy 12:30 – 2:00 pm</vt:lpstr>
      <vt:lpstr>Purpose of this Section</vt:lpstr>
      <vt:lpstr>1. Samples of Case Studies (Viewed Online – not all in the session)</vt:lpstr>
      <vt:lpstr>2. Stages of Student Success Analytics</vt:lpstr>
      <vt:lpstr>PowerPoint Presentation</vt:lpstr>
      <vt:lpstr>PowerPoint Presentation</vt:lpstr>
      <vt:lpstr>Initiatives to Accelerate Capacity Building for Student Success</vt:lpstr>
      <vt:lpstr>PowerPoint Presentation</vt:lpstr>
      <vt:lpstr>PowerPoint Presentation</vt:lpstr>
      <vt:lpstr>3. University of Minnesota Case Study</vt:lpstr>
      <vt:lpstr>PowerPoint Presentation</vt:lpstr>
      <vt:lpstr>Institutional Level</vt:lpstr>
      <vt:lpstr>From Reports to Analytics</vt:lpstr>
      <vt:lpstr>Retention and Student Success</vt:lpstr>
      <vt:lpstr>BI and Academic Analytics at UMN</vt:lpstr>
      <vt:lpstr>Enterprise Strategy and Goals</vt:lpstr>
      <vt:lpstr>PowerPoint Presentation</vt:lpstr>
      <vt:lpstr>UMN Data Governance Roles and Responsibilities</vt:lpstr>
      <vt:lpstr>Analytics Collaborative (Core and Extended)</vt:lpstr>
      <vt:lpstr>It takes LEADERSHIP</vt:lpstr>
      <vt:lpstr>Individual Paradigm</vt:lpstr>
      <vt:lpstr>Bioinformatics Methods</vt:lpstr>
      <vt:lpstr>The paradigm: Individualized medicine</vt:lpstr>
      <vt:lpstr>UM Rochester’s iSEAL intelligent System for Education, Assessment, and Learning</vt:lpstr>
      <vt:lpstr>iSEAL</vt:lpstr>
      <vt:lpstr>ANALYTICS maturity at UM Rochester</vt:lpstr>
      <vt:lpstr>Desired Future Capacity</vt:lpstr>
      <vt:lpstr>Desired Future Capacity (Continued)</vt:lpstr>
      <vt:lpstr>PowerPoint Presentation</vt:lpstr>
      <vt:lpstr>iSEAL links</vt:lpstr>
      <vt:lpstr>4. Getting Started with Your Institution</vt:lpstr>
      <vt:lpstr>4. Getting Started with Your Institution (Continued)</vt:lpstr>
      <vt:lpstr>Getting Started with Your Institution (Continued)</vt:lpstr>
      <vt:lpstr>Break 2:00 – 2:30 pm</vt:lpstr>
      <vt:lpstr>V. Putting it all together – finishing your plan/strategy 2:30-4:00 pm</vt:lpstr>
      <vt:lpstr>Working on Your Action Plan/Strategy</vt:lpstr>
      <vt:lpstr>FAQs</vt:lpstr>
      <vt:lpstr>FAQs (Continued)</vt:lpstr>
      <vt:lpstr>Match-up service</vt:lpstr>
      <vt:lpstr>Analytics is the “universal decoder” for education reform</vt:lpstr>
      <vt:lpstr>Game Changers</vt:lpstr>
      <vt:lpstr>Contact Information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don</cp:lastModifiedBy>
  <cp:revision>63</cp:revision>
  <cp:lastPrinted>2012-10-08T19:17:46Z</cp:lastPrinted>
  <dcterms:created xsi:type="dcterms:W3CDTF">2012-08-20T22:08:20Z</dcterms:created>
  <dcterms:modified xsi:type="dcterms:W3CDTF">2012-11-06T22:58:04Z</dcterms:modified>
</cp:coreProperties>
</file>